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3" r:id="rId2"/>
    <p:sldId id="277" r:id="rId3"/>
    <p:sldId id="270" r:id="rId4"/>
    <p:sldId id="273" r:id="rId5"/>
    <p:sldId id="264" r:id="rId6"/>
    <p:sldId id="286" r:id="rId7"/>
    <p:sldId id="272" r:id="rId8"/>
    <p:sldId id="276" r:id="rId9"/>
    <p:sldId id="275" r:id="rId10"/>
    <p:sldId id="278" r:id="rId11"/>
    <p:sldId id="279" r:id="rId12"/>
    <p:sldId id="280" r:id="rId13"/>
    <p:sldId id="266" r:id="rId14"/>
    <p:sldId id="267" r:id="rId15"/>
    <p:sldId id="287" r:id="rId16"/>
    <p:sldId id="28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02F2F"/>
    <a:srgbClr val="AF4F4F"/>
    <a:srgbClr val="D79D9D"/>
    <a:srgbClr val="ECD8D9"/>
    <a:srgbClr val="262626"/>
    <a:srgbClr val="008000"/>
    <a:srgbClr val="007F00"/>
    <a:srgbClr val="FF0000"/>
    <a:srgbClr val="542C39"/>
    <a:srgbClr val="7EA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29" autoAdjust="0"/>
    <p:restoredTop sz="94694"/>
  </p:normalViewPr>
  <p:slideViewPr>
    <p:cSldViewPr snapToGrid="0" snapToObjects="1">
      <p:cViewPr varScale="1">
        <p:scale>
          <a:sx n="81" d="100"/>
          <a:sy n="81"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Happiness: most / least</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1477328"/>
          </a:xfrm>
          <a:prstGeom prst="rect">
            <a:avLst/>
          </a:prstGeom>
        </p:spPr>
        <p:txBody>
          <a:bodyPr wrap="square">
            <a:spAutoFit/>
          </a:bodyPr>
          <a:lstStyle/>
          <a:p>
            <a:pPr marL="0" lvl="4"/>
            <a:r>
              <a:rPr lang="en-US" dirty="0"/>
              <a:t>What are the most/least happy countries in the world?</a:t>
            </a:r>
          </a:p>
          <a:p>
            <a:pPr marL="742950" lvl="5"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The happiest countries appear to be located primarily in </a:t>
            </a:r>
            <a:r>
              <a:rPr lang="en-US" b="1" dirty="0">
                <a:solidFill>
                  <a:srgbClr val="542C39"/>
                </a:solidFill>
                <a:ea typeface="Calibri" panose="020F0502020204030204" pitchFamily="34" charset="0"/>
                <a:cs typeface="Times New Roman" panose="02020603050405020304" pitchFamily="18" charset="0"/>
              </a:rPr>
              <a:t>Scandinavia</a:t>
            </a:r>
            <a:r>
              <a:rPr lang="en-US" dirty="0">
                <a:ea typeface="Calibri" panose="020F0502020204030204" pitchFamily="34" charset="0"/>
                <a:cs typeface="Times New Roman" panose="02020603050405020304" pitchFamily="18" charset="0"/>
              </a:rPr>
              <a:t> (3) and (7) </a:t>
            </a:r>
            <a:r>
              <a:rPr lang="en-US" b="1" dirty="0">
                <a:solidFill>
                  <a:srgbClr val="542C39"/>
                </a:solidFill>
                <a:ea typeface="Calibri" panose="020F0502020204030204" pitchFamily="34" charset="0"/>
                <a:cs typeface="Times New Roman" panose="02020603050405020304" pitchFamily="18" charset="0"/>
              </a:rPr>
              <a:t>Europe</a:t>
            </a:r>
            <a:r>
              <a:rPr lang="en-US" dirty="0">
                <a:ea typeface="Calibri" panose="020F0502020204030204" pitchFamily="34" charset="0"/>
                <a:cs typeface="Times New Roman" panose="02020603050405020304" pitchFamily="18" charset="0"/>
              </a:rPr>
              <a:t>. The least happy countries are primarily found in </a:t>
            </a:r>
            <a:r>
              <a:rPr lang="en-US" b="1" dirty="0">
                <a:ea typeface="Calibri" panose="020F0502020204030204" pitchFamily="34" charset="0"/>
                <a:cs typeface="Times New Roman" panose="02020603050405020304" pitchFamily="18" charset="0"/>
              </a:rPr>
              <a:t>Africa</a:t>
            </a:r>
            <a:r>
              <a:rPr lang="en-US" dirty="0">
                <a:ea typeface="Calibri" panose="020F0502020204030204" pitchFamily="34" charset="0"/>
                <a:cs typeface="Times New Roman" panose="02020603050405020304" pitchFamily="18" charset="0"/>
              </a:rPr>
              <a:t>, with 9 of the bottom 10.</a:t>
            </a:r>
          </a:p>
          <a:p>
            <a:pPr marL="457200" lvl="5"/>
            <a:endParaRPr lang="en-US" dirty="0">
              <a:cs typeface="Times New Roman" panose="02020603050405020304" pitchFamily="18" charset="0"/>
            </a:endParaRP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6EAA51B3-D5A3-46AE-8AA1-3C77F0FB976E}"/>
              </a:ext>
            </a:extLst>
          </p:cNvPr>
          <p:cNvPicPr>
            <a:picLocks noChangeAspect="1"/>
          </p:cNvPicPr>
          <p:nvPr/>
        </p:nvPicPr>
        <p:blipFill>
          <a:blip r:embed="rId2"/>
          <a:stretch>
            <a:fillRect/>
          </a:stretch>
        </p:blipFill>
        <p:spPr>
          <a:xfrm>
            <a:off x="3566537" y="2705493"/>
            <a:ext cx="5738115" cy="3548304"/>
          </a:xfrm>
          <a:prstGeom prst="rect">
            <a:avLst/>
          </a:prstGeom>
        </p:spPr>
      </p:pic>
      <p:sp>
        <p:nvSpPr>
          <p:cNvPr id="6" name="Rectangle 5">
            <a:extLst>
              <a:ext uri="{FF2B5EF4-FFF2-40B4-BE49-F238E27FC236}">
                <a16:creationId xmlns:a16="http://schemas.microsoft.com/office/drawing/2014/main" id="{18691F3B-7BB2-453D-9A78-AB66443B4111}"/>
              </a:ext>
            </a:extLst>
          </p:cNvPr>
          <p:cNvSpPr/>
          <p:nvPr/>
        </p:nvSpPr>
        <p:spPr>
          <a:xfrm>
            <a:off x="9454190" y="3118954"/>
            <a:ext cx="2146229" cy="369332"/>
          </a:xfrm>
          <a:prstGeom prst="rect">
            <a:avLst/>
          </a:prstGeom>
        </p:spPr>
        <p:txBody>
          <a:bodyPr wrap="none">
            <a:spAutoFit/>
          </a:bodyPr>
          <a:lstStyle/>
          <a:p>
            <a:r>
              <a:rPr lang="en-US" b="1" dirty="0">
                <a:solidFill>
                  <a:srgbClr val="002060"/>
                </a:solidFill>
              </a:rPr>
              <a:t>Happiness Rating of:</a:t>
            </a:r>
            <a:endParaRPr lang="en-US" dirty="0">
              <a:solidFill>
                <a:srgbClr val="002060"/>
              </a:solidFill>
            </a:endParaRPr>
          </a:p>
        </p:txBody>
      </p:sp>
      <p:grpSp>
        <p:nvGrpSpPr>
          <p:cNvPr id="9" name="Group 8">
            <a:extLst>
              <a:ext uri="{FF2B5EF4-FFF2-40B4-BE49-F238E27FC236}">
                <a16:creationId xmlns:a16="http://schemas.microsoft.com/office/drawing/2014/main" id="{116E255E-6C71-46C9-8D59-EA407DB58C1A}"/>
              </a:ext>
            </a:extLst>
          </p:cNvPr>
          <p:cNvGrpSpPr/>
          <p:nvPr/>
        </p:nvGrpSpPr>
        <p:grpSpPr>
          <a:xfrm>
            <a:off x="9753598" y="3561648"/>
            <a:ext cx="771279" cy="2611036"/>
            <a:chOff x="9555634" y="3571075"/>
            <a:chExt cx="771279" cy="2611036"/>
          </a:xfrm>
        </p:grpSpPr>
        <p:sp>
          <p:nvSpPr>
            <p:cNvPr id="7" name="Rectangle 6">
              <a:extLst>
                <a:ext uri="{FF2B5EF4-FFF2-40B4-BE49-F238E27FC236}">
                  <a16:creationId xmlns:a16="http://schemas.microsoft.com/office/drawing/2014/main" id="{13F006DD-F9E3-46B4-8322-E25AAF953BC0}"/>
                </a:ext>
              </a:extLst>
            </p:cNvPr>
            <p:cNvSpPr/>
            <p:nvPr/>
          </p:nvSpPr>
          <p:spPr>
            <a:xfrm>
              <a:off x="9823778" y="3571075"/>
              <a:ext cx="479618" cy="369332"/>
            </a:xfrm>
            <a:prstGeom prst="rect">
              <a:avLst/>
            </a:prstGeom>
          </p:spPr>
          <p:txBody>
            <a:bodyPr wrap="none">
              <a:spAutoFit/>
            </a:bodyPr>
            <a:lstStyle/>
            <a:p>
              <a:r>
                <a:rPr lang="en-US" b="1" dirty="0">
                  <a:solidFill>
                    <a:srgbClr val="002060"/>
                  </a:solidFill>
                </a:rPr>
                <a:t>7.0</a:t>
              </a:r>
              <a:endParaRPr lang="en-US" dirty="0">
                <a:solidFill>
                  <a:srgbClr val="002060"/>
                </a:solidFill>
              </a:endParaRPr>
            </a:p>
          </p:txBody>
        </p:sp>
        <p:grpSp>
          <p:nvGrpSpPr>
            <p:cNvPr id="8" name="Group 7">
              <a:extLst>
                <a:ext uri="{FF2B5EF4-FFF2-40B4-BE49-F238E27FC236}">
                  <a16:creationId xmlns:a16="http://schemas.microsoft.com/office/drawing/2014/main" id="{016190D5-9815-4FB9-B43D-3987472FDE78}"/>
                </a:ext>
              </a:extLst>
            </p:cNvPr>
            <p:cNvGrpSpPr/>
            <p:nvPr/>
          </p:nvGrpSpPr>
          <p:grpSpPr>
            <a:xfrm>
              <a:off x="9555634" y="3687123"/>
              <a:ext cx="771279" cy="2494988"/>
              <a:chOff x="9555634" y="3687123"/>
              <a:chExt cx="771279" cy="2494988"/>
            </a:xfrm>
          </p:grpSpPr>
          <p:sp>
            <p:nvSpPr>
              <p:cNvPr id="12" name="Oval 11">
                <a:extLst>
                  <a:ext uri="{FF2B5EF4-FFF2-40B4-BE49-F238E27FC236}">
                    <a16:creationId xmlns:a16="http://schemas.microsoft.com/office/drawing/2014/main" id="{AB4A5E69-7969-445D-835E-50213D698EC3}"/>
                  </a:ext>
                </a:extLst>
              </p:cNvPr>
              <p:cNvSpPr/>
              <p:nvPr/>
            </p:nvSpPr>
            <p:spPr>
              <a:xfrm>
                <a:off x="9558779" y="5902469"/>
                <a:ext cx="207389" cy="179109"/>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57C9C5C-6F31-484B-AB30-DDCEF4F86724}"/>
                  </a:ext>
                </a:extLst>
              </p:cNvPr>
              <p:cNvSpPr/>
              <p:nvPr/>
            </p:nvSpPr>
            <p:spPr>
              <a:xfrm>
                <a:off x="9558779" y="5345323"/>
                <a:ext cx="207389" cy="179109"/>
              </a:xfrm>
              <a:prstGeom prst="ellipse">
                <a:avLst/>
              </a:prstGeom>
              <a:solidFill>
                <a:srgbClr val="602F2F"/>
              </a:solidFill>
              <a:ln>
                <a:solidFill>
                  <a:srgbClr val="60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A93E715-197F-443D-A450-73654D7AFCC7}"/>
                  </a:ext>
                </a:extLst>
              </p:cNvPr>
              <p:cNvSpPr/>
              <p:nvPr/>
            </p:nvSpPr>
            <p:spPr>
              <a:xfrm>
                <a:off x="9558778" y="4789524"/>
                <a:ext cx="207389" cy="179109"/>
              </a:xfrm>
              <a:prstGeom prst="ellipse">
                <a:avLst/>
              </a:prstGeom>
              <a:solidFill>
                <a:srgbClr val="AF4F4F"/>
              </a:solidFill>
              <a:ln>
                <a:solidFill>
                  <a:srgbClr val="A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8A7258-D9E9-4D34-8D49-965637B7EB0D}"/>
                  </a:ext>
                </a:extLst>
              </p:cNvPr>
              <p:cNvSpPr/>
              <p:nvPr/>
            </p:nvSpPr>
            <p:spPr>
              <a:xfrm>
                <a:off x="9558779" y="4212740"/>
                <a:ext cx="207389" cy="179109"/>
              </a:xfrm>
              <a:prstGeom prst="ellipse">
                <a:avLst/>
              </a:prstGeom>
              <a:solidFill>
                <a:srgbClr val="D79D9D"/>
              </a:solidFill>
              <a:ln>
                <a:solidFill>
                  <a:srgbClr val="D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5DC85-D978-497B-8FB3-6D16520758E3}"/>
                  </a:ext>
                </a:extLst>
              </p:cNvPr>
              <p:cNvSpPr/>
              <p:nvPr/>
            </p:nvSpPr>
            <p:spPr>
              <a:xfrm>
                <a:off x="9555634" y="3687123"/>
                <a:ext cx="207389" cy="179109"/>
              </a:xfrm>
              <a:prstGeom prst="ellipse">
                <a:avLst/>
              </a:prstGeom>
              <a:solidFill>
                <a:srgbClr val="ECD8D9"/>
              </a:solidFill>
              <a:ln>
                <a:solidFill>
                  <a:srgbClr val="ECD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AB489C-C4ED-408B-A7E1-73D7DC9B3582}"/>
                  </a:ext>
                </a:extLst>
              </p:cNvPr>
              <p:cNvSpPr/>
              <p:nvPr/>
            </p:nvSpPr>
            <p:spPr>
              <a:xfrm>
                <a:off x="9847295" y="4110313"/>
                <a:ext cx="479618" cy="369332"/>
              </a:xfrm>
              <a:prstGeom prst="rect">
                <a:avLst/>
              </a:prstGeom>
            </p:spPr>
            <p:txBody>
              <a:bodyPr wrap="none">
                <a:spAutoFit/>
              </a:bodyPr>
              <a:lstStyle/>
              <a:p>
                <a:r>
                  <a:rPr lang="en-US" b="1" dirty="0">
                    <a:solidFill>
                      <a:srgbClr val="002060"/>
                    </a:solidFill>
                  </a:rPr>
                  <a:t>6.0</a:t>
                </a:r>
                <a:endParaRPr lang="en-US" dirty="0">
                  <a:solidFill>
                    <a:srgbClr val="002060"/>
                  </a:solidFill>
                </a:endParaRPr>
              </a:p>
            </p:txBody>
          </p:sp>
          <p:sp>
            <p:nvSpPr>
              <p:cNvPr id="21" name="Rectangle 20">
                <a:extLst>
                  <a:ext uri="{FF2B5EF4-FFF2-40B4-BE49-F238E27FC236}">
                    <a16:creationId xmlns:a16="http://schemas.microsoft.com/office/drawing/2014/main" id="{70DF825D-2BF6-4A98-998C-E0E932BFF822}"/>
                  </a:ext>
                </a:extLst>
              </p:cNvPr>
              <p:cNvSpPr/>
              <p:nvPr/>
            </p:nvSpPr>
            <p:spPr>
              <a:xfrm>
                <a:off x="9828340" y="4702145"/>
                <a:ext cx="479618" cy="369332"/>
              </a:xfrm>
              <a:prstGeom prst="rect">
                <a:avLst/>
              </a:prstGeom>
            </p:spPr>
            <p:txBody>
              <a:bodyPr wrap="none">
                <a:spAutoFit/>
              </a:bodyPr>
              <a:lstStyle/>
              <a:p>
                <a:r>
                  <a:rPr lang="en-US" b="1" dirty="0">
                    <a:solidFill>
                      <a:srgbClr val="002060"/>
                    </a:solidFill>
                  </a:rPr>
                  <a:t>5.0</a:t>
                </a:r>
                <a:endParaRPr lang="en-US" dirty="0">
                  <a:solidFill>
                    <a:srgbClr val="002060"/>
                  </a:solidFill>
                </a:endParaRPr>
              </a:p>
            </p:txBody>
          </p:sp>
          <p:sp>
            <p:nvSpPr>
              <p:cNvPr id="22" name="Rectangle 21">
                <a:extLst>
                  <a:ext uri="{FF2B5EF4-FFF2-40B4-BE49-F238E27FC236}">
                    <a16:creationId xmlns:a16="http://schemas.microsoft.com/office/drawing/2014/main" id="{C2DDA76A-E892-484B-A346-2C64AE479686}"/>
                  </a:ext>
                </a:extLst>
              </p:cNvPr>
              <p:cNvSpPr/>
              <p:nvPr/>
            </p:nvSpPr>
            <p:spPr>
              <a:xfrm>
                <a:off x="9847295" y="5246677"/>
                <a:ext cx="479618" cy="369332"/>
              </a:xfrm>
              <a:prstGeom prst="rect">
                <a:avLst/>
              </a:prstGeom>
            </p:spPr>
            <p:txBody>
              <a:bodyPr wrap="none">
                <a:spAutoFit/>
              </a:bodyPr>
              <a:lstStyle/>
              <a:p>
                <a:r>
                  <a:rPr lang="en-US" b="1" dirty="0">
                    <a:solidFill>
                      <a:srgbClr val="002060"/>
                    </a:solidFill>
                  </a:rPr>
                  <a:t>4.0</a:t>
                </a:r>
                <a:endParaRPr lang="en-US" dirty="0">
                  <a:solidFill>
                    <a:srgbClr val="002060"/>
                  </a:solidFill>
                </a:endParaRPr>
              </a:p>
            </p:txBody>
          </p:sp>
          <p:sp>
            <p:nvSpPr>
              <p:cNvPr id="24" name="Rectangle 23">
                <a:extLst>
                  <a:ext uri="{FF2B5EF4-FFF2-40B4-BE49-F238E27FC236}">
                    <a16:creationId xmlns:a16="http://schemas.microsoft.com/office/drawing/2014/main" id="{215AC862-1A04-4FD8-BB92-A6C8C4721A54}"/>
                  </a:ext>
                </a:extLst>
              </p:cNvPr>
              <p:cNvSpPr/>
              <p:nvPr/>
            </p:nvSpPr>
            <p:spPr>
              <a:xfrm>
                <a:off x="9847295" y="5812779"/>
                <a:ext cx="479618" cy="369332"/>
              </a:xfrm>
              <a:prstGeom prst="rect">
                <a:avLst/>
              </a:prstGeom>
            </p:spPr>
            <p:txBody>
              <a:bodyPr wrap="none">
                <a:spAutoFit/>
              </a:bodyPr>
              <a:lstStyle/>
              <a:p>
                <a:r>
                  <a:rPr lang="en-US" b="1" dirty="0">
                    <a:solidFill>
                      <a:srgbClr val="002060"/>
                    </a:solidFill>
                  </a:rPr>
                  <a:t>3.0</a:t>
                </a:r>
                <a:endParaRPr lang="en-US" dirty="0">
                  <a:solidFill>
                    <a:srgbClr val="002060"/>
                  </a:solidFill>
                </a:endParaRPr>
              </a:p>
            </p:txBody>
          </p:sp>
        </p:grpSp>
      </p:grpSp>
    </p:spTree>
    <p:extLst>
      <p:ext uri="{BB962C8B-B14F-4D97-AF65-F5344CB8AC3E}">
        <p14:creationId xmlns:p14="http://schemas.microsoft.com/office/powerpoint/2010/main" val="402985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Alcohol Consumption: most / least</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25045" y="1509605"/>
            <a:ext cx="8614834" cy="2031325"/>
          </a:xfrm>
          <a:prstGeom prst="rect">
            <a:avLst/>
          </a:prstGeom>
        </p:spPr>
        <p:txBody>
          <a:bodyPr wrap="square">
            <a:spAutoFit/>
          </a:bodyPr>
          <a:lstStyle/>
          <a:p>
            <a:pPr lvl="0"/>
            <a:r>
              <a:rPr lang="en-US" dirty="0"/>
              <a:t>Which countries have the most alcohol consumption? Least?</a:t>
            </a:r>
          </a:p>
          <a:p>
            <a:pPr marL="742950" lvl="1" indent="-285750">
              <a:buFont typeface="Arial" panose="020B0604020202020204" pitchFamily="34" charset="0"/>
              <a:buChar char="•"/>
            </a:pPr>
            <a:r>
              <a:rPr lang="en-US" dirty="0"/>
              <a:t>Least alcohol consumption title belongs to Somalia, but it is closely followed by a slew of Middle Eastern and North African countries that are in the surrounding geographical area</a:t>
            </a:r>
          </a:p>
          <a:p>
            <a:pPr marL="742950" lvl="1" indent="-285750">
              <a:buFont typeface="Arial" panose="020B0604020202020204" pitchFamily="34" charset="0"/>
              <a:buChar char="•"/>
            </a:pPr>
            <a:r>
              <a:rPr lang="en-US" dirty="0"/>
              <a:t>Most alcohol consumption title belongs to Estonia, with European countries rounding out the top 20 alcohol consumers, all above 10 liters per year consumption.</a:t>
            </a:r>
          </a:p>
        </p:txBody>
      </p:sp>
      <p:pic>
        <p:nvPicPr>
          <p:cNvPr id="5" name="Picture 4" descr="A close up of a map&#10;&#10;Description automatically generated">
            <a:extLst>
              <a:ext uri="{FF2B5EF4-FFF2-40B4-BE49-F238E27FC236}">
                <a16:creationId xmlns:a16="http://schemas.microsoft.com/office/drawing/2014/main" id="{B5499ABA-FFC9-49B3-9AE9-EB6AC1E4BFA0}"/>
              </a:ext>
            </a:extLst>
          </p:cNvPr>
          <p:cNvPicPr>
            <a:picLocks noChangeAspect="1"/>
          </p:cNvPicPr>
          <p:nvPr/>
        </p:nvPicPr>
        <p:blipFill rotWithShape="1">
          <a:blip r:embed="rId2"/>
          <a:srcRect l="31949" t="12475" r="8516" b="19356"/>
          <a:stretch/>
        </p:blipFill>
        <p:spPr>
          <a:xfrm>
            <a:off x="5158688" y="3243231"/>
            <a:ext cx="4032511" cy="3176423"/>
          </a:xfrm>
          <a:prstGeom prst="rect">
            <a:avLst/>
          </a:prstGeom>
        </p:spPr>
      </p:pic>
      <p:sp>
        <p:nvSpPr>
          <p:cNvPr id="6" name="Oval 5">
            <a:extLst>
              <a:ext uri="{FF2B5EF4-FFF2-40B4-BE49-F238E27FC236}">
                <a16:creationId xmlns:a16="http://schemas.microsoft.com/office/drawing/2014/main" id="{906DB3BB-4F5D-44E1-A113-F889F64FB09F}"/>
              </a:ext>
            </a:extLst>
          </p:cNvPr>
          <p:cNvSpPr/>
          <p:nvPr/>
        </p:nvSpPr>
        <p:spPr>
          <a:xfrm>
            <a:off x="9455085" y="3676454"/>
            <a:ext cx="207389" cy="1791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2" name="Oval 11">
            <a:extLst>
              <a:ext uri="{FF2B5EF4-FFF2-40B4-BE49-F238E27FC236}">
                <a16:creationId xmlns:a16="http://schemas.microsoft.com/office/drawing/2014/main" id="{319E2B4C-3BA2-4BF4-8297-AE81E93B9B1C}"/>
              </a:ext>
            </a:extLst>
          </p:cNvPr>
          <p:cNvSpPr/>
          <p:nvPr/>
        </p:nvSpPr>
        <p:spPr>
          <a:xfrm>
            <a:off x="9455085" y="4771252"/>
            <a:ext cx="207389" cy="179109"/>
          </a:xfrm>
          <a:prstGeom prst="ellipse">
            <a:avLst/>
          </a:prstGeom>
          <a:solidFill>
            <a:srgbClr val="007F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3A7325-7172-4BA3-8C6C-FF524650DF34}"/>
              </a:ext>
            </a:extLst>
          </p:cNvPr>
          <p:cNvSpPr/>
          <p:nvPr/>
        </p:nvSpPr>
        <p:spPr>
          <a:xfrm>
            <a:off x="9662474" y="3571509"/>
            <a:ext cx="1385636" cy="646331"/>
          </a:xfrm>
          <a:prstGeom prst="rect">
            <a:avLst/>
          </a:prstGeom>
        </p:spPr>
        <p:txBody>
          <a:bodyPr wrap="none">
            <a:spAutoFit/>
          </a:bodyPr>
          <a:lstStyle/>
          <a:p>
            <a:r>
              <a:rPr lang="en-US" dirty="0"/>
              <a:t>most alcohol</a:t>
            </a:r>
          </a:p>
          <a:p>
            <a:r>
              <a:rPr lang="en-US" dirty="0"/>
              <a:t>12+ liters</a:t>
            </a:r>
          </a:p>
        </p:txBody>
      </p:sp>
      <p:sp>
        <p:nvSpPr>
          <p:cNvPr id="8" name="Rectangle 7">
            <a:extLst>
              <a:ext uri="{FF2B5EF4-FFF2-40B4-BE49-F238E27FC236}">
                <a16:creationId xmlns:a16="http://schemas.microsoft.com/office/drawing/2014/main" id="{48FDCA0A-5696-479F-87F1-63FE88B7F4FD}"/>
              </a:ext>
            </a:extLst>
          </p:cNvPr>
          <p:cNvSpPr/>
          <p:nvPr/>
        </p:nvSpPr>
        <p:spPr>
          <a:xfrm>
            <a:off x="9657041" y="4671864"/>
            <a:ext cx="1358385" cy="646331"/>
          </a:xfrm>
          <a:prstGeom prst="rect">
            <a:avLst/>
          </a:prstGeom>
        </p:spPr>
        <p:txBody>
          <a:bodyPr wrap="none">
            <a:spAutoFit/>
          </a:bodyPr>
          <a:lstStyle/>
          <a:p>
            <a:r>
              <a:rPr lang="en-US" dirty="0"/>
              <a:t>least alcohol</a:t>
            </a:r>
          </a:p>
          <a:p>
            <a:r>
              <a:rPr lang="en-US" dirty="0"/>
              <a:t>&gt;1 liter</a:t>
            </a:r>
          </a:p>
        </p:txBody>
      </p:sp>
      <p:sp>
        <p:nvSpPr>
          <p:cNvPr id="15" name="Subtitle 2">
            <a:extLst>
              <a:ext uri="{FF2B5EF4-FFF2-40B4-BE49-F238E27FC236}">
                <a16:creationId xmlns:a16="http://schemas.microsoft.com/office/drawing/2014/main" id="{550A4110-54D9-42E1-9D4D-CE85A9DEDB52}"/>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14473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What else did we find? Maybe a need for further digging…</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923330"/>
          </a:xfrm>
          <a:prstGeom prst="rect">
            <a:avLst/>
          </a:prstGeom>
        </p:spPr>
        <p:txBody>
          <a:bodyPr wrap="square">
            <a:spAutoFit/>
          </a:bodyPr>
          <a:lstStyle/>
          <a:p>
            <a:pPr marL="285750" lvl="0" indent="-285750">
              <a:buFont typeface="Arial" panose="020B0604020202020204" pitchFamily="34" charset="0"/>
              <a:buChar char="•"/>
            </a:pPr>
            <a:r>
              <a:rPr lang="en-US" dirty="0"/>
              <a:t>Is there a correlation between alcohol consumption and happiness?</a:t>
            </a:r>
          </a:p>
          <a:p>
            <a:pPr marL="742950" lvl="1" indent="-285750">
              <a:buFont typeface="Arial" panose="020B0604020202020204" pitchFamily="34" charset="0"/>
              <a:buChar char="•"/>
            </a:pPr>
            <a:r>
              <a:rPr lang="en-US" dirty="0"/>
              <a:t>The data doesn’t suggest that there is a correlation between alcohol consumption and happiness. The data appears to be randomly distributed.</a:t>
            </a:r>
          </a:p>
        </p:txBody>
      </p:sp>
      <p:sp>
        <p:nvSpPr>
          <p:cNvPr id="9" name="Subtitle 2">
            <a:extLst>
              <a:ext uri="{FF2B5EF4-FFF2-40B4-BE49-F238E27FC236}">
                <a16:creationId xmlns:a16="http://schemas.microsoft.com/office/drawing/2014/main" id="{194C06FD-1D83-4AF7-BA70-ACD383E7001A}"/>
              </a:ext>
            </a:extLst>
          </p:cNvPr>
          <p:cNvSpPr txBox="1">
            <a:spLocks/>
          </p:cNvSpPr>
          <p:nvPr/>
        </p:nvSpPr>
        <p:spPr>
          <a:xfrm>
            <a:off x="1492325" y="22192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pic>
        <p:nvPicPr>
          <p:cNvPr id="4" name="Picture 3">
            <a:extLst>
              <a:ext uri="{FF2B5EF4-FFF2-40B4-BE49-F238E27FC236}">
                <a16:creationId xmlns:a16="http://schemas.microsoft.com/office/drawing/2014/main" id="{FF9DB451-90DA-48A7-9900-504070FCC080}"/>
              </a:ext>
            </a:extLst>
          </p:cNvPr>
          <p:cNvPicPr>
            <a:picLocks noChangeAspect="1"/>
          </p:cNvPicPr>
          <p:nvPr/>
        </p:nvPicPr>
        <p:blipFill>
          <a:blip r:embed="rId2"/>
          <a:stretch>
            <a:fillRect/>
          </a:stretch>
        </p:blipFill>
        <p:spPr>
          <a:xfrm>
            <a:off x="4194928" y="2357314"/>
            <a:ext cx="5948313" cy="3830743"/>
          </a:xfrm>
          <a:prstGeom prst="rect">
            <a:avLst/>
          </a:prstGeom>
        </p:spPr>
      </p:pic>
    </p:spTree>
    <p:extLst>
      <p:ext uri="{BB962C8B-B14F-4D97-AF65-F5344CB8AC3E}">
        <p14:creationId xmlns:p14="http://schemas.microsoft.com/office/powerpoint/2010/main" val="170160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8" name="Subtitle 2">
            <a:extLst>
              <a:ext uri="{FF2B5EF4-FFF2-40B4-BE49-F238E27FC236}">
                <a16:creationId xmlns:a16="http://schemas.microsoft.com/office/drawing/2014/main" id="{3FD876A2-3892-42BE-9CDA-650985982439}"/>
              </a:ext>
            </a:extLst>
          </p:cNvPr>
          <p:cNvSpPr txBox="1">
            <a:spLocks/>
          </p:cNvSpPr>
          <p:nvPr/>
        </p:nvSpPr>
        <p:spPr>
          <a:xfrm>
            <a:off x="2555433" y="248456"/>
            <a:ext cx="5354320"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Happiness Factors</a:t>
            </a: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6440"/>
          <a:stretch/>
        </p:blipFill>
        <p:spPr>
          <a:xfrm>
            <a:off x="7355131" y="1766947"/>
            <a:ext cx="4915353"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2905153" y="783251"/>
            <a:ext cx="7571373" cy="861774"/>
          </a:xfrm>
          <a:prstGeom prst="rect">
            <a:avLst/>
          </a:prstGeom>
          <a:noFill/>
        </p:spPr>
        <p:txBody>
          <a:bodyPr wrap="square" rtlCol="0">
            <a:spAutoFit/>
          </a:bodyPr>
          <a:lstStyle/>
          <a:p>
            <a:r>
              <a:rPr lang="en-US" b="1" dirty="0">
                <a:solidFill>
                  <a:schemeClr val="accent6">
                    <a:lumMod val="75000"/>
                  </a:schemeClr>
                </a:solidFill>
              </a:rPr>
              <a:t>How do the different happiness factors correlate? </a:t>
            </a:r>
          </a:p>
          <a:p>
            <a:r>
              <a:rPr lang="en-US" sz="1400" dirty="0"/>
              <a:t>Analyzing household income</a:t>
            </a:r>
          </a:p>
          <a:p>
            <a:endParaRPr lang="en-US" dirty="0"/>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
        <p:nvSpPr>
          <p:cNvPr id="14" name="Subtitle 2">
            <a:extLst>
              <a:ext uri="{FF2B5EF4-FFF2-40B4-BE49-F238E27FC236}">
                <a16:creationId xmlns:a16="http://schemas.microsoft.com/office/drawing/2014/main" id="{7CAFED31-7BAB-4025-BC37-9E7CCE1DE47D}"/>
              </a:ext>
            </a:extLst>
          </p:cNvPr>
          <p:cNvSpPr txBox="1">
            <a:spLocks/>
          </p:cNvSpPr>
          <p:nvPr/>
        </p:nvSpPr>
        <p:spPr>
          <a:xfrm>
            <a:off x="2555433" y="248456"/>
            <a:ext cx="5354320"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Happiness Factors</a:t>
            </a:r>
          </a:p>
        </p:txBody>
      </p:sp>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7CAFED31-7BAB-4025-BC37-9E7CCE1DE47D}"/>
              </a:ext>
            </a:extLst>
          </p:cNvPr>
          <p:cNvSpPr txBox="1">
            <a:spLocks/>
          </p:cNvSpPr>
          <p:nvPr/>
        </p:nvSpPr>
        <p:spPr>
          <a:xfrm>
            <a:off x="2753395" y="160374"/>
            <a:ext cx="6513153" cy="59761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Income Inequality</a:t>
            </a:r>
          </a:p>
        </p:txBody>
      </p:sp>
      <p:sp>
        <p:nvSpPr>
          <p:cNvPr id="3" name="Rectangle 2">
            <a:extLst>
              <a:ext uri="{FF2B5EF4-FFF2-40B4-BE49-F238E27FC236}">
                <a16:creationId xmlns:a16="http://schemas.microsoft.com/office/drawing/2014/main" id="{9E5589BA-3D64-4F97-9BD6-283610F19E74}"/>
              </a:ext>
            </a:extLst>
          </p:cNvPr>
          <p:cNvSpPr/>
          <p:nvPr/>
        </p:nvSpPr>
        <p:spPr>
          <a:xfrm>
            <a:off x="2837432" y="1094529"/>
            <a:ext cx="8396140" cy="2031325"/>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endParaRPr lang="en-US" sz="2000" dirty="0">
              <a:latin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09CEBA9-F75F-42F1-A233-E969CF57E027}"/>
              </a:ext>
            </a:extLst>
          </p:cNvPr>
          <p:cNvSpPr/>
          <p:nvPr/>
        </p:nvSpPr>
        <p:spPr>
          <a:xfrm>
            <a:off x="3020332" y="3094697"/>
            <a:ext cx="8018455" cy="923330"/>
          </a:xfrm>
          <a:prstGeom prst="rect">
            <a:avLst/>
          </a:prstGeom>
        </p:spPr>
        <p:txBody>
          <a:bodyPr wrap="square">
            <a:spAutoFit/>
          </a:bodyPr>
          <a:lstStyle/>
          <a:p>
            <a:pPr lvl="0"/>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4" name="Rectangle 3">
            <a:extLst>
              <a:ext uri="{FF2B5EF4-FFF2-40B4-BE49-F238E27FC236}">
                <a16:creationId xmlns:a16="http://schemas.microsoft.com/office/drawing/2014/main" id="{20AE3492-C2AA-450F-89F9-1D5FF24B402C}"/>
              </a:ext>
            </a:extLst>
          </p:cNvPr>
          <p:cNvSpPr/>
          <p:nvPr/>
        </p:nvSpPr>
        <p:spPr>
          <a:xfrm>
            <a:off x="3020332" y="4110360"/>
            <a:ext cx="7616534" cy="923330"/>
          </a:xfrm>
          <a:prstGeom prst="rect">
            <a:avLst/>
          </a:prstGeom>
        </p:spPr>
        <p:txBody>
          <a:bodyPr wrap="square">
            <a:spAutoFit/>
          </a:bodyPr>
          <a:lstStyle/>
          <a:p>
            <a:pPr lvl="0"/>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p:txBody>
      </p:sp>
    </p:spTree>
    <p:extLst>
      <p:ext uri="{BB962C8B-B14F-4D97-AF65-F5344CB8AC3E}">
        <p14:creationId xmlns:p14="http://schemas.microsoft.com/office/powerpoint/2010/main" val="308669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endParaRPr lang="en-US" sz="5400" dirty="0">
              <a:solidFill>
                <a:srgbClr val="000000"/>
              </a:solidFill>
            </a:endParaRP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7CAFED31-7BAB-4025-BC37-9E7CCE1DE47D}"/>
              </a:ext>
            </a:extLst>
          </p:cNvPr>
          <p:cNvSpPr txBox="1">
            <a:spLocks/>
          </p:cNvSpPr>
          <p:nvPr/>
        </p:nvSpPr>
        <p:spPr>
          <a:xfrm>
            <a:off x="2555432" y="248456"/>
            <a:ext cx="5909837"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Whiskers for thought</a:t>
            </a:r>
          </a:p>
        </p:txBody>
      </p:sp>
      <p:pic>
        <p:nvPicPr>
          <p:cNvPr id="19" name="Picture 18">
            <a:extLst>
              <a:ext uri="{FF2B5EF4-FFF2-40B4-BE49-F238E27FC236}">
                <a16:creationId xmlns:a16="http://schemas.microsoft.com/office/drawing/2014/main" id="{E9F2D496-0FCE-4567-AC55-63B9AA1868B4}"/>
              </a:ext>
            </a:extLst>
          </p:cNvPr>
          <p:cNvPicPr>
            <a:picLocks noChangeAspect="1"/>
          </p:cNvPicPr>
          <p:nvPr/>
        </p:nvPicPr>
        <p:blipFill>
          <a:blip r:embed="rId2"/>
          <a:stretch>
            <a:fillRect/>
          </a:stretch>
        </p:blipFill>
        <p:spPr>
          <a:xfrm>
            <a:off x="3084355" y="1094529"/>
            <a:ext cx="7212969" cy="4794714"/>
          </a:xfrm>
          <a:prstGeom prst="rect">
            <a:avLst/>
          </a:prstGeom>
        </p:spPr>
      </p:pic>
    </p:spTree>
    <p:extLst>
      <p:ext uri="{BB962C8B-B14F-4D97-AF65-F5344CB8AC3E}">
        <p14:creationId xmlns:p14="http://schemas.microsoft.com/office/powerpoint/2010/main" val="243285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7CAFED31-7BAB-4025-BC37-9E7CCE1DE47D}"/>
              </a:ext>
            </a:extLst>
          </p:cNvPr>
          <p:cNvSpPr txBox="1">
            <a:spLocks/>
          </p:cNvSpPr>
          <p:nvPr/>
        </p:nvSpPr>
        <p:spPr>
          <a:xfrm>
            <a:off x="2731015" y="103460"/>
            <a:ext cx="3427830" cy="722505"/>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Questions?</a:t>
            </a:r>
          </a:p>
        </p:txBody>
      </p:sp>
      <p:pic>
        <p:nvPicPr>
          <p:cNvPr id="10" name="Picture 9">
            <a:extLst>
              <a:ext uri="{FF2B5EF4-FFF2-40B4-BE49-F238E27FC236}">
                <a16:creationId xmlns:a16="http://schemas.microsoft.com/office/drawing/2014/main" id="{01702E55-0DF0-4733-8C74-410159916AF6}"/>
              </a:ext>
            </a:extLst>
          </p:cNvPr>
          <p:cNvPicPr>
            <a:picLocks noChangeAspect="1"/>
          </p:cNvPicPr>
          <p:nvPr/>
        </p:nvPicPr>
        <p:blipFill>
          <a:blip r:embed="rId2"/>
          <a:stretch>
            <a:fillRect/>
          </a:stretch>
        </p:blipFill>
        <p:spPr>
          <a:xfrm>
            <a:off x="2986355" y="1651417"/>
            <a:ext cx="8781151" cy="4084701"/>
          </a:xfrm>
          <a:prstGeom prst="rect">
            <a:avLst/>
          </a:prstGeom>
        </p:spPr>
      </p:pic>
      <p:sp>
        <p:nvSpPr>
          <p:cNvPr id="15" name="TextBox 14">
            <a:extLst>
              <a:ext uri="{FF2B5EF4-FFF2-40B4-BE49-F238E27FC236}">
                <a16:creationId xmlns:a16="http://schemas.microsoft.com/office/drawing/2014/main" id="{DA73B514-3BD8-4E0A-B55B-4FA3050D721C}"/>
              </a:ext>
            </a:extLst>
          </p:cNvPr>
          <p:cNvSpPr txBox="1"/>
          <p:nvPr/>
        </p:nvSpPr>
        <p:spPr>
          <a:xfrm>
            <a:off x="3090616" y="783251"/>
            <a:ext cx="7571373" cy="369332"/>
          </a:xfrm>
          <a:prstGeom prst="rect">
            <a:avLst/>
          </a:prstGeom>
          <a:noFill/>
        </p:spPr>
        <p:txBody>
          <a:bodyPr wrap="square" rtlCol="0">
            <a:spAutoFit/>
          </a:bodyPr>
          <a:lstStyle/>
          <a:p>
            <a:r>
              <a:rPr lang="en-US" b="1" dirty="0">
                <a:solidFill>
                  <a:schemeClr val="accent6">
                    <a:lumMod val="75000"/>
                  </a:schemeClr>
                </a:solidFill>
              </a:rPr>
              <a:t>We have your answers.</a:t>
            </a:r>
            <a:endParaRPr lang="en-US" dirty="0"/>
          </a:p>
        </p:txBody>
      </p:sp>
    </p:spTree>
    <p:extLst>
      <p:ext uri="{BB962C8B-B14F-4D97-AF65-F5344CB8AC3E}">
        <p14:creationId xmlns:p14="http://schemas.microsoft.com/office/powerpoint/2010/main" val="78737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Why do we care?</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726422"/>
            <a:ext cx="8614834" cy="2677656"/>
          </a:xfrm>
          <a:prstGeom prst="rect">
            <a:avLst/>
          </a:prstGeom>
        </p:spPr>
        <p:txBody>
          <a:bodyPr wrap="square">
            <a:spAutoFit/>
          </a:bodyPr>
          <a:lstStyle/>
          <a:p>
            <a:pPr marL="285750" indent="-285750">
              <a:buFont typeface="Arial" panose="020B0604020202020204" pitchFamily="34" charset="0"/>
              <a:buChar char="•"/>
            </a:pPr>
            <a:r>
              <a:rPr lang="en-US" sz="2400" dirty="0"/>
              <a:t>What countries are happiest? And are they located in specific geographic region?</a:t>
            </a:r>
          </a:p>
          <a:p>
            <a:pPr marL="285750" indent="-285750">
              <a:buFont typeface="Arial" panose="020B0604020202020204" pitchFamily="34" charset="0"/>
              <a:buChar char="•"/>
            </a:pPr>
            <a:r>
              <a:rPr lang="en-US" sz="2400" dirty="0"/>
              <a:t>What countries consume the least/most amount of alcohol?</a:t>
            </a:r>
          </a:p>
          <a:p>
            <a:pPr marL="285750" indent="-285750">
              <a:buFont typeface="Arial" panose="020B0604020202020204" pitchFamily="34" charset="0"/>
              <a:buChar char="•"/>
            </a:pPr>
            <a:r>
              <a:rPr lang="en-US" sz="2400" dirty="0"/>
              <a:t>Which countries suffer from greatest amount of income inequality?</a:t>
            </a:r>
          </a:p>
          <a:p>
            <a:pPr marL="285750" indent="-285750">
              <a:buFont typeface="Arial" panose="020B0604020202020204" pitchFamily="34" charset="0"/>
              <a:buChar char="•"/>
            </a:pPr>
            <a:r>
              <a:rPr lang="en-US" sz="2400" dirty="0"/>
              <a:t>How do these three pieces of data correlate? Is income inequality an indicator of happiness? Or is alcohol consumption?</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spTree>
    <p:extLst>
      <p:ext uri="{BB962C8B-B14F-4D97-AF65-F5344CB8AC3E}">
        <p14:creationId xmlns:p14="http://schemas.microsoft.com/office/powerpoint/2010/main" val="93236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50823" y="996184"/>
            <a:ext cx="6059630" cy="2368772"/>
          </a:xfrm>
          <a:prstGeom prst="rect">
            <a:avLst/>
          </a:prstGeom>
        </p:spPr>
      </p:pic>
      <p:pic>
        <p:nvPicPr>
          <p:cNvPr id="3" name="Picture 2">
            <a:extLst>
              <a:ext uri="{FF2B5EF4-FFF2-40B4-BE49-F238E27FC236}">
                <a16:creationId xmlns:a16="http://schemas.microsoft.com/office/drawing/2014/main" id="{E71B2E66-4986-47C6-920C-C371D3510AB1}"/>
              </a:ext>
            </a:extLst>
          </p:cNvPr>
          <p:cNvPicPr>
            <a:picLocks noChangeAspect="1"/>
          </p:cNvPicPr>
          <p:nvPr/>
        </p:nvPicPr>
        <p:blipFill>
          <a:blip r:embed="rId4"/>
          <a:stretch>
            <a:fillRect/>
          </a:stretch>
        </p:blipFill>
        <p:spPr>
          <a:xfrm>
            <a:off x="6023728" y="3429000"/>
            <a:ext cx="3259436" cy="2900467"/>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2">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2411" y="455991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425890" y="348269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979535" y="521395"/>
            <a:ext cx="2867688" cy="69555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200" dirty="0">
                <a:solidFill>
                  <a:schemeClr val="accent6">
                    <a:lumMod val="75000"/>
                  </a:schemeClr>
                </a:solidFill>
              </a:rPr>
              <a:t>The Gini Coefficient</a:t>
            </a:r>
          </a:p>
        </p:txBody>
      </p:sp>
      <p:sp>
        <p:nvSpPr>
          <p:cNvPr id="13" name="TextBox 12">
            <a:extLst>
              <a:ext uri="{FF2B5EF4-FFF2-40B4-BE49-F238E27FC236}">
                <a16:creationId xmlns:a16="http://schemas.microsoft.com/office/drawing/2014/main" id="{62FFA060-329C-4A11-AA1F-72AB8581F143}"/>
              </a:ext>
            </a:extLst>
          </p:cNvPr>
          <p:cNvSpPr txBox="1"/>
          <p:nvPr/>
        </p:nvSpPr>
        <p:spPr>
          <a:xfrm>
            <a:off x="3892207" y="1249234"/>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6" name="Rectangle 15">
            <a:extLst>
              <a:ext uri="{FF2B5EF4-FFF2-40B4-BE49-F238E27FC236}">
                <a16:creationId xmlns:a16="http://schemas.microsoft.com/office/drawing/2014/main" id="{177093B0-C47F-46BD-97AF-50F2A5FFE834}"/>
              </a:ext>
            </a:extLst>
          </p:cNvPr>
          <p:cNvSpPr/>
          <p:nvPr/>
        </p:nvSpPr>
        <p:spPr>
          <a:xfrm>
            <a:off x="2876370" y="188969"/>
            <a:ext cx="4768998" cy="461665"/>
          </a:xfrm>
          <a:prstGeom prst="rect">
            <a:avLst/>
          </a:prstGeom>
        </p:spPr>
        <p:txBody>
          <a:bodyPr wrap="none">
            <a:spAutoFit/>
          </a:bodyPr>
          <a:lstStyle/>
          <a:p>
            <a:r>
              <a:rPr lang="en-US" sz="2400" b="1" dirty="0">
                <a:solidFill>
                  <a:srgbClr val="002060"/>
                </a:solidFill>
              </a:rPr>
              <a:t>Data Exploration: Happiness Factors</a:t>
            </a:r>
          </a:p>
        </p:txBody>
      </p:sp>
      <p:pic>
        <p:nvPicPr>
          <p:cNvPr id="19" name="Picture 18">
            <a:extLst>
              <a:ext uri="{FF2B5EF4-FFF2-40B4-BE49-F238E27FC236}">
                <a16:creationId xmlns:a16="http://schemas.microsoft.com/office/drawing/2014/main" id="{78C9E4AE-9E62-4D4C-90F3-7E7C809A3779}"/>
              </a:ext>
            </a:extLst>
          </p:cNvPr>
          <p:cNvPicPr>
            <a:picLocks noChangeAspect="1"/>
          </p:cNvPicPr>
          <p:nvPr/>
        </p:nvPicPr>
        <p:blipFill>
          <a:blip r:embed="rId5"/>
          <a:stretch>
            <a:fillRect/>
          </a:stretch>
        </p:blipFill>
        <p:spPr>
          <a:xfrm>
            <a:off x="7684306" y="103682"/>
            <a:ext cx="693284" cy="609249"/>
          </a:xfrm>
          <a:prstGeom prst="rect">
            <a:avLst/>
          </a:prstGeom>
        </p:spPr>
      </p:pic>
      <p:sp>
        <p:nvSpPr>
          <p:cNvPr id="20" name="Rectangle 19">
            <a:extLst>
              <a:ext uri="{FF2B5EF4-FFF2-40B4-BE49-F238E27FC236}">
                <a16:creationId xmlns:a16="http://schemas.microsoft.com/office/drawing/2014/main" id="{58C79B57-E5FD-440B-9767-F51524A11683}"/>
              </a:ext>
            </a:extLst>
          </p:cNvPr>
          <p:cNvSpPr/>
          <p:nvPr/>
        </p:nvSpPr>
        <p:spPr>
          <a:xfrm>
            <a:off x="8436455" y="194717"/>
            <a:ext cx="3015505" cy="369332"/>
          </a:xfrm>
          <a:prstGeom prst="rect">
            <a:avLst/>
          </a:prstGeom>
        </p:spPr>
        <p:txBody>
          <a:bodyPr wrap="none">
            <a:spAutoFit/>
          </a:bodyPr>
          <a:lstStyle/>
          <a:p>
            <a:r>
              <a:rPr lang="en-US" dirty="0"/>
              <a:t>UN World Happiness Rankings</a:t>
            </a:r>
          </a:p>
        </p:txBody>
      </p:sp>
    </p:spTree>
    <p:extLst>
      <p:ext uri="{BB962C8B-B14F-4D97-AF65-F5344CB8AC3E}">
        <p14:creationId xmlns:p14="http://schemas.microsoft.com/office/powerpoint/2010/main" val="185999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928943" cy="461665"/>
          </a:xfrm>
          <a:prstGeom prst="rect">
            <a:avLst/>
          </a:prstGeom>
        </p:spPr>
        <p:txBody>
          <a:bodyPr wrap="none">
            <a:spAutoFit/>
          </a:bodyPr>
          <a:lstStyle/>
          <a:p>
            <a:r>
              <a:rPr lang="en-US" sz="2400" b="1" dirty="0">
                <a:solidFill>
                  <a:srgbClr val="002060"/>
                </a:solidFill>
              </a:rPr>
              <a:t>Data Cleanup Process</a:t>
            </a:r>
          </a:p>
        </p:txBody>
      </p:sp>
      <p:grpSp>
        <p:nvGrpSpPr>
          <p:cNvPr id="5" name="Group 4">
            <a:extLst>
              <a:ext uri="{FF2B5EF4-FFF2-40B4-BE49-F238E27FC236}">
                <a16:creationId xmlns:a16="http://schemas.microsoft.com/office/drawing/2014/main" id="{2BF7A79D-84C9-4D03-8709-0E2331F57A72}"/>
              </a:ext>
            </a:extLst>
          </p:cNvPr>
          <p:cNvGrpSpPr/>
          <p:nvPr/>
        </p:nvGrpSpPr>
        <p:grpSpPr>
          <a:xfrm>
            <a:off x="2948294" y="3299943"/>
            <a:ext cx="8635578" cy="1477328"/>
            <a:chOff x="2935585" y="2174845"/>
            <a:chExt cx="8635578" cy="1477328"/>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5585" y="2406589"/>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492736" y="2174845"/>
              <a:ext cx="4590937" cy="1477328"/>
            </a:xfrm>
            <a:prstGeom prst="rect">
              <a:avLst/>
            </a:prstGeom>
          </p:spPr>
          <p:txBody>
            <a:bodyPr wrap="none">
              <a:spAutoFit/>
            </a:bodyPr>
            <a:lstStyle/>
            <a:p>
              <a:endParaRPr lang="en-US" dirty="0"/>
            </a:p>
            <a:p>
              <a:r>
                <a:rPr lang="en-US" dirty="0"/>
                <a:t>Resolve Google API country code misalignment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04650995-74AF-4406-BF07-C47B17385E2D}"/>
                </a:ext>
              </a:extLst>
            </p:cNvPr>
            <p:cNvPicPr>
              <a:picLocks noChangeAspect="1"/>
            </p:cNvPicPr>
            <p:nvPr/>
          </p:nvPicPr>
          <p:blipFill>
            <a:blip r:embed="rId3"/>
            <a:stretch>
              <a:fillRect/>
            </a:stretch>
          </p:blipFill>
          <p:spPr>
            <a:xfrm>
              <a:off x="5500772" y="2792416"/>
              <a:ext cx="6070391" cy="759854"/>
            </a:xfrm>
            <a:prstGeom prst="rect">
              <a:avLst/>
            </a:prstGeom>
          </p:spPr>
        </p:pic>
      </p:grpSp>
      <p:sp>
        <p:nvSpPr>
          <p:cNvPr id="9" name="Rectangle 8">
            <a:extLst>
              <a:ext uri="{FF2B5EF4-FFF2-40B4-BE49-F238E27FC236}">
                <a16:creationId xmlns:a16="http://schemas.microsoft.com/office/drawing/2014/main" id="{4B522AEC-D3E4-4A24-8048-2FEBF6DF6650}"/>
              </a:ext>
            </a:extLst>
          </p:cNvPr>
          <p:cNvSpPr/>
          <p:nvPr/>
        </p:nvSpPr>
        <p:spPr>
          <a:xfrm>
            <a:off x="3492736" y="2132446"/>
            <a:ext cx="2629053" cy="369332"/>
          </a:xfrm>
          <a:prstGeom prst="rect">
            <a:avLst/>
          </a:prstGeom>
        </p:spPr>
        <p:txBody>
          <a:bodyPr wrap="none">
            <a:spAutoFit/>
          </a:bodyPr>
          <a:lstStyle/>
          <a:p>
            <a:r>
              <a:rPr lang="en-US" dirty="0"/>
              <a:t>Create country master list</a:t>
            </a:r>
          </a:p>
        </p:txBody>
      </p:sp>
      <p:sp>
        <p:nvSpPr>
          <p:cNvPr id="19" name="Rectangle 18">
            <a:extLst>
              <a:ext uri="{FF2B5EF4-FFF2-40B4-BE49-F238E27FC236}">
                <a16:creationId xmlns:a16="http://schemas.microsoft.com/office/drawing/2014/main" id="{A9222D1D-9CCD-40FD-9AD4-BB11D18EB79F}"/>
              </a:ext>
            </a:extLst>
          </p:cNvPr>
          <p:cNvSpPr/>
          <p:nvPr/>
        </p:nvSpPr>
        <p:spPr>
          <a:xfrm>
            <a:off x="3741960" y="2428771"/>
            <a:ext cx="5555367" cy="923330"/>
          </a:xfrm>
          <a:prstGeom prst="rect">
            <a:avLst/>
          </a:prstGeom>
        </p:spPr>
        <p:txBody>
          <a:bodyPr wrap="none">
            <a:spAutoFit/>
          </a:bodyPr>
          <a:lstStyle/>
          <a:p>
            <a:pPr marL="285750" indent="-285750">
              <a:buFont typeface="Arial" panose="020B0604020202020204" pitchFamily="34" charset="0"/>
              <a:buChar char="•"/>
            </a:pPr>
            <a:r>
              <a:rPr lang="en-US" dirty="0"/>
              <a:t>Determine master source of country codes and names</a:t>
            </a:r>
          </a:p>
          <a:p>
            <a:pPr marL="285750" indent="-285750">
              <a:buFont typeface="Arial" panose="020B0604020202020204" pitchFamily="34" charset="0"/>
              <a:buChar char="•"/>
            </a:pPr>
            <a:r>
              <a:rPr lang="en-US" dirty="0"/>
              <a:t>VLOOKUPs, comparisons between .</a:t>
            </a:r>
            <a:r>
              <a:rPr lang="en-US" dirty="0" err="1"/>
              <a:t>csvs</a:t>
            </a:r>
            <a:endParaRPr lang="en-US" dirty="0"/>
          </a:p>
          <a:p>
            <a:endParaRPr lang="en-US" dirty="0"/>
          </a:p>
        </p:txBody>
      </p:sp>
      <p:pic>
        <p:nvPicPr>
          <p:cNvPr id="10" name="Picture 2" descr="Image result for excel icon">
            <a:extLst>
              <a:ext uri="{FF2B5EF4-FFF2-40B4-BE49-F238E27FC236}">
                <a16:creationId xmlns:a16="http://schemas.microsoft.com/office/drawing/2014/main" id="{42BB2766-3C6E-4841-A02F-9A6AF40A1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294" y="2107197"/>
            <a:ext cx="419830" cy="4198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7725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4328044" cy="461665"/>
          </a:xfrm>
          <a:prstGeom prst="rect">
            <a:avLst/>
          </a:prstGeom>
        </p:spPr>
        <p:txBody>
          <a:bodyPr wrap="none">
            <a:spAutoFit/>
          </a:bodyPr>
          <a:lstStyle/>
          <a:p>
            <a:r>
              <a:rPr lang="en-US" sz="2400" b="1" dirty="0">
                <a:solidFill>
                  <a:srgbClr val="002060"/>
                </a:solidFill>
              </a:rPr>
              <a:t>Data Cleanup &amp; Analysis Process</a:t>
            </a:r>
          </a:p>
        </p:txBody>
      </p:sp>
      <p:sp>
        <p:nvSpPr>
          <p:cNvPr id="7" name="Rectangle 6">
            <a:extLst>
              <a:ext uri="{FF2B5EF4-FFF2-40B4-BE49-F238E27FC236}">
                <a16:creationId xmlns:a16="http://schemas.microsoft.com/office/drawing/2014/main" id="{19D33CC2-70F4-4593-BFAD-4BECC08195B1}"/>
              </a:ext>
            </a:extLst>
          </p:cNvPr>
          <p:cNvSpPr/>
          <p:nvPr/>
        </p:nvSpPr>
        <p:spPr>
          <a:xfrm>
            <a:off x="3505445" y="3238481"/>
            <a:ext cx="2688108" cy="1477328"/>
          </a:xfrm>
          <a:prstGeom prst="rect">
            <a:avLst/>
          </a:prstGeom>
        </p:spPr>
        <p:txBody>
          <a:bodyPr wrap="none">
            <a:spAutoFit/>
          </a:bodyPr>
          <a:lstStyle/>
          <a:p>
            <a:endParaRPr lang="en-US" dirty="0"/>
          </a:p>
          <a:p>
            <a:r>
              <a:rPr lang="en-US" dirty="0"/>
              <a:t>Merge Pandas </a:t>
            </a:r>
            <a:r>
              <a:rPr lang="en-US" dirty="0" err="1"/>
              <a:t>DataFrames</a:t>
            </a:r>
            <a:endParaRPr lang="en-US" dirty="0"/>
          </a:p>
          <a:p>
            <a:endParaRPr lang="en-US" dirty="0"/>
          </a:p>
          <a:p>
            <a:endParaRPr lang="en-US" dirty="0"/>
          </a:p>
          <a:p>
            <a:endParaRPr lang="en-US" dirty="0"/>
          </a:p>
        </p:txBody>
      </p:sp>
      <p:sp>
        <p:nvSpPr>
          <p:cNvPr id="21" name="Rectangle 20">
            <a:extLst>
              <a:ext uri="{FF2B5EF4-FFF2-40B4-BE49-F238E27FC236}">
                <a16:creationId xmlns:a16="http://schemas.microsoft.com/office/drawing/2014/main" id="{2B1BC0DB-3D6E-4D38-A9A9-6A515C7614F6}"/>
              </a:ext>
            </a:extLst>
          </p:cNvPr>
          <p:cNvSpPr/>
          <p:nvPr/>
        </p:nvSpPr>
        <p:spPr>
          <a:xfrm>
            <a:off x="3497300" y="3686724"/>
            <a:ext cx="237566" cy="1477328"/>
          </a:xfrm>
          <a:prstGeom prst="rect">
            <a:avLst/>
          </a:prstGeom>
        </p:spPr>
        <p:txBody>
          <a:bodyPr wrap="none">
            <a:spAutoFit/>
          </a:bodyPr>
          <a:lstStyle/>
          <a:p>
            <a:endParaRPr lang="en-US" dirty="0"/>
          </a:p>
          <a:p>
            <a:r>
              <a:rPr lang="en-US" dirty="0"/>
              <a:t> </a:t>
            </a:r>
          </a:p>
          <a:p>
            <a:endParaRPr lang="en-US" dirty="0"/>
          </a:p>
          <a:p>
            <a:endParaRPr lang="en-US" dirty="0"/>
          </a:p>
          <a:p>
            <a:endParaRPr lang="en-US" dirty="0"/>
          </a:p>
        </p:txBody>
      </p:sp>
      <p:sp>
        <p:nvSpPr>
          <p:cNvPr id="22" name="Rectangle 21">
            <a:extLst>
              <a:ext uri="{FF2B5EF4-FFF2-40B4-BE49-F238E27FC236}">
                <a16:creationId xmlns:a16="http://schemas.microsoft.com/office/drawing/2014/main" id="{ACB780E0-D6F2-42C1-AB7E-F236C88B9702}"/>
              </a:ext>
            </a:extLst>
          </p:cNvPr>
          <p:cNvSpPr/>
          <p:nvPr/>
        </p:nvSpPr>
        <p:spPr>
          <a:xfrm>
            <a:off x="3478986" y="1497576"/>
            <a:ext cx="3073405" cy="2585323"/>
          </a:xfrm>
          <a:prstGeom prst="rect">
            <a:avLst/>
          </a:prstGeom>
        </p:spPr>
        <p:txBody>
          <a:bodyPr wrap="none">
            <a:spAutoFit/>
          </a:bodyPr>
          <a:lstStyle/>
          <a:p>
            <a:endParaRPr lang="en-US" dirty="0"/>
          </a:p>
          <a:p>
            <a:r>
              <a:rPr lang="en-US" dirty="0"/>
              <a:t>Create Pandas </a:t>
            </a:r>
            <a:r>
              <a:rPr lang="en-US" dirty="0" err="1"/>
              <a:t>DataFrames</a:t>
            </a:r>
            <a:r>
              <a:rPr lang="en-US" dirty="0"/>
              <a:t> for:</a:t>
            </a:r>
          </a:p>
          <a:p>
            <a:pPr marL="742950" lvl="1" indent="-285750">
              <a:buFont typeface="Arial" panose="020B0604020202020204" pitchFamily="34" charset="0"/>
              <a:buChar char="•"/>
            </a:pPr>
            <a:r>
              <a:rPr lang="en-US" dirty="0"/>
              <a:t>Alcohol data</a:t>
            </a:r>
          </a:p>
          <a:p>
            <a:pPr marL="742950" lvl="1" indent="-285750">
              <a:buFont typeface="Arial" panose="020B0604020202020204" pitchFamily="34" charset="0"/>
              <a:buChar char="•"/>
            </a:pPr>
            <a:r>
              <a:rPr lang="en-US" dirty="0"/>
              <a:t>Happiness data</a:t>
            </a:r>
          </a:p>
          <a:p>
            <a:pPr marL="742950" lvl="1" indent="-285750">
              <a:buFont typeface="Arial" panose="020B0604020202020204" pitchFamily="34" charset="0"/>
              <a:buChar char="•"/>
            </a:pPr>
            <a:r>
              <a:rPr lang="en-US" dirty="0"/>
              <a:t>Lat/Long data</a:t>
            </a:r>
          </a:p>
          <a:p>
            <a:pPr lvl="1"/>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54D74EFE-2117-4F4C-AB22-DF7527CB1187}"/>
              </a:ext>
            </a:extLst>
          </p:cNvPr>
          <p:cNvPicPr>
            <a:picLocks noChangeAspect="1"/>
          </p:cNvPicPr>
          <p:nvPr/>
        </p:nvPicPr>
        <p:blipFill>
          <a:blip r:embed="rId2"/>
          <a:stretch>
            <a:fillRect/>
          </a:stretch>
        </p:blipFill>
        <p:spPr>
          <a:xfrm>
            <a:off x="7046240" y="1544700"/>
            <a:ext cx="4989570" cy="2374298"/>
          </a:xfrm>
          <a:prstGeom prst="rect">
            <a:avLst/>
          </a:prstGeom>
        </p:spPr>
      </p:pic>
      <p:pic>
        <p:nvPicPr>
          <p:cNvPr id="12" name="Picture 11">
            <a:extLst>
              <a:ext uri="{FF2B5EF4-FFF2-40B4-BE49-F238E27FC236}">
                <a16:creationId xmlns:a16="http://schemas.microsoft.com/office/drawing/2014/main" id="{FE41C29A-9F69-46BA-BCB7-C97FC1B0FF87}"/>
              </a:ext>
            </a:extLst>
          </p:cNvPr>
          <p:cNvPicPr>
            <a:picLocks noChangeAspect="1"/>
          </p:cNvPicPr>
          <p:nvPr/>
        </p:nvPicPr>
        <p:blipFill>
          <a:blip r:embed="rId3"/>
          <a:stretch>
            <a:fillRect/>
          </a:stretch>
        </p:blipFill>
        <p:spPr>
          <a:xfrm>
            <a:off x="3003451" y="4091846"/>
            <a:ext cx="4124325" cy="1714500"/>
          </a:xfrm>
          <a:prstGeom prst="rect">
            <a:avLst/>
          </a:prstGeom>
        </p:spPr>
      </p:pic>
      <p:pic>
        <p:nvPicPr>
          <p:cNvPr id="13" name="Picture 12">
            <a:extLst>
              <a:ext uri="{FF2B5EF4-FFF2-40B4-BE49-F238E27FC236}">
                <a16:creationId xmlns:a16="http://schemas.microsoft.com/office/drawing/2014/main" id="{D6D7617D-800A-47D1-B90E-8B067D39B9D1}"/>
              </a:ext>
            </a:extLst>
          </p:cNvPr>
          <p:cNvPicPr>
            <a:picLocks noChangeAspect="1"/>
          </p:cNvPicPr>
          <p:nvPr/>
        </p:nvPicPr>
        <p:blipFill>
          <a:blip r:embed="rId4"/>
          <a:stretch>
            <a:fillRect/>
          </a:stretch>
        </p:blipFill>
        <p:spPr>
          <a:xfrm>
            <a:off x="7193100" y="4082321"/>
            <a:ext cx="4933950" cy="1724025"/>
          </a:xfrm>
          <a:prstGeom prst="rect">
            <a:avLst/>
          </a:prstGeom>
        </p:spPr>
      </p:pic>
      <p:pic>
        <p:nvPicPr>
          <p:cNvPr id="2050" name="Picture 2" descr="Image result for pandas icon">
            <a:extLst>
              <a:ext uri="{FF2B5EF4-FFF2-40B4-BE49-F238E27FC236}">
                <a16:creationId xmlns:a16="http://schemas.microsoft.com/office/drawing/2014/main" id="{3A8A7810-9F18-4739-AB5D-12FE3B2FB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502" y="1702258"/>
            <a:ext cx="513966" cy="513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wo pandas icon">
            <a:extLst>
              <a:ext uri="{FF2B5EF4-FFF2-40B4-BE49-F238E27FC236}">
                <a16:creationId xmlns:a16="http://schemas.microsoft.com/office/drawing/2014/main" id="{2F4CAF3E-8D0F-45A0-AEC3-388820DD24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640" t="30890" r="4729" b="19443"/>
          <a:stretch/>
        </p:blipFill>
        <p:spPr bwMode="auto">
          <a:xfrm>
            <a:off x="2909773" y="3479748"/>
            <a:ext cx="638761" cy="37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0</TotalTime>
  <Words>714</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Alice Yu</cp:lastModifiedBy>
  <cp:revision>47</cp:revision>
  <dcterms:created xsi:type="dcterms:W3CDTF">2019-01-23T05:09:01Z</dcterms:created>
  <dcterms:modified xsi:type="dcterms:W3CDTF">2019-01-23T16:21:24Z</dcterms:modified>
</cp:coreProperties>
</file>