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86" r:id="rId7"/>
    <p:sldId id="258" r:id="rId8"/>
    <p:sldId id="287" r:id="rId9"/>
    <p:sldId id="288" r:id="rId10"/>
    <p:sldId id="290" r:id="rId11"/>
    <p:sldId id="289" r:id="rId12"/>
    <p:sldId id="29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8" d="100"/>
          <a:sy n="88" d="100"/>
        </p:scale>
        <p:origin x="451"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Smart Dustbin</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1018834"/>
          </a:xfrm>
        </p:spPr>
        <p:txBody>
          <a:bodyPr>
            <a:normAutofit fontScale="92500" lnSpcReduction="10000"/>
          </a:bodyPr>
          <a:lstStyle/>
          <a:p>
            <a:pPr marL="0" indent="0">
              <a:buNone/>
            </a:pPr>
            <a:r>
              <a:rPr lang="en-US" dirty="0" smtClean="0"/>
              <a:t>Adarsh Kumar</a:t>
            </a:r>
          </a:p>
          <a:p>
            <a:pPr marL="0" indent="0">
              <a:buNone/>
            </a:pPr>
            <a:r>
              <a:rPr lang="en-US" dirty="0" smtClean="0"/>
              <a:t>2001CS02</a:t>
            </a:r>
          </a:p>
          <a:p>
            <a:pPr marL="0" indent="0">
              <a:buNone/>
            </a:pPr>
            <a:r>
              <a:rPr lang="en-US" dirty="0" smtClean="0"/>
              <a:t>CS225-226 Project</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74821"/>
            <a:ext cx="7781544" cy="859055"/>
          </a:xfrm>
        </p:spPr>
        <p:txBody>
          <a:bodyPr/>
          <a:lstStyle/>
          <a:p>
            <a:r>
              <a:rPr lang="en-US" dirty="0" smtClean="0"/>
              <a:t>Objective</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36269"/>
            <a:ext cx="6803136" cy="1710088"/>
          </a:xfrm>
        </p:spPr>
        <p:txBody>
          <a:bodyPr>
            <a:normAutofit/>
          </a:bodyPr>
          <a:lstStyle/>
          <a:p>
            <a:pPr marL="285750" indent="-285750">
              <a:buFont typeface="Arial" panose="020B0604020202020204" pitchFamily="34" charset="0"/>
              <a:buChar char="•"/>
            </a:pPr>
            <a:r>
              <a:rPr lang="en-US" dirty="0"/>
              <a:t>To design a smart dustbin which will help in keeping our environment clean and also eco friendly</a:t>
            </a:r>
            <a:r>
              <a:rPr lang="en-US" dirty="0" smtClean="0"/>
              <a:t>.</a:t>
            </a:r>
          </a:p>
          <a:p>
            <a:pPr marL="285750" indent="-285750">
              <a:buFont typeface="Arial" panose="020B0604020202020204" pitchFamily="34" charset="0"/>
              <a:buChar char="•"/>
            </a:pPr>
            <a:r>
              <a:rPr lang="en-US" dirty="0" smtClean="0"/>
              <a:t>It should be efficient and easy to use.</a:t>
            </a:r>
          </a:p>
          <a:p>
            <a:pPr marL="285750" indent="-285750">
              <a:buFont typeface="Arial" panose="020B0604020202020204" pitchFamily="34" charset="0"/>
              <a:buChar char="•"/>
            </a:pPr>
            <a:r>
              <a:rPr lang="en-US" dirty="0" smtClean="0"/>
              <a:t>To get familiar with the working of Arduino, Ultrasonic Sensor and Servo Motor.</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74821"/>
            <a:ext cx="7781544" cy="859055"/>
          </a:xfrm>
        </p:spPr>
        <p:txBody>
          <a:bodyPr/>
          <a:lstStyle/>
          <a:p>
            <a:r>
              <a:rPr lang="en-US" dirty="0" smtClean="0"/>
              <a:t>Components Used</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36269"/>
            <a:ext cx="6803136" cy="1710088"/>
          </a:xfrm>
        </p:spPr>
        <p:txBody>
          <a:bodyPr>
            <a:normAutofit/>
          </a:bodyPr>
          <a:lstStyle/>
          <a:p>
            <a:pPr marL="285750" indent="-285750">
              <a:buFont typeface="Arial" panose="020B0604020202020204" pitchFamily="34" charset="0"/>
              <a:buChar char="•"/>
            </a:pPr>
            <a:r>
              <a:rPr lang="pt-BR" sz="2000" dirty="0"/>
              <a:t>Arduino UNO R3</a:t>
            </a:r>
          </a:p>
          <a:p>
            <a:pPr marL="285750" indent="-285750">
              <a:buFont typeface="Arial" panose="020B0604020202020204" pitchFamily="34" charset="0"/>
              <a:buChar char="•"/>
            </a:pPr>
            <a:r>
              <a:rPr lang="pt-BR" sz="2000" dirty="0"/>
              <a:t>Ultrasonic Module HC-SR04</a:t>
            </a:r>
          </a:p>
          <a:p>
            <a:pPr marL="285750" indent="-285750">
              <a:buFont typeface="Arial" panose="020B0604020202020204" pitchFamily="34" charset="0"/>
              <a:buChar char="•"/>
            </a:pPr>
            <a:r>
              <a:rPr lang="pt-BR" sz="2000" dirty="0"/>
              <a:t>Micro Servo Motor</a:t>
            </a:r>
          </a:p>
          <a:p>
            <a:pPr marL="285750" indent="-285750">
              <a:buFont typeface="Arial" panose="020B0604020202020204" pitchFamily="34" charset="0"/>
              <a:buChar char="•"/>
            </a:pPr>
            <a:r>
              <a:rPr lang="pt-BR" sz="2000" dirty="0"/>
              <a:t>Jumper Wires</a:t>
            </a:r>
            <a:endParaRPr lang="en-US" sz="20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4481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Ultrasonic Sensor</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2168573"/>
          </a:xfrm>
        </p:spPr>
        <p:txBody>
          <a:bodyPr/>
          <a:lstStyle/>
          <a:p>
            <a:r>
              <a:rPr lang="en-US" dirty="0"/>
              <a:t>An ultrasonic sensor is an electronic device that measures the distance of a target object by emitting ultrasonic sound waves</a:t>
            </a:r>
            <a:r>
              <a:rPr lang="en-US" dirty="0" smtClean="0"/>
              <a:t>.</a:t>
            </a:r>
          </a:p>
          <a:p>
            <a:r>
              <a:rPr lang="en-US" dirty="0"/>
              <a:t>Ultrasonic waves travel faster than the speed of audible sound (i.e. the sound that humans can hear</a:t>
            </a:r>
            <a:r>
              <a:rPr lang="en-US" dirty="0" smtClean="0"/>
              <a:t>).</a:t>
            </a:r>
          </a:p>
          <a:p>
            <a:r>
              <a:rPr lang="en-US" dirty="0"/>
              <a:t>Ultrasonic sensors have two main components: the transmitter (which emits the sound using piezoelectric crystals) and the receiver (which encounters the sound after it has travelled to and from the target).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8" name="Picture 7" descr="https://static-01.daraz.lk/p/c3a9e5a213e30725386afa9e1612a69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4223" y="4074694"/>
            <a:ext cx="3118853" cy="2117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Servo Motor</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2168573"/>
          </a:xfrm>
        </p:spPr>
        <p:txBody>
          <a:bodyPr/>
          <a:lstStyle/>
          <a:p>
            <a:r>
              <a:rPr lang="en-IN" dirty="0"/>
              <a:t>It is a small device that has an output shaft. This shaft can be positioned to specific angular positions by sending the servo a coded </a:t>
            </a:r>
            <a:r>
              <a:rPr lang="en-IN" dirty="0" smtClean="0"/>
              <a:t>signal.</a:t>
            </a:r>
          </a:p>
          <a:p>
            <a:r>
              <a:rPr lang="en-IN" dirty="0" smtClean="0"/>
              <a:t>As </a:t>
            </a:r>
            <a:r>
              <a:rPr lang="en-IN" dirty="0"/>
              <a:t>long as the coded signal exists on the input line, the servo will maintain the angular position of the shaft</a:t>
            </a:r>
            <a:r>
              <a:rPr lang="en-IN" dirty="0" smtClean="0"/>
              <a:t>.</a:t>
            </a:r>
          </a:p>
          <a:p>
            <a:r>
              <a:rPr lang="en-US" dirty="0"/>
              <a:t>Servo </a:t>
            </a:r>
            <a:r>
              <a:rPr lang="en-US" dirty="0" smtClean="0"/>
              <a:t>Motor </a:t>
            </a:r>
            <a:r>
              <a:rPr lang="en-US" dirty="0"/>
              <a:t>can be rotated from 0 to 180 degrees, but it can go up to 210 degrees, depending on the manufacturing.</a:t>
            </a:r>
            <a:endParaRPr lang="en-IN" dirty="0" smtClean="0"/>
          </a:p>
          <a:p>
            <a:endParaRPr lang="en-IN"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5" name="Picture 4" descr="Servo Motor Pinout (Wires)"/>
          <p:cNvPicPr/>
          <p:nvPr/>
        </p:nvPicPr>
        <p:blipFill>
          <a:blip r:embed="rId2">
            <a:extLst>
              <a:ext uri="{28A0092B-C50C-407E-A947-70E740481C1C}">
                <a14:useLocalDpi xmlns:a14="http://schemas.microsoft.com/office/drawing/2010/main" val="0"/>
              </a:ext>
            </a:extLst>
          </a:blip>
          <a:srcRect/>
          <a:stretch>
            <a:fillRect/>
          </a:stretch>
        </p:blipFill>
        <p:spPr bwMode="auto">
          <a:xfrm>
            <a:off x="2154078" y="4060056"/>
            <a:ext cx="3299143" cy="2255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335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74821"/>
            <a:ext cx="7781544" cy="859055"/>
          </a:xfrm>
        </p:spPr>
        <p:txBody>
          <a:bodyPr/>
          <a:lstStyle/>
          <a:p>
            <a:r>
              <a:rPr lang="en-US" dirty="0" smtClean="0"/>
              <a:t>Circuit Diagram</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030128"/>
            <a:ext cx="7235106" cy="4064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99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12" y="357051"/>
            <a:ext cx="4700462" cy="60437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85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Working Principle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3957268"/>
          </a:xfrm>
        </p:spPr>
        <p:txBody>
          <a:bodyPr/>
          <a:lstStyle/>
          <a:p>
            <a:r>
              <a:rPr lang="en-IN" dirty="0"/>
              <a:t>It is based on the same principle as a radar system. The microcontroller sends a trigger signal to the ultrasonic sensor. The duty cycle of this trigger signal is 10 microseconds for the HC-SR04 ultrasonic sensor. When triggered, the ultrasonic sensor generates eight acoustic (ultrasonic) wave bursts and initiates a time counter. As soon as the reflected (echo) signal is received, the timer stops.</a:t>
            </a:r>
          </a:p>
          <a:p>
            <a:r>
              <a:rPr lang="en-IN" dirty="0"/>
              <a:t>Let T be the time the pulse took to travel back to the transducer, then we can say that it took T/2 time to reach the object after being emitted by the transducer.</a:t>
            </a:r>
          </a:p>
          <a:p>
            <a:r>
              <a:rPr lang="en-IN" dirty="0"/>
              <a:t>Therefore, distance of the object from the transducer = speed of sound x T/2</a:t>
            </a:r>
          </a:p>
          <a:p>
            <a:r>
              <a:rPr lang="en-IN" dirty="0"/>
              <a:t>If this distance is less than 50 cm, we trigger the servo motor and it opens the lid of the dustbin. After some </a:t>
            </a:r>
            <a:r>
              <a:rPr lang="en-IN" dirty="0" smtClean="0"/>
              <a:t>delay (which is </a:t>
            </a:r>
            <a:r>
              <a:rPr lang="en-IN" smtClean="0"/>
              <a:t>5 seconds), </a:t>
            </a:r>
            <a:r>
              <a:rPr lang="en-IN" dirty="0"/>
              <a:t>we again trigger the servo and it closes the lid</a:t>
            </a:r>
            <a:r>
              <a:rPr lang="en-IN" dirty="0" smtClean="0"/>
              <a:t>.</a:t>
            </a:r>
            <a:endParaRPr lang="en-IN"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14915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74821"/>
            <a:ext cx="7781544" cy="859055"/>
          </a:xfrm>
        </p:spPr>
        <p:txBody>
          <a:bodyPr/>
          <a:lstStyle/>
          <a:p>
            <a:r>
              <a:rPr lang="en-US" dirty="0" smtClean="0"/>
              <a:t>Advantages</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36268"/>
            <a:ext cx="6803136" cy="3161900"/>
          </a:xfrm>
        </p:spPr>
        <p:txBody>
          <a:bodyPr>
            <a:normAutofit/>
          </a:bodyPr>
          <a:lstStyle/>
          <a:p>
            <a:pPr marL="285750" indent="-285750">
              <a:buFont typeface="Arial" panose="020B0604020202020204" pitchFamily="34" charset="0"/>
              <a:buChar char="•"/>
            </a:pPr>
            <a:r>
              <a:rPr lang="en-US" sz="2000" dirty="0"/>
              <a:t>Opening the lid of the dustbin by our bare hands increases the risk of us getting various diseases. This project makes this process contactless, thus preventing us from getting any disease. </a:t>
            </a:r>
          </a:p>
          <a:p>
            <a:pPr marL="285750" indent="-285750">
              <a:buFont typeface="Arial" panose="020B0604020202020204" pitchFamily="34" charset="0"/>
              <a:buChar char="•"/>
            </a:pPr>
            <a:r>
              <a:rPr lang="en-US" sz="2000" dirty="0"/>
              <a:t>Since it has very low power consumption, it can be used multiple times.</a:t>
            </a:r>
          </a:p>
          <a:p>
            <a:pPr marL="285750" indent="-285750">
              <a:buFont typeface="Arial" panose="020B0604020202020204" pitchFamily="34" charset="0"/>
              <a:buChar char="•"/>
            </a:pPr>
            <a:r>
              <a:rPr lang="en-US" sz="2000" dirty="0"/>
              <a:t>In the current time, </a:t>
            </a:r>
            <a:r>
              <a:rPr lang="en-US" sz="2000" dirty="0" smtClean="0"/>
              <a:t>where waste </a:t>
            </a:r>
            <a:r>
              <a:rPr lang="en-US" sz="2000" dirty="0"/>
              <a:t>management is a major </a:t>
            </a:r>
            <a:r>
              <a:rPr lang="en-US" sz="2000" dirty="0" smtClean="0"/>
              <a:t>issue, this </a:t>
            </a:r>
            <a:r>
              <a:rPr lang="en-US" sz="2000" dirty="0"/>
              <a:t>project helps in keeping the surrounding clean.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46200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16c05727-aa75-4e4a-9b5f-8a80a1165891"/>
    <ds:schemaRef ds:uri="http://schemas.microsoft.com/office/infopath/2007/PartnerControl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www.w3.org/XML/1998/namespace"/>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tf66687569_win32</Template>
  <TotalTime>0</TotalTime>
  <Words>474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Tahoma</vt:lpstr>
      <vt:lpstr>Trade Gothic LT Pro</vt:lpstr>
      <vt:lpstr>Trebuchet MS</vt:lpstr>
      <vt:lpstr>Office Theme</vt:lpstr>
      <vt:lpstr>Smart Dustbin</vt:lpstr>
      <vt:lpstr>Objective</vt:lpstr>
      <vt:lpstr>Components Used</vt:lpstr>
      <vt:lpstr>Ultrasonic Sensor</vt:lpstr>
      <vt:lpstr>Servo Motor</vt:lpstr>
      <vt:lpstr>Circuit Diagram</vt:lpstr>
      <vt:lpstr>PowerPoint Presentation</vt:lpstr>
      <vt:lpstr>Working Principle</vt:lpstr>
      <vt:lpstr>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2022-04-15T08:51:59Z</dcterms:created>
  <dcterms:modified xsi:type="dcterms:W3CDTF">2022-04-15T17:47:43Z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