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58" r:id="rId8"/>
    <p:sldId id="292" r:id="rId9"/>
    <p:sldId id="293" r:id="rId10"/>
    <p:sldId id="294" r:id="rId11"/>
    <p:sldId id="295" r:id="rId12"/>
    <p:sldId id="296" r:id="rId13"/>
    <p:sldId id="297" r:id="rId14"/>
    <p:sldId id="29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CS322 Mini Project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145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Adarsh Kumar</a:t>
            </a:r>
          </a:p>
          <a:p>
            <a:pPr marL="0" indent="0">
              <a:buNone/>
            </a:pPr>
            <a:r>
              <a:rPr lang="en-US" dirty="0" smtClean="0"/>
              <a:t>2001CS02</a:t>
            </a:r>
          </a:p>
          <a:p>
            <a:r>
              <a:rPr lang="en-US" cap="all" dirty="0"/>
              <a:t>EXTENDING mars FUNCTIONALITIES BY writing TOOLS</a:t>
            </a:r>
            <a:endParaRPr lang="en-IN" cap="all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695325"/>
            <a:ext cx="6718300" cy="5619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ChangeInRegister.java extends AbstractMarsToolAndApplication class.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getName</a:t>
            </a:r>
            <a:r>
              <a:rPr lang="en-US" dirty="0"/>
              <a:t>() returns the tool’s display name.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JComponent</a:t>
            </a:r>
            <a:r>
              <a:rPr lang="en-US" dirty="0"/>
              <a:t> </a:t>
            </a:r>
            <a:r>
              <a:rPr lang="en-US" dirty="0" err="1"/>
              <a:t>buildMainDisplayArea</a:t>
            </a:r>
            <a:r>
              <a:rPr lang="en-US" dirty="0"/>
              <a:t>() constructs the central area of the tool’s graphical user interface. In this method, we create a text area.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addAsObserver</a:t>
            </a:r>
            <a:r>
              <a:rPr lang="en-US" dirty="0"/>
              <a:t>() method is available for registering as a memory and/or register observer.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processMIPSUpdate</a:t>
            </a:r>
            <a:r>
              <a:rPr lang="en-US" dirty="0"/>
              <a:t>(), we extract the source (using </a:t>
            </a:r>
            <a:r>
              <a:rPr lang="en-US" dirty="0" err="1"/>
              <a:t>getSource</a:t>
            </a:r>
            <a:r>
              <a:rPr lang="en-US" dirty="0"/>
              <a:t>()) and the machine code (using </a:t>
            </a:r>
            <a:r>
              <a:rPr lang="en-US" dirty="0" err="1"/>
              <a:t>getMachineStatement</a:t>
            </a:r>
            <a:r>
              <a:rPr lang="en-US" dirty="0"/>
              <a:t>()) of the current instruction.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Then we extract the register number (</a:t>
            </a:r>
            <a:r>
              <a:rPr lang="en-US" dirty="0" err="1"/>
              <a:t>rd</a:t>
            </a:r>
            <a:r>
              <a:rPr lang="en-US" dirty="0"/>
              <a:t> in case of R, </a:t>
            </a:r>
            <a:r>
              <a:rPr lang="en-US" dirty="0" err="1"/>
              <a:t>rt</a:t>
            </a:r>
            <a:r>
              <a:rPr lang="en-US" dirty="0"/>
              <a:t> in case of I) using the machine code.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Now finally we extract the register’s name using </a:t>
            </a:r>
            <a:r>
              <a:rPr lang="en-US" dirty="0" err="1"/>
              <a:t>getName</a:t>
            </a:r>
            <a:r>
              <a:rPr lang="en-US" dirty="0"/>
              <a:t>() method (need to be defined in '.\mars\</a:t>
            </a:r>
            <a:r>
              <a:rPr lang="en-US" dirty="0" err="1"/>
              <a:t>mips</a:t>
            </a:r>
            <a:r>
              <a:rPr lang="en-US" dirty="0"/>
              <a:t>\hardware\RegisterFile.java') and old value using </a:t>
            </a:r>
            <a:r>
              <a:rPr lang="en-US" dirty="0" err="1"/>
              <a:t>getValue</a:t>
            </a:r>
            <a:r>
              <a:rPr lang="en-US" dirty="0"/>
              <a:t>() method.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To extract the new value of the register, we do the same process just before the execution of the next instruction.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At the end of the execution of all the instructions, we update the display using </a:t>
            </a:r>
            <a:r>
              <a:rPr lang="en-US" dirty="0" err="1"/>
              <a:t>updateDisplay</a:t>
            </a:r>
            <a:r>
              <a:rPr lang="en-US" dirty="0"/>
              <a:t>() method. We set the text using </a:t>
            </a:r>
            <a:r>
              <a:rPr lang="en-US" dirty="0" err="1"/>
              <a:t>setText</a:t>
            </a:r>
            <a:r>
              <a:rPr lang="en-US" dirty="0"/>
              <a:t>() method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36267"/>
            <a:ext cx="6803136" cy="3581059"/>
          </a:xfrm>
        </p:spPr>
        <p:txBody>
          <a:bodyPr>
            <a:normAutofit/>
          </a:bodyPr>
          <a:lstStyle/>
          <a:p>
            <a:r>
              <a:rPr lang="en-US" sz="2000" spc="0" dirty="0" smtClean="0"/>
              <a:t>All these java files need to be placed in .\mars\tools\ and compiled using the command</a:t>
            </a:r>
            <a:endParaRPr lang="en-IN" sz="2000" spc="0" dirty="0" smtClean="0"/>
          </a:p>
          <a:p>
            <a:pPr algn="ctr"/>
            <a:r>
              <a:rPr lang="en-US" sz="2000" spc="0" dirty="0" smtClean="0">
                <a:latin typeface="Consolas" panose="020B0609020204030204" pitchFamily="49" charset="0"/>
              </a:rPr>
              <a:t>javac ‘.\mars\tools\&lt;filename&gt;.java’</a:t>
            </a:r>
          </a:p>
          <a:p>
            <a:pPr algn="ctr"/>
            <a:endParaRPr lang="en-IN" sz="2000" spc="0" dirty="0" smtClean="0">
              <a:latin typeface="Consolas" panose="020B0609020204030204" pitchFamily="49" charset="0"/>
            </a:endParaRPr>
          </a:p>
          <a:p>
            <a:r>
              <a:rPr lang="en-US" sz="2000" spc="0" dirty="0" smtClean="0"/>
              <a:t>Now we need to create jar file using the command</a:t>
            </a:r>
            <a:endParaRPr lang="en-IN" sz="2000" spc="0" dirty="0" smtClean="0"/>
          </a:p>
          <a:p>
            <a:pPr algn="ctr"/>
            <a:r>
              <a:rPr lang="en-US" sz="2000" spc="0" dirty="0" smtClean="0">
                <a:latin typeface="Consolas" panose="020B0609020204030204" pitchFamily="49" charset="0"/>
              </a:rPr>
              <a:t>.\CreateMarsJar.bat</a:t>
            </a:r>
          </a:p>
          <a:p>
            <a:pPr algn="ctr"/>
            <a:endParaRPr lang="en-IN" sz="2000" spc="0" dirty="0" smtClean="0">
              <a:latin typeface="Consolas" panose="020B0609020204030204" pitchFamily="49" charset="0"/>
            </a:endParaRPr>
          </a:p>
          <a:p>
            <a:r>
              <a:rPr lang="en-US" sz="2000" spc="0" dirty="0" smtClean="0"/>
              <a:t>And run the created jar file using the command</a:t>
            </a:r>
            <a:endParaRPr lang="en-IN" sz="2000" spc="0" dirty="0" smtClean="0"/>
          </a:p>
          <a:p>
            <a:pPr algn="ctr"/>
            <a:r>
              <a:rPr lang="en-US" sz="2000" spc="0" dirty="0" smtClean="0">
                <a:latin typeface="Consolas" panose="020B0609020204030204" pitchFamily="49" charset="0"/>
              </a:rPr>
              <a:t>.\Mars.jar</a:t>
            </a:r>
            <a:endParaRPr lang="en-IN" sz="2000" spc="0" dirty="0" smtClean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36269"/>
            <a:ext cx="6803136" cy="4078806"/>
          </a:xfrm>
        </p:spPr>
        <p:txBody>
          <a:bodyPr>
            <a:normAutofit/>
          </a:bodyPr>
          <a:lstStyle/>
          <a:p>
            <a:r>
              <a:rPr lang="en-US" dirty="0"/>
              <a:t>MARS can be customized and extended in four different ways:</a:t>
            </a:r>
            <a:endParaRPr lang="en-IN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writing new MARS Tools,</a:t>
            </a:r>
            <a:endParaRPr lang="en-IN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writing new MIPS system calls,</a:t>
            </a:r>
            <a:endParaRPr lang="en-IN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writing new MIPS pseudo-instructions, and</a:t>
            </a:r>
            <a:endParaRPr lang="en-IN" dirty="0"/>
          </a:p>
          <a:p>
            <a:pPr marL="400050" lvl="0" indent="-400050">
              <a:buFont typeface="+mj-lt"/>
              <a:buAutoNum type="romanLcPeriod"/>
            </a:pPr>
            <a:r>
              <a:rPr lang="en-US" dirty="0"/>
              <a:t>writing new MIPS basic instructions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r>
              <a:rPr lang="en-US" dirty="0"/>
              <a:t>For my project, I have written four new tools: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R-Type Instruction Counter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I-Type Instruction Counter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J-Type Instruction Counter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Change in Register’s Value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/>
              <a:t>R-Type Instruction Counter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36269"/>
            <a:ext cx="7162619" cy="4078806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This tool counts the number of R-Type instructions that has been executed.</a:t>
            </a:r>
            <a:endParaRPr lang="en-IN" sz="1900" dirty="0"/>
          </a:p>
          <a:p>
            <a:r>
              <a:rPr lang="en-US" sz="1900" dirty="0"/>
              <a:t>R instructions are used when all the data values used by the instruction are located in registers.</a:t>
            </a:r>
            <a:endParaRPr lang="en-IN" sz="1900" dirty="0"/>
          </a:p>
          <a:p>
            <a:endParaRPr lang="en-US" sz="2000" dirty="0" smtClean="0"/>
          </a:p>
          <a:p>
            <a:r>
              <a:rPr lang="en-US" sz="1900" spc="0" dirty="0"/>
              <a:t>RTypeInstructionCounter.java </a:t>
            </a:r>
            <a:r>
              <a:rPr lang="en-US" sz="1900" spc="0" dirty="0" smtClean="0"/>
              <a:t>extends AbstractMarsToolAndApplication </a:t>
            </a:r>
            <a:r>
              <a:rPr lang="en-US" sz="1900" spc="0" dirty="0"/>
              <a:t>class. By doing so, we get the following elements,</a:t>
            </a:r>
            <a:endParaRPr lang="en-IN" sz="1900" spc="0" dirty="0"/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1900" spc="0" dirty="0"/>
              <a:t>ability to run either from the Tools menu or as a free-standing application,</a:t>
            </a:r>
            <a:endParaRPr lang="en-IN" sz="1900" spc="0" dirty="0"/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1900" spc="0" dirty="0"/>
              <a:t>basic user interface JDialog with Tool Control section (for tools),</a:t>
            </a:r>
            <a:endParaRPr lang="en-IN" sz="1900" spc="0" dirty="0"/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1900" spc="0" dirty="0"/>
              <a:t>basic user interface JFrame with Application Control section (for applications),</a:t>
            </a:r>
            <a:endParaRPr lang="en-IN" sz="1900" spc="0" dirty="0"/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1900" spc="0" dirty="0"/>
              <a:t>basic user interface layout (BorderLayout) and rendering algorithm,</a:t>
            </a:r>
            <a:endParaRPr lang="en-IN" sz="1900" spc="0" dirty="0"/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1900" spc="0" dirty="0"/>
              <a:t>basic MIPS memory and register observer capabilities.</a:t>
            </a:r>
            <a:endParaRPr lang="en-IN" sz="1900" spc="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94468" y="2236269"/>
            <a:ext cx="4066540" cy="8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695325"/>
            <a:ext cx="6718300" cy="56197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String </a:t>
            </a:r>
            <a:r>
              <a:rPr lang="en-US" sz="1800" dirty="0" err="1"/>
              <a:t>getName</a:t>
            </a:r>
            <a:r>
              <a:rPr lang="en-US" sz="1800" dirty="0"/>
              <a:t>() returns the tool’s display name.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JComponent</a:t>
            </a:r>
            <a:r>
              <a:rPr lang="en-US" sz="1800" dirty="0"/>
              <a:t> </a:t>
            </a:r>
            <a:r>
              <a:rPr lang="en-US" sz="1800" dirty="0" err="1"/>
              <a:t>buildMainDisplayArea</a:t>
            </a:r>
            <a:r>
              <a:rPr lang="en-US" sz="1800" dirty="0"/>
              <a:t>() constructs the central area of the tool’s graphical user interface. In this method, we create text fields and progress bars for each mnemonic.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addAsObserver</a:t>
            </a:r>
            <a:r>
              <a:rPr lang="en-US" sz="1800" dirty="0"/>
              <a:t>() method is available for registering as a memory and/or register observer.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err="1"/>
              <a:t>processMIPSUpdate</a:t>
            </a:r>
            <a:r>
              <a:rPr lang="en-US" sz="1800" dirty="0"/>
              <a:t>(), we extract the format of the current instruction and the current mnemonic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If the current mnemonic belongs to the set {add, and, div, </a:t>
            </a:r>
            <a:r>
              <a:rPr lang="en-US" sz="1800" dirty="0" err="1"/>
              <a:t>jr</a:t>
            </a:r>
            <a:r>
              <a:rPr lang="en-US" sz="1800" dirty="0"/>
              <a:t>, </a:t>
            </a:r>
            <a:r>
              <a:rPr lang="en-US" sz="1800" dirty="0" err="1"/>
              <a:t>mult</a:t>
            </a:r>
            <a:r>
              <a:rPr lang="en-US" sz="1800" dirty="0"/>
              <a:t>, nor, </a:t>
            </a:r>
            <a:r>
              <a:rPr lang="en-US" sz="1800" dirty="0" err="1"/>
              <a:t>xor</a:t>
            </a:r>
            <a:r>
              <a:rPr lang="en-US" sz="1800" dirty="0"/>
              <a:t>, or, </a:t>
            </a:r>
            <a:r>
              <a:rPr lang="en-US" sz="1800" dirty="0" err="1"/>
              <a:t>slt</a:t>
            </a:r>
            <a:r>
              <a:rPr lang="en-US" sz="1800" dirty="0"/>
              <a:t>, </a:t>
            </a:r>
            <a:r>
              <a:rPr lang="en-US" sz="1800" dirty="0" err="1"/>
              <a:t>sll</a:t>
            </a:r>
            <a:r>
              <a:rPr lang="en-US" sz="1800" dirty="0"/>
              <a:t>, </a:t>
            </a:r>
            <a:r>
              <a:rPr lang="en-US" sz="1800" dirty="0" err="1"/>
              <a:t>srl</a:t>
            </a:r>
            <a:r>
              <a:rPr lang="en-US" sz="1800" dirty="0"/>
              <a:t>, sub}, we increase its corresponding counter.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All the remaining R-Type instruction goes to the ‘other’ section. 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At the end of the execution of all the instructions, we update the display using </a:t>
            </a:r>
            <a:r>
              <a:rPr lang="en-US" sz="1800" dirty="0" err="1"/>
              <a:t>updateDisplay</a:t>
            </a:r>
            <a:r>
              <a:rPr lang="en-US" sz="1800" dirty="0"/>
              <a:t>() method. We set the value for each text field and progress bar.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-Type </a:t>
            </a:r>
            <a:r>
              <a:rPr lang="en-US" sz="4400" dirty="0"/>
              <a:t>Instruction Counter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36269"/>
            <a:ext cx="7162619" cy="2004805"/>
          </a:xfrm>
        </p:spPr>
        <p:txBody>
          <a:bodyPr>
            <a:normAutofit/>
          </a:bodyPr>
          <a:lstStyle/>
          <a:p>
            <a:r>
              <a:rPr lang="en-US" dirty="0"/>
              <a:t>This tool counts the number of I-Type instructions that has been executed.</a:t>
            </a:r>
            <a:endParaRPr lang="en-IN" dirty="0"/>
          </a:p>
          <a:p>
            <a:r>
              <a:rPr lang="en-US" dirty="0"/>
              <a:t>I instructions are used when the instruction must operate on an immediate value and a register value.</a:t>
            </a:r>
            <a:r>
              <a:rPr lang="en-IN" dirty="0"/>
              <a:t> Immediate values may be a maximum of 16 bits long. Larger numbers may not be manipulated by immediate instructions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394" y="2236269"/>
            <a:ext cx="2562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695325"/>
            <a:ext cx="6718300" cy="56197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ITypeInstructionCounter.java extends AbstractMarsToolAndApplication class.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getName</a:t>
            </a:r>
            <a:r>
              <a:rPr lang="en-US" sz="1800" dirty="0"/>
              <a:t>() returns the tool’s display name.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JComponent</a:t>
            </a:r>
            <a:r>
              <a:rPr lang="en-US" sz="1800" dirty="0"/>
              <a:t> </a:t>
            </a:r>
            <a:r>
              <a:rPr lang="en-US" sz="1800" dirty="0" err="1"/>
              <a:t>buildMainDisplayArea</a:t>
            </a:r>
            <a:r>
              <a:rPr lang="en-US" sz="1800" dirty="0"/>
              <a:t>() constructs the central area of the tool’s graphical user interface. In this method, we create text fields and progress bars for each mnemonic.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addAsObserver</a:t>
            </a:r>
            <a:r>
              <a:rPr lang="en-US" sz="1800" dirty="0"/>
              <a:t>() method is available for registering as a memory and/or register observer.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err="1"/>
              <a:t>processMIPSUpdate</a:t>
            </a:r>
            <a:r>
              <a:rPr lang="en-US" sz="1800" dirty="0"/>
              <a:t>(), we extract the format of the current instruction and the current mnemonic.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If the current mnemonic belongs to the set {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beq</a:t>
            </a:r>
            <a:r>
              <a:rPr lang="en-US" sz="1800" dirty="0"/>
              <a:t>, </a:t>
            </a:r>
            <a:r>
              <a:rPr lang="en-US" sz="1800" dirty="0" err="1"/>
              <a:t>bne</a:t>
            </a:r>
            <a:r>
              <a:rPr lang="en-US" sz="1800" dirty="0"/>
              <a:t>, </a:t>
            </a:r>
            <a:r>
              <a:rPr lang="en-US" sz="1800" dirty="0" err="1"/>
              <a:t>lb</a:t>
            </a:r>
            <a:r>
              <a:rPr lang="en-US" sz="1800" dirty="0"/>
              <a:t>, </a:t>
            </a:r>
            <a:r>
              <a:rPr lang="en-US" sz="1800" dirty="0" err="1"/>
              <a:t>lw</a:t>
            </a:r>
            <a:r>
              <a:rPr lang="en-US" sz="1800" dirty="0"/>
              <a:t>, </a:t>
            </a:r>
            <a:r>
              <a:rPr lang="en-US" sz="1800" dirty="0" err="1"/>
              <a:t>ori</a:t>
            </a:r>
            <a:r>
              <a:rPr lang="en-US" sz="1800" dirty="0"/>
              <a:t>, </a:t>
            </a:r>
            <a:r>
              <a:rPr lang="en-US" sz="1800" dirty="0" err="1"/>
              <a:t>sb</a:t>
            </a:r>
            <a:r>
              <a:rPr lang="en-US" sz="1800" dirty="0"/>
              <a:t>, </a:t>
            </a:r>
            <a:r>
              <a:rPr lang="en-US" sz="1800" dirty="0" err="1"/>
              <a:t>slti</a:t>
            </a:r>
            <a:r>
              <a:rPr lang="en-US" sz="1800" dirty="0"/>
              <a:t>, </a:t>
            </a:r>
            <a:r>
              <a:rPr lang="en-US" sz="1800" dirty="0" err="1"/>
              <a:t>sw</a:t>
            </a:r>
            <a:r>
              <a:rPr lang="en-US" sz="1800" dirty="0"/>
              <a:t>}, we increase its corresponding counter.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All the remaining I-Type instruction goes to the ‘other’ section. 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At the end of the execution of all the instructions, we update the display using </a:t>
            </a:r>
            <a:r>
              <a:rPr lang="en-US" sz="1800" dirty="0" err="1"/>
              <a:t>updateDisplay</a:t>
            </a:r>
            <a:r>
              <a:rPr lang="en-US" sz="1800" dirty="0"/>
              <a:t>() method. We set the value for each text field and progress bar.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/>
              <a:t>J</a:t>
            </a:r>
            <a:r>
              <a:rPr lang="en-US" sz="4400" dirty="0" smtClean="0"/>
              <a:t>-Type </a:t>
            </a:r>
            <a:r>
              <a:rPr lang="en-US" sz="4400" dirty="0"/>
              <a:t>Instruction Counter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36269"/>
            <a:ext cx="7162619" cy="1813217"/>
          </a:xfrm>
        </p:spPr>
        <p:txBody>
          <a:bodyPr>
            <a:normAutofit/>
          </a:bodyPr>
          <a:lstStyle/>
          <a:p>
            <a:r>
              <a:rPr lang="en-US" dirty="0"/>
              <a:t>This tool counts the number of J-Type instructions that has been executed.</a:t>
            </a:r>
            <a:endParaRPr lang="en-IN" dirty="0"/>
          </a:p>
          <a:p>
            <a:r>
              <a:rPr lang="en-US" dirty="0"/>
              <a:t>J instructions are used when a jump needs to be performed. The J instruction has the most space for an immediate value, because addresses are large numbers.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918"/>
          <a:stretch/>
        </p:blipFill>
        <p:spPr>
          <a:xfrm>
            <a:off x="8613394" y="2236270"/>
            <a:ext cx="219544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695325"/>
            <a:ext cx="6718300" cy="56197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JTypeInstructionCounter.java extends AbstractMarsToolAndApplication class.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getName</a:t>
            </a:r>
            <a:r>
              <a:rPr lang="en-US" sz="1800" dirty="0"/>
              <a:t>() returns the tool’s display name.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JComponent</a:t>
            </a:r>
            <a:r>
              <a:rPr lang="en-US" sz="1800" dirty="0"/>
              <a:t> </a:t>
            </a:r>
            <a:r>
              <a:rPr lang="en-US" sz="1800" dirty="0" err="1"/>
              <a:t>buildMainDisplayArea</a:t>
            </a:r>
            <a:r>
              <a:rPr lang="en-US" sz="1800" dirty="0"/>
              <a:t>() constructs the central area of the tool’s graphical user interface. In this method, we create text fields and progress bars for each mnemonic.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addAsObserver</a:t>
            </a:r>
            <a:r>
              <a:rPr lang="en-US" sz="1800" dirty="0"/>
              <a:t>() method is available for registering as a memory and/or register observer.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err="1"/>
              <a:t>processMIPSUpdate</a:t>
            </a:r>
            <a:r>
              <a:rPr lang="en-US" sz="1800" dirty="0"/>
              <a:t>(), we extract the format of the current instruction and the current mnemonic</a:t>
            </a:r>
            <a:r>
              <a:rPr lang="en-US" sz="1800" dirty="0" smtClean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current mnemonic belongs to the set {j, </a:t>
            </a:r>
            <a:r>
              <a:rPr lang="en-US" sz="1800" dirty="0" err="1"/>
              <a:t>jal</a:t>
            </a:r>
            <a:r>
              <a:rPr lang="en-US" sz="1800" dirty="0"/>
              <a:t>}, we increase its corresponding counter.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At the end of the execution of all the instructions, we update the display using </a:t>
            </a:r>
            <a:r>
              <a:rPr lang="en-US" sz="1800" dirty="0" err="1"/>
              <a:t>updateDisplay</a:t>
            </a:r>
            <a:r>
              <a:rPr lang="en-US" sz="1800" dirty="0"/>
              <a:t>() method. We set the value for each text field and progress bar</a:t>
            </a:r>
            <a:r>
              <a:rPr lang="en-US" sz="1800" dirty="0" smtClean="0"/>
              <a:t>.</a:t>
            </a:r>
            <a:endParaRPr lang="en-IN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482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/>
              <a:t>Change in Register’s Value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236269"/>
            <a:ext cx="7162619" cy="2553445"/>
          </a:xfrm>
        </p:spPr>
        <p:txBody>
          <a:bodyPr>
            <a:normAutofit/>
          </a:bodyPr>
          <a:lstStyle/>
          <a:p>
            <a:r>
              <a:rPr lang="en-US" dirty="0"/>
              <a:t>This tool displays the instruction code (in binary) for each instruction. It also displays the initial value and the updated value of the registers after each instruction. </a:t>
            </a:r>
            <a:endParaRPr lang="en-IN" dirty="0"/>
          </a:p>
          <a:p>
            <a:r>
              <a:rPr lang="en-US" dirty="0"/>
              <a:t>All MIPS instructions are encoded in binary and are 32 bits long. All instructions have an opcode (or op) that specifies the operation (first 6 bits).</a:t>
            </a:r>
            <a:endParaRPr lang="en-IN" dirty="0"/>
          </a:p>
          <a:p>
            <a:r>
              <a:rPr lang="en-US" dirty="0"/>
              <a:t>There are 32 registers. (Need 5 bits to uniquely identify all 32.)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32780" y="5092107"/>
            <a:ext cx="5379684" cy="12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0</TotalTime>
  <Words>1030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Tahoma</vt:lpstr>
      <vt:lpstr>Trade Gothic LT Pro</vt:lpstr>
      <vt:lpstr>Trebuchet MS</vt:lpstr>
      <vt:lpstr>Office Theme</vt:lpstr>
      <vt:lpstr>CS322 Mini Project</vt:lpstr>
      <vt:lpstr>Introduction</vt:lpstr>
      <vt:lpstr>R-Type Instruction Counter</vt:lpstr>
      <vt:lpstr>PowerPoint Presentation</vt:lpstr>
      <vt:lpstr>I-Type Instruction Counter</vt:lpstr>
      <vt:lpstr>PowerPoint Presentation</vt:lpstr>
      <vt:lpstr>J-Type Instruction Counter</vt:lpstr>
      <vt:lpstr>PowerPoint Presentation</vt:lpstr>
      <vt:lpstr>Change in Register’s Value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2022-04-15T08:51:59Z</dcterms:created>
  <dcterms:modified xsi:type="dcterms:W3CDTF">2022-12-02T10:59:12Z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