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8" r:id="rId27"/>
    <p:sldId id="309" r:id="rId28"/>
    <p:sldId id="31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6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8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2A11-7E89-43FF-818F-82819B8A1D00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2ED3-DA93-4F98-9D32-588A0C43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/>
              <a:t>Elementary Graph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Graph-searching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CC3300"/>
                </a:solidFill>
              </a:rPr>
              <a:t>Searching a graph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Systematically follow the edges of a graph </a:t>
            </a:r>
            <a:br>
              <a:rPr lang="en-US" sz="2400"/>
            </a:br>
            <a:r>
              <a:rPr lang="en-US" sz="2400"/>
              <a:t>to visit the vertices of the graph.</a:t>
            </a:r>
          </a:p>
          <a:p>
            <a:r>
              <a:rPr lang="en-US" sz="2800"/>
              <a:t>Used to </a:t>
            </a:r>
            <a:r>
              <a:rPr lang="en-US" sz="2800">
                <a:solidFill>
                  <a:srgbClr val="CC3300"/>
                </a:solidFill>
              </a:rPr>
              <a:t>discover the structure of a graph</a:t>
            </a:r>
            <a:r>
              <a:rPr lang="en-US" sz="2800"/>
              <a:t>.</a:t>
            </a:r>
          </a:p>
          <a:p>
            <a:r>
              <a:rPr lang="en-US" sz="2800"/>
              <a:t>Standard graph-searching algorithms.</a:t>
            </a:r>
          </a:p>
          <a:p>
            <a:pPr lvl="1"/>
            <a:r>
              <a:rPr lang="en-US" sz="2400"/>
              <a:t>Breadth-first Search </a:t>
            </a:r>
            <a:r>
              <a:rPr lang="en-US" sz="2400">
                <a:solidFill>
                  <a:schemeClr val="hlink"/>
                </a:solidFill>
              </a:rPr>
              <a:t>(BFS)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Depth-first Search </a:t>
            </a:r>
            <a:r>
              <a:rPr lang="en-US" sz="2400">
                <a:solidFill>
                  <a:schemeClr val="hlink"/>
                </a:solidFill>
              </a:rPr>
              <a:t>(DFS)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88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C3300"/>
                </a:solidFill>
              </a:rPr>
              <a:t>Input:</a:t>
            </a:r>
            <a:r>
              <a:rPr lang="en-US" sz="2800" b="1" dirty="0"/>
              <a:t> </a:t>
            </a:r>
            <a:r>
              <a:rPr lang="en-US" sz="2800" dirty="0"/>
              <a:t>Graph </a:t>
            </a:r>
            <a:r>
              <a:rPr lang="en-US" sz="2800" i="1" dirty="0">
                <a:solidFill>
                  <a:schemeClr val="hlink"/>
                </a:solidFill>
              </a:rPr>
              <a:t>G </a:t>
            </a:r>
            <a:r>
              <a:rPr lang="en-US" sz="2800" dirty="0">
                <a:solidFill>
                  <a:schemeClr val="hlink"/>
                </a:solidFill>
                <a:latin typeface="MTSYN" charset="-127"/>
              </a:rPr>
              <a:t>= </a:t>
            </a:r>
            <a:r>
              <a:rPr lang="en-US" sz="2800" dirty="0">
                <a:solidFill>
                  <a:schemeClr val="hlink"/>
                </a:solidFill>
                <a:latin typeface="RMTMI" charset="-95"/>
              </a:rPr>
              <a:t>(</a:t>
            </a:r>
            <a:r>
              <a:rPr lang="en-US" sz="2800" i="1" dirty="0">
                <a:solidFill>
                  <a:schemeClr val="hlink"/>
                </a:solidFill>
              </a:rPr>
              <a:t>V</a:t>
            </a:r>
            <a:r>
              <a:rPr lang="en-US" sz="2800" i="1" dirty="0">
                <a:solidFill>
                  <a:schemeClr val="hlink"/>
                </a:solidFill>
                <a:latin typeface="RMTMI" charset="-95"/>
              </a:rPr>
              <a:t>, </a:t>
            </a:r>
            <a:r>
              <a:rPr lang="en-US" sz="2800" i="1" dirty="0">
                <a:solidFill>
                  <a:schemeClr val="hlink"/>
                </a:solidFill>
              </a:rPr>
              <a:t>E</a:t>
            </a:r>
            <a:r>
              <a:rPr lang="en-US" sz="2800" dirty="0">
                <a:solidFill>
                  <a:schemeClr val="hlink"/>
                </a:solidFill>
                <a:latin typeface="RMTMI" charset="-95"/>
              </a:rPr>
              <a:t>)</a:t>
            </a:r>
            <a:r>
              <a:rPr lang="en-US" sz="2800" dirty="0"/>
              <a:t>, either directed or undirected, </a:t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b="1" i="1" dirty="0">
                <a:solidFill>
                  <a:schemeClr val="hlink"/>
                </a:solidFill>
              </a:rPr>
              <a:t>source vertex </a:t>
            </a:r>
            <a:r>
              <a:rPr lang="en-US" sz="2800" i="1" dirty="0">
                <a:solidFill>
                  <a:schemeClr val="hlink"/>
                </a:solidFill>
              </a:rPr>
              <a:t>s </a:t>
            </a:r>
            <a:r>
              <a:rPr lang="en-US" sz="2800" dirty="0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lang="en-US" sz="2800" dirty="0">
                <a:solidFill>
                  <a:schemeClr val="hlink"/>
                </a:solidFill>
                <a:latin typeface="MTSYN" charset="-127"/>
              </a:rPr>
              <a:t> </a:t>
            </a:r>
            <a:r>
              <a:rPr lang="en-US" sz="2800" i="1" dirty="0">
                <a:solidFill>
                  <a:schemeClr val="hlink"/>
                </a:solidFill>
              </a:rPr>
              <a:t>V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C3300"/>
                </a:solidFill>
              </a:rPr>
              <a:t>Output:</a:t>
            </a:r>
            <a:r>
              <a:rPr lang="en-US" sz="2800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dirty="0">
                <a:latin typeface="MTSYN" charset="-127"/>
              </a:rPr>
              <a:t>= </a:t>
            </a:r>
            <a:r>
              <a:rPr lang="en-US" sz="2400" dirty="0"/>
              <a:t>distance (smallest # of edges, or shortest path) from </a:t>
            </a:r>
            <a:r>
              <a:rPr lang="en-US" sz="2400" i="1" dirty="0"/>
              <a:t>s </a:t>
            </a:r>
            <a:r>
              <a:rPr lang="en-US" sz="2400" dirty="0"/>
              <a:t>to </a:t>
            </a:r>
            <a:r>
              <a:rPr lang="en-US" sz="2400" i="1" dirty="0"/>
              <a:t>v</a:t>
            </a:r>
            <a:r>
              <a:rPr lang="en-US" sz="2400" dirty="0"/>
              <a:t>, for all </a:t>
            </a:r>
            <a:r>
              <a:rPr lang="en-US" sz="2400" i="1" dirty="0"/>
              <a:t>v</a:t>
            </a:r>
            <a:r>
              <a:rPr lang="en-US" sz="2400" i="1" dirty="0">
                <a:latin typeface="RMTMI" charset="-95"/>
              </a:rPr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>
                <a:latin typeface="MTSYN" charset="-127"/>
              </a:rPr>
              <a:t> </a:t>
            </a:r>
            <a:r>
              <a:rPr lang="en-US" sz="2400" i="1" dirty="0"/>
              <a:t>V</a:t>
            </a:r>
            <a:r>
              <a:rPr lang="en-US" sz="2400" dirty="0"/>
              <a:t>.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dirty="0">
                <a:latin typeface="MTSYN" charset="-127"/>
              </a:rPr>
              <a:t>= </a:t>
            </a:r>
            <a:r>
              <a:rPr lang="en-US" sz="2400" dirty="0">
                <a:latin typeface="MTSYN" charset="-127"/>
                <a:sym typeface="Symbol" pitchFamily="18" charset="2"/>
              </a:rPr>
              <a:t> </a:t>
            </a:r>
            <a:r>
              <a:rPr lang="en-US" sz="2400" dirty="0">
                <a:sym typeface="Symbol" pitchFamily="18" charset="2"/>
              </a:rPr>
              <a:t>if 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is not reachable from </a:t>
            </a:r>
            <a:r>
              <a:rPr lang="en-US" sz="2400" i="1" dirty="0">
                <a:sym typeface="Symbol" pitchFamily="18" charset="2"/>
              </a:rPr>
              <a:t>s.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dirty="0">
                <a:latin typeface="MTSYN" charset="-127"/>
              </a:rPr>
              <a:t>= </a:t>
            </a:r>
            <a:r>
              <a:rPr lang="en-US" sz="2400" i="1" dirty="0"/>
              <a:t>u </a:t>
            </a:r>
            <a:r>
              <a:rPr lang="en-US" sz="2400" dirty="0"/>
              <a:t>such that </a:t>
            </a:r>
            <a:r>
              <a:rPr lang="en-US" sz="2400" dirty="0">
                <a:latin typeface="RMTMI" charset="-95"/>
              </a:rPr>
              <a:t>(</a:t>
            </a:r>
            <a:r>
              <a:rPr lang="en-US" sz="2400" i="1" dirty="0"/>
              <a:t>u</a:t>
            </a:r>
            <a:r>
              <a:rPr lang="en-US" sz="2400" i="1" dirty="0">
                <a:latin typeface="RMTMI" charset="-95"/>
              </a:rPr>
              <a:t>, </a:t>
            </a:r>
            <a:r>
              <a:rPr lang="en-US" sz="2400" i="1" dirty="0"/>
              <a:t>v</a:t>
            </a:r>
            <a:r>
              <a:rPr lang="en-US" sz="2400" dirty="0">
                <a:latin typeface="RMTMI" charset="-95"/>
              </a:rPr>
              <a:t>)</a:t>
            </a:r>
            <a:r>
              <a:rPr lang="en-US" sz="2400" i="1" dirty="0">
                <a:latin typeface="RMTMI" charset="-95"/>
              </a:rPr>
              <a:t> </a:t>
            </a:r>
            <a:r>
              <a:rPr lang="en-US" sz="2400" dirty="0"/>
              <a:t>is last edge on shortest path </a:t>
            </a:r>
            <a:r>
              <a:rPr lang="en-US" sz="2400" i="1" dirty="0"/>
              <a:t>s      v</a:t>
            </a:r>
            <a:r>
              <a:rPr 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u</a:t>
            </a:r>
            <a:r>
              <a:rPr lang="en-US" sz="2000" dirty="0"/>
              <a:t> is </a:t>
            </a:r>
            <a:r>
              <a:rPr lang="en-US" sz="2000" i="1" dirty="0"/>
              <a:t>v</a:t>
            </a:r>
            <a:r>
              <a:rPr lang="en-US" sz="2000" dirty="0"/>
              <a:t>’s </a:t>
            </a:r>
            <a:r>
              <a:rPr lang="en-US" sz="2000" dirty="0">
                <a:solidFill>
                  <a:srgbClr val="CC3300"/>
                </a:solidFill>
              </a:rPr>
              <a:t>predecessor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Builds breadth-first tree with root </a:t>
            </a:r>
            <a:r>
              <a:rPr lang="en-US" sz="2400" i="1" dirty="0"/>
              <a:t>s</a:t>
            </a:r>
            <a:r>
              <a:rPr lang="en-US" sz="2400" dirty="0"/>
              <a:t> that contains all reachable vertices.</a:t>
            </a:r>
          </a:p>
          <a:p>
            <a:pPr lvl="2">
              <a:lnSpc>
                <a:spcPct val="90000"/>
              </a:lnSpc>
            </a:pPr>
            <a:endParaRPr lang="en-US" sz="2000" i="1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8245475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u="none">
                <a:solidFill>
                  <a:srgbClr val="CC3300"/>
                </a:solidFill>
              </a:rPr>
              <a:t>Definitions:</a:t>
            </a:r>
          </a:p>
          <a:p>
            <a:r>
              <a:rPr lang="en-US" sz="2000" u="none">
                <a:solidFill>
                  <a:schemeClr val="hlink"/>
                </a:solidFill>
              </a:rPr>
              <a:t>Path</a:t>
            </a:r>
            <a:r>
              <a:rPr lang="en-US" sz="2000" u="none"/>
              <a:t> between vertices </a:t>
            </a:r>
            <a:r>
              <a:rPr lang="en-US" sz="2000" i="1" u="none"/>
              <a:t>u</a:t>
            </a:r>
            <a:r>
              <a:rPr lang="en-US" sz="2000" u="none"/>
              <a:t> and </a:t>
            </a:r>
            <a:r>
              <a:rPr lang="en-US" sz="2000" i="1" u="none"/>
              <a:t>v</a:t>
            </a:r>
            <a:r>
              <a:rPr lang="en-US" sz="2000" u="none"/>
              <a:t>: Sequence of vertices (</a:t>
            </a:r>
            <a:r>
              <a:rPr lang="en-US" sz="2000" i="1" u="none"/>
              <a:t>v</a:t>
            </a:r>
            <a:r>
              <a:rPr lang="en-US" sz="2000" u="none" baseline="-25000"/>
              <a:t>1</a:t>
            </a:r>
            <a:r>
              <a:rPr lang="en-US" sz="2000" u="none"/>
              <a:t>, </a:t>
            </a:r>
            <a:r>
              <a:rPr lang="en-US" sz="2000" i="1" u="none"/>
              <a:t>v</a:t>
            </a:r>
            <a:r>
              <a:rPr lang="en-US" sz="2000" u="none" baseline="-25000"/>
              <a:t>2</a:t>
            </a:r>
            <a:r>
              <a:rPr lang="en-US" sz="2000" u="none"/>
              <a:t>, …, </a:t>
            </a:r>
            <a:r>
              <a:rPr lang="en-US" sz="2000" i="1" u="none"/>
              <a:t>v</a:t>
            </a:r>
            <a:r>
              <a:rPr lang="en-US" sz="2000" u="none" baseline="-25000"/>
              <a:t>k</a:t>
            </a:r>
            <a:r>
              <a:rPr lang="en-US" sz="2000" u="none"/>
              <a:t>) such that </a:t>
            </a:r>
            <a:r>
              <a:rPr lang="en-US" sz="2000" i="1" u="none"/>
              <a:t>u</a:t>
            </a:r>
            <a:r>
              <a:rPr lang="en-US" sz="2000" u="none"/>
              <a:t>=</a:t>
            </a:r>
            <a:r>
              <a:rPr lang="en-US" sz="2000" i="1" u="none"/>
              <a:t>v</a:t>
            </a:r>
            <a:r>
              <a:rPr lang="en-US" sz="2000" u="none" baseline="-25000"/>
              <a:t>1</a:t>
            </a:r>
            <a:r>
              <a:rPr lang="en-US" sz="2000" u="none"/>
              <a:t> and </a:t>
            </a:r>
            <a:r>
              <a:rPr lang="en-US" sz="2000" i="1" u="none"/>
              <a:t>v</a:t>
            </a:r>
            <a:r>
              <a:rPr lang="en-US" sz="2000" u="none"/>
              <a:t> =</a:t>
            </a:r>
            <a:r>
              <a:rPr lang="en-US" sz="2000" i="1" u="none"/>
              <a:t>v</a:t>
            </a:r>
            <a:r>
              <a:rPr lang="en-US" sz="2000" u="none" baseline="-25000"/>
              <a:t>k</a:t>
            </a:r>
            <a:r>
              <a:rPr lang="en-US" sz="2000" u="none"/>
              <a:t>, and (</a:t>
            </a:r>
            <a:r>
              <a:rPr lang="en-US" sz="2000" i="1" u="none"/>
              <a:t>v</a:t>
            </a:r>
            <a:r>
              <a:rPr lang="en-US" sz="2000" i="1" u="none" baseline="-25000"/>
              <a:t>i</a:t>
            </a:r>
            <a:r>
              <a:rPr lang="en-US" sz="2000" u="none"/>
              <a:t>,</a:t>
            </a:r>
            <a:r>
              <a:rPr lang="en-US" sz="2000" i="1" u="none"/>
              <a:t>v</a:t>
            </a:r>
            <a:r>
              <a:rPr lang="en-US" sz="2000" i="1" u="none" baseline="-25000"/>
              <a:t>i+</a:t>
            </a:r>
            <a:r>
              <a:rPr lang="en-US" sz="2000" u="none" baseline="-25000"/>
              <a:t>1</a:t>
            </a:r>
            <a:r>
              <a:rPr lang="en-US" sz="2000" u="none"/>
              <a:t>) </a:t>
            </a:r>
            <a:r>
              <a:rPr lang="en-US" sz="2000" u="none">
                <a:sym typeface="Symbol" pitchFamily="18" charset="2"/>
              </a:rPr>
              <a:t> </a:t>
            </a:r>
            <a:r>
              <a:rPr lang="en-US" sz="2000" i="1" u="none">
                <a:sym typeface="Symbol" pitchFamily="18" charset="2"/>
              </a:rPr>
              <a:t>E</a:t>
            </a:r>
            <a:r>
              <a:rPr lang="en-US" sz="2000" u="none">
                <a:sym typeface="Symbol" pitchFamily="18" charset="2"/>
              </a:rPr>
              <a:t>, for all 1 </a:t>
            </a:r>
            <a:r>
              <a:rPr lang="en-US" sz="2000" i="1" u="none">
                <a:sym typeface="Symbol" pitchFamily="18" charset="2"/>
              </a:rPr>
              <a:t>i</a:t>
            </a:r>
            <a:r>
              <a:rPr lang="en-US" sz="2000" u="none">
                <a:sym typeface="Symbol" pitchFamily="18" charset="2"/>
              </a:rPr>
              <a:t>  </a:t>
            </a:r>
            <a:r>
              <a:rPr lang="en-US" sz="2000" i="1" u="none">
                <a:sym typeface="Symbol" pitchFamily="18" charset="2"/>
              </a:rPr>
              <a:t>k</a:t>
            </a:r>
            <a:r>
              <a:rPr lang="en-US" sz="2000" u="none">
                <a:sym typeface="Symbol" pitchFamily="18" charset="2"/>
              </a:rPr>
              <a:t>-1.</a:t>
            </a:r>
          </a:p>
          <a:p>
            <a:r>
              <a:rPr lang="en-US" sz="2000" u="none">
                <a:solidFill>
                  <a:schemeClr val="hlink"/>
                </a:solidFill>
                <a:sym typeface="Symbol" pitchFamily="18" charset="2"/>
              </a:rPr>
              <a:t>Length of the path</a:t>
            </a:r>
            <a:r>
              <a:rPr lang="en-US" sz="2000" u="none">
                <a:sym typeface="Symbol" pitchFamily="18" charset="2"/>
              </a:rPr>
              <a:t>: Number of  edges in the path.</a:t>
            </a:r>
          </a:p>
          <a:p>
            <a:r>
              <a:rPr lang="en-US" sz="2000" u="none">
                <a:sym typeface="Symbol" pitchFamily="18" charset="2"/>
              </a:rPr>
              <a:t>Path is </a:t>
            </a:r>
            <a:r>
              <a:rPr lang="en-US" sz="2000" u="none">
                <a:solidFill>
                  <a:schemeClr val="hlink"/>
                </a:solidFill>
                <a:sym typeface="Symbol" pitchFamily="18" charset="2"/>
              </a:rPr>
              <a:t>simple</a:t>
            </a:r>
            <a:r>
              <a:rPr lang="en-US" sz="2000" u="none">
                <a:sym typeface="Symbol" pitchFamily="18" charset="2"/>
              </a:rPr>
              <a:t> if no vertex is repeated.</a:t>
            </a:r>
          </a:p>
        </p:txBody>
      </p:sp>
      <p:sp>
        <p:nvSpPr>
          <p:cNvPr id="56336" name="Freeform 16"/>
          <p:cNvSpPr>
            <a:spLocks/>
          </p:cNvSpPr>
          <p:nvPr/>
        </p:nvSpPr>
        <p:spPr bwMode="auto">
          <a:xfrm>
            <a:off x="7696200" y="320040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Expands the frontier between discovered and undiscovered vertices </a:t>
            </a:r>
            <a:r>
              <a:rPr lang="en-US" sz="2800">
                <a:solidFill>
                  <a:srgbClr val="CC3300"/>
                </a:solidFill>
              </a:rPr>
              <a:t>uniformly</a:t>
            </a:r>
            <a:r>
              <a:rPr lang="en-US" sz="2800"/>
              <a:t> across the breadth of the frontier.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vertex is </a:t>
            </a:r>
            <a:r>
              <a:rPr lang="en-US" sz="2400">
                <a:solidFill>
                  <a:schemeClr val="hlink"/>
                </a:solidFill>
              </a:rPr>
              <a:t>“discovered”</a:t>
            </a:r>
            <a:r>
              <a:rPr lang="en-US" sz="2400"/>
              <a:t> the first time it is encountered during the search.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vertex is </a:t>
            </a:r>
            <a:r>
              <a:rPr lang="en-US" sz="2400">
                <a:solidFill>
                  <a:schemeClr val="hlink"/>
                </a:solidFill>
              </a:rPr>
              <a:t>“finished”</a:t>
            </a:r>
            <a:r>
              <a:rPr lang="en-US" sz="2400"/>
              <a:t> if all vertices adjacent to it have been discovered.</a:t>
            </a:r>
          </a:p>
          <a:p>
            <a:pPr>
              <a:lnSpc>
                <a:spcPct val="90000"/>
              </a:lnSpc>
            </a:pPr>
            <a:r>
              <a:rPr lang="en-US" sz="2800"/>
              <a:t>Colors the vertices to keep track of progress.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FF"/>
                </a:solidFill>
              </a:rPr>
              <a:t>White</a:t>
            </a:r>
            <a:r>
              <a:rPr lang="en-US" sz="2400"/>
              <a:t> – Undiscovered.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B2B2B2"/>
                </a:solidFill>
              </a:rPr>
              <a:t>Gray</a:t>
            </a:r>
            <a:r>
              <a:rPr lang="en-US" sz="2400"/>
              <a:t> – Discovered but not finished.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Black – Finished.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Colors are required only to reason about the algorithm. Can be implemented without colors.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713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for Shortest Paths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947738" y="5795963"/>
            <a:ext cx="139700" cy="150812"/>
          </a:xfrm>
          <a:prstGeom prst="ellipse">
            <a:avLst/>
          </a:prstGeom>
          <a:solidFill>
            <a:schemeClr val="tx1"/>
          </a:solidFill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08075" y="5646738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u="none"/>
              <a:t>Finished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568700" y="5761038"/>
            <a:ext cx="139700" cy="150812"/>
          </a:xfrm>
          <a:prstGeom prst="ellipse">
            <a:avLst/>
          </a:prstGeom>
          <a:solidFill>
            <a:srgbClr val="B2B2B2"/>
          </a:solidFill>
          <a:ln w="28575" cap="sq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u="none">
              <a:solidFill>
                <a:srgbClr val="B2B2B2"/>
              </a:solidFill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694113" y="558958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u="none">
                <a:solidFill>
                  <a:srgbClr val="B2B2B2"/>
                </a:solidFill>
              </a:rPr>
              <a:t>Discovered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6376988" y="5808663"/>
            <a:ext cx="128587" cy="1397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516688" y="5622925"/>
            <a:ext cx="196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u="none">
                <a:solidFill>
                  <a:srgbClr val="FF00FF"/>
                </a:solidFill>
              </a:rPr>
              <a:t>Undiscovered</a:t>
            </a:r>
          </a:p>
        </p:txBody>
      </p:sp>
      <p:grpSp>
        <p:nvGrpSpPr>
          <p:cNvPr id="30820" name="Group 100"/>
          <p:cNvGrpSpPr>
            <a:grpSpLocks/>
          </p:cNvGrpSpPr>
          <p:nvPr/>
        </p:nvGrpSpPr>
        <p:grpSpPr bwMode="auto">
          <a:xfrm>
            <a:off x="715963" y="2565400"/>
            <a:ext cx="2185987" cy="2560638"/>
            <a:chOff x="451" y="1616"/>
            <a:chExt cx="1377" cy="1613"/>
          </a:xfrm>
        </p:grpSpPr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912" y="202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659" y="2628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900" y="236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1321" y="202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944" y="286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1266" y="313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 flipV="1">
              <a:off x="736" y="2450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947" y="210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998" y="2450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728" y="2713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H="1">
              <a:off x="1019" y="2632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983" y="2065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H="1">
              <a:off x="1245" y="2130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1507" y="27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1740" y="224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1405" y="2087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1267" y="2610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 flipV="1">
              <a:off x="1579" y="2341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1027" y="2952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H="1">
              <a:off x="1339" y="2821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16" y="202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12" y="234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04" y="16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898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1304" y="16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949" y="173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992" y="1674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556" y="1761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>
              <a:off x="620" y="208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579" y="168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1336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563" y="2110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Line 43"/>
            <p:cNvSpPr>
              <a:spLocks noChangeShapeType="1"/>
            </p:cNvSpPr>
            <p:nvPr/>
          </p:nvSpPr>
          <p:spPr bwMode="auto">
            <a:xfrm>
              <a:off x="569" y="2443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Oval 44"/>
            <p:cNvSpPr>
              <a:spLocks noChangeArrowheads="1"/>
            </p:cNvSpPr>
            <p:nvPr/>
          </p:nvSpPr>
          <p:spPr bwMode="auto">
            <a:xfrm>
              <a:off x="451" y="290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 flipH="1">
              <a:off x="489" y="2443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Line 46"/>
            <p:cNvSpPr>
              <a:spLocks noChangeShapeType="1"/>
            </p:cNvSpPr>
            <p:nvPr/>
          </p:nvSpPr>
          <p:spPr bwMode="auto">
            <a:xfrm flipV="1">
              <a:off x="532" y="2930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Text Box 47"/>
            <p:cNvSpPr txBox="1">
              <a:spLocks noChangeArrowheads="1"/>
            </p:cNvSpPr>
            <p:nvPr/>
          </p:nvSpPr>
          <p:spPr bwMode="auto">
            <a:xfrm>
              <a:off x="937" y="2213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 u="none">
                  <a:solidFill>
                    <a:srgbClr val="3DDE2C"/>
                  </a:solidFill>
                </a:rPr>
                <a:t>S</a:t>
              </a:r>
              <a:endParaRPr lang="en-US" u="none"/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1191" y="2557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769" name="Oval 49"/>
            <p:cNvSpPr>
              <a:spLocks noChangeArrowheads="1"/>
            </p:cNvSpPr>
            <p:nvPr/>
          </p:nvSpPr>
          <p:spPr bwMode="auto">
            <a:xfrm>
              <a:off x="900" y="2026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770" name="Text Box 50"/>
            <p:cNvSpPr txBox="1">
              <a:spLocks noChangeArrowheads="1"/>
            </p:cNvSpPr>
            <p:nvPr/>
          </p:nvSpPr>
          <p:spPr bwMode="auto">
            <a:xfrm>
              <a:off x="1022" y="2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u="none"/>
                <a:t>1</a:t>
              </a:r>
            </a:p>
          </p:txBody>
        </p:sp>
        <p:sp>
          <p:nvSpPr>
            <p:cNvPr id="30771" name="Text Box 51"/>
            <p:cNvSpPr txBox="1">
              <a:spLocks noChangeArrowheads="1"/>
            </p:cNvSpPr>
            <p:nvPr/>
          </p:nvSpPr>
          <p:spPr bwMode="auto">
            <a:xfrm>
              <a:off x="651" y="23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u="none"/>
                <a:t>1</a:t>
              </a:r>
            </a:p>
          </p:txBody>
        </p:sp>
        <p:sp>
          <p:nvSpPr>
            <p:cNvPr id="30772" name="Text Box 52"/>
            <p:cNvSpPr txBox="1">
              <a:spLocks noChangeArrowheads="1"/>
            </p:cNvSpPr>
            <p:nvPr/>
          </p:nvSpPr>
          <p:spPr bwMode="auto">
            <a:xfrm>
              <a:off x="769" y="20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u="none"/>
                <a:t>1</a:t>
              </a:r>
            </a:p>
          </p:txBody>
        </p:sp>
      </p:grpSp>
      <p:grpSp>
        <p:nvGrpSpPr>
          <p:cNvPr id="30773" name="Group 53"/>
          <p:cNvGrpSpPr>
            <a:grpSpLocks/>
          </p:cNvGrpSpPr>
          <p:nvPr/>
        </p:nvGrpSpPr>
        <p:grpSpPr bwMode="auto">
          <a:xfrm>
            <a:off x="3275013" y="2209800"/>
            <a:ext cx="2398712" cy="2895600"/>
            <a:chOff x="2063" y="1392"/>
            <a:chExt cx="1511" cy="1824"/>
          </a:xfrm>
        </p:grpSpPr>
        <p:sp>
          <p:nvSpPr>
            <p:cNvPr id="30774" name="Oval 54"/>
            <p:cNvSpPr>
              <a:spLocks noChangeArrowheads="1"/>
            </p:cNvSpPr>
            <p:nvPr/>
          </p:nvSpPr>
          <p:spPr bwMode="auto">
            <a:xfrm>
              <a:off x="2658" y="201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Oval 55"/>
            <p:cNvSpPr>
              <a:spLocks noChangeArrowheads="1"/>
            </p:cNvSpPr>
            <p:nvPr/>
          </p:nvSpPr>
          <p:spPr bwMode="auto">
            <a:xfrm>
              <a:off x="2646" y="234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6" name="Oval 56"/>
            <p:cNvSpPr>
              <a:spLocks noChangeArrowheads="1"/>
            </p:cNvSpPr>
            <p:nvPr/>
          </p:nvSpPr>
          <p:spPr bwMode="auto">
            <a:xfrm>
              <a:off x="3012" y="312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Line 57"/>
            <p:cNvSpPr>
              <a:spLocks noChangeShapeType="1"/>
            </p:cNvSpPr>
            <p:nvPr/>
          </p:nvSpPr>
          <p:spPr bwMode="auto">
            <a:xfrm flipV="1">
              <a:off x="2482" y="2437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693" y="209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9" name="Line 59"/>
            <p:cNvSpPr>
              <a:spLocks noChangeShapeType="1"/>
            </p:cNvSpPr>
            <p:nvPr/>
          </p:nvSpPr>
          <p:spPr bwMode="auto">
            <a:xfrm>
              <a:off x="2744" y="2437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0" name="Line 60"/>
            <p:cNvSpPr>
              <a:spLocks noChangeShapeType="1"/>
            </p:cNvSpPr>
            <p:nvPr/>
          </p:nvSpPr>
          <p:spPr bwMode="auto">
            <a:xfrm>
              <a:off x="2474" y="2700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 flipH="1">
              <a:off x="2765" y="2619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2" name="Line 62"/>
            <p:cNvSpPr>
              <a:spLocks noChangeShapeType="1"/>
            </p:cNvSpPr>
            <p:nvPr/>
          </p:nvSpPr>
          <p:spPr bwMode="auto">
            <a:xfrm>
              <a:off x="2729" y="205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3" name="Line 63"/>
            <p:cNvSpPr>
              <a:spLocks noChangeShapeType="1"/>
            </p:cNvSpPr>
            <p:nvPr/>
          </p:nvSpPr>
          <p:spPr bwMode="auto">
            <a:xfrm flipH="1">
              <a:off x="2991" y="2117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4" name="Oval 64"/>
            <p:cNvSpPr>
              <a:spLocks noChangeArrowheads="1"/>
            </p:cNvSpPr>
            <p:nvPr/>
          </p:nvSpPr>
          <p:spPr bwMode="auto">
            <a:xfrm>
              <a:off x="3486" y="22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3151" y="2074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6" name="Line 66"/>
            <p:cNvSpPr>
              <a:spLocks noChangeShapeType="1"/>
            </p:cNvSpPr>
            <p:nvPr/>
          </p:nvSpPr>
          <p:spPr bwMode="auto">
            <a:xfrm>
              <a:off x="3013" y="2597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Line 67"/>
            <p:cNvSpPr>
              <a:spLocks noChangeShapeType="1"/>
            </p:cNvSpPr>
            <p:nvPr/>
          </p:nvSpPr>
          <p:spPr bwMode="auto">
            <a:xfrm flipV="1">
              <a:off x="3325" y="2328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2773" y="2939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 flipH="1">
              <a:off x="3085" y="2808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Oval 70"/>
            <p:cNvSpPr>
              <a:spLocks noChangeArrowheads="1"/>
            </p:cNvSpPr>
            <p:nvPr/>
          </p:nvSpPr>
          <p:spPr bwMode="auto">
            <a:xfrm>
              <a:off x="2955" y="254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1" name="Oval 71"/>
            <p:cNvSpPr>
              <a:spLocks noChangeArrowheads="1"/>
            </p:cNvSpPr>
            <p:nvPr/>
          </p:nvSpPr>
          <p:spPr bwMode="auto">
            <a:xfrm>
              <a:off x="2250" y="162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2" name="Oval 72"/>
            <p:cNvSpPr>
              <a:spLocks noChangeArrowheads="1"/>
            </p:cNvSpPr>
            <p:nvPr/>
          </p:nvSpPr>
          <p:spPr bwMode="auto">
            <a:xfrm>
              <a:off x="3050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>
              <a:off x="2695" y="172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2738" y="166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5" name="Line 75"/>
            <p:cNvSpPr>
              <a:spLocks noChangeShapeType="1"/>
            </p:cNvSpPr>
            <p:nvPr/>
          </p:nvSpPr>
          <p:spPr bwMode="auto">
            <a:xfrm>
              <a:off x="2302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6" name="Line 76"/>
            <p:cNvSpPr>
              <a:spLocks noChangeShapeType="1"/>
            </p:cNvSpPr>
            <p:nvPr/>
          </p:nvSpPr>
          <p:spPr bwMode="auto">
            <a:xfrm>
              <a:off x="2366" y="2068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7" name="Line 77"/>
            <p:cNvSpPr>
              <a:spLocks noChangeShapeType="1"/>
            </p:cNvSpPr>
            <p:nvPr/>
          </p:nvSpPr>
          <p:spPr bwMode="auto">
            <a:xfrm>
              <a:off x="2325" y="1670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8" name="Line 78"/>
            <p:cNvSpPr>
              <a:spLocks noChangeShapeType="1"/>
            </p:cNvSpPr>
            <p:nvPr/>
          </p:nvSpPr>
          <p:spPr bwMode="auto">
            <a:xfrm>
              <a:off x="3082" y="1735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9" name="Line 79"/>
            <p:cNvSpPr>
              <a:spLocks noChangeShapeType="1"/>
            </p:cNvSpPr>
            <p:nvPr/>
          </p:nvSpPr>
          <p:spPr bwMode="auto">
            <a:xfrm>
              <a:off x="2309" y="2097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0" name="Line 80"/>
            <p:cNvSpPr>
              <a:spLocks noChangeShapeType="1"/>
            </p:cNvSpPr>
            <p:nvPr/>
          </p:nvSpPr>
          <p:spPr bwMode="auto">
            <a:xfrm>
              <a:off x="2315" y="2430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1" name="Oval 81"/>
            <p:cNvSpPr>
              <a:spLocks noChangeArrowheads="1"/>
            </p:cNvSpPr>
            <p:nvPr/>
          </p:nvSpPr>
          <p:spPr bwMode="auto">
            <a:xfrm>
              <a:off x="2197" y="288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2" name="Line 82"/>
            <p:cNvSpPr>
              <a:spLocks noChangeShapeType="1"/>
            </p:cNvSpPr>
            <p:nvPr/>
          </p:nvSpPr>
          <p:spPr bwMode="auto">
            <a:xfrm flipH="1">
              <a:off x="2235" y="2430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3" name="Line 83"/>
            <p:cNvSpPr>
              <a:spLocks noChangeShapeType="1"/>
            </p:cNvSpPr>
            <p:nvPr/>
          </p:nvSpPr>
          <p:spPr bwMode="auto">
            <a:xfrm flipV="1">
              <a:off x="2278" y="2917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4" name="Text Box 84"/>
            <p:cNvSpPr txBox="1">
              <a:spLocks noChangeArrowheads="1"/>
            </p:cNvSpPr>
            <p:nvPr/>
          </p:nvSpPr>
          <p:spPr bwMode="auto">
            <a:xfrm>
              <a:off x="2683" y="2200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 u="none">
                  <a:solidFill>
                    <a:srgbClr val="3DDE2C"/>
                  </a:solidFill>
                </a:rPr>
                <a:t>S</a:t>
              </a:r>
              <a:endParaRPr lang="en-US" u="none"/>
            </a:p>
          </p:txBody>
        </p:sp>
        <p:sp>
          <p:nvSpPr>
            <p:cNvPr id="30805" name="Oval 85"/>
            <p:cNvSpPr>
              <a:spLocks noChangeArrowheads="1"/>
            </p:cNvSpPr>
            <p:nvPr/>
          </p:nvSpPr>
          <p:spPr bwMode="auto">
            <a:xfrm>
              <a:off x="2398" y="262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6" name="Oval 86"/>
            <p:cNvSpPr>
              <a:spLocks noChangeArrowheads="1"/>
            </p:cNvSpPr>
            <p:nvPr/>
          </p:nvSpPr>
          <p:spPr bwMode="auto">
            <a:xfrm>
              <a:off x="2959" y="2536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7" name="Oval 87"/>
            <p:cNvSpPr>
              <a:spLocks noChangeArrowheads="1"/>
            </p:cNvSpPr>
            <p:nvPr/>
          </p:nvSpPr>
          <p:spPr bwMode="auto">
            <a:xfrm>
              <a:off x="2654" y="20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8" name="Oval 88"/>
            <p:cNvSpPr>
              <a:spLocks noChangeArrowheads="1"/>
            </p:cNvSpPr>
            <p:nvPr/>
          </p:nvSpPr>
          <p:spPr bwMode="auto">
            <a:xfrm>
              <a:off x="2261" y="232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09" name="Oval 89"/>
            <p:cNvSpPr>
              <a:spLocks noChangeArrowheads="1"/>
            </p:cNvSpPr>
            <p:nvPr/>
          </p:nvSpPr>
          <p:spPr bwMode="auto">
            <a:xfrm>
              <a:off x="2248" y="201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10" name="Oval 90"/>
            <p:cNvSpPr>
              <a:spLocks noChangeArrowheads="1"/>
            </p:cNvSpPr>
            <p:nvPr/>
          </p:nvSpPr>
          <p:spPr bwMode="auto">
            <a:xfrm>
              <a:off x="2642" y="16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11" name="Oval 91"/>
            <p:cNvSpPr>
              <a:spLocks noChangeArrowheads="1"/>
            </p:cNvSpPr>
            <p:nvPr/>
          </p:nvSpPr>
          <p:spPr bwMode="auto">
            <a:xfrm>
              <a:off x="3036" y="2002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12" name="Oval 92"/>
            <p:cNvSpPr>
              <a:spLocks noChangeArrowheads="1"/>
            </p:cNvSpPr>
            <p:nvPr/>
          </p:nvSpPr>
          <p:spPr bwMode="auto">
            <a:xfrm>
              <a:off x="3263" y="269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13" name="Oval 93"/>
            <p:cNvSpPr>
              <a:spLocks noChangeArrowheads="1"/>
            </p:cNvSpPr>
            <p:nvPr/>
          </p:nvSpPr>
          <p:spPr bwMode="auto">
            <a:xfrm>
              <a:off x="2697" y="287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14" name="Text Box 94"/>
            <p:cNvSpPr txBox="1">
              <a:spLocks noChangeArrowheads="1"/>
            </p:cNvSpPr>
            <p:nvPr/>
          </p:nvSpPr>
          <p:spPr bwMode="auto">
            <a:xfrm>
              <a:off x="2091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u="none"/>
                <a:t>2</a:t>
              </a:r>
            </a:p>
          </p:txBody>
        </p:sp>
        <p:sp>
          <p:nvSpPr>
            <p:cNvPr id="30815" name="Text Box 95"/>
            <p:cNvSpPr txBox="1">
              <a:spLocks noChangeArrowheads="1"/>
            </p:cNvSpPr>
            <p:nvPr/>
          </p:nvSpPr>
          <p:spPr bwMode="auto">
            <a:xfrm>
              <a:off x="2063" y="1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u="none"/>
                <a:t>2</a:t>
              </a:r>
            </a:p>
          </p:txBody>
        </p:sp>
        <p:sp>
          <p:nvSpPr>
            <p:cNvPr id="30816" name="Text Box 96"/>
            <p:cNvSpPr txBox="1">
              <a:spLocks noChangeArrowheads="1"/>
            </p:cNvSpPr>
            <p:nvPr/>
          </p:nvSpPr>
          <p:spPr bwMode="auto">
            <a:xfrm>
              <a:off x="2660" y="1392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2</a:t>
              </a:r>
            </a:p>
          </p:txBody>
        </p:sp>
        <p:sp>
          <p:nvSpPr>
            <p:cNvPr id="30817" name="Text Box 97"/>
            <p:cNvSpPr txBox="1">
              <a:spLocks noChangeArrowheads="1"/>
            </p:cNvSpPr>
            <p:nvPr/>
          </p:nvSpPr>
          <p:spPr bwMode="auto">
            <a:xfrm>
              <a:off x="3076" y="1794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2</a:t>
              </a:r>
            </a:p>
          </p:txBody>
        </p:sp>
        <p:sp>
          <p:nvSpPr>
            <p:cNvPr id="30818" name="Text Box 98"/>
            <p:cNvSpPr txBox="1">
              <a:spLocks noChangeArrowheads="1"/>
            </p:cNvSpPr>
            <p:nvPr/>
          </p:nvSpPr>
          <p:spPr bwMode="auto">
            <a:xfrm>
              <a:off x="3317" y="2646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2</a:t>
              </a:r>
            </a:p>
          </p:txBody>
        </p:sp>
        <p:sp>
          <p:nvSpPr>
            <p:cNvPr id="30819" name="Text Box 99"/>
            <p:cNvSpPr txBox="1">
              <a:spLocks noChangeArrowheads="1"/>
            </p:cNvSpPr>
            <p:nvPr/>
          </p:nvSpPr>
          <p:spPr bwMode="auto">
            <a:xfrm>
              <a:off x="2570" y="2879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2</a:t>
              </a:r>
            </a:p>
          </p:txBody>
        </p:sp>
      </p:grpSp>
      <p:grpSp>
        <p:nvGrpSpPr>
          <p:cNvPr id="30821" name="Group 101"/>
          <p:cNvGrpSpPr>
            <a:grpSpLocks/>
          </p:cNvGrpSpPr>
          <p:nvPr/>
        </p:nvGrpSpPr>
        <p:grpSpPr bwMode="auto">
          <a:xfrm>
            <a:off x="6121400" y="2327275"/>
            <a:ext cx="2513013" cy="2751138"/>
            <a:chOff x="3856" y="1466"/>
            <a:chExt cx="1583" cy="1733"/>
          </a:xfrm>
        </p:grpSpPr>
        <p:sp>
          <p:nvSpPr>
            <p:cNvPr id="30822" name="Oval 102"/>
            <p:cNvSpPr>
              <a:spLocks noChangeArrowheads="1"/>
            </p:cNvSpPr>
            <p:nvPr/>
          </p:nvSpPr>
          <p:spPr bwMode="auto">
            <a:xfrm>
              <a:off x="4470" y="196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3" name="Oval 103"/>
            <p:cNvSpPr>
              <a:spLocks noChangeArrowheads="1"/>
            </p:cNvSpPr>
            <p:nvPr/>
          </p:nvSpPr>
          <p:spPr bwMode="auto">
            <a:xfrm>
              <a:off x="4458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" name="Line 104"/>
            <p:cNvSpPr>
              <a:spLocks noChangeShapeType="1"/>
            </p:cNvSpPr>
            <p:nvPr/>
          </p:nvSpPr>
          <p:spPr bwMode="auto">
            <a:xfrm flipV="1">
              <a:off x="4294" y="2388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5" name="Line 105"/>
            <p:cNvSpPr>
              <a:spLocks noChangeShapeType="1"/>
            </p:cNvSpPr>
            <p:nvPr/>
          </p:nvSpPr>
          <p:spPr bwMode="auto">
            <a:xfrm>
              <a:off x="4505" y="2047"/>
              <a:ext cx="0" cy="2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6" name="Line 106"/>
            <p:cNvSpPr>
              <a:spLocks noChangeShapeType="1"/>
            </p:cNvSpPr>
            <p:nvPr/>
          </p:nvSpPr>
          <p:spPr bwMode="auto">
            <a:xfrm>
              <a:off x="4556" y="2388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" name="Line 107"/>
            <p:cNvSpPr>
              <a:spLocks noChangeShapeType="1"/>
            </p:cNvSpPr>
            <p:nvPr/>
          </p:nvSpPr>
          <p:spPr bwMode="auto">
            <a:xfrm>
              <a:off x="4286" y="2651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" name="Line 108"/>
            <p:cNvSpPr>
              <a:spLocks noChangeShapeType="1"/>
            </p:cNvSpPr>
            <p:nvPr/>
          </p:nvSpPr>
          <p:spPr bwMode="auto">
            <a:xfrm flipH="1">
              <a:off x="4577" y="2570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" name="Line 109"/>
            <p:cNvSpPr>
              <a:spLocks noChangeShapeType="1"/>
            </p:cNvSpPr>
            <p:nvPr/>
          </p:nvSpPr>
          <p:spPr bwMode="auto">
            <a:xfrm>
              <a:off x="4541" y="200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" name="Line 110"/>
            <p:cNvSpPr>
              <a:spLocks noChangeShapeType="1"/>
            </p:cNvSpPr>
            <p:nvPr/>
          </p:nvSpPr>
          <p:spPr bwMode="auto">
            <a:xfrm flipH="1">
              <a:off x="4803" y="2068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1" name="Line 111"/>
            <p:cNvSpPr>
              <a:spLocks noChangeShapeType="1"/>
            </p:cNvSpPr>
            <p:nvPr/>
          </p:nvSpPr>
          <p:spPr bwMode="auto">
            <a:xfrm>
              <a:off x="4963" y="2025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2" name="Line 112"/>
            <p:cNvSpPr>
              <a:spLocks noChangeShapeType="1"/>
            </p:cNvSpPr>
            <p:nvPr/>
          </p:nvSpPr>
          <p:spPr bwMode="auto">
            <a:xfrm>
              <a:off x="4825" y="2548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3" name="Line 113"/>
            <p:cNvSpPr>
              <a:spLocks noChangeShapeType="1"/>
            </p:cNvSpPr>
            <p:nvPr/>
          </p:nvSpPr>
          <p:spPr bwMode="auto">
            <a:xfrm flipV="1">
              <a:off x="5137" y="2279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4" name="Line 114"/>
            <p:cNvSpPr>
              <a:spLocks noChangeShapeType="1"/>
            </p:cNvSpPr>
            <p:nvPr/>
          </p:nvSpPr>
          <p:spPr bwMode="auto">
            <a:xfrm>
              <a:off x="4585" y="2890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5" name="Line 115"/>
            <p:cNvSpPr>
              <a:spLocks noChangeShapeType="1"/>
            </p:cNvSpPr>
            <p:nvPr/>
          </p:nvSpPr>
          <p:spPr bwMode="auto">
            <a:xfrm flipH="1">
              <a:off x="4897" y="2759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6" name="Oval 116"/>
            <p:cNvSpPr>
              <a:spLocks noChangeArrowheads="1"/>
            </p:cNvSpPr>
            <p:nvPr/>
          </p:nvSpPr>
          <p:spPr bwMode="auto">
            <a:xfrm>
              <a:off x="4767" y="249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7" name="Line 117"/>
            <p:cNvSpPr>
              <a:spLocks noChangeShapeType="1"/>
            </p:cNvSpPr>
            <p:nvPr/>
          </p:nvSpPr>
          <p:spPr bwMode="auto">
            <a:xfrm>
              <a:off x="4507" y="1677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8" name="Line 118"/>
            <p:cNvSpPr>
              <a:spLocks noChangeShapeType="1"/>
            </p:cNvSpPr>
            <p:nvPr/>
          </p:nvSpPr>
          <p:spPr bwMode="auto">
            <a:xfrm>
              <a:off x="4550" y="161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9" name="Line 119"/>
            <p:cNvSpPr>
              <a:spLocks noChangeShapeType="1"/>
            </p:cNvSpPr>
            <p:nvPr/>
          </p:nvSpPr>
          <p:spPr bwMode="auto">
            <a:xfrm>
              <a:off x="4114" y="169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0" name="Line 120"/>
            <p:cNvSpPr>
              <a:spLocks noChangeShapeType="1"/>
            </p:cNvSpPr>
            <p:nvPr/>
          </p:nvSpPr>
          <p:spPr bwMode="auto">
            <a:xfrm>
              <a:off x="4178" y="2019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1" name="Line 121"/>
            <p:cNvSpPr>
              <a:spLocks noChangeShapeType="1"/>
            </p:cNvSpPr>
            <p:nvPr/>
          </p:nvSpPr>
          <p:spPr bwMode="auto">
            <a:xfrm>
              <a:off x="4137" y="162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2" name="Line 122"/>
            <p:cNvSpPr>
              <a:spLocks noChangeShapeType="1"/>
            </p:cNvSpPr>
            <p:nvPr/>
          </p:nvSpPr>
          <p:spPr bwMode="auto">
            <a:xfrm>
              <a:off x="4894" y="168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3" name="Line 123"/>
            <p:cNvSpPr>
              <a:spLocks noChangeShapeType="1"/>
            </p:cNvSpPr>
            <p:nvPr/>
          </p:nvSpPr>
          <p:spPr bwMode="auto">
            <a:xfrm>
              <a:off x="4121" y="2048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4" name="Line 124"/>
            <p:cNvSpPr>
              <a:spLocks noChangeShapeType="1"/>
            </p:cNvSpPr>
            <p:nvPr/>
          </p:nvSpPr>
          <p:spPr bwMode="auto">
            <a:xfrm>
              <a:off x="4127" y="2381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5" name="Line 125"/>
            <p:cNvSpPr>
              <a:spLocks noChangeShapeType="1"/>
            </p:cNvSpPr>
            <p:nvPr/>
          </p:nvSpPr>
          <p:spPr bwMode="auto">
            <a:xfrm flipH="1">
              <a:off x="4047" y="2381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6" name="Line 126"/>
            <p:cNvSpPr>
              <a:spLocks noChangeShapeType="1"/>
            </p:cNvSpPr>
            <p:nvPr/>
          </p:nvSpPr>
          <p:spPr bwMode="auto">
            <a:xfrm flipV="1">
              <a:off x="4090" y="2868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7" name="Text Box 127"/>
            <p:cNvSpPr txBox="1">
              <a:spLocks noChangeArrowheads="1"/>
            </p:cNvSpPr>
            <p:nvPr/>
          </p:nvSpPr>
          <p:spPr bwMode="auto">
            <a:xfrm>
              <a:off x="4495" y="2151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 u="none">
                  <a:solidFill>
                    <a:srgbClr val="3DDE2C"/>
                  </a:solidFill>
                </a:rPr>
                <a:t>S</a:t>
              </a:r>
              <a:endParaRPr lang="en-US" u="none"/>
            </a:p>
          </p:txBody>
        </p:sp>
        <p:sp>
          <p:nvSpPr>
            <p:cNvPr id="30848" name="Oval 128"/>
            <p:cNvSpPr>
              <a:spLocks noChangeArrowheads="1"/>
            </p:cNvSpPr>
            <p:nvPr/>
          </p:nvSpPr>
          <p:spPr bwMode="auto">
            <a:xfrm>
              <a:off x="4210" y="257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9" name="Oval 129"/>
            <p:cNvSpPr>
              <a:spLocks noChangeArrowheads="1"/>
            </p:cNvSpPr>
            <p:nvPr/>
          </p:nvSpPr>
          <p:spPr bwMode="auto">
            <a:xfrm>
              <a:off x="4771" y="248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0" name="Oval 130"/>
            <p:cNvSpPr>
              <a:spLocks noChangeArrowheads="1"/>
            </p:cNvSpPr>
            <p:nvPr/>
          </p:nvSpPr>
          <p:spPr bwMode="auto">
            <a:xfrm>
              <a:off x="4466" y="197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1" name="Oval 131"/>
            <p:cNvSpPr>
              <a:spLocks noChangeArrowheads="1"/>
            </p:cNvSpPr>
            <p:nvPr/>
          </p:nvSpPr>
          <p:spPr bwMode="auto">
            <a:xfrm>
              <a:off x="4074" y="157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52" name="Oval 132"/>
            <p:cNvSpPr>
              <a:spLocks noChangeArrowheads="1"/>
            </p:cNvSpPr>
            <p:nvPr/>
          </p:nvSpPr>
          <p:spPr bwMode="auto">
            <a:xfrm>
              <a:off x="4847" y="1581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53" name="Oval 133"/>
            <p:cNvSpPr>
              <a:spLocks noChangeArrowheads="1"/>
            </p:cNvSpPr>
            <p:nvPr/>
          </p:nvSpPr>
          <p:spPr bwMode="auto">
            <a:xfrm>
              <a:off x="5277" y="22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54" name="Oval 134"/>
            <p:cNvSpPr>
              <a:spLocks noChangeArrowheads="1"/>
            </p:cNvSpPr>
            <p:nvPr/>
          </p:nvSpPr>
          <p:spPr bwMode="auto">
            <a:xfrm>
              <a:off x="4813" y="305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55" name="Oval 135"/>
            <p:cNvSpPr>
              <a:spLocks noChangeArrowheads="1"/>
            </p:cNvSpPr>
            <p:nvPr/>
          </p:nvSpPr>
          <p:spPr bwMode="auto">
            <a:xfrm>
              <a:off x="3986" y="283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u="none">
                <a:solidFill>
                  <a:srgbClr val="FFCC00"/>
                </a:solidFill>
              </a:endParaRPr>
            </a:p>
          </p:txBody>
        </p:sp>
        <p:sp>
          <p:nvSpPr>
            <p:cNvPr id="30856" name="Oval 136"/>
            <p:cNvSpPr>
              <a:spLocks noChangeArrowheads="1"/>
            </p:cNvSpPr>
            <p:nvPr/>
          </p:nvSpPr>
          <p:spPr bwMode="auto">
            <a:xfrm>
              <a:off x="4467" y="158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7" name="Oval 137"/>
            <p:cNvSpPr>
              <a:spLocks noChangeArrowheads="1"/>
            </p:cNvSpPr>
            <p:nvPr/>
          </p:nvSpPr>
          <p:spPr bwMode="auto">
            <a:xfrm>
              <a:off x="4083" y="196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8" name="Oval 138"/>
            <p:cNvSpPr>
              <a:spLocks noChangeArrowheads="1"/>
            </p:cNvSpPr>
            <p:nvPr/>
          </p:nvSpPr>
          <p:spPr bwMode="auto">
            <a:xfrm>
              <a:off x="4080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9" name="Oval 139"/>
            <p:cNvSpPr>
              <a:spLocks noChangeArrowheads="1"/>
            </p:cNvSpPr>
            <p:nvPr/>
          </p:nvSpPr>
          <p:spPr bwMode="auto">
            <a:xfrm>
              <a:off x="4509" y="28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0" name="Oval 140"/>
            <p:cNvSpPr>
              <a:spLocks noChangeArrowheads="1"/>
            </p:cNvSpPr>
            <p:nvPr/>
          </p:nvSpPr>
          <p:spPr bwMode="auto">
            <a:xfrm>
              <a:off x="5042" y="266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1" name="Oval 141"/>
            <p:cNvSpPr>
              <a:spLocks noChangeArrowheads="1"/>
            </p:cNvSpPr>
            <p:nvPr/>
          </p:nvSpPr>
          <p:spPr bwMode="auto">
            <a:xfrm>
              <a:off x="4860" y="195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2" name="Text Box 142"/>
            <p:cNvSpPr txBox="1">
              <a:spLocks noChangeArrowheads="1"/>
            </p:cNvSpPr>
            <p:nvPr/>
          </p:nvSpPr>
          <p:spPr bwMode="auto">
            <a:xfrm>
              <a:off x="3856" y="2859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3</a:t>
              </a:r>
            </a:p>
          </p:txBody>
        </p:sp>
        <p:sp>
          <p:nvSpPr>
            <p:cNvPr id="30863" name="Text Box 143"/>
            <p:cNvSpPr txBox="1">
              <a:spLocks noChangeArrowheads="1"/>
            </p:cNvSpPr>
            <p:nvPr/>
          </p:nvSpPr>
          <p:spPr bwMode="auto">
            <a:xfrm>
              <a:off x="3894" y="1486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3</a:t>
              </a:r>
            </a:p>
          </p:txBody>
        </p:sp>
        <p:sp>
          <p:nvSpPr>
            <p:cNvPr id="30864" name="Text Box 144"/>
            <p:cNvSpPr txBox="1">
              <a:spLocks noChangeArrowheads="1"/>
            </p:cNvSpPr>
            <p:nvPr/>
          </p:nvSpPr>
          <p:spPr bwMode="auto">
            <a:xfrm>
              <a:off x="4913" y="1466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3</a:t>
              </a:r>
            </a:p>
          </p:txBody>
        </p:sp>
        <p:sp>
          <p:nvSpPr>
            <p:cNvPr id="30865" name="Text Box 145"/>
            <p:cNvSpPr txBox="1">
              <a:spLocks noChangeArrowheads="1"/>
            </p:cNvSpPr>
            <p:nvPr/>
          </p:nvSpPr>
          <p:spPr bwMode="auto">
            <a:xfrm>
              <a:off x="5249" y="1946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3</a:t>
              </a:r>
            </a:p>
          </p:txBody>
        </p:sp>
        <p:sp>
          <p:nvSpPr>
            <p:cNvPr id="30866" name="Text Box 146"/>
            <p:cNvSpPr txBox="1">
              <a:spLocks noChangeArrowheads="1"/>
            </p:cNvSpPr>
            <p:nvPr/>
          </p:nvSpPr>
          <p:spPr bwMode="auto">
            <a:xfrm>
              <a:off x="4937" y="2911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u="none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412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6019800" cy="62484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BFS(G,s)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1.	for</a:t>
            </a:r>
            <a:r>
              <a:rPr lang="en-US" sz="1800" dirty="0">
                <a:solidFill>
                  <a:schemeClr val="tx1"/>
                </a:solidFill>
              </a:rPr>
              <a:t> each vertex u in V[G] –  {s}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2		</a:t>
            </a:r>
            <a:r>
              <a:rPr lang="en-US" sz="1800" b="1" dirty="0">
                <a:solidFill>
                  <a:schemeClr val="tx1"/>
                </a:solidFill>
              </a:rPr>
              <a:t>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i="1" dirty="0">
                <a:solidFill>
                  <a:schemeClr val="tx1"/>
                </a:solidFill>
              </a:rPr>
              <a:t>color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3		     </a:t>
            </a:r>
            <a:r>
              <a:rPr lang="en-US" sz="1800" i="1" dirty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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4		    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5	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6	d[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7	 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	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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9	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10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Q 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11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u 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dequeue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12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each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in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Adj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13	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=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14		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then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15					        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16					         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17					        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1800" i="1" dirty="0" err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18			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black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477000" y="1371600"/>
            <a:ext cx="1858963" cy="85407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sz="1600" u="none"/>
              <a:t>white: undiscovered</a:t>
            </a:r>
          </a:p>
          <a:p>
            <a:r>
              <a:rPr kumimoji="1" lang="en-US" sz="1600" u="none"/>
              <a:t>gray: discovered</a:t>
            </a:r>
          </a:p>
          <a:p>
            <a:r>
              <a:rPr kumimoji="1" lang="en-US" sz="1600" u="none"/>
              <a:t>black: finished</a:t>
            </a:r>
            <a:endParaRPr kumimoji="1" lang="en-US" u="none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00800" y="2606675"/>
            <a:ext cx="2590800" cy="13430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sz="1600" i="1" u="none"/>
              <a:t>Q</a:t>
            </a:r>
            <a:r>
              <a:rPr kumimoji="1" lang="en-US" sz="1600" u="none"/>
              <a:t>: a queue of discovered vertices</a:t>
            </a:r>
          </a:p>
          <a:p>
            <a:r>
              <a:rPr kumimoji="1" lang="en-US" sz="1600" u="none"/>
              <a:t>color[</a:t>
            </a:r>
            <a:r>
              <a:rPr kumimoji="1" lang="en-US" sz="1600" i="1" u="none"/>
              <a:t>v</a:t>
            </a:r>
            <a:r>
              <a:rPr kumimoji="1" lang="en-US" sz="1600" u="none"/>
              <a:t>]: color of v</a:t>
            </a:r>
          </a:p>
          <a:p>
            <a:r>
              <a:rPr kumimoji="1" lang="en-US" sz="1600" u="none"/>
              <a:t>d[</a:t>
            </a:r>
            <a:r>
              <a:rPr kumimoji="1" lang="en-US" sz="1600" i="1" u="none"/>
              <a:t>v</a:t>
            </a:r>
            <a:r>
              <a:rPr kumimoji="1" lang="en-US" sz="1600" u="none"/>
              <a:t>]: distance from s to v</a:t>
            </a:r>
          </a:p>
          <a:p>
            <a:r>
              <a:rPr kumimoji="1" lang="en-US" sz="1600" u="none">
                <a:sym typeface="Symbol" pitchFamily="18" charset="2"/>
              </a:rPr>
              <a:t>[</a:t>
            </a:r>
            <a:r>
              <a:rPr kumimoji="1" lang="en-US" sz="1600" i="1" u="none">
                <a:sym typeface="Symbol" pitchFamily="18" charset="2"/>
              </a:rPr>
              <a:t>u</a:t>
            </a:r>
            <a:r>
              <a:rPr kumimoji="1" lang="en-US" sz="1600" u="none">
                <a:sym typeface="Symbol" pitchFamily="18" charset="2"/>
              </a:rPr>
              <a:t>]: predecessor of v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400800" y="4419600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Example:</a:t>
            </a:r>
            <a:r>
              <a:rPr lang="en-US" u="none"/>
              <a:t> animation.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s</a:t>
            </a:r>
          </a:p>
          <a:p>
            <a:r>
              <a:rPr lang="en-US" u="none"/>
              <a:t>      0</a:t>
            </a:r>
          </a:p>
        </p:txBody>
      </p:sp>
    </p:spTree>
    <p:extLst>
      <p:ext uri="{BB962C8B-B14F-4D97-AF65-F5344CB8AC3E}">
        <p14:creationId xmlns:p14="http://schemas.microsoft.com/office/powerpoint/2010/main" val="377057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w  r</a:t>
            </a:r>
          </a:p>
          <a:p>
            <a:r>
              <a:rPr lang="en-US" u="none"/>
              <a:t>       1  1</a:t>
            </a:r>
          </a:p>
        </p:txBody>
      </p:sp>
    </p:spTree>
    <p:extLst>
      <p:ext uri="{BB962C8B-B14F-4D97-AF65-F5344CB8AC3E}">
        <p14:creationId xmlns:p14="http://schemas.microsoft.com/office/powerpoint/2010/main" val="75711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r   t  x</a:t>
            </a:r>
          </a:p>
          <a:p>
            <a:r>
              <a:rPr lang="en-US" u="none"/>
              <a:t>      1  2  2</a:t>
            </a:r>
          </a:p>
        </p:txBody>
      </p:sp>
    </p:spTree>
    <p:extLst>
      <p:ext uri="{BB962C8B-B14F-4D97-AF65-F5344CB8AC3E}">
        <p14:creationId xmlns:p14="http://schemas.microsoft.com/office/powerpoint/2010/main" val="81222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t  x  v</a:t>
            </a:r>
          </a:p>
          <a:p>
            <a:r>
              <a:rPr lang="en-US" u="none"/>
              <a:t>      2  2  2</a:t>
            </a:r>
          </a:p>
        </p:txBody>
      </p:sp>
    </p:spTree>
    <p:extLst>
      <p:ext uri="{BB962C8B-B14F-4D97-AF65-F5344CB8AC3E}">
        <p14:creationId xmlns:p14="http://schemas.microsoft.com/office/powerpoint/2010/main" val="329882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x  v  u</a:t>
            </a:r>
          </a:p>
          <a:p>
            <a:r>
              <a:rPr lang="en-US" u="none"/>
              <a:t>      2  2  3</a:t>
            </a:r>
          </a:p>
        </p:txBody>
      </p:sp>
    </p:spTree>
    <p:extLst>
      <p:ext uri="{BB962C8B-B14F-4D97-AF65-F5344CB8AC3E}">
        <p14:creationId xmlns:p14="http://schemas.microsoft.com/office/powerpoint/2010/main" val="269468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91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CC3300"/>
                </a:solidFill>
              </a:rPr>
              <a:t>Graph G</a:t>
            </a:r>
            <a:r>
              <a:rPr lang="en-US" sz="2800">
                <a:solidFill>
                  <a:srgbClr val="CC3300"/>
                </a:solidFill>
              </a:rPr>
              <a:t> = (</a:t>
            </a:r>
            <a:r>
              <a:rPr lang="en-US" sz="2800" i="1">
                <a:solidFill>
                  <a:srgbClr val="CC3300"/>
                </a:solidFill>
              </a:rPr>
              <a:t>V</a:t>
            </a:r>
            <a:r>
              <a:rPr lang="en-US" sz="2800">
                <a:solidFill>
                  <a:srgbClr val="CC3300"/>
                </a:solidFill>
              </a:rPr>
              <a:t>, </a:t>
            </a:r>
            <a:r>
              <a:rPr lang="en-US" sz="2800" i="1">
                <a:solidFill>
                  <a:srgbClr val="CC3300"/>
                </a:solidFill>
              </a:rPr>
              <a:t>E</a:t>
            </a:r>
            <a:r>
              <a:rPr lang="en-US" sz="2800">
                <a:solidFill>
                  <a:srgbClr val="CC33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V</a:t>
            </a:r>
            <a:r>
              <a:rPr lang="en-US" sz="2400"/>
              <a:t> = set of vertices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E</a:t>
            </a:r>
            <a:r>
              <a:rPr lang="en-US" sz="2400"/>
              <a:t> = set of edges </a:t>
            </a:r>
            <a:r>
              <a:rPr lang="en-US" sz="2400">
                <a:sym typeface="Symbol" pitchFamily="18" charset="2"/>
              </a:rPr>
              <a:t> (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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Types of graphs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Undirected:</a:t>
            </a:r>
            <a:r>
              <a:rPr lang="en-US" sz="2400">
                <a:sym typeface="Symbol" pitchFamily="18" charset="2"/>
              </a:rPr>
              <a:t> edge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u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, 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) = (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, 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u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z="2400">
                <a:sym typeface="Symbol" pitchFamily="18" charset="2"/>
              </a:rPr>
              <a:t>; for all 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, (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)  </a:t>
            </a:r>
            <a:r>
              <a:rPr lang="en-US" sz="2400" i="1">
                <a:sym typeface="Symbol" pitchFamily="18" charset="2"/>
              </a:rPr>
              <a:t>E</a:t>
            </a:r>
            <a:r>
              <a:rPr lang="en-US" sz="2400">
                <a:sym typeface="Symbol" pitchFamily="18" charset="2"/>
              </a:rPr>
              <a:t> (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No self loops.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Directed:</a:t>
            </a:r>
            <a:r>
              <a:rPr lang="en-US" sz="2400">
                <a:sym typeface="Symbol" pitchFamily="18" charset="2"/>
              </a:rPr>
              <a:t> (</a:t>
            </a:r>
            <a:r>
              <a:rPr lang="en-US" sz="2400" i="1">
                <a:sym typeface="Symbol" pitchFamily="18" charset="2"/>
              </a:rPr>
              <a:t>u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) is edge from </a:t>
            </a:r>
            <a:r>
              <a:rPr lang="en-US" sz="2400" i="1">
                <a:sym typeface="Symbol" pitchFamily="18" charset="2"/>
              </a:rPr>
              <a:t>u</a:t>
            </a:r>
            <a:r>
              <a:rPr lang="en-US" sz="2400">
                <a:sym typeface="Symbol" pitchFamily="18" charset="2"/>
              </a:rPr>
              <a:t> to 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, denoted as </a:t>
            </a:r>
            <a:r>
              <a:rPr lang="en-US" sz="2400" i="1">
                <a:sym typeface="Symbol" pitchFamily="18" charset="2"/>
              </a:rPr>
              <a:t>u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 i="1">
                <a:sym typeface="Symbol" pitchFamily="18" charset="2"/>
              </a:rPr>
              <a:t> v</a:t>
            </a:r>
            <a:r>
              <a:rPr lang="en-US" sz="2400">
                <a:sym typeface="Symbol" pitchFamily="18" charset="2"/>
              </a:rPr>
              <a:t>. Self loops are allowed.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Weighted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each edge has</a:t>
            </a:r>
            <a:r>
              <a:rPr lang="en-US" sz="2400">
                <a:sym typeface="Symbol" pitchFamily="18" charset="2"/>
              </a:rPr>
              <a:t> an associated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weight</a:t>
            </a:r>
            <a:r>
              <a:rPr lang="en-US" sz="2400">
                <a:sym typeface="Symbol" pitchFamily="18" charset="2"/>
              </a:rPr>
              <a:t>, given by a weight function 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w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: 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  </a:t>
            </a:r>
            <a:r>
              <a:rPr lang="en-US" sz="2400" b="1">
                <a:solidFill>
                  <a:schemeClr val="hlink"/>
                </a:solidFill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Dense: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|  |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400" baseline="3000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Sparse: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| &lt;&lt; |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400" baseline="3000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|</a:t>
            </a:r>
            <a:r>
              <a:rPr lang="en-US" sz="2800" i="1">
                <a:sym typeface="Symbol" pitchFamily="18" charset="2"/>
              </a:rPr>
              <a:t>E</a:t>
            </a:r>
            <a:r>
              <a:rPr lang="en-US" sz="2800">
                <a:sym typeface="Symbol" pitchFamily="18" charset="2"/>
              </a:rPr>
              <a:t>| =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(|</a:t>
            </a:r>
            <a:r>
              <a:rPr lang="en-US" sz="2800" i="1">
                <a:sym typeface="Symbol" pitchFamily="18" charset="2"/>
              </a:rPr>
              <a:t>V|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53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v  u  y</a:t>
            </a:r>
          </a:p>
          <a:p>
            <a:r>
              <a:rPr lang="en-US" u="none"/>
              <a:t>      2  3  3</a:t>
            </a:r>
          </a:p>
        </p:txBody>
      </p:sp>
    </p:spTree>
    <p:extLst>
      <p:ext uri="{BB962C8B-B14F-4D97-AF65-F5344CB8AC3E}">
        <p14:creationId xmlns:p14="http://schemas.microsoft.com/office/powerpoint/2010/main" val="328351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1604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u  y</a:t>
            </a:r>
          </a:p>
          <a:p>
            <a:r>
              <a:rPr lang="en-US" u="none"/>
              <a:t>      3  3</a:t>
            </a:r>
          </a:p>
        </p:txBody>
      </p:sp>
    </p:spTree>
    <p:extLst>
      <p:ext uri="{BB962C8B-B14F-4D97-AF65-F5344CB8AC3E}">
        <p14:creationId xmlns:p14="http://schemas.microsoft.com/office/powerpoint/2010/main" val="22983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556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y</a:t>
            </a:r>
          </a:p>
          <a:p>
            <a:r>
              <a:rPr lang="en-US" u="none"/>
              <a:t>      3</a:t>
            </a:r>
          </a:p>
        </p:txBody>
      </p:sp>
    </p:spTree>
    <p:extLst>
      <p:ext uri="{BB962C8B-B14F-4D97-AF65-F5344CB8AC3E}">
        <p14:creationId xmlns:p14="http://schemas.microsoft.com/office/powerpoint/2010/main" val="51483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3949700" y="5295900"/>
            <a:ext cx="954088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</a:t>
            </a:r>
            <a:r>
              <a:rPr lang="en-US" u="none">
                <a:sym typeface="Symbol" pitchFamily="18" charset="2"/>
              </a:rPr>
              <a:t>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343677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3802063" y="5434013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BF Tree</a:t>
            </a:r>
          </a:p>
        </p:txBody>
      </p:sp>
    </p:spTree>
    <p:extLst>
      <p:ext uri="{BB962C8B-B14F-4D97-AF65-F5344CB8AC3E}">
        <p14:creationId xmlns:p14="http://schemas.microsoft.com/office/powerpoint/2010/main" val="2289453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BFS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1054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 dirty="0"/>
              <a:t>Initialization takes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dirty="0"/>
              <a:t>)</a:t>
            </a:r>
            <a:r>
              <a:rPr lang="en-US" sz="2800" i="1" dirty="0"/>
              <a:t>.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 dirty="0"/>
              <a:t>Traversal Loop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400" dirty="0"/>
              <a:t>After initialization, each vertex is </a:t>
            </a:r>
            <a:r>
              <a:rPr lang="en-US" sz="2400" dirty="0" err="1"/>
              <a:t>enqueued</a:t>
            </a:r>
            <a:r>
              <a:rPr lang="en-US" sz="2400" dirty="0"/>
              <a:t> and </a:t>
            </a:r>
            <a:r>
              <a:rPr lang="en-US" sz="2400" dirty="0" err="1"/>
              <a:t>dequeued</a:t>
            </a:r>
            <a:r>
              <a:rPr lang="en-US" sz="2400" dirty="0"/>
              <a:t> at most once, and each operation takes </a:t>
            </a:r>
            <a:r>
              <a:rPr lang="en-US" sz="2400" i="1" dirty="0"/>
              <a:t>O</a:t>
            </a:r>
            <a:r>
              <a:rPr lang="en-US" sz="2400" dirty="0"/>
              <a:t>(1)</a:t>
            </a:r>
            <a:r>
              <a:rPr lang="en-US" sz="2400" i="1" dirty="0"/>
              <a:t>.</a:t>
            </a:r>
            <a:r>
              <a:rPr lang="en-US" sz="2400" dirty="0"/>
              <a:t>  So, total time for queuing is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dirty="0"/>
              <a:t>)</a:t>
            </a:r>
            <a:r>
              <a:rPr lang="en-US" sz="2400" i="1" dirty="0"/>
              <a:t>.</a:t>
            </a:r>
            <a:endParaRPr lang="en-US" sz="1800" dirty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400" dirty="0"/>
              <a:t>The adjacency list of each vertex is scanned at most once.  The sum of lengths of all adjacency lists is </a:t>
            </a:r>
            <a:r>
              <a:rPr lang="en-US" sz="2400" i="1" dirty="0"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  <a:r>
              <a:rPr lang="en-US" sz="2400" i="1" dirty="0"/>
              <a:t>.</a:t>
            </a:r>
            <a:endParaRPr lang="en-US" sz="1800" dirty="0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 dirty="0"/>
              <a:t>Summing up over all vertices =&gt; total running time of BFS is</a:t>
            </a:r>
            <a:r>
              <a:rPr lang="en-US" sz="2800" i="1" dirty="0"/>
              <a:t> O</a:t>
            </a:r>
            <a:r>
              <a:rPr lang="en-US" sz="2800" dirty="0"/>
              <a:t>(</a:t>
            </a:r>
            <a:r>
              <a:rPr lang="en-US" sz="2800" i="1" dirty="0"/>
              <a:t>V+E</a:t>
            </a:r>
            <a:r>
              <a:rPr lang="en-US" sz="2800" dirty="0"/>
              <a:t>),</a:t>
            </a:r>
            <a:r>
              <a:rPr lang="en-US" sz="2800" i="1" dirty="0"/>
              <a:t> </a:t>
            </a:r>
            <a:r>
              <a:rPr lang="en-US" sz="2800" dirty="0"/>
              <a:t>linear in the size of the adjacency list representation of graph.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 dirty="0"/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257800" y="304800"/>
            <a:ext cx="3733800" cy="6248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u="sng" dirty="0"/>
              <a:t>BFS(G,s)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1.	for</a:t>
            </a:r>
            <a:r>
              <a:rPr lang="en-US" sz="1800" dirty="0"/>
              <a:t> each vertex u in V[G] –  {s}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2		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color</a:t>
            </a:r>
            <a:r>
              <a:rPr lang="en-US" sz="1800" dirty="0"/>
              <a:t>[</a:t>
            </a:r>
            <a:r>
              <a:rPr lang="en-US" sz="1800" i="1" dirty="0"/>
              <a:t>u</a:t>
            </a:r>
            <a:r>
              <a:rPr lang="en-US" sz="1800" dirty="0"/>
              <a:t>] </a:t>
            </a:r>
            <a:r>
              <a:rPr lang="en-US" sz="1800" dirty="0">
                <a:sym typeface="Symbol" pitchFamily="18" charset="2"/>
              </a:rPr>
              <a:t></a:t>
            </a:r>
            <a:r>
              <a:rPr lang="en-US" sz="1800" dirty="0"/>
              <a:t>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3		     </a:t>
            </a:r>
            <a:r>
              <a:rPr lang="en-US" sz="1800" i="1" dirty="0"/>
              <a:t>d</a:t>
            </a:r>
            <a:r>
              <a:rPr lang="en-US" sz="1800" dirty="0"/>
              <a:t>[</a:t>
            </a:r>
            <a:r>
              <a:rPr lang="en-US" sz="1800" i="1" dirty="0"/>
              <a:t>u</a:t>
            </a:r>
            <a:r>
              <a:rPr lang="en-US" sz="1800" dirty="0"/>
              <a:t>] </a:t>
            </a:r>
            <a:r>
              <a:rPr lang="en-US" sz="1800" dirty="0">
                <a:sym typeface="Symbol" pitchFamily="18" charset="2"/>
              </a:rPr>
              <a:t>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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4		     </a:t>
            </a:r>
            <a:r>
              <a:rPr lang="en-US" sz="1800" dirty="0">
                <a:sym typeface="Symbol" pitchFamily="18" charset="2"/>
              </a:rPr>
              <a:t>[</a:t>
            </a:r>
            <a:r>
              <a:rPr lang="en-US" sz="1800" i="1" dirty="0">
                <a:sym typeface="Symbol" pitchFamily="18" charset="2"/>
              </a:rPr>
              <a:t>u</a:t>
            </a:r>
            <a:r>
              <a:rPr lang="en-US" sz="1800" dirty="0"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5	color[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6	d[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] 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7	 [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8	</a:t>
            </a:r>
            <a:r>
              <a:rPr lang="en-US" sz="1800" i="1" dirty="0">
                <a:sym typeface="Symbol" pitchFamily="18" charset="2"/>
              </a:rPr>
              <a:t>Q</a:t>
            </a:r>
            <a:r>
              <a:rPr lang="en-US" sz="1800" dirty="0">
                <a:sym typeface="Symbol" pitchFamily="18" charset="2"/>
              </a:rPr>
              <a:t> 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9	</a:t>
            </a:r>
            <a:r>
              <a:rPr lang="en-US" sz="1800" dirty="0" err="1">
                <a:sym typeface="Symbol" pitchFamily="18" charset="2"/>
              </a:rPr>
              <a:t>enqueue</a:t>
            </a:r>
            <a:r>
              <a:rPr lang="en-US" sz="1800" dirty="0">
                <a:sym typeface="Symbol" pitchFamily="18" charset="2"/>
              </a:rPr>
              <a:t>(</a:t>
            </a:r>
            <a:r>
              <a:rPr lang="en-US" sz="1800" i="1" dirty="0">
                <a:sym typeface="Symbol" pitchFamily="18" charset="2"/>
              </a:rPr>
              <a:t>Q</a:t>
            </a:r>
            <a:r>
              <a:rPr lang="en-US" sz="1800" dirty="0">
                <a:sym typeface="Symbol" pitchFamily="18" charset="2"/>
              </a:rPr>
              <a:t>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10	</a:t>
            </a: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11		</a:t>
            </a:r>
            <a:r>
              <a:rPr lang="en-US" sz="1800" b="1" dirty="0">
                <a:sym typeface="Symbol" pitchFamily="18" charset="2"/>
              </a:rPr>
              <a:t>do</a:t>
            </a:r>
            <a:r>
              <a:rPr lang="en-US" sz="1800" dirty="0">
                <a:sym typeface="Symbol" pitchFamily="18" charset="2"/>
              </a:rPr>
              <a:t> u  </a:t>
            </a:r>
            <a:r>
              <a:rPr lang="en-US" sz="1800" dirty="0" err="1">
                <a:sym typeface="Symbol" pitchFamily="18" charset="2"/>
              </a:rPr>
              <a:t>dequeue</a:t>
            </a:r>
            <a:r>
              <a:rPr lang="en-US" sz="1800" dirty="0">
                <a:sym typeface="Symbol" pitchFamily="18" charset="2"/>
              </a:rPr>
              <a:t>(Q)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12		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 in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u</a:t>
            </a:r>
            <a:r>
              <a:rPr lang="en-US" sz="1800" dirty="0"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13				</a:t>
            </a:r>
            <a:r>
              <a:rPr lang="en-US" sz="1800" b="1" dirty="0">
                <a:sym typeface="Symbol" pitchFamily="18" charset="2"/>
              </a:rPr>
              <a:t>do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b="1" dirty="0">
                <a:sym typeface="Symbol" pitchFamily="18" charset="2"/>
              </a:rPr>
              <a:t>if</a:t>
            </a:r>
            <a:r>
              <a:rPr lang="en-US" sz="1800" dirty="0">
                <a:sym typeface="Symbol" pitchFamily="18" charset="2"/>
              </a:rPr>
              <a:t> color[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] =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14					</a:t>
            </a:r>
            <a:r>
              <a:rPr lang="en-US" sz="1800" b="1" dirty="0">
                <a:sym typeface="Symbol" pitchFamily="18" charset="2"/>
              </a:rPr>
              <a:t>then</a:t>
            </a:r>
            <a:r>
              <a:rPr lang="en-US" sz="1800" dirty="0">
                <a:sym typeface="Symbol" pitchFamily="18" charset="2"/>
              </a:rPr>
              <a:t> color[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15					         </a:t>
            </a:r>
            <a:r>
              <a:rPr lang="en-US" sz="1800" i="1" dirty="0"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]  </a:t>
            </a:r>
            <a:r>
              <a:rPr lang="en-US" sz="1800" i="1" dirty="0"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u</a:t>
            </a:r>
            <a:r>
              <a:rPr lang="en-US" sz="1800" dirty="0">
                <a:sym typeface="Symbol" pitchFamily="18" charset="2"/>
              </a:rPr>
              <a:t>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16					         [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]  </a:t>
            </a:r>
            <a:r>
              <a:rPr lang="en-US" sz="1800" i="1" dirty="0">
                <a:sym typeface="Symbol" pitchFamily="18" charset="2"/>
              </a:rPr>
              <a:t>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17					         </a:t>
            </a:r>
            <a:r>
              <a:rPr lang="en-US" sz="1800" dirty="0" err="1">
                <a:sym typeface="Symbol" pitchFamily="18" charset="2"/>
              </a:rPr>
              <a:t>enqueue</a:t>
            </a:r>
            <a:r>
              <a:rPr lang="en-US" sz="1800" dirty="0">
                <a:sym typeface="Symbol" pitchFamily="18" charset="2"/>
              </a:rPr>
              <a:t>(</a:t>
            </a:r>
            <a:r>
              <a:rPr lang="en-US" sz="1800" i="1" dirty="0" err="1">
                <a:sym typeface="Symbol" pitchFamily="18" charset="2"/>
              </a:rPr>
              <a:t>Q</a:t>
            </a:r>
            <a:r>
              <a:rPr lang="en-US" sz="1800" dirty="0" err="1">
                <a:sym typeface="Symbol" pitchFamily="18" charset="2"/>
              </a:rPr>
              <a:t>,</a:t>
            </a:r>
            <a:r>
              <a:rPr lang="en-US" sz="1800" i="1" dirty="0" err="1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18			color[</a:t>
            </a:r>
            <a:r>
              <a:rPr lang="en-US" sz="1800" i="1" dirty="0">
                <a:sym typeface="Symbol" pitchFamily="18" charset="2"/>
              </a:rPr>
              <a:t>u</a:t>
            </a:r>
            <a:r>
              <a:rPr lang="en-US" sz="1800" dirty="0">
                <a:sym typeface="Symbol" pitchFamily="18" charset="2"/>
              </a:rPr>
              <a:t>]  black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8659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57326"/>
            <a:ext cx="1777142" cy="60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15341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563"/>
            <a:ext cx="9139237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6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47726"/>
            <a:ext cx="1100135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912" y="1447800"/>
            <a:ext cx="23764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Let G = (V,E) be a directed or undirected graph, and suppose that BFS is run on G from a given source vertex s € V . Then upon termination, for each vertex</a:t>
            </a:r>
          </a:p>
          <a:p>
            <a:r>
              <a:rPr lang="en-US" sz="2200" dirty="0"/>
              <a:t> € V , the value </a:t>
            </a:r>
            <a:r>
              <a:rPr lang="en-US" sz="2200" dirty="0" err="1"/>
              <a:t>v.</a:t>
            </a:r>
            <a:r>
              <a:rPr lang="en-US" sz="2200" i="1" dirty="0" err="1"/>
              <a:t>d</a:t>
            </a:r>
            <a:r>
              <a:rPr lang="en-US" sz="2200" i="1" dirty="0"/>
              <a:t> </a:t>
            </a:r>
            <a:r>
              <a:rPr lang="en-US" sz="2200" dirty="0"/>
              <a:t>computed by BFS satisfies </a:t>
            </a:r>
            <a:r>
              <a:rPr lang="en-US" sz="2200" dirty="0" err="1"/>
              <a:t>v.</a:t>
            </a:r>
            <a:r>
              <a:rPr lang="en-US" sz="2200" i="1" dirty="0" err="1"/>
              <a:t>d</a:t>
            </a:r>
            <a:r>
              <a:rPr lang="en-US" sz="2200" i="1" dirty="0"/>
              <a:t> &gt;=</a:t>
            </a:r>
            <a:r>
              <a:rPr lang="el-GR" sz="2200" i="1" dirty="0"/>
              <a:t>δ</a:t>
            </a:r>
            <a:r>
              <a:rPr lang="en-US" sz="2200" i="1" dirty="0"/>
              <a:t>(</a:t>
            </a:r>
            <a:r>
              <a:rPr lang="en-US" sz="2200" i="1" dirty="0" err="1"/>
              <a:t>s,v</a:t>
            </a:r>
            <a:r>
              <a:rPr lang="en-US" sz="2200" i="1" dirty="0"/>
              <a:t>)</a:t>
            </a:r>
            <a:r>
              <a:rPr lang="en-US" sz="2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24200" y="304800"/>
            <a:ext cx="5908964" cy="6248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u="sng" dirty="0"/>
              <a:t>BFS(G,s)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1.	for</a:t>
            </a:r>
            <a:r>
              <a:rPr lang="en-US" sz="1800" dirty="0"/>
              <a:t> each vertex u in V[G] –  {s}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2		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color</a:t>
            </a:r>
            <a:r>
              <a:rPr lang="en-US" sz="1800" dirty="0"/>
              <a:t>[</a:t>
            </a:r>
            <a:r>
              <a:rPr lang="en-US" sz="1800" i="1" dirty="0"/>
              <a:t>u</a:t>
            </a:r>
            <a:r>
              <a:rPr lang="en-US" sz="1800" dirty="0"/>
              <a:t>] </a:t>
            </a:r>
            <a:r>
              <a:rPr lang="en-US" sz="1800" dirty="0">
                <a:sym typeface="Symbol" pitchFamily="18" charset="2"/>
              </a:rPr>
              <a:t></a:t>
            </a:r>
            <a:r>
              <a:rPr lang="en-US" sz="1800" dirty="0"/>
              <a:t>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3		     </a:t>
            </a:r>
            <a:r>
              <a:rPr lang="en-US" sz="1800" i="1" dirty="0"/>
              <a:t>d</a:t>
            </a:r>
            <a:r>
              <a:rPr lang="en-US" sz="1800" dirty="0"/>
              <a:t>[</a:t>
            </a:r>
            <a:r>
              <a:rPr lang="en-US" sz="1800" i="1" dirty="0"/>
              <a:t>u</a:t>
            </a:r>
            <a:r>
              <a:rPr lang="en-US" sz="1800" dirty="0"/>
              <a:t>] </a:t>
            </a:r>
            <a:r>
              <a:rPr lang="en-US" sz="1800" dirty="0">
                <a:sym typeface="Symbol" pitchFamily="18" charset="2"/>
              </a:rPr>
              <a:t>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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4		     </a:t>
            </a:r>
            <a:r>
              <a:rPr lang="en-US" sz="1800" dirty="0">
                <a:sym typeface="Symbol" pitchFamily="18" charset="2"/>
              </a:rPr>
              <a:t>[</a:t>
            </a:r>
            <a:r>
              <a:rPr lang="en-US" sz="1800" i="1" dirty="0">
                <a:sym typeface="Symbol" pitchFamily="18" charset="2"/>
              </a:rPr>
              <a:t>u</a:t>
            </a:r>
            <a:r>
              <a:rPr lang="en-US" sz="1800" dirty="0"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5	color[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6	d[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] 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7	 [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8	</a:t>
            </a:r>
            <a:r>
              <a:rPr lang="en-US" sz="1800" i="1" dirty="0">
                <a:sym typeface="Symbol" pitchFamily="18" charset="2"/>
              </a:rPr>
              <a:t>Q</a:t>
            </a:r>
            <a:r>
              <a:rPr lang="en-US" sz="1800" dirty="0">
                <a:sym typeface="Symbol" pitchFamily="18" charset="2"/>
              </a:rPr>
              <a:t> 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9	</a:t>
            </a:r>
            <a:r>
              <a:rPr lang="en-US" sz="1800" dirty="0" err="1">
                <a:sym typeface="Symbol" pitchFamily="18" charset="2"/>
              </a:rPr>
              <a:t>enqueue</a:t>
            </a:r>
            <a:r>
              <a:rPr lang="en-US" sz="1800" dirty="0">
                <a:sym typeface="Symbol" pitchFamily="18" charset="2"/>
              </a:rPr>
              <a:t>(</a:t>
            </a:r>
            <a:r>
              <a:rPr lang="en-US" sz="1800" i="1" dirty="0">
                <a:sym typeface="Symbol" pitchFamily="18" charset="2"/>
              </a:rPr>
              <a:t>Q</a:t>
            </a:r>
            <a:r>
              <a:rPr lang="en-US" sz="1800" dirty="0">
                <a:sym typeface="Symbol" pitchFamily="18" charset="2"/>
              </a:rPr>
              <a:t>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10	</a:t>
            </a: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11		</a:t>
            </a:r>
            <a:r>
              <a:rPr lang="en-US" sz="1800" b="1" dirty="0">
                <a:sym typeface="Symbol" pitchFamily="18" charset="2"/>
              </a:rPr>
              <a:t>do</a:t>
            </a:r>
            <a:r>
              <a:rPr lang="en-US" sz="1800" dirty="0">
                <a:sym typeface="Symbol" pitchFamily="18" charset="2"/>
              </a:rPr>
              <a:t> u  </a:t>
            </a:r>
            <a:r>
              <a:rPr lang="en-US" sz="1800" dirty="0" err="1">
                <a:sym typeface="Symbol" pitchFamily="18" charset="2"/>
              </a:rPr>
              <a:t>dequeue</a:t>
            </a:r>
            <a:r>
              <a:rPr lang="en-US" sz="1800" dirty="0">
                <a:sym typeface="Symbol" pitchFamily="18" charset="2"/>
              </a:rPr>
              <a:t>(Q)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12		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 in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u</a:t>
            </a:r>
            <a:r>
              <a:rPr lang="en-US" sz="1800" dirty="0"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13				</a:t>
            </a:r>
            <a:r>
              <a:rPr lang="en-US" sz="1800" b="1" dirty="0">
                <a:sym typeface="Symbol" pitchFamily="18" charset="2"/>
              </a:rPr>
              <a:t>do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b="1" dirty="0">
                <a:sym typeface="Symbol" pitchFamily="18" charset="2"/>
              </a:rPr>
              <a:t>if</a:t>
            </a:r>
            <a:r>
              <a:rPr lang="en-US" sz="1800" dirty="0">
                <a:sym typeface="Symbol" pitchFamily="18" charset="2"/>
              </a:rPr>
              <a:t> color[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] =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14					</a:t>
            </a:r>
            <a:r>
              <a:rPr lang="en-US" sz="1800" b="1" dirty="0">
                <a:sym typeface="Symbol" pitchFamily="18" charset="2"/>
              </a:rPr>
              <a:t>then</a:t>
            </a:r>
            <a:r>
              <a:rPr lang="en-US" sz="1800" dirty="0">
                <a:sym typeface="Symbol" pitchFamily="18" charset="2"/>
              </a:rPr>
              <a:t> color[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15					         </a:t>
            </a:r>
            <a:r>
              <a:rPr lang="en-US" sz="1800" i="1" dirty="0"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]  </a:t>
            </a:r>
            <a:r>
              <a:rPr lang="en-US" sz="1800" i="1" dirty="0"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u</a:t>
            </a:r>
            <a:r>
              <a:rPr lang="en-US" sz="1800" dirty="0">
                <a:sym typeface="Symbol" pitchFamily="18" charset="2"/>
              </a:rPr>
              <a:t>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16					         [</a:t>
            </a:r>
            <a:r>
              <a:rPr lang="en-US" sz="1800" i="1" dirty="0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]  </a:t>
            </a:r>
            <a:r>
              <a:rPr lang="en-US" sz="1800" i="1" dirty="0">
                <a:sym typeface="Symbol" pitchFamily="18" charset="2"/>
              </a:rPr>
              <a:t>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17					         </a:t>
            </a:r>
            <a:r>
              <a:rPr lang="en-US" sz="1800" dirty="0" err="1">
                <a:sym typeface="Symbol" pitchFamily="18" charset="2"/>
              </a:rPr>
              <a:t>enqueue</a:t>
            </a:r>
            <a:r>
              <a:rPr lang="en-US" sz="1800" dirty="0">
                <a:sym typeface="Symbol" pitchFamily="18" charset="2"/>
              </a:rPr>
              <a:t>(</a:t>
            </a:r>
            <a:r>
              <a:rPr lang="en-US" sz="1800" i="1" dirty="0" err="1">
                <a:sym typeface="Symbol" pitchFamily="18" charset="2"/>
              </a:rPr>
              <a:t>Q</a:t>
            </a:r>
            <a:r>
              <a:rPr lang="en-US" sz="1800" dirty="0" err="1">
                <a:sym typeface="Symbol" pitchFamily="18" charset="2"/>
              </a:rPr>
              <a:t>,</a:t>
            </a:r>
            <a:r>
              <a:rPr lang="en-US" sz="1800" i="1" dirty="0" err="1"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18			color[</a:t>
            </a:r>
            <a:r>
              <a:rPr lang="en-US" sz="1800" i="1" dirty="0">
                <a:sym typeface="Symbol" pitchFamily="18" charset="2"/>
              </a:rPr>
              <a:t>u</a:t>
            </a:r>
            <a:r>
              <a:rPr lang="en-US" sz="1800" dirty="0">
                <a:sym typeface="Symbol" pitchFamily="18" charset="2"/>
              </a:rPr>
              <a:t>]  black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97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86808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190874"/>
            <a:ext cx="8915399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47726"/>
            <a:ext cx="1100135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76526"/>
            <a:ext cx="1100135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16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01502"/>
            <a:ext cx="8382000" cy="117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20702"/>
            <a:ext cx="8305800" cy="66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76726"/>
            <a:ext cx="1100135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71600" y="426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95704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Tree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9788" cy="5257800"/>
          </a:xfrm>
        </p:spPr>
        <p:txBody>
          <a:bodyPr/>
          <a:lstStyle/>
          <a:p>
            <a:r>
              <a:rPr lang="en-US" sz="2800"/>
              <a:t>For a graph </a:t>
            </a:r>
            <a:r>
              <a:rPr lang="en-US" sz="2800" i="1"/>
              <a:t>G</a:t>
            </a:r>
            <a:r>
              <a:rPr lang="en-US" sz="2800"/>
              <a:t> = (</a:t>
            </a:r>
            <a:r>
              <a:rPr lang="en-US" sz="2800" i="1"/>
              <a:t>V, E</a:t>
            </a:r>
            <a:r>
              <a:rPr lang="en-US" sz="2800"/>
              <a:t>) with source </a:t>
            </a:r>
            <a:r>
              <a:rPr lang="en-US" sz="2800" i="1"/>
              <a:t>s</a:t>
            </a:r>
            <a:r>
              <a:rPr lang="en-US" sz="2800"/>
              <a:t>, the </a:t>
            </a:r>
            <a:r>
              <a:rPr lang="en-US" sz="2800" b="1">
                <a:solidFill>
                  <a:srgbClr val="CC3300"/>
                </a:solidFill>
              </a:rPr>
              <a:t>predecessor subgraph</a:t>
            </a:r>
            <a:r>
              <a:rPr lang="en-US" sz="2800"/>
              <a:t> of </a:t>
            </a:r>
            <a:r>
              <a:rPr lang="en-US" sz="2800" i="1"/>
              <a:t>G</a:t>
            </a:r>
            <a:r>
              <a:rPr lang="en-US" sz="2800"/>
              <a:t> is </a:t>
            </a:r>
            <a:r>
              <a:rPr lang="en-US" sz="2800" i="1"/>
              <a:t>G</a:t>
            </a:r>
            <a:r>
              <a:rPr lang="en-US" sz="2800" i="1" baseline="-25000">
                <a:sym typeface="Symbol" pitchFamily="18" charset="2"/>
              </a:rPr>
              <a:t></a:t>
            </a:r>
            <a:r>
              <a:rPr lang="en-US" sz="2800"/>
              <a:t> = (</a:t>
            </a:r>
            <a:r>
              <a:rPr lang="en-US" sz="2800" i="1"/>
              <a:t>V</a:t>
            </a:r>
            <a:r>
              <a:rPr lang="en-US" sz="2800" i="1" baseline="-25000">
                <a:sym typeface="Symbol" pitchFamily="18" charset="2"/>
              </a:rPr>
              <a:t> </a:t>
            </a:r>
            <a:r>
              <a:rPr lang="en-US" sz="2800" i="1"/>
              <a:t>, E</a:t>
            </a:r>
            <a:r>
              <a:rPr lang="en-US" sz="2800" i="1" baseline="-25000">
                <a:sym typeface="Symbol" pitchFamily="18" charset="2"/>
              </a:rPr>
              <a:t></a:t>
            </a:r>
            <a:r>
              <a:rPr lang="en-US" sz="2800"/>
              <a:t>) where </a:t>
            </a:r>
          </a:p>
          <a:p>
            <a:pPr lvl="1"/>
            <a:r>
              <a:rPr lang="en-US" sz="2400" i="1"/>
              <a:t> V</a:t>
            </a:r>
            <a:r>
              <a:rPr lang="en-US" sz="2400" i="1" baseline="-25000">
                <a:sym typeface="Symbol" pitchFamily="18" charset="2"/>
              </a:rPr>
              <a:t> </a:t>
            </a:r>
            <a:r>
              <a:rPr lang="en-US" sz="2400"/>
              <a:t>={</a:t>
            </a:r>
            <a:r>
              <a:rPr lang="en-US" sz="2400" i="1"/>
              <a:t>v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i="1">
                <a:sym typeface="Symbol" pitchFamily="18" charset="2"/>
              </a:rPr>
              <a:t>V </a:t>
            </a:r>
            <a:r>
              <a:rPr lang="en-US" sz="2400"/>
              <a:t>: </a:t>
            </a:r>
            <a:r>
              <a:rPr lang="en-US" sz="2400">
                <a:sym typeface="Symbol" pitchFamily="18" charset="2"/>
              </a:rPr>
              <a:t>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</a:t>
            </a:r>
            <a:r>
              <a:rPr lang="en-US" sz="2400" i="1">
                <a:sym typeface="Symbol" pitchFamily="18" charset="2"/>
              </a:rPr>
              <a:t> </a:t>
            </a:r>
            <a:r>
              <a:rPr lang="en-US" sz="2000">
                <a:sym typeface="Symbol" pitchFamily="18" charset="2"/>
              </a:rPr>
              <a:t>NIL</a:t>
            </a:r>
            <a:r>
              <a:rPr lang="en-US" sz="2400">
                <a:sym typeface="Symbol" pitchFamily="18" charset="2"/>
              </a:rPr>
              <a:t>}</a:t>
            </a:r>
            <a:r>
              <a:rPr lang="en-US" sz="2400">
                <a:sym typeface="MT Extra" pitchFamily="18" charset="2"/>
              </a:rPr>
              <a:t></a:t>
            </a:r>
            <a:r>
              <a:rPr lang="en-US" sz="2400"/>
              <a:t>{</a:t>
            </a:r>
            <a:r>
              <a:rPr lang="en-US" sz="2400" i="1"/>
              <a:t>s</a:t>
            </a:r>
            <a:r>
              <a:rPr lang="en-US" sz="2400"/>
              <a:t>}</a:t>
            </a:r>
          </a:p>
          <a:p>
            <a:pPr lvl="1"/>
            <a:r>
              <a:rPr lang="en-US" sz="2400" i="1"/>
              <a:t> E</a:t>
            </a:r>
            <a:r>
              <a:rPr lang="en-US" sz="2400" i="1" baseline="-25000">
                <a:sym typeface="Symbol" pitchFamily="18" charset="2"/>
              </a:rPr>
              <a:t> </a:t>
            </a:r>
            <a:r>
              <a:rPr lang="en-US" sz="2400"/>
              <a:t>={(</a:t>
            </a:r>
            <a:r>
              <a:rPr lang="en-US" sz="2400">
                <a:sym typeface="Symbol" pitchFamily="18" charset="2"/>
              </a:rPr>
              <a:t>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],</a:t>
            </a:r>
            <a:r>
              <a:rPr lang="en-US" sz="2400" i="1"/>
              <a:t>v</a:t>
            </a:r>
            <a:r>
              <a:rPr lang="en-US" sz="2400"/>
              <a:t>)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i="1">
                <a:sym typeface="Symbol" pitchFamily="18" charset="2"/>
              </a:rPr>
              <a:t>E </a:t>
            </a:r>
            <a:r>
              <a:rPr lang="en-US" sz="2400"/>
              <a:t>: </a:t>
            </a:r>
            <a:r>
              <a:rPr lang="en-US" sz="2400" i="1"/>
              <a:t>v </a:t>
            </a:r>
            <a:r>
              <a:rPr lang="en-US" sz="2400">
                <a:sym typeface="Symbol" pitchFamily="18" charset="2"/>
              </a:rPr>
              <a:t> </a:t>
            </a:r>
            <a:r>
              <a:rPr lang="en-US" sz="2400" i="1"/>
              <a:t>V</a:t>
            </a:r>
            <a:r>
              <a:rPr lang="en-US" sz="2400" i="1" baseline="-25000">
                <a:sym typeface="Symbol" pitchFamily="18" charset="2"/>
              </a:rPr>
              <a:t>  </a:t>
            </a:r>
            <a:r>
              <a:rPr lang="en-US" sz="2400" i="1">
                <a:sym typeface="Symbol" pitchFamily="18" charset="2"/>
              </a:rPr>
              <a:t>- </a:t>
            </a:r>
            <a:r>
              <a:rPr lang="en-US" sz="2400"/>
              <a:t>{</a:t>
            </a:r>
            <a:r>
              <a:rPr lang="en-US" sz="2400" i="1"/>
              <a:t>s</a:t>
            </a:r>
            <a:r>
              <a:rPr lang="en-US" sz="2400"/>
              <a:t>}} </a:t>
            </a:r>
          </a:p>
          <a:p>
            <a:r>
              <a:rPr lang="en-US" sz="2800"/>
              <a:t>The predecessor subgraph </a:t>
            </a:r>
            <a:r>
              <a:rPr lang="en-US" sz="2800" i="1"/>
              <a:t>G</a:t>
            </a:r>
            <a:r>
              <a:rPr lang="en-US" sz="2800" i="1" baseline="-25000">
                <a:sym typeface="Symbol" pitchFamily="18" charset="2"/>
              </a:rPr>
              <a:t></a:t>
            </a:r>
            <a:r>
              <a:rPr lang="en-US" sz="2800"/>
              <a:t> is a </a:t>
            </a:r>
            <a:r>
              <a:rPr lang="en-US" sz="2800" b="1">
                <a:solidFill>
                  <a:srgbClr val="CC3300"/>
                </a:solidFill>
              </a:rPr>
              <a:t>breadth-first tree</a:t>
            </a:r>
            <a:r>
              <a:rPr lang="en-US" sz="2800"/>
              <a:t>  if:</a:t>
            </a:r>
          </a:p>
          <a:p>
            <a:pPr lvl="1"/>
            <a:r>
              <a:rPr lang="en-US" sz="2400"/>
              <a:t> </a:t>
            </a:r>
            <a:r>
              <a:rPr lang="en-US" sz="2400" i="1"/>
              <a:t>V</a:t>
            </a:r>
            <a:r>
              <a:rPr lang="en-US" sz="2400" i="1" baseline="-25000">
                <a:sym typeface="Symbol" pitchFamily="18" charset="2"/>
              </a:rPr>
              <a:t>  </a:t>
            </a:r>
            <a:r>
              <a:rPr lang="en-US" sz="2400"/>
              <a:t>consists of the vertices reachable from </a:t>
            </a:r>
            <a:r>
              <a:rPr lang="en-US" sz="2400" i="1"/>
              <a:t>s</a:t>
            </a:r>
            <a:r>
              <a:rPr lang="en-US" sz="2400"/>
              <a:t> and</a:t>
            </a:r>
          </a:p>
          <a:p>
            <a:pPr lvl="1"/>
            <a:r>
              <a:rPr lang="en-US" sz="2400"/>
              <a:t> for all </a:t>
            </a:r>
            <a:r>
              <a:rPr lang="en-US" sz="2400" i="1"/>
              <a:t>v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i="1"/>
              <a:t>V</a:t>
            </a:r>
            <a:r>
              <a:rPr lang="en-US" sz="2400" i="1" baseline="-25000">
                <a:sym typeface="Symbol" pitchFamily="18" charset="2"/>
              </a:rPr>
              <a:t> </a:t>
            </a:r>
            <a:r>
              <a:rPr lang="en-US" sz="2400"/>
              <a:t>, there is a unique simple path from </a:t>
            </a:r>
            <a:r>
              <a:rPr lang="en-US" sz="2400" i="1"/>
              <a:t>s</a:t>
            </a:r>
            <a:r>
              <a:rPr lang="en-US" sz="2400"/>
              <a:t> to </a:t>
            </a:r>
            <a:r>
              <a:rPr lang="en-US" sz="2400" i="1"/>
              <a:t>v</a:t>
            </a:r>
            <a:r>
              <a:rPr lang="en-US" sz="2400"/>
              <a:t> in </a:t>
            </a:r>
            <a:r>
              <a:rPr lang="en-US" sz="2400" i="1"/>
              <a:t>G</a:t>
            </a:r>
            <a:r>
              <a:rPr lang="en-US" sz="2400" i="1" baseline="-25000">
                <a:sym typeface="Symbol" pitchFamily="18" charset="2"/>
              </a:rPr>
              <a:t></a:t>
            </a:r>
            <a:r>
              <a:rPr lang="en-US" sz="2400"/>
              <a:t> that is also a shortest path from </a:t>
            </a:r>
            <a:r>
              <a:rPr lang="en-US" sz="2400" i="1"/>
              <a:t>s</a:t>
            </a:r>
            <a:r>
              <a:rPr lang="en-US" sz="2400"/>
              <a:t> to </a:t>
            </a:r>
            <a:r>
              <a:rPr lang="en-US" sz="2400" i="1"/>
              <a:t>v</a:t>
            </a:r>
            <a:r>
              <a:rPr lang="en-US" sz="2400"/>
              <a:t> in </a:t>
            </a:r>
            <a:r>
              <a:rPr lang="en-US" sz="2400" i="1"/>
              <a:t>G</a:t>
            </a:r>
            <a:r>
              <a:rPr lang="en-US" sz="2400"/>
              <a:t>.  </a:t>
            </a:r>
          </a:p>
          <a:p>
            <a:r>
              <a:rPr lang="en-US" sz="2800"/>
              <a:t>The edges in </a:t>
            </a:r>
            <a:r>
              <a:rPr lang="en-US" sz="2800" i="1"/>
              <a:t>E</a:t>
            </a:r>
            <a:r>
              <a:rPr lang="en-US" sz="2800" i="1" baseline="-25000">
                <a:sym typeface="Symbol" pitchFamily="18" charset="2"/>
              </a:rPr>
              <a:t></a:t>
            </a:r>
            <a:r>
              <a:rPr lang="en-US" sz="2800"/>
              <a:t> are called </a:t>
            </a:r>
            <a:r>
              <a:rPr lang="en-US" sz="2800" b="1">
                <a:solidFill>
                  <a:srgbClr val="CC3300"/>
                </a:solidFill>
              </a:rPr>
              <a:t>tree edges</a:t>
            </a:r>
            <a:r>
              <a:rPr lang="en-US" sz="2800"/>
              <a:t>.  </a:t>
            </a:r>
            <a:br>
              <a:rPr lang="en-US" sz="2800"/>
            </a:br>
            <a:r>
              <a:rPr lang="en-US" sz="2800"/>
              <a:t>|</a:t>
            </a:r>
            <a:r>
              <a:rPr lang="en-US" sz="2800" i="1"/>
              <a:t>E</a:t>
            </a:r>
            <a:r>
              <a:rPr lang="en-US" sz="2800" i="1" baseline="-25000">
                <a:sym typeface="Symbol" pitchFamily="18" charset="2"/>
              </a:rPr>
              <a:t> </a:t>
            </a:r>
            <a:r>
              <a:rPr lang="en-US" sz="2800" i="1">
                <a:sym typeface="Symbol" pitchFamily="18" charset="2"/>
              </a:rPr>
              <a:t>| </a:t>
            </a:r>
            <a:r>
              <a:rPr lang="en-US" sz="2800"/>
              <a:t>= |</a:t>
            </a:r>
            <a:r>
              <a:rPr lang="en-US" sz="2800" i="1"/>
              <a:t>V</a:t>
            </a:r>
            <a:r>
              <a:rPr lang="en-US" sz="2800" i="1" baseline="-25000">
                <a:sym typeface="Symbol" pitchFamily="18" charset="2"/>
              </a:rPr>
              <a:t> </a:t>
            </a:r>
            <a:r>
              <a:rPr lang="en-US" sz="2800" i="1">
                <a:sym typeface="Symbol" pitchFamily="18" charset="2"/>
              </a:rPr>
              <a:t>| - </a:t>
            </a:r>
            <a:r>
              <a:rPr lang="en-US" sz="2800">
                <a:sym typeface="Symbol" pitchFamily="18" charset="2"/>
              </a:rPr>
              <a:t>1.</a:t>
            </a:r>
            <a:endParaRPr lang="en-US" sz="2800" baseline="-25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353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ym typeface="Symbol" pitchFamily="18" charset="2"/>
              </a:rPr>
              <a:t>If (</a:t>
            </a:r>
            <a:r>
              <a:rPr lang="en-US" sz="2800" i="1" dirty="0">
                <a:sym typeface="Symbol" pitchFamily="18" charset="2"/>
              </a:rPr>
              <a:t>u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, then vertex </a:t>
            </a:r>
            <a:r>
              <a:rPr lang="en-US" sz="2800" i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 is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adjacent</a:t>
            </a:r>
            <a:r>
              <a:rPr lang="en-US" sz="2800" dirty="0">
                <a:sym typeface="Symbol" pitchFamily="18" charset="2"/>
              </a:rPr>
              <a:t> to vertex </a:t>
            </a:r>
            <a:r>
              <a:rPr lang="en-US" sz="2800" i="1" dirty="0">
                <a:sym typeface="Symbol" pitchFamily="18" charset="2"/>
              </a:rPr>
              <a:t>u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r>
              <a:rPr lang="en-US" sz="2400" dirty="0">
                <a:solidFill>
                  <a:srgbClr val="CC3300"/>
                </a:solidFill>
                <a:sym typeface="Symbol" pitchFamily="18" charset="2"/>
              </a:rPr>
              <a:t>Adjacency relationship is</a:t>
            </a:r>
            <a:r>
              <a:rPr lang="en-US" sz="2400" dirty="0">
                <a:sym typeface="Symbol" pitchFamily="18" charset="2"/>
              </a:rPr>
              <a:t>:</a:t>
            </a:r>
          </a:p>
          <a:p>
            <a:pPr lvl="1"/>
            <a:r>
              <a:rPr lang="en-US" sz="2400" dirty="0"/>
              <a:t>Symmetric if </a:t>
            </a:r>
            <a:r>
              <a:rPr lang="en-US" sz="2400" i="1" dirty="0"/>
              <a:t>G </a:t>
            </a:r>
            <a:r>
              <a:rPr lang="en-US" sz="2400" dirty="0"/>
              <a:t>is undirected.</a:t>
            </a:r>
          </a:p>
          <a:p>
            <a:pPr lvl="1"/>
            <a:r>
              <a:rPr lang="en-US" sz="2400" dirty="0"/>
              <a:t>Not necessarily so if </a:t>
            </a:r>
            <a:r>
              <a:rPr lang="en-US" sz="2400" i="1" dirty="0"/>
              <a:t>G</a:t>
            </a:r>
            <a:r>
              <a:rPr lang="en-US" sz="2400" dirty="0"/>
              <a:t> is directed.</a:t>
            </a:r>
          </a:p>
          <a:p>
            <a:r>
              <a:rPr lang="en-US" sz="2800" dirty="0"/>
              <a:t>If </a:t>
            </a:r>
            <a:r>
              <a:rPr lang="en-US" sz="2800" i="1" dirty="0"/>
              <a:t>G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C3300"/>
                </a:solidFill>
              </a:rPr>
              <a:t>connected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There is a </a:t>
            </a:r>
            <a:r>
              <a:rPr lang="en-US" sz="2400" dirty="0">
                <a:solidFill>
                  <a:schemeClr val="hlink"/>
                </a:solidFill>
              </a:rPr>
              <a:t>path between every pair of vertices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|</a:t>
            </a:r>
            <a:r>
              <a:rPr lang="en-US" sz="2400" i="1" dirty="0"/>
              <a:t>E</a:t>
            </a:r>
            <a:r>
              <a:rPr lang="en-US" sz="2400" dirty="0"/>
              <a:t>|</a:t>
            </a:r>
            <a:r>
              <a:rPr lang="en-US" sz="2000" dirty="0"/>
              <a:t> </a:t>
            </a:r>
            <a:r>
              <a:rPr lang="en-US" sz="2400" dirty="0">
                <a:sym typeface="Symbol" pitchFamily="18" charset="2"/>
              </a:rPr>
              <a:t> |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| – 1.</a:t>
            </a:r>
          </a:p>
          <a:p>
            <a:pPr lvl="1"/>
            <a:r>
              <a:rPr lang="en-US" sz="2400" dirty="0"/>
              <a:t>Furthermore, if |</a:t>
            </a:r>
            <a:r>
              <a:rPr lang="en-US" sz="2400" i="1" dirty="0"/>
              <a:t>E</a:t>
            </a:r>
            <a:r>
              <a:rPr lang="en-US" sz="2400" dirty="0"/>
              <a:t>|</a:t>
            </a:r>
            <a:r>
              <a:rPr lang="en-US" sz="2000" dirty="0"/>
              <a:t> </a:t>
            </a:r>
            <a:r>
              <a:rPr lang="en-US" sz="2400" dirty="0">
                <a:sym typeface="Symbol" pitchFamily="18" charset="2"/>
              </a:rPr>
              <a:t>= |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| – 1, then </a:t>
            </a:r>
            <a:r>
              <a:rPr lang="en-US" sz="2400" i="1" dirty="0">
                <a:sym typeface="Symbol" pitchFamily="18" charset="2"/>
              </a:rPr>
              <a:t>G</a:t>
            </a:r>
            <a:r>
              <a:rPr lang="en-US" sz="2400" dirty="0">
                <a:sym typeface="Symbol" pitchFamily="18" charset="2"/>
              </a:rPr>
              <a:t> is a tree.</a:t>
            </a:r>
          </a:p>
          <a:p>
            <a:pPr lvl="1"/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634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(DFS)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72488" cy="5334000"/>
          </a:xfrm>
        </p:spPr>
        <p:txBody>
          <a:bodyPr/>
          <a:lstStyle/>
          <a:p>
            <a:r>
              <a:rPr lang="en-US" sz="2800"/>
              <a:t>Explore edges out of the most recently discovered vertex </a:t>
            </a:r>
            <a:r>
              <a:rPr lang="en-US" sz="2800" i="1"/>
              <a:t>v</a:t>
            </a:r>
            <a:r>
              <a:rPr lang="en-US" sz="2800"/>
              <a:t>.</a:t>
            </a:r>
          </a:p>
          <a:p>
            <a:r>
              <a:rPr lang="en-US" sz="2800"/>
              <a:t>When all edges of </a:t>
            </a:r>
            <a:r>
              <a:rPr lang="en-US" sz="2800" i="1"/>
              <a:t>v</a:t>
            </a:r>
            <a:r>
              <a:rPr lang="en-US" sz="2800"/>
              <a:t> have been explored, backtrack to explore other edges leaving the vertex from which </a:t>
            </a:r>
            <a:r>
              <a:rPr lang="en-US" sz="2800" i="1"/>
              <a:t>v</a:t>
            </a:r>
            <a:r>
              <a:rPr lang="en-US" sz="2800"/>
              <a:t> was discovered (its </a:t>
            </a:r>
            <a:r>
              <a:rPr lang="en-US" sz="2800" i="1">
                <a:solidFill>
                  <a:srgbClr val="CC3300"/>
                </a:solidFill>
              </a:rPr>
              <a:t>predecessor</a:t>
            </a:r>
            <a:r>
              <a:rPr lang="en-US" sz="2800"/>
              <a:t>).</a:t>
            </a:r>
          </a:p>
          <a:p>
            <a:r>
              <a:rPr lang="en-US" sz="2800">
                <a:solidFill>
                  <a:schemeClr val="hlink"/>
                </a:solidFill>
              </a:rPr>
              <a:t>“Search as deep as possible first.”</a:t>
            </a:r>
          </a:p>
          <a:p>
            <a:r>
              <a:rPr lang="en-US" sz="2800"/>
              <a:t>Continue until all vertices reachable from the original source are discovered.</a:t>
            </a:r>
          </a:p>
          <a:p>
            <a:r>
              <a:rPr lang="en-US" sz="2800"/>
              <a:t>If any undiscovered vertices remain, then one of them is chosen as a new source and search is repeated from that source.</a:t>
            </a:r>
          </a:p>
        </p:txBody>
      </p:sp>
    </p:spTree>
    <p:extLst>
      <p:ext uri="{BB962C8B-B14F-4D97-AF65-F5344CB8AC3E}">
        <p14:creationId xmlns:p14="http://schemas.microsoft.com/office/powerpoint/2010/main" val="233569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sz="2800" b="1">
                <a:solidFill>
                  <a:srgbClr val="CC3300"/>
                </a:solidFill>
              </a:rPr>
              <a:t>Input:</a:t>
            </a:r>
            <a:r>
              <a:rPr lang="en-US" sz="2800" b="1"/>
              <a:t> </a:t>
            </a:r>
            <a:r>
              <a:rPr lang="en-US" sz="2800" i="1"/>
              <a:t>G </a:t>
            </a:r>
            <a:r>
              <a:rPr lang="en-US" sz="2800">
                <a:latin typeface="MTSYN" charset="-127"/>
              </a:rPr>
              <a:t>= </a:t>
            </a:r>
            <a:r>
              <a:rPr lang="en-US" sz="2800">
                <a:latin typeface="RMTMI" charset="-95"/>
              </a:rPr>
              <a:t>(</a:t>
            </a:r>
            <a:r>
              <a:rPr lang="en-US" sz="2800" i="1"/>
              <a:t>V</a:t>
            </a:r>
            <a:r>
              <a:rPr lang="en-US" sz="2800">
                <a:latin typeface="RMTMI" charset="-95"/>
              </a:rPr>
              <a:t>,</a:t>
            </a:r>
            <a:r>
              <a:rPr lang="en-US" sz="2800" i="1">
                <a:latin typeface="RMTMI" charset="-95"/>
              </a:rPr>
              <a:t> </a:t>
            </a:r>
            <a:r>
              <a:rPr lang="en-US" sz="2800" i="1"/>
              <a:t>E</a:t>
            </a:r>
            <a:r>
              <a:rPr lang="en-US" sz="2800">
                <a:latin typeface="RMTMI" charset="-95"/>
              </a:rPr>
              <a:t>)</a:t>
            </a:r>
            <a:r>
              <a:rPr lang="en-US" sz="2800"/>
              <a:t>, directed or undirected. No source vertex given!</a:t>
            </a:r>
          </a:p>
          <a:p>
            <a:r>
              <a:rPr lang="en-US" sz="2800" b="1">
                <a:solidFill>
                  <a:srgbClr val="CC3300"/>
                </a:solidFill>
              </a:rPr>
              <a:t>Output:</a:t>
            </a:r>
          </a:p>
          <a:p>
            <a:pPr lvl="1"/>
            <a:r>
              <a:rPr lang="en-US" sz="2400" b="1"/>
              <a:t> </a:t>
            </a:r>
            <a:r>
              <a:rPr lang="en-US" sz="2400">
                <a:solidFill>
                  <a:schemeClr val="hlink"/>
                </a:solidFill>
              </a:rPr>
              <a:t>2 </a:t>
            </a:r>
            <a:r>
              <a:rPr lang="en-US" sz="2400" b="1">
                <a:solidFill>
                  <a:schemeClr val="hlink"/>
                </a:solidFill>
              </a:rPr>
              <a:t>timestamps</a:t>
            </a:r>
            <a:r>
              <a:rPr lang="en-US" sz="2400" b="1" i="1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on each vertex</a:t>
            </a:r>
            <a:r>
              <a:rPr lang="en-US" sz="2400"/>
              <a:t>. Integers between 1 and 2|V|.</a:t>
            </a:r>
          </a:p>
          <a:p>
            <a:pPr lvl="2"/>
            <a:r>
              <a:rPr lang="en-US" sz="2000" i="1"/>
              <a:t>d</a:t>
            </a:r>
            <a:r>
              <a:rPr lang="en-US" sz="2000"/>
              <a:t>[</a:t>
            </a:r>
            <a:r>
              <a:rPr lang="en-US" sz="2000" i="1"/>
              <a:t>v</a:t>
            </a:r>
            <a:r>
              <a:rPr lang="en-US" sz="2000"/>
              <a:t>] </a:t>
            </a:r>
            <a:r>
              <a:rPr lang="en-US" sz="2000">
                <a:latin typeface="MTSYN" charset="-127"/>
              </a:rPr>
              <a:t>= </a:t>
            </a:r>
            <a:r>
              <a:rPr lang="en-US" sz="2000" b="1" i="1"/>
              <a:t>discovery time </a:t>
            </a:r>
            <a:r>
              <a:rPr lang="en-US" sz="2000"/>
              <a:t>(</a:t>
            </a:r>
            <a:r>
              <a:rPr lang="en-US" sz="2000" i="1"/>
              <a:t>v </a:t>
            </a:r>
            <a:r>
              <a:rPr lang="en-US" sz="2000"/>
              <a:t>turns from white to gray)</a:t>
            </a:r>
            <a:endParaRPr lang="en-US" sz="2000" b="1" i="1"/>
          </a:p>
          <a:p>
            <a:pPr lvl="2"/>
            <a:r>
              <a:rPr lang="en-US" sz="2000" i="1"/>
              <a:t>f </a:t>
            </a:r>
            <a:r>
              <a:rPr lang="en-US" sz="2000"/>
              <a:t>[</a:t>
            </a:r>
            <a:r>
              <a:rPr lang="en-US" sz="2000" i="1"/>
              <a:t>v</a:t>
            </a:r>
            <a:r>
              <a:rPr lang="en-US" sz="2000"/>
              <a:t>] </a:t>
            </a:r>
            <a:r>
              <a:rPr lang="en-US" sz="2000">
                <a:latin typeface="MTSYN" charset="-127"/>
              </a:rPr>
              <a:t>= </a:t>
            </a:r>
            <a:r>
              <a:rPr lang="en-US" sz="2000" b="1" i="1"/>
              <a:t>finishing time</a:t>
            </a:r>
            <a:r>
              <a:rPr lang="en-US" sz="2000" b="1"/>
              <a:t> </a:t>
            </a:r>
            <a:r>
              <a:rPr lang="en-US" sz="2000"/>
              <a:t>(</a:t>
            </a:r>
            <a:r>
              <a:rPr lang="en-US" sz="2000" i="1"/>
              <a:t>v</a:t>
            </a:r>
            <a:r>
              <a:rPr lang="en-US" sz="2000"/>
              <a:t> turns from gray to black)</a:t>
            </a:r>
            <a:endParaRPr lang="en-US" sz="2000" b="1" i="1"/>
          </a:p>
          <a:p>
            <a:pPr lvl="1"/>
            <a:r>
              <a:rPr lang="en-US" sz="2400">
                <a:sym typeface="Symbol" pitchFamily="18" charset="2"/>
              </a:rPr>
              <a:t>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: predecessor of </a:t>
            </a:r>
            <a:r>
              <a:rPr lang="en-US" sz="2400" i="1"/>
              <a:t>v = u</a:t>
            </a:r>
            <a:r>
              <a:rPr lang="en-US" sz="2400"/>
              <a:t>, such that </a:t>
            </a:r>
            <a:r>
              <a:rPr lang="en-US" sz="2400" i="1"/>
              <a:t>v</a:t>
            </a:r>
            <a:r>
              <a:rPr lang="en-US" sz="2400"/>
              <a:t> was discovered during the scan of </a:t>
            </a:r>
            <a:r>
              <a:rPr lang="en-US" sz="2400" i="1"/>
              <a:t>u</a:t>
            </a:r>
            <a:r>
              <a:rPr lang="en-US" sz="2400"/>
              <a:t>’s adjacency list.</a:t>
            </a:r>
          </a:p>
          <a:p>
            <a:r>
              <a:rPr lang="en-US" sz="2800"/>
              <a:t>Uses the same coloring scheme for vertices as BFS.</a:t>
            </a:r>
          </a:p>
          <a:p>
            <a:pPr lvl="1"/>
            <a:endParaRPr lang="en-US" sz="2400" b="1" i="1"/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9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Pseudo-code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3581400" cy="31242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u="sng"/>
              <a:t>DFS(</a:t>
            </a:r>
            <a:r>
              <a:rPr lang="en-US" sz="2000" b="1" i="1" u="sng"/>
              <a:t>G</a:t>
            </a:r>
            <a:r>
              <a:rPr lang="en-US" sz="2000" b="1" u="sng"/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/>
              <a:t>1.  </a:t>
            </a:r>
            <a:r>
              <a:rPr lang="en-US" sz="2000" b="1"/>
              <a:t>for</a:t>
            </a:r>
            <a:r>
              <a:rPr lang="en-US" sz="2000"/>
              <a:t> each vertex </a:t>
            </a:r>
            <a:r>
              <a:rPr lang="en-US" sz="2000" i="1"/>
              <a:t>u </a:t>
            </a:r>
            <a:r>
              <a:rPr lang="en-US" sz="2000" i="1">
                <a:sym typeface="Symbol" pitchFamily="18" charset="2"/>
              </a:rPr>
              <a:t></a:t>
            </a:r>
            <a:r>
              <a:rPr lang="en-US" sz="2000" i="1"/>
              <a:t> V</a:t>
            </a:r>
            <a:r>
              <a:rPr lang="en-US" sz="2000"/>
              <a:t>[</a:t>
            </a:r>
            <a:r>
              <a:rPr lang="en-US" sz="2000" i="1"/>
              <a:t>G</a:t>
            </a:r>
            <a:r>
              <a:rPr lang="en-US" sz="200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/>
              <a:t>2.       </a:t>
            </a:r>
            <a:r>
              <a:rPr lang="en-US" sz="2000" b="1"/>
              <a:t>do</a:t>
            </a:r>
            <a:r>
              <a:rPr lang="en-US" sz="2000"/>
              <a:t> </a:t>
            </a:r>
            <a:r>
              <a:rPr lang="en-US" sz="2000" i="1"/>
              <a:t>color</a:t>
            </a:r>
            <a:r>
              <a:rPr lang="en-US" sz="2000"/>
              <a:t>[</a:t>
            </a:r>
            <a:r>
              <a:rPr lang="en-US" sz="2000" i="1"/>
              <a:t>u</a:t>
            </a:r>
            <a:r>
              <a:rPr lang="en-US" sz="2000"/>
              <a:t>]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/>
              <a:t>3.            </a:t>
            </a:r>
            <a:r>
              <a:rPr lang="en-US" sz="2000">
                <a:sym typeface="Symbol" pitchFamily="18" charset="2"/>
              </a:rPr>
              <a:t></a:t>
            </a:r>
            <a:r>
              <a:rPr lang="en-US" sz="2000"/>
              <a:t>[</a:t>
            </a:r>
            <a:r>
              <a:rPr lang="en-US" sz="2000" i="1"/>
              <a:t>u</a:t>
            </a:r>
            <a:r>
              <a:rPr lang="en-US" sz="2000"/>
              <a:t>]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/>
              <a:t> NIL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/>
              <a:t>4.  </a:t>
            </a:r>
            <a:r>
              <a:rPr lang="en-US" sz="2000" i="1"/>
              <a:t>time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/>
              <a:t> 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/>
              <a:t>5.  </a:t>
            </a:r>
            <a:r>
              <a:rPr lang="en-US" sz="2000" b="1"/>
              <a:t>for</a:t>
            </a:r>
            <a:r>
              <a:rPr lang="en-US" sz="2000"/>
              <a:t> each vertex </a:t>
            </a:r>
            <a:r>
              <a:rPr lang="en-US" sz="2000" i="1"/>
              <a:t>u </a:t>
            </a:r>
            <a:r>
              <a:rPr lang="en-US" sz="2000" i="1">
                <a:sym typeface="Symbol" pitchFamily="18" charset="2"/>
              </a:rPr>
              <a:t></a:t>
            </a:r>
            <a:r>
              <a:rPr lang="en-US" sz="2000" i="1"/>
              <a:t> V</a:t>
            </a:r>
            <a:r>
              <a:rPr lang="en-US" sz="2000"/>
              <a:t>[</a:t>
            </a:r>
            <a:r>
              <a:rPr lang="en-US" sz="2000" i="1"/>
              <a:t>G</a:t>
            </a:r>
            <a:r>
              <a:rPr lang="en-US" sz="200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/>
              <a:t>6.        </a:t>
            </a:r>
            <a:r>
              <a:rPr lang="en-US" sz="2000" b="1"/>
              <a:t>do</a:t>
            </a:r>
            <a:r>
              <a:rPr lang="en-US" sz="2000"/>
              <a:t> </a:t>
            </a:r>
            <a:r>
              <a:rPr lang="en-US" sz="2000" b="1"/>
              <a:t>if</a:t>
            </a:r>
            <a:r>
              <a:rPr lang="en-US" sz="2000"/>
              <a:t> </a:t>
            </a:r>
            <a:r>
              <a:rPr lang="en-US" sz="2000" i="1"/>
              <a:t>color</a:t>
            </a:r>
            <a:r>
              <a:rPr lang="en-US" sz="2000"/>
              <a:t>[</a:t>
            </a:r>
            <a:r>
              <a:rPr lang="en-US" sz="2000" i="1"/>
              <a:t>u</a:t>
            </a:r>
            <a:r>
              <a:rPr lang="en-US" sz="2000"/>
              <a:t>] </a:t>
            </a:r>
            <a:r>
              <a:rPr lang="en-US" sz="2000">
                <a:sym typeface="Symbol" pitchFamily="18" charset="2"/>
              </a:rPr>
              <a:t>=</a:t>
            </a:r>
            <a:r>
              <a:rPr lang="en-US" sz="200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/>
              <a:t>7.                 </a:t>
            </a:r>
            <a:r>
              <a:rPr lang="en-US" sz="2000" b="1"/>
              <a:t>then</a:t>
            </a:r>
            <a:r>
              <a:rPr lang="en-US" sz="2000"/>
              <a:t> DFS-Visit(</a:t>
            </a:r>
            <a:r>
              <a:rPr lang="en-US" sz="2000" i="1"/>
              <a:t>u</a:t>
            </a:r>
            <a:r>
              <a:rPr lang="en-US" sz="2000"/>
              <a:t>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52400" y="4648200"/>
            <a:ext cx="3263900" cy="4159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Uses a global timestamp </a:t>
            </a:r>
            <a:r>
              <a:rPr lang="en-US" sz="2000" b="1" i="1" u="none">
                <a:solidFill>
                  <a:srgbClr val="CC3300"/>
                </a:solidFill>
              </a:rPr>
              <a:t>time</a:t>
            </a:r>
            <a:r>
              <a:rPr lang="en-US" sz="2000" u="none"/>
              <a:t>.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191000" y="1066800"/>
            <a:ext cx="4800600" cy="441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010000"/>
                </a:solidFill>
              </a:rPr>
              <a:t>DFS-Visit(</a:t>
            </a:r>
            <a:r>
              <a:rPr lang="en-US" sz="2000" b="1" i="1" dirty="0">
                <a:solidFill>
                  <a:srgbClr val="010000"/>
                </a:solidFill>
              </a:rPr>
              <a:t>u</a:t>
            </a:r>
            <a:r>
              <a:rPr lang="en-US" sz="2000" b="1" dirty="0">
                <a:solidFill>
                  <a:srgbClr val="010000"/>
                </a:solidFill>
              </a:rPr>
              <a:t>)</a:t>
            </a:r>
            <a:endParaRPr lang="en-US" sz="2000" b="1" i="1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GRAY 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 White vertex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has been discovered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u="none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 </a:t>
            </a:r>
            <a:r>
              <a:rPr lang="en-US" sz="2000" i="1" u="none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+ 1</a:t>
            </a:r>
            <a:endParaRPr lang="en-US" sz="1400" i="1" u="none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d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time</a:t>
            </a:r>
            <a:endParaRPr lang="en-US" sz="2000" u="none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b="1" u="none" dirty="0">
                <a:solidFill>
                  <a:srgbClr val="010000"/>
                </a:solidFill>
              </a:rPr>
              <a:t>for</a:t>
            </a:r>
            <a:r>
              <a:rPr lang="en-US" sz="2000" u="none" dirty="0">
                <a:solidFill>
                  <a:srgbClr val="010000"/>
                </a:solidFill>
              </a:rPr>
              <a:t> each </a:t>
            </a:r>
            <a:r>
              <a:rPr lang="en-US" sz="2000" i="1" u="none" dirty="0">
                <a:solidFill>
                  <a:srgbClr val="010000"/>
                </a:solidFill>
              </a:rPr>
              <a:t>v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</a:t>
            </a:r>
            <a:r>
              <a:rPr lang="en-US" sz="2000" i="1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 err="1">
                <a:solidFill>
                  <a:srgbClr val="010000"/>
                </a:solidFill>
              </a:rPr>
              <a:t>Adj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</a:t>
            </a:r>
            <a:r>
              <a:rPr lang="en-US" sz="2000" b="1" u="none" dirty="0">
                <a:solidFill>
                  <a:srgbClr val="010000"/>
                </a:solidFill>
              </a:rPr>
              <a:t>do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b="1" u="none" dirty="0">
                <a:solidFill>
                  <a:srgbClr val="010000"/>
                </a:solidFill>
              </a:rPr>
              <a:t>if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=</a:t>
            </a:r>
            <a:r>
              <a:rPr lang="en-US" sz="2000" u="none" dirty="0">
                <a:solidFill>
                  <a:srgbClr val="010000"/>
                </a:solidFill>
              </a:rPr>
              <a:t> WHITE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          </a:t>
            </a:r>
            <a:r>
              <a:rPr lang="en-US" sz="2000" b="1" u="none" dirty="0">
                <a:solidFill>
                  <a:srgbClr val="010000"/>
                </a:solidFill>
              </a:rPr>
              <a:t>then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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endParaRPr lang="en-US" sz="2000" u="none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                   DFS-Visit(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)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</a:t>
            </a: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BLACK    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 Blacken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;  it is finished.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</a:t>
            </a:r>
            <a:r>
              <a:rPr lang="en-US" sz="2000" i="1" u="none" dirty="0">
                <a:solidFill>
                  <a:srgbClr val="010000"/>
                </a:solidFill>
              </a:rPr>
              <a:t>f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time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i="1" u="none" dirty="0">
                <a:solidFill>
                  <a:srgbClr val="010000"/>
                </a:solidFill>
              </a:rPr>
              <a:t> time </a:t>
            </a:r>
            <a:r>
              <a:rPr lang="en-US" sz="2000" u="none" dirty="0">
                <a:solidFill>
                  <a:srgbClr val="010000"/>
                </a:solidFill>
              </a:rPr>
              <a:t>+ 1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88925" y="5451475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Example:</a:t>
            </a:r>
            <a:r>
              <a:rPr lang="en-US" u="none"/>
              <a:t> animation.</a:t>
            </a:r>
          </a:p>
        </p:txBody>
      </p:sp>
    </p:spTree>
    <p:extLst>
      <p:ext uri="{BB962C8B-B14F-4D97-AF65-F5344CB8AC3E}">
        <p14:creationId xmlns:p14="http://schemas.microsoft.com/office/powerpoint/2010/main" val="85823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2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6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</a:t>
            </a: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8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2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</a:t>
            </a: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2113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3636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281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 of Graphs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Two standard ways</a:t>
            </a:r>
            <a:r>
              <a:rPr lang="en-US"/>
              <a:t>.</a:t>
            </a:r>
          </a:p>
          <a:p>
            <a:pPr lvl="1"/>
            <a:r>
              <a:rPr lang="en-US"/>
              <a:t>Adjacency Lists.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Adjacency Matrix.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854325" y="2743777"/>
            <a:ext cx="5708650" cy="1644650"/>
            <a:chOff x="336" y="2880"/>
            <a:chExt cx="3596" cy="1036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a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d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c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b</a:t>
              </a:r>
            </a:p>
          </p:txBody>
        </p:sp>
        <p:cxnSp>
          <p:nvCxnSpPr>
            <p:cNvPr id="19465" name="AutoShape 9"/>
            <p:cNvCxnSpPr>
              <a:cxnSpLocks noChangeShapeType="1"/>
              <a:stCxn id="19461" idx="6"/>
              <a:endCxn id="19464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6" name="AutoShape 10"/>
            <p:cNvCxnSpPr>
              <a:cxnSpLocks noChangeShapeType="1"/>
              <a:stCxn id="19464" idx="4"/>
              <a:endCxn id="19463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7" name="AutoShape 11"/>
            <p:cNvCxnSpPr>
              <a:cxnSpLocks noChangeShapeType="1"/>
              <a:stCxn id="19461" idx="4"/>
              <a:endCxn id="19463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8" name="AutoShape 12"/>
            <p:cNvCxnSpPr>
              <a:cxnSpLocks noChangeShapeType="1"/>
              <a:stCxn id="19461" idx="5"/>
              <a:endCxn id="19462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/>
                <a:t> </a:t>
              </a:r>
            </a:p>
            <a:p>
              <a:endParaRPr lang="en-US" sz="2000" u="none"/>
            </a:p>
            <a:p>
              <a:endParaRPr lang="en-US" sz="2000" u="none"/>
            </a:p>
            <a:p>
              <a:r>
                <a:rPr lang="en-US" sz="2000" u="none"/>
                <a:t>  </a:t>
              </a:r>
            </a:p>
            <a:p>
              <a:endParaRPr lang="en-US" sz="2000" u="none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none"/>
                <a:t>a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none"/>
                <a:t>b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none"/>
                <a:t>c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none"/>
                <a:t>d</a:t>
              </a:r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b</a:t>
              </a:r>
              <a:r>
                <a:rPr lang="en-US" sz="1600"/>
                <a:t>         </a:t>
              </a: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a</a:t>
              </a:r>
              <a:r>
                <a:rPr lang="en-US" sz="1600"/>
                <a:t>         </a:t>
              </a: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d</a:t>
              </a:r>
              <a:r>
                <a:rPr lang="en-US" sz="1600"/>
                <a:t>         </a:t>
              </a:r>
            </a:p>
          </p:txBody>
        </p:sp>
        <p:cxnSp>
          <p:nvCxnSpPr>
            <p:cNvPr id="19480" name="AutoShape 24"/>
            <p:cNvCxnSpPr>
              <a:cxnSpLocks noChangeShapeType="1"/>
              <a:stCxn id="19463" idx="6"/>
              <a:endCxn id="19462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d</a:t>
              </a:r>
              <a:r>
                <a:rPr lang="en-US" sz="1600"/>
                <a:t>         </a:t>
              </a:r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c</a:t>
              </a:r>
              <a:r>
                <a:rPr lang="en-US" sz="1600"/>
                <a:t>         </a:t>
              </a:r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Text Box 38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c</a:t>
              </a:r>
              <a:r>
                <a:rPr lang="en-US" sz="1600"/>
                <a:t>         </a:t>
              </a:r>
            </a:p>
          </p:txBody>
        </p:sp>
        <p:sp>
          <p:nvSpPr>
            <p:cNvPr id="19495" name="Line 39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a</a:t>
              </a:r>
              <a:r>
                <a:rPr lang="en-US" sz="1600"/>
                <a:t>         </a:t>
              </a:r>
            </a:p>
          </p:txBody>
        </p:sp>
        <p:sp>
          <p:nvSpPr>
            <p:cNvPr id="19497" name="Line 41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b</a:t>
              </a:r>
              <a:r>
                <a:rPr lang="en-US" sz="1600"/>
                <a:t>         </a:t>
              </a:r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a</a:t>
              </a:r>
              <a:r>
                <a:rPr lang="en-US" sz="1600"/>
                <a:t>         </a:t>
              </a:r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Text Box 46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c</a:t>
              </a:r>
              <a:r>
                <a:rPr lang="en-US" sz="1600"/>
                <a:t>         </a:t>
              </a:r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48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50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 flipH="1">
              <a:off x="3072" y="37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3034145" y="4851111"/>
            <a:ext cx="3444875" cy="1692275"/>
            <a:chOff x="240" y="2928"/>
            <a:chExt cx="2170" cy="1066"/>
          </a:xfrm>
        </p:grpSpPr>
        <p:sp>
          <p:nvSpPr>
            <p:cNvPr id="19512" name="Oval 56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a</a:t>
              </a:r>
            </a:p>
          </p:txBody>
        </p:sp>
        <p:sp>
          <p:nvSpPr>
            <p:cNvPr id="19513" name="Oval 57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d</a:t>
              </a:r>
            </a:p>
          </p:txBody>
        </p:sp>
        <p:sp>
          <p:nvSpPr>
            <p:cNvPr id="19514" name="Oval 58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c</a:t>
              </a:r>
            </a:p>
          </p:txBody>
        </p:sp>
        <p:sp>
          <p:nvSpPr>
            <p:cNvPr id="19515" name="Oval 59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b</a:t>
              </a:r>
            </a:p>
          </p:txBody>
        </p:sp>
        <p:cxnSp>
          <p:nvCxnSpPr>
            <p:cNvPr id="19516" name="AutoShape 60"/>
            <p:cNvCxnSpPr>
              <a:cxnSpLocks noChangeShapeType="1"/>
              <a:stCxn id="19512" idx="6"/>
              <a:endCxn id="19515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7" name="AutoShape 61"/>
            <p:cNvCxnSpPr>
              <a:cxnSpLocks noChangeShapeType="1"/>
              <a:stCxn id="19515" idx="4"/>
              <a:endCxn id="19514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8" name="AutoShape 62"/>
            <p:cNvCxnSpPr>
              <a:cxnSpLocks noChangeShapeType="1"/>
              <a:stCxn id="19512" idx="4"/>
              <a:endCxn id="19514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9" name="AutoShape 63"/>
            <p:cNvCxnSpPr>
              <a:cxnSpLocks noChangeShapeType="1"/>
              <a:stCxn id="19512" idx="5"/>
              <a:endCxn id="19513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20" name="AutoShape 64"/>
            <p:cNvCxnSpPr>
              <a:cxnSpLocks noChangeShapeType="1"/>
              <a:stCxn id="19514" idx="6"/>
              <a:endCxn id="19513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21" name="Text Box 65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none"/>
                <a:t>1</a:t>
              </a:r>
            </a:p>
          </p:txBody>
        </p:sp>
        <p:sp>
          <p:nvSpPr>
            <p:cNvPr id="19522" name="Text Box 66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none"/>
                <a:t>2</a:t>
              </a:r>
            </a:p>
          </p:txBody>
        </p:sp>
        <p:sp>
          <p:nvSpPr>
            <p:cNvPr id="19523" name="Text Box 67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none"/>
                <a:t>3</a:t>
              </a:r>
            </a:p>
          </p:txBody>
        </p:sp>
        <p:sp>
          <p:nvSpPr>
            <p:cNvPr id="19524" name="Text Box 68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none"/>
                <a:t>4</a:t>
              </a:r>
            </a:p>
          </p:txBody>
        </p:sp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 dirty="0"/>
                <a:t>    1   2   3   4</a:t>
              </a:r>
            </a:p>
            <a:p>
              <a:r>
                <a:rPr lang="en-US" sz="2000" u="none" dirty="0"/>
                <a:t>1  0   1   1   1</a:t>
              </a:r>
            </a:p>
            <a:p>
              <a:r>
                <a:rPr lang="en-US" sz="2000" u="none" dirty="0"/>
                <a:t>2  1   0   1   0</a:t>
              </a:r>
            </a:p>
            <a:p>
              <a:r>
                <a:rPr lang="en-US" sz="2000" u="none" dirty="0"/>
                <a:t>3  1   1   0   1</a:t>
              </a:r>
            </a:p>
            <a:p>
              <a:r>
                <a:rPr lang="en-US" sz="2000" u="none" dirty="0"/>
                <a:t>4  1   0   1   0</a:t>
              </a:r>
            </a:p>
          </p:txBody>
        </p:sp>
        <p:sp>
          <p:nvSpPr>
            <p:cNvPr id="19526" name="Line 70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71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472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89719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96724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704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22327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3844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32127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10/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51559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9113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10/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33995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10/11</a:t>
            </a:r>
            <a:endParaRPr lang="en-US" b="1" u="none"/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18850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9318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10/11</a:t>
            </a:r>
            <a:endParaRPr lang="en-US" b="1" u="none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9/12</a:t>
            </a: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07353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DFS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19200"/>
            <a:ext cx="4114799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Loops on lines 1-2 &amp; 5-7 take </a:t>
            </a:r>
            <a:r>
              <a:rPr lang="en-US" sz="24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400" dirty="0">
                <a:solidFill>
                  <a:srgbClr val="CC3300"/>
                </a:solidFill>
              </a:rPr>
              <a:t>(</a:t>
            </a:r>
            <a:r>
              <a:rPr lang="en-US" sz="2400" i="1" dirty="0">
                <a:solidFill>
                  <a:srgbClr val="CC3300"/>
                </a:solidFill>
              </a:rPr>
              <a:t>V</a:t>
            </a:r>
            <a:r>
              <a:rPr lang="en-US" sz="2400" dirty="0">
                <a:solidFill>
                  <a:srgbClr val="CC3300"/>
                </a:solidFill>
              </a:rPr>
              <a:t>)</a:t>
            </a:r>
            <a:r>
              <a:rPr lang="en-US" sz="2800" dirty="0"/>
              <a:t> time, excluding time to execute DFS-Visit.</a:t>
            </a:r>
          </a:p>
          <a:p>
            <a:endParaRPr lang="en-US" sz="1200" dirty="0"/>
          </a:p>
          <a:p>
            <a:r>
              <a:rPr lang="en-US" sz="2800" dirty="0"/>
              <a:t>DFS-Visit is called once for each white vertex </a:t>
            </a:r>
            <a:r>
              <a:rPr lang="en-US" sz="2400" i="1" dirty="0" err="1"/>
              <a:t>v</a:t>
            </a:r>
            <a:r>
              <a:rPr lang="en-US" sz="2400" dirty="0" err="1">
                <a:sym typeface="Symbol" pitchFamily="18" charset="2"/>
              </a:rPr>
              <a:t>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800" dirty="0"/>
              <a:t> when it’s painted gray the first time.  Lines 4-7 of DFS-Visit is executed |</a:t>
            </a:r>
            <a:r>
              <a:rPr lang="en-US" sz="2800" dirty="0" err="1"/>
              <a:t>Adj</a:t>
            </a:r>
            <a:r>
              <a:rPr lang="en-US" sz="2800" dirty="0"/>
              <a:t>[</a:t>
            </a:r>
            <a:r>
              <a:rPr lang="en-US" sz="2800" i="1" dirty="0"/>
              <a:t>v</a:t>
            </a:r>
            <a:r>
              <a:rPr lang="en-US" sz="2800" dirty="0"/>
              <a:t>]| times. The total cost of executing DFS-Visit is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</a:t>
            </a:r>
            <a:r>
              <a:rPr lang="en-US" sz="2400" i="1" baseline="-25000" dirty="0" err="1">
                <a:solidFill>
                  <a:srgbClr val="CC3300"/>
                </a:solidFill>
              </a:rPr>
              <a:t>v</a:t>
            </a:r>
            <a:r>
              <a:rPr lang="en-US" sz="2400" baseline="-25000" dirty="0" err="1">
                <a:solidFill>
                  <a:srgbClr val="CC3300"/>
                </a:solidFill>
                <a:sym typeface="Symbol" pitchFamily="18" charset="2"/>
              </a:rPr>
              <a:t></a:t>
            </a:r>
            <a:r>
              <a:rPr lang="en-US" sz="2400" i="1" baseline="-25000" dirty="0" err="1">
                <a:solidFill>
                  <a:srgbClr val="CC3300"/>
                </a:solidFill>
                <a:sym typeface="Symbol" pitchFamily="18" charset="2"/>
              </a:rPr>
              <a:t>V</a:t>
            </a:r>
            <a:r>
              <a:rPr lang="en-US" sz="2800" dirty="0" err="1">
                <a:solidFill>
                  <a:srgbClr val="CC3300"/>
                </a:solidFill>
              </a:rPr>
              <a:t>|Adj</a:t>
            </a:r>
            <a:r>
              <a:rPr lang="en-US" sz="2800" dirty="0">
                <a:solidFill>
                  <a:srgbClr val="CC3300"/>
                </a:solidFill>
              </a:rPr>
              <a:t>[</a:t>
            </a:r>
            <a:r>
              <a:rPr lang="en-US" sz="2800" i="1" dirty="0">
                <a:solidFill>
                  <a:srgbClr val="CC3300"/>
                </a:solidFill>
              </a:rPr>
              <a:t>v</a:t>
            </a:r>
            <a:r>
              <a:rPr lang="en-US" sz="2800" dirty="0">
                <a:solidFill>
                  <a:srgbClr val="CC3300"/>
                </a:solidFill>
              </a:rPr>
              <a:t>]| = </a:t>
            </a:r>
            <a:r>
              <a:rPr lang="en-US" sz="24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400" dirty="0">
                <a:solidFill>
                  <a:srgbClr val="CC3300"/>
                </a:solidFill>
              </a:rPr>
              <a:t>(</a:t>
            </a:r>
            <a:r>
              <a:rPr lang="en-US" sz="2400" i="1" dirty="0">
                <a:solidFill>
                  <a:srgbClr val="CC3300"/>
                </a:solidFill>
              </a:rPr>
              <a:t>E</a:t>
            </a:r>
            <a:r>
              <a:rPr lang="en-US" sz="2400" dirty="0">
                <a:solidFill>
                  <a:srgbClr val="CC3300"/>
                </a:solidFill>
              </a:rPr>
              <a:t>)</a:t>
            </a:r>
            <a:r>
              <a:rPr lang="en-US" sz="2800" dirty="0"/>
              <a:t> </a:t>
            </a:r>
          </a:p>
          <a:p>
            <a:endParaRPr lang="en-US" sz="1200" dirty="0"/>
          </a:p>
          <a:p>
            <a:r>
              <a:rPr lang="en-US" sz="2800" dirty="0"/>
              <a:t>Total running time of DFS is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V+E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/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81600" y="1066800"/>
            <a:ext cx="3048000" cy="2057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itchFamily="2" charset="2"/>
              <a:buNone/>
            </a:pPr>
            <a:r>
              <a:rPr lang="en-US" sz="2000" b="1" u="sng" dirty="0"/>
              <a:t>DFS(</a:t>
            </a:r>
            <a:r>
              <a:rPr lang="en-US" sz="2000" b="1" i="1" u="sng" dirty="0"/>
              <a:t>G</a:t>
            </a:r>
            <a:r>
              <a:rPr lang="en-US" sz="2000" b="1" u="sng" dirty="0"/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1.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2.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3.            </a:t>
            </a:r>
            <a:r>
              <a:rPr lang="en-US" sz="2000" dirty="0">
                <a:sym typeface="Symbol" pitchFamily="18" charset="2"/>
              </a:rPr>
              <a:t>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NIL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4.  </a:t>
            </a:r>
            <a:r>
              <a:rPr lang="en-US" sz="2000" i="1" dirty="0"/>
              <a:t>time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5.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6. 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7.                 </a:t>
            </a:r>
            <a:r>
              <a:rPr lang="en-US" sz="2000" b="1" dirty="0"/>
              <a:t>then</a:t>
            </a:r>
            <a:r>
              <a:rPr lang="en-US" sz="2000" dirty="0"/>
              <a:t> DFS-Visit(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12327" y="3505200"/>
            <a:ext cx="3186545" cy="3200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DFS-Visit(u)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1. color[u]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GRAY  </a:t>
            </a:r>
            <a:r>
              <a:rPr lang="en-US" sz="1600" dirty="0">
                <a:sym typeface="Symbol" pitchFamily="18" charset="2"/>
              </a:rPr>
              <a:t> White vertex </a:t>
            </a:r>
            <a:r>
              <a:rPr lang="en-US" sz="1600" dirty="0"/>
              <a:t>u</a:t>
            </a:r>
            <a:r>
              <a:rPr lang="en-US" sz="1600" dirty="0">
                <a:sym typeface="Symbol" pitchFamily="18" charset="2"/>
              </a:rPr>
              <a:t> has been discovered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sym typeface="Symbol" pitchFamily="18" charset="2"/>
              </a:rPr>
              <a:t>2. time  time + 1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3. d[u]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time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4. for each v </a:t>
            </a:r>
            <a:r>
              <a:rPr lang="en-US" sz="1600" dirty="0">
                <a:sym typeface="Symbol" pitchFamily="18" charset="2"/>
              </a:rPr>
              <a:t></a:t>
            </a:r>
            <a:r>
              <a:rPr lang="en-US" sz="1600" dirty="0"/>
              <a:t> </a:t>
            </a:r>
            <a:r>
              <a:rPr lang="en-US" sz="1600" dirty="0" err="1"/>
              <a:t>Adj</a:t>
            </a:r>
            <a:r>
              <a:rPr lang="en-US" sz="1600" dirty="0"/>
              <a:t>[u]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5.      do if color[v] </a:t>
            </a:r>
            <a:r>
              <a:rPr lang="en-US" sz="1600" dirty="0">
                <a:sym typeface="Symbol" pitchFamily="18" charset="2"/>
              </a:rPr>
              <a:t>=</a:t>
            </a:r>
            <a:r>
              <a:rPr lang="en-US" sz="1600" dirty="0"/>
              <a:t> WHITE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6.                then </a:t>
            </a:r>
            <a:r>
              <a:rPr lang="en-US" sz="1600" dirty="0">
                <a:sym typeface="Symbol" pitchFamily="18" charset="2"/>
              </a:rPr>
              <a:t></a:t>
            </a:r>
            <a:r>
              <a:rPr lang="en-US" sz="1600" dirty="0"/>
              <a:t>[v]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u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7.                          DFS-Visit(v)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8. color[u]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BLACK     </a:t>
            </a:r>
            <a:r>
              <a:rPr lang="en-US" sz="1600" dirty="0">
                <a:sym typeface="Symbol" pitchFamily="18" charset="2"/>
              </a:rPr>
              <a:t> Blacken </a:t>
            </a:r>
            <a:r>
              <a:rPr lang="en-US" sz="1600" dirty="0"/>
              <a:t>u;  it is finished.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9.  f[u]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time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time + 1</a:t>
            </a:r>
          </a:p>
        </p:txBody>
      </p:sp>
    </p:spTree>
    <p:extLst>
      <p:ext uri="{BB962C8B-B14F-4D97-AF65-F5344CB8AC3E}">
        <p14:creationId xmlns:p14="http://schemas.microsoft.com/office/powerpoint/2010/main" val="10139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Lists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600200"/>
          </a:xfrm>
        </p:spPr>
        <p:txBody>
          <a:bodyPr/>
          <a:lstStyle/>
          <a:p>
            <a:r>
              <a:rPr lang="en-US" sz="2800"/>
              <a:t>Consists of an array </a:t>
            </a:r>
            <a:r>
              <a:rPr lang="en-US" sz="2800" i="1"/>
              <a:t>Adj</a:t>
            </a:r>
            <a:r>
              <a:rPr lang="en-US" sz="2800"/>
              <a:t> of |</a:t>
            </a:r>
            <a:r>
              <a:rPr lang="en-US" sz="2800" i="1"/>
              <a:t>V</a:t>
            </a:r>
            <a:r>
              <a:rPr lang="en-US" sz="2800"/>
              <a:t>| lists.</a:t>
            </a:r>
          </a:p>
          <a:p>
            <a:r>
              <a:rPr lang="en-US" sz="2800"/>
              <a:t>One list per vertex.</a:t>
            </a:r>
          </a:p>
          <a:p>
            <a:r>
              <a:rPr lang="en-US" sz="2800"/>
              <a:t>For </a:t>
            </a:r>
            <a:r>
              <a:rPr lang="en-US" sz="2800" i="1"/>
              <a:t>u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/>
              <a:t> </a:t>
            </a:r>
            <a:r>
              <a:rPr lang="en-US" sz="2800" i="1"/>
              <a:t>V</a:t>
            </a:r>
            <a:r>
              <a:rPr lang="en-US" sz="2800"/>
              <a:t>, </a:t>
            </a:r>
            <a:r>
              <a:rPr lang="en-US" sz="2800" i="1"/>
              <a:t>Adj</a:t>
            </a:r>
            <a:r>
              <a:rPr lang="en-US" sz="2800"/>
              <a:t>[</a:t>
            </a:r>
            <a:r>
              <a:rPr lang="en-US" sz="2800" i="1"/>
              <a:t>u</a:t>
            </a:r>
            <a:r>
              <a:rPr lang="en-US" sz="2800"/>
              <a:t>] consists of all vertices adjacent to </a:t>
            </a:r>
            <a:r>
              <a:rPr lang="en-US" sz="2800" i="1"/>
              <a:t>u</a:t>
            </a:r>
            <a:r>
              <a:rPr lang="en-US" sz="2800"/>
              <a:t>.</a:t>
            </a:r>
          </a:p>
          <a:p>
            <a:endParaRPr lang="en-US" sz="280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473075" y="272891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a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235075" y="364331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d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73075" y="364331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c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1235075" y="272891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b</a:t>
            </a:r>
          </a:p>
        </p:txBody>
      </p:sp>
      <p:cxnSp>
        <p:nvCxnSpPr>
          <p:cNvPr id="20488" name="AutoShape 8"/>
          <p:cNvCxnSpPr>
            <a:cxnSpLocks noChangeShapeType="1"/>
            <a:stCxn id="20484" idx="6"/>
            <a:endCxn id="20487" idx="2"/>
          </p:cNvCxnSpPr>
          <p:nvPr/>
        </p:nvCxnSpPr>
        <p:spPr bwMode="auto">
          <a:xfrm>
            <a:off x="777875" y="2881313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9" name="AutoShape 9"/>
          <p:cNvCxnSpPr>
            <a:cxnSpLocks noChangeShapeType="1"/>
            <a:stCxn id="20487" idx="4"/>
            <a:endCxn id="20486" idx="7"/>
          </p:cNvCxnSpPr>
          <p:nvPr/>
        </p:nvCxnSpPr>
        <p:spPr bwMode="auto">
          <a:xfrm flipH="1">
            <a:off x="733425" y="3033713"/>
            <a:ext cx="654050" cy="654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0" name="AutoShape 10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625475" y="3033713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1" name="AutoShape 11"/>
          <p:cNvCxnSpPr>
            <a:cxnSpLocks noChangeShapeType="1"/>
            <a:stCxn id="20484" idx="5"/>
            <a:endCxn id="20485" idx="1"/>
          </p:cNvCxnSpPr>
          <p:nvPr/>
        </p:nvCxnSpPr>
        <p:spPr bwMode="auto">
          <a:xfrm>
            <a:off x="733425" y="2989263"/>
            <a:ext cx="546100" cy="698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682875" y="2728913"/>
            <a:ext cx="323850" cy="16287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 </a:t>
            </a:r>
          </a:p>
          <a:p>
            <a:endParaRPr lang="en-US" sz="2000" u="none"/>
          </a:p>
          <a:p>
            <a:endParaRPr lang="en-US" sz="2000" u="none"/>
          </a:p>
          <a:p>
            <a:r>
              <a:rPr lang="en-US" sz="2000" u="none"/>
              <a:t>  </a:t>
            </a:r>
          </a:p>
          <a:p>
            <a:endParaRPr lang="en-US" sz="2000" u="none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3622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none"/>
              <a:t>a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378075" y="31861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none"/>
              <a:t>b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2378075" y="356711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none"/>
              <a:t>c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378075" y="39481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none"/>
              <a:t>d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2682875" y="31861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682875" y="35671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682875" y="39481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3216275" y="2728913"/>
            <a:ext cx="755650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u="none"/>
              <a:t>b</a:t>
            </a:r>
            <a:r>
              <a:rPr lang="en-US" sz="1600"/>
              <a:t>         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3216275" y="3148013"/>
            <a:ext cx="744538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u="none"/>
              <a:t>c</a:t>
            </a:r>
            <a:r>
              <a:rPr lang="en-US" sz="1600"/>
              <a:t>         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3216275" y="3567113"/>
            <a:ext cx="755650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u="none"/>
              <a:t>d</a:t>
            </a:r>
            <a:r>
              <a:rPr lang="en-US" sz="1600"/>
              <a:t>         </a:t>
            </a:r>
          </a:p>
        </p:txBody>
      </p:sp>
      <p:cxnSp>
        <p:nvCxnSpPr>
          <p:cNvPr id="20513" name="AutoShape 33"/>
          <p:cNvCxnSpPr>
            <a:cxnSpLocks noChangeShapeType="1"/>
            <a:stCxn id="20486" idx="6"/>
            <a:endCxn id="20485" idx="2"/>
          </p:cNvCxnSpPr>
          <p:nvPr/>
        </p:nvCxnSpPr>
        <p:spPr bwMode="auto">
          <a:xfrm>
            <a:off x="777875" y="3795713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3597275" y="27289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3597275" y="31861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3597275" y="35671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4283075" y="2728913"/>
            <a:ext cx="755650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u="none"/>
              <a:t>d</a:t>
            </a:r>
            <a:r>
              <a:rPr lang="en-US" sz="1600"/>
              <a:t>         </a:t>
            </a:r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4664075" y="27289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5426075" y="2728913"/>
            <a:ext cx="744538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u="none"/>
              <a:t>c</a:t>
            </a:r>
            <a:r>
              <a:rPr lang="en-US" sz="1600"/>
              <a:t>         </a:t>
            </a:r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>
            <a:off x="5807075" y="27289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>
            <a:off x="2911475" y="28813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3825875" y="28813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4892675" y="288131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Line 47"/>
          <p:cNvSpPr>
            <a:spLocks noChangeShapeType="1"/>
          </p:cNvSpPr>
          <p:nvPr/>
        </p:nvSpPr>
        <p:spPr bwMode="auto">
          <a:xfrm flipH="1">
            <a:off x="5883275" y="2805113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2911475" y="33385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2911475" y="37195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 flipH="1">
            <a:off x="2759075" y="4100513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3749675" y="3262313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 flipH="1">
            <a:off x="3673475" y="3643313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93" name="Group 113"/>
          <p:cNvGrpSpPr>
            <a:grpSpLocks/>
          </p:cNvGrpSpPr>
          <p:nvPr/>
        </p:nvGrpSpPr>
        <p:grpSpPr bwMode="auto">
          <a:xfrm>
            <a:off x="533400" y="4572000"/>
            <a:ext cx="5708650" cy="1644650"/>
            <a:chOff x="336" y="2880"/>
            <a:chExt cx="3596" cy="1036"/>
          </a:xfrm>
        </p:grpSpPr>
        <p:sp>
          <p:nvSpPr>
            <p:cNvPr id="20535" name="Oval 5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a</a:t>
              </a:r>
            </a:p>
          </p:txBody>
        </p:sp>
        <p:sp>
          <p:nvSpPr>
            <p:cNvPr id="20536" name="Oval 5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d</a:t>
              </a:r>
            </a:p>
          </p:txBody>
        </p:sp>
        <p:sp>
          <p:nvSpPr>
            <p:cNvPr id="20537" name="Oval 5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c</a:t>
              </a:r>
            </a:p>
          </p:txBody>
        </p:sp>
        <p:sp>
          <p:nvSpPr>
            <p:cNvPr id="20538" name="Oval 5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b</a:t>
              </a:r>
            </a:p>
          </p:txBody>
        </p:sp>
        <p:cxnSp>
          <p:nvCxnSpPr>
            <p:cNvPr id="20539" name="AutoShape 59"/>
            <p:cNvCxnSpPr>
              <a:cxnSpLocks noChangeShapeType="1"/>
              <a:stCxn id="20535" idx="6"/>
              <a:endCxn id="20538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40" name="AutoShape 60"/>
            <p:cNvCxnSpPr>
              <a:cxnSpLocks noChangeShapeType="1"/>
              <a:stCxn id="20538" idx="4"/>
              <a:endCxn id="20537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41" name="AutoShape 61"/>
            <p:cNvCxnSpPr>
              <a:cxnSpLocks noChangeShapeType="1"/>
              <a:stCxn id="20535" idx="4"/>
              <a:endCxn id="20537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42" name="AutoShape 62"/>
            <p:cNvCxnSpPr>
              <a:cxnSpLocks noChangeShapeType="1"/>
              <a:stCxn id="20535" idx="5"/>
              <a:endCxn id="20536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3" name="Text Box 6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/>
                <a:t> </a:t>
              </a:r>
            </a:p>
            <a:p>
              <a:endParaRPr lang="en-US" sz="2000" u="none"/>
            </a:p>
            <a:p>
              <a:endParaRPr lang="en-US" sz="2000" u="none"/>
            </a:p>
            <a:p>
              <a:r>
                <a:rPr lang="en-US" sz="2000" u="none"/>
                <a:t>  </a:t>
              </a:r>
            </a:p>
            <a:p>
              <a:endParaRPr lang="en-US" sz="2000" u="none"/>
            </a:p>
          </p:txBody>
        </p:sp>
        <p:sp>
          <p:nvSpPr>
            <p:cNvPr id="20544" name="Text Box 6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none"/>
                <a:t>a</a:t>
              </a:r>
            </a:p>
          </p:txBody>
        </p:sp>
        <p:sp>
          <p:nvSpPr>
            <p:cNvPr id="20545" name="Text Box 6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none"/>
                <a:t>b</a:t>
              </a:r>
            </a:p>
          </p:txBody>
        </p:sp>
        <p:sp>
          <p:nvSpPr>
            <p:cNvPr id="20546" name="Text Box 6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none"/>
                <a:t>c</a:t>
              </a:r>
            </a:p>
          </p:txBody>
        </p:sp>
        <p:sp>
          <p:nvSpPr>
            <p:cNvPr id="20547" name="Text Box 6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none"/>
                <a:t>d</a:t>
              </a:r>
            </a:p>
          </p:txBody>
        </p:sp>
        <p:sp>
          <p:nvSpPr>
            <p:cNvPr id="20548" name="Line 6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6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7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Text Box 7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b</a:t>
              </a:r>
              <a:r>
                <a:rPr lang="en-US" sz="1600"/>
                <a:t>         </a:t>
              </a:r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a</a:t>
              </a:r>
              <a:r>
                <a:rPr lang="en-US" sz="1600"/>
                <a:t>         </a:t>
              </a:r>
            </a:p>
          </p:txBody>
        </p:sp>
        <p:sp>
          <p:nvSpPr>
            <p:cNvPr id="20553" name="Text Box 7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d</a:t>
              </a:r>
              <a:r>
                <a:rPr lang="en-US" sz="1600"/>
                <a:t>         </a:t>
              </a:r>
            </a:p>
          </p:txBody>
        </p:sp>
        <p:cxnSp>
          <p:nvCxnSpPr>
            <p:cNvPr id="20554" name="AutoShape 74"/>
            <p:cNvCxnSpPr>
              <a:cxnSpLocks noChangeShapeType="1"/>
              <a:stCxn id="20537" idx="6"/>
              <a:endCxn id="20536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Text Box 7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d</a:t>
              </a:r>
              <a:r>
                <a:rPr lang="en-US" sz="1600"/>
                <a:t>         </a:t>
              </a:r>
            </a:p>
          </p:txBody>
        </p:sp>
        <p:sp>
          <p:nvSpPr>
            <p:cNvPr id="20559" name="Line 7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Text Box 8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c</a:t>
              </a:r>
              <a:r>
                <a:rPr lang="en-US" sz="1600"/>
                <a:t>         </a:t>
              </a:r>
            </a:p>
          </p:txBody>
        </p:sp>
        <p:sp>
          <p:nvSpPr>
            <p:cNvPr id="20561" name="Line 8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4" name="Line 8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8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8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8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Text Box 91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c</a:t>
              </a:r>
              <a:r>
                <a:rPr lang="en-US" sz="1600"/>
                <a:t>         </a:t>
              </a:r>
            </a:p>
          </p:txBody>
        </p:sp>
        <p:sp>
          <p:nvSpPr>
            <p:cNvPr id="20572" name="Line 92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Text Box 93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a</a:t>
              </a:r>
              <a:r>
                <a:rPr lang="en-US" sz="1600"/>
                <a:t>         </a:t>
              </a:r>
            </a:p>
          </p:txBody>
        </p:sp>
        <p:sp>
          <p:nvSpPr>
            <p:cNvPr id="20574" name="Line 94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Text Box 95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b</a:t>
              </a:r>
              <a:r>
                <a:rPr lang="en-US" sz="1600"/>
                <a:t>         </a:t>
              </a:r>
            </a:p>
          </p:txBody>
        </p:sp>
        <p:sp>
          <p:nvSpPr>
            <p:cNvPr id="20576" name="Line 96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Text Box 97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a</a:t>
              </a:r>
              <a:r>
                <a:rPr lang="en-US" sz="1600"/>
                <a:t>         </a:t>
              </a:r>
            </a:p>
          </p:txBody>
        </p:sp>
        <p:sp>
          <p:nvSpPr>
            <p:cNvPr id="20578" name="Line 98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Text Box 99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none"/>
                <a:t>c</a:t>
              </a:r>
              <a:r>
                <a:rPr lang="en-US" sz="1600"/>
                <a:t>         </a:t>
              </a:r>
            </a:p>
          </p:txBody>
        </p:sp>
        <p:sp>
          <p:nvSpPr>
            <p:cNvPr id="20580" name="Line 100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Line 101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Line 102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Line 105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Line 106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Line 107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Line 108"/>
            <p:cNvSpPr>
              <a:spLocks noChangeShapeType="1"/>
            </p:cNvSpPr>
            <p:nvPr/>
          </p:nvSpPr>
          <p:spPr bwMode="auto">
            <a:xfrm flipH="1">
              <a:off x="3072" y="37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Line 109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4900613" y="3352800"/>
            <a:ext cx="4243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If weighted, store weights also in adjacency lists.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19050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7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Parenthesis Theorem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6670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u="sng">
                <a:solidFill>
                  <a:srgbClr val="CC3300"/>
                </a:solidFill>
              </a:rPr>
              <a:t>Theorem 22.7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For all </a:t>
            </a:r>
            <a:r>
              <a:rPr lang="en-US" sz="2400" i="1"/>
              <a:t>u</a:t>
            </a:r>
            <a:r>
              <a:rPr lang="en-US" sz="2400" i="1">
                <a:latin typeface="RMTMI" charset="-95"/>
              </a:rPr>
              <a:t>, </a:t>
            </a:r>
            <a:r>
              <a:rPr lang="en-US" sz="2400" i="1"/>
              <a:t>v</a:t>
            </a:r>
            <a:r>
              <a:rPr lang="en-US" sz="2400"/>
              <a:t>, exactly one of the following holds: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1.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f 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f 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or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f 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f 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and neither </a:t>
            </a:r>
            <a:r>
              <a:rPr lang="en-US" sz="2400" i="1"/>
              <a:t>u </a:t>
            </a:r>
            <a:r>
              <a:rPr lang="en-US" sz="2400"/>
              <a:t>nor </a:t>
            </a:r>
            <a:r>
              <a:rPr lang="en-US" sz="2400" i="1"/>
              <a:t>v</a:t>
            </a:r>
            <a:r>
              <a:rPr lang="en-US" sz="2400" i="1">
                <a:latin typeface="RMTMI" charset="-95"/>
              </a:rPr>
              <a:t> </a:t>
            </a:r>
            <a:r>
              <a:rPr lang="en-US" sz="2400"/>
              <a:t>is a descendant of the other.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2.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f 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f 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and </a:t>
            </a:r>
            <a:r>
              <a:rPr lang="en-US" sz="2400" i="1"/>
              <a:t>v</a:t>
            </a:r>
            <a:r>
              <a:rPr lang="en-US" sz="2400" i="1">
                <a:latin typeface="RMTMI" charset="-95"/>
              </a:rPr>
              <a:t> </a:t>
            </a:r>
            <a:r>
              <a:rPr lang="en-US" sz="2400"/>
              <a:t>is a descendant of </a:t>
            </a:r>
            <a:r>
              <a:rPr lang="en-US" sz="2400" i="1"/>
              <a:t>u</a:t>
            </a:r>
            <a:r>
              <a:rPr lang="en-US" sz="240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3.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f 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</a:t>
            </a:r>
            <a:r>
              <a:rPr lang="en-US" sz="2400" i="1">
                <a:latin typeface="RMTMI" charset="-95"/>
              </a:rPr>
              <a:t>&lt; </a:t>
            </a:r>
            <a:r>
              <a:rPr lang="en-US" sz="2400" i="1"/>
              <a:t>f 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and </a:t>
            </a:r>
            <a:r>
              <a:rPr lang="en-US" sz="2400" i="1"/>
              <a:t>u </a:t>
            </a:r>
            <a:r>
              <a:rPr lang="en-US" sz="2400"/>
              <a:t>is a descendant of </a:t>
            </a:r>
            <a:r>
              <a:rPr lang="en-US" sz="2400" i="1"/>
              <a:t>v</a:t>
            </a:r>
            <a:r>
              <a:rPr lang="en-US" sz="2400"/>
              <a:t>.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28600" y="3810000"/>
            <a:ext cx="8839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w"/>
            </a:pPr>
            <a:r>
              <a:rPr lang="en-US" u="none">
                <a:solidFill>
                  <a:srgbClr val="010000"/>
                </a:solidFill>
              </a:rPr>
              <a:t>So </a:t>
            </a:r>
            <a:r>
              <a:rPr lang="en-US" i="1" u="none">
                <a:solidFill>
                  <a:srgbClr val="010000"/>
                </a:solidFill>
              </a:rPr>
              <a:t>d</a:t>
            </a:r>
            <a:r>
              <a:rPr lang="en-US" u="none">
                <a:solidFill>
                  <a:srgbClr val="010000"/>
                </a:solidFill>
              </a:rPr>
              <a:t>[</a:t>
            </a:r>
            <a:r>
              <a:rPr lang="en-US" i="1" u="none">
                <a:solidFill>
                  <a:srgbClr val="010000"/>
                </a:solidFill>
              </a:rPr>
              <a:t>u</a:t>
            </a:r>
            <a:r>
              <a:rPr lang="en-US" u="none">
                <a:solidFill>
                  <a:srgbClr val="010000"/>
                </a:solidFill>
              </a:rPr>
              <a:t>] </a:t>
            </a:r>
            <a:r>
              <a:rPr lang="en-US" i="1" u="none">
                <a:solidFill>
                  <a:srgbClr val="010000"/>
                </a:solidFill>
                <a:latin typeface="RMTMI" charset="-95"/>
              </a:rPr>
              <a:t>&lt; </a:t>
            </a:r>
            <a:r>
              <a:rPr lang="en-US" i="1" u="none">
                <a:solidFill>
                  <a:srgbClr val="010000"/>
                </a:solidFill>
              </a:rPr>
              <a:t>d</a:t>
            </a:r>
            <a:r>
              <a:rPr lang="en-US" u="none">
                <a:solidFill>
                  <a:srgbClr val="010000"/>
                </a:solidFill>
              </a:rPr>
              <a:t>[</a:t>
            </a:r>
            <a:r>
              <a:rPr lang="en-US" i="1" u="none">
                <a:solidFill>
                  <a:srgbClr val="010000"/>
                </a:solidFill>
                <a:latin typeface="RMTMI" charset="-95"/>
              </a:rPr>
              <a:t>v</a:t>
            </a:r>
            <a:r>
              <a:rPr lang="en-US" u="none">
                <a:solidFill>
                  <a:srgbClr val="010000"/>
                </a:solidFill>
              </a:rPr>
              <a:t>] </a:t>
            </a:r>
            <a:r>
              <a:rPr lang="en-US" i="1" u="none">
                <a:solidFill>
                  <a:srgbClr val="010000"/>
                </a:solidFill>
                <a:latin typeface="RMTMI" charset="-95"/>
              </a:rPr>
              <a:t>&lt; </a:t>
            </a:r>
            <a:r>
              <a:rPr lang="en-US" i="1" u="none">
                <a:solidFill>
                  <a:srgbClr val="010000"/>
                </a:solidFill>
              </a:rPr>
              <a:t>f </a:t>
            </a:r>
            <a:r>
              <a:rPr lang="en-US" u="none">
                <a:solidFill>
                  <a:srgbClr val="010000"/>
                </a:solidFill>
              </a:rPr>
              <a:t>[</a:t>
            </a:r>
            <a:r>
              <a:rPr lang="en-US" i="1" u="none">
                <a:solidFill>
                  <a:srgbClr val="010000"/>
                </a:solidFill>
              </a:rPr>
              <a:t>u</a:t>
            </a:r>
            <a:r>
              <a:rPr lang="en-US" u="none">
                <a:solidFill>
                  <a:srgbClr val="010000"/>
                </a:solidFill>
              </a:rPr>
              <a:t>] </a:t>
            </a:r>
            <a:r>
              <a:rPr lang="en-US" i="1" u="none">
                <a:solidFill>
                  <a:srgbClr val="010000"/>
                </a:solidFill>
                <a:latin typeface="RMTMI" charset="-95"/>
              </a:rPr>
              <a:t>&lt; </a:t>
            </a:r>
            <a:r>
              <a:rPr lang="en-US" i="1" u="none">
                <a:solidFill>
                  <a:srgbClr val="010000"/>
                </a:solidFill>
              </a:rPr>
              <a:t>f </a:t>
            </a:r>
            <a:r>
              <a:rPr lang="en-US" u="none">
                <a:solidFill>
                  <a:srgbClr val="010000"/>
                </a:solidFill>
              </a:rPr>
              <a:t>[</a:t>
            </a:r>
            <a:r>
              <a:rPr lang="en-US" i="1" u="none">
                <a:solidFill>
                  <a:srgbClr val="010000"/>
                </a:solidFill>
                <a:latin typeface="RMTMI" charset="-95"/>
              </a:rPr>
              <a:t>v</a:t>
            </a:r>
            <a:r>
              <a:rPr lang="en-US" u="none">
                <a:solidFill>
                  <a:srgbClr val="010000"/>
                </a:solidFill>
              </a:rPr>
              <a:t>] </a:t>
            </a:r>
            <a:r>
              <a:rPr lang="en-US" i="1" u="none">
                <a:solidFill>
                  <a:srgbClr val="010000"/>
                </a:solidFill>
              </a:rPr>
              <a:t>cannot </a:t>
            </a:r>
            <a:r>
              <a:rPr lang="en-US" u="none">
                <a:solidFill>
                  <a:srgbClr val="010000"/>
                </a:solidFill>
              </a:rPr>
              <a:t>happen.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w"/>
            </a:pPr>
            <a:r>
              <a:rPr lang="en-US" u="none">
                <a:solidFill>
                  <a:srgbClr val="010000"/>
                </a:solidFill>
              </a:rPr>
              <a:t>Like parentheses: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w"/>
            </a:pPr>
            <a:r>
              <a:rPr lang="en-US" sz="2000" u="none">
                <a:solidFill>
                  <a:srgbClr val="010000"/>
                </a:solidFill>
              </a:rPr>
              <a:t>OK: ( ) [ ] ( [ ] ) [ ( ) ]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w"/>
            </a:pPr>
            <a:r>
              <a:rPr lang="en-US" sz="2000" u="none">
                <a:solidFill>
                  <a:srgbClr val="010000"/>
                </a:solidFill>
              </a:rPr>
              <a:t>Not OK: ( [ ) ] [ ( ] 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i="1" u="none">
                <a:solidFill>
                  <a:schemeClr val="hlink"/>
                </a:solidFill>
              </a:rPr>
              <a:t>Corollary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i="1" u="none">
                <a:solidFill>
                  <a:srgbClr val="CC3300"/>
                </a:solidFill>
                <a:latin typeface="RMTMI" charset="-95"/>
              </a:rPr>
              <a:t>v </a:t>
            </a:r>
            <a:r>
              <a:rPr lang="en-US" u="none">
                <a:solidFill>
                  <a:srgbClr val="CC3300"/>
                </a:solidFill>
              </a:rPr>
              <a:t>is a proper descendant of </a:t>
            </a:r>
            <a:r>
              <a:rPr lang="en-US" i="1" u="none">
                <a:solidFill>
                  <a:srgbClr val="CC3300"/>
                </a:solidFill>
              </a:rPr>
              <a:t>u </a:t>
            </a:r>
            <a:r>
              <a:rPr lang="en-US" u="none">
                <a:solidFill>
                  <a:srgbClr val="CC3300"/>
                </a:solidFill>
              </a:rPr>
              <a:t>if and only if </a:t>
            </a:r>
            <a:r>
              <a:rPr lang="en-US" i="1" u="none">
                <a:solidFill>
                  <a:srgbClr val="CC3300"/>
                </a:solidFill>
              </a:rPr>
              <a:t>d</a:t>
            </a:r>
            <a:r>
              <a:rPr lang="en-US" u="none">
                <a:solidFill>
                  <a:srgbClr val="CC3300"/>
                </a:solidFill>
              </a:rPr>
              <a:t>[</a:t>
            </a:r>
            <a:r>
              <a:rPr lang="en-US" i="1" u="none">
                <a:solidFill>
                  <a:srgbClr val="CC3300"/>
                </a:solidFill>
              </a:rPr>
              <a:t>u</a:t>
            </a:r>
            <a:r>
              <a:rPr lang="en-US" u="none">
                <a:solidFill>
                  <a:srgbClr val="CC3300"/>
                </a:solidFill>
              </a:rPr>
              <a:t>] </a:t>
            </a:r>
            <a:r>
              <a:rPr lang="en-US" i="1" u="none">
                <a:solidFill>
                  <a:srgbClr val="CC3300"/>
                </a:solidFill>
                <a:latin typeface="RMTMI" charset="-95"/>
              </a:rPr>
              <a:t>&lt; </a:t>
            </a:r>
            <a:r>
              <a:rPr lang="en-US" i="1" u="none">
                <a:solidFill>
                  <a:srgbClr val="CC3300"/>
                </a:solidFill>
              </a:rPr>
              <a:t>d</a:t>
            </a:r>
            <a:r>
              <a:rPr lang="en-US" u="none">
                <a:solidFill>
                  <a:srgbClr val="CC3300"/>
                </a:solidFill>
              </a:rPr>
              <a:t>[</a:t>
            </a:r>
            <a:r>
              <a:rPr lang="en-US" i="1" u="none">
                <a:solidFill>
                  <a:srgbClr val="CC3300"/>
                </a:solidFill>
                <a:latin typeface="RMTMI" charset="-95"/>
              </a:rPr>
              <a:t>v</a:t>
            </a:r>
            <a:r>
              <a:rPr lang="en-US" u="none">
                <a:solidFill>
                  <a:srgbClr val="CC3300"/>
                </a:solidFill>
              </a:rPr>
              <a:t>] </a:t>
            </a:r>
            <a:r>
              <a:rPr lang="en-US" i="1" u="none">
                <a:solidFill>
                  <a:srgbClr val="CC3300"/>
                </a:solidFill>
                <a:latin typeface="RMTMI" charset="-95"/>
              </a:rPr>
              <a:t>&lt; </a:t>
            </a:r>
            <a:r>
              <a:rPr lang="en-US" i="1" u="none">
                <a:solidFill>
                  <a:srgbClr val="CC3300"/>
                </a:solidFill>
              </a:rPr>
              <a:t>f </a:t>
            </a:r>
            <a:r>
              <a:rPr lang="en-US" u="none">
                <a:solidFill>
                  <a:srgbClr val="CC3300"/>
                </a:solidFill>
              </a:rPr>
              <a:t>[</a:t>
            </a:r>
            <a:r>
              <a:rPr lang="en-US" i="1" u="none">
                <a:solidFill>
                  <a:srgbClr val="CC3300"/>
                </a:solidFill>
                <a:latin typeface="RMTMI" charset="-95"/>
              </a:rPr>
              <a:t>v</a:t>
            </a:r>
            <a:r>
              <a:rPr lang="en-US" u="none">
                <a:solidFill>
                  <a:srgbClr val="CC3300"/>
                </a:solidFill>
              </a:rPr>
              <a:t>] </a:t>
            </a:r>
            <a:r>
              <a:rPr lang="en-US" i="1" u="none">
                <a:solidFill>
                  <a:srgbClr val="CC3300"/>
                </a:solidFill>
                <a:latin typeface="RMTMI" charset="-95"/>
              </a:rPr>
              <a:t>&lt; </a:t>
            </a:r>
            <a:r>
              <a:rPr lang="en-US" i="1" u="none">
                <a:solidFill>
                  <a:srgbClr val="CC3300"/>
                </a:solidFill>
              </a:rPr>
              <a:t>f </a:t>
            </a:r>
            <a:r>
              <a:rPr lang="en-US" u="none">
                <a:solidFill>
                  <a:srgbClr val="CC3300"/>
                </a:solidFill>
              </a:rPr>
              <a:t>[</a:t>
            </a:r>
            <a:r>
              <a:rPr lang="en-US" i="1" u="none">
                <a:solidFill>
                  <a:srgbClr val="CC3300"/>
                </a:solidFill>
              </a:rPr>
              <a:t>u</a:t>
            </a:r>
            <a:r>
              <a:rPr lang="en-US" u="none">
                <a:solidFill>
                  <a:srgbClr val="CC3300"/>
                </a:solidFill>
              </a:rPr>
              <a:t>].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u="none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10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(Parenthesis Theorem)</a:t>
            </a:r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1928813" y="21463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938338" y="22098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3/6</a:t>
            </a:r>
            <a:endParaRPr lang="en-US" b="1" u="none"/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1928813" y="35623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024063" y="3597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3409950" y="35560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7/8</a:t>
            </a: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2505075" y="3851275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4891088" y="35655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12/13</a:t>
            </a:r>
            <a:endParaRPr lang="en-US" b="1" u="none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405188" y="21510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2/9</a:t>
            </a:r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4886325" y="21605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1/10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2216150" y="2724150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3697288" y="2733675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5178425" y="274320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 flipV="1">
            <a:off x="2424113" y="2600325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095500" y="1749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3562350" y="175895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5029200" y="17684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2062163" y="4044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3557588" y="40544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5038725" y="4049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2514600" y="2460625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Line 23"/>
          <p:cNvSpPr>
            <a:spLocks noChangeShapeType="1"/>
          </p:cNvSpPr>
          <p:nvPr/>
        </p:nvSpPr>
        <p:spPr bwMode="auto">
          <a:xfrm flipV="1">
            <a:off x="3932238" y="2622550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2608263" y="279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4122738" y="2794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4234" name="Oval 26"/>
          <p:cNvSpPr>
            <a:spLocks noChangeArrowheads="1"/>
          </p:cNvSpPr>
          <p:nvPr/>
        </p:nvSpPr>
        <p:spPr bwMode="auto">
          <a:xfrm>
            <a:off x="6386513" y="35893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14/15</a:t>
            </a:r>
            <a:endParaRPr lang="en-US" b="1" u="none"/>
          </a:p>
        </p:txBody>
      </p:sp>
      <p:sp>
        <p:nvSpPr>
          <p:cNvPr id="94235" name="Oval 27"/>
          <p:cNvSpPr>
            <a:spLocks noChangeArrowheads="1"/>
          </p:cNvSpPr>
          <p:nvPr/>
        </p:nvSpPr>
        <p:spPr bwMode="auto">
          <a:xfrm>
            <a:off x="6381750" y="21844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11/16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>
            <a:off x="6602413" y="27670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6534150" y="4073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4238" name="Line 30"/>
          <p:cNvSpPr>
            <a:spLocks noChangeShapeType="1"/>
          </p:cNvSpPr>
          <p:nvPr/>
        </p:nvSpPr>
        <p:spPr bwMode="auto">
          <a:xfrm flipV="1">
            <a:off x="5427663" y="264636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6467475" y="17637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>
            <a:off x="3981450" y="24558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2779713" y="3773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>
            <a:off x="3971925" y="3846513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4246563" y="3768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4244" name="Line 36"/>
          <p:cNvSpPr>
            <a:spLocks noChangeShapeType="1"/>
          </p:cNvSpPr>
          <p:nvPr/>
        </p:nvSpPr>
        <p:spPr bwMode="auto">
          <a:xfrm>
            <a:off x="5438775" y="3841750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5" name="Text Box 37"/>
          <p:cNvSpPr txBox="1">
            <a:spLocks noChangeArrowheads="1"/>
          </p:cNvSpPr>
          <p:nvPr/>
        </p:nvSpPr>
        <p:spPr bwMode="auto">
          <a:xfrm>
            <a:off x="5713413" y="37639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5160963" y="28638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>
            <a:off x="6797675" y="276225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6834188" y="29368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1822450" y="5173663"/>
            <a:ext cx="528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(s (z (y (x x) y) (w w) z) s) (t (v v) (u u) t)</a:t>
            </a:r>
          </a:p>
        </p:txBody>
      </p:sp>
    </p:spTree>
    <p:extLst>
      <p:ext uri="{BB962C8B-B14F-4D97-AF65-F5344CB8AC3E}">
        <p14:creationId xmlns:p14="http://schemas.microsoft.com/office/powerpoint/2010/main" val="1716560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152400"/>
            <a:ext cx="8229600" cy="1143000"/>
          </a:xfrm>
        </p:spPr>
        <p:txBody>
          <a:bodyPr/>
          <a:lstStyle/>
          <a:p>
            <a:r>
              <a:rPr lang="en-US" dirty="0"/>
              <a:t>Depth-First Trees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990600"/>
            <a:ext cx="8458200" cy="5105400"/>
          </a:xfrm>
        </p:spPr>
        <p:txBody>
          <a:bodyPr/>
          <a:lstStyle/>
          <a:p>
            <a:r>
              <a:rPr lang="en-US" sz="2800" dirty="0"/>
              <a:t>Predecessor </a:t>
            </a:r>
            <a:r>
              <a:rPr lang="en-US" sz="2800" dirty="0" err="1"/>
              <a:t>subgraph</a:t>
            </a:r>
            <a:r>
              <a:rPr lang="en-US" sz="2800" dirty="0"/>
              <a:t> defined slightly different from that of BFS.</a:t>
            </a:r>
          </a:p>
          <a:p>
            <a:r>
              <a:rPr lang="en-US" sz="2800" dirty="0"/>
              <a:t>The predecessor </a:t>
            </a:r>
            <a:r>
              <a:rPr lang="en-US" sz="2800" dirty="0" err="1"/>
              <a:t>subgraph</a:t>
            </a:r>
            <a:r>
              <a:rPr lang="en-US" sz="2800" dirty="0"/>
              <a:t> of DFS is </a:t>
            </a:r>
            <a:r>
              <a:rPr lang="en-US" sz="2800" i="1" dirty="0"/>
              <a:t>G</a:t>
            </a:r>
            <a:r>
              <a:rPr lang="en-US" sz="2800" i="1" baseline="-25000" dirty="0">
                <a:sym typeface="Symbol" pitchFamily="18" charset="2"/>
              </a:rPr>
              <a:t></a:t>
            </a:r>
            <a:r>
              <a:rPr lang="en-US" sz="2800" dirty="0"/>
              <a:t> = (</a:t>
            </a:r>
            <a:r>
              <a:rPr lang="en-US" sz="2800" i="1" dirty="0"/>
              <a:t>V, E</a:t>
            </a:r>
            <a:r>
              <a:rPr lang="en-US" sz="2800" i="1" baseline="-25000" dirty="0">
                <a:sym typeface="Symbol" pitchFamily="18" charset="2"/>
              </a:rPr>
              <a:t></a:t>
            </a:r>
            <a:r>
              <a:rPr lang="en-US" sz="2800" dirty="0"/>
              <a:t>) where </a:t>
            </a:r>
            <a:r>
              <a:rPr lang="en-US" sz="2800" i="1" dirty="0"/>
              <a:t>E</a:t>
            </a:r>
            <a:r>
              <a:rPr lang="en-US" sz="2800" i="1" baseline="-25000" dirty="0">
                <a:sym typeface="Symbol" pitchFamily="18" charset="2"/>
              </a:rPr>
              <a:t> </a:t>
            </a:r>
            <a:r>
              <a:rPr lang="en-US" sz="2800" dirty="0"/>
              <a:t>={(</a:t>
            </a:r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dirty="0"/>
              <a:t>[</a:t>
            </a:r>
            <a:r>
              <a:rPr lang="en-US" sz="2800" i="1" dirty="0"/>
              <a:t>v</a:t>
            </a:r>
            <a:r>
              <a:rPr lang="en-US" sz="2800" dirty="0"/>
              <a:t>],</a:t>
            </a:r>
            <a:r>
              <a:rPr lang="en-US" sz="2800" i="1" dirty="0"/>
              <a:t>v</a:t>
            </a:r>
            <a:r>
              <a:rPr lang="en-US" sz="2800" dirty="0"/>
              <a:t>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/>
              <a:t>: </a:t>
            </a:r>
            <a:r>
              <a:rPr lang="en-US" sz="2800" i="1" dirty="0"/>
              <a:t>v </a:t>
            </a:r>
            <a:r>
              <a:rPr lang="en-US" sz="2800" dirty="0">
                <a:sym typeface="Symbol" pitchFamily="18" charset="2"/>
              </a:rPr>
              <a:t> </a:t>
            </a:r>
            <a:r>
              <a:rPr lang="en-US" sz="2800" i="1" dirty="0"/>
              <a:t>V</a:t>
            </a:r>
            <a:r>
              <a:rPr lang="en-US" sz="2800" i="1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and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dirty="0"/>
              <a:t>[</a:t>
            </a:r>
            <a:r>
              <a:rPr lang="en-US" sz="2800" i="1" dirty="0"/>
              <a:t>v</a:t>
            </a:r>
            <a:r>
              <a:rPr lang="en-US" sz="2800" dirty="0"/>
              <a:t>] </a:t>
            </a:r>
            <a:r>
              <a:rPr lang="en-US" sz="2800" i="1" dirty="0">
                <a:sym typeface="Symbol" pitchFamily="18" charset="2"/>
              </a:rPr>
              <a:t> </a:t>
            </a:r>
            <a:r>
              <a:rPr lang="en-US" sz="2800" dirty="0">
                <a:sym typeface="Symbol" pitchFamily="18" charset="2"/>
              </a:rPr>
              <a:t>NIL}</a:t>
            </a:r>
            <a:r>
              <a:rPr lang="en-US" sz="2800" dirty="0"/>
              <a:t>.</a:t>
            </a:r>
          </a:p>
          <a:p>
            <a:pPr lvl="1"/>
            <a:r>
              <a:rPr lang="en-US" sz="2400" u="sng" dirty="0">
                <a:solidFill>
                  <a:schemeClr val="hlink"/>
                </a:solidFill>
              </a:rPr>
              <a:t>How does it differ from that of BFS?</a:t>
            </a:r>
          </a:p>
          <a:p>
            <a:pPr lvl="1"/>
            <a:r>
              <a:rPr lang="en-US" sz="2400" dirty="0"/>
              <a:t> The predecessor </a:t>
            </a:r>
            <a:r>
              <a:rPr lang="en-US" sz="2400" dirty="0" err="1"/>
              <a:t>subgraph</a:t>
            </a:r>
            <a:r>
              <a:rPr lang="en-US" sz="2400" dirty="0"/>
              <a:t> </a:t>
            </a:r>
            <a:r>
              <a:rPr lang="en-US" sz="2400" i="1" dirty="0"/>
              <a:t>G</a:t>
            </a:r>
            <a:r>
              <a:rPr lang="en-US" sz="2400" i="1" baseline="-25000" dirty="0">
                <a:sym typeface="Symbol" pitchFamily="18" charset="2"/>
              </a:rPr>
              <a:t></a:t>
            </a:r>
            <a:r>
              <a:rPr lang="en-US" sz="2400" dirty="0"/>
              <a:t> forms a </a:t>
            </a:r>
            <a:r>
              <a:rPr lang="en-US" sz="2400" i="1" dirty="0">
                <a:solidFill>
                  <a:srgbClr val="CC3300"/>
                </a:solidFill>
              </a:rPr>
              <a:t>depth-first forest</a:t>
            </a:r>
            <a:r>
              <a:rPr lang="en-US" sz="2400" dirty="0"/>
              <a:t> composed of several </a:t>
            </a:r>
            <a:r>
              <a:rPr lang="en-US" sz="2400" i="1" dirty="0">
                <a:solidFill>
                  <a:srgbClr val="CC3300"/>
                </a:solidFill>
              </a:rPr>
              <a:t>depth-first trees</a:t>
            </a:r>
            <a:r>
              <a:rPr lang="en-US" sz="2400" dirty="0"/>
              <a:t>.  The edges in </a:t>
            </a:r>
            <a:r>
              <a:rPr lang="en-US" sz="2400" i="1" dirty="0"/>
              <a:t>E</a:t>
            </a:r>
            <a:r>
              <a:rPr lang="en-US" sz="2400" i="1" baseline="-25000" dirty="0">
                <a:sym typeface="Symbol" pitchFamily="18" charset="2"/>
              </a:rPr>
              <a:t></a:t>
            </a:r>
            <a:r>
              <a:rPr lang="en-US" sz="2400" dirty="0"/>
              <a:t> are called </a:t>
            </a:r>
            <a:r>
              <a:rPr lang="en-US" sz="2400" i="1" dirty="0">
                <a:solidFill>
                  <a:srgbClr val="CC3300"/>
                </a:solidFill>
              </a:rPr>
              <a:t>tree edges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endParaRPr lang="en-US" sz="1400" dirty="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65125" y="4994275"/>
            <a:ext cx="6719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chemeClr val="hlink"/>
                </a:solidFill>
              </a:rPr>
              <a:t>Definition:</a:t>
            </a:r>
          </a:p>
          <a:p>
            <a:r>
              <a:rPr lang="en-US" u="none">
                <a:solidFill>
                  <a:srgbClr val="CC3300"/>
                </a:solidFill>
              </a:rPr>
              <a:t>Forest:</a:t>
            </a:r>
            <a:r>
              <a:rPr lang="en-US" u="none"/>
              <a:t> An acyclic graph G that may be disconnected.</a:t>
            </a:r>
          </a:p>
        </p:txBody>
      </p:sp>
    </p:spTree>
    <p:extLst>
      <p:ext uri="{BB962C8B-B14F-4D97-AF65-F5344CB8AC3E}">
        <p14:creationId xmlns:p14="http://schemas.microsoft.com/office/powerpoint/2010/main" val="2622827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White-path Theorem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16764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>
                <a:latin typeface="RMTMI" charset="-95"/>
              </a:rPr>
              <a:t>    </a:t>
            </a:r>
            <a:r>
              <a:rPr lang="en-US" sz="2400" b="1" u="sng">
                <a:solidFill>
                  <a:srgbClr val="CC3300"/>
                </a:solidFill>
                <a:latin typeface="RMTMI" charset="-95"/>
              </a:rPr>
              <a:t>Theorem 22.9</a:t>
            </a:r>
            <a:endParaRPr lang="en-US" sz="2400" b="1" i="1" u="sng">
              <a:solidFill>
                <a:srgbClr val="CC3300"/>
              </a:solidFill>
              <a:latin typeface="RMTMI" charset="-95"/>
            </a:endParaRPr>
          </a:p>
          <a:p>
            <a:pPr>
              <a:buFont typeface="Wingdings" pitchFamily="2" charset="2"/>
              <a:buNone/>
            </a:pPr>
            <a:r>
              <a:rPr lang="en-US" sz="2400" i="1">
                <a:latin typeface="RMTMI" charset="-95"/>
              </a:rPr>
              <a:t>    v </a:t>
            </a:r>
            <a:r>
              <a:rPr lang="en-US" sz="2400"/>
              <a:t>is a descendant of </a:t>
            </a:r>
            <a:r>
              <a:rPr lang="en-US" sz="2400" i="1"/>
              <a:t>u </a:t>
            </a:r>
            <a:r>
              <a:rPr lang="en-US" sz="2400"/>
              <a:t>if and only if at time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], there  is  a    path </a:t>
            </a:r>
            <a:r>
              <a:rPr lang="en-US" sz="2400" i="1"/>
              <a:t>u  </a:t>
            </a:r>
            <a:r>
              <a:rPr lang="en-US" sz="2400" i="1">
                <a:latin typeface="LASY10" charset="0"/>
              </a:rPr>
              <a:t>    </a:t>
            </a:r>
            <a:r>
              <a:rPr lang="en-US" sz="2400" i="1">
                <a:latin typeface="RMTMI" charset="-95"/>
              </a:rPr>
              <a:t>v </a:t>
            </a:r>
            <a:r>
              <a:rPr lang="en-US" sz="2400"/>
              <a:t>consisting of only white vertices. (Except for </a:t>
            </a:r>
            <a:r>
              <a:rPr lang="en-US" sz="2400" i="1"/>
              <a:t>u</a:t>
            </a:r>
            <a:r>
              <a:rPr lang="en-US" sz="2400"/>
              <a:t>, which was </a:t>
            </a:r>
            <a:r>
              <a:rPr lang="en-US" sz="2400" i="1"/>
              <a:t>just </a:t>
            </a:r>
            <a:r>
              <a:rPr lang="en-US" sz="2400"/>
              <a:t>colored gray.)</a:t>
            </a:r>
          </a:p>
        </p:txBody>
      </p:sp>
      <p:sp>
        <p:nvSpPr>
          <p:cNvPr id="63492" name="Freeform 4"/>
          <p:cNvSpPr>
            <a:spLocks/>
          </p:cNvSpPr>
          <p:nvPr/>
        </p:nvSpPr>
        <p:spPr bwMode="auto">
          <a:xfrm>
            <a:off x="838200" y="198120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Edges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3300"/>
                </a:solidFill>
              </a:rPr>
              <a:t>Tree edge:</a:t>
            </a:r>
            <a:r>
              <a:rPr lang="en-US" sz="2800" b="1" i="1"/>
              <a:t> </a:t>
            </a:r>
            <a:r>
              <a:rPr lang="en-US" sz="2800"/>
              <a:t>in the depth-first forest. Found by exploring </a:t>
            </a:r>
            <a:r>
              <a:rPr lang="en-US" sz="2800">
                <a:latin typeface="RMTMI" charset="-95"/>
              </a:rPr>
              <a:t>(</a:t>
            </a:r>
            <a:r>
              <a:rPr lang="en-US" sz="2800" i="1"/>
              <a:t>u</a:t>
            </a:r>
            <a:r>
              <a:rPr lang="en-US" sz="2800" i="1">
                <a:latin typeface="RMTMI" charset="-95"/>
              </a:rPr>
              <a:t>, </a:t>
            </a:r>
            <a:r>
              <a:rPr lang="en-US" sz="2800" i="1"/>
              <a:t>v</a:t>
            </a:r>
            <a:r>
              <a:rPr lang="en-US" sz="2800">
                <a:latin typeface="RMTMI" charset="-95"/>
              </a:rPr>
              <a:t>)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3300"/>
                </a:solidFill>
              </a:rPr>
              <a:t>Back edge:</a:t>
            </a:r>
            <a:r>
              <a:rPr lang="en-US" sz="2800" b="1" i="1"/>
              <a:t> </a:t>
            </a:r>
            <a:r>
              <a:rPr lang="en-US" sz="2800">
                <a:latin typeface="RMTMI" charset="-95"/>
              </a:rPr>
              <a:t>(</a:t>
            </a:r>
            <a:r>
              <a:rPr lang="en-US" sz="2800" i="1"/>
              <a:t>u</a:t>
            </a:r>
            <a:r>
              <a:rPr lang="en-US" sz="2800" i="1">
                <a:latin typeface="RMTMI" charset="-95"/>
              </a:rPr>
              <a:t>, </a:t>
            </a:r>
            <a:r>
              <a:rPr lang="en-US" sz="2800" i="1"/>
              <a:t>v</a:t>
            </a:r>
            <a:r>
              <a:rPr lang="en-US" sz="2800">
                <a:latin typeface="RMTMI" charset="-95"/>
              </a:rPr>
              <a:t>)</a:t>
            </a:r>
            <a:r>
              <a:rPr lang="en-US" sz="2800"/>
              <a:t>, where </a:t>
            </a:r>
            <a:r>
              <a:rPr lang="en-US" sz="2800" i="1"/>
              <a:t>u </a:t>
            </a:r>
            <a:r>
              <a:rPr lang="en-US" sz="2800"/>
              <a:t>is a descendant of </a:t>
            </a:r>
            <a:r>
              <a:rPr lang="en-US" sz="2800" i="1"/>
              <a:t>v</a:t>
            </a:r>
            <a:r>
              <a:rPr lang="en-US" sz="2800" i="1">
                <a:latin typeface="RMTMI" charset="-95"/>
              </a:rPr>
              <a:t> </a:t>
            </a:r>
            <a:r>
              <a:rPr lang="en-US" sz="2800">
                <a:latin typeface="RMTMI" charset="-95"/>
              </a:rPr>
              <a:t>(</a:t>
            </a:r>
            <a:r>
              <a:rPr lang="en-US" sz="2800"/>
              <a:t>in the depth-first tree</a:t>
            </a:r>
            <a:r>
              <a:rPr lang="en-US" sz="2800">
                <a:latin typeface="RMTMI" charset="-95"/>
              </a:rPr>
              <a:t>)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3300"/>
                </a:solidFill>
              </a:rPr>
              <a:t>Forward edge:</a:t>
            </a:r>
            <a:r>
              <a:rPr lang="en-US" sz="2800" b="1" i="1"/>
              <a:t> </a:t>
            </a:r>
            <a:r>
              <a:rPr lang="en-US" sz="2800">
                <a:latin typeface="RMTMI" charset="-95"/>
              </a:rPr>
              <a:t>(</a:t>
            </a:r>
            <a:r>
              <a:rPr lang="en-US" sz="2800" i="1"/>
              <a:t>u</a:t>
            </a:r>
            <a:r>
              <a:rPr lang="en-US" sz="2800" i="1">
                <a:latin typeface="RMTMI" charset="-95"/>
              </a:rPr>
              <a:t>, </a:t>
            </a:r>
            <a:r>
              <a:rPr lang="en-US" sz="2800" i="1"/>
              <a:t>v</a:t>
            </a:r>
            <a:r>
              <a:rPr lang="en-US" sz="2800">
                <a:latin typeface="RMTMI" charset="-95"/>
              </a:rPr>
              <a:t>)</a:t>
            </a:r>
            <a:r>
              <a:rPr lang="en-US" sz="2800"/>
              <a:t>, where </a:t>
            </a:r>
            <a:r>
              <a:rPr lang="en-US" sz="2800" i="1"/>
              <a:t>v</a:t>
            </a:r>
            <a:r>
              <a:rPr lang="en-US" sz="2800" i="1">
                <a:latin typeface="RMTMI" charset="-95"/>
              </a:rPr>
              <a:t> </a:t>
            </a:r>
            <a:r>
              <a:rPr lang="en-US" sz="2800"/>
              <a:t>is a descendant of </a:t>
            </a:r>
            <a:r>
              <a:rPr lang="en-US" sz="2800" i="1"/>
              <a:t>u</a:t>
            </a:r>
            <a:r>
              <a:rPr lang="en-US" sz="2800"/>
              <a:t>, but not a tree edge.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3300"/>
                </a:solidFill>
              </a:rPr>
              <a:t>Cross edge:</a:t>
            </a:r>
            <a:r>
              <a:rPr lang="en-US" sz="2800" b="1" i="1"/>
              <a:t> </a:t>
            </a:r>
            <a:r>
              <a:rPr lang="en-US" sz="2800"/>
              <a:t>any other edge. Can go between vertices in same depth-first tree or in different depth-first trees.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41325" y="4613275"/>
            <a:ext cx="832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04800" y="4724400"/>
            <a:ext cx="8321675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Theorem:</a:t>
            </a:r>
          </a:p>
          <a:p>
            <a:r>
              <a:rPr lang="en-US" u="none"/>
              <a:t>In DFS of an undirected graph, we get only tree and back edges. No forward or cross edges.</a:t>
            </a:r>
          </a:p>
        </p:txBody>
      </p:sp>
    </p:spTree>
    <p:extLst>
      <p:ext uri="{BB962C8B-B14F-4D97-AF65-F5344CB8AC3E}">
        <p14:creationId xmlns:p14="http://schemas.microsoft.com/office/powerpoint/2010/main" val="1067613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We have a </a:t>
            </a:r>
            <a:r>
              <a:rPr lang="en-CA" sz="2800" b="1"/>
              <a:t>set of tasks </a:t>
            </a:r>
            <a:r>
              <a:rPr lang="en-CA" sz="2800"/>
              <a:t>and a </a:t>
            </a:r>
            <a:r>
              <a:rPr lang="en-CA" sz="2800" b="1"/>
              <a:t>set of dependencies (precedence constraints) </a:t>
            </a:r>
            <a:r>
              <a:rPr lang="en-CA" sz="2800"/>
              <a:t>of form “task A must be done before task B”</a:t>
            </a:r>
          </a:p>
          <a:p>
            <a:r>
              <a:rPr lang="en-CA" sz="2800" b="1"/>
              <a:t>Topological sort</a:t>
            </a:r>
            <a:r>
              <a:rPr lang="en-CA" sz="2800"/>
              <a:t>: An ordering of the tasks that conforms with the given dependencies</a:t>
            </a:r>
          </a:p>
          <a:p>
            <a:r>
              <a:rPr lang="en-CA" sz="2800" b="1"/>
              <a:t>Goal</a:t>
            </a:r>
            <a:r>
              <a:rPr lang="en-CA" sz="2800"/>
              <a:t>: Find a topological sort of the tasks or decide that there is no such ordering</a:t>
            </a:r>
          </a:p>
        </p:txBody>
      </p:sp>
    </p:spTree>
    <p:extLst>
      <p:ext uri="{BB962C8B-B14F-4D97-AF65-F5344CB8AC3E}">
        <p14:creationId xmlns:p14="http://schemas.microsoft.com/office/powerpoint/2010/main" val="114108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/>
          <a:lstStyle/>
          <a:p>
            <a:r>
              <a:rPr lang="en-CA" sz="2800" b="1" dirty="0"/>
              <a:t>Scheduling</a:t>
            </a:r>
            <a:r>
              <a:rPr lang="en-CA" sz="2800" dirty="0"/>
              <a:t>: When scheduling </a:t>
            </a:r>
            <a:r>
              <a:rPr lang="en-CA" sz="2800" i="1" dirty="0"/>
              <a:t>task graphs</a:t>
            </a:r>
            <a:r>
              <a:rPr lang="en-CA" sz="2800" dirty="0"/>
              <a:t> in distributed systems, usually we first need to </a:t>
            </a:r>
            <a:r>
              <a:rPr lang="en-CA" sz="2800" u="sng" dirty="0"/>
              <a:t>sort the tasks topologically</a:t>
            </a:r>
            <a:r>
              <a:rPr lang="en-CA" sz="2800" dirty="0"/>
              <a:t> </a:t>
            </a:r>
            <a:br>
              <a:rPr lang="en-CA" sz="2800" b="1" dirty="0"/>
            </a:br>
            <a:r>
              <a:rPr lang="en-CA" sz="2800" dirty="0"/>
              <a:t>...and then assign them to resources </a:t>
            </a:r>
          </a:p>
          <a:p>
            <a:r>
              <a:rPr lang="en-CA" sz="2800" dirty="0"/>
              <a:t>Or during compilation to order modules/libraries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4786313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4000500" y="4143375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286375" y="4143375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643438" y="4786313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857875" y="4786313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071938" y="5429250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71938" y="6143625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4" idx="0"/>
          </p:cNvCxnSpPr>
          <p:nvPr/>
        </p:nvCxnSpPr>
        <p:spPr>
          <a:xfrm rot="5400000">
            <a:off x="3760787" y="4462463"/>
            <a:ext cx="277813" cy="3698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>
          <a:xfrm rot="16200000" flipH="1">
            <a:off x="4569619" y="4426744"/>
            <a:ext cx="277813" cy="4413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0"/>
          </p:cNvCxnSpPr>
          <p:nvPr/>
        </p:nvCxnSpPr>
        <p:spPr>
          <a:xfrm rot="5400000">
            <a:off x="5010944" y="4426744"/>
            <a:ext cx="277813" cy="4413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0"/>
          </p:cNvCxnSpPr>
          <p:nvPr/>
        </p:nvCxnSpPr>
        <p:spPr>
          <a:xfrm rot="16200000" flipH="1">
            <a:off x="5819775" y="4462463"/>
            <a:ext cx="277813" cy="369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9" idx="0"/>
          </p:cNvCxnSpPr>
          <p:nvPr/>
        </p:nvCxnSpPr>
        <p:spPr>
          <a:xfrm rot="16200000" flipH="1">
            <a:off x="3998120" y="5069681"/>
            <a:ext cx="277812" cy="4413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rot="5400000">
            <a:off x="4403726" y="5105400"/>
            <a:ext cx="277812" cy="369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4"/>
            <a:endCxn id="10" idx="0"/>
          </p:cNvCxnSpPr>
          <p:nvPr/>
        </p:nvCxnSpPr>
        <p:spPr>
          <a:xfrm rot="5400000">
            <a:off x="4214019" y="6001544"/>
            <a:ext cx="285750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82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Examples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Resolving dependencies</a:t>
            </a:r>
            <a:r>
              <a:rPr lang="en-CA"/>
              <a:t>: </a:t>
            </a:r>
            <a:r>
              <a:rPr lang="en-CA" i="1"/>
              <a:t>apt-get</a:t>
            </a:r>
            <a:r>
              <a:rPr lang="en-CA"/>
              <a:t> uses topological sorting to obtain the admissible sequence in which a set of Debian packages can be installed/removed</a:t>
            </a:r>
          </a:p>
        </p:txBody>
      </p:sp>
    </p:spTree>
    <p:extLst>
      <p:ext uri="{BB962C8B-B14F-4D97-AF65-F5344CB8AC3E}">
        <p14:creationId xmlns:p14="http://schemas.microsoft.com/office/powerpoint/2010/main" val="832749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 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sz="3000"/>
              <a:t>Suppose that in a </a:t>
            </a:r>
            <a:r>
              <a:rPr lang="en-CA" sz="3000" b="1"/>
              <a:t>directed</a:t>
            </a:r>
            <a:r>
              <a:rPr lang="en-CA" sz="3000"/>
              <a:t> graph </a:t>
            </a:r>
            <a:r>
              <a:rPr lang="en-CA" sz="3000" b="1"/>
              <a:t>G = (V, E) </a:t>
            </a:r>
            <a:r>
              <a:rPr lang="en-CA" sz="3000"/>
              <a:t>vertices </a:t>
            </a:r>
            <a:r>
              <a:rPr lang="en-CA" sz="3000" b="1"/>
              <a:t>V</a:t>
            </a:r>
            <a:r>
              <a:rPr lang="en-CA" sz="3000"/>
              <a:t> represent tasks, and each edge (</a:t>
            </a:r>
            <a:r>
              <a:rPr lang="en-CA" sz="3000" b="1"/>
              <a:t>u</a:t>
            </a:r>
            <a:r>
              <a:rPr lang="en-CA" sz="3000"/>
              <a:t>, </a:t>
            </a:r>
            <a:r>
              <a:rPr lang="en-CA" sz="3000" b="1"/>
              <a:t>v</a:t>
            </a:r>
            <a:r>
              <a:rPr lang="en-CA" sz="3000"/>
              <a:t>)</a:t>
            </a:r>
            <a:r>
              <a:rPr lang="en-CA" sz="30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∊</a:t>
            </a:r>
            <a:r>
              <a:rPr lang="en-CA" sz="3000" b="1"/>
              <a:t>E </a:t>
            </a:r>
            <a:r>
              <a:rPr lang="en-CA" sz="3000"/>
              <a:t>means that task </a:t>
            </a:r>
            <a:r>
              <a:rPr lang="en-CA" sz="3000" b="1"/>
              <a:t>u</a:t>
            </a:r>
            <a:r>
              <a:rPr lang="en-CA" sz="3000"/>
              <a:t> must be done before task </a:t>
            </a:r>
            <a:r>
              <a:rPr lang="en-CA" sz="3000" b="1"/>
              <a:t>v</a:t>
            </a:r>
            <a:endParaRPr lang="en-CA" sz="3000"/>
          </a:p>
          <a:p>
            <a:pPr>
              <a:lnSpc>
                <a:spcPct val="80000"/>
              </a:lnSpc>
            </a:pPr>
            <a:endParaRPr lang="en-CA" sz="3000"/>
          </a:p>
          <a:p>
            <a:pPr>
              <a:lnSpc>
                <a:spcPct val="80000"/>
              </a:lnSpc>
            </a:pPr>
            <a:r>
              <a:rPr lang="en-CA" sz="3000"/>
              <a:t>What is an ordering of vertices 1, ..., |</a:t>
            </a:r>
            <a:r>
              <a:rPr lang="en-CA" sz="3000" b="1"/>
              <a:t>V</a:t>
            </a:r>
            <a:r>
              <a:rPr lang="en-CA" sz="3000"/>
              <a:t>| such that for every edge (</a:t>
            </a:r>
            <a:r>
              <a:rPr lang="en-CA" sz="3000" b="1"/>
              <a:t>u</a:t>
            </a:r>
            <a:r>
              <a:rPr lang="en-CA" sz="3000"/>
              <a:t>, </a:t>
            </a:r>
            <a:r>
              <a:rPr lang="en-CA" sz="3000" b="1"/>
              <a:t>v</a:t>
            </a:r>
            <a:r>
              <a:rPr lang="en-CA" sz="3000"/>
              <a:t>), </a:t>
            </a:r>
            <a:r>
              <a:rPr lang="en-CA" sz="3000" b="1"/>
              <a:t>u</a:t>
            </a:r>
            <a:r>
              <a:rPr lang="en-CA" sz="3000"/>
              <a:t> appears before </a:t>
            </a:r>
            <a:r>
              <a:rPr lang="en-CA" sz="3000" b="1"/>
              <a:t>v</a:t>
            </a:r>
            <a:r>
              <a:rPr lang="en-CA" sz="3000"/>
              <a:t> in the ordering?</a:t>
            </a:r>
          </a:p>
          <a:p>
            <a:pPr>
              <a:lnSpc>
                <a:spcPct val="80000"/>
              </a:lnSpc>
            </a:pPr>
            <a:endParaRPr lang="en-CA" sz="3000"/>
          </a:p>
          <a:p>
            <a:pPr>
              <a:lnSpc>
                <a:spcPct val="80000"/>
              </a:lnSpc>
            </a:pPr>
            <a:r>
              <a:rPr lang="en-CA" sz="3000"/>
              <a:t>Such an ordering is called a </a:t>
            </a:r>
            <a:r>
              <a:rPr lang="en-CA" sz="3000" b="1"/>
              <a:t>topological sort of G</a:t>
            </a:r>
          </a:p>
          <a:p>
            <a:pPr>
              <a:lnSpc>
                <a:spcPct val="80000"/>
              </a:lnSpc>
            </a:pPr>
            <a:r>
              <a:rPr lang="en-CA" sz="3000"/>
              <a:t>Note: there can be multiple topological sorts of G</a:t>
            </a:r>
          </a:p>
        </p:txBody>
      </p:sp>
    </p:spTree>
    <p:extLst>
      <p:ext uri="{BB962C8B-B14F-4D97-AF65-F5344CB8AC3E}">
        <p14:creationId xmlns:p14="http://schemas.microsoft.com/office/powerpoint/2010/main" val="255637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 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Is it possible to execute all the tasks in </a:t>
            </a:r>
            <a:r>
              <a:rPr lang="en-CA" sz="2800" b="1"/>
              <a:t>G</a:t>
            </a:r>
            <a:r>
              <a:rPr lang="en-CA" sz="2800"/>
              <a:t> in an order that respects all the precedence requirements given by the graph edges?</a:t>
            </a:r>
          </a:p>
          <a:p>
            <a:r>
              <a:rPr lang="en-CA" sz="2800"/>
              <a:t>The answer is "</a:t>
            </a:r>
            <a:r>
              <a:rPr lang="en-CA" sz="2800" b="1"/>
              <a:t>yes</a:t>
            </a:r>
            <a:r>
              <a:rPr lang="en-CA" sz="2800"/>
              <a:t>" </a:t>
            </a:r>
            <a:r>
              <a:rPr lang="en-CA" sz="2800" i="1"/>
              <a:t>if and only if </a:t>
            </a:r>
            <a:r>
              <a:rPr lang="en-CA" sz="2800"/>
              <a:t>the directed graph </a:t>
            </a:r>
            <a:r>
              <a:rPr lang="en-CA" sz="2800" b="1"/>
              <a:t>G</a:t>
            </a:r>
            <a:r>
              <a:rPr lang="en-CA" sz="2800"/>
              <a:t> has </a:t>
            </a:r>
            <a:r>
              <a:rPr lang="en-CA" sz="2800" b="1"/>
              <a:t>no cycle</a:t>
            </a:r>
            <a:r>
              <a:rPr lang="en-CA" sz="2800"/>
              <a:t>!</a:t>
            </a:r>
          </a:p>
          <a:p>
            <a:pPr>
              <a:buFont typeface="Arial" charset="0"/>
              <a:buNone/>
            </a:pPr>
            <a:r>
              <a:rPr lang="en-CA" sz="2800"/>
              <a:t>	(otherwise we have a </a:t>
            </a:r>
            <a:r>
              <a:rPr lang="en-CA" sz="2800" b="1"/>
              <a:t>deadlock</a:t>
            </a:r>
            <a:r>
              <a:rPr lang="en-CA" sz="2800"/>
              <a:t>)</a:t>
            </a:r>
          </a:p>
          <a:p>
            <a:r>
              <a:rPr lang="en-CA" sz="2800"/>
              <a:t>Such a </a:t>
            </a:r>
            <a:r>
              <a:rPr lang="en-CA" sz="2800" b="1"/>
              <a:t>G</a:t>
            </a:r>
            <a:r>
              <a:rPr lang="en-CA" sz="2800"/>
              <a:t> is called a Directed Acyclic Graph, or just a </a:t>
            </a:r>
            <a:r>
              <a:rPr lang="en-CA" sz="2800" b="1"/>
              <a:t>DAG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6637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Requirement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CC3300"/>
                </a:solidFill>
              </a:rPr>
              <a:t>For directed graphs:</a:t>
            </a:r>
          </a:p>
          <a:p>
            <a:pPr lvl="1"/>
            <a:r>
              <a:rPr lang="en-US" sz="2400" dirty="0"/>
              <a:t>Sum of lengths of all adj. lists is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   </a:t>
            </a:r>
            <a:r>
              <a:rPr lang="en-US" sz="2800" dirty="0">
                <a:sym typeface="Symbol" pitchFamily="18" charset="2"/>
              </a:rPr>
              <a:t></a:t>
            </a:r>
            <a:r>
              <a:rPr lang="en-US" sz="2400" dirty="0">
                <a:sym typeface="Symbol" pitchFamily="18" charset="2"/>
              </a:rPr>
              <a:t>out-degree(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) = |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             </a:t>
            </a:r>
            <a:r>
              <a:rPr lang="en-US" sz="2400" i="1" baseline="62000" dirty="0" err="1">
                <a:sym typeface="Symbol" pitchFamily="18" charset="2"/>
              </a:rPr>
              <a:t>v</a:t>
            </a:r>
            <a:r>
              <a:rPr lang="en-US" sz="2400" baseline="62000" dirty="0" err="1">
                <a:sym typeface="Symbol" pitchFamily="18" charset="2"/>
              </a:rPr>
              <a:t></a:t>
            </a:r>
            <a:r>
              <a:rPr lang="en-US" sz="2400" i="1" baseline="62000" dirty="0" err="1">
                <a:sym typeface="Symbol" pitchFamily="18" charset="2"/>
              </a:rPr>
              <a:t>V</a:t>
            </a:r>
            <a:r>
              <a:rPr lang="en-US" sz="2400" baseline="62000" dirty="0">
                <a:sym typeface="Symbol" pitchFamily="18" charset="2"/>
              </a:rPr>
              <a:t> </a:t>
            </a:r>
          </a:p>
          <a:p>
            <a:pPr lvl="1"/>
            <a:r>
              <a:rPr lang="en-US" dirty="0">
                <a:sym typeface="Symbol" pitchFamily="18" charset="2"/>
              </a:rPr>
              <a:t>Total storage: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+</a:t>
            </a:r>
            <a:r>
              <a:rPr lang="en-US" i="1" dirty="0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r>
              <a:rPr lang="en-US" sz="2800" dirty="0">
                <a:solidFill>
                  <a:srgbClr val="CC3300"/>
                </a:solidFill>
              </a:rPr>
              <a:t>For undirected graphs:</a:t>
            </a:r>
          </a:p>
          <a:p>
            <a:pPr lvl="1"/>
            <a:r>
              <a:rPr lang="en-US" sz="2400" dirty="0"/>
              <a:t>Sum of lengths of all adj. lists is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   </a:t>
            </a:r>
            <a:r>
              <a:rPr lang="en-US" sz="2800" dirty="0">
                <a:sym typeface="Symbol" pitchFamily="18" charset="2"/>
              </a:rPr>
              <a:t></a:t>
            </a:r>
            <a:r>
              <a:rPr lang="en-US" sz="2400" dirty="0">
                <a:sym typeface="Symbol" pitchFamily="18" charset="2"/>
              </a:rPr>
              <a:t>degree(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) = 2|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             </a:t>
            </a:r>
            <a:r>
              <a:rPr lang="en-US" sz="2400" i="1" baseline="62000" dirty="0" err="1">
                <a:sym typeface="Symbol" pitchFamily="18" charset="2"/>
              </a:rPr>
              <a:t>v</a:t>
            </a:r>
            <a:r>
              <a:rPr lang="en-US" sz="2400" baseline="62000" dirty="0" err="1">
                <a:sym typeface="Symbol" pitchFamily="18" charset="2"/>
              </a:rPr>
              <a:t></a:t>
            </a:r>
            <a:r>
              <a:rPr lang="en-US" sz="2400" i="1" baseline="62000" dirty="0" err="1">
                <a:sym typeface="Symbol" pitchFamily="18" charset="2"/>
              </a:rPr>
              <a:t>V</a:t>
            </a:r>
            <a:r>
              <a:rPr lang="en-US" sz="2400" baseline="62000" dirty="0">
                <a:sym typeface="Symbol" pitchFamily="18" charset="2"/>
              </a:rPr>
              <a:t> 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Total storage: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+</a:t>
            </a:r>
            <a:r>
              <a:rPr lang="en-US" i="1" dirty="0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pPr lvl="1"/>
            <a:endParaRPr lang="en-US" dirty="0">
              <a:sym typeface="Symbol" pitchFamily="18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24200" y="2667000"/>
            <a:ext cx="3451225" cy="549275"/>
            <a:chOff x="2819400" y="2362200"/>
            <a:chExt cx="3451225" cy="549275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3810000" y="2514600"/>
              <a:ext cx="24606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 dirty="0">
                  <a:solidFill>
                    <a:srgbClr val="FF3300"/>
                  </a:solidFill>
                </a:rPr>
                <a:t>No. of edges leaving </a:t>
              </a:r>
              <a:r>
                <a:rPr lang="en-US" sz="2000" i="1" u="none" dirty="0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H="1" flipV="1">
              <a:off x="2819400" y="2362200"/>
              <a:ext cx="1219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7000" y="4572000"/>
            <a:ext cx="6453188" cy="827088"/>
            <a:chOff x="2362200" y="4724400"/>
            <a:chExt cx="6453188" cy="827088"/>
          </a:xfrm>
        </p:grpSpPr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657600" y="4849813"/>
              <a:ext cx="5157788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u="none" dirty="0">
                  <a:solidFill>
                    <a:srgbClr val="FF3300"/>
                  </a:solidFill>
                </a:rPr>
                <a:t>No. of edges incident on </a:t>
              </a:r>
              <a:r>
                <a:rPr lang="en-US" sz="2000" i="1" u="none" dirty="0">
                  <a:solidFill>
                    <a:srgbClr val="FF3300"/>
                  </a:solidFill>
                </a:rPr>
                <a:t>v. </a:t>
              </a:r>
              <a:r>
                <a:rPr lang="en-US" sz="2000" u="none" dirty="0">
                  <a:solidFill>
                    <a:srgbClr val="FF3300"/>
                  </a:solidFill>
                </a:rPr>
                <a:t>Edge (</a:t>
              </a:r>
              <a:r>
                <a:rPr lang="en-US" sz="2000" i="1" u="none" dirty="0" err="1">
                  <a:solidFill>
                    <a:srgbClr val="FF3300"/>
                  </a:solidFill>
                </a:rPr>
                <a:t>u</a:t>
              </a:r>
              <a:r>
                <a:rPr lang="en-US" sz="2000" u="none" dirty="0" err="1">
                  <a:solidFill>
                    <a:srgbClr val="FF3300"/>
                  </a:solidFill>
                </a:rPr>
                <a:t>,</a:t>
              </a:r>
              <a:r>
                <a:rPr lang="en-US" sz="2000" i="1" u="none" dirty="0" err="1">
                  <a:solidFill>
                    <a:srgbClr val="FF3300"/>
                  </a:solidFill>
                </a:rPr>
                <a:t>v</a:t>
              </a:r>
              <a:r>
                <a:rPr lang="en-US" sz="2000" u="none" dirty="0">
                  <a:solidFill>
                    <a:srgbClr val="FF3300"/>
                  </a:solidFill>
                </a:rPr>
                <a:t>) is incident on vertices </a:t>
              </a:r>
              <a:r>
                <a:rPr lang="en-US" sz="2000" i="1" u="none" dirty="0">
                  <a:solidFill>
                    <a:srgbClr val="FF3300"/>
                  </a:solidFill>
                </a:rPr>
                <a:t>u</a:t>
              </a:r>
              <a:r>
                <a:rPr lang="en-US" sz="2000" u="none" dirty="0">
                  <a:solidFill>
                    <a:srgbClr val="FF3300"/>
                  </a:solidFill>
                </a:rPr>
                <a:t> and </a:t>
              </a:r>
              <a:r>
                <a:rPr lang="en-US" sz="2000" i="1" u="none" dirty="0">
                  <a:solidFill>
                    <a:srgbClr val="FF3300"/>
                  </a:solidFill>
                </a:rPr>
                <a:t>v</a:t>
              </a:r>
              <a:r>
                <a:rPr lang="en-US" sz="2000" u="none" dirty="0">
                  <a:solidFill>
                    <a:srgbClr val="FF3300"/>
                  </a:solidFill>
                </a:rPr>
                <a:t>.</a:t>
              </a:r>
              <a:endParaRPr lang="en-US" sz="2000" i="1" u="none" dirty="0">
                <a:solidFill>
                  <a:srgbClr val="FF3300"/>
                </a:solidFill>
              </a:endParaRP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H="1" flipV="1">
              <a:off x="2362200" y="4724400"/>
              <a:ext cx="1447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875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Algorithm for 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/>
              <a:t>TOPOLOGICAL-SORT(</a:t>
            </a:r>
            <a:r>
              <a:rPr lang="en-CA" b="1" dirty="0"/>
              <a:t>G</a:t>
            </a:r>
            <a:r>
              <a:rPr lang="en-CA" dirty="0"/>
              <a:t>):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dirty="0"/>
              <a:t>call DFS(G) to compute </a:t>
            </a:r>
            <a:r>
              <a:rPr lang="en-CA" b="1" dirty="0"/>
              <a:t>finishing</a:t>
            </a:r>
            <a:r>
              <a:rPr lang="en-CA" dirty="0"/>
              <a:t> times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for each vertex </a:t>
            </a:r>
            <a:r>
              <a:rPr lang="en-CA" b="1" dirty="0"/>
              <a:t>v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dirty="0"/>
              <a:t>as each vertex is finished, insert it onto the </a:t>
            </a:r>
            <a:r>
              <a:rPr lang="en-CA" b="1" dirty="0"/>
              <a:t>front </a:t>
            </a:r>
            <a:r>
              <a:rPr lang="en-CA" dirty="0"/>
              <a:t>of a linked list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dirty="0"/>
              <a:t>return the linked list of vertices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/>
              <a:t>Note that the result is just a list of vertices in order of </a:t>
            </a:r>
            <a:r>
              <a:rPr lang="en-CA" b="1" dirty="0"/>
              <a:t>decreasing</a:t>
            </a:r>
            <a:r>
              <a:rPr lang="en-CA" dirty="0"/>
              <a:t> finish times </a:t>
            </a:r>
            <a:r>
              <a:rPr lang="en-CA" b="1" dirty="0"/>
              <a:t>f</a:t>
            </a:r>
            <a:r>
              <a:rPr lang="en-CA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470016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DAGs and back edges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Can there be a </a:t>
            </a:r>
            <a:r>
              <a:rPr lang="sk-SK" b="1"/>
              <a:t>back</a:t>
            </a:r>
            <a:r>
              <a:rPr lang="sk-SK"/>
              <a:t> edge in a DFS on a DAG?</a:t>
            </a:r>
          </a:p>
          <a:p>
            <a:r>
              <a:rPr lang="sk-SK"/>
              <a:t>NO! Back edges close a cycle!</a:t>
            </a:r>
          </a:p>
          <a:p>
            <a:r>
              <a:rPr lang="sk-SK"/>
              <a:t>A graph </a:t>
            </a:r>
            <a:r>
              <a:rPr lang="sk-SK" b="1"/>
              <a:t>G</a:t>
            </a:r>
            <a:r>
              <a:rPr lang="sk-SK"/>
              <a:t> is a DAG &lt;=&gt; there is no back edge classified by DFS(</a:t>
            </a:r>
            <a:r>
              <a:rPr lang="sk-SK" b="1"/>
              <a:t>G</a:t>
            </a:r>
            <a:r>
              <a:rPr lang="sk-SK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46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500438" y="3282950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566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 animBg="1"/>
      <p:bldP spid="54" grpId="0" animBg="1"/>
      <p:bldP spid="56" grpId="0"/>
      <p:bldP spid="57" grpId="0" animBg="1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5390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1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3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4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5400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1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9250" y="2428875"/>
            <a:ext cx="3214688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6415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6416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3</a:t>
            </a:r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6418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4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642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6429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00625" y="2357438"/>
            <a:ext cx="4000500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 startAt="2"/>
              <a:defRPr/>
            </a:pPr>
            <a:r>
              <a:rPr lang="en-CA" sz="2400" dirty="0"/>
              <a:t>as each vertex is finished, insert it onto the </a:t>
            </a:r>
            <a:r>
              <a:rPr lang="en-CA" sz="2400" b="1" dirty="0"/>
              <a:t>front </a:t>
            </a:r>
            <a:r>
              <a:rPr lang="en-CA" sz="2400" dirty="0"/>
              <a:t>of a linked 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8618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7438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7439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7440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4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7446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745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456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8462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8463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8464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8469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74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47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9486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9487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9488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  <a:endParaRPr lang="en-CA" b="1" dirty="0"/>
          </a:p>
        </p:txBody>
      </p:sp>
      <p:sp>
        <p:nvSpPr>
          <p:cNvPr id="1949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99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504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72063" y="3857625"/>
            <a:ext cx="4000500" cy="954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Both edges from </a:t>
            </a:r>
            <a:r>
              <a:rPr lang="sk-SK" sz="2800" b="1" dirty="0"/>
              <a:t>e</a:t>
            </a:r>
            <a:r>
              <a:rPr lang="sk-SK" sz="2800" dirty="0"/>
              <a:t> are </a:t>
            </a:r>
            <a:r>
              <a:rPr lang="sk-SK" sz="2800" b="1" dirty="0"/>
              <a:t>cross edges</a:t>
            </a:r>
            <a:endParaRPr lang="en-CA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9" name="Straight Arrow Connector 58"/>
          <p:cNvCxnSpPr>
            <a:stCxn id="58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40" grpId="0" animBg="1"/>
      <p:bldP spid="5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20510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0511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051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8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0518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523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528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9250" y="62150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c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00625" y="3143250"/>
            <a:ext cx="4000500" cy="1570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/>
              <a:t>Just a note:</a:t>
            </a:r>
            <a:r>
              <a:rPr lang="sk-SK" sz="2400" dirty="0"/>
              <a:t> </a:t>
            </a:r>
            <a:r>
              <a:rPr lang="en-US" sz="2400" dirty="0"/>
              <a:t>If there was</a:t>
            </a:r>
            <a:r>
              <a:rPr lang="sk-SK" sz="2400" dirty="0"/>
              <a:t> </a:t>
            </a:r>
            <a:r>
              <a:rPr lang="en-US" sz="2400" dirty="0"/>
              <a:t>(</a:t>
            </a:r>
            <a:r>
              <a:rPr lang="en-US" sz="2400" b="1" dirty="0" err="1"/>
              <a:t>c</a:t>
            </a:r>
            <a:r>
              <a:rPr lang="en-US" sz="2400" dirty="0" err="1"/>
              <a:t>,</a:t>
            </a:r>
            <a:r>
              <a:rPr lang="en-US" sz="2400" b="1" dirty="0" err="1"/>
              <a:t>f</a:t>
            </a:r>
            <a:r>
              <a:rPr lang="en-US" sz="2400" dirty="0"/>
              <a:t>) edge in the graph, it would be classified as a </a:t>
            </a:r>
            <a:r>
              <a:rPr lang="en-US" sz="2400" b="1" dirty="0"/>
              <a:t>forward edge</a:t>
            </a:r>
            <a:endParaRPr lang="sk-SK" sz="2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(in </a:t>
            </a:r>
            <a:r>
              <a:rPr lang="en-US" sz="2400" dirty="0"/>
              <a:t>this </a:t>
            </a:r>
            <a:r>
              <a:rPr lang="sk-SK" sz="2400" dirty="0"/>
              <a:t>particular </a:t>
            </a:r>
            <a:r>
              <a:rPr lang="en-US" sz="2400" dirty="0"/>
              <a:t>DFS run</a:t>
            </a:r>
            <a:r>
              <a:rPr lang="sk-SK" sz="2400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66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  <p:bldP spid="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1535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1536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9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1541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545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54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159521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3" grpId="0"/>
      <p:bldP spid="64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Cons: adj list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Pros</a:t>
            </a:r>
          </a:p>
          <a:p>
            <a:pPr lvl="1"/>
            <a:r>
              <a:rPr lang="en-US" sz="2400" dirty="0">
                <a:solidFill>
                  <a:srgbClr val="CC3300"/>
                </a:solidFill>
              </a:rPr>
              <a:t>Space-efficient</a:t>
            </a:r>
            <a:r>
              <a:rPr lang="en-US" sz="2400" dirty="0"/>
              <a:t>, when a graph is sparse.</a:t>
            </a:r>
          </a:p>
          <a:p>
            <a:r>
              <a:rPr lang="en-US" sz="2800" dirty="0"/>
              <a:t>Cons</a:t>
            </a:r>
          </a:p>
          <a:p>
            <a:pPr lvl="1"/>
            <a:r>
              <a:rPr lang="en-US" sz="2400" dirty="0">
                <a:solidFill>
                  <a:srgbClr val="CC3300"/>
                </a:solidFill>
              </a:rPr>
              <a:t>Determining if an edge (</a:t>
            </a:r>
            <a:r>
              <a:rPr lang="en-US" sz="2400" i="1" dirty="0" err="1">
                <a:solidFill>
                  <a:srgbClr val="CC3300"/>
                </a:solidFill>
              </a:rPr>
              <a:t>u</a:t>
            </a:r>
            <a:r>
              <a:rPr lang="en-US" sz="2400" dirty="0" err="1">
                <a:solidFill>
                  <a:srgbClr val="CC3300"/>
                </a:solidFill>
              </a:rPr>
              <a:t>,</a:t>
            </a:r>
            <a:r>
              <a:rPr lang="en-US" sz="2400" i="1" dirty="0" err="1">
                <a:solidFill>
                  <a:srgbClr val="CC3300"/>
                </a:solidFill>
              </a:rPr>
              <a:t>v</a:t>
            </a:r>
            <a:r>
              <a:rPr lang="en-US" sz="2400" dirty="0">
                <a:solidFill>
                  <a:srgbClr val="CC3300"/>
                </a:solidFill>
              </a:rPr>
              <a:t>) </a:t>
            </a:r>
            <a:r>
              <a:rPr lang="en-US" sz="2400" dirty="0">
                <a:solidFill>
                  <a:srgbClr val="CC3300"/>
                </a:solidFill>
                <a:sym typeface="Symbol" pitchFamily="18" charset="2"/>
              </a:rPr>
              <a:t>G</a:t>
            </a:r>
            <a:r>
              <a:rPr lang="en-US" sz="2400" dirty="0">
                <a:solidFill>
                  <a:srgbClr val="CC3300"/>
                </a:solidFill>
              </a:rPr>
              <a:t> is not efficient</a:t>
            </a:r>
            <a:r>
              <a:rPr lang="en-US" sz="2400" dirty="0"/>
              <a:t>.</a:t>
            </a:r>
          </a:p>
          <a:p>
            <a:pPr lvl="2"/>
            <a:r>
              <a:rPr lang="en-US" sz="2000" dirty="0"/>
              <a:t>Have to search in </a:t>
            </a:r>
            <a:r>
              <a:rPr lang="en-US" sz="2000" i="1" dirty="0"/>
              <a:t>u</a:t>
            </a:r>
            <a:r>
              <a:rPr lang="en-US" sz="2000" dirty="0"/>
              <a:t>’s adjacency list. </a:t>
            </a:r>
            <a:r>
              <a:rPr lang="en-US" sz="2000" dirty="0">
                <a:sym typeface="Symbol" pitchFamily="18" charset="2"/>
              </a:rPr>
              <a:t>(degree(</a:t>
            </a:r>
            <a:r>
              <a:rPr lang="en-US" sz="2000" i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)) time.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9255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2559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256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2568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572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22589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9" grpId="0"/>
      <p:bldP spid="6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2358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3587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59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595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23612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12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620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9248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24606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4611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615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61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636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12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644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625" y="2500313"/>
            <a:ext cx="4000500" cy="1323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WE HAVE THE RESULT!</a:t>
            </a:r>
          </a:p>
          <a:p>
            <a:pPr lvl="1" indent="-4572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" b="1" dirty="0"/>
              <a:t> </a:t>
            </a:r>
            <a:endParaRPr lang="sk-SK" sz="500" b="1" dirty="0"/>
          </a:p>
          <a:p>
            <a:pPr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 startAt="3"/>
              <a:defRPr/>
            </a:pPr>
            <a:r>
              <a:rPr lang="en-CA" sz="2400" dirty="0"/>
              <a:t>return the linked list of vertices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4500563" y="3429000"/>
            <a:ext cx="2786062" cy="2428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1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29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7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563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8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638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5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642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4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658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 sz="2000" b="1"/>
              <a:t>f 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12</a:t>
            </a:r>
            <a:endParaRPr lang="en-CA" sz="2000" b="1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663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 sz="2000" b="1"/>
              <a:t>f 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11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00625" y="2071688"/>
            <a:ext cx="40005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The </a:t>
            </a:r>
            <a:r>
              <a:rPr lang="en-CA" sz="2400" dirty="0"/>
              <a:t>linked list </a:t>
            </a:r>
            <a:r>
              <a:rPr lang="sk-SK" sz="2400" dirty="0"/>
              <a:t>is sorted in </a:t>
            </a:r>
            <a:r>
              <a:rPr lang="en-US" sz="2400" b="1" dirty="0"/>
              <a:t>decreasing</a:t>
            </a:r>
            <a:r>
              <a:rPr lang="en-US" sz="2400" dirty="0"/>
              <a:t> order of finishing times </a:t>
            </a:r>
            <a:r>
              <a:rPr lang="en-US" sz="2400" b="1" dirty="0"/>
              <a:t>f</a:t>
            </a:r>
            <a:r>
              <a:rPr lang="sk-SK" sz="2400" dirty="0"/>
              <a:t>[] </a:t>
            </a:r>
            <a:endParaRPr lang="en-CA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000625" y="3443288"/>
            <a:ext cx="4000500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Try yourself with different </a:t>
            </a:r>
            <a:r>
              <a:rPr lang="sk-SK" sz="2400" dirty="0"/>
              <a:t>vertex </a:t>
            </a:r>
            <a:r>
              <a:rPr lang="en-US" sz="2400" dirty="0"/>
              <a:t>order for DFS visit</a:t>
            </a:r>
          </a:p>
        </p:txBody>
      </p:sp>
    </p:spTree>
    <p:extLst>
      <p:ext uri="{BB962C8B-B14F-4D97-AF65-F5344CB8AC3E}">
        <p14:creationId xmlns:p14="http://schemas.microsoft.com/office/powerpoint/2010/main" val="126958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Time complexity of TS(G)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Running time of topological sort:</a:t>
            </a:r>
          </a:p>
          <a:p>
            <a:pPr algn="ctr">
              <a:buFont typeface="Arial" charset="0"/>
              <a:buNone/>
            </a:pPr>
            <a:r>
              <a:rPr lang="en-CA" dirty="0"/>
              <a:t> </a:t>
            </a:r>
            <a:r>
              <a:rPr lang="el-GR" b="1" dirty="0"/>
              <a:t>Θ</a:t>
            </a:r>
            <a:r>
              <a:rPr lang="en-CA" b="1" dirty="0"/>
              <a:t>(V + E)</a:t>
            </a:r>
            <a:br>
              <a:rPr lang="en-CA" b="1" dirty="0"/>
            </a:br>
            <a:r>
              <a:rPr lang="en-CA" dirty="0"/>
              <a:t>Why? Depth first search takes </a:t>
            </a:r>
            <a:r>
              <a:rPr lang="el-GR" b="1" dirty="0"/>
              <a:t>Θ</a:t>
            </a:r>
            <a:r>
              <a:rPr lang="en-CA" b="1" dirty="0"/>
              <a:t>(V + E) </a:t>
            </a:r>
            <a:r>
              <a:rPr lang="en-CA" dirty="0"/>
              <a:t>time in the worst case, and inserting into the front of a linked list takes </a:t>
            </a:r>
            <a:r>
              <a:rPr lang="el-GR" b="1" dirty="0"/>
              <a:t>Θ</a:t>
            </a:r>
            <a:r>
              <a:rPr lang="en-CA" b="1" dirty="0"/>
              <a:t>(1) </a:t>
            </a:r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893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b="1" dirty="0"/>
              <a:t>Theorem</a:t>
            </a:r>
            <a:r>
              <a:rPr lang="en-CA" dirty="0"/>
              <a:t>: TOPOLOGICAL-SORT(</a:t>
            </a:r>
            <a:r>
              <a:rPr lang="en-CA" b="1" dirty="0"/>
              <a:t>G</a:t>
            </a:r>
            <a:r>
              <a:rPr lang="en-CA" dirty="0"/>
              <a:t>) produces a topological sort of a DAG </a:t>
            </a:r>
            <a:r>
              <a:rPr lang="en-CA" b="1" dirty="0"/>
              <a:t>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b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/>
              <a:t>The TOPOLOGICAL-SORT(</a:t>
            </a:r>
            <a:r>
              <a:rPr lang="en-CA" b="1" dirty="0"/>
              <a:t>G</a:t>
            </a:r>
            <a:r>
              <a:rPr lang="en-CA" dirty="0"/>
              <a:t>) algorithm does a DFS on the DAG </a:t>
            </a:r>
            <a:r>
              <a:rPr lang="en-CA" b="1" dirty="0"/>
              <a:t>G</a:t>
            </a:r>
            <a:r>
              <a:rPr lang="en-CA" dirty="0"/>
              <a:t>, and it lists the nodes of </a:t>
            </a:r>
            <a:r>
              <a:rPr lang="en-CA" b="1" dirty="0"/>
              <a:t>G</a:t>
            </a:r>
            <a:r>
              <a:rPr lang="en-CA" dirty="0"/>
              <a:t> in order of decreasing finish times </a:t>
            </a:r>
            <a:r>
              <a:rPr lang="en-CA" b="1" dirty="0"/>
              <a:t>f</a:t>
            </a:r>
            <a:r>
              <a:rPr lang="en-CA" dirty="0"/>
              <a:t>[]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/>
              <a:t>We must show that this list satisfies the topological sort property, namely, that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, </a:t>
            </a:r>
            <a:r>
              <a:rPr lang="en-CA" b="1" dirty="0"/>
              <a:t>u</a:t>
            </a:r>
            <a:r>
              <a:rPr lang="en-CA" dirty="0"/>
              <a:t> appears before </a:t>
            </a:r>
            <a:r>
              <a:rPr lang="en-CA" b="1" dirty="0"/>
              <a:t>v</a:t>
            </a:r>
            <a:r>
              <a:rPr lang="en-CA" dirty="0"/>
              <a:t> in the list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b="1" dirty="0"/>
              <a:t>Claim</a:t>
            </a:r>
            <a:r>
              <a:rPr lang="en-CA" dirty="0"/>
              <a:t>: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: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 in DFS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37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525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CA" b="1" dirty="0"/>
              <a:t>“</a:t>
            </a:r>
            <a:r>
              <a:rPr lang="en-CA" dirty="0"/>
              <a:t>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,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 in this DFS”</a:t>
            </a:r>
          </a:p>
          <a:p>
            <a:endParaRPr lang="en-CA" dirty="0"/>
          </a:p>
          <a:p>
            <a:r>
              <a:rPr lang="en-CA" dirty="0"/>
              <a:t>The DFS classifies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as a </a:t>
            </a:r>
            <a:r>
              <a:rPr lang="en-CA" b="1" dirty="0"/>
              <a:t>tree edge</a:t>
            </a:r>
            <a:r>
              <a:rPr lang="en-CA" dirty="0"/>
              <a:t>, a </a:t>
            </a:r>
            <a:r>
              <a:rPr lang="en-CA" b="1" dirty="0"/>
              <a:t>forward edge</a:t>
            </a:r>
            <a:r>
              <a:rPr lang="en-CA" dirty="0"/>
              <a:t> or a </a:t>
            </a:r>
            <a:r>
              <a:rPr lang="en-CA" b="1" dirty="0"/>
              <a:t>cross-edge</a:t>
            </a:r>
            <a:r>
              <a:rPr lang="en-CA" dirty="0"/>
              <a:t> (it cannot be a back-edge since </a:t>
            </a:r>
            <a:r>
              <a:rPr lang="en-CA" b="1" dirty="0"/>
              <a:t>G</a:t>
            </a:r>
            <a:r>
              <a:rPr lang="en-CA" dirty="0"/>
              <a:t> has no cycles):</a:t>
            </a:r>
          </a:p>
          <a:p>
            <a:pPr marL="1028700" lvl="1" indent="-571500">
              <a:buFont typeface="Calibri" pitchFamily="34" charset="0"/>
              <a:buAutoNum type="romanLcPeriod"/>
            </a:pPr>
            <a:r>
              <a:rPr lang="en-CA" dirty="0"/>
              <a:t>If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</a:t>
            </a:r>
            <a:r>
              <a:rPr lang="en-CA" b="1" dirty="0"/>
              <a:t>tree</a:t>
            </a:r>
            <a:r>
              <a:rPr lang="en-CA" dirty="0"/>
              <a:t> or a </a:t>
            </a:r>
            <a:r>
              <a:rPr lang="en-CA" b="1" dirty="0"/>
              <a:t>forward edge</a:t>
            </a:r>
            <a:r>
              <a:rPr lang="en-CA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 ⇒ </a:t>
            </a:r>
            <a:r>
              <a:rPr lang="en-CA" b="1" dirty="0"/>
              <a:t>v</a:t>
            </a:r>
            <a:r>
              <a:rPr lang="en-CA" dirty="0"/>
              <a:t> is a descendant of </a:t>
            </a:r>
            <a:r>
              <a:rPr lang="en-CA" b="1" dirty="0"/>
              <a:t>u </a:t>
            </a:r>
            <a:r>
              <a:rPr lang="en-CA" dirty="0"/>
              <a:t> </a:t>
            </a:r>
            <a:r>
              <a:rPr lang="en-CA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⇒ 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</a:t>
            </a:r>
          </a:p>
          <a:p>
            <a:pPr marL="1028700" lvl="1" indent="-571500">
              <a:buFont typeface="Calibri" pitchFamily="34" charset="0"/>
              <a:buAutoNum type="romanLcPeriod"/>
            </a:pPr>
            <a:r>
              <a:rPr lang="en-CA" dirty="0"/>
              <a:t>If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</a:t>
            </a:r>
            <a:r>
              <a:rPr lang="en-CA" b="1" dirty="0"/>
              <a:t>cross-edge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1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525963"/>
          </a:xfrm>
        </p:spPr>
        <p:txBody>
          <a:bodyPr/>
          <a:lstStyle/>
          <a:p>
            <a:r>
              <a:rPr lang="en-CA" dirty="0"/>
              <a:t>TOPOLOGICAL-SORT(G) lists the nodes of G from highest to lowest finishing times</a:t>
            </a:r>
          </a:p>
          <a:p>
            <a:endParaRPr lang="en-CA" dirty="0"/>
          </a:p>
          <a:p>
            <a:r>
              <a:rPr lang="en-CA" dirty="0"/>
              <a:t>By the </a:t>
            </a:r>
            <a:r>
              <a:rPr lang="en-CA" b="1" dirty="0"/>
              <a:t>Claim</a:t>
            </a:r>
            <a:r>
              <a:rPr lang="en-CA" dirty="0"/>
              <a:t>,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			    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</a:t>
            </a:r>
          </a:p>
          <a:p>
            <a:pPr>
              <a:buFont typeface="Arial" charset="0"/>
              <a:buNone/>
            </a:pPr>
            <a:r>
              <a:rPr lang="en-CA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⇒</a:t>
            </a:r>
            <a:r>
              <a:rPr lang="en-CA" dirty="0"/>
              <a:t> </a:t>
            </a:r>
            <a:r>
              <a:rPr lang="en-CA" b="1" dirty="0"/>
              <a:t>u</a:t>
            </a:r>
            <a:r>
              <a:rPr lang="en-CA" dirty="0"/>
              <a:t> will be before </a:t>
            </a:r>
            <a:r>
              <a:rPr lang="en-CA" b="1" dirty="0"/>
              <a:t>v</a:t>
            </a:r>
            <a:r>
              <a:rPr lang="en-CA" dirty="0"/>
              <a:t> in the algorithm's list</a:t>
            </a:r>
          </a:p>
        </p:txBody>
      </p:sp>
    </p:spTree>
    <p:extLst>
      <p:ext uri="{BB962C8B-B14F-4D97-AF65-F5344CB8AC3E}">
        <p14:creationId xmlns:p14="http://schemas.microsoft.com/office/powerpoint/2010/main" val="6837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334000"/>
          </a:xfrm>
        </p:spPr>
        <p:txBody>
          <a:bodyPr/>
          <a:lstStyle/>
          <a:p>
            <a:endParaRPr lang="en-US" i="1" dirty="0"/>
          </a:p>
          <a:p>
            <a:r>
              <a:rPr lang="en-US" i="1" dirty="0"/>
              <a:t>G</a:t>
            </a:r>
            <a:r>
              <a:rPr lang="en-US" dirty="0"/>
              <a:t> is strongly connected if every pair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of vertices in </a:t>
            </a:r>
            <a:r>
              <a:rPr lang="en-US" i="1" dirty="0"/>
              <a:t>G </a:t>
            </a:r>
            <a:r>
              <a:rPr lang="en-US" dirty="0"/>
              <a:t>is reachable from one another.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C3300"/>
                </a:solidFill>
              </a:rPr>
              <a:t>strongly connected component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i="1" dirty="0">
                <a:solidFill>
                  <a:srgbClr val="CC3300"/>
                </a:solidFill>
              </a:rPr>
              <a:t>SCC</a:t>
            </a:r>
            <a:r>
              <a:rPr lang="en-US" dirty="0"/>
              <a:t>) of </a:t>
            </a:r>
            <a:r>
              <a:rPr lang="en-US" i="1" dirty="0"/>
              <a:t>G </a:t>
            </a:r>
            <a:r>
              <a:rPr lang="en-US" dirty="0"/>
              <a:t>is a maximal set of vertices </a:t>
            </a:r>
            <a:r>
              <a:rPr lang="en-US" i="1" dirty="0"/>
              <a:t>C </a:t>
            </a:r>
            <a:r>
              <a:rPr lang="en-US" dirty="0">
                <a:sym typeface="Symbol" pitchFamily="18" charset="2"/>
              </a:rPr>
              <a:t></a:t>
            </a:r>
            <a:r>
              <a:rPr lang="en-US" dirty="0">
                <a:latin typeface="MTSYN" charset="-127"/>
              </a:rPr>
              <a:t> </a:t>
            </a:r>
            <a:r>
              <a:rPr lang="en-US" i="1" dirty="0"/>
              <a:t>V </a:t>
            </a:r>
            <a:r>
              <a:rPr lang="en-US" dirty="0"/>
              <a:t>such that for all </a:t>
            </a:r>
            <a:r>
              <a:rPr lang="en-US" i="1" dirty="0"/>
              <a:t>u</a:t>
            </a:r>
            <a:r>
              <a:rPr lang="en-US" i="1" dirty="0">
                <a:latin typeface="RMTMI" charset="-95"/>
              </a:rPr>
              <a:t>, v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>
                <a:latin typeface="MTSYN" charset="-127"/>
              </a:rPr>
              <a:t> </a:t>
            </a:r>
            <a:r>
              <a:rPr lang="en-US" i="1" dirty="0"/>
              <a:t>C</a:t>
            </a:r>
            <a:r>
              <a:rPr lang="en-US" dirty="0"/>
              <a:t>, both </a:t>
            </a:r>
            <a:r>
              <a:rPr lang="en-US" i="1" dirty="0"/>
              <a:t>u   </a:t>
            </a:r>
            <a:r>
              <a:rPr lang="en-US" i="1" dirty="0">
                <a:latin typeface="LASY10" charset="0"/>
              </a:rPr>
              <a:t>  </a:t>
            </a:r>
            <a:r>
              <a:rPr lang="en-US" i="1" dirty="0">
                <a:latin typeface="RMTMI" charset="-95"/>
              </a:rPr>
              <a:t>v </a:t>
            </a:r>
            <a:r>
              <a:rPr lang="en-US" dirty="0"/>
              <a:t>and </a:t>
            </a:r>
            <a:r>
              <a:rPr lang="en-US" i="1" dirty="0">
                <a:latin typeface="RMTMI" charset="-95"/>
              </a:rPr>
              <a:t>v     </a:t>
            </a:r>
            <a:r>
              <a:rPr lang="en-US" i="1" dirty="0">
                <a:latin typeface="LASY10" charset="0"/>
              </a:rPr>
              <a:t> </a:t>
            </a:r>
            <a:r>
              <a:rPr lang="en-US" i="1" dirty="0"/>
              <a:t>u</a:t>
            </a:r>
            <a:r>
              <a:rPr lang="en-US" dirty="0"/>
              <a:t> exist.</a:t>
            </a:r>
          </a:p>
          <a:p>
            <a:endParaRPr lang="en-US" dirty="0"/>
          </a:p>
          <a:p>
            <a:endParaRPr lang="en-US" i="1" dirty="0"/>
          </a:p>
        </p:txBody>
      </p:sp>
      <p:sp>
        <p:nvSpPr>
          <p:cNvPr id="13316" name="Freeform 4"/>
          <p:cNvSpPr>
            <a:spLocks/>
          </p:cNvSpPr>
          <p:nvPr/>
        </p:nvSpPr>
        <p:spPr bwMode="auto">
          <a:xfrm>
            <a:off x="2514600" y="381000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4191000" y="3853576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14400" y="4419600"/>
            <a:ext cx="5486400" cy="1676400"/>
            <a:chOff x="914400" y="3657600"/>
            <a:chExt cx="5486400" cy="1676400"/>
          </a:xfrm>
        </p:grpSpPr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4495800" y="4572000"/>
              <a:ext cx="609600" cy="685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5486400" y="3657600"/>
              <a:ext cx="914400" cy="1600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4343400" y="3657600"/>
              <a:ext cx="762000" cy="762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3200400" y="3657600"/>
              <a:ext cx="1143000" cy="1600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914400" y="3657600"/>
              <a:ext cx="1905000" cy="16764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1066800" y="3810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2247900" y="3810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1066800" y="47244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2247900" y="47244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3429000" y="3810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4610100" y="3810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3429000" y="47244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610100" y="47244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791200" y="3810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791200" y="47244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328" name="AutoShape 16"/>
            <p:cNvCxnSpPr>
              <a:cxnSpLocks noChangeShapeType="1"/>
              <a:stCxn id="13318" idx="6"/>
              <a:endCxn id="13319" idx="2"/>
            </p:cNvCxnSpPr>
            <p:nvPr/>
          </p:nvCxnSpPr>
          <p:spPr bwMode="auto">
            <a:xfrm>
              <a:off x="1447800" y="40005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9" name="AutoShape 17"/>
            <p:cNvCxnSpPr>
              <a:cxnSpLocks noChangeShapeType="1"/>
              <a:stCxn id="13318" idx="4"/>
              <a:endCxn id="13320" idx="0"/>
            </p:cNvCxnSpPr>
            <p:nvPr/>
          </p:nvCxnSpPr>
          <p:spPr bwMode="auto">
            <a:xfrm>
              <a:off x="1257300" y="4191000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0" name="AutoShape 18"/>
            <p:cNvCxnSpPr>
              <a:cxnSpLocks noChangeShapeType="1"/>
              <a:stCxn id="13319" idx="4"/>
              <a:endCxn id="13321" idx="0"/>
            </p:cNvCxnSpPr>
            <p:nvPr/>
          </p:nvCxnSpPr>
          <p:spPr bwMode="auto">
            <a:xfrm>
              <a:off x="2438400" y="4191000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2" name="AutoShape 20"/>
            <p:cNvCxnSpPr>
              <a:cxnSpLocks noChangeShapeType="1"/>
              <a:stCxn id="13320" idx="6"/>
              <a:endCxn id="13321" idx="2"/>
            </p:cNvCxnSpPr>
            <p:nvPr/>
          </p:nvCxnSpPr>
          <p:spPr bwMode="auto">
            <a:xfrm>
              <a:off x="1447800" y="49149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3" name="AutoShape 21"/>
            <p:cNvCxnSpPr>
              <a:cxnSpLocks noChangeShapeType="1"/>
              <a:stCxn id="13321" idx="1"/>
              <a:endCxn id="13318" idx="5"/>
            </p:cNvCxnSpPr>
            <p:nvPr/>
          </p:nvCxnSpPr>
          <p:spPr bwMode="auto">
            <a:xfrm flipH="1" flipV="1">
              <a:off x="1392238" y="4135438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4" name="AutoShape 22"/>
            <p:cNvCxnSpPr>
              <a:cxnSpLocks noChangeShapeType="1"/>
              <a:stCxn id="13322" idx="6"/>
              <a:endCxn id="13323" idx="2"/>
            </p:cNvCxnSpPr>
            <p:nvPr/>
          </p:nvCxnSpPr>
          <p:spPr bwMode="auto">
            <a:xfrm>
              <a:off x="3810000" y="40005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5" name="AutoShape 23"/>
            <p:cNvCxnSpPr>
              <a:cxnSpLocks noChangeShapeType="1"/>
              <a:stCxn id="13323" idx="4"/>
              <a:endCxn id="13324" idx="7"/>
            </p:cNvCxnSpPr>
            <p:nvPr/>
          </p:nvCxnSpPr>
          <p:spPr bwMode="auto">
            <a:xfrm flipH="1">
              <a:off x="3754438" y="4191000"/>
              <a:ext cx="1046162" cy="5889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6" name="AutoShape 24"/>
            <p:cNvCxnSpPr>
              <a:cxnSpLocks noChangeShapeType="1"/>
              <a:stCxn id="13324" idx="0"/>
              <a:endCxn id="13322" idx="4"/>
            </p:cNvCxnSpPr>
            <p:nvPr/>
          </p:nvCxnSpPr>
          <p:spPr bwMode="auto">
            <a:xfrm flipV="1">
              <a:off x="3619500" y="4191000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8" name="AutoShape 26"/>
            <p:cNvCxnSpPr>
              <a:cxnSpLocks noChangeShapeType="1"/>
              <a:stCxn id="13322" idx="3"/>
              <a:endCxn id="13324" idx="1"/>
            </p:cNvCxnSpPr>
            <p:nvPr/>
          </p:nvCxnSpPr>
          <p:spPr bwMode="auto">
            <a:xfrm rot="5400000">
              <a:off x="3162300" y="4457701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0" name="AutoShape 28"/>
            <p:cNvCxnSpPr>
              <a:cxnSpLocks noChangeShapeType="1"/>
              <a:stCxn id="13323" idx="4"/>
              <a:endCxn id="13325" idx="0"/>
            </p:cNvCxnSpPr>
            <p:nvPr/>
          </p:nvCxnSpPr>
          <p:spPr bwMode="auto">
            <a:xfrm>
              <a:off x="4800600" y="4191000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1" name="AutoShape 29"/>
            <p:cNvCxnSpPr>
              <a:cxnSpLocks noChangeShapeType="1"/>
              <a:stCxn id="13326" idx="3"/>
              <a:endCxn id="13327" idx="1"/>
            </p:cNvCxnSpPr>
            <p:nvPr/>
          </p:nvCxnSpPr>
          <p:spPr bwMode="auto">
            <a:xfrm rot="5400000">
              <a:off x="5524500" y="4457701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2" name="AutoShape 30"/>
            <p:cNvCxnSpPr>
              <a:cxnSpLocks noChangeShapeType="1"/>
              <a:stCxn id="13327" idx="7"/>
              <a:endCxn id="13326" idx="5"/>
            </p:cNvCxnSpPr>
            <p:nvPr/>
          </p:nvCxnSpPr>
          <p:spPr bwMode="auto">
            <a:xfrm rot="16200000">
              <a:off x="5794375" y="4457701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3" name="AutoShape 31"/>
            <p:cNvCxnSpPr>
              <a:cxnSpLocks noChangeShapeType="1"/>
              <a:stCxn id="13323" idx="6"/>
              <a:endCxn id="13326" idx="2"/>
            </p:cNvCxnSpPr>
            <p:nvPr/>
          </p:nvCxnSpPr>
          <p:spPr bwMode="auto">
            <a:xfrm>
              <a:off x="4991100" y="40005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4" name="AutoShape 32"/>
            <p:cNvCxnSpPr>
              <a:cxnSpLocks noChangeShapeType="1"/>
              <a:stCxn id="13323" idx="5"/>
              <a:endCxn id="13327" idx="1"/>
            </p:cNvCxnSpPr>
            <p:nvPr/>
          </p:nvCxnSpPr>
          <p:spPr bwMode="auto">
            <a:xfrm>
              <a:off x="4935538" y="4135438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5" name="AutoShape 33"/>
            <p:cNvCxnSpPr>
              <a:cxnSpLocks noChangeShapeType="1"/>
              <a:stCxn id="13325" idx="6"/>
              <a:endCxn id="13327" idx="2"/>
            </p:cNvCxnSpPr>
            <p:nvPr/>
          </p:nvCxnSpPr>
          <p:spPr bwMode="auto">
            <a:xfrm>
              <a:off x="4991100" y="49149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7" name="AutoShape 35"/>
            <p:cNvCxnSpPr>
              <a:cxnSpLocks noChangeShapeType="1"/>
              <a:stCxn id="13319" idx="6"/>
              <a:endCxn id="13322" idx="2"/>
            </p:cNvCxnSpPr>
            <p:nvPr/>
          </p:nvCxnSpPr>
          <p:spPr bwMode="auto">
            <a:xfrm>
              <a:off x="2628900" y="40005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8" name="AutoShape 36"/>
            <p:cNvCxnSpPr>
              <a:cxnSpLocks noChangeShapeType="1"/>
              <a:stCxn id="13321" idx="6"/>
              <a:endCxn id="13324" idx="2"/>
            </p:cNvCxnSpPr>
            <p:nvPr/>
          </p:nvCxnSpPr>
          <p:spPr bwMode="auto">
            <a:xfrm>
              <a:off x="2628900" y="49149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4343400" y="3657600"/>
              <a:ext cx="0" cy="762000"/>
            </a:xfrm>
            <a:prstGeom prst="line">
              <a:avLst/>
            </a:prstGeom>
            <a:noFill/>
            <a:ln w="12700">
              <a:solidFill>
                <a:srgbClr val="FFCC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5457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G</a:t>
            </a:r>
            <a:r>
              <a:rPr lang="en-US" baseline="30000"/>
              <a:t>SCC</a:t>
            </a:r>
            <a:r>
              <a:rPr lang="en-US"/>
              <a:t> </a:t>
            </a:r>
            <a:r>
              <a:rPr lang="en-US">
                <a:latin typeface="MTSYN" charset="-127"/>
              </a:rPr>
              <a:t>= 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V</a:t>
            </a:r>
            <a:r>
              <a:rPr lang="en-US" baseline="30000"/>
              <a:t>SCC</a:t>
            </a:r>
            <a:r>
              <a:rPr lang="en-US" i="1">
                <a:latin typeface="RMTMI" charset="-95"/>
              </a:rPr>
              <a:t>, </a:t>
            </a:r>
            <a:r>
              <a:rPr lang="en-US" i="1"/>
              <a:t>E</a:t>
            </a:r>
            <a:r>
              <a:rPr lang="en-US" baseline="30000"/>
              <a:t>SCC</a:t>
            </a:r>
            <a:r>
              <a:rPr lang="en-US">
                <a:latin typeface="RMTMI" charset="-95"/>
              </a:rPr>
              <a:t>)</a:t>
            </a:r>
            <a:r>
              <a:rPr lang="en-US"/>
              <a:t>.</a:t>
            </a:r>
          </a:p>
          <a:p>
            <a:r>
              <a:rPr lang="en-US" i="1"/>
              <a:t>V</a:t>
            </a:r>
            <a:r>
              <a:rPr lang="en-US" baseline="30000"/>
              <a:t>SCC</a:t>
            </a:r>
            <a:r>
              <a:rPr lang="en-US"/>
              <a:t> has one vertex for each SCC in </a:t>
            </a:r>
            <a:r>
              <a:rPr lang="en-US" i="1"/>
              <a:t>G</a:t>
            </a:r>
            <a:r>
              <a:rPr lang="en-US"/>
              <a:t>.</a:t>
            </a:r>
          </a:p>
          <a:p>
            <a:r>
              <a:rPr lang="en-US" i="1"/>
              <a:t>E</a:t>
            </a:r>
            <a:r>
              <a:rPr lang="en-US" baseline="30000"/>
              <a:t>SCC</a:t>
            </a:r>
            <a:r>
              <a:rPr lang="en-US"/>
              <a:t> has an edge if there’s an edge between the corresponding SCC’s in </a:t>
            </a:r>
            <a:r>
              <a:rPr lang="en-US" i="1"/>
              <a:t>G</a:t>
            </a:r>
            <a:r>
              <a:rPr lang="en-US"/>
              <a:t>.</a:t>
            </a:r>
          </a:p>
          <a:p>
            <a:r>
              <a:rPr lang="en-US" i="1"/>
              <a:t>G</a:t>
            </a:r>
            <a:r>
              <a:rPr lang="en-US" baseline="30000"/>
              <a:t>SCC </a:t>
            </a:r>
            <a:r>
              <a:rPr lang="en-US"/>
              <a:t>for the example considered:</a:t>
            </a:r>
          </a:p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91200" y="3429000"/>
            <a:ext cx="3276600" cy="1295400"/>
            <a:chOff x="4800600" y="3810000"/>
            <a:chExt cx="3276600" cy="1295400"/>
          </a:xfrm>
        </p:grpSpPr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4800600" y="3810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7696200" y="3810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6781800" y="47244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68" name="AutoShape 8"/>
            <p:cNvCxnSpPr>
              <a:cxnSpLocks noChangeShapeType="1"/>
              <a:stCxn id="15364" idx="6"/>
              <a:endCxn id="15365" idx="2"/>
            </p:cNvCxnSpPr>
            <p:nvPr/>
          </p:nvCxnSpPr>
          <p:spPr bwMode="auto">
            <a:xfrm>
              <a:off x="5181600" y="4000500"/>
              <a:ext cx="9144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69" name="AutoShape 9"/>
            <p:cNvCxnSpPr>
              <a:cxnSpLocks noChangeShapeType="1"/>
              <a:stCxn id="15365" idx="6"/>
              <a:endCxn id="15366" idx="2"/>
            </p:cNvCxnSpPr>
            <p:nvPr/>
          </p:nvCxnSpPr>
          <p:spPr bwMode="auto">
            <a:xfrm>
              <a:off x="6477000" y="4000500"/>
              <a:ext cx="1219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0" name="AutoShape 10"/>
            <p:cNvCxnSpPr>
              <a:cxnSpLocks noChangeShapeType="1"/>
              <a:stCxn id="15365" idx="5"/>
              <a:endCxn id="15367" idx="1"/>
            </p:cNvCxnSpPr>
            <p:nvPr/>
          </p:nvCxnSpPr>
          <p:spPr bwMode="auto">
            <a:xfrm>
              <a:off x="6421438" y="4135438"/>
              <a:ext cx="4159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1" name="AutoShape 11"/>
            <p:cNvCxnSpPr>
              <a:cxnSpLocks noChangeShapeType="1"/>
              <a:stCxn id="15367" idx="7"/>
              <a:endCxn id="15366" idx="3"/>
            </p:cNvCxnSpPr>
            <p:nvPr/>
          </p:nvCxnSpPr>
          <p:spPr bwMode="auto">
            <a:xfrm flipV="1">
              <a:off x="7107238" y="4135438"/>
              <a:ext cx="6445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685800" y="4648200"/>
            <a:ext cx="5486400" cy="1676400"/>
            <a:chOff x="685800" y="4648200"/>
            <a:chExt cx="5486400" cy="1676400"/>
          </a:xfrm>
        </p:grpSpPr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4267200" y="5562600"/>
              <a:ext cx="609600" cy="685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5257800" y="4648200"/>
              <a:ext cx="914400" cy="1600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114800" y="4648200"/>
              <a:ext cx="762000" cy="762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2971800" y="4648200"/>
              <a:ext cx="1143000" cy="1600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685800" y="4648200"/>
              <a:ext cx="1905000" cy="16764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838200" y="48006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019300" y="48006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838200" y="5715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19300" y="5715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3200400" y="48006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4381500" y="48006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3200400" y="5715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4381500" y="5715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5562600" y="48006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5562600" y="57150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6"/>
            <p:cNvCxnSpPr>
              <a:cxnSpLocks noChangeShapeType="1"/>
              <a:stCxn id="19" idx="6"/>
              <a:endCxn id="20" idx="2"/>
            </p:cNvCxnSpPr>
            <p:nvPr/>
          </p:nvCxnSpPr>
          <p:spPr bwMode="auto">
            <a:xfrm>
              <a:off x="1219200" y="49911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7"/>
            <p:cNvCxnSpPr>
              <a:cxnSpLocks noChangeShapeType="1"/>
              <a:stCxn id="19" idx="4"/>
              <a:endCxn id="21" idx="0"/>
            </p:cNvCxnSpPr>
            <p:nvPr/>
          </p:nvCxnSpPr>
          <p:spPr bwMode="auto">
            <a:xfrm>
              <a:off x="1028700" y="5181600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8"/>
            <p:cNvCxnSpPr>
              <a:cxnSpLocks noChangeShapeType="1"/>
              <a:stCxn id="20" idx="4"/>
              <a:endCxn id="22" idx="0"/>
            </p:cNvCxnSpPr>
            <p:nvPr/>
          </p:nvCxnSpPr>
          <p:spPr bwMode="auto">
            <a:xfrm>
              <a:off x="2209800" y="5181600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0"/>
            <p:cNvCxnSpPr>
              <a:cxnSpLocks noChangeShapeType="1"/>
              <a:stCxn id="21" idx="6"/>
              <a:endCxn id="22" idx="2"/>
            </p:cNvCxnSpPr>
            <p:nvPr/>
          </p:nvCxnSpPr>
          <p:spPr bwMode="auto">
            <a:xfrm>
              <a:off x="1219200" y="59055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21"/>
            <p:cNvCxnSpPr>
              <a:cxnSpLocks noChangeShapeType="1"/>
              <a:stCxn id="22" idx="1"/>
              <a:endCxn id="19" idx="5"/>
            </p:cNvCxnSpPr>
            <p:nvPr/>
          </p:nvCxnSpPr>
          <p:spPr bwMode="auto">
            <a:xfrm flipH="1" flipV="1">
              <a:off x="1163638" y="5126038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22"/>
            <p:cNvCxnSpPr>
              <a:cxnSpLocks noChangeShapeType="1"/>
              <a:stCxn id="23" idx="6"/>
              <a:endCxn id="24" idx="2"/>
            </p:cNvCxnSpPr>
            <p:nvPr/>
          </p:nvCxnSpPr>
          <p:spPr bwMode="auto">
            <a:xfrm>
              <a:off x="3581400" y="49911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3"/>
            <p:cNvCxnSpPr>
              <a:cxnSpLocks noChangeShapeType="1"/>
              <a:stCxn id="24" idx="4"/>
              <a:endCxn id="25" idx="7"/>
            </p:cNvCxnSpPr>
            <p:nvPr/>
          </p:nvCxnSpPr>
          <p:spPr bwMode="auto">
            <a:xfrm flipH="1">
              <a:off x="3525838" y="5181600"/>
              <a:ext cx="1046162" cy="5889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24"/>
            <p:cNvCxnSpPr>
              <a:cxnSpLocks noChangeShapeType="1"/>
              <a:stCxn id="25" idx="0"/>
              <a:endCxn id="23" idx="4"/>
            </p:cNvCxnSpPr>
            <p:nvPr/>
          </p:nvCxnSpPr>
          <p:spPr bwMode="auto">
            <a:xfrm flipV="1">
              <a:off x="3390900" y="5181600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6"/>
            <p:cNvCxnSpPr>
              <a:cxnSpLocks noChangeShapeType="1"/>
              <a:stCxn id="23" idx="3"/>
              <a:endCxn id="25" idx="1"/>
            </p:cNvCxnSpPr>
            <p:nvPr/>
          </p:nvCxnSpPr>
          <p:spPr bwMode="auto">
            <a:xfrm rot="5400000">
              <a:off x="2933700" y="5448301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28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>
              <a:off x="4572000" y="5181600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29"/>
            <p:cNvCxnSpPr>
              <a:cxnSpLocks noChangeShapeType="1"/>
              <a:stCxn id="27" idx="3"/>
              <a:endCxn id="28" idx="1"/>
            </p:cNvCxnSpPr>
            <p:nvPr/>
          </p:nvCxnSpPr>
          <p:spPr bwMode="auto">
            <a:xfrm rot="5400000">
              <a:off x="5295900" y="5448301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0"/>
            <p:cNvCxnSpPr>
              <a:cxnSpLocks noChangeShapeType="1"/>
              <a:stCxn id="28" idx="7"/>
              <a:endCxn id="27" idx="5"/>
            </p:cNvCxnSpPr>
            <p:nvPr/>
          </p:nvCxnSpPr>
          <p:spPr bwMode="auto">
            <a:xfrm rot="16200000">
              <a:off x="5565775" y="5448301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31"/>
            <p:cNvCxnSpPr>
              <a:cxnSpLocks noChangeShapeType="1"/>
              <a:stCxn id="24" idx="6"/>
              <a:endCxn id="27" idx="2"/>
            </p:cNvCxnSpPr>
            <p:nvPr/>
          </p:nvCxnSpPr>
          <p:spPr bwMode="auto">
            <a:xfrm>
              <a:off x="4762500" y="49911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32"/>
            <p:cNvCxnSpPr>
              <a:cxnSpLocks noChangeShapeType="1"/>
              <a:stCxn id="24" idx="5"/>
              <a:endCxn id="28" idx="1"/>
            </p:cNvCxnSpPr>
            <p:nvPr/>
          </p:nvCxnSpPr>
          <p:spPr bwMode="auto">
            <a:xfrm>
              <a:off x="4706938" y="5126038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33"/>
            <p:cNvCxnSpPr>
              <a:cxnSpLocks noChangeShapeType="1"/>
              <a:stCxn id="26" idx="6"/>
              <a:endCxn id="28" idx="2"/>
            </p:cNvCxnSpPr>
            <p:nvPr/>
          </p:nvCxnSpPr>
          <p:spPr bwMode="auto">
            <a:xfrm>
              <a:off x="4762500" y="59055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35"/>
            <p:cNvCxnSpPr>
              <a:cxnSpLocks noChangeShapeType="1"/>
              <a:stCxn id="20" idx="6"/>
              <a:endCxn id="23" idx="2"/>
            </p:cNvCxnSpPr>
            <p:nvPr/>
          </p:nvCxnSpPr>
          <p:spPr bwMode="auto">
            <a:xfrm>
              <a:off x="2400300" y="49911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36"/>
            <p:cNvCxnSpPr>
              <a:cxnSpLocks noChangeShapeType="1"/>
              <a:stCxn id="22" idx="6"/>
              <a:endCxn id="25" idx="2"/>
            </p:cNvCxnSpPr>
            <p:nvPr/>
          </p:nvCxnSpPr>
          <p:spPr bwMode="auto">
            <a:xfrm>
              <a:off x="2400300" y="5905500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4114800" y="4648200"/>
              <a:ext cx="0" cy="762000"/>
            </a:xfrm>
            <a:prstGeom prst="line">
              <a:avLst/>
            </a:prstGeom>
            <a:noFill/>
            <a:ln w="12700">
              <a:solidFill>
                <a:srgbClr val="FFCC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73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Matrix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|</a:t>
            </a:r>
            <a:r>
              <a:rPr lang="en-US" sz="2400" i="1" dirty="0"/>
              <a:t>V</a:t>
            </a:r>
            <a:r>
              <a:rPr lang="en-US" sz="2400" dirty="0"/>
              <a:t>| </a:t>
            </a:r>
            <a:r>
              <a:rPr lang="en-US" sz="2400" dirty="0">
                <a:sym typeface="Symbol" pitchFamily="18" charset="2"/>
              </a:rPr>
              <a:t> |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| matrix 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r>
              <a:rPr lang="en-US" sz="2400" dirty="0">
                <a:sym typeface="Symbol" pitchFamily="18" charset="2"/>
              </a:rPr>
              <a:t>Number vertices from 1 to |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| in some arbitrary manner.</a:t>
            </a:r>
          </a:p>
          <a:p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is then given by:</a:t>
            </a:r>
            <a:endParaRPr lang="en-US" sz="2400" i="1" dirty="0">
              <a:sym typeface="Symbol" pitchFamily="18" charset="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34892"/>
              </p:ext>
            </p:extLst>
          </p:nvPr>
        </p:nvGraphicFramePr>
        <p:xfrm>
          <a:off x="3733800" y="2514600"/>
          <a:ext cx="360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3606480" imgH="838080" progId="Equation.3">
                  <p:embed/>
                </p:oleObj>
              </mc:Choice>
              <mc:Fallback>
                <p:oleObj name="Equation" r:id="rId3" imgW="3606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14600"/>
                        <a:ext cx="360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73075" y="303371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a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1235075" y="394811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d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473075" y="394811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c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235075" y="303371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b</a:t>
            </a:r>
          </a:p>
        </p:txBody>
      </p:sp>
      <p:cxnSp>
        <p:nvCxnSpPr>
          <p:cNvPr id="21513" name="AutoShape 9"/>
          <p:cNvCxnSpPr>
            <a:cxnSpLocks noChangeShapeType="1"/>
            <a:stCxn id="21509" idx="6"/>
            <a:endCxn id="21512" idx="2"/>
          </p:cNvCxnSpPr>
          <p:nvPr/>
        </p:nvCxnSpPr>
        <p:spPr bwMode="auto">
          <a:xfrm>
            <a:off x="777875" y="3186113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4" name="AutoShape 10"/>
          <p:cNvCxnSpPr>
            <a:cxnSpLocks noChangeShapeType="1"/>
            <a:stCxn id="21512" idx="4"/>
            <a:endCxn id="21511" idx="7"/>
          </p:cNvCxnSpPr>
          <p:nvPr/>
        </p:nvCxnSpPr>
        <p:spPr bwMode="auto">
          <a:xfrm flipH="1">
            <a:off x="733425" y="3338513"/>
            <a:ext cx="654050" cy="654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5" name="AutoShape 11"/>
          <p:cNvCxnSpPr>
            <a:cxnSpLocks noChangeShapeType="1"/>
            <a:stCxn id="21509" idx="4"/>
            <a:endCxn id="21511" idx="0"/>
          </p:cNvCxnSpPr>
          <p:nvPr/>
        </p:nvCxnSpPr>
        <p:spPr bwMode="auto">
          <a:xfrm>
            <a:off x="625475" y="3338513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AutoShape 12"/>
          <p:cNvCxnSpPr>
            <a:cxnSpLocks noChangeShapeType="1"/>
            <a:stCxn id="21509" idx="5"/>
            <a:endCxn id="21510" idx="1"/>
          </p:cNvCxnSpPr>
          <p:nvPr/>
        </p:nvCxnSpPr>
        <p:spPr bwMode="auto">
          <a:xfrm>
            <a:off x="733425" y="3294063"/>
            <a:ext cx="546100" cy="698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AutoShape 13"/>
          <p:cNvCxnSpPr>
            <a:cxnSpLocks noChangeShapeType="1"/>
            <a:stCxn id="21511" idx="6"/>
            <a:endCxn id="21510" idx="2"/>
          </p:cNvCxnSpPr>
          <p:nvPr/>
        </p:nvCxnSpPr>
        <p:spPr bwMode="auto">
          <a:xfrm>
            <a:off x="777875" y="4100513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88925" y="2781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none"/>
              <a:t>1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1447800" y="2819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none"/>
              <a:t>2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304800" y="4114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none"/>
              <a:t>3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1447800" y="4038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none"/>
              <a:t>4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2286000" y="2895600"/>
            <a:ext cx="15176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    1   2   3   4</a:t>
            </a:r>
          </a:p>
          <a:p>
            <a:r>
              <a:rPr lang="en-US" sz="2000" u="none"/>
              <a:t>1  0   1   1   1</a:t>
            </a:r>
          </a:p>
          <a:p>
            <a:r>
              <a:rPr lang="en-US" sz="2000" u="none"/>
              <a:t>2  0   0   1   0</a:t>
            </a:r>
          </a:p>
          <a:p>
            <a:r>
              <a:rPr lang="en-US" sz="2000" u="none"/>
              <a:t>3  0   0   0   1</a:t>
            </a:r>
          </a:p>
          <a:p>
            <a:r>
              <a:rPr lang="en-US" sz="2000" u="none"/>
              <a:t>4  0   0   0   0</a:t>
            </a:r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2378075" y="3262313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2530475" y="3033713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42" name="Group 38"/>
          <p:cNvGrpSpPr>
            <a:grpSpLocks/>
          </p:cNvGrpSpPr>
          <p:nvPr/>
        </p:nvGrpSpPr>
        <p:grpSpPr bwMode="auto">
          <a:xfrm>
            <a:off x="381000" y="4648200"/>
            <a:ext cx="3444875" cy="1692275"/>
            <a:chOff x="240" y="2928"/>
            <a:chExt cx="2170" cy="1066"/>
          </a:xfrm>
        </p:grpSpPr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a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d</a:t>
              </a: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c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u="none"/>
                <a:t>b</a:t>
              </a:r>
            </a:p>
          </p:txBody>
        </p:sp>
        <p:cxnSp>
          <p:nvCxnSpPr>
            <p:cNvPr id="21522" name="AutoShape 18"/>
            <p:cNvCxnSpPr>
              <a:cxnSpLocks noChangeShapeType="1"/>
              <a:stCxn id="21518" idx="6"/>
              <a:endCxn id="21521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19"/>
            <p:cNvCxnSpPr>
              <a:cxnSpLocks noChangeShapeType="1"/>
              <a:stCxn id="21521" idx="4"/>
              <a:endCxn id="21520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AutoShape 20"/>
            <p:cNvCxnSpPr>
              <a:cxnSpLocks noChangeShapeType="1"/>
              <a:stCxn id="21518" idx="4"/>
              <a:endCxn id="21520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21"/>
            <p:cNvCxnSpPr>
              <a:cxnSpLocks noChangeShapeType="1"/>
              <a:stCxn id="21518" idx="5"/>
              <a:endCxn id="21519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22"/>
            <p:cNvCxnSpPr>
              <a:cxnSpLocks noChangeShapeType="1"/>
              <a:stCxn id="21520" idx="6"/>
              <a:endCxn id="21519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none"/>
                <a:t>1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none"/>
                <a:t>2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none"/>
                <a:t>3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none"/>
                <a:t>4</a:t>
              </a: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/>
                <a:t>    1   2   3   4</a:t>
              </a:r>
            </a:p>
            <a:p>
              <a:r>
                <a:rPr lang="en-US" sz="2000" u="none"/>
                <a:t>1  0   1   1   1</a:t>
              </a:r>
            </a:p>
            <a:p>
              <a:r>
                <a:rPr lang="en-US" sz="2000" u="none"/>
                <a:t>2  1   0   1   0</a:t>
              </a:r>
            </a:p>
            <a:p>
              <a:r>
                <a:rPr lang="en-US" sz="2000" u="none"/>
                <a:t>3  1   1   0   1</a:t>
              </a:r>
            </a:p>
            <a:p>
              <a:r>
                <a:rPr lang="en-US" sz="2000" u="none"/>
                <a:t>4  1   0   1   0</a:t>
              </a:r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4632325" y="5222875"/>
            <a:ext cx="376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>
                <a:solidFill>
                  <a:srgbClr val="CC3300"/>
                </a:solidFill>
              </a:rPr>
              <a:t>A</a:t>
            </a:r>
            <a:r>
              <a:rPr lang="en-US" u="none">
                <a:solidFill>
                  <a:srgbClr val="CC3300"/>
                </a:solidFill>
              </a:rPr>
              <a:t> = </a:t>
            </a:r>
            <a:r>
              <a:rPr lang="en-US" i="1" u="none">
                <a:solidFill>
                  <a:srgbClr val="CC3300"/>
                </a:solidFill>
              </a:rPr>
              <a:t>A</a:t>
            </a:r>
            <a:r>
              <a:rPr lang="en-US" u="none" baseline="30000">
                <a:solidFill>
                  <a:srgbClr val="CC3300"/>
                </a:solidFill>
              </a:rPr>
              <a:t>T</a:t>
            </a:r>
            <a:r>
              <a:rPr lang="en-US" u="none">
                <a:solidFill>
                  <a:srgbClr val="CC3300"/>
                </a:solidFill>
              </a:rPr>
              <a:t> for undirected graphs.</a:t>
            </a:r>
          </a:p>
        </p:txBody>
      </p:sp>
    </p:spTree>
    <p:extLst>
      <p:ext uri="{BB962C8B-B14F-4D97-AF65-F5344CB8AC3E}">
        <p14:creationId xmlns:p14="http://schemas.microsoft.com/office/powerpoint/2010/main" val="2154559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G</a:t>
            </a:r>
            <a:r>
              <a:rPr lang="en-US" baseline="30000"/>
              <a:t>SCC </a:t>
            </a:r>
            <a:r>
              <a:rPr lang="en-US"/>
              <a:t>is a DAG</a:t>
            </a:r>
            <a:endParaRPr lang="en-US" baseline="30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895600"/>
            <a:ext cx="8763000" cy="3352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Proof:</a:t>
            </a:r>
          </a:p>
          <a:p>
            <a:r>
              <a:rPr lang="en-US" dirty="0">
                <a:solidFill>
                  <a:schemeClr val="tx1"/>
                </a:solidFill>
              </a:rPr>
              <a:t>Suppose there is a path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i="1" dirty="0">
                <a:solidFill>
                  <a:schemeClr val="tx1"/>
                </a:solidFill>
                <a:latin typeface="LASY10" charset="0"/>
              </a:rPr>
              <a:t>   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i="1" dirty="0">
                <a:solidFill>
                  <a:schemeClr val="tx1"/>
                </a:solidFill>
                <a:latin typeface="RMTMI" charset="-95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i="1" dirty="0">
                <a:solidFill>
                  <a:schemeClr val="tx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Then there are paths </a:t>
            </a:r>
            <a:r>
              <a:rPr lang="en-US" i="1" dirty="0">
                <a:solidFill>
                  <a:schemeClr val="tx1"/>
                </a:solidFill>
              </a:rPr>
              <a:t>u   </a:t>
            </a:r>
            <a:r>
              <a:rPr lang="en-US" i="1" dirty="0">
                <a:solidFill>
                  <a:schemeClr val="tx1"/>
                </a:solidFill>
                <a:latin typeface="LASY10" charset="0"/>
              </a:rPr>
              <a:t>  </a:t>
            </a:r>
            <a:r>
              <a:rPr lang="en-US" i="1" dirty="0" err="1">
                <a:solidFill>
                  <a:schemeClr val="tx1"/>
                </a:solidFill>
              </a:rPr>
              <a:t>u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   </a:t>
            </a:r>
            <a:r>
              <a:rPr lang="en-US" i="1" dirty="0">
                <a:solidFill>
                  <a:schemeClr val="tx1"/>
                </a:solidFill>
                <a:latin typeface="LASY10" charset="0"/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dirty="0">
                <a:solidFill>
                  <a:schemeClr val="tx1"/>
                </a:solidFill>
                <a:latin typeface="MTSYN" charset="-127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   </a:t>
            </a:r>
            <a:r>
              <a:rPr lang="en-US" i="1" dirty="0">
                <a:solidFill>
                  <a:schemeClr val="tx1"/>
                </a:solidFill>
                <a:latin typeface="LASY10" charset="0"/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i="1" dirty="0">
                <a:solidFill>
                  <a:schemeClr val="tx1"/>
                </a:solidFill>
                <a:latin typeface="RMTMI" charset="-95"/>
              </a:rPr>
              <a:t>    </a:t>
            </a:r>
            <a:r>
              <a:rPr lang="en-US" i="1" dirty="0">
                <a:solidFill>
                  <a:schemeClr val="tx1"/>
                </a:solidFill>
                <a:latin typeface="LASY10" charset="0"/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u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i="1" dirty="0">
                <a:solidFill>
                  <a:schemeClr val="tx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Therefore, </a:t>
            </a:r>
            <a:r>
              <a:rPr lang="en-US" i="1" dirty="0">
                <a:solidFill>
                  <a:schemeClr val="tx1"/>
                </a:solidFill>
              </a:rPr>
              <a:t>u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dirty="0">
                <a:solidFill>
                  <a:schemeClr val="tx1"/>
                </a:solidFill>
                <a:latin typeface="MTSYN" charset="-127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reachable from each other, so they are not in separate SCC’s.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9544" y="1066800"/>
            <a:ext cx="8824912" cy="107721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 u="none" dirty="0">
                <a:solidFill>
                  <a:srgbClr val="CC3300"/>
                </a:solidFill>
              </a:rPr>
              <a:t>Lemma 22.13</a:t>
            </a:r>
          </a:p>
          <a:p>
            <a:r>
              <a:rPr lang="en-US" u="none" dirty="0"/>
              <a:t>Let </a:t>
            </a:r>
            <a:r>
              <a:rPr lang="en-US" i="1" u="none" dirty="0"/>
              <a:t>C </a:t>
            </a:r>
            <a:r>
              <a:rPr lang="en-US" u="none" dirty="0"/>
              <a:t>and </a:t>
            </a:r>
            <a:r>
              <a:rPr lang="en-US" i="1" u="none" dirty="0"/>
              <a:t>C</a:t>
            </a:r>
            <a:r>
              <a:rPr lang="en-US" u="none" dirty="0">
                <a:sym typeface="Symbol" pitchFamily="18" charset="2"/>
              </a:rPr>
              <a:t></a:t>
            </a:r>
            <a:r>
              <a:rPr lang="en-US" i="1" u="none" dirty="0">
                <a:sym typeface="Symbol" pitchFamily="18" charset="2"/>
              </a:rPr>
              <a:t> </a:t>
            </a:r>
            <a:r>
              <a:rPr lang="en-US" u="none" dirty="0">
                <a:latin typeface="MTSYN" charset="-127"/>
              </a:rPr>
              <a:t> </a:t>
            </a:r>
            <a:r>
              <a:rPr lang="en-US" u="none" dirty="0"/>
              <a:t>be distinct SCC’s in </a:t>
            </a:r>
            <a:r>
              <a:rPr lang="en-US" i="1" u="none" dirty="0"/>
              <a:t>G</a:t>
            </a:r>
            <a:r>
              <a:rPr lang="en-US" u="none" dirty="0"/>
              <a:t>, let </a:t>
            </a:r>
            <a:r>
              <a:rPr lang="en-US" i="1" u="none" dirty="0"/>
              <a:t>u</a:t>
            </a:r>
            <a:r>
              <a:rPr lang="en-US" i="1" u="none" dirty="0">
                <a:latin typeface="RMTMI" charset="-95"/>
              </a:rPr>
              <a:t>, </a:t>
            </a:r>
            <a:r>
              <a:rPr lang="en-US" i="1" u="none" dirty="0"/>
              <a:t>v</a:t>
            </a:r>
            <a:r>
              <a:rPr lang="en-US" i="1" u="none" dirty="0">
                <a:latin typeface="RMTMI" charset="-95"/>
              </a:rPr>
              <a:t> </a:t>
            </a:r>
            <a:r>
              <a:rPr lang="en-US" sz="2800" u="none" dirty="0">
                <a:sym typeface="Symbol" pitchFamily="18" charset="2"/>
              </a:rPr>
              <a:t></a:t>
            </a:r>
            <a:r>
              <a:rPr lang="en-US" u="none" dirty="0">
                <a:latin typeface="MTSYN" charset="-127"/>
              </a:rPr>
              <a:t> </a:t>
            </a:r>
            <a:r>
              <a:rPr lang="en-US" i="1" u="none" dirty="0"/>
              <a:t>C</a:t>
            </a:r>
            <a:r>
              <a:rPr lang="en-US" u="none" dirty="0"/>
              <a:t>, </a:t>
            </a:r>
            <a:r>
              <a:rPr lang="en-US" i="1" u="none" dirty="0"/>
              <a:t>u</a:t>
            </a:r>
            <a:r>
              <a:rPr lang="en-US" u="none" dirty="0">
                <a:sym typeface="Symbol" pitchFamily="18" charset="2"/>
              </a:rPr>
              <a:t></a:t>
            </a:r>
            <a:r>
              <a:rPr lang="en-US" i="1" u="none" dirty="0">
                <a:latin typeface="RMTMI" charset="-95"/>
              </a:rPr>
              <a:t>, </a:t>
            </a:r>
            <a:r>
              <a:rPr lang="en-US" i="1" u="none" dirty="0"/>
              <a:t>v</a:t>
            </a:r>
            <a:r>
              <a:rPr lang="en-US" u="none" dirty="0">
                <a:sym typeface="Symbol" pitchFamily="18" charset="2"/>
              </a:rPr>
              <a:t></a:t>
            </a:r>
            <a:r>
              <a:rPr lang="en-US" u="none" dirty="0">
                <a:latin typeface="MTSYN" charset="-127"/>
              </a:rPr>
              <a:t> </a:t>
            </a:r>
            <a:r>
              <a:rPr lang="en-US" sz="2800" u="none" dirty="0">
                <a:sym typeface="Symbol" pitchFamily="18" charset="2"/>
              </a:rPr>
              <a:t></a:t>
            </a:r>
            <a:r>
              <a:rPr lang="en-US" u="none" dirty="0">
                <a:latin typeface="MTSYN" charset="-127"/>
              </a:rPr>
              <a:t> </a:t>
            </a:r>
            <a:r>
              <a:rPr lang="en-US" i="1" u="none" dirty="0"/>
              <a:t>C</a:t>
            </a:r>
            <a:r>
              <a:rPr lang="en-US" u="none" dirty="0">
                <a:sym typeface="Symbol" pitchFamily="18" charset="2"/>
              </a:rPr>
              <a:t></a:t>
            </a:r>
            <a:r>
              <a:rPr lang="en-US" u="none" dirty="0"/>
              <a:t>, and suppose there is a path </a:t>
            </a:r>
          </a:p>
          <a:p>
            <a:r>
              <a:rPr lang="en-US" i="1" u="none" dirty="0"/>
              <a:t>u      </a:t>
            </a:r>
            <a:r>
              <a:rPr lang="en-US" i="1" u="none" dirty="0">
                <a:latin typeface="LASY10" charset="0"/>
              </a:rPr>
              <a:t>  </a:t>
            </a:r>
            <a:r>
              <a:rPr lang="en-US" i="1" u="none" dirty="0" err="1"/>
              <a:t>u</a:t>
            </a:r>
            <a:r>
              <a:rPr lang="en-US" u="none" dirty="0">
                <a:sym typeface="Symbol" pitchFamily="18" charset="2"/>
              </a:rPr>
              <a:t></a:t>
            </a:r>
            <a:r>
              <a:rPr lang="en-US" u="none" dirty="0">
                <a:latin typeface="MTSYN" charset="-127"/>
              </a:rPr>
              <a:t> </a:t>
            </a:r>
            <a:r>
              <a:rPr lang="en-US" u="none" dirty="0"/>
              <a:t>in </a:t>
            </a:r>
            <a:r>
              <a:rPr lang="en-US" i="1" u="none" dirty="0"/>
              <a:t>G</a:t>
            </a:r>
            <a:r>
              <a:rPr lang="en-US" u="none" dirty="0"/>
              <a:t>. Then there cannot also be a path </a:t>
            </a:r>
            <a:r>
              <a:rPr lang="en-US" i="1" u="none" dirty="0"/>
              <a:t>v</a:t>
            </a:r>
            <a:r>
              <a:rPr lang="en-US" u="none" dirty="0">
                <a:sym typeface="Symbol" pitchFamily="18" charset="2"/>
              </a:rPr>
              <a:t>    </a:t>
            </a:r>
            <a:r>
              <a:rPr lang="en-US" i="1" u="none" dirty="0">
                <a:latin typeface="LASY10" charset="0"/>
              </a:rPr>
              <a:t>  </a:t>
            </a:r>
            <a:r>
              <a:rPr lang="en-US" i="1" u="none" dirty="0"/>
              <a:t>v</a:t>
            </a:r>
            <a:r>
              <a:rPr lang="en-US" i="1" u="none" dirty="0">
                <a:latin typeface="RMTMI" charset="-95"/>
              </a:rPr>
              <a:t> </a:t>
            </a:r>
            <a:r>
              <a:rPr lang="en-US" u="none" dirty="0"/>
              <a:t>in </a:t>
            </a:r>
            <a:r>
              <a:rPr lang="en-US" i="1" u="none" dirty="0"/>
              <a:t>G</a:t>
            </a:r>
            <a:r>
              <a:rPr lang="en-US" u="none" dirty="0"/>
              <a:t>.</a:t>
            </a:r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4800600" y="190500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415635" y="190500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4771490" y="3777109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4381500" y="434340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4998378" y="434340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6705600" y="4321996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7360578" y="4338692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58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Transpose of a Directed Graph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</a:t>
            </a:r>
            <a:r>
              <a:rPr lang="en-US">
                <a:latin typeface="MTSYN" charset="-127"/>
              </a:rPr>
              <a:t>= </a:t>
            </a:r>
            <a:r>
              <a:rPr lang="en-US" b="1">
                <a:solidFill>
                  <a:srgbClr val="CC3300"/>
                </a:solidFill>
              </a:rPr>
              <a:t>transpose</a:t>
            </a:r>
            <a:r>
              <a:rPr lang="en-US" b="1" i="1"/>
              <a:t> </a:t>
            </a:r>
            <a:r>
              <a:rPr lang="en-US"/>
              <a:t>of directed </a:t>
            </a:r>
            <a:r>
              <a:rPr lang="en-US" i="1"/>
              <a:t>G</a:t>
            </a:r>
            <a:r>
              <a:rPr lang="en-US"/>
              <a:t>.</a:t>
            </a:r>
          </a:p>
          <a:p>
            <a:pPr lvl="1"/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</a:t>
            </a:r>
            <a:r>
              <a:rPr lang="en-US">
                <a:latin typeface="MTSYN" charset="-127"/>
              </a:rPr>
              <a:t>= 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V</a:t>
            </a:r>
            <a:r>
              <a:rPr lang="en-US" i="1">
                <a:latin typeface="RMTMI" charset="-95"/>
              </a:rPr>
              <a:t>, </a:t>
            </a:r>
            <a:r>
              <a:rPr lang="en-US" i="1"/>
              <a:t>E</a:t>
            </a:r>
            <a:r>
              <a:rPr lang="en-US" baseline="30000"/>
              <a:t>T</a:t>
            </a:r>
            <a:r>
              <a:rPr lang="en-US">
                <a:latin typeface="RMTMI" charset="-95"/>
              </a:rPr>
              <a:t>)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30000"/>
              <a:t>T</a:t>
            </a:r>
            <a:r>
              <a:rPr lang="en-US"/>
              <a:t> </a:t>
            </a:r>
            <a:r>
              <a:rPr lang="en-US">
                <a:latin typeface="MTSYN" charset="-127"/>
              </a:rPr>
              <a:t>= {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u</a:t>
            </a:r>
            <a:r>
              <a:rPr lang="en-US" i="1">
                <a:latin typeface="RMTMI" charset="-95"/>
              </a:rPr>
              <a:t>, </a:t>
            </a:r>
            <a:r>
              <a:rPr lang="en-US" i="1"/>
              <a:t>v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: 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v</a:t>
            </a:r>
            <a:r>
              <a:rPr lang="en-US" i="1">
                <a:latin typeface="RMTMI" charset="-95"/>
              </a:rPr>
              <a:t>, </a:t>
            </a:r>
            <a:r>
              <a:rPr lang="en-US" i="1"/>
              <a:t>u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>
                <a:latin typeface="MTSYN" charset="-127"/>
              </a:rPr>
              <a:t> </a:t>
            </a:r>
            <a:r>
              <a:rPr lang="en-US" i="1"/>
              <a:t>E</a:t>
            </a:r>
            <a:r>
              <a:rPr lang="en-US">
                <a:latin typeface="MTSYN" charset="-127"/>
              </a:rPr>
              <a:t>}</a:t>
            </a:r>
            <a:r>
              <a:rPr lang="en-US"/>
              <a:t>.</a:t>
            </a:r>
          </a:p>
          <a:p>
            <a:pPr lvl="1"/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is </a:t>
            </a:r>
            <a:r>
              <a:rPr lang="en-US" i="1"/>
              <a:t>G </a:t>
            </a:r>
            <a:r>
              <a:rPr lang="en-US"/>
              <a:t>with all edges reversed.</a:t>
            </a:r>
          </a:p>
          <a:p>
            <a:r>
              <a:rPr lang="en-US"/>
              <a:t>Can create </a:t>
            </a: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in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V </a:t>
            </a:r>
            <a:r>
              <a:rPr lang="en-US">
                <a:latin typeface="MTSYN" charset="-127"/>
              </a:rPr>
              <a:t>+ </a:t>
            </a:r>
            <a:r>
              <a:rPr lang="en-US" i="1"/>
              <a:t>E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time if using adjacency lists.</a:t>
            </a:r>
          </a:p>
          <a:p>
            <a:r>
              <a:rPr lang="en-US" i="1"/>
              <a:t>G </a:t>
            </a:r>
            <a:r>
              <a:rPr lang="en-US"/>
              <a:t>and </a:t>
            </a: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have the </a:t>
            </a:r>
            <a:r>
              <a:rPr lang="en-US" i="1"/>
              <a:t>same </a:t>
            </a:r>
            <a:r>
              <a:rPr lang="en-US"/>
              <a:t>SCC’s. (</a:t>
            </a:r>
            <a:r>
              <a:rPr lang="en-US" i="1"/>
              <a:t>u </a:t>
            </a:r>
            <a:r>
              <a:rPr lang="en-US"/>
              <a:t>and </a:t>
            </a:r>
            <a:r>
              <a:rPr lang="en-US" i="1"/>
              <a:t>v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are reachable from each other in </a:t>
            </a:r>
            <a:r>
              <a:rPr lang="en-US" i="1"/>
              <a:t>G </a:t>
            </a:r>
            <a:r>
              <a:rPr lang="en-US"/>
              <a:t>if and only if reachable from each other in </a:t>
            </a: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.)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7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to determine SCCs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30480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sz="2400" u="sng" dirty="0">
                <a:solidFill>
                  <a:schemeClr val="tx1"/>
                </a:solidFill>
              </a:rPr>
              <a:t>SCC</a:t>
            </a:r>
            <a:r>
              <a:rPr lang="en-US" sz="2400" u="sng" dirty="0">
                <a:solidFill>
                  <a:schemeClr val="tx1"/>
                </a:solidFill>
                <a:latin typeface="RMTMI" charset="-95"/>
              </a:rPr>
              <a:t>(</a:t>
            </a:r>
            <a:r>
              <a:rPr lang="en-US" sz="2400" i="1" u="sng" dirty="0">
                <a:solidFill>
                  <a:schemeClr val="tx1"/>
                </a:solidFill>
              </a:rPr>
              <a:t>G</a:t>
            </a:r>
            <a:r>
              <a:rPr lang="en-US" sz="2400" u="sng" dirty="0">
                <a:solidFill>
                  <a:schemeClr val="tx1"/>
                </a:solidFill>
                <a:latin typeface="RMTMI" charset="-95"/>
              </a:rPr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call DFS</a:t>
            </a:r>
            <a:r>
              <a:rPr lang="en-US" sz="2400" dirty="0">
                <a:solidFill>
                  <a:schemeClr val="tx1"/>
                </a:solidFill>
                <a:latin typeface="RMTMI" charset="-95"/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dirty="0">
                <a:solidFill>
                  <a:schemeClr val="tx1"/>
                </a:solidFill>
                <a:latin typeface="RMTMI" charset="-95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RMTMI" charset="-95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compute finishing times </a:t>
            </a:r>
            <a:r>
              <a:rPr lang="en-US" sz="2400" i="1" dirty="0">
                <a:solidFill>
                  <a:schemeClr val="tx1"/>
                </a:solidFill>
              </a:rPr>
              <a:t>f 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i="1" dirty="0">
                <a:solidFill>
                  <a:schemeClr val="tx1"/>
                </a:solidFill>
              </a:rPr>
              <a:t>u</a:t>
            </a:r>
            <a:r>
              <a:rPr lang="en-US" sz="2400" dirty="0">
                <a:solidFill>
                  <a:schemeClr val="tx1"/>
                </a:solidFill>
              </a:rPr>
              <a:t>] for all </a:t>
            </a:r>
            <a:r>
              <a:rPr lang="en-US" sz="2400" i="1" dirty="0">
                <a:solidFill>
                  <a:schemeClr val="tx1"/>
                </a:solidFill>
              </a:rPr>
              <a:t>u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compute </a:t>
            </a:r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baseline="30000" dirty="0">
                <a:solidFill>
                  <a:schemeClr val="tx1"/>
                </a:solidFill>
              </a:rPr>
              <a:t>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call DFS</a:t>
            </a:r>
            <a:r>
              <a:rPr lang="en-US" sz="2400" dirty="0">
                <a:solidFill>
                  <a:schemeClr val="tx1"/>
                </a:solidFill>
                <a:latin typeface="RMTMI" charset="-95"/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baseline="30000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RMTMI" charset="-95"/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, but in the main loop, consider vertices in order of decreasing </a:t>
            </a:r>
            <a:r>
              <a:rPr lang="en-US" sz="2400" i="1" dirty="0">
                <a:solidFill>
                  <a:schemeClr val="tx1"/>
                </a:solidFill>
              </a:rPr>
              <a:t>f 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i="1" dirty="0">
                <a:solidFill>
                  <a:schemeClr val="tx1"/>
                </a:solidFill>
              </a:rPr>
              <a:t>u</a:t>
            </a:r>
            <a:r>
              <a:rPr lang="en-US" sz="2400" dirty="0">
                <a:solidFill>
                  <a:schemeClr val="tx1"/>
                </a:solidFill>
              </a:rPr>
              <a:t>] (as computed in first DFS)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output the vertices in each tree of the depth-first forest formed in second DFS as a separate SCC</a:t>
            </a:r>
          </a:p>
          <a:p>
            <a:pPr marL="533400" indent="-533400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04800" y="4495800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CC3300"/>
                </a:solidFill>
              </a:rPr>
              <a:t>Time:</a:t>
            </a:r>
            <a:r>
              <a:rPr lang="en-US" b="1" i="1" u="none"/>
              <a:t> </a:t>
            </a:r>
            <a:r>
              <a:rPr lang="en-US" u="none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u="none">
                <a:solidFill>
                  <a:schemeClr val="hlink"/>
                </a:solidFill>
                <a:latin typeface="RMTMI" charset="-95"/>
              </a:rPr>
              <a:t>(</a:t>
            </a:r>
            <a:r>
              <a:rPr lang="en-US" i="1" u="none">
                <a:solidFill>
                  <a:schemeClr val="hlink"/>
                </a:solidFill>
              </a:rPr>
              <a:t>V </a:t>
            </a:r>
            <a:r>
              <a:rPr lang="en-US" u="none">
                <a:solidFill>
                  <a:schemeClr val="hlink"/>
                </a:solidFill>
                <a:latin typeface="MTSYN" charset="-127"/>
              </a:rPr>
              <a:t>+ </a:t>
            </a:r>
            <a:r>
              <a:rPr lang="en-US" i="1" u="none">
                <a:solidFill>
                  <a:schemeClr val="hlink"/>
                </a:solidFill>
              </a:rPr>
              <a:t>E</a:t>
            </a:r>
            <a:r>
              <a:rPr lang="en-US" u="none">
                <a:solidFill>
                  <a:schemeClr val="hlink"/>
                </a:solidFill>
                <a:latin typeface="RMTMI" charset="-95"/>
              </a:rPr>
              <a:t>)</a:t>
            </a:r>
            <a:r>
              <a:rPr lang="en-US" u="non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7317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2"/>
          <p:cNvSpPr>
            <a:spLocks/>
          </p:cNvSpPr>
          <p:nvPr/>
        </p:nvSpPr>
        <p:spPr bwMode="auto">
          <a:xfrm>
            <a:off x="6118225" y="3348038"/>
            <a:ext cx="1644650" cy="1314450"/>
          </a:xfrm>
          <a:custGeom>
            <a:avLst/>
            <a:gdLst>
              <a:gd name="T0" fmla="*/ 618 w 1036"/>
              <a:gd name="T1" fmla="*/ 55 h 828"/>
              <a:gd name="T2" fmla="*/ 300 w 1036"/>
              <a:gd name="T3" fmla="*/ 0 h 828"/>
              <a:gd name="T4" fmla="*/ 82 w 1036"/>
              <a:gd name="T5" fmla="*/ 155 h 828"/>
              <a:gd name="T6" fmla="*/ 0 w 1036"/>
              <a:gd name="T7" fmla="*/ 482 h 828"/>
              <a:gd name="T8" fmla="*/ 155 w 1036"/>
              <a:gd name="T9" fmla="*/ 755 h 828"/>
              <a:gd name="T10" fmla="*/ 491 w 1036"/>
              <a:gd name="T11" fmla="*/ 828 h 828"/>
              <a:gd name="T12" fmla="*/ 782 w 1036"/>
              <a:gd name="T13" fmla="*/ 782 h 828"/>
              <a:gd name="T14" fmla="*/ 936 w 1036"/>
              <a:gd name="T15" fmla="*/ 618 h 828"/>
              <a:gd name="T16" fmla="*/ 1036 w 1036"/>
              <a:gd name="T17" fmla="*/ 373 h 828"/>
              <a:gd name="T18" fmla="*/ 973 w 1036"/>
              <a:gd name="T19" fmla="*/ 264 h 828"/>
              <a:gd name="T20" fmla="*/ 936 w 1036"/>
              <a:gd name="T21" fmla="*/ 255 h 828"/>
              <a:gd name="T22" fmla="*/ 900 w 1036"/>
              <a:gd name="T23" fmla="*/ 191 h 828"/>
              <a:gd name="T24" fmla="*/ 618 w 1036"/>
              <a:gd name="T25" fmla="*/ 55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6" h="828">
                <a:moveTo>
                  <a:pt x="618" y="55"/>
                </a:moveTo>
                <a:lnTo>
                  <a:pt x="300" y="0"/>
                </a:lnTo>
                <a:lnTo>
                  <a:pt x="82" y="155"/>
                </a:lnTo>
                <a:lnTo>
                  <a:pt x="0" y="482"/>
                </a:lnTo>
                <a:lnTo>
                  <a:pt x="155" y="755"/>
                </a:lnTo>
                <a:lnTo>
                  <a:pt x="491" y="828"/>
                </a:lnTo>
                <a:lnTo>
                  <a:pt x="782" y="782"/>
                </a:lnTo>
                <a:lnTo>
                  <a:pt x="936" y="618"/>
                </a:lnTo>
                <a:lnTo>
                  <a:pt x="1036" y="373"/>
                </a:lnTo>
                <a:cubicBezTo>
                  <a:pt x="1015" y="337"/>
                  <a:pt x="1000" y="296"/>
                  <a:pt x="973" y="264"/>
                </a:cubicBezTo>
                <a:cubicBezTo>
                  <a:pt x="965" y="254"/>
                  <a:pt x="946" y="263"/>
                  <a:pt x="936" y="255"/>
                </a:cubicBezTo>
                <a:cubicBezTo>
                  <a:pt x="931" y="251"/>
                  <a:pt x="913" y="204"/>
                  <a:pt x="900" y="191"/>
                </a:cubicBezTo>
                <a:lnTo>
                  <a:pt x="618" y="55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Freeform 3"/>
          <p:cNvSpPr>
            <a:spLocks/>
          </p:cNvSpPr>
          <p:nvPr/>
        </p:nvSpPr>
        <p:spPr bwMode="auto">
          <a:xfrm>
            <a:off x="3132138" y="3319463"/>
            <a:ext cx="2654300" cy="1327150"/>
          </a:xfrm>
          <a:custGeom>
            <a:avLst/>
            <a:gdLst>
              <a:gd name="T0" fmla="*/ 790 w 1672"/>
              <a:gd name="T1" fmla="*/ 46 h 836"/>
              <a:gd name="T2" fmla="*/ 536 w 1672"/>
              <a:gd name="T3" fmla="*/ 55 h 836"/>
              <a:gd name="T4" fmla="*/ 254 w 1672"/>
              <a:gd name="T5" fmla="*/ 82 h 836"/>
              <a:gd name="T6" fmla="*/ 127 w 1672"/>
              <a:gd name="T7" fmla="*/ 182 h 836"/>
              <a:gd name="T8" fmla="*/ 0 w 1672"/>
              <a:gd name="T9" fmla="*/ 436 h 836"/>
              <a:gd name="T10" fmla="*/ 109 w 1672"/>
              <a:gd name="T11" fmla="*/ 673 h 836"/>
              <a:gd name="T12" fmla="*/ 481 w 1672"/>
              <a:gd name="T13" fmla="*/ 800 h 836"/>
              <a:gd name="T14" fmla="*/ 918 w 1672"/>
              <a:gd name="T15" fmla="*/ 818 h 836"/>
              <a:gd name="T16" fmla="*/ 1299 w 1672"/>
              <a:gd name="T17" fmla="*/ 836 h 836"/>
              <a:gd name="T18" fmla="*/ 1472 w 1672"/>
              <a:gd name="T19" fmla="*/ 773 h 836"/>
              <a:gd name="T20" fmla="*/ 1645 w 1672"/>
              <a:gd name="T21" fmla="*/ 573 h 836"/>
              <a:gd name="T22" fmla="*/ 1672 w 1672"/>
              <a:gd name="T23" fmla="*/ 391 h 836"/>
              <a:gd name="T24" fmla="*/ 1654 w 1672"/>
              <a:gd name="T25" fmla="*/ 227 h 836"/>
              <a:gd name="T26" fmla="*/ 1581 w 1672"/>
              <a:gd name="T27" fmla="*/ 136 h 836"/>
              <a:gd name="T28" fmla="*/ 1372 w 1672"/>
              <a:gd name="T29" fmla="*/ 0 h 836"/>
              <a:gd name="T30" fmla="*/ 1099 w 1672"/>
              <a:gd name="T31" fmla="*/ 0 h 836"/>
              <a:gd name="T32" fmla="*/ 790 w 1672"/>
              <a:gd name="T33" fmla="*/ 4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2" h="836">
                <a:moveTo>
                  <a:pt x="790" y="46"/>
                </a:moveTo>
                <a:lnTo>
                  <a:pt x="536" y="55"/>
                </a:lnTo>
                <a:lnTo>
                  <a:pt x="254" y="82"/>
                </a:lnTo>
                <a:lnTo>
                  <a:pt x="127" y="182"/>
                </a:lnTo>
                <a:lnTo>
                  <a:pt x="0" y="436"/>
                </a:lnTo>
                <a:lnTo>
                  <a:pt x="109" y="673"/>
                </a:lnTo>
                <a:lnTo>
                  <a:pt x="481" y="800"/>
                </a:lnTo>
                <a:lnTo>
                  <a:pt x="918" y="818"/>
                </a:lnTo>
                <a:lnTo>
                  <a:pt x="1299" y="836"/>
                </a:lnTo>
                <a:lnTo>
                  <a:pt x="1472" y="773"/>
                </a:lnTo>
                <a:lnTo>
                  <a:pt x="1645" y="573"/>
                </a:lnTo>
                <a:lnTo>
                  <a:pt x="1672" y="391"/>
                </a:lnTo>
                <a:lnTo>
                  <a:pt x="1654" y="227"/>
                </a:lnTo>
                <a:lnTo>
                  <a:pt x="1581" y="136"/>
                </a:lnTo>
                <a:lnTo>
                  <a:pt x="1372" y="0"/>
                </a:lnTo>
                <a:lnTo>
                  <a:pt x="1099" y="0"/>
                </a:lnTo>
                <a:lnTo>
                  <a:pt x="790" y="46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4703763" y="1731963"/>
            <a:ext cx="2613025" cy="1327150"/>
          </a:xfrm>
          <a:custGeom>
            <a:avLst/>
            <a:gdLst>
              <a:gd name="T0" fmla="*/ 1046 w 1646"/>
              <a:gd name="T1" fmla="*/ 0 h 836"/>
              <a:gd name="T2" fmla="*/ 828 w 1646"/>
              <a:gd name="T3" fmla="*/ 9 h 836"/>
              <a:gd name="T4" fmla="*/ 555 w 1646"/>
              <a:gd name="T5" fmla="*/ 9 h 836"/>
              <a:gd name="T6" fmla="*/ 255 w 1646"/>
              <a:gd name="T7" fmla="*/ 55 h 836"/>
              <a:gd name="T8" fmla="*/ 64 w 1646"/>
              <a:gd name="T9" fmla="*/ 191 h 836"/>
              <a:gd name="T10" fmla="*/ 0 w 1646"/>
              <a:gd name="T11" fmla="*/ 491 h 836"/>
              <a:gd name="T12" fmla="*/ 46 w 1646"/>
              <a:gd name="T13" fmla="*/ 709 h 836"/>
              <a:gd name="T14" fmla="*/ 173 w 1646"/>
              <a:gd name="T15" fmla="*/ 718 h 836"/>
              <a:gd name="T16" fmla="*/ 428 w 1646"/>
              <a:gd name="T17" fmla="*/ 809 h 836"/>
              <a:gd name="T18" fmla="*/ 809 w 1646"/>
              <a:gd name="T19" fmla="*/ 782 h 836"/>
              <a:gd name="T20" fmla="*/ 1173 w 1646"/>
              <a:gd name="T21" fmla="*/ 836 h 836"/>
              <a:gd name="T22" fmla="*/ 1455 w 1646"/>
              <a:gd name="T23" fmla="*/ 782 h 836"/>
              <a:gd name="T24" fmla="*/ 1591 w 1646"/>
              <a:gd name="T25" fmla="*/ 618 h 836"/>
              <a:gd name="T26" fmla="*/ 1646 w 1646"/>
              <a:gd name="T27" fmla="*/ 445 h 836"/>
              <a:gd name="T28" fmla="*/ 1627 w 1646"/>
              <a:gd name="T29" fmla="*/ 282 h 836"/>
              <a:gd name="T30" fmla="*/ 1518 w 1646"/>
              <a:gd name="T31" fmla="*/ 109 h 836"/>
              <a:gd name="T32" fmla="*/ 1400 w 1646"/>
              <a:gd name="T33" fmla="*/ 36 h 836"/>
              <a:gd name="T34" fmla="*/ 1046 w 1646"/>
              <a:gd name="T35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46" h="836">
                <a:moveTo>
                  <a:pt x="1046" y="0"/>
                </a:moveTo>
                <a:lnTo>
                  <a:pt x="828" y="9"/>
                </a:lnTo>
                <a:lnTo>
                  <a:pt x="555" y="9"/>
                </a:lnTo>
                <a:lnTo>
                  <a:pt x="255" y="55"/>
                </a:lnTo>
                <a:lnTo>
                  <a:pt x="64" y="191"/>
                </a:lnTo>
                <a:lnTo>
                  <a:pt x="0" y="491"/>
                </a:lnTo>
                <a:lnTo>
                  <a:pt x="46" y="709"/>
                </a:lnTo>
                <a:lnTo>
                  <a:pt x="173" y="718"/>
                </a:lnTo>
                <a:lnTo>
                  <a:pt x="428" y="809"/>
                </a:lnTo>
                <a:lnTo>
                  <a:pt x="809" y="782"/>
                </a:lnTo>
                <a:lnTo>
                  <a:pt x="1173" y="836"/>
                </a:lnTo>
                <a:lnTo>
                  <a:pt x="1455" y="782"/>
                </a:lnTo>
                <a:lnTo>
                  <a:pt x="1591" y="618"/>
                </a:lnTo>
                <a:lnTo>
                  <a:pt x="1646" y="445"/>
                </a:lnTo>
                <a:lnTo>
                  <a:pt x="1627" y="282"/>
                </a:lnTo>
                <a:lnTo>
                  <a:pt x="1518" y="109"/>
                </a:lnTo>
                <a:lnTo>
                  <a:pt x="1400" y="36"/>
                </a:lnTo>
                <a:lnTo>
                  <a:pt x="1046" y="0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Freeform 5"/>
          <p:cNvSpPr>
            <a:spLocks/>
          </p:cNvSpPr>
          <p:nvPr/>
        </p:nvSpPr>
        <p:spPr bwMode="auto">
          <a:xfrm>
            <a:off x="1428750" y="1587500"/>
            <a:ext cx="3001963" cy="2987675"/>
          </a:xfrm>
          <a:custGeom>
            <a:avLst/>
            <a:gdLst>
              <a:gd name="T0" fmla="*/ 309 w 1891"/>
              <a:gd name="T1" fmla="*/ 173 h 1882"/>
              <a:gd name="T2" fmla="*/ 164 w 1891"/>
              <a:gd name="T3" fmla="*/ 264 h 1882"/>
              <a:gd name="T4" fmla="*/ 100 w 1891"/>
              <a:gd name="T5" fmla="*/ 446 h 1882"/>
              <a:gd name="T6" fmla="*/ 18 w 1891"/>
              <a:gd name="T7" fmla="*/ 673 h 1882"/>
              <a:gd name="T8" fmla="*/ 0 w 1891"/>
              <a:gd name="T9" fmla="*/ 964 h 1882"/>
              <a:gd name="T10" fmla="*/ 18 w 1891"/>
              <a:gd name="T11" fmla="*/ 1173 h 1882"/>
              <a:gd name="T12" fmla="*/ 64 w 1891"/>
              <a:gd name="T13" fmla="*/ 1300 h 1882"/>
              <a:gd name="T14" fmla="*/ 36 w 1891"/>
              <a:gd name="T15" fmla="*/ 1573 h 1882"/>
              <a:gd name="T16" fmla="*/ 82 w 1891"/>
              <a:gd name="T17" fmla="*/ 1700 h 1882"/>
              <a:gd name="T18" fmla="*/ 182 w 1891"/>
              <a:gd name="T19" fmla="*/ 1782 h 1882"/>
              <a:gd name="T20" fmla="*/ 500 w 1891"/>
              <a:gd name="T21" fmla="*/ 1882 h 1882"/>
              <a:gd name="T22" fmla="*/ 709 w 1891"/>
              <a:gd name="T23" fmla="*/ 1827 h 1882"/>
              <a:gd name="T24" fmla="*/ 809 w 1891"/>
              <a:gd name="T25" fmla="*/ 1718 h 1882"/>
              <a:gd name="T26" fmla="*/ 891 w 1891"/>
              <a:gd name="T27" fmla="*/ 1527 h 1882"/>
              <a:gd name="T28" fmla="*/ 982 w 1891"/>
              <a:gd name="T29" fmla="*/ 1318 h 1882"/>
              <a:gd name="T30" fmla="*/ 1100 w 1891"/>
              <a:gd name="T31" fmla="*/ 1209 h 1882"/>
              <a:gd name="T32" fmla="*/ 1300 w 1891"/>
              <a:gd name="T33" fmla="*/ 1055 h 1882"/>
              <a:gd name="T34" fmla="*/ 1554 w 1891"/>
              <a:gd name="T35" fmla="*/ 955 h 1882"/>
              <a:gd name="T36" fmla="*/ 1809 w 1891"/>
              <a:gd name="T37" fmla="*/ 736 h 1882"/>
              <a:gd name="T38" fmla="*/ 1891 w 1891"/>
              <a:gd name="T39" fmla="*/ 446 h 1882"/>
              <a:gd name="T40" fmla="*/ 1836 w 1891"/>
              <a:gd name="T41" fmla="*/ 273 h 1882"/>
              <a:gd name="T42" fmla="*/ 1654 w 1891"/>
              <a:gd name="T43" fmla="*/ 91 h 1882"/>
              <a:gd name="T44" fmla="*/ 1472 w 1891"/>
              <a:gd name="T45" fmla="*/ 0 h 1882"/>
              <a:gd name="T46" fmla="*/ 1272 w 1891"/>
              <a:gd name="T47" fmla="*/ 0 h 1882"/>
              <a:gd name="T48" fmla="*/ 1073 w 1891"/>
              <a:gd name="T49" fmla="*/ 27 h 1882"/>
              <a:gd name="T50" fmla="*/ 845 w 1891"/>
              <a:gd name="T51" fmla="*/ 73 h 1882"/>
              <a:gd name="T52" fmla="*/ 563 w 1891"/>
              <a:gd name="T53" fmla="*/ 109 h 1882"/>
              <a:gd name="T54" fmla="*/ 482 w 1891"/>
              <a:gd name="T55" fmla="*/ 146 h 1882"/>
              <a:gd name="T56" fmla="*/ 309 w 1891"/>
              <a:gd name="T57" fmla="*/ 173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91" h="1882">
                <a:moveTo>
                  <a:pt x="309" y="173"/>
                </a:moveTo>
                <a:lnTo>
                  <a:pt x="164" y="264"/>
                </a:lnTo>
                <a:lnTo>
                  <a:pt x="100" y="446"/>
                </a:lnTo>
                <a:lnTo>
                  <a:pt x="18" y="673"/>
                </a:lnTo>
                <a:lnTo>
                  <a:pt x="0" y="964"/>
                </a:lnTo>
                <a:lnTo>
                  <a:pt x="18" y="1173"/>
                </a:lnTo>
                <a:lnTo>
                  <a:pt x="64" y="1300"/>
                </a:lnTo>
                <a:lnTo>
                  <a:pt x="36" y="1573"/>
                </a:lnTo>
                <a:lnTo>
                  <a:pt x="82" y="1700"/>
                </a:lnTo>
                <a:lnTo>
                  <a:pt x="182" y="1782"/>
                </a:lnTo>
                <a:lnTo>
                  <a:pt x="500" y="1882"/>
                </a:lnTo>
                <a:lnTo>
                  <a:pt x="709" y="1827"/>
                </a:lnTo>
                <a:lnTo>
                  <a:pt x="809" y="1718"/>
                </a:lnTo>
                <a:lnTo>
                  <a:pt x="891" y="1527"/>
                </a:lnTo>
                <a:lnTo>
                  <a:pt x="982" y="1318"/>
                </a:lnTo>
                <a:lnTo>
                  <a:pt x="1100" y="1209"/>
                </a:lnTo>
                <a:lnTo>
                  <a:pt x="1300" y="1055"/>
                </a:lnTo>
                <a:lnTo>
                  <a:pt x="1554" y="955"/>
                </a:lnTo>
                <a:lnTo>
                  <a:pt x="1809" y="736"/>
                </a:lnTo>
                <a:lnTo>
                  <a:pt x="1891" y="446"/>
                </a:lnTo>
                <a:lnTo>
                  <a:pt x="1836" y="273"/>
                </a:lnTo>
                <a:lnTo>
                  <a:pt x="1654" y="91"/>
                </a:lnTo>
                <a:lnTo>
                  <a:pt x="1472" y="0"/>
                </a:lnTo>
                <a:lnTo>
                  <a:pt x="1272" y="0"/>
                </a:lnTo>
                <a:lnTo>
                  <a:pt x="1073" y="27"/>
                </a:lnTo>
                <a:lnTo>
                  <a:pt x="845" y="73"/>
                </a:lnTo>
                <a:lnTo>
                  <a:pt x="563" y="109"/>
                </a:lnTo>
                <a:lnTo>
                  <a:pt x="482" y="146"/>
                </a:lnTo>
                <a:lnTo>
                  <a:pt x="309" y="173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1928813" y="214630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852613" y="22447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none">
                <a:sym typeface="Symbol" pitchFamily="18" charset="2"/>
              </a:rPr>
              <a:t>13/14</a:t>
            </a:r>
            <a:endParaRPr lang="en-US" sz="2000" b="1" u="none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1928813" y="35623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12/15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2024063" y="3597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3409950" y="355600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3/4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505075" y="3851275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4891088" y="35655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  <a:endParaRPr lang="en-US" sz="2800" b="1" u="none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3405188" y="21510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11/16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4886325" y="21605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1/10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2216150" y="2724150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3697288" y="2733675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5178425" y="2743200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V="1">
            <a:off x="2424113" y="2600325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2095500" y="174942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3562350" y="1758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029200" y="1768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c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062163" y="404495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557588" y="40544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f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038725" y="4049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2514600" y="2460625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Oval 27"/>
          <p:cNvSpPr>
            <a:spLocks noChangeArrowheads="1"/>
          </p:cNvSpPr>
          <p:nvPr/>
        </p:nvSpPr>
        <p:spPr bwMode="auto">
          <a:xfrm>
            <a:off x="6386513" y="35893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5/6</a:t>
            </a:r>
            <a:endParaRPr lang="en-US" sz="2800" b="1" u="none"/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6381750" y="218440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8/9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534150" y="4073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h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6467475" y="1763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3981450" y="2455863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3971925" y="39322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5438775" y="38417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6683375" y="276225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3967163" y="3770313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5495925" y="236061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5448300" y="2530475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Freeform 38"/>
          <p:cNvSpPr>
            <a:spLocks/>
          </p:cNvSpPr>
          <p:nvPr/>
        </p:nvSpPr>
        <p:spPr bwMode="auto">
          <a:xfrm>
            <a:off x="6911975" y="3676650"/>
            <a:ext cx="644525" cy="576263"/>
          </a:xfrm>
          <a:custGeom>
            <a:avLst/>
            <a:gdLst>
              <a:gd name="T0" fmla="*/ 0 w 406"/>
              <a:gd name="T1" fmla="*/ 257 h 363"/>
              <a:gd name="T2" fmla="*/ 155 w 406"/>
              <a:gd name="T3" fmla="*/ 357 h 363"/>
              <a:gd name="T4" fmla="*/ 391 w 406"/>
              <a:gd name="T5" fmla="*/ 221 h 363"/>
              <a:gd name="T6" fmla="*/ 246 w 406"/>
              <a:gd name="T7" fmla="*/ 30 h 363"/>
              <a:gd name="T8" fmla="*/ 27 w 406"/>
              <a:gd name="T9" fmla="*/ 3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363">
                <a:moveTo>
                  <a:pt x="0" y="257"/>
                </a:moveTo>
                <a:cubicBezTo>
                  <a:pt x="45" y="310"/>
                  <a:pt x="90" y="363"/>
                  <a:pt x="155" y="357"/>
                </a:cubicBezTo>
                <a:cubicBezTo>
                  <a:pt x="220" y="351"/>
                  <a:pt x="376" y="275"/>
                  <a:pt x="391" y="221"/>
                </a:cubicBezTo>
                <a:cubicBezTo>
                  <a:pt x="406" y="167"/>
                  <a:pt x="307" y="60"/>
                  <a:pt x="246" y="30"/>
                </a:cubicBezTo>
                <a:cubicBezTo>
                  <a:pt x="185" y="0"/>
                  <a:pt x="106" y="19"/>
                  <a:pt x="27" y="39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990600" y="1295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u="none"/>
              <a:t>G</a:t>
            </a:r>
            <a:endParaRPr lang="en-US" b="1" i="1" u="none" baseline="30000"/>
          </a:p>
        </p:txBody>
      </p:sp>
    </p:spTree>
    <p:extLst>
      <p:ext uri="{BB962C8B-B14F-4D97-AF65-F5344CB8AC3E}">
        <p14:creationId xmlns:p14="http://schemas.microsoft.com/office/powerpoint/2010/main" val="16366662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reeform 2"/>
          <p:cNvSpPr>
            <a:spLocks/>
          </p:cNvSpPr>
          <p:nvPr/>
        </p:nvSpPr>
        <p:spPr bwMode="auto">
          <a:xfrm>
            <a:off x="6118225" y="3348038"/>
            <a:ext cx="1644650" cy="1314450"/>
          </a:xfrm>
          <a:custGeom>
            <a:avLst/>
            <a:gdLst>
              <a:gd name="T0" fmla="*/ 618 w 1036"/>
              <a:gd name="T1" fmla="*/ 55 h 828"/>
              <a:gd name="T2" fmla="*/ 300 w 1036"/>
              <a:gd name="T3" fmla="*/ 0 h 828"/>
              <a:gd name="T4" fmla="*/ 82 w 1036"/>
              <a:gd name="T5" fmla="*/ 155 h 828"/>
              <a:gd name="T6" fmla="*/ 0 w 1036"/>
              <a:gd name="T7" fmla="*/ 482 h 828"/>
              <a:gd name="T8" fmla="*/ 155 w 1036"/>
              <a:gd name="T9" fmla="*/ 755 h 828"/>
              <a:gd name="T10" fmla="*/ 491 w 1036"/>
              <a:gd name="T11" fmla="*/ 828 h 828"/>
              <a:gd name="T12" fmla="*/ 782 w 1036"/>
              <a:gd name="T13" fmla="*/ 782 h 828"/>
              <a:gd name="T14" fmla="*/ 936 w 1036"/>
              <a:gd name="T15" fmla="*/ 618 h 828"/>
              <a:gd name="T16" fmla="*/ 1036 w 1036"/>
              <a:gd name="T17" fmla="*/ 373 h 828"/>
              <a:gd name="T18" fmla="*/ 973 w 1036"/>
              <a:gd name="T19" fmla="*/ 264 h 828"/>
              <a:gd name="T20" fmla="*/ 936 w 1036"/>
              <a:gd name="T21" fmla="*/ 255 h 828"/>
              <a:gd name="T22" fmla="*/ 900 w 1036"/>
              <a:gd name="T23" fmla="*/ 191 h 828"/>
              <a:gd name="T24" fmla="*/ 618 w 1036"/>
              <a:gd name="T25" fmla="*/ 55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6" h="828">
                <a:moveTo>
                  <a:pt x="618" y="55"/>
                </a:moveTo>
                <a:lnTo>
                  <a:pt x="300" y="0"/>
                </a:lnTo>
                <a:lnTo>
                  <a:pt x="82" y="155"/>
                </a:lnTo>
                <a:lnTo>
                  <a:pt x="0" y="482"/>
                </a:lnTo>
                <a:lnTo>
                  <a:pt x="155" y="755"/>
                </a:lnTo>
                <a:lnTo>
                  <a:pt x="491" y="828"/>
                </a:lnTo>
                <a:lnTo>
                  <a:pt x="782" y="782"/>
                </a:lnTo>
                <a:lnTo>
                  <a:pt x="936" y="618"/>
                </a:lnTo>
                <a:lnTo>
                  <a:pt x="1036" y="373"/>
                </a:lnTo>
                <a:cubicBezTo>
                  <a:pt x="1015" y="337"/>
                  <a:pt x="1000" y="296"/>
                  <a:pt x="973" y="264"/>
                </a:cubicBezTo>
                <a:cubicBezTo>
                  <a:pt x="965" y="254"/>
                  <a:pt x="946" y="263"/>
                  <a:pt x="936" y="255"/>
                </a:cubicBezTo>
                <a:cubicBezTo>
                  <a:pt x="931" y="251"/>
                  <a:pt x="913" y="204"/>
                  <a:pt x="900" y="191"/>
                </a:cubicBezTo>
                <a:lnTo>
                  <a:pt x="618" y="55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Freeform 3"/>
          <p:cNvSpPr>
            <a:spLocks/>
          </p:cNvSpPr>
          <p:nvPr/>
        </p:nvSpPr>
        <p:spPr bwMode="auto">
          <a:xfrm>
            <a:off x="3132138" y="3319463"/>
            <a:ext cx="2654300" cy="1327150"/>
          </a:xfrm>
          <a:custGeom>
            <a:avLst/>
            <a:gdLst>
              <a:gd name="T0" fmla="*/ 790 w 1672"/>
              <a:gd name="T1" fmla="*/ 46 h 836"/>
              <a:gd name="T2" fmla="*/ 536 w 1672"/>
              <a:gd name="T3" fmla="*/ 55 h 836"/>
              <a:gd name="T4" fmla="*/ 254 w 1672"/>
              <a:gd name="T5" fmla="*/ 82 h 836"/>
              <a:gd name="T6" fmla="*/ 127 w 1672"/>
              <a:gd name="T7" fmla="*/ 182 h 836"/>
              <a:gd name="T8" fmla="*/ 0 w 1672"/>
              <a:gd name="T9" fmla="*/ 436 h 836"/>
              <a:gd name="T10" fmla="*/ 109 w 1672"/>
              <a:gd name="T11" fmla="*/ 673 h 836"/>
              <a:gd name="T12" fmla="*/ 481 w 1672"/>
              <a:gd name="T13" fmla="*/ 800 h 836"/>
              <a:gd name="T14" fmla="*/ 918 w 1672"/>
              <a:gd name="T15" fmla="*/ 818 h 836"/>
              <a:gd name="T16" fmla="*/ 1299 w 1672"/>
              <a:gd name="T17" fmla="*/ 836 h 836"/>
              <a:gd name="T18" fmla="*/ 1472 w 1672"/>
              <a:gd name="T19" fmla="*/ 773 h 836"/>
              <a:gd name="T20" fmla="*/ 1645 w 1672"/>
              <a:gd name="T21" fmla="*/ 573 h 836"/>
              <a:gd name="T22" fmla="*/ 1672 w 1672"/>
              <a:gd name="T23" fmla="*/ 391 h 836"/>
              <a:gd name="T24" fmla="*/ 1654 w 1672"/>
              <a:gd name="T25" fmla="*/ 227 h 836"/>
              <a:gd name="T26" fmla="*/ 1581 w 1672"/>
              <a:gd name="T27" fmla="*/ 136 h 836"/>
              <a:gd name="T28" fmla="*/ 1372 w 1672"/>
              <a:gd name="T29" fmla="*/ 0 h 836"/>
              <a:gd name="T30" fmla="*/ 1099 w 1672"/>
              <a:gd name="T31" fmla="*/ 0 h 836"/>
              <a:gd name="T32" fmla="*/ 790 w 1672"/>
              <a:gd name="T33" fmla="*/ 4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2" h="836">
                <a:moveTo>
                  <a:pt x="790" y="46"/>
                </a:moveTo>
                <a:lnTo>
                  <a:pt x="536" y="55"/>
                </a:lnTo>
                <a:lnTo>
                  <a:pt x="254" y="82"/>
                </a:lnTo>
                <a:lnTo>
                  <a:pt x="127" y="182"/>
                </a:lnTo>
                <a:lnTo>
                  <a:pt x="0" y="436"/>
                </a:lnTo>
                <a:lnTo>
                  <a:pt x="109" y="673"/>
                </a:lnTo>
                <a:lnTo>
                  <a:pt x="481" y="800"/>
                </a:lnTo>
                <a:lnTo>
                  <a:pt x="918" y="818"/>
                </a:lnTo>
                <a:lnTo>
                  <a:pt x="1299" y="836"/>
                </a:lnTo>
                <a:lnTo>
                  <a:pt x="1472" y="773"/>
                </a:lnTo>
                <a:lnTo>
                  <a:pt x="1645" y="573"/>
                </a:lnTo>
                <a:lnTo>
                  <a:pt x="1672" y="391"/>
                </a:lnTo>
                <a:lnTo>
                  <a:pt x="1654" y="227"/>
                </a:lnTo>
                <a:lnTo>
                  <a:pt x="1581" y="136"/>
                </a:lnTo>
                <a:lnTo>
                  <a:pt x="1372" y="0"/>
                </a:lnTo>
                <a:lnTo>
                  <a:pt x="1099" y="0"/>
                </a:lnTo>
                <a:lnTo>
                  <a:pt x="790" y="46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Freeform 4"/>
          <p:cNvSpPr>
            <a:spLocks/>
          </p:cNvSpPr>
          <p:nvPr/>
        </p:nvSpPr>
        <p:spPr bwMode="auto">
          <a:xfrm>
            <a:off x="4703763" y="1731963"/>
            <a:ext cx="2613025" cy="1327150"/>
          </a:xfrm>
          <a:custGeom>
            <a:avLst/>
            <a:gdLst>
              <a:gd name="T0" fmla="*/ 1046 w 1646"/>
              <a:gd name="T1" fmla="*/ 0 h 836"/>
              <a:gd name="T2" fmla="*/ 828 w 1646"/>
              <a:gd name="T3" fmla="*/ 9 h 836"/>
              <a:gd name="T4" fmla="*/ 555 w 1646"/>
              <a:gd name="T5" fmla="*/ 9 h 836"/>
              <a:gd name="T6" fmla="*/ 255 w 1646"/>
              <a:gd name="T7" fmla="*/ 55 h 836"/>
              <a:gd name="T8" fmla="*/ 64 w 1646"/>
              <a:gd name="T9" fmla="*/ 191 h 836"/>
              <a:gd name="T10" fmla="*/ 0 w 1646"/>
              <a:gd name="T11" fmla="*/ 491 h 836"/>
              <a:gd name="T12" fmla="*/ 46 w 1646"/>
              <a:gd name="T13" fmla="*/ 709 h 836"/>
              <a:gd name="T14" fmla="*/ 173 w 1646"/>
              <a:gd name="T15" fmla="*/ 718 h 836"/>
              <a:gd name="T16" fmla="*/ 428 w 1646"/>
              <a:gd name="T17" fmla="*/ 809 h 836"/>
              <a:gd name="T18" fmla="*/ 809 w 1646"/>
              <a:gd name="T19" fmla="*/ 782 h 836"/>
              <a:gd name="T20" fmla="*/ 1173 w 1646"/>
              <a:gd name="T21" fmla="*/ 836 h 836"/>
              <a:gd name="T22" fmla="*/ 1455 w 1646"/>
              <a:gd name="T23" fmla="*/ 782 h 836"/>
              <a:gd name="T24" fmla="*/ 1591 w 1646"/>
              <a:gd name="T25" fmla="*/ 618 h 836"/>
              <a:gd name="T26" fmla="*/ 1646 w 1646"/>
              <a:gd name="T27" fmla="*/ 445 h 836"/>
              <a:gd name="T28" fmla="*/ 1627 w 1646"/>
              <a:gd name="T29" fmla="*/ 282 h 836"/>
              <a:gd name="T30" fmla="*/ 1518 w 1646"/>
              <a:gd name="T31" fmla="*/ 109 h 836"/>
              <a:gd name="T32" fmla="*/ 1400 w 1646"/>
              <a:gd name="T33" fmla="*/ 36 h 836"/>
              <a:gd name="T34" fmla="*/ 1046 w 1646"/>
              <a:gd name="T35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46" h="836">
                <a:moveTo>
                  <a:pt x="1046" y="0"/>
                </a:moveTo>
                <a:lnTo>
                  <a:pt x="828" y="9"/>
                </a:lnTo>
                <a:lnTo>
                  <a:pt x="555" y="9"/>
                </a:lnTo>
                <a:lnTo>
                  <a:pt x="255" y="55"/>
                </a:lnTo>
                <a:lnTo>
                  <a:pt x="64" y="191"/>
                </a:lnTo>
                <a:lnTo>
                  <a:pt x="0" y="491"/>
                </a:lnTo>
                <a:lnTo>
                  <a:pt x="46" y="709"/>
                </a:lnTo>
                <a:lnTo>
                  <a:pt x="173" y="718"/>
                </a:lnTo>
                <a:lnTo>
                  <a:pt x="428" y="809"/>
                </a:lnTo>
                <a:lnTo>
                  <a:pt x="809" y="782"/>
                </a:lnTo>
                <a:lnTo>
                  <a:pt x="1173" y="836"/>
                </a:lnTo>
                <a:lnTo>
                  <a:pt x="1455" y="782"/>
                </a:lnTo>
                <a:lnTo>
                  <a:pt x="1591" y="618"/>
                </a:lnTo>
                <a:lnTo>
                  <a:pt x="1646" y="445"/>
                </a:lnTo>
                <a:lnTo>
                  <a:pt x="1627" y="282"/>
                </a:lnTo>
                <a:lnTo>
                  <a:pt x="1518" y="109"/>
                </a:lnTo>
                <a:lnTo>
                  <a:pt x="1400" y="36"/>
                </a:lnTo>
                <a:lnTo>
                  <a:pt x="1046" y="0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Freeform 5"/>
          <p:cNvSpPr>
            <a:spLocks/>
          </p:cNvSpPr>
          <p:nvPr/>
        </p:nvSpPr>
        <p:spPr bwMode="auto">
          <a:xfrm>
            <a:off x="1428750" y="1587500"/>
            <a:ext cx="3001963" cy="2987675"/>
          </a:xfrm>
          <a:custGeom>
            <a:avLst/>
            <a:gdLst>
              <a:gd name="T0" fmla="*/ 309 w 1891"/>
              <a:gd name="T1" fmla="*/ 173 h 1882"/>
              <a:gd name="T2" fmla="*/ 164 w 1891"/>
              <a:gd name="T3" fmla="*/ 264 h 1882"/>
              <a:gd name="T4" fmla="*/ 100 w 1891"/>
              <a:gd name="T5" fmla="*/ 446 h 1882"/>
              <a:gd name="T6" fmla="*/ 18 w 1891"/>
              <a:gd name="T7" fmla="*/ 673 h 1882"/>
              <a:gd name="T8" fmla="*/ 0 w 1891"/>
              <a:gd name="T9" fmla="*/ 964 h 1882"/>
              <a:gd name="T10" fmla="*/ 18 w 1891"/>
              <a:gd name="T11" fmla="*/ 1173 h 1882"/>
              <a:gd name="T12" fmla="*/ 64 w 1891"/>
              <a:gd name="T13" fmla="*/ 1300 h 1882"/>
              <a:gd name="T14" fmla="*/ 36 w 1891"/>
              <a:gd name="T15" fmla="*/ 1573 h 1882"/>
              <a:gd name="T16" fmla="*/ 82 w 1891"/>
              <a:gd name="T17" fmla="*/ 1700 h 1882"/>
              <a:gd name="T18" fmla="*/ 182 w 1891"/>
              <a:gd name="T19" fmla="*/ 1782 h 1882"/>
              <a:gd name="T20" fmla="*/ 500 w 1891"/>
              <a:gd name="T21" fmla="*/ 1882 h 1882"/>
              <a:gd name="T22" fmla="*/ 709 w 1891"/>
              <a:gd name="T23" fmla="*/ 1827 h 1882"/>
              <a:gd name="T24" fmla="*/ 809 w 1891"/>
              <a:gd name="T25" fmla="*/ 1718 h 1882"/>
              <a:gd name="T26" fmla="*/ 891 w 1891"/>
              <a:gd name="T27" fmla="*/ 1527 h 1882"/>
              <a:gd name="T28" fmla="*/ 982 w 1891"/>
              <a:gd name="T29" fmla="*/ 1318 h 1882"/>
              <a:gd name="T30" fmla="*/ 1100 w 1891"/>
              <a:gd name="T31" fmla="*/ 1209 h 1882"/>
              <a:gd name="T32" fmla="*/ 1300 w 1891"/>
              <a:gd name="T33" fmla="*/ 1055 h 1882"/>
              <a:gd name="T34" fmla="*/ 1554 w 1891"/>
              <a:gd name="T35" fmla="*/ 955 h 1882"/>
              <a:gd name="T36" fmla="*/ 1809 w 1891"/>
              <a:gd name="T37" fmla="*/ 736 h 1882"/>
              <a:gd name="T38" fmla="*/ 1891 w 1891"/>
              <a:gd name="T39" fmla="*/ 446 h 1882"/>
              <a:gd name="T40" fmla="*/ 1836 w 1891"/>
              <a:gd name="T41" fmla="*/ 273 h 1882"/>
              <a:gd name="T42" fmla="*/ 1654 w 1891"/>
              <a:gd name="T43" fmla="*/ 91 h 1882"/>
              <a:gd name="T44" fmla="*/ 1472 w 1891"/>
              <a:gd name="T45" fmla="*/ 0 h 1882"/>
              <a:gd name="T46" fmla="*/ 1272 w 1891"/>
              <a:gd name="T47" fmla="*/ 0 h 1882"/>
              <a:gd name="T48" fmla="*/ 1073 w 1891"/>
              <a:gd name="T49" fmla="*/ 27 h 1882"/>
              <a:gd name="T50" fmla="*/ 845 w 1891"/>
              <a:gd name="T51" fmla="*/ 73 h 1882"/>
              <a:gd name="T52" fmla="*/ 563 w 1891"/>
              <a:gd name="T53" fmla="*/ 109 h 1882"/>
              <a:gd name="T54" fmla="*/ 482 w 1891"/>
              <a:gd name="T55" fmla="*/ 146 h 1882"/>
              <a:gd name="T56" fmla="*/ 309 w 1891"/>
              <a:gd name="T57" fmla="*/ 173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91" h="1882">
                <a:moveTo>
                  <a:pt x="309" y="173"/>
                </a:moveTo>
                <a:lnTo>
                  <a:pt x="164" y="264"/>
                </a:lnTo>
                <a:lnTo>
                  <a:pt x="100" y="446"/>
                </a:lnTo>
                <a:lnTo>
                  <a:pt x="18" y="673"/>
                </a:lnTo>
                <a:lnTo>
                  <a:pt x="0" y="964"/>
                </a:lnTo>
                <a:lnTo>
                  <a:pt x="18" y="1173"/>
                </a:lnTo>
                <a:lnTo>
                  <a:pt x="64" y="1300"/>
                </a:lnTo>
                <a:lnTo>
                  <a:pt x="36" y="1573"/>
                </a:lnTo>
                <a:lnTo>
                  <a:pt x="82" y="1700"/>
                </a:lnTo>
                <a:lnTo>
                  <a:pt x="182" y="1782"/>
                </a:lnTo>
                <a:lnTo>
                  <a:pt x="500" y="1882"/>
                </a:lnTo>
                <a:lnTo>
                  <a:pt x="709" y="1827"/>
                </a:lnTo>
                <a:lnTo>
                  <a:pt x="809" y="1718"/>
                </a:lnTo>
                <a:lnTo>
                  <a:pt x="891" y="1527"/>
                </a:lnTo>
                <a:lnTo>
                  <a:pt x="982" y="1318"/>
                </a:lnTo>
                <a:lnTo>
                  <a:pt x="1100" y="1209"/>
                </a:lnTo>
                <a:lnTo>
                  <a:pt x="1300" y="1055"/>
                </a:lnTo>
                <a:lnTo>
                  <a:pt x="1554" y="955"/>
                </a:lnTo>
                <a:lnTo>
                  <a:pt x="1809" y="736"/>
                </a:lnTo>
                <a:lnTo>
                  <a:pt x="1891" y="446"/>
                </a:lnTo>
                <a:lnTo>
                  <a:pt x="1836" y="273"/>
                </a:lnTo>
                <a:lnTo>
                  <a:pt x="1654" y="91"/>
                </a:lnTo>
                <a:lnTo>
                  <a:pt x="1472" y="0"/>
                </a:lnTo>
                <a:lnTo>
                  <a:pt x="1272" y="0"/>
                </a:lnTo>
                <a:lnTo>
                  <a:pt x="1073" y="27"/>
                </a:lnTo>
                <a:lnTo>
                  <a:pt x="845" y="73"/>
                </a:lnTo>
                <a:lnTo>
                  <a:pt x="563" y="109"/>
                </a:lnTo>
                <a:lnTo>
                  <a:pt x="482" y="146"/>
                </a:lnTo>
                <a:lnTo>
                  <a:pt x="309" y="173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928813" y="214630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928813" y="35623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 u="none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024063" y="3597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3409950" y="355600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 u="none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505075" y="3851275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891088" y="3565525"/>
            <a:ext cx="590550" cy="576263"/>
          </a:xfrm>
          <a:prstGeom prst="ellipse">
            <a:avLst/>
          </a:prstGeom>
          <a:solidFill>
            <a:srgbClr val="33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u="none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3405188" y="2151063"/>
            <a:ext cx="590550" cy="576262"/>
          </a:xfrm>
          <a:prstGeom prst="ellipse">
            <a:avLst/>
          </a:prstGeom>
          <a:solidFill>
            <a:srgbClr val="33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 u="none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4886325" y="2160588"/>
            <a:ext cx="590550" cy="576262"/>
          </a:xfrm>
          <a:prstGeom prst="ellipse">
            <a:avLst/>
          </a:prstGeom>
          <a:solidFill>
            <a:srgbClr val="33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 u="none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2216150" y="2724150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3697288" y="2733675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178425" y="274320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2424113" y="2600325"/>
            <a:ext cx="1023937" cy="1028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095500" y="174942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562350" y="1758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029200" y="1768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c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062163" y="404495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557588" y="40544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f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5038725" y="4049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514600" y="2460625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386513" y="3589338"/>
            <a:ext cx="590550" cy="576262"/>
          </a:xfrm>
          <a:prstGeom prst="ellipse">
            <a:avLst/>
          </a:prstGeom>
          <a:solidFill>
            <a:srgbClr val="33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u="none"/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6381750" y="218440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 u="none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6534150" y="4073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h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467475" y="1763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3981450" y="2455863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3971925" y="3932238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5438775" y="3841750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6683375" y="276225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3967163" y="377031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5495925" y="2360613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5448300" y="2530475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Freeform 37"/>
          <p:cNvSpPr>
            <a:spLocks/>
          </p:cNvSpPr>
          <p:nvPr/>
        </p:nvSpPr>
        <p:spPr bwMode="auto">
          <a:xfrm>
            <a:off x="6911975" y="3676650"/>
            <a:ext cx="644525" cy="576263"/>
          </a:xfrm>
          <a:custGeom>
            <a:avLst/>
            <a:gdLst>
              <a:gd name="T0" fmla="*/ 0 w 406"/>
              <a:gd name="T1" fmla="*/ 257 h 363"/>
              <a:gd name="T2" fmla="*/ 155 w 406"/>
              <a:gd name="T3" fmla="*/ 357 h 363"/>
              <a:gd name="T4" fmla="*/ 391 w 406"/>
              <a:gd name="T5" fmla="*/ 221 h 363"/>
              <a:gd name="T6" fmla="*/ 246 w 406"/>
              <a:gd name="T7" fmla="*/ 30 h 363"/>
              <a:gd name="T8" fmla="*/ 27 w 406"/>
              <a:gd name="T9" fmla="*/ 3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363">
                <a:moveTo>
                  <a:pt x="0" y="257"/>
                </a:moveTo>
                <a:cubicBezTo>
                  <a:pt x="45" y="310"/>
                  <a:pt x="90" y="363"/>
                  <a:pt x="155" y="357"/>
                </a:cubicBezTo>
                <a:cubicBezTo>
                  <a:pt x="220" y="351"/>
                  <a:pt x="376" y="275"/>
                  <a:pt x="391" y="221"/>
                </a:cubicBezTo>
                <a:cubicBezTo>
                  <a:pt x="406" y="167"/>
                  <a:pt x="307" y="60"/>
                  <a:pt x="246" y="30"/>
                </a:cubicBezTo>
                <a:cubicBezTo>
                  <a:pt x="185" y="0"/>
                  <a:pt x="106" y="19"/>
                  <a:pt x="27" y="39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990600" y="1295400"/>
            <a:ext cx="52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u="none"/>
              <a:t>G</a:t>
            </a:r>
            <a:r>
              <a:rPr lang="en-US" b="1" i="1" u="none" baseline="300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426637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2"/>
          <p:cNvSpPr>
            <a:spLocks/>
          </p:cNvSpPr>
          <p:nvPr/>
        </p:nvSpPr>
        <p:spPr bwMode="auto">
          <a:xfrm>
            <a:off x="6118225" y="3348038"/>
            <a:ext cx="1644650" cy="1314450"/>
          </a:xfrm>
          <a:custGeom>
            <a:avLst/>
            <a:gdLst>
              <a:gd name="T0" fmla="*/ 618 w 1036"/>
              <a:gd name="T1" fmla="*/ 55 h 828"/>
              <a:gd name="T2" fmla="*/ 300 w 1036"/>
              <a:gd name="T3" fmla="*/ 0 h 828"/>
              <a:gd name="T4" fmla="*/ 82 w 1036"/>
              <a:gd name="T5" fmla="*/ 155 h 828"/>
              <a:gd name="T6" fmla="*/ 0 w 1036"/>
              <a:gd name="T7" fmla="*/ 482 h 828"/>
              <a:gd name="T8" fmla="*/ 155 w 1036"/>
              <a:gd name="T9" fmla="*/ 755 h 828"/>
              <a:gd name="T10" fmla="*/ 491 w 1036"/>
              <a:gd name="T11" fmla="*/ 828 h 828"/>
              <a:gd name="T12" fmla="*/ 782 w 1036"/>
              <a:gd name="T13" fmla="*/ 782 h 828"/>
              <a:gd name="T14" fmla="*/ 936 w 1036"/>
              <a:gd name="T15" fmla="*/ 618 h 828"/>
              <a:gd name="T16" fmla="*/ 1036 w 1036"/>
              <a:gd name="T17" fmla="*/ 373 h 828"/>
              <a:gd name="T18" fmla="*/ 973 w 1036"/>
              <a:gd name="T19" fmla="*/ 264 h 828"/>
              <a:gd name="T20" fmla="*/ 936 w 1036"/>
              <a:gd name="T21" fmla="*/ 255 h 828"/>
              <a:gd name="T22" fmla="*/ 900 w 1036"/>
              <a:gd name="T23" fmla="*/ 191 h 828"/>
              <a:gd name="T24" fmla="*/ 618 w 1036"/>
              <a:gd name="T25" fmla="*/ 55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6" h="828">
                <a:moveTo>
                  <a:pt x="618" y="55"/>
                </a:moveTo>
                <a:lnTo>
                  <a:pt x="300" y="0"/>
                </a:lnTo>
                <a:lnTo>
                  <a:pt x="82" y="155"/>
                </a:lnTo>
                <a:lnTo>
                  <a:pt x="0" y="482"/>
                </a:lnTo>
                <a:lnTo>
                  <a:pt x="155" y="755"/>
                </a:lnTo>
                <a:lnTo>
                  <a:pt x="491" y="828"/>
                </a:lnTo>
                <a:lnTo>
                  <a:pt x="782" y="782"/>
                </a:lnTo>
                <a:lnTo>
                  <a:pt x="936" y="618"/>
                </a:lnTo>
                <a:lnTo>
                  <a:pt x="1036" y="373"/>
                </a:lnTo>
                <a:cubicBezTo>
                  <a:pt x="1015" y="337"/>
                  <a:pt x="1000" y="296"/>
                  <a:pt x="973" y="264"/>
                </a:cubicBezTo>
                <a:cubicBezTo>
                  <a:pt x="965" y="254"/>
                  <a:pt x="946" y="263"/>
                  <a:pt x="936" y="255"/>
                </a:cubicBezTo>
                <a:cubicBezTo>
                  <a:pt x="931" y="251"/>
                  <a:pt x="913" y="204"/>
                  <a:pt x="900" y="191"/>
                </a:cubicBezTo>
                <a:lnTo>
                  <a:pt x="618" y="55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Freeform 3"/>
          <p:cNvSpPr>
            <a:spLocks/>
          </p:cNvSpPr>
          <p:nvPr/>
        </p:nvSpPr>
        <p:spPr bwMode="auto">
          <a:xfrm>
            <a:off x="3132138" y="3319463"/>
            <a:ext cx="2654300" cy="1327150"/>
          </a:xfrm>
          <a:custGeom>
            <a:avLst/>
            <a:gdLst>
              <a:gd name="T0" fmla="*/ 790 w 1672"/>
              <a:gd name="T1" fmla="*/ 46 h 836"/>
              <a:gd name="T2" fmla="*/ 536 w 1672"/>
              <a:gd name="T3" fmla="*/ 55 h 836"/>
              <a:gd name="T4" fmla="*/ 254 w 1672"/>
              <a:gd name="T5" fmla="*/ 82 h 836"/>
              <a:gd name="T6" fmla="*/ 127 w 1672"/>
              <a:gd name="T7" fmla="*/ 182 h 836"/>
              <a:gd name="T8" fmla="*/ 0 w 1672"/>
              <a:gd name="T9" fmla="*/ 436 h 836"/>
              <a:gd name="T10" fmla="*/ 109 w 1672"/>
              <a:gd name="T11" fmla="*/ 673 h 836"/>
              <a:gd name="T12" fmla="*/ 481 w 1672"/>
              <a:gd name="T13" fmla="*/ 800 h 836"/>
              <a:gd name="T14" fmla="*/ 918 w 1672"/>
              <a:gd name="T15" fmla="*/ 818 h 836"/>
              <a:gd name="T16" fmla="*/ 1299 w 1672"/>
              <a:gd name="T17" fmla="*/ 836 h 836"/>
              <a:gd name="T18" fmla="*/ 1472 w 1672"/>
              <a:gd name="T19" fmla="*/ 773 h 836"/>
              <a:gd name="T20" fmla="*/ 1645 w 1672"/>
              <a:gd name="T21" fmla="*/ 573 h 836"/>
              <a:gd name="T22" fmla="*/ 1672 w 1672"/>
              <a:gd name="T23" fmla="*/ 391 h 836"/>
              <a:gd name="T24" fmla="*/ 1654 w 1672"/>
              <a:gd name="T25" fmla="*/ 227 h 836"/>
              <a:gd name="T26" fmla="*/ 1581 w 1672"/>
              <a:gd name="T27" fmla="*/ 136 h 836"/>
              <a:gd name="T28" fmla="*/ 1372 w 1672"/>
              <a:gd name="T29" fmla="*/ 0 h 836"/>
              <a:gd name="T30" fmla="*/ 1099 w 1672"/>
              <a:gd name="T31" fmla="*/ 0 h 836"/>
              <a:gd name="T32" fmla="*/ 790 w 1672"/>
              <a:gd name="T33" fmla="*/ 4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2" h="836">
                <a:moveTo>
                  <a:pt x="790" y="46"/>
                </a:moveTo>
                <a:lnTo>
                  <a:pt x="536" y="55"/>
                </a:lnTo>
                <a:lnTo>
                  <a:pt x="254" y="82"/>
                </a:lnTo>
                <a:lnTo>
                  <a:pt x="127" y="182"/>
                </a:lnTo>
                <a:lnTo>
                  <a:pt x="0" y="436"/>
                </a:lnTo>
                <a:lnTo>
                  <a:pt x="109" y="673"/>
                </a:lnTo>
                <a:lnTo>
                  <a:pt x="481" y="800"/>
                </a:lnTo>
                <a:lnTo>
                  <a:pt x="918" y="818"/>
                </a:lnTo>
                <a:lnTo>
                  <a:pt x="1299" y="836"/>
                </a:lnTo>
                <a:lnTo>
                  <a:pt x="1472" y="773"/>
                </a:lnTo>
                <a:lnTo>
                  <a:pt x="1645" y="573"/>
                </a:lnTo>
                <a:lnTo>
                  <a:pt x="1672" y="391"/>
                </a:lnTo>
                <a:lnTo>
                  <a:pt x="1654" y="227"/>
                </a:lnTo>
                <a:lnTo>
                  <a:pt x="1581" y="136"/>
                </a:lnTo>
                <a:lnTo>
                  <a:pt x="1372" y="0"/>
                </a:lnTo>
                <a:lnTo>
                  <a:pt x="1099" y="0"/>
                </a:lnTo>
                <a:lnTo>
                  <a:pt x="790" y="46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Freeform 4"/>
          <p:cNvSpPr>
            <a:spLocks/>
          </p:cNvSpPr>
          <p:nvPr/>
        </p:nvSpPr>
        <p:spPr bwMode="auto">
          <a:xfrm>
            <a:off x="4703763" y="1731963"/>
            <a:ext cx="2613025" cy="1327150"/>
          </a:xfrm>
          <a:custGeom>
            <a:avLst/>
            <a:gdLst>
              <a:gd name="T0" fmla="*/ 1046 w 1646"/>
              <a:gd name="T1" fmla="*/ 0 h 836"/>
              <a:gd name="T2" fmla="*/ 828 w 1646"/>
              <a:gd name="T3" fmla="*/ 9 h 836"/>
              <a:gd name="T4" fmla="*/ 555 w 1646"/>
              <a:gd name="T5" fmla="*/ 9 h 836"/>
              <a:gd name="T6" fmla="*/ 255 w 1646"/>
              <a:gd name="T7" fmla="*/ 55 h 836"/>
              <a:gd name="T8" fmla="*/ 64 w 1646"/>
              <a:gd name="T9" fmla="*/ 191 h 836"/>
              <a:gd name="T10" fmla="*/ 0 w 1646"/>
              <a:gd name="T11" fmla="*/ 491 h 836"/>
              <a:gd name="T12" fmla="*/ 46 w 1646"/>
              <a:gd name="T13" fmla="*/ 709 h 836"/>
              <a:gd name="T14" fmla="*/ 173 w 1646"/>
              <a:gd name="T15" fmla="*/ 718 h 836"/>
              <a:gd name="T16" fmla="*/ 428 w 1646"/>
              <a:gd name="T17" fmla="*/ 809 h 836"/>
              <a:gd name="T18" fmla="*/ 809 w 1646"/>
              <a:gd name="T19" fmla="*/ 782 h 836"/>
              <a:gd name="T20" fmla="*/ 1173 w 1646"/>
              <a:gd name="T21" fmla="*/ 836 h 836"/>
              <a:gd name="T22" fmla="*/ 1455 w 1646"/>
              <a:gd name="T23" fmla="*/ 782 h 836"/>
              <a:gd name="T24" fmla="*/ 1591 w 1646"/>
              <a:gd name="T25" fmla="*/ 618 h 836"/>
              <a:gd name="T26" fmla="*/ 1646 w 1646"/>
              <a:gd name="T27" fmla="*/ 445 h 836"/>
              <a:gd name="T28" fmla="*/ 1627 w 1646"/>
              <a:gd name="T29" fmla="*/ 282 h 836"/>
              <a:gd name="T30" fmla="*/ 1518 w 1646"/>
              <a:gd name="T31" fmla="*/ 109 h 836"/>
              <a:gd name="T32" fmla="*/ 1400 w 1646"/>
              <a:gd name="T33" fmla="*/ 36 h 836"/>
              <a:gd name="T34" fmla="*/ 1046 w 1646"/>
              <a:gd name="T35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46" h="836">
                <a:moveTo>
                  <a:pt x="1046" y="0"/>
                </a:moveTo>
                <a:lnTo>
                  <a:pt x="828" y="9"/>
                </a:lnTo>
                <a:lnTo>
                  <a:pt x="555" y="9"/>
                </a:lnTo>
                <a:lnTo>
                  <a:pt x="255" y="55"/>
                </a:lnTo>
                <a:lnTo>
                  <a:pt x="64" y="191"/>
                </a:lnTo>
                <a:lnTo>
                  <a:pt x="0" y="491"/>
                </a:lnTo>
                <a:lnTo>
                  <a:pt x="46" y="709"/>
                </a:lnTo>
                <a:lnTo>
                  <a:pt x="173" y="718"/>
                </a:lnTo>
                <a:lnTo>
                  <a:pt x="428" y="809"/>
                </a:lnTo>
                <a:lnTo>
                  <a:pt x="809" y="782"/>
                </a:lnTo>
                <a:lnTo>
                  <a:pt x="1173" y="836"/>
                </a:lnTo>
                <a:lnTo>
                  <a:pt x="1455" y="782"/>
                </a:lnTo>
                <a:lnTo>
                  <a:pt x="1591" y="618"/>
                </a:lnTo>
                <a:lnTo>
                  <a:pt x="1646" y="445"/>
                </a:lnTo>
                <a:lnTo>
                  <a:pt x="1627" y="282"/>
                </a:lnTo>
                <a:lnTo>
                  <a:pt x="1518" y="109"/>
                </a:lnTo>
                <a:lnTo>
                  <a:pt x="1400" y="36"/>
                </a:lnTo>
                <a:lnTo>
                  <a:pt x="1046" y="0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1428750" y="1587500"/>
            <a:ext cx="3001963" cy="2987675"/>
          </a:xfrm>
          <a:custGeom>
            <a:avLst/>
            <a:gdLst>
              <a:gd name="T0" fmla="*/ 309 w 1891"/>
              <a:gd name="T1" fmla="*/ 173 h 1882"/>
              <a:gd name="T2" fmla="*/ 164 w 1891"/>
              <a:gd name="T3" fmla="*/ 264 h 1882"/>
              <a:gd name="T4" fmla="*/ 100 w 1891"/>
              <a:gd name="T5" fmla="*/ 446 h 1882"/>
              <a:gd name="T6" fmla="*/ 18 w 1891"/>
              <a:gd name="T7" fmla="*/ 673 h 1882"/>
              <a:gd name="T8" fmla="*/ 0 w 1891"/>
              <a:gd name="T9" fmla="*/ 964 h 1882"/>
              <a:gd name="T10" fmla="*/ 18 w 1891"/>
              <a:gd name="T11" fmla="*/ 1173 h 1882"/>
              <a:gd name="T12" fmla="*/ 64 w 1891"/>
              <a:gd name="T13" fmla="*/ 1300 h 1882"/>
              <a:gd name="T14" fmla="*/ 36 w 1891"/>
              <a:gd name="T15" fmla="*/ 1573 h 1882"/>
              <a:gd name="T16" fmla="*/ 82 w 1891"/>
              <a:gd name="T17" fmla="*/ 1700 h 1882"/>
              <a:gd name="T18" fmla="*/ 182 w 1891"/>
              <a:gd name="T19" fmla="*/ 1782 h 1882"/>
              <a:gd name="T20" fmla="*/ 500 w 1891"/>
              <a:gd name="T21" fmla="*/ 1882 h 1882"/>
              <a:gd name="T22" fmla="*/ 709 w 1891"/>
              <a:gd name="T23" fmla="*/ 1827 h 1882"/>
              <a:gd name="T24" fmla="*/ 809 w 1891"/>
              <a:gd name="T25" fmla="*/ 1718 h 1882"/>
              <a:gd name="T26" fmla="*/ 891 w 1891"/>
              <a:gd name="T27" fmla="*/ 1527 h 1882"/>
              <a:gd name="T28" fmla="*/ 982 w 1891"/>
              <a:gd name="T29" fmla="*/ 1318 h 1882"/>
              <a:gd name="T30" fmla="*/ 1100 w 1891"/>
              <a:gd name="T31" fmla="*/ 1209 h 1882"/>
              <a:gd name="T32" fmla="*/ 1300 w 1891"/>
              <a:gd name="T33" fmla="*/ 1055 h 1882"/>
              <a:gd name="T34" fmla="*/ 1554 w 1891"/>
              <a:gd name="T35" fmla="*/ 955 h 1882"/>
              <a:gd name="T36" fmla="*/ 1809 w 1891"/>
              <a:gd name="T37" fmla="*/ 736 h 1882"/>
              <a:gd name="T38" fmla="*/ 1891 w 1891"/>
              <a:gd name="T39" fmla="*/ 446 h 1882"/>
              <a:gd name="T40" fmla="*/ 1836 w 1891"/>
              <a:gd name="T41" fmla="*/ 273 h 1882"/>
              <a:gd name="T42" fmla="*/ 1654 w 1891"/>
              <a:gd name="T43" fmla="*/ 91 h 1882"/>
              <a:gd name="T44" fmla="*/ 1472 w 1891"/>
              <a:gd name="T45" fmla="*/ 0 h 1882"/>
              <a:gd name="T46" fmla="*/ 1272 w 1891"/>
              <a:gd name="T47" fmla="*/ 0 h 1882"/>
              <a:gd name="T48" fmla="*/ 1073 w 1891"/>
              <a:gd name="T49" fmla="*/ 27 h 1882"/>
              <a:gd name="T50" fmla="*/ 845 w 1891"/>
              <a:gd name="T51" fmla="*/ 73 h 1882"/>
              <a:gd name="T52" fmla="*/ 563 w 1891"/>
              <a:gd name="T53" fmla="*/ 109 h 1882"/>
              <a:gd name="T54" fmla="*/ 482 w 1891"/>
              <a:gd name="T55" fmla="*/ 146 h 1882"/>
              <a:gd name="T56" fmla="*/ 309 w 1891"/>
              <a:gd name="T57" fmla="*/ 173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91" h="1882">
                <a:moveTo>
                  <a:pt x="309" y="173"/>
                </a:moveTo>
                <a:lnTo>
                  <a:pt x="164" y="264"/>
                </a:lnTo>
                <a:lnTo>
                  <a:pt x="100" y="446"/>
                </a:lnTo>
                <a:lnTo>
                  <a:pt x="18" y="673"/>
                </a:lnTo>
                <a:lnTo>
                  <a:pt x="0" y="964"/>
                </a:lnTo>
                <a:lnTo>
                  <a:pt x="18" y="1173"/>
                </a:lnTo>
                <a:lnTo>
                  <a:pt x="64" y="1300"/>
                </a:lnTo>
                <a:lnTo>
                  <a:pt x="36" y="1573"/>
                </a:lnTo>
                <a:lnTo>
                  <a:pt x="82" y="1700"/>
                </a:lnTo>
                <a:lnTo>
                  <a:pt x="182" y="1782"/>
                </a:lnTo>
                <a:lnTo>
                  <a:pt x="500" y="1882"/>
                </a:lnTo>
                <a:lnTo>
                  <a:pt x="709" y="1827"/>
                </a:lnTo>
                <a:lnTo>
                  <a:pt x="809" y="1718"/>
                </a:lnTo>
                <a:lnTo>
                  <a:pt x="891" y="1527"/>
                </a:lnTo>
                <a:lnTo>
                  <a:pt x="982" y="1318"/>
                </a:lnTo>
                <a:lnTo>
                  <a:pt x="1100" y="1209"/>
                </a:lnTo>
                <a:lnTo>
                  <a:pt x="1300" y="1055"/>
                </a:lnTo>
                <a:lnTo>
                  <a:pt x="1554" y="955"/>
                </a:lnTo>
                <a:lnTo>
                  <a:pt x="1809" y="736"/>
                </a:lnTo>
                <a:lnTo>
                  <a:pt x="1891" y="446"/>
                </a:lnTo>
                <a:lnTo>
                  <a:pt x="1836" y="273"/>
                </a:lnTo>
                <a:lnTo>
                  <a:pt x="1654" y="91"/>
                </a:lnTo>
                <a:lnTo>
                  <a:pt x="1472" y="0"/>
                </a:lnTo>
                <a:lnTo>
                  <a:pt x="1272" y="0"/>
                </a:lnTo>
                <a:lnTo>
                  <a:pt x="1073" y="27"/>
                </a:lnTo>
                <a:lnTo>
                  <a:pt x="845" y="73"/>
                </a:lnTo>
                <a:lnTo>
                  <a:pt x="563" y="109"/>
                </a:lnTo>
                <a:lnTo>
                  <a:pt x="482" y="146"/>
                </a:lnTo>
                <a:lnTo>
                  <a:pt x="309" y="173"/>
                </a:lnTo>
                <a:close/>
              </a:path>
            </a:pathLst>
          </a:cu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535613" y="2084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cd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604000" y="3802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h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121150" y="38465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fg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303463" y="25177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abe</a:t>
            </a:r>
            <a:endParaRPr lang="en-US" u="none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4430713" y="2279650"/>
            <a:ext cx="3317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073400" y="3594100"/>
            <a:ext cx="144463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>
            <a:off x="5208588" y="3016250"/>
            <a:ext cx="144462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132513" y="2987675"/>
            <a:ext cx="246062" cy="519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5800725" y="3897313"/>
            <a:ext cx="374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66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SCCs and DFS finishing times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90800"/>
            <a:ext cx="4800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chemeClr val="hlink"/>
                </a:solidFill>
              </a:rPr>
              <a:t>Proof:</a:t>
            </a:r>
          </a:p>
          <a:p>
            <a:r>
              <a:rPr lang="en-US" sz="2000" dirty="0">
                <a:solidFill>
                  <a:srgbClr val="CC3300"/>
                </a:solidFill>
              </a:rPr>
              <a:t>Case 1: </a:t>
            </a:r>
            <a:r>
              <a:rPr lang="en-US" sz="2000" i="1" dirty="0">
                <a:solidFill>
                  <a:srgbClr val="CC3300"/>
                </a:solidFill>
              </a:rPr>
              <a:t>d</a:t>
            </a:r>
            <a:r>
              <a:rPr lang="en-US" sz="2000" dirty="0">
                <a:solidFill>
                  <a:srgbClr val="CC3300"/>
                </a:solidFill>
                <a:latin typeface="RMTMI" charset="-95"/>
              </a:rPr>
              <a:t>(</a:t>
            </a:r>
            <a:r>
              <a:rPr lang="en-US" sz="2000" i="1" dirty="0">
                <a:solidFill>
                  <a:srgbClr val="CC3300"/>
                </a:solidFill>
              </a:rPr>
              <a:t>C</a:t>
            </a:r>
            <a:r>
              <a:rPr lang="en-US" sz="2000" dirty="0">
                <a:solidFill>
                  <a:srgbClr val="CC3300"/>
                </a:solidFill>
                <a:latin typeface="RMTMI" charset="-95"/>
              </a:rPr>
              <a:t>)</a:t>
            </a:r>
            <a:r>
              <a:rPr lang="en-US" sz="2000" i="1" dirty="0">
                <a:solidFill>
                  <a:srgbClr val="CC3300"/>
                </a:solidFill>
                <a:latin typeface="RMTMI" charset="-95"/>
              </a:rPr>
              <a:t> &lt; </a:t>
            </a:r>
            <a:r>
              <a:rPr lang="en-US" sz="2000" i="1" dirty="0">
                <a:solidFill>
                  <a:srgbClr val="CC3300"/>
                </a:solidFill>
              </a:rPr>
              <a:t>d</a:t>
            </a:r>
            <a:r>
              <a:rPr lang="en-US" sz="2000" dirty="0">
                <a:solidFill>
                  <a:srgbClr val="CC3300"/>
                </a:solidFill>
                <a:latin typeface="RMTMI" charset="-95"/>
              </a:rPr>
              <a:t>(</a:t>
            </a:r>
            <a:r>
              <a:rPr lang="en-US" sz="2000" i="1" dirty="0">
                <a:solidFill>
                  <a:srgbClr val="CC3300"/>
                </a:solidFill>
              </a:rPr>
              <a:t>C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</a:t>
            </a:r>
            <a:r>
              <a:rPr lang="en-US" sz="2000" dirty="0">
                <a:solidFill>
                  <a:srgbClr val="CC3300"/>
                </a:solidFill>
                <a:latin typeface="RMTMI" charset="-95"/>
              </a:rPr>
              <a:t>)</a:t>
            </a:r>
            <a:endParaRPr lang="en-US" sz="2000" dirty="0">
              <a:solidFill>
                <a:srgbClr val="CC3300"/>
              </a:solidFill>
            </a:endParaRPr>
          </a:p>
          <a:p>
            <a:pPr lvl="1"/>
            <a:r>
              <a:rPr lang="en-US" sz="1800" dirty="0"/>
              <a:t>Let </a:t>
            </a:r>
            <a:r>
              <a:rPr lang="en-US" sz="1800" i="1" dirty="0"/>
              <a:t>x </a:t>
            </a:r>
            <a:r>
              <a:rPr lang="en-US" sz="1800" dirty="0"/>
              <a:t>be the first vertex discovered in </a:t>
            </a:r>
            <a:r>
              <a:rPr lang="en-US" sz="1800" i="1" dirty="0"/>
              <a:t>C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At time </a:t>
            </a:r>
            <a:r>
              <a:rPr lang="en-US" sz="1800" i="1" dirty="0"/>
              <a:t>d</a:t>
            </a:r>
            <a:r>
              <a:rPr lang="en-US" sz="1800" dirty="0"/>
              <a:t>[</a:t>
            </a:r>
            <a:r>
              <a:rPr lang="en-US" sz="1800" i="1" dirty="0"/>
              <a:t>x</a:t>
            </a:r>
            <a:r>
              <a:rPr lang="en-US" sz="1800" dirty="0"/>
              <a:t>], all vertices in </a:t>
            </a:r>
            <a:r>
              <a:rPr lang="en-US" sz="1800" i="1" dirty="0"/>
              <a:t>C </a:t>
            </a:r>
            <a:r>
              <a:rPr lang="en-US" sz="1800" dirty="0"/>
              <a:t>and 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>
                <a:latin typeface="MTSYN" charset="-127"/>
              </a:rPr>
              <a:t> </a:t>
            </a:r>
            <a:r>
              <a:rPr lang="en-US" sz="1800" dirty="0"/>
              <a:t>are white. Thus, there exist paths of white vertices from </a:t>
            </a:r>
            <a:r>
              <a:rPr lang="en-US" sz="1800" i="1" dirty="0"/>
              <a:t>x </a:t>
            </a:r>
            <a:r>
              <a:rPr lang="en-US" sz="1800" dirty="0"/>
              <a:t>to all vertices in </a:t>
            </a:r>
            <a:r>
              <a:rPr lang="en-US" sz="1800" i="1" dirty="0"/>
              <a:t>C </a:t>
            </a:r>
            <a:r>
              <a:rPr lang="en-US" sz="1800" dirty="0"/>
              <a:t>and 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By the white-path theorem, all vertices in </a:t>
            </a:r>
            <a:r>
              <a:rPr lang="en-US" sz="1800" i="1" dirty="0"/>
              <a:t>C </a:t>
            </a:r>
            <a:r>
              <a:rPr lang="en-US" sz="1800" dirty="0"/>
              <a:t>and 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>
                <a:latin typeface="MTSYN" charset="-127"/>
              </a:rPr>
              <a:t> </a:t>
            </a:r>
            <a:r>
              <a:rPr lang="en-US" sz="1800" dirty="0"/>
              <a:t>are descendants of </a:t>
            </a:r>
            <a:r>
              <a:rPr lang="en-US" sz="1800" i="1" dirty="0"/>
              <a:t>x </a:t>
            </a:r>
            <a:r>
              <a:rPr lang="en-US" sz="1800" dirty="0"/>
              <a:t>in depth-first tree.</a:t>
            </a:r>
          </a:p>
          <a:p>
            <a:pPr lvl="1"/>
            <a:r>
              <a:rPr lang="en-US" sz="1800" dirty="0"/>
              <a:t>By the parenthesis theorem, </a:t>
            </a:r>
            <a:r>
              <a:rPr lang="en-US" sz="1800" i="1" dirty="0"/>
              <a:t>f </a:t>
            </a:r>
            <a:r>
              <a:rPr lang="en-US" sz="1800" dirty="0"/>
              <a:t>[</a:t>
            </a:r>
            <a:r>
              <a:rPr lang="en-US" sz="1800" i="1" dirty="0"/>
              <a:t>x</a:t>
            </a:r>
            <a:r>
              <a:rPr lang="en-US" sz="1800" dirty="0"/>
              <a:t>] </a:t>
            </a:r>
            <a:r>
              <a:rPr lang="en-US" sz="1800" dirty="0">
                <a:latin typeface="MTSYN" charset="-127"/>
              </a:rPr>
              <a:t>= </a:t>
            </a:r>
            <a:r>
              <a:rPr lang="en-US" sz="1800" i="1" dirty="0"/>
              <a:t>f </a:t>
            </a:r>
            <a:r>
              <a:rPr lang="en-US" sz="1800" dirty="0">
                <a:latin typeface="RMTMI" charset="-95"/>
              </a:rPr>
              <a:t>(</a:t>
            </a:r>
            <a:r>
              <a:rPr lang="en-US" sz="1800" i="1" dirty="0"/>
              <a:t>C</a:t>
            </a:r>
            <a:r>
              <a:rPr lang="en-US" sz="1800" dirty="0">
                <a:latin typeface="RMTMI" charset="-95"/>
              </a:rPr>
              <a:t>)</a:t>
            </a:r>
            <a:r>
              <a:rPr lang="en-US" sz="1800" i="1" dirty="0">
                <a:latin typeface="RMTMI" charset="-95"/>
              </a:rPr>
              <a:t> &gt; </a:t>
            </a:r>
            <a:r>
              <a:rPr lang="en-US" sz="1800" i="1" dirty="0"/>
              <a:t>f</a:t>
            </a:r>
            <a:r>
              <a:rPr lang="en-US" sz="1800" dirty="0">
                <a:latin typeface="RMTMI" charset="-95"/>
              </a:rPr>
              <a:t>(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>
                <a:latin typeface="RMTMI" charset="-95"/>
              </a:rPr>
              <a:t>)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2400" y="1252537"/>
            <a:ext cx="8824913" cy="12620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 u="none">
                <a:solidFill>
                  <a:srgbClr val="CC3300"/>
                </a:solidFill>
              </a:rPr>
              <a:t>Lemma 22.14</a:t>
            </a:r>
          </a:p>
          <a:p>
            <a:r>
              <a:rPr lang="en-US" u="none"/>
              <a:t>Let </a:t>
            </a:r>
            <a:r>
              <a:rPr lang="en-US" i="1" u="none"/>
              <a:t>C </a:t>
            </a:r>
            <a:r>
              <a:rPr lang="en-US" u="none"/>
              <a:t>and </a:t>
            </a:r>
            <a:r>
              <a:rPr lang="en-US" i="1" u="none"/>
              <a:t>C</a:t>
            </a:r>
            <a:r>
              <a:rPr lang="en-US" u="none">
                <a:sym typeface="Symbol" pitchFamily="18" charset="2"/>
              </a:rPr>
              <a:t></a:t>
            </a:r>
            <a:r>
              <a:rPr lang="en-US" u="none">
                <a:latin typeface="MTSYN" charset="-127"/>
              </a:rPr>
              <a:t> </a:t>
            </a:r>
            <a:r>
              <a:rPr lang="en-US" u="none"/>
              <a:t>be distinct SCC’s in </a:t>
            </a:r>
            <a:r>
              <a:rPr lang="en-US" i="1" u="none"/>
              <a:t>G </a:t>
            </a:r>
            <a:r>
              <a:rPr lang="en-US" u="none">
                <a:latin typeface="MTSYN" charset="-127"/>
              </a:rPr>
              <a:t>= </a:t>
            </a:r>
            <a:r>
              <a:rPr lang="en-US" u="none">
                <a:latin typeface="RMTMI" charset="-95"/>
              </a:rPr>
              <a:t>(</a:t>
            </a:r>
            <a:r>
              <a:rPr lang="en-US" i="1" u="none"/>
              <a:t>V</a:t>
            </a:r>
            <a:r>
              <a:rPr lang="en-US" i="1" u="none">
                <a:latin typeface="RMTMI" charset="-95"/>
              </a:rPr>
              <a:t>, </a:t>
            </a:r>
            <a:r>
              <a:rPr lang="en-US" i="1" u="none"/>
              <a:t>E</a:t>
            </a:r>
            <a:r>
              <a:rPr lang="en-US" u="none">
                <a:latin typeface="RMTMI" charset="-95"/>
              </a:rPr>
              <a:t>)</a:t>
            </a:r>
            <a:r>
              <a:rPr lang="en-US" u="none"/>
              <a:t>. Suppose there is an edge </a:t>
            </a:r>
            <a:r>
              <a:rPr lang="en-US" u="none">
                <a:latin typeface="RMTMI" charset="-95"/>
              </a:rPr>
              <a:t>(</a:t>
            </a:r>
            <a:r>
              <a:rPr lang="en-US" i="1" u="none"/>
              <a:t>u</a:t>
            </a:r>
            <a:r>
              <a:rPr lang="en-US" i="1" u="none">
                <a:latin typeface="RMTMI" charset="-95"/>
              </a:rPr>
              <a:t>, v</a:t>
            </a:r>
            <a:r>
              <a:rPr lang="en-US" u="none">
                <a:latin typeface="RMTMI" charset="-95"/>
              </a:rPr>
              <a:t>)</a:t>
            </a:r>
            <a:r>
              <a:rPr lang="en-US" i="1" u="none">
                <a:latin typeface="RMTMI" charset="-95"/>
              </a:rPr>
              <a:t> </a:t>
            </a:r>
            <a:r>
              <a:rPr lang="en-US" u="none">
                <a:sym typeface="Symbol" pitchFamily="18" charset="2"/>
              </a:rPr>
              <a:t></a:t>
            </a:r>
            <a:r>
              <a:rPr lang="en-US" u="none">
                <a:latin typeface="MTSYN" charset="-127"/>
              </a:rPr>
              <a:t> </a:t>
            </a:r>
            <a:r>
              <a:rPr lang="en-US" i="1" u="none"/>
              <a:t>E </a:t>
            </a:r>
            <a:r>
              <a:rPr lang="en-US" u="none"/>
              <a:t>such that </a:t>
            </a:r>
            <a:r>
              <a:rPr lang="en-US" i="1" u="none"/>
              <a:t>u </a:t>
            </a:r>
            <a:r>
              <a:rPr lang="en-US" u="none">
                <a:sym typeface="Symbol" pitchFamily="18" charset="2"/>
              </a:rPr>
              <a:t> </a:t>
            </a:r>
            <a:r>
              <a:rPr lang="en-US" i="1" u="none"/>
              <a:t>C </a:t>
            </a:r>
            <a:r>
              <a:rPr lang="en-US" u="none"/>
              <a:t>and </a:t>
            </a:r>
            <a:r>
              <a:rPr lang="en-US" i="1" u="none">
                <a:latin typeface="RMTMI" charset="-95"/>
              </a:rPr>
              <a:t>v </a:t>
            </a:r>
            <a:r>
              <a:rPr lang="en-US" u="none">
                <a:sym typeface="Symbol" pitchFamily="18" charset="2"/>
              </a:rPr>
              <a:t></a:t>
            </a:r>
            <a:r>
              <a:rPr lang="en-US" i="1" u="none"/>
              <a:t>C</a:t>
            </a:r>
            <a:r>
              <a:rPr lang="en-US" u="none">
                <a:sym typeface="Symbol" pitchFamily="18" charset="2"/>
              </a:rPr>
              <a:t></a:t>
            </a:r>
            <a:r>
              <a:rPr lang="en-US" u="none"/>
              <a:t>. Then </a:t>
            </a:r>
            <a:r>
              <a:rPr lang="en-US" i="1" u="none"/>
              <a:t>f </a:t>
            </a:r>
            <a:r>
              <a:rPr lang="en-US" u="none">
                <a:latin typeface="RMTMI" charset="-95"/>
              </a:rPr>
              <a:t>(</a:t>
            </a:r>
            <a:r>
              <a:rPr lang="en-US" i="1" u="none"/>
              <a:t>C</a:t>
            </a:r>
            <a:r>
              <a:rPr lang="en-US" u="none">
                <a:latin typeface="RMTMI" charset="-95"/>
              </a:rPr>
              <a:t>)</a:t>
            </a:r>
            <a:r>
              <a:rPr lang="en-US" i="1" u="none">
                <a:latin typeface="RMTMI" charset="-95"/>
              </a:rPr>
              <a:t> &gt; </a:t>
            </a:r>
            <a:r>
              <a:rPr lang="en-US" i="1" u="none"/>
              <a:t>f </a:t>
            </a:r>
            <a:r>
              <a:rPr lang="en-US" u="none">
                <a:latin typeface="RMTMI" charset="-95"/>
              </a:rPr>
              <a:t>(</a:t>
            </a:r>
            <a:r>
              <a:rPr lang="en-US" i="1" u="none"/>
              <a:t>C</a:t>
            </a:r>
            <a:r>
              <a:rPr lang="en-US" sz="2800" u="none">
                <a:solidFill>
                  <a:srgbClr val="010000"/>
                </a:solidFill>
                <a:sym typeface="Symbol" pitchFamily="18" charset="2"/>
              </a:rPr>
              <a:t></a:t>
            </a:r>
            <a:r>
              <a:rPr lang="en-US" u="none">
                <a:latin typeface="RMTMI" charset="-95"/>
              </a:rPr>
              <a:t>)</a:t>
            </a:r>
            <a:r>
              <a:rPr lang="en-US" u="none"/>
              <a:t>.</a:t>
            </a:r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5029200" y="3048000"/>
            <a:ext cx="1828800" cy="1981200"/>
          </a:xfrm>
          <a:custGeom>
            <a:avLst/>
            <a:gdLst>
              <a:gd name="T0" fmla="*/ 172 w 969"/>
              <a:gd name="T1" fmla="*/ 496 h 1178"/>
              <a:gd name="T2" fmla="*/ 144 w 969"/>
              <a:gd name="T3" fmla="*/ 333 h 1178"/>
              <a:gd name="T4" fmla="*/ 134 w 969"/>
              <a:gd name="T5" fmla="*/ 285 h 1178"/>
              <a:gd name="T6" fmla="*/ 201 w 969"/>
              <a:gd name="T7" fmla="*/ 170 h 1178"/>
              <a:gd name="T8" fmla="*/ 297 w 969"/>
              <a:gd name="T9" fmla="*/ 189 h 1178"/>
              <a:gd name="T10" fmla="*/ 345 w 969"/>
              <a:gd name="T11" fmla="*/ 228 h 1178"/>
              <a:gd name="T12" fmla="*/ 403 w 969"/>
              <a:gd name="T13" fmla="*/ 247 h 1178"/>
              <a:gd name="T14" fmla="*/ 508 w 969"/>
              <a:gd name="T15" fmla="*/ 228 h 1178"/>
              <a:gd name="T16" fmla="*/ 566 w 969"/>
              <a:gd name="T17" fmla="*/ 93 h 1178"/>
              <a:gd name="T18" fmla="*/ 662 w 969"/>
              <a:gd name="T19" fmla="*/ 36 h 1178"/>
              <a:gd name="T20" fmla="*/ 739 w 969"/>
              <a:gd name="T21" fmla="*/ 16 h 1178"/>
              <a:gd name="T22" fmla="*/ 777 w 969"/>
              <a:gd name="T23" fmla="*/ 7 h 1178"/>
              <a:gd name="T24" fmla="*/ 864 w 969"/>
              <a:gd name="T25" fmla="*/ 16 h 1178"/>
              <a:gd name="T26" fmla="*/ 883 w 969"/>
              <a:gd name="T27" fmla="*/ 74 h 1178"/>
              <a:gd name="T28" fmla="*/ 873 w 969"/>
              <a:gd name="T29" fmla="*/ 256 h 1178"/>
              <a:gd name="T30" fmla="*/ 844 w 969"/>
              <a:gd name="T31" fmla="*/ 276 h 1178"/>
              <a:gd name="T32" fmla="*/ 787 w 969"/>
              <a:gd name="T33" fmla="*/ 352 h 1178"/>
              <a:gd name="T34" fmla="*/ 806 w 969"/>
              <a:gd name="T35" fmla="*/ 506 h 1178"/>
              <a:gd name="T36" fmla="*/ 873 w 969"/>
              <a:gd name="T37" fmla="*/ 516 h 1178"/>
              <a:gd name="T38" fmla="*/ 912 w 969"/>
              <a:gd name="T39" fmla="*/ 554 h 1178"/>
              <a:gd name="T40" fmla="*/ 940 w 969"/>
              <a:gd name="T41" fmla="*/ 583 h 1178"/>
              <a:gd name="T42" fmla="*/ 931 w 969"/>
              <a:gd name="T43" fmla="*/ 813 h 1178"/>
              <a:gd name="T44" fmla="*/ 921 w 969"/>
              <a:gd name="T45" fmla="*/ 852 h 1178"/>
              <a:gd name="T46" fmla="*/ 883 w 969"/>
              <a:gd name="T47" fmla="*/ 909 h 1178"/>
              <a:gd name="T48" fmla="*/ 873 w 969"/>
              <a:gd name="T49" fmla="*/ 938 h 1178"/>
              <a:gd name="T50" fmla="*/ 787 w 969"/>
              <a:gd name="T51" fmla="*/ 986 h 1178"/>
              <a:gd name="T52" fmla="*/ 489 w 969"/>
              <a:gd name="T53" fmla="*/ 1005 h 1178"/>
              <a:gd name="T54" fmla="*/ 412 w 969"/>
              <a:gd name="T55" fmla="*/ 1072 h 1178"/>
              <a:gd name="T56" fmla="*/ 288 w 969"/>
              <a:gd name="T57" fmla="*/ 1178 h 1178"/>
              <a:gd name="T58" fmla="*/ 28 w 969"/>
              <a:gd name="T59" fmla="*/ 1082 h 1178"/>
              <a:gd name="T60" fmla="*/ 67 w 969"/>
              <a:gd name="T61" fmla="*/ 871 h 1178"/>
              <a:gd name="T62" fmla="*/ 220 w 969"/>
              <a:gd name="T63" fmla="*/ 775 h 1178"/>
              <a:gd name="T64" fmla="*/ 259 w 969"/>
              <a:gd name="T65" fmla="*/ 736 h 1178"/>
              <a:gd name="T66" fmla="*/ 172 w 969"/>
              <a:gd name="T67" fmla="*/ 496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69" h="1178">
                <a:moveTo>
                  <a:pt x="172" y="496"/>
                </a:moveTo>
                <a:cubicBezTo>
                  <a:pt x="161" y="430"/>
                  <a:pt x="156" y="392"/>
                  <a:pt x="144" y="333"/>
                </a:cubicBezTo>
                <a:cubicBezTo>
                  <a:pt x="141" y="317"/>
                  <a:pt x="134" y="285"/>
                  <a:pt x="134" y="285"/>
                </a:cubicBezTo>
                <a:cubicBezTo>
                  <a:pt x="144" y="200"/>
                  <a:pt x="131" y="194"/>
                  <a:pt x="201" y="170"/>
                </a:cubicBezTo>
                <a:cubicBezTo>
                  <a:pt x="220" y="173"/>
                  <a:pt x="273" y="177"/>
                  <a:pt x="297" y="189"/>
                </a:cubicBezTo>
                <a:cubicBezTo>
                  <a:pt x="407" y="242"/>
                  <a:pt x="260" y="177"/>
                  <a:pt x="345" y="228"/>
                </a:cubicBezTo>
                <a:cubicBezTo>
                  <a:pt x="362" y="239"/>
                  <a:pt x="384" y="240"/>
                  <a:pt x="403" y="247"/>
                </a:cubicBezTo>
                <a:cubicBezTo>
                  <a:pt x="438" y="242"/>
                  <a:pt x="483" y="253"/>
                  <a:pt x="508" y="228"/>
                </a:cubicBezTo>
                <a:cubicBezTo>
                  <a:pt x="543" y="193"/>
                  <a:pt x="510" y="133"/>
                  <a:pt x="566" y="93"/>
                </a:cubicBezTo>
                <a:cubicBezTo>
                  <a:pt x="590" y="76"/>
                  <a:pt x="634" y="45"/>
                  <a:pt x="662" y="36"/>
                </a:cubicBezTo>
                <a:cubicBezTo>
                  <a:pt x="687" y="27"/>
                  <a:pt x="713" y="22"/>
                  <a:pt x="739" y="16"/>
                </a:cubicBezTo>
                <a:cubicBezTo>
                  <a:pt x="752" y="13"/>
                  <a:pt x="777" y="7"/>
                  <a:pt x="777" y="7"/>
                </a:cubicBezTo>
                <a:cubicBezTo>
                  <a:pt x="806" y="10"/>
                  <a:pt x="839" y="0"/>
                  <a:pt x="864" y="16"/>
                </a:cubicBezTo>
                <a:cubicBezTo>
                  <a:pt x="881" y="27"/>
                  <a:pt x="883" y="74"/>
                  <a:pt x="883" y="74"/>
                </a:cubicBezTo>
                <a:cubicBezTo>
                  <a:pt x="880" y="135"/>
                  <a:pt x="885" y="196"/>
                  <a:pt x="873" y="256"/>
                </a:cubicBezTo>
                <a:cubicBezTo>
                  <a:pt x="871" y="268"/>
                  <a:pt x="852" y="268"/>
                  <a:pt x="844" y="276"/>
                </a:cubicBezTo>
                <a:cubicBezTo>
                  <a:pt x="824" y="296"/>
                  <a:pt x="803" y="328"/>
                  <a:pt x="787" y="352"/>
                </a:cubicBezTo>
                <a:cubicBezTo>
                  <a:pt x="777" y="393"/>
                  <a:pt x="742" y="480"/>
                  <a:pt x="806" y="506"/>
                </a:cubicBezTo>
                <a:cubicBezTo>
                  <a:pt x="827" y="514"/>
                  <a:pt x="851" y="513"/>
                  <a:pt x="873" y="516"/>
                </a:cubicBezTo>
                <a:cubicBezTo>
                  <a:pt x="927" y="533"/>
                  <a:pt x="884" y="511"/>
                  <a:pt x="912" y="554"/>
                </a:cubicBezTo>
                <a:cubicBezTo>
                  <a:pt x="919" y="565"/>
                  <a:pt x="931" y="573"/>
                  <a:pt x="940" y="583"/>
                </a:cubicBezTo>
                <a:cubicBezTo>
                  <a:pt x="969" y="667"/>
                  <a:pt x="963" y="728"/>
                  <a:pt x="931" y="813"/>
                </a:cubicBezTo>
                <a:cubicBezTo>
                  <a:pt x="926" y="826"/>
                  <a:pt x="927" y="840"/>
                  <a:pt x="921" y="852"/>
                </a:cubicBezTo>
                <a:cubicBezTo>
                  <a:pt x="911" y="872"/>
                  <a:pt x="890" y="887"/>
                  <a:pt x="883" y="909"/>
                </a:cubicBezTo>
                <a:cubicBezTo>
                  <a:pt x="880" y="919"/>
                  <a:pt x="880" y="931"/>
                  <a:pt x="873" y="938"/>
                </a:cubicBezTo>
                <a:cubicBezTo>
                  <a:pt x="841" y="970"/>
                  <a:pt x="823" y="974"/>
                  <a:pt x="787" y="986"/>
                </a:cubicBezTo>
                <a:cubicBezTo>
                  <a:pt x="684" y="976"/>
                  <a:pt x="589" y="974"/>
                  <a:pt x="489" y="1005"/>
                </a:cubicBezTo>
                <a:cubicBezTo>
                  <a:pt x="464" y="1030"/>
                  <a:pt x="437" y="1048"/>
                  <a:pt x="412" y="1072"/>
                </a:cubicBezTo>
                <a:cubicBezTo>
                  <a:pt x="390" y="1141"/>
                  <a:pt x="347" y="1157"/>
                  <a:pt x="288" y="1178"/>
                </a:cubicBezTo>
                <a:cubicBezTo>
                  <a:pt x="148" y="1165"/>
                  <a:pt x="137" y="1153"/>
                  <a:pt x="28" y="1082"/>
                </a:cubicBezTo>
                <a:cubicBezTo>
                  <a:pt x="11" y="1008"/>
                  <a:pt x="0" y="915"/>
                  <a:pt x="67" y="871"/>
                </a:cubicBezTo>
                <a:cubicBezTo>
                  <a:pt x="105" y="813"/>
                  <a:pt x="153" y="787"/>
                  <a:pt x="220" y="775"/>
                </a:cubicBezTo>
                <a:cubicBezTo>
                  <a:pt x="222" y="773"/>
                  <a:pt x="259" y="739"/>
                  <a:pt x="259" y="736"/>
                </a:cubicBezTo>
                <a:cubicBezTo>
                  <a:pt x="270" y="643"/>
                  <a:pt x="172" y="598"/>
                  <a:pt x="172" y="496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7315200" y="3048000"/>
            <a:ext cx="1600200" cy="1828800"/>
          </a:xfrm>
          <a:custGeom>
            <a:avLst/>
            <a:gdLst>
              <a:gd name="T0" fmla="*/ 270 w 779"/>
              <a:gd name="T1" fmla="*/ 557 h 903"/>
              <a:gd name="T2" fmla="*/ 193 w 779"/>
              <a:gd name="T3" fmla="*/ 471 h 903"/>
              <a:gd name="T4" fmla="*/ 116 w 779"/>
              <a:gd name="T5" fmla="*/ 413 h 903"/>
              <a:gd name="T6" fmla="*/ 20 w 779"/>
              <a:gd name="T7" fmla="*/ 336 h 903"/>
              <a:gd name="T8" fmla="*/ 49 w 779"/>
              <a:gd name="T9" fmla="*/ 173 h 903"/>
              <a:gd name="T10" fmla="*/ 126 w 779"/>
              <a:gd name="T11" fmla="*/ 183 h 903"/>
              <a:gd name="T12" fmla="*/ 145 w 779"/>
              <a:gd name="T13" fmla="*/ 212 h 903"/>
              <a:gd name="T14" fmla="*/ 203 w 779"/>
              <a:gd name="T15" fmla="*/ 250 h 903"/>
              <a:gd name="T16" fmla="*/ 270 w 779"/>
              <a:gd name="T17" fmla="*/ 240 h 903"/>
              <a:gd name="T18" fmla="*/ 337 w 779"/>
              <a:gd name="T19" fmla="*/ 87 h 903"/>
              <a:gd name="T20" fmla="*/ 347 w 779"/>
              <a:gd name="T21" fmla="*/ 58 h 903"/>
              <a:gd name="T22" fmla="*/ 414 w 779"/>
              <a:gd name="T23" fmla="*/ 20 h 903"/>
              <a:gd name="T24" fmla="*/ 471 w 779"/>
              <a:gd name="T25" fmla="*/ 0 h 903"/>
              <a:gd name="T26" fmla="*/ 567 w 779"/>
              <a:gd name="T27" fmla="*/ 10 h 903"/>
              <a:gd name="T28" fmla="*/ 529 w 779"/>
              <a:gd name="T29" fmla="*/ 183 h 903"/>
              <a:gd name="T30" fmla="*/ 500 w 779"/>
              <a:gd name="T31" fmla="*/ 327 h 903"/>
              <a:gd name="T32" fmla="*/ 519 w 779"/>
              <a:gd name="T33" fmla="*/ 356 h 903"/>
              <a:gd name="T34" fmla="*/ 673 w 779"/>
              <a:gd name="T35" fmla="*/ 413 h 903"/>
              <a:gd name="T36" fmla="*/ 731 w 779"/>
              <a:gd name="T37" fmla="*/ 452 h 903"/>
              <a:gd name="T38" fmla="*/ 740 w 779"/>
              <a:gd name="T39" fmla="*/ 480 h 903"/>
              <a:gd name="T40" fmla="*/ 769 w 779"/>
              <a:gd name="T41" fmla="*/ 509 h 903"/>
              <a:gd name="T42" fmla="*/ 759 w 779"/>
              <a:gd name="T43" fmla="*/ 711 h 903"/>
              <a:gd name="T44" fmla="*/ 702 w 779"/>
              <a:gd name="T45" fmla="*/ 730 h 903"/>
              <a:gd name="T46" fmla="*/ 577 w 779"/>
              <a:gd name="T47" fmla="*/ 740 h 903"/>
              <a:gd name="T48" fmla="*/ 471 w 779"/>
              <a:gd name="T49" fmla="*/ 788 h 903"/>
              <a:gd name="T50" fmla="*/ 452 w 779"/>
              <a:gd name="T51" fmla="*/ 845 h 903"/>
              <a:gd name="T52" fmla="*/ 251 w 779"/>
              <a:gd name="T53" fmla="*/ 903 h 903"/>
              <a:gd name="T54" fmla="*/ 78 w 779"/>
              <a:gd name="T55" fmla="*/ 884 h 903"/>
              <a:gd name="T56" fmla="*/ 68 w 779"/>
              <a:gd name="T57" fmla="*/ 749 h 903"/>
              <a:gd name="T58" fmla="*/ 183 w 779"/>
              <a:gd name="T59" fmla="*/ 615 h 903"/>
              <a:gd name="T60" fmla="*/ 203 w 779"/>
              <a:gd name="T61" fmla="*/ 596 h 903"/>
              <a:gd name="T62" fmla="*/ 260 w 779"/>
              <a:gd name="T63" fmla="*/ 576 h 903"/>
              <a:gd name="T64" fmla="*/ 270 w 779"/>
              <a:gd name="T65" fmla="*/ 557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9" h="903">
                <a:moveTo>
                  <a:pt x="270" y="557"/>
                </a:moveTo>
                <a:cubicBezTo>
                  <a:pt x="252" y="490"/>
                  <a:pt x="241" y="508"/>
                  <a:pt x="193" y="471"/>
                </a:cubicBezTo>
                <a:cubicBezTo>
                  <a:pt x="110" y="406"/>
                  <a:pt x="179" y="435"/>
                  <a:pt x="116" y="413"/>
                </a:cubicBezTo>
                <a:cubicBezTo>
                  <a:pt x="82" y="387"/>
                  <a:pt x="50" y="366"/>
                  <a:pt x="20" y="336"/>
                </a:cubicBezTo>
                <a:cubicBezTo>
                  <a:pt x="0" y="274"/>
                  <a:pt x="3" y="219"/>
                  <a:pt x="49" y="173"/>
                </a:cubicBezTo>
                <a:cubicBezTo>
                  <a:pt x="75" y="176"/>
                  <a:pt x="102" y="173"/>
                  <a:pt x="126" y="183"/>
                </a:cubicBezTo>
                <a:cubicBezTo>
                  <a:pt x="137" y="187"/>
                  <a:pt x="138" y="203"/>
                  <a:pt x="145" y="212"/>
                </a:cubicBezTo>
                <a:cubicBezTo>
                  <a:pt x="172" y="244"/>
                  <a:pt x="169" y="238"/>
                  <a:pt x="203" y="250"/>
                </a:cubicBezTo>
                <a:cubicBezTo>
                  <a:pt x="225" y="247"/>
                  <a:pt x="249" y="248"/>
                  <a:pt x="270" y="240"/>
                </a:cubicBezTo>
                <a:cubicBezTo>
                  <a:pt x="315" y="222"/>
                  <a:pt x="325" y="124"/>
                  <a:pt x="337" y="87"/>
                </a:cubicBezTo>
                <a:cubicBezTo>
                  <a:pt x="340" y="77"/>
                  <a:pt x="339" y="64"/>
                  <a:pt x="347" y="58"/>
                </a:cubicBezTo>
                <a:cubicBezTo>
                  <a:pt x="397" y="20"/>
                  <a:pt x="367" y="36"/>
                  <a:pt x="414" y="20"/>
                </a:cubicBezTo>
                <a:cubicBezTo>
                  <a:pt x="433" y="14"/>
                  <a:pt x="471" y="0"/>
                  <a:pt x="471" y="0"/>
                </a:cubicBezTo>
                <a:cubicBezTo>
                  <a:pt x="503" y="3"/>
                  <a:pt x="536" y="2"/>
                  <a:pt x="567" y="10"/>
                </a:cubicBezTo>
                <a:cubicBezTo>
                  <a:pt x="646" y="30"/>
                  <a:pt x="572" y="155"/>
                  <a:pt x="529" y="183"/>
                </a:cubicBezTo>
                <a:cubicBezTo>
                  <a:pt x="484" y="251"/>
                  <a:pt x="478" y="234"/>
                  <a:pt x="500" y="327"/>
                </a:cubicBezTo>
                <a:cubicBezTo>
                  <a:pt x="503" y="338"/>
                  <a:pt x="510" y="349"/>
                  <a:pt x="519" y="356"/>
                </a:cubicBezTo>
                <a:cubicBezTo>
                  <a:pt x="544" y="375"/>
                  <a:pt x="634" y="390"/>
                  <a:pt x="673" y="413"/>
                </a:cubicBezTo>
                <a:cubicBezTo>
                  <a:pt x="693" y="425"/>
                  <a:pt x="731" y="452"/>
                  <a:pt x="731" y="452"/>
                </a:cubicBezTo>
                <a:cubicBezTo>
                  <a:pt x="734" y="461"/>
                  <a:pt x="735" y="472"/>
                  <a:pt x="740" y="480"/>
                </a:cubicBezTo>
                <a:cubicBezTo>
                  <a:pt x="748" y="491"/>
                  <a:pt x="768" y="495"/>
                  <a:pt x="769" y="509"/>
                </a:cubicBezTo>
                <a:cubicBezTo>
                  <a:pt x="775" y="576"/>
                  <a:pt x="779" y="646"/>
                  <a:pt x="759" y="711"/>
                </a:cubicBezTo>
                <a:cubicBezTo>
                  <a:pt x="753" y="730"/>
                  <a:pt x="721" y="724"/>
                  <a:pt x="702" y="730"/>
                </a:cubicBezTo>
                <a:cubicBezTo>
                  <a:pt x="662" y="743"/>
                  <a:pt x="619" y="737"/>
                  <a:pt x="577" y="740"/>
                </a:cubicBezTo>
                <a:cubicBezTo>
                  <a:pt x="526" y="752"/>
                  <a:pt x="502" y="743"/>
                  <a:pt x="471" y="788"/>
                </a:cubicBezTo>
                <a:cubicBezTo>
                  <a:pt x="465" y="807"/>
                  <a:pt x="469" y="834"/>
                  <a:pt x="452" y="845"/>
                </a:cubicBezTo>
                <a:cubicBezTo>
                  <a:pt x="386" y="888"/>
                  <a:pt x="328" y="894"/>
                  <a:pt x="251" y="903"/>
                </a:cubicBezTo>
                <a:cubicBezTo>
                  <a:pt x="193" y="897"/>
                  <a:pt x="134" y="898"/>
                  <a:pt x="78" y="884"/>
                </a:cubicBezTo>
                <a:cubicBezTo>
                  <a:pt x="45" y="876"/>
                  <a:pt x="60" y="792"/>
                  <a:pt x="68" y="749"/>
                </a:cubicBezTo>
                <a:cubicBezTo>
                  <a:pt x="77" y="701"/>
                  <a:pt x="140" y="629"/>
                  <a:pt x="183" y="615"/>
                </a:cubicBezTo>
                <a:cubicBezTo>
                  <a:pt x="190" y="609"/>
                  <a:pt x="195" y="600"/>
                  <a:pt x="203" y="596"/>
                </a:cubicBezTo>
                <a:cubicBezTo>
                  <a:pt x="221" y="587"/>
                  <a:pt x="260" y="576"/>
                  <a:pt x="260" y="576"/>
                </a:cubicBezTo>
                <a:cubicBezTo>
                  <a:pt x="271" y="545"/>
                  <a:pt x="270" y="538"/>
                  <a:pt x="270" y="557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60198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077200" y="3733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172200" y="37338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486400" y="2667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u="none"/>
              <a:t>C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772400" y="2611438"/>
            <a:ext cx="42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u="none"/>
              <a:t>C</a:t>
            </a:r>
            <a:r>
              <a:rPr lang="en-US" b="1" u="none">
                <a:solidFill>
                  <a:srgbClr val="010000"/>
                </a:solidFill>
                <a:sym typeface="Symbol" pitchFamily="18" charset="2"/>
              </a:rPr>
              <a:t>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943600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u="none"/>
              <a:t>u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8077200" y="38100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u="none"/>
              <a:t>v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638800" y="4267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562600" y="43434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u="none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92299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SCCs and DFS finishing times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51054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hlink"/>
                </a:solidFill>
              </a:rPr>
              <a:t>Proof: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</a:rPr>
              <a:t>Case 2: </a:t>
            </a:r>
            <a:r>
              <a:rPr lang="en-US" sz="2000" i="1" dirty="0">
                <a:solidFill>
                  <a:srgbClr val="CC3300"/>
                </a:solidFill>
              </a:rPr>
              <a:t>d</a:t>
            </a:r>
            <a:r>
              <a:rPr lang="en-US" sz="2000" dirty="0">
                <a:solidFill>
                  <a:srgbClr val="CC3300"/>
                </a:solidFill>
                <a:latin typeface="RMTMI" charset="-95"/>
              </a:rPr>
              <a:t>(</a:t>
            </a:r>
            <a:r>
              <a:rPr lang="en-US" sz="2000" i="1" dirty="0">
                <a:solidFill>
                  <a:srgbClr val="CC3300"/>
                </a:solidFill>
              </a:rPr>
              <a:t>C</a:t>
            </a:r>
            <a:r>
              <a:rPr lang="en-US" sz="2000" dirty="0">
                <a:solidFill>
                  <a:srgbClr val="CC3300"/>
                </a:solidFill>
                <a:latin typeface="RMTMI" charset="-95"/>
              </a:rPr>
              <a:t>)</a:t>
            </a:r>
            <a:r>
              <a:rPr lang="en-US" sz="2000" i="1" dirty="0">
                <a:solidFill>
                  <a:srgbClr val="CC3300"/>
                </a:solidFill>
                <a:latin typeface="RMTMI" charset="-95"/>
              </a:rPr>
              <a:t> &gt; </a:t>
            </a:r>
            <a:r>
              <a:rPr lang="en-US" sz="2000" i="1" dirty="0">
                <a:solidFill>
                  <a:srgbClr val="CC3300"/>
                </a:solidFill>
              </a:rPr>
              <a:t>d</a:t>
            </a:r>
            <a:r>
              <a:rPr lang="en-US" sz="2000" dirty="0">
                <a:solidFill>
                  <a:srgbClr val="CC3300"/>
                </a:solidFill>
                <a:latin typeface="RMTMI" charset="-95"/>
              </a:rPr>
              <a:t>(</a:t>
            </a:r>
            <a:r>
              <a:rPr lang="en-US" sz="2000" i="1" dirty="0">
                <a:solidFill>
                  <a:srgbClr val="CC3300"/>
                </a:solidFill>
              </a:rPr>
              <a:t>C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</a:t>
            </a:r>
            <a:r>
              <a:rPr lang="en-US" sz="2000" dirty="0">
                <a:solidFill>
                  <a:srgbClr val="CC3300"/>
                </a:solidFill>
                <a:latin typeface="RMTMI" charset="-95"/>
              </a:rPr>
              <a:t>)</a:t>
            </a:r>
            <a:endParaRPr lang="en-US" sz="2000" dirty="0">
              <a:solidFill>
                <a:srgbClr val="CC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 dirty="0"/>
              <a:t>Let </a:t>
            </a:r>
            <a:r>
              <a:rPr lang="en-US" sz="1800" i="1" dirty="0"/>
              <a:t>y </a:t>
            </a:r>
            <a:r>
              <a:rPr lang="en-US" sz="1800" dirty="0"/>
              <a:t>be the first vertex discovered in 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At time </a:t>
            </a:r>
            <a:r>
              <a:rPr lang="en-US" sz="1800" i="1" dirty="0"/>
              <a:t>d</a:t>
            </a:r>
            <a:r>
              <a:rPr lang="en-US" sz="1800" dirty="0"/>
              <a:t>[</a:t>
            </a:r>
            <a:r>
              <a:rPr lang="en-US" sz="1800" i="1" dirty="0"/>
              <a:t>y</a:t>
            </a:r>
            <a:r>
              <a:rPr lang="en-US" sz="1800" dirty="0"/>
              <a:t>], all vertices in 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>
                <a:latin typeface="MTSYN" charset="-127"/>
              </a:rPr>
              <a:t> </a:t>
            </a:r>
            <a:r>
              <a:rPr lang="en-US" sz="1800" dirty="0"/>
              <a:t>are white and there is a white path from </a:t>
            </a:r>
            <a:r>
              <a:rPr lang="en-US" sz="1800" i="1" dirty="0"/>
              <a:t>y </a:t>
            </a:r>
            <a:r>
              <a:rPr lang="en-US" sz="1800" dirty="0"/>
              <a:t>to each vertex in 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>
                <a:latin typeface="MTSYN" charset="-127"/>
              </a:rPr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>
                <a:latin typeface="MTSYN" charset="-127"/>
              </a:rPr>
              <a:t> </a:t>
            </a:r>
            <a:r>
              <a:rPr lang="en-US" sz="1800" dirty="0"/>
              <a:t>all vertices in 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>
                <a:latin typeface="MTSYN" charset="-127"/>
              </a:rPr>
              <a:t> </a:t>
            </a:r>
            <a:r>
              <a:rPr lang="en-US" sz="1800" dirty="0"/>
              <a:t>become descendants of </a:t>
            </a:r>
            <a:r>
              <a:rPr lang="en-US" sz="1800" i="1" dirty="0"/>
              <a:t>y</a:t>
            </a:r>
            <a:r>
              <a:rPr lang="en-US" sz="1800" dirty="0"/>
              <a:t>. Again, </a:t>
            </a:r>
            <a:r>
              <a:rPr lang="en-US" sz="1800" i="1" dirty="0"/>
              <a:t>f </a:t>
            </a:r>
            <a:r>
              <a:rPr lang="en-US" sz="1800" dirty="0"/>
              <a:t>[</a:t>
            </a:r>
            <a:r>
              <a:rPr lang="en-US" sz="1800" i="1" dirty="0"/>
              <a:t>y</a:t>
            </a:r>
            <a:r>
              <a:rPr lang="en-US" sz="1800" dirty="0"/>
              <a:t>] </a:t>
            </a:r>
            <a:r>
              <a:rPr lang="en-US" sz="1800" dirty="0">
                <a:latin typeface="MTSYN" charset="-127"/>
              </a:rPr>
              <a:t>= </a:t>
            </a:r>
            <a:r>
              <a:rPr lang="en-US" sz="1800" i="1" dirty="0"/>
              <a:t>f </a:t>
            </a:r>
            <a:r>
              <a:rPr lang="en-US" sz="1800" dirty="0">
                <a:latin typeface="RMTMI" charset="-95"/>
              </a:rPr>
              <a:t>(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>
                <a:latin typeface="RMTMI" charset="-95"/>
              </a:rPr>
              <a:t>)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At time </a:t>
            </a:r>
            <a:r>
              <a:rPr lang="en-US" sz="1800" i="1" dirty="0"/>
              <a:t>d</a:t>
            </a:r>
            <a:r>
              <a:rPr lang="en-US" sz="1800" dirty="0"/>
              <a:t>[</a:t>
            </a:r>
            <a:r>
              <a:rPr lang="en-US" sz="1800" i="1" dirty="0"/>
              <a:t>y</a:t>
            </a:r>
            <a:r>
              <a:rPr lang="en-US" sz="1800" dirty="0"/>
              <a:t>], all vertices in </a:t>
            </a:r>
            <a:r>
              <a:rPr lang="en-US" sz="1800" i="1" dirty="0"/>
              <a:t>C </a:t>
            </a:r>
            <a:r>
              <a:rPr lang="en-US" sz="1800" dirty="0"/>
              <a:t>are also white.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By earlier lemma, since there is an edge </a:t>
            </a:r>
            <a:r>
              <a:rPr lang="en-US" sz="1800" dirty="0">
                <a:latin typeface="RMTMI" charset="-95"/>
              </a:rPr>
              <a:t>(</a:t>
            </a:r>
            <a:r>
              <a:rPr lang="en-US" sz="1800" i="1" dirty="0"/>
              <a:t>u</a:t>
            </a:r>
            <a:r>
              <a:rPr lang="en-US" sz="1800" i="1" dirty="0">
                <a:latin typeface="RMTMI" charset="-95"/>
              </a:rPr>
              <a:t>, v</a:t>
            </a:r>
            <a:r>
              <a:rPr lang="en-US" sz="1800" dirty="0">
                <a:latin typeface="RMTMI" charset="-95"/>
              </a:rPr>
              <a:t>)</a:t>
            </a:r>
            <a:r>
              <a:rPr lang="en-US" sz="1800" dirty="0"/>
              <a:t>, we cannot have a path from 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i="1" dirty="0"/>
              <a:t> </a:t>
            </a:r>
            <a:r>
              <a:rPr lang="en-US" sz="1800" dirty="0"/>
              <a:t>to </a:t>
            </a:r>
            <a:r>
              <a:rPr lang="en-US" sz="1800" i="1" dirty="0"/>
              <a:t>C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So no vertex in </a:t>
            </a:r>
            <a:r>
              <a:rPr lang="en-US" sz="1800" i="1" dirty="0"/>
              <a:t>C </a:t>
            </a:r>
            <a:r>
              <a:rPr lang="en-US" sz="1800" dirty="0"/>
              <a:t>is reachable from </a:t>
            </a:r>
            <a:r>
              <a:rPr lang="en-US" sz="1800" i="1" dirty="0"/>
              <a:t>y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Therefore, at time </a:t>
            </a:r>
            <a:r>
              <a:rPr lang="en-US" sz="1800" i="1" dirty="0"/>
              <a:t>f </a:t>
            </a:r>
            <a:r>
              <a:rPr lang="en-US" sz="1800" dirty="0"/>
              <a:t>[</a:t>
            </a:r>
            <a:r>
              <a:rPr lang="en-US" sz="1800" i="1" dirty="0"/>
              <a:t>y</a:t>
            </a:r>
            <a:r>
              <a:rPr lang="en-US" sz="1800" dirty="0"/>
              <a:t>], all vertices in </a:t>
            </a:r>
            <a:r>
              <a:rPr lang="en-US" sz="1800" i="1" dirty="0"/>
              <a:t>C </a:t>
            </a:r>
            <a:r>
              <a:rPr lang="en-US" sz="1800" dirty="0"/>
              <a:t>are still white.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Therefore, for all </a:t>
            </a:r>
            <a:r>
              <a:rPr lang="en-US" sz="1800" i="1" dirty="0">
                <a:latin typeface="RMTMI" charset="-95"/>
              </a:rPr>
              <a:t>w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>
                <a:latin typeface="MTSYN" charset="-127"/>
              </a:rPr>
              <a:t> </a:t>
            </a:r>
            <a:r>
              <a:rPr lang="en-US" sz="1800" i="1" dirty="0"/>
              <a:t>C</a:t>
            </a:r>
            <a:r>
              <a:rPr lang="en-US" sz="1800" dirty="0"/>
              <a:t>, </a:t>
            </a:r>
            <a:r>
              <a:rPr lang="en-US" sz="1800" i="1" dirty="0"/>
              <a:t>f </a:t>
            </a:r>
            <a:r>
              <a:rPr lang="en-US" sz="1800" dirty="0"/>
              <a:t>[</a:t>
            </a:r>
            <a:r>
              <a:rPr lang="en-US" sz="1800" i="1" dirty="0">
                <a:latin typeface="RMTMI" charset="-95"/>
              </a:rPr>
              <a:t>w</a:t>
            </a:r>
            <a:r>
              <a:rPr lang="en-US" sz="1800" dirty="0"/>
              <a:t>] </a:t>
            </a:r>
            <a:r>
              <a:rPr lang="en-US" sz="1800" i="1" dirty="0">
                <a:latin typeface="RMTMI" charset="-95"/>
              </a:rPr>
              <a:t>&gt; </a:t>
            </a:r>
            <a:r>
              <a:rPr lang="en-US" sz="1800" i="1" dirty="0"/>
              <a:t>f </a:t>
            </a:r>
            <a:r>
              <a:rPr lang="en-US" sz="1800" dirty="0"/>
              <a:t>[</a:t>
            </a:r>
            <a:r>
              <a:rPr lang="en-US" sz="1800" i="1" dirty="0"/>
              <a:t>y</a:t>
            </a:r>
            <a:r>
              <a:rPr lang="en-US" sz="1800" dirty="0"/>
              <a:t>], which implies that </a:t>
            </a:r>
            <a:r>
              <a:rPr lang="en-US" sz="1800" i="1" dirty="0"/>
              <a:t>f </a:t>
            </a:r>
            <a:r>
              <a:rPr lang="en-US" sz="1800" dirty="0">
                <a:latin typeface="RMTMI" charset="-95"/>
              </a:rPr>
              <a:t>(</a:t>
            </a:r>
            <a:r>
              <a:rPr lang="en-US" sz="1800" i="1" dirty="0"/>
              <a:t>C</a:t>
            </a:r>
            <a:r>
              <a:rPr lang="en-US" sz="1800" dirty="0">
                <a:latin typeface="RMTMI" charset="-95"/>
              </a:rPr>
              <a:t>)</a:t>
            </a:r>
            <a:r>
              <a:rPr lang="en-US" sz="1800" i="1" dirty="0">
                <a:latin typeface="RMTMI" charset="-95"/>
              </a:rPr>
              <a:t> &gt; </a:t>
            </a:r>
            <a:r>
              <a:rPr lang="en-US" sz="1800" i="1" dirty="0"/>
              <a:t>f </a:t>
            </a:r>
            <a:r>
              <a:rPr lang="en-US" sz="1800" dirty="0">
                <a:latin typeface="RMTMI" charset="-95"/>
              </a:rPr>
              <a:t>(</a:t>
            </a:r>
            <a:r>
              <a:rPr lang="en-US" sz="1800" i="1" dirty="0"/>
              <a:t>C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>
                <a:latin typeface="RMTMI" charset="-95"/>
              </a:rPr>
              <a:t>)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2400" y="1100137"/>
            <a:ext cx="8824913" cy="12620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 u="none">
                <a:solidFill>
                  <a:srgbClr val="CC3300"/>
                </a:solidFill>
              </a:rPr>
              <a:t>Lemma 22.14</a:t>
            </a:r>
          </a:p>
          <a:p>
            <a:r>
              <a:rPr lang="en-US" u="none"/>
              <a:t>Let </a:t>
            </a:r>
            <a:r>
              <a:rPr lang="en-US" i="1" u="none"/>
              <a:t>C </a:t>
            </a:r>
            <a:r>
              <a:rPr lang="en-US" u="none"/>
              <a:t>and </a:t>
            </a:r>
            <a:r>
              <a:rPr lang="en-US" i="1" u="none"/>
              <a:t>C</a:t>
            </a:r>
            <a:r>
              <a:rPr lang="en-US" u="none">
                <a:sym typeface="Symbol" pitchFamily="18" charset="2"/>
              </a:rPr>
              <a:t></a:t>
            </a:r>
            <a:r>
              <a:rPr lang="en-US" u="none">
                <a:latin typeface="MTSYN" charset="-127"/>
              </a:rPr>
              <a:t> </a:t>
            </a:r>
            <a:r>
              <a:rPr lang="en-US" u="none"/>
              <a:t>be distinct SCC’s in </a:t>
            </a:r>
            <a:r>
              <a:rPr lang="en-US" i="1" u="none"/>
              <a:t>G </a:t>
            </a:r>
            <a:r>
              <a:rPr lang="en-US" u="none">
                <a:latin typeface="MTSYN" charset="-127"/>
              </a:rPr>
              <a:t>= </a:t>
            </a:r>
            <a:r>
              <a:rPr lang="en-US" u="none">
                <a:latin typeface="RMTMI" charset="-95"/>
              </a:rPr>
              <a:t>(</a:t>
            </a:r>
            <a:r>
              <a:rPr lang="en-US" i="1" u="none"/>
              <a:t>V</a:t>
            </a:r>
            <a:r>
              <a:rPr lang="en-US" i="1" u="none">
                <a:latin typeface="RMTMI" charset="-95"/>
              </a:rPr>
              <a:t>, </a:t>
            </a:r>
            <a:r>
              <a:rPr lang="en-US" i="1" u="none"/>
              <a:t>E</a:t>
            </a:r>
            <a:r>
              <a:rPr lang="en-US" u="none">
                <a:latin typeface="RMTMI" charset="-95"/>
              </a:rPr>
              <a:t>)</a:t>
            </a:r>
            <a:r>
              <a:rPr lang="en-US" u="none"/>
              <a:t>. Suppose there is an edge </a:t>
            </a:r>
            <a:r>
              <a:rPr lang="en-US" u="none">
                <a:latin typeface="RMTMI" charset="-95"/>
              </a:rPr>
              <a:t>(</a:t>
            </a:r>
            <a:r>
              <a:rPr lang="en-US" i="1" u="none"/>
              <a:t>u</a:t>
            </a:r>
            <a:r>
              <a:rPr lang="en-US" i="1" u="none">
                <a:latin typeface="RMTMI" charset="-95"/>
              </a:rPr>
              <a:t>, v</a:t>
            </a:r>
            <a:r>
              <a:rPr lang="en-US" u="none">
                <a:latin typeface="RMTMI" charset="-95"/>
              </a:rPr>
              <a:t>)</a:t>
            </a:r>
            <a:r>
              <a:rPr lang="en-US" i="1" u="none">
                <a:latin typeface="RMTMI" charset="-95"/>
              </a:rPr>
              <a:t> </a:t>
            </a:r>
            <a:r>
              <a:rPr lang="en-US" u="none">
                <a:sym typeface="Symbol" pitchFamily="18" charset="2"/>
              </a:rPr>
              <a:t></a:t>
            </a:r>
            <a:r>
              <a:rPr lang="en-US" u="none">
                <a:latin typeface="MTSYN" charset="-127"/>
              </a:rPr>
              <a:t> </a:t>
            </a:r>
            <a:r>
              <a:rPr lang="en-US" i="1" u="none"/>
              <a:t>E </a:t>
            </a:r>
            <a:r>
              <a:rPr lang="en-US" u="none"/>
              <a:t>such that </a:t>
            </a:r>
            <a:r>
              <a:rPr lang="en-US" i="1" u="none"/>
              <a:t>u </a:t>
            </a:r>
            <a:r>
              <a:rPr lang="en-US" u="none">
                <a:sym typeface="Symbol" pitchFamily="18" charset="2"/>
              </a:rPr>
              <a:t> </a:t>
            </a:r>
            <a:r>
              <a:rPr lang="en-US" i="1" u="none"/>
              <a:t>C </a:t>
            </a:r>
            <a:r>
              <a:rPr lang="en-US" u="none"/>
              <a:t>and </a:t>
            </a:r>
            <a:r>
              <a:rPr lang="en-US" i="1" u="none">
                <a:latin typeface="RMTMI" charset="-95"/>
              </a:rPr>
              <a:t>v </a:t>
            </a:r>
            <a:r>
              <a:rPr lang="en-US" u="none">
                <a:sym typeface="Symbol" pitchFamily="18" charset="2"/>
              </a:rPr>
              <a:t></a:t>
            </a:r>
            <a:r>
              <a:rPr lang="en-US" i="1" u="none"/>
              <a:t>C</a:t>
            </a:r>
            <a:r>
              <a:rPr lang="en-US" u="none">
                <a:sym typeface="Symbol" pitchFamily="18" charset="2"/>
              </a:rPr>
              <a:t></a:t>
            </a:r>
            <a:r>
              <a:rPr lang="en-US" u="none"/>
              <a:t>. Then </a:t>
            </a:r>
            <a:r>
              <a:rPr lang="en-US" i="1" u="none"/>
              <a:t>f </a:t>
            </a:r>
            <a:r>
              <a:rPr lang="en-US" u="none">
                <a:latin typeface="RMTMI" charset="-95"/>
              </a:rPr>
              <a:t>(</a:t>
            </a:r>
            <a:r>
              <a:rPr lang="en-US" i="1" u="none"/>
              <a:t>C</a:t>
            </a:r>
            <a:r>
              <a:rPr lang="en-US" u="none">
                <a:latin typeface="RMTMI" charset="-95"/>
              </a:rPr>
              <a:t>)</a:t>
            </a:r>
            <a:r>
              <a:rPr lang="en-US" i="1" u="none">
                <a:latin typeface="RMTMI" charset="-95"/>
              </a:rPr>
              <a:t> &gt; </a:t>
            </a:r>
            <a:r>
              <a:rPr lang="en-US" i="1" u="none"/>
              <a:t>f </a:t>
            </a:r>
            <a:r>
              <a:rPr lang="en-US" u="none">
                <a:latin typeface="RMTMI" charset="-95"/>
              </a:rPr>
              <a:t>(</a:t>
            </a:r>
            <a:r>
              <a:rPr lang="en-US" i="1" u="none"/>
              <a:t>C</a:t>
            </a:r>
            <a:r>
              <a:rPr lang="en-US" sz="2800" u="none">
                <a:solidFill>
                  <a:srgbClr val="010000"/>
                </a:solidFill>
                <a:sym typeface="Symbol" pitchFamily="18" charset="2"/>
              </a:rPr>
              <a:t></a:t>
            </a:r>
            <a:r>
              <a:rPr lang="en-US" u="none">
                <a:latin typeface="RMTMI" charset="-95"/>
              </a:rPr>
              <a:t>)</a:t>
            </a:r>
            <a:r>
              <a:rPr lang="en-US" u="none"/>
              <a:t>.</a:t>
            </a:r>
          </a:p>
        </p:txBody>
      </p:sp>
      <p:sp>
        <p:nvSpPr>
          <p:cNvPr id="20485" name="Freeform 5"/>
          <p:cNvSpPr>
            <a:spLocks/>
          </p:cNvSpPr>
          <p:nvPr/>
        </p:nvSpPr>
        <p:spPr bwMode="auto">
          <a:xfrm>
            <a:off x="5029200" y="3048000"/>
            <a:ext cx="1828800" cy="1981200"/>
          </a:xfrm>
          <a:custGeom>
            <a:avLst/>
            <a:gdLst>
              <a:gd name="T0" fmla="*/ 172 w 969"/>
              <a:gd name="T1" fmla="*/ 496 h 1178"/>
              <a:gd name="T2" fmla="*/ 144 w 969"/>
              <a:gd name="T3" fmla="*/ 333 h 1178"/>
              <a:gd name="T4" fmla="*/ 134 w 969"/>
              <a:gd name="T5" fmla="*/ 285 h 1178"/>
              <a:gd name="T6" fmla="*/ 201 w 969"/>
              <a:gd name="T7" fmla="*/ 170 h 1178"/>
              <a:gd name="T8" fmla="*/ 297 w 969"/>
              <a:gd name="T9" fmla="*/ 189 h 1178"/>
              <a:gd name="T10" fmla="*/ 345 w 969"/>
              <a:gd name="T11" fmla="*/ 228 h 1178"/>
              <a:gd name="T12" fmla="*/ 403 w 969"/>
              <a:gd name="T13" fmla="*/ 247 h 1178"/>
              <a:gd name="T14" fmla="*/ 508 w 969"/>
              <a:gd name="T15" fmla="*/ 228 h 1178"/>
              <a:gd name="T16" fmla="*/ 566 w 969"/>
              <a:gd name="T17" fmla="*/ 93 h 1178"/>
              <a:gd name="T18" fmla="*/ 662 w 969"/>
              <a:gd name="T19" fmla="*/ 36 h 1178"/>
              <a:gd name="T20" fmla="*/ 739 w 969"/>
              <a:gd name="T21" fmla="*/ 16 h 1178"/>
              <a:gd name="T22" fmla="*/ 777 w 969"/>
              <a:gd name="T23" fmla="*/ 7 h 1178"/>
              <a:gd name="T24" fmla="*/ 864 w 969"/>
              <a:gd name="T25" fmla="*/ 16 h 1178"/>
              <a:gd name="T26" fmla="*/ 883 w 969"/>
              <a:gd name="T27" fmla="*/ 74 h 1178"/>
              <a:gd name="T28" fmla="*/ 873 w 969"/>
              <a:gd name="T29" fmla="*/ 256 h 1178"/>
              <a:gd name="T30" fmla="*/ 844 w 969"/>
              <a:gd name="T31" fmla="*/ 276 h 1178"/>
              <a:gd name="T32" fmla="*/ 787 w 969"/>
              <a:gd name="T33" fmla="*/ 352 h 1178"/>
              <a:gd name="T34" fmla="*/ 806 w 969"/>
              <a:gd name="T35" fmla="*/ 506 h 1178"/>
              <a:gd name="T36" fmla="*/ 873 w 969"/>
              <a:gd name="T37" fmla="*/ 516 h 1178"/>
              <a:gd name="T38" fmla="*/ 912 w 969"/>
              <a:gd name="T39" fmla="*/ 554 h 1178"/>
              <a:gd name="T40" fmla="*/ 940 w 969"/>
              <a:gd name="T41" fmla="*/ 583 h 1178"/>
              <a:gd name="T42" fmla="*/ 931 w 969"/>
              <a:gd name="T43" fmla="*/ 813 h 1178"/>
              <a:gd name="T44" fmla="*/ 921 w 969"/>
              <a:gd name="T45" fmla="*/ 852 h 1178"/>
              <a:gd name="T46" fmla="*/ 883 w 969"/>
              <a:gd name="T47" fmla="*/ 909 h 1178"/>
              <a:gd name="T48" fmla="*/ 873 w 969"/>
              <a:gd name="T49" fmla="*/ 938 h 1178"/>
              <a:gd name="T50" fmla="*/ 787 w 969"/>
              <a:gd name="T51" fmla="*/ 986 h 1178"/>
              <a:gd name="T52" fmla="*/ 489 w 969"/>
              <a:gd name="T53" fmla="*/ 1005 h 1178"/>
              <a:gd name="T54" fmla="*/ 412 w 969"/>
              <a:gd name="T55" fmla="*/ 1072 h 1178"/>
              <a:gd name="T56" fmla="*/ 288 w 969"/>
              <a:gd name="T57" fmla="*/ 1178 h 1178"/>
              <a:gd name="T58" fmla="*/ 28 w 969"/>
              <a:gd name="T59" fmla="*/ 1082 h 1178"/>
              <a:gd name="T60" fmla="*/ 67 w 969"/>
              <a:gd name="T61" fmla="*/ 871 h 1178"/>
              <a:gd name="T62" fmla="*/ 220 w 969"/>
              <a:gd name="T63" fmla="*/ 775 h 1178"/>
              <a:gd name="T64" fmla="*/ 259 w 969"/>
              <a:gd name="T65" fmla="*/ 736 h 1178"/>
              <a:gd name="T66" fmla="*/ 172 w 969"/>
              <a:gd name="T67" fmla="*/ 496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69" h="1178">
                <a:moveTo>
                  <a:pt x="172" y="496"/>
                </a:moveTo>
                <a:cubicBezTo>
                  <a:pt x="161" y="430"/>
                  <a:pt x="156" y="392"/>
                  <a:pt x="144" y="333"/>
                </a:cubicBezTo>
                <a:cubicBezTo>
                  <a:pt x="141" y="317"/>
                  <a:pt x="134" y="285"/>
                  <a:pt x="134" y="285"/>
                </a:cubicBezTo>
                <a:cubicBezTo>
                  <a:pt x="144" y="200"/>
                  <a:pt x="131" y="194"/>
                  <a:pt x="201" y="170"/>
                </a:cubicBezTo>
                <a:cubicBezTo>
                  <a:pt x="220" y="173"/>
                  <a:pt x="273" y="177"/>
                  <a:pt x="297" y="189"/>
                </a:cubicBezTo>
                <a:cubicBezTo>
                  <a:pt x="407" y="242"/>
                  <a:pt x="260" y="177"/>
                  <a:pt x="345" y="228"/>
                </a:cubicBezTo>
                <a:cubicBezTo>
                  <a:pt x="362" y="239"/>
                  <a:pt x="384" y="240"/>
                  <a:pt x="403" y="247"/>
                </a:cubicBezTo>
                <a:cubicBezTo>
                  <a:pt x="438" y="242"/>
                  <a:pt x="483" y="253"/>
                  <a:pt x="508" y="228"/>
                </a:cubicBezTo>
                <a:cubicBezTo>
                  <a:pt x="543" y="193"/>
                  <a:pt x="510" y="133"/>
                  <a:pt x="566" y="93"/>
                </a:cubicBezTo>
                <a:cubicBezTo>
                  <a:pt x="590" y="76"/>
                  <a:pt x="634" y="45"/>
                  <a:pt x="662" y="36"/>
                </a:cubicBezTo>
                <a:cubicBezTo>
                  <a:pt x="687" y="27"/>
                  <a:pt x="713" y="22"/>
                  <a:pt x="739" y="16"/>
                </a:cubicBezTo>
                <a:cubicBezTo>
                  <a:pt x="752" y="13"/>
                  <a:pt x="777" y="7"/>
                  <a:pt x="777" y="7"/>
                </a:cubicBezTo>
                <a:cubicBezTo>
                  <a:pt x="806" y="10"/>
                  <a:pt x="839" y="0"/>
                  <a:pt x="864" y="16"/>
                </a:cubicBezTo>
                <a:cubicBezTo>
                  <a:pt x="881" y="27"/>
                  <a:pt x="883" y="74"/>
                  <a:pt x="883" y="74"/>
                </a:cubicBezTo>
                <a:cubicBezTo>
                  <a:pt x="880" y="135"/>
                  <a:pt x="885" y="196"/>
                  <a:pt x="873" y="256"/>
                </a:cubicBezTo>
                <a:cubicBezTo>
                  <a:pt x="871" y="268"/>
                  <a:pt x="852" y="268"/>
                  <a:pt x="844" y="276"/>
                </a:cubicBezTo>
                <a:cubicBezTo>
                  <a:pt x="824" y="296"/>
                  <a:pt x="803" y="328"/>
                  <a:pt x="787" y="352"/>
                </a:cubicBezTo>
                <a:cubicBezTo>
                  <a:pt x="777" y="393"/>
                  <a:pt x="742" y="480"/>
                  <a:pt x="806" y="506"/>
                </a:cubicBezTo>
                <a:cubicBezTo>
                  <a:pt x="827" y="514"/>
                  <a:pt x="851" y="513"/>
                  <a:pt x="873" y="516"/>
                </a:cubicBezTo>
                <a:cubicBezTo>
                  <a:pt x="927" y="533"/>
                  <a:pt x="884" y="511"/>
                  <a:pt x="912" y="554"/>
                </a:cubicBezTo>
                <a:cubicBezTo>
                  <a:pt x="919" y="565"/>
                  <a:pt x="931" y="573"/>
                  <a:pt x="940" y="583"/>
                </a:cubicBezTo>
                <a:cubicBezTo>
                  <a:pt x="969" y="667"/>
                  <a:pt x="963" y="728"/>
                  <a:pt x="931" y="813"/>
                </a:cubicBezTo>
                <a:cubicBezTo>
                  <a:pt x="926" y="826"/>
                  <a:pt x="927" y="840"/>
                  <a:pt x="921" y="852"/>
                </a:cubicBezTo>
                <a:cubicBezTo>
                  <a:pt x="911" y="872"/>
                  <a:pt x="890" y="887"/>
                  <a:pt x="883" y="909"/>
                </a:cubicBezTo>
                <a:cubicBezTo>
                  <a:pt x="880" y="919"/>
                  <a:pt x="880" y="931"/>
                  <a:pt x="873" y="938"/>
                </a:cubicBezTo>
                <a:cubicBezTo>
                  <a:pt x="841" y="970"/>
                  <a:pt x="823" y="974"/>
                  <a:pt x="787" y="986"/>
                </a:cubicBezTo>
                <a:cubicBezTo>
                  <a:pt x="684" y="976"/>
                  <a:pt x="589" y="974"/>
                  <a:pt x="489" y="1005"/>
                </a:cubicBezTo>
                <a:cubicBezTo>
                  <a:pt x="464" y="1030"/>
                  <a:pt x="437" y="1048"/>
                  <a:pt x="412" y="1072"/>
                </a:cubicBezTo>
                <a:cubicBezTo>
                  <a:pt x="390" y="1141"/>
                  <a:pt x="347" y="1157"/>
                  <a:pt x="288" y="1178"/>
                </a:cubicBezTo>
                <a:cubicBezTo>
                  <a:pt x="148" y="1165"/>
                  <a:pt x="137" y="1153"/>
                  <a:pt x="28" y="1082"/>
                </a:cubicBezTo>
                <a:cubicBezTo>
                  <a:pt x="11" y="1008"/>
                  <a:pt x="0" y="915"/>
                  <a:pt x="67" y="871"/>
                </a:cubicBezTo>
                <a:cubicBezTo>
                  <a:pt x="105" y="813"/>
                  <a:pt x="153" y="787"/>
                  <a:pt x="220" y="775"/>
                </a:cubicBezTo>
                <a:cubicBezTo>
                  <a:pt x="222" y="773"/>
                  <a:pt x="259" y="739"/>
                  <a:pt x="259" y="736"/>
                </a:cubicBezTo>
                <a:cubicBezTo>
                  <a:pt x="270" y="643"/>
                  <a:pt x="172" y="598"/>
                  <a:pt x="172" y="496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7315200" y="3048000"/>
            <a:ext cx="1600200" cy="1828800"/>
          </a:xfrm>
          <a:custGeom>
            <a:avLst/>
            <a:gdLst>
              <a:gd name="T0" fmla="*/ 270 w 779"/>
              <a:gd name="T1" fmla="*/ 557 h 903"/>
              <a:gd name="T2" fmla="*/ 193 w 779"/>
              <a:gd name="T3" fmla="*/ 471 h 903"/>
              <a:gd name="T4" fmla="*/ 116 w 779"/>
              <a:gd name="T5" fmla="*/ 413 h 903"/>
              <a:gd name="T6" fmla="*/ 20 w 779"/>
              <a:gd name="T7" fmla="*/ 336 h 903"/>
              <a:gd name="T8" fmla="*/ 49 w 779"/>
              <a:gd name="T9" fmla="*/ 173 h 903"/>
              <a:gd name="T10" fmla="*/ 126 w 779"/>
              <a:gd name="T11" fmla="*/ 183 h 903"/>
              <a:gd name="T12" fmla="*/ 145 w 779"/>
              <a:gd name="T13" fmla="*/ 212 h 903"/>
              <a:gd name="T14" fmla="*/ 203 w 779"/>
              <a:gd name="T15" fmla="*/ 250 h 903"/>
              <a:gd name="T16" fmla="*/ 270 w 779"/>
              <a:gd name="T17" fmla="*/ 240 h 903"/>
              <a:gd name="T18" fmla="*/ 337 w 779"/>
              <a:gd name="T19" fmla="*/ 87 h 903"/>
              <a:gd name="T20" fmla="*/ 347 w 779"/>
              <a:gd name="T21" fmla="*/ 58 h 903"/>
              <a:gd name="T22" fmla="*/ 414 w 779"/>
              <a:gd name="T23" fmla="*/ 20 h 903"/>
              <a:gd name="T24" fmla="*/ 471 w 779"/>
              <a:gd name="T25" fmla="*/ 0 h 903"/>
              <a:gd name="T26" fmla="*/ 567 w 779"/>
              <a:gd name="T27" fmla="*/ 10 h 903"/>
              <a:gd name="T28" fmla="*/ 529 w 779"/>
              <a:gd name="T29" fmla="*/ 183 h 903"/>
              <a:gd name="T30" fmla="*/ 500 w 779"/>
              <a:gd name="T31" fmla="*/ 327 h 903"/>
              <a:gd name="T32" fmla="*/ 519 w 779"/>
              <a:gd name="T33" fmla="*/ 356 h 903"/>
              <a:gd name="T34" fmla="*/ 673 w 779"/>
              <a:gd name="T35" fmla="*/ 413 h 903"/>
              <a:gd name="T36" fmla="*/ 731 w 779"/>
              <a:gd name="T37" fmla="*/ 452 h 903"/>
              <a:gd name="T38" fmla="*/ 740 w 779"/>
              <a:gd name="T39" fmla="*/ 480 h 903"/>
              <a:gd name="T40" fmla="*/ 769 w 779"/>
              <a:gd name="T41" fmla="*/ 509 h 903"/>
              <a:gd name="T42" fmla="*/ 759 w 779"/>
              <a:gd name="T43" fmla="*/ 711 h 903"/>
              <a:gd name="T44" fmla="*/ 702 w 779"/>
              <a:gd name="T45" fmla="*/ 730 h 903"/>
              <a:gd name="T46" fmla="*/ 577 w 779"/>
              <a:gd name="T47" fmla="*/ 740 h 903"/>
              <a:gd name="T48" fmla="*/ 471 w 779"/>
              <a:gd name="T49" fmla="*/ 788 h 903"/>
              <a:gd name="T50" fmla="*/ 452 w 779"/>
              <a:gd name="T51" fmla="*/ 845 h 903"/>
              <a:gd name="T52" fmla="*/ 251 w 779"/>
              <a:gd name="T53" fmla="*/ 903 h 903"/>
              <a:gd name="T54" fmla="*/ 78 w 779"/>
              <a:gd name="T55" fmla="*/ 884 h 903"/>
              <a:gd name="T56" fmla="*/ 68 w 779"/>
              <a:gd name="T57" fmla="*/ 749 h 903"/>
              <a:gd name="T58" fmla="*/ 183 w 779"/>
              <a:gd name="T59" fmla="*/ 615 h 903"/>
              <a:gd name="T60" fmla="*/ 203 w 779"/>
              <a:gd name="T61" fmla="*/ 596 h 903"/>
              <a:gd name="T62" fmla="*/ 260 w 779"/>
              <a:gd name="T63" fmla="*/ 576 h 903"/>
              <a:gd name="T64" fmla="*/ 270 w 779"/>
              <a:gd name="T65" fmla="*/ 557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9" h="903">
                <a:moveTo>
                  <a:pt x="270" y="557"/>
                </a:moveTo>
                <a:cubicBezTo>
                  <a:pt x="252" y="490"/>
                  <a:pt x="241" y="508"/>
                  <a:pt x="193" y="471"/>
                </a:cubicBezTo>
                <a:cubicBezTo>
                  <a:pt x="110" y="406"/>
                  <a:pt x="179" y="435"/>
                  <a:pt x="116" y="413"/>
                </a:cubicBezTo>
                <a:cubicBezTo>
                  <a:pt x="82" y="387"/>
                  <a:pt x="50" y="366"/>
                  <a:pt x="20" y="336"/>
                </a:cubicBezTo>
                <a:cubicBezTo>
                  <a:pt x="0" y="274"/>
                  <a:pt x="3" y="219"/>
                  <a:pt x="49" y="173"/>
                </a:cubicBezTo>
                <a:cubicBezTo>
                  <a:pt x="75" y="176"/>
                  <a:pt x="102" y="173"/>
                  <a:pt x="126" y="183"/>
                </a:cubicBezTo>
                <a:cubicBezTo>
                  <a:pt x="137" y="187"/>
                  <a:pt x="138" y="203"/>
                  <a:pt x="145" y="212"/>
                </a:cubicBezTo>
                <a:cubicBezTo>
                  <a:pt x="172" y="244"/>
                  <a:pt x="169" y="238"/>
                  <a:pt x="203" y="250"/>
                </a:cubicBezTo>
                <a:cubicBezTo>
                  <a:pt x="225" y="247"/>
                  <a:pt x="249" y="248"/>
                  <a:pt x="270" y="240"/>
                </a:cubicBezTo>
                <a:cubicBezTo>
                  <a:pt x="315" y="222"/>
                  <a:pt x="325" y="124"/>
                  <a:pt x="337" y="87"/>
                </a:cubicBezTo>
                <a:cubicBezTo>
                  <a:pt x="340" y="77"/>
                  <a:pt x="339" y="64"/>
                  <a:pt x="347" y="58"/>
                </a:cubicBezTo>
                <a:cubicBezTo>
                  <a:pt x="397" y="20"/>
                  <a:pt x="367" y="36"/>
                  <a:pt x="414" y="20"/>
                </a:cubicBezTo>
                <a:cubicBezTo>
                  <a:pt x="433" y="14"/>
                  <a:pt x="471" y="0"/>
                  <a:pt x="471" y="0"/>
                </a:cubicBezTo>
                <a:cubicBezTo>
                  <a:pt x="503" y="3"/>
                  <a:pt x="536" y="2"/>
                  <a:pt x="567" y="10"/>
                </a:cubicBezTo>
                <a:cubicBezTo>
                  <a:pt x="646" y="30"/>
                  <a:pt x="572" y="155"/>
                  <a:pt x="529" y="183"/>
                </a:cubicBezTo>
                <a:cubicBezTo>
                  <a:pt x="484" y="251"/>
                  <a:pt x="478" y="234"/>
                  <a:pt x="500" y="327"/>
                </a:cubicBezTo>
                <a:cubicBezTo>
                  <a:pt x="503" y="338"/>
                  <a:pt x="510" y="349"/>
                  <a:pt x="519" y="356"/>
                </a:cubicBezTo>
                <a:cubicBezTo>
                  <a:pt x="544" y="375"/>
                  <a:pt x="634" y="390"/>
                  <a:pt x="673" y="413"/>
                </a:cubicBezTo>
                <a:cubicBezTo>
                  <a:pt x="693" y="425"/>
                  <a:pt x="731" y="452"/>
                  <a:pt x="731" y="452"/>
                </a:cubicBezTo>
                <a:cubicBezTo>
                  <a:pt x="734" y="461"/>
                  <a:pt x="735" y="472"/>
                  <a:pt x="740" y="480"/>
                </a:cubicBezTo>
                <a:cubicBezTo>
                  <a:pt x="748" y="491"/>
                  <a:pt x="768" y="495"/>
                  <a:pt x="769" y="509"/>
                </a:cubicBezTo>
                <a:cubicBezTo>
                  <a:pt x="775" y="576"/>
                  <a:pt x="779" y="646"/>
                  <a:pt x="759" y="711"/>
                </a:cubicBezTo>
                <a:cubicBezTo>
                  <a:pt x="753" y="730"/>
                  <a:pt x="721" y="724"/>
                  <a:pt x="702" y="730"/>
                </a:cubicBezTo>
                <a:cubicBezTo>
                  <a:pt x="662" y="743"/>
                  <a:pt x="619" y="737"/>
                  <a:pt x="577" y="740"/>
                </a:cubicBezTo>
                <a:cubicBezTo>
                  <a:pt x="526" y="752"/>
                  <a:pt x="502" y="743"/>
                  <a:pt x="471" y="788"/>
                </a:cubicBezTo>
                <a:cubicBezTo>
                  <a:pt x="465" y="807"/>
                  <a:pt x="469" y="834"/>
                  <a:pt x="452" y="845"/>
                </a:cubicBezTo>
                <a:cubicBezTo>
                  <a:pt x="386" y="888"/>
                  <a:pt x="328" y="894"/>
                  <a:pt x="251" y="903"/>
                </a:cubicBezTo>
                <a:cubicBezTo>
                  <a:pt x="193" y="897"/>
                  <a:pt x="134" y="898"/>
                  <a:pt x="78" y="884"/>
                </a:cubicBezTo>
                <a:cubicBezTo>
                  <a:pt x="45" y="876"/>
                  <a:pt x="60" y="792"/>
                  <a:pt x="68" y="749"/>
                </a:cubicBezTo>
                <a:cubicBezTo>
                  <a:pt x="77" y="701"/>
                  <a:pt x="140" y="629"/>
                  <a:pt x="183" y="615"/>
                </a:cubicBezTo>
                <a:cubicBezTo>
                  <a:pt x="190" y="609"/>
                  <a:pt x="195" y="600"/>
                  <a:pt x="203" y="596"/>
                </a:cubicBezTo>
                <a:cubicBezTo>
                  <a:pt x="221" y="587"/>
                  <a:pt x="260" y="576"/>
                  <a:pt x="260" y="576"/>
                </a:cubicBezTo>
                <a:cubicBezTo>
                  <a:pt x="271" y="545"/>
                  <a:pt x="270" y="538"/>
                  <a:pt x="270" y="557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8077200" y="3733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638800" y="2819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u="none"/>
              <a:t>C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620000" y="2743200"/>
            <a:ext cx="42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u="none"/>
              <a:t>C</a:t>
            </a:r>
            <a:r>
              <a:rPr lang="en-US" b="1" u="none">
                <a:solidFill>
                  <a:srgbClr val="010000"/>
                </a:solidFill>
                <a:sym typeface="Symbol" pitchFamily="18" charset="2"/>
              </a:rPr>
              <a:t>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943600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u="none"/>
              <a:t>u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001000" y="41910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0198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6172200" y="37338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8077200" y="38100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u="none"/>
              <a:t>v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924800" y="42672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u="none"/>
              <a:t>y</a:t>
            </a:r>
          </a:p>
        </p:txBody>
      </p:sp>
      <p:cxnSp>
        <p:nvCxnSpPr>
          <p:cNvPr id="20496" name="AutoShape 16"/>
          <p:cNvCxnSpPr>
            <a:cxnSpLocks noChangeShapeType="1"/>
            <a:stCxn id="20486" idx="28"/>
            <a:endCxn id="20485" idx="22"/>
          </p:cNvCxnSpPr>
          <p:nvPr/>
        </p:nvCxnSpPr>
        <p:spPr bwMode="auto">
          <a:xfrm rot="10800000">
            <a:off x="6767513" y="4481513"/>
            <a:ext cx="687387" cy="84137"/>
          </a:xfrm>
          <a:prstGeom prst="curvedConnector3">
            <a:avLst>
              <a:gd name="adj1" fmla="val 5357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6918325" y="4232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FF66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62379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SCC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we do the second DFS, on </a:t>
            </a: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, start with SCC </a:t>
            </a:r>
            <a:r>
              <a:rPr lang="en-US" i="1"/>
              <a:t>C </a:t>
            </a:r>
            <a:r>
              <a:rPr lang="en-US"/>
              <a:t>such that </a:t>
            </a:r>
            <a:r>
              <a:rPr lang="en-US" i="1"/>
              <a:t>f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C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is maximum.</a:t>
            </a:r>
          </a:p>
          <a:p>
            <a:pPr lvl="1"/>
            <a:r>
              <a:rPr lang="en-US"/>
              <a:t>The second DFS starts from some </a:t>
            </a:r>
            <a:r>
              <a:rPr lang="en-US" i="1"/>
              <a:t>x </a:t>
            </a:r>
            <a:r>
              <a:rPr lang="en-US">
                <a:sym typeface="Symbol" pitchFamily="18" charset="2"/>
              </a:rPr>
              <a:t></a:t>
            </a:r>
            <a:r>
              <a:rPr lang="en-US">
                <a:latin typeface="MTSYN" charset="-127"/>
              </a:rPr>
              <a:t> </a:t>
            </a:r>
            <a:r>
              <a:rPr lang="en-US" i="1"/>
              <a:t>C</a:t>
            </a:r>
            <a:r>
              <a:rPr lang="en-US"/>
              <a:t>, and it visits all vertices in </a:t>
            </a:r>
            <a:r>
              <a:rPr lang="en-US" i="1"/>
              <a:t>C</a:t>
            </a:r>
            <a:r>
              <a:rPr lang="en-US"/>
              <a:t>. </a:t>
            </a:r>
          </a:p>
          <a:p>
            <a:pPr lvl="1"/>
            <a:r>
              <a:rPr lang="en-US"/>
              <a:t>Corollary 22.15 says that since </a:t>
            </a:r>
            <a:r>
              <a:rPr lang="en-US" i="1"/>
              <a:t>f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C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&gt; </a:t>
            </a:r>
            <a:r>
              <a:rPr lang="en-US" i="1"/>
              <a:t>f 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C</a:t>
            </a:r>
            <a:r>
              <a:rPr lang="en-US">
                <a:sym typeface="Symbol" pitchFamily="18" charset="2"/>
              </a:rPr>
              <a:t>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for all </a:t>
            </a:r>
            <a:r>
              <a:rPr lang="en-US" i="1"/>
              <a:t>C</a:t>
            </a:r>
            <a:r>
              <a:rPr lang="en-US">
                <a:latin typeface="MTSYN" charset="-127"/>
              </a:rPr>
              <a:t> </a:t>
            </a:r>
            <a:r>
              <a:rPr lang="en-US">
                <a:sym typeface="Symbol" pitchFamily="18" charset="2"/>
              </a:rPr>
              <a:t></a:t>
            </a:r>
            <a:r>
              <a:rPr lang="en-US">
                <a:latin typeface="MTSYN" charset="-127"/>
              </a:rPr>
              <a:t> </a:t>
            </a:r>
            <a:r>
              <a:rPr lang="en-US" i="1"/>
              <a:t>C</a:t>
            </a:r>
            <a:r>
              <a:rPr lang="en-US">
                <a:sym typeface="Symbol" pitchFamily="18" charset="2"/>
              </a:rPr>
              <a:t></a:t>
            </a:r>
            <a:r>
              <a:rPr lang="en-US" i="1"/>
              <a:t>,</a:t>
            </a:r>
            <a:r>
              <a:rPr lang="en-US"/>
              <a:t> there are no edges from </a:t>
            </a:r>
            <a:r>
              <a:rPr lang="en-US" i="1"/>
              <a:t>C </a:t>
            </a:r>
            <a:r>
              <a:rPr lang="en-US"/>
              <a:t>to </a:t>
            </a:r>
            <a:r>
              <a:rPr lang="en-US" i="1"/>
              <a:t>C</a:t>
            </a:r>
            <a:r>
              <a:rPr lang="en-US">
                <a:sym typeface="Symbol" pitchFamily="18" charset="2"/>
              </a:rPr>
              <a:t></a:t>
            </a:r>
            <a:r>
              <a:rPr lang="en-US" i="1"/>
              <a:t> </a:t>
            </a:r>
            <a:r>
              <a:rPr lang="en-US"/>
              <a:t>in </a:t>
            </a: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.</a:t>
            </a:r>
          </a:p>
          <a:p>
            <a:pPr lvl="1"/>
            <a:r>
              <a:rPr lang="en-US"/>
              <a:t>Therefore, DFS will visit </a:t>
            </a:r>
            <a:r>
              <a:rPr lang="en-US" i="1"/>
              <a:t>only </a:t>
            </a:r>
            <a:r>
              <a:rPr lang="en-US"/>
              <a:t>vertices in </a:t>
            </a:r>
            <a:r>
              <a:rPr lang="en-US" i="1"/>
              <a:t>C</a:t>
            </a:r>
            <a:r>
              <a:rPr lang="en-US"/>
              <a:t>.</a:t>
            </a:r>
          </a:p>
          <a:p>
            <a:pPr lvl="1"/>
            <a:r>
              <a:rPr lang="en-US"/>
              <a:t>Which means that the depth-first tree rooted at </a:t>
            </a:r>
            <a:r>
              <a:rPr lang="en-US" i="1"/>
              <a:t>x </a:t>
            </a:r>
            <a:r>
              <a:rPr lang="en-US"/>
              <a:t>contains </a:t>
            </a:r>
            <a:r>
              <a:rPr lang="en-US" i="1"/>
              <a:t>exactly </a:t>
            </a:r>
            <a:r>
              <a:rPr lang="en-US"/>
              <a:t>the vertices of </a:t>
            </a:r>
            <a:r>
              <a:rPr lang="en-US" i="1"/>
              <a:t>C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5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SCC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next root chosen in the second DFS is in SCC </a:t>
            </a:r>
            <a:r>
              <a:rPr lang="en-US" i="1" dirty="0"/>
              <a:t>C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>
                <a:latin typeface="MTSYN" charset="-127"/>
              </a:rPr>
              <a:t> </a:t>
            </a:r>
            <a:r>
              <a:rPr lang="en-US" dirty="0"/>
              <a:t>such that </a:t>
            </a:r>
            <a:r>
              <a:rPr lang="en-US" i="1" dirty="0"/>
              <a:t>f </a:t>
            </a:r>
            <a:r>
              <a:rPr lang="en-US" dirty="0">
                <a:latin typeface="RMTMI" charset="-95"/>
              </a:rPr>
              <a:t>(</a:t>
            </a:r>
            <a:r>
              <a:rPr lang="en-US" i="1" dirty="0"/>
              <a:t>C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>
                <a:latin typeface="RMTMI" charset="-95"/>
              </a:rPr>
              <a:t>)</a:t>
            </a:r>
            <a:r>
              <a:rPr lang="en-US" i="1" dirty="0">
                <a:latin typeface="RMTMI" charset="-95"/>
              </a:rPr>
              <a:t> </a:t>
            </a:r>
            <a:r>
              <a:rPr lang="en-US" dirty="0"/>
              <a:t>is maximum over all SCC’s other than </a:t>
            </a:r>
            <a:r>
              <a:rPr lang="en-US" i="1" dirty="0"/>
              <a:t>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DFS visits all vertices in </a:t>
            </a:r>
            <a:r>
              <a:rPr lang="en-US" i="1" dirty="0"/>
              <a:t>C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, but the only edges out of  </a:t>
            </a:r>
            <a:r>
              <a:rPr lang="en-US" i="1" dirty="0"/>
              <a:t>C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>
                <a:latin typeface="MTSYN" charset="-127"/>
              </a:rPr>
              <a:t> </a:t>
            </a:r>
            <a:r>
              <a:rPr lang="en-US" dirty="0"/>
              <a:t>go to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which we’ve already visited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the only tree edges will be to vertices in </a:t>
            </a:r>
            <a:r>
              <a:rPr lang="en-US" i="1" dirty="0"/>
              <a:t>C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.</a:t>
            </a:r>
          </a:p>
          <a:p>
            <a:r>
              <a:rPr lang="en-US" dirty="0"/>
              <a:t>We can continue the process.</a:t>
            </a:r>
          </a:p>
          <a:p>
            <a:r>
              <a:rPr lang="en-US" dirty="0"/>
              <a:t>Each time we choose a root for the second DFS, it can reach only</a:t>
            </a:r>
          </a:p>
          <a:p>
            <a:pPr lvl="1"/>
            <a:r>
              <a:rPr lang="en-US" dirty="0"/>
              <a:t>vertices in its SCC—get tree edges to these,</a:t>
            </a:r>
          </a:p>
          <a:p>
            <a:pPr lvl="1"/>
            <a:r>
              <a:rPr lang="en-US" dirty="0"/>
              <a:t>vertices in SCC’s </a:t>
            </a:r>
            <a:r>
              <a:rPr lang="en-US" i="1" dirty="0"/>
              <a:t>already visited </a:t>
            </a:r>
            <a:r>
              <a:rPr lang="en-US" dirty="0"/>
              <a:t>in second DFS—get </a:t>
            </a:r>
            <a:r>
              <a:rPr lang="en-US" i="1" dirty="0"/>
              <a:t>no </a:t>
            </a:r>
            <a:r>
              <a:rPr lang="en-US" dirty="0"/>
              <a:t>tree edges to these.</a:t>
            </a:r>
          </a:p>
        </p:txBody>
      </p:sp>
    </p:spTree>
    <p:extLst>
      <p:ext uri="{BB962C8B-B14F-4D97-AF65-F5344CB8AC3E}">
        <p14:creationId xmlns:p14="http://schemas.microsoft.com/office/powerpoint/2010/main" val="71639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and Time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CC3300"/>
                </a:solidFill>
              </a:rPr>
              <a:t>Space:</a:t>
            </a:r>
            <a:r>
              <a:rPr lang="en-US" sz="2800" b="1" i="1"/>
              <a:t>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>
                <a:latin typeface="RMTMI" charset="-95"/>
              </a:rPr>
              <a:t>(</a:t>
            </a:r>
            <a:r>
              <a:rPr lang="en-US" sz="2800" i="1"/>
              <a:t>V</a:t>
            </a:r>
            <a:r>
              <a:rPr lang="en-US" sz="2800" baseline="30000"/>
              <a:t>2</a:t>
            </a:r>
            <a:r>
              <a:rPr lang="en-US" sz="2800">
                <a:latin typeface="RMTMI" charset="-95"/>
              </a:rPr>
              <a:t>)</a:t>
            </a:r>
            <a:r>
              <a:rPr lang="en-US" sz="2800"/>
              <a:t>.</a:t>
            </a:r>
          </a:p>
          <a:p>
            <a:pPr lvl="1"/>
            <a:r>
              <a:rPr lang="en-US" sz="2400"/>
              <a:t>Not memory efficient for large graphs.</a:t>
            </a:r>
          </a:p>
          <a:p>
            <a:r>
              <a:rPr lang="en-US" sz="2800" b="1">
                <a:solidFill>
                  <a:srgbClr val="CC3300"/>
                </a:solidFill>
              </a:rPr>
              <a:t>Time:</a:t>
            </a:r>
            <a:r>
              <a:rPr lang="en-US" sz="2800" b="1" i="1"/>
              <a:t> </a:t>
            </a:r>
            <a:r>
              <a:rPr lang="en-US" sz="2800"/>
              <a:t>to list all vertices adjacent to </a:t>
            </a:r>
            <a:r>
              <a:rPr lang="en-US" sz="2800" i="1"/>
              <a:t>u</a:t>
            </a:r>
            <a:r>
              <a:rPr lang="en-US" sz="2800"/>
              <a:t>: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>
                <a:latin typeface="RMTMI" charset="-95"/>
              </a:rPr>
              <a:t>(</a:t>
            </a:r>
            <a:r>
              <a:rPr lang="en-US" sz="2800" i="1"/>
              <a:t>V</a:t>
            </a:r>
            <a:r>
              <a:rPr lang="en-US" sz="2800">
                <a:latin typeface="RMTMI" charset="-95"/>
              </a:rPr>
              <a:t>)</a:t>
            </a:r>
            <a:r>
              <a:rPr lang="en-US" sz="2800"/>
              <a:t>.</a:t>
            </a:r>
          </a:p>
          <a:p>
            <a:r>
              <a:rPr lang="en-US" sz="2800" b="1">
                <a:solidFill>
                  <a:srgbClr val="CC3300"/>
                </a:solidFill>
              </a:rPr>
              <a:t>Time:</a:t>
            </a:r>
            <a:r>
              <a:rPr lang="en-US" sz="2800" b="1" i="1"/>
              <a:t> </a:t>
            </a:r>
            <a:r>
              <a:rPr lang="en-US" sz="2800"/>
              <a:t>to determine if </a:t>
            </a:r>
            <a:r>
              <a:rPr lang="en-US" sz="2800">
                <a:latin typeface="RMTMI" charset="-95"/>
              </a:rPr>
              <a:t>(</a:t>
            </a:r>
            <a:r>
              <a:rPr lang="en-US" sz="2800" i="1"/>
              <a:t>u</a:t>
            </a:r>
            <a:r>
              <a:rPr lang="en-US" sz="2800" i="1">
                <a:latin typeface="RMTMI" charset="-95"/>
              </a:rPr>
              <a:t>, v</a:t>
            </a:r>
            <a:r>
              <a:rPr lang="en-US" sz="2800">
                <a:latin typeface="RMTMI" charset="-95"/>
              </a:rPr>
              <a:t>)</a:t>
            </a:r>
            <a:r>
              <a:rPr lang="en-US" sz="2800" i="1">
                <a:latin typeface="RMTMI" charset="-95"/>
              </a:rPr>
              <a:t> 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>
                <a:latin typeface="MTSYN" charset="-127"/>
              </a:rPr>
              <a:t> </a:t>
            </a:r>
            <a:r>
              <a:rPr lang="en-US" sz="2800" i="1"/>
              <a:t>E</a:t>
            </a:r>
            <a:r>
              <a:rPr lang="en-US" sz="2800"/>
              <a:t>: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>
                <a:latin typeface="RMTMI" charset="-95"/>
              </a:rPr>
              <a:t>(</a:t>
            </a:r>
            <a:r>
              <a:rPr lang="en-US" sz="2800"/>
              <a:t>1</a:t>
            </a:r>
            <a:r>
              <a:rPr lang="en-US" sz="2800">
                <a:latin typeface="RMTMI" charset="-95"/>
              </a:rPr>
              <a:t>)</a:t>
            </a:r>
            <a:r>
              <a:rPr lang="en-US" sz="2800"/>
              <a:t>.</a:t>
            </a:r>
          </a:p>
          <a:p>
            <a:r>
              <a:rPr lang="en-US" sz="2800"/>
              <a:t>Can store weights instead of bits for weighted graph.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9755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20831</TotalTime>
  <Words>6791</Words>
  <Application>Microsoft Office PowerPoint</Application>
  <PresentationFormat>On-screen Show (4:3)</PresentationFormat>
  <Paragraphs>1400</Paragraphs>
  <Slides>89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</vt:lpstr>
      <vt:lpstr>Calibri</vt:lpstr>
      <vt:lpstr>Cambria Math</vt:lpstr>
      <vt:lpstr>LASY10</vt:lpstr>
      <vt:lpstr>MTSYN</vt:lpstr>
      <vt:lpstr>RMTMI</vt:lpstr>
      <vt:lpstr>Wingdings</vt:lpstr>
      <vt:lpstr>Office Theme</vt:lpstr>
      <vt:lpstr>Equation</vt:lpstr>
      <vt:lpstr>Elementary Graph Algorithms</vt:lpstr>
      <vt:lpstr>Graphs</vt:lpstr>
      <vt:lpstr>Graphs</vt:lpstr>
      <vt:lpstr>Representation of Graphs</vt:lpstr>
      <vt:lpstr>Adjacency Lists</vt:lpstr>
      <vt:lpstr>Storage Requirement</vt:lpstr>
      <vt:lpstr>Pros and Cons: adj list </vt:lpstr>
      <vt:lpstr>Adjacency Matrix</vt:lpstr>
      <vt:lpstr>Space and Time</vt:lpstr>
      <vt:lpstr>Graph-searching Algorithms</vt:lpstr>
      <vt:lpstr>Breadth-first Search</vt:lpstr>
      <vt:lpstr>Breadth-first Search</vt:lpstr>
      <vt:lpstr>BFS for Shortest Paths</vt:lpstr>
      <vt:lpstr>PowerPoint Presentation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Analysis of BFS</vt:lpstr>
      <vt:lpstr>PowerPoint Presentation</vt:lpstr>
      <vt:lpstr>PowerPoint Presentation</vt:lpstr>
      <vt:lpstr>PowerPoint Presentation</vt:lpstr>
      <vt:lpstr>Breadth-first Tree</vt:lpstr>
      <vt:lpstr>Depth-first Search (DFS)</vt:lpstr>
      <vt:lpstr>Depth-first Search</vt:lpstr>
      <vt:lpstr>Pseudo-code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Analysis of DFS</vt:lpstr>
      <vt:lpstr>Parenthesis Theorem</vt:lpstr>
      <vt:lpstr>Example (Parenthesis Theorem)</vt:lpstr>
      <vt:lpstr>Depth-First Trees</vt:lpstr>
      <vt:lpstr>White-path Theorem</vt:lpstr>
      <vt:lpstr>Classification of Edges</vt:lpstr>
      <vt:lpstr>Topological sort</vt:lpstr>
      <vt:lpstr>Examples </vt:lpstr>
      <vt:lpstr>Examples </vt:lpstr>
      <vt:lpstr>Topological sort more formally</vt:lpstr>
      <vt:lpstr>Topological sort more formally</vt:lpstr>
      <vt:lpstr>Algorithm for TS</vt:lpstr>
      <vt:lpstr>DAGs and back edges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Time complexity of TS(G)</vt:lpstr>
      <vt:lpstr>Proof of correctness</vt:lpstr>
      <vt:lpstr>Proof of correctness</vt:lpstr>
      <vt:lpstr>Proof of correctness</vt:lpstr>
      <vt:lpstr>Strongly Connected Components</vt:lpstr>
      <vt:lpstr>Component Graph</vt:lpstr>
      <vt:lpstr>GSCC is a DAG</vt:lpstr>
      <vt:lpstr>Transpose of a Directed Graph</vt:lpstr>
      <vt:lpstr>Algorithm to determine SCCs</vt:lpstr>
      <vt:lpstr>Example</vt:lpstr>
      <vt:lpstr>Example</vt:lpstr>
      <vt:lpstr>Example</vt:lpstr>
      <vt:lpstr>SCCs and DFS finishing times</vt:lpstr>
      <vt:lpstr>SCCs and DFS finishing times</vt:lpstr>
      <vt:lpstr>Correctness of SCC</vt:lpstr>
      <vt:lpstr>Correctness of SCC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IITP</dc:creator>
  <cp:lastModifiedBy>Maheeth Reddy Maramreddy</cp:lastModifiedBy>
  <cp:revision>20</cp:revision>
  <dcterms:created xsi:type="dcterms:W3CDTF">2019-09-13T03:42:26Z</dcterms:created>
  <dcterms:modified xsi:type="dcterms:W3CDTF">2019-11-26T16:26:53Z</dcterms:modified>
</cp:coreProperties>
</file>