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9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7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9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BDC6-9696-48E2-845E-DDEA37C918FB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977D-AC92-4471-A234-CB84BD8A7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Partition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>
                <a:solidFill>
                  <a:srgbClr val="CC3300"/>
                </a:solidFill>
              </a:rPr>
              <a:t>Termination:</a:t>
            </a:r>
          </a:p>
          <a:p>
            <a:pPr lvl="1"/>
            <a:r>
              <a:rPr lang="en-US" dirty="0" smtClean="0"/>
              <a:t>When the loop terminates, </a:t>
            </a:r>
            <a:r>
              <a:rPr lang="en-US" i="1" dirty="0" smtClean="0"/>
              <a:t>j </a:t>
            </a:r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dirty="0" smtClean="0"/>
              <a:t>, so all elements in </a:t>
            </a:r>
            <a:r>
              <a:rPr lang="en-US" i="1" dirty="0" smtClean="0"/>
              <a:t>A</a:t>
            </a:r>
            <a:r>
              <a:rPr lang="en-US" dirty="0" smtClean="0"/>
              <a:t> are partitioned into one of the three cases: </a:t>
            </a:r>
          </a:p>
          <a:p>
            <a:pPr lvl="2"/>
            <a:r>
              <a:rPr lang="en-US" i="1" dirty="0" smtClean="0">
                <a:solidFill>
                  <a:srgbClr val="CC3300"/>
                </a:solidFill>
              </a:rPr>
              <a:t>A</a:t>
            </a:r>
            <a:r>
              <a:rPr lang="en-US" dirty="0" smtClean="0">
                <a:solidFill>
                  <a:srgbClr val="CC3300"/>
                </a:solidFill>
              </a:rPr>
              <a:t>[</a:t>
            </a:r>
            <a:r>
              <a:rPr lang="en-US" i="1" dirty="0" smtClean="0">
                <a:solidFill>
                  <a:srgbClr val="CC3300"/>
                </a:solidFill>
              </a:rPr>
              <a:t>p</a:t>
            </a:r>
            <a:r>
              <a:rPr lang="en-US" dirty="0" smtClean="0">
                <a:solidFill>
                  <a:srgbClr val="CC3300"/>
                </a:solidFill>
              </a:rPr>
              <a:t>..</a:t>
            </a:r>
            <a:r>
              <a:rPr lang="en-US" i="1" dirty="0" err="1" smtClean="0">
                <a:solidFill>
                  <a:srgbClr val="CC3300"/>
                </a:solidFill>
              </a:rPr>
              <a:t>i</a:t>
            </a:r>
            <a:r>
              <a:rPr lang="en-US" dirty="0" smtClean="0">
                <a:solidFill>
                  <a:srgbClr val="CC330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 </a:t>
            </a:r>
            <a:r>
              <a:rPr lang="en-US" b="1" i="1" dirty="0" smtClean="0">
                <a:solidFill>
                  <a:srgbClr val="CC3300"/>
                </a:solidFill>
                <a:sym typeface="Symbol" pitchFamily="18" charset="2"/>
              </a:rPr>
              <a:t>pivot</a:t>
            </a:r>
          </a:p>
          <a:p>
            <a:pPr lvl="2"/>
            <a:r>
              <a:rPr lang="en-US" i="1" dirty="0" smtClean="0">
                <a:solidFill>
                  <a:srgbClr val="CC3300"/>
                </a:solidFill>
              </a:rPr>
              <a:t>A</a:t>
            </a:r>
            <a:r>
              <a:rPr lang="en-US" dirty="0" smtClean="0">
                <a:solidFill>
                  <a:srgbClr val="CC3300"/>
                </a:solidFill>
              </a:rPr>
              <a:t>[</a:t>
            </a:r>
            <a:r>
              <a:rPr lang="en-US" i="1" dirty="0" smtClean="0">
                <a:solidFill>
                  <a:srgbClr val="CC3300"/>
                </a:solidFill>
              </a:rPr>
              <a:t>i</a:t>
            </a:r>
            <a:r>
              <a:rPr lang="en-US" dirty="0" smtClean="0">
                <a:solidFill>
                  <a:srgbClr val="CC3300"/>
                </a:solidFill>
              </a:rPr>
              <a:t>+1..</a:t>
            </a:r>
            <a:r>
              <a:rPr lang="en-US" i="1" dirty="0" smtClean="0">
                <a:solidFill>
                  <a:srgbClr val="CC3300"/>
                </a:solidFill>
              </a:rPr>
              <a:t>j – </a:t>
            </a:r>
            <a:r>
              <a:rPr lang="en-US" dirty="0" smtClean="0">
                <a:solidFill>
                  <a:srgbClr val="CC3300"/>
                </a:solidFill>
              </a:rPr>
              <a:t>1] &gt; </a:t>
            </a:r>
            <a:r>
              <a:rPr lang="en-US" b="1" i="1" dirty="0" smtClean="0">
                <a:solidFill>
                  <a:srgbClr val="CC3300"/>
                </a:solidFill>
              </a:rPr>
              <a:t>pivot</a:t>
            </a:r>
            <a:endParaRPr lang="en-US" b="1" u="sng" dirty="0" smtClean="0">
              <a:solidFill>
                <a:srgbClr val="CC3300"/>
              </a:solidFill>
            </a:endParaRPr>
          </a:p>
          <a:p>
            <a:pPr lvl="2"/>
            <a:r>
              <a:rPr lang="en-US" i="1" dirty="0" smtClean="0">
                <a:solidFill>
                  <a:srgbClr val="CC3300"/>
                </a:solidFill>
              </a:rPr>
              <a:t>A</a:t>
            </a:r>
            <a:r>
              <a:rPr lang="en-US" dirty="0" smtClean="0">
                <a:solidFill>
                  <a:srgbClr val="CC3300"/>
                </a:solidFill>
              </a:rPr>
              <a:t>[</a:t>
            </a:r>
            <a:r>
              <a:rPr lang="en-US" i="1" dirty="0" smtClean="0">
                <a:solidFill>
                  <a:srgbClr val="CC3300"/>
                </a:solidFill>
              </a:rPr>
              <a:t>r</a:t>
            </a:r>
            <a:r>
              <a:rPr lang="en-US" dirty="0" smtClean="0">
                <a:solidFill>
                  <a:srgbClr val="CC3300"/>
                </a:solidFill>
              </a:rPr>
              <a:t>] = </a:t>
            </a:r>
            <a:r>
              <a:rPr lang="en-US" b="1" i="1" dirty="0" smtClean="0">
                <a:solidFill>
                  <a:srgbClr val="CC3300"/>
                </a:solidFill>
              </a:rPr>
              <a:t>pivot</a:t>
            </a:r>
          </a:p>
          <a:p>
            <a:r>
              <a:rPr lang="en-US" dirty="0" smtClean="0"/>
              <a:t>The last two lines swap </a:t>
            </a:r>
            <a:r>
              <a:rPr lang="en-US" i="1" dirty="0" smtClean="0"/>
              <a:t>A</a:t>
            </a:r>
            <a:r>
              <a:rPr lang="en-US" dirty="0" smtClean="0"/>
              <a:t>[</a:t>
            </a:r>
            <a:r>
              <a:rPr lang="en-US" i="1" dirty="0" smtClean="0"/>
              <a:t>i</a:t>
            </a:r>
            <a:r>
              <a:rPr lang="en-US" dirty="0" smtClean="0"/>
              <a:t>+1] and </a:t>
            </a:r>
            <a:r>
              <a:rPr lang="en-US" i="1" dirty="0" smtClean="0"/>
              <a:t>A</a:t>
            </a:r>
            <a:r>
              <a:rPr lang="en-US" dirty="0" smtClean="0"/>
              <a:t>[</a:t>
            </a:r>
            <a:r>
              <a:rPr lang="en-US" i="1" dirty="0" smtClean="0"/>
              <a:t>r</a:t>
            </a:r>
            <a:r>
              <a:rPr lang="en-US" dirty="0" smtClean="0"/>
              <a:t>].</a:t>
            </a:r>
          </a:p>
          <a:p>
            <a:pPr lvl="1"/>
            <a:r>
              <a:rPr lang="en-US" i="1" dirty="0" smtClean="0">
                <a:solidFill>
                  <a:srgbClr val="CC3300"/>
                </a:solidFill>
              </a:rPr>
              <a:t>Pivot</a:t>
            </a:r>
            <a:r>
              <a:rPr lang="en-US" dirty="0" smtClean="0"/>
              <a:t> moves from the end of the array to </a:t>
            </a:r>
            <a:r>
              <a:rPr lang="en-US" dirty="0" smtClean="0">
                <a:solidFill>
                  <a:srgbClr val="CC3300"/>
                </a:solidFill>
              </a:rPr>
              <a:t>between the two </a:t>
            </a:r>
            <a:r>
              <a:rPr lang="en-US" dirty="0" err="1" smtClean="0">
                <a:solidFill>
                  <a:srgbClr val="CC3300"/>
                </a:solidFill>
              </a:rPr>
              <a:t>subarrays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Thus, procedure </a:t>
            </a:r>
            <a:r>
              <a:rPr lang="en-US" i="1" dirty="0" smtClean="0"/>
              <a:t>partition</a:t>
            </a:r>
            <a:r>
              <a:rPr lang="en-US" dirty="0" smtClean="0"/>
              <a:t>  correctly performs the divide step.</a:t>
            </a:r>
          </a:p>
        </p:txBody>
      </p:sp>
    </p:spTree>
    <p:extLst>
      <p:ext uri="{BB962C8B-B14F-4D97-AF65-F5344CB8AC3E}">
        <p14:creationId xmlns:p14="http://schemas.microsoft.com/office/powerpoint/2010/main" val="8956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Assume that keys are random, uniformly distributed.</a:t>
            </a:r>
          </a:p>
          <a:p>
            <a:pPr marL="609600" indent="-609600"/>
            <a:r>
              <a:rPr lang="en-US"/>
              <a:t>What is best case running time?</a:t>
            </a:r>
          </a:p>
          <a:p>
            <a:pPr marL="990600" lvl="1" indent="-533400"/>
            <a:r>
              <a:rPr 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Quicksort each sub-array</a:t>
            </a:r>
          </a:p>
        </p:txBody>
      </p:sp>
    </p:spTree>
    <p:extLst>
      <p:ext uri="{BB962C8B-B14F-4D97-AF65-F5344CB8AC3E}">
        <p14:creationId xmlns:p14="http://schemas.microsoft.com/office/powerpoint/2010/main" val="11113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Assume that keys are random, uniformly distributed.</a:t>
            </a:r>
          </a:p>
          <a:p>
            <a:pPr marL="609600" indent="-609600"/>
            <a:r>
              <a:rPr lang="en-US"/>
              <a:t>What is best case running time?</a:t>
            </a:r>
          </a:p>
          <a:p>
            <a:pPr marL="990600" lvl="1" indent="-533400"/>
            <a:r>
              <a:rPr 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Quicksort each sub-array</a:t>
            </a:r>
          </a:p>
          <a:p>
            <a:pPr marL="990600" lvl="1" indent="-533400"/>
            <a:r>
              <a:rPr lang="en-US"/>
              <a:t>Depth of recursion tree? </a:t>
            </a:r>
          </a:p>
        </p:txBody>
      </p:sp>
    </p:spTree>
    <p:extLst>
      <p:ext uri="{BB962C8B-B14F-4D97-AF65-F5344CB8AC3E}">
        <p14:creationId xmlns:p14="http://schemas.microsoft.com/office/powerpoint/2010/main" val="21146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Assume that keys are random, uniformly distributed.</a:t>
            </a:r>
          </a:p>
          <a:p>
            <a:pPr marL="609600" indent="-609600"/>
            <a:r>
              <a:rPr lang="en-US"/>
              <a:t>What is best case running time?</a:t>
            </a:r>
          </a:p>
          <a:p>
            <a:pPr marL="990600" lvl="1" indent="-533400"/>
            <a:r>
              <a:rPr 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Quicksort each sub-array</a:t>
            </a:r>
          </a:p>
          <a:p>
            <a:pPr marL="990600" lvl="1" indent="-533400"/>
            <a:r>
              <a:rPr lang="en-US"/>
              <a:t>Depth of recursion tree? O(log</a:t>
            </a:r>
            <a:r>
              <a:rPr lang="en-US" baseline="-25000"/>
              <a:t>2</a:t>
            </a:r>
            <a:r>
              <a:rPr lang="en-US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6193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Assume that keys are random, uniformly distributed.</a:t>
            </a:r>
          </a:p>
          <a:p>
            <a:pPr marL="609600" indent="-609600"/>
            <a:r>
              <a:rPr lang="en-US"/>
              <a:t>What is best case running time?</a:t>
            </a:r>
          </a:p>
          <a:p>
            <a:pPr marL="990600" lvl="1" indent="-533400"/>
            <a:r>
              <a:rPr 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Quicksort each sub-array</a:t>
            </a:r>
          </a:p>
          <a:p>
            <a:pPr marL="990600" lvl="1" indent="-533400"/>
            <a:r>
              <a:rPr lang="en-US"/>
              <a:t>Depth of recursion tree? O(log</a:t>
            </a:r>
            <a:r>
              <a:rPr lang="en-US" baseline="-25000"/>
              <a:t>2</a:t>
            </a:r>
            <a:r>
              <a:rPr lang="en-US"/>
              <a:t>n)</a:t>
            </a:r>
          </a:p>
          <a:p>
            <a:pPr marL="990600" lvl="1" indent="-533400"/>
            <a:r>
              <a:rPr lang="en-US"/>
              <a:t>Number of accesses in partition?</a:t>
            </a:r>
          </a:p>
        </p:txBody>
      </p:sp>
    </p:spTree>
    <p:extLst>
      <p:ext uri="{BB962C8B-B14F-4D97-AF65-F5344CB8AC3E}">
        <p14:creationId xmlns:p14="http://schemas.microsoft.com/office/powerpoint/2010/main" val="33163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Assume that keys are random, uniformly distributed.</a:t>
            </a:r>
          </a:p>
          <a:p>
            <a:pPr marL="609600" indent="-609600"/>
            <a:r>
              <a:rPr lang="en-US"/>
              <a:t>What is best case running time?</a:t>
            </a:r>
          </a:p>
          <a:p>
            <a:pPr marL="990600" lvl="1" indent="-533400"/>
            <a:r>
              <a:rPr lang="en-US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/>
              <a:t>Quicksort each sub-array</a:t>
            </a:r>
          </a:p>
          <a:p>
            <a:pPr marL="990600" lvl="1" indent="-533400"/>
            <a:r>
              <a:rPr lang="en-US"/>
              <a:t>Depth of recursion tree? O(log</a:t>
            </a:r>
            <a:r>
              <a:rPr lang="en-US" baseline="-25000"/>
              <a:t>2</a:t>
            </a:r>
            <a:r>
              <a:rPr lang="en-US"/>
              <a:t>n)</a:t>
            </a:r>
          </a:p>
          <a:p>
            <a:pPr marL="990600" lvl="1" indent="-533400"/>
            <a:r>
              <a:rPr lang="en-US"/>
              <a:t>Number of accesses in partition? O(n)</a:t>
            </a:r>
          </a:p>
        </p:txBody>
      </p:sp>
    </p:spTree>
    <p:extLst>
      <p:ext uri="{BB962C8B-B14F-4D97-AF65-F5344CB8AC3E}">
        <p14:creationId xmlns:p14="http://schemas.microsoft.com/office/powerpoint/2010/main" val="17942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Assume that keys are random, uniformly distributed.</a:t>
            </a:r>
          </a:p>
          <a:p>
            <a:pPr marL="609600" indent="-609600"/>
            <a:r>
              <a:rPr lang="en-US" dirty="0" smtClean="0"/>
              <a:t>Recurrence relation T(n)=2T(n/2)+</a:t>
            </a:r>
            <a:r>
              <a:rPr lang="en-US" dirty="0" smtClean="0">
                <a:sym typeface="Symbol"/>
              </a:rPr>
              <a:t>(n)</a:t>
            </a:r>
            <a:endParaRPr lang="en-US" dirty="0" smtClean="0"/>
          </a:p>
          <a:p>
            <a:pPr marL="609600" indent="-609600"/>
            <a:r>
              <a:rPr lang="en-US" dirty="0" smtClean="0"/>
              <a:t>Running </a:t>
            </a:r>
            <a:r>
              <a:rPr lang="en-US" dirty="0"/>
              <a:t>time: O(n 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609600" indent="-60960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Best case running time: O(n log</a:t>
            </a:r>
            <a:r>
              <a:rPr lang="en-US" sz="2800" baseline="-25000"/>
              <a:t>2</a:t>
            </a:r>
            <a:r>
              <a:rPr lang="en-US" sz="280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sz="180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sz="180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Depth of recursion tree? </a:t>
            </a:r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422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Best case running time: O(n log</a:t>
            </a:r>
            <a:r>
              <a:rPr lang="en-US" sz="2800" baseline="-25000"/>
              <a:t>2</a:t>
            </a:r>
            <a:r>
              <a:rPr lang="en-US" sz="280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sz="180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sz="180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94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Analysis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Best case running time: O(n log</a:t>
            </a:r>
            <a:r>
              <a:rPr lang="en-US" sz="2800" baseline="-25000"/>
              <a:t>2</a:t>
            </a:r>
            <a:r>
              <a:rPr lang="en-US" sz="280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sz="180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sz="180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Number of accesses per partition? </a:t>
            </a:r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568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Follows the </a:t>
            </a:r>
            <a:r>
              <a:rPr lang="en-US" sz="2800" b="1" dirty="0">
                <a:solidFill>
                  <a:srgbClr val="CC3300"/>
                </a:solidFill>
              </a:rPr>
              <a:t>divide-and-conquer</a:t>
            </a:r>
            <a:r>
              <a:rPr lang="en-US" sz="2800" dirty="0">
                <a:solidFill>
                  <a:schemeClr val="tx1"/>
                </a:solidFill>
              </a:rPr>
              <a:t> paradigm.</a:t>
            </a:r>
          </a:p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rgbClr val="CC3300"/>
                </a:solidFill>
              </a:rPr>
              <a:t>Divide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3300"/>
                </a:solidFill>
              </a:rPr>
              <a:t> </a:t>
            </a:r>
            <a:r>
              <a:rPr lang="en-US" sz="2800" dirty="0">
                <a:solidFill>
                  <a:schemeClr val="hlink"/>
                </a:solidFill>
              </a:rPr>
              <a:t>Partition</a:t>
            </a:r>
            <a:r>
              <a:rPr lang="en-US" sz="2800" dirty="0">
                <a:solidFill>
                  <a:schemeClr val="tx1"/>
                </a:solidFill>
              </a:rPr>
              <a:t> (separate) the array </a:t>
            </a:r>
            <a:r>
              <a:rPr lang="en-US" sz="2800" i="1" dirty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[</a:t>
            </a:r>
            <a:r>
              <a:rPr lang="en-US" sz="2800" i="1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</a:rPr>
              <a:t>..</a:t>
            </a:r>
            <a:r>
              <a:rPr lang="en-US" sz="2800" i="1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] into two (possibly empty) </a:t>
            </a:r>
            <a:r>
              <a:rPr lang="en-US" sz="2800" dirty="0" err="1">
                <a:solidFill>
                  <a:schemeClr val="tx1"/>
                </a:solidFill>
              </a:rPr>
              <a:t>subarrays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[</a:t>
            </a:r>
            <a:r>
              <a:rPr lang="en-US" sz="2800" i="1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</a:rPr>
              <a:t>..</a:t>
            </a:r>
            <a:r>
              <a:rPr lang="en-US" sz="2800" i="1" dirty="0">
                <a:solidFill>
                  <a:schemeClr val="tx1"/>
                </a:solidFill>
              </a:rPr>
              <a:t>q–</a:t>
            </a:r>
            <a:r>
              <a:rPr lang="en-US" sz="2800" dirty="0">
                <a:solidFill>
                  <a:schemeClr val="tx1"/>
                </a:solidFill>
              </a:rPr>
              <a:t>1] and </a:t>
            </a:r>
            <a:r>
              <a:rPr lang="en-US" sz="2800" i="1" dirty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[</a:t>
            </a:r>
            <a:r>
              <a:rPr lang="en-US" sz="2800" i="1" dirty="0">
                <a:solidFill>
                  <a:schemeClr val="tx1"/>
                </a:solidFill>
              </a:rPr>
              <a:t>q+</a:t>
            </a:r>
            <a:r>
              <a:rPr lang="en-US" sz="2800" dirty="0">
                <a:solidFill>
                  <a:schemeClr val="tx1"/>
                </a:solidFill>
              </a:rPr>
              <a:t>1</a:t>
            </a:r>
            <a:r>
              <a:rPr lang="en-US" sz="2800" i="1" dirty="0">
                <a:solidFill>
                  <a:schemeClr val="tx1"/>
                </a:solidFill>
              </a:rPr>
              <a:t>..r</a:t>
            </a:r>
            <a:r>
              <a:rPr lang="en-US" sz="2800" dirty="0">
                <a:solidFill>
                  <a:schemeClr val="tx1"/>
                </a:solidFill>
              </a:rPr>
              <a:t>].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element in </a:t>
            </a:r>
            <a:r>
              <a:rPr lang="en-US" sz="2400" i="1" dirty="0">
                <a:solidFill>
                  <a:schemeClr val="hlink"/>
                </a:solidFill>
              </a:rPr>
              <a:t>A</a:t>
            </a:r>
            <a:r>
              <a:rPr lang="en-US" sz="2400" dirty="0">
                <a:solidFill>
                  <a:schemeClr val="hlink"/>
                </a:solidFill>
              </a:rPr>
              <a:t>[</a:t>
            </a:r>
            <a:r>
              <a:rPr lang="en-US" sz="2400" i="1" dirty="0">
                <a:solidFill>
                  <a:schemeClr val="hlink"/>
                </a:solidFill>
              </a:rPr>
              <a:t>p</a:t>
            </a:r>
            <a:r>
              <a:rPr lang="en-US" sz="2400" dirty="0">
                <a:solidFill>
                  <a:schemeClr val="hlink"/>
                </a:solidFill>
              </a:rPr>
              <a:t>..</a:t>
            </a:r>
            <a:r>
              <a:rPr lang="en-US" sz="2400" i="1" dirty="0">
                <a:solidFill>
                  <a:schemeClr val="hlink"/>
                </a:solidFill>
              </a:rPr>
              <a:t>q–</a:t>
            </a:r>
            <a:r>
              <a:rPr lang="en-US" sz="2400" dirty="0">
                <a:solidFill>
                  <a:schemeClr val="hlink"/>
                </a:solidFill>
              </a:rPr>
              <a:t>1]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&lt;= </a:t>
            </a:r>
            <a:r>
              <a:rPr lang="en-US" sz="2400" i="1" dirty="0">
                <a:solidFill>
                  <a:schemeClr val="hlink"/>
                </a:solidFill>
                <a:sym typeface="Symbol" pitchFamily="18" charset="2"/>
              </a:rPr>
              <a:t>A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[</a:t>
            </a:r>
            <a:r>
              <a:rPr lang="en-US" sz="2400" i="1" dirty="0">
                <a:solidFill>
                  <a:schemeClr val="hlink"/>
                </a:solidFill>
                <a:sym typeface="Symbol" pitchFamily="18" charset="2"/>
              </a:rPr>
              <a:t>q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]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chemeClr val="hlink"/>
                </a:solidFill>
                <a:sym typeface="Symbol" pitchFamily="18" charset="2"/>
              </a:rPr>
              <a:t>A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[</a:t>
            </a:r>
            <a:r>
              <a:rPr lang="en-US" sz="2400" i="1" dirty="0">
                <a:solidFill>
                  <a:schemeClr val="hlink"/>
                </a:solidFill>
                <a:sym typeface="Symbol" pitchFamily="18" charset="2"/>
              </a:rPr>
              <a:t>q</a:t>
            </a:r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]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&lt;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each element in </a:t>
            </a:r>
            <a:r>
              <a:rPr lang="en-US" sz="2400" i="1" dirty="0">
                <a:solidFill>
                  <a:schemeClr val="hlink"/>
                </a:solidFill>
              </a:rPr>
              <a:t>A</a:t>
            </a:r>
            <a:r>
              <a:rPr lang="en-US" sz="2400" dirty="0">
                <a:solidFill>
                  <a:schemeClr val="hlink"/>
                </a:solidFill>
              </a:rPr>
              <a:t>[</a:t>
            </a:r>
            <a:r>
              <a:rPr lang="en-US" sz="2400" i="1" dirty="0">
                <a:solidFill>
                  <a:schemeClr val="hlink"/>
                </a:solidFill>
              </a:rPr>
              <a:t>q+</a:t>
            </a:r>
            <a:r>
              <a:rPr lang="en-US" sz="2400" dirty="0">
                <a:solidFill>
                  <a:schemeClr val="hlink"/>
                </a:solidFill>
              </a:rPr>
              <a:t>1</a:t>
            </a:r>
            <a:r>
              <a:rPr lang="en-US" sz="2400" i="1" dirty="0">
                <a:solidFill>
                  <a:schemeClr val="hlink"/>
                </a:solidFill>
              </a:rPr>
              <a:t>..r</a:t>
            </a:r>
            <a:r>
              <a:rPr lang="en-US" sz="2400" dirty="0">
                <a:solidFill>
                  <a:schemeClr val="hlink"/>
                </a:solidFill>
              </a:rPr>
              <a:t>]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Index </a:t>
            </a:r>
            <a:r>
              <a:rPr lang="en-US" sz="2400" i="1" dirty="0">
                <a:sym typeface="Symbol" pitchFamily="18" charset="2"/>
              </a:rPr>
              <a:t>q</a:t>
            </a:r>
            <a:r>
              <a:rPr lang="en-US" sz="2400" dirty="0">
                <a:sym typeface="Symbol" pitchFamily="18" charset="2"/>
              </a:rPr>
              <a:t> is computed as part of the partitioning procedure.</a:t>
            </a: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rgbClr val="CC3300"/>
                </a:solidFill>
              </a:rPr>
              <a:t>Conquer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/>
              <a:t>  Sort the two </a:t>
            </a:r>
            <a:r>
              <a:rPr lang="en-US" sz="2800" dirty="0" err="1"/>
              <a:t>subarrays</a:t>
            </a:r>
            <a:r>
              <a:rPr lang="en-US" sz="2800" dirty="0"/>
              <a:t> by recursive calls to </a:t>
            </a:r>
            <a:r>
              <a:rPr lang="en-US" sz="2800" dirty="0" err="1"/>
              <a:t>quicksort</a:t>
            </a:r>
            <a:r>
              <a:rPr lang="en-US" sz="2800" dirty="0"/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rgbClr val="CC3300"/>
                </a:solidFill>
              </a:rPr>
              <a:t>Combine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/>
              <a:t> The </a:t>
            </a:r>
            <a:r>
              <a:rPr lang="en-US" sz="2800" dirty="0" err="1"/>
              <a:t>subarrays</a:t>
            </a:r>
            <a:r>
              <a:rPr lang="en-US" sz="2800" dirty="0"/>
              <a:t> are sorted in place –  no work is needed to combine them.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C3300"/>
                </a:solidFill>
              </a:rPr>
              <a:t>How do the divide and combine steps of </a:t>
            </a:r>
            <a:r>
              <a:rPr lang="en-US" sz="2800" dirty="0" err="1">
                <a:solidFill>
                  <a:srgbClr val="CC3300"/>
                </a:solidFill>
              </a:rPr>
              <a:t>quicksort</a:t>
            </a:r>
            <a:r>
              <a:rPr lang="en-US" sz="2800" dirty="0">
                <a:solidFill>
                  <a:srgbClr val="CC3300"/>
                </a:solidFill>
              </a:rPr>
              <a:t> compare with those of merge sort?</a:t>
            </a:r>
          </a:p>
        </p:txBody>
      </p:sp>
    </p:spTree>
    <p:extLst>
      <p:ext uri="{BB962C8B-B14F-4D97-AF65-F5344CB8AC3E}">
        <p14:creationId xmlns:p14="http://schemas.microsoft.com/office/powerpoint/2010/main" val="11843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Analysis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Best case running time: O(n log</a:t>
            </a:r>
            <a:r>
              <a:rPr lang="en-US" sz="2800" baseline="-25000"/>
              <a:t>2</a:t>
            </a:r>
            <a:r>
              <a:rPr lang="en-US" sz="280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sz="180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sz="180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sz="200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Number of accesses per partition? O(n)</a:t>
            </a:r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995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dirty="0"/>
              <a:t>Assume that keys are random, uniformly distributed.</a:t>
            </a:r>
          </a:p>
          <a:p>
            <a:pPr marL="609600" indent="-609600"/>
            <a:r>
              <a:rPr lang="en-US" sz="2800" dirty="0" smtClean="0"/>
              <a:t>Recurrence Relation T(n)=T(n-1)+</a:t>
            </a:r>
            <a:r>
              <a:rPr lang="en-US" sz="2800" dirty="0" smtClean="0">
                <a:sym typeface="Symbol"/>
              </a:rPr>
              <a:t>(n)</a:t>
            </a:r>
            <a:endParaRPr lang="en-US" sz="2800" dirty="0"/>
          </a:p>
          <a:p>
            <a:pPr marL="609600" indent="-609600"/>
            <a:r>
              <a:rPr lang="en-US" sz="2800" dirty="0"/>
              <a:t>Worst case running time: O(n</a:t>
            </a:r>
            <a:r>
              <a:rPr lang="en-US" sz="2800" baseline="30000" dirty="0"/>
              <a:t>2</a:t>
            </a:r>
            <a:r>
              <a:rPr lang="en-US" sz="2800" dirty="0" smtClean="0"/>
              <a:t>)</a:t>
            </a:r>
            <a:endParaRPr lang="en-US" sz="2800" dirty="0"/>
          </a:p>
          <a:p>
            <a:pPr marL="990600" lvl="1" indent="-533400"/>
            <a:endParaRPr lang="en-US" dirty="0"/>
          </a:p>
          <a:p>
            <a:pPr marL="609600" indent="-609600"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63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b="1" dirty="0"/>
              <a:t>Balanced partitioning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799"/>
            <a:ext cx="6477000" cy="412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9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 of “good” and “bad” splits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00350"/>
            <a:ext cx="8427316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randomized version of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RANDOMIZED-PARTITION (A, p, r)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i = RANDOM(p, r)</a:t>
            </a:r>
            <a:endParaRPr lang="pt-BR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exchange A[r] </a:t>
            </a:r>
            <a:r>
              <a:rPr lang="en-US" dirty="0"/>
              <a:t>with </a:t>
            </a:r>
            <a:r>
              <a:rPr lang="en-US" dirty="0" smtClean="0"/>
              <a:t>A[i]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return </a:t>
            </a:r>
            <a:r>
              <a:rPr lang="en-US" dirty="0" smtClean="0"/>
              <a:t>PARTITION(A, p, r)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RANDOMIZED-QUICKSORT(</a:t>
            </a:r>
            <a:r>
              <a:rPr lang="en-US" dirty="0" err="1" smtClean="0"/>
              <a:t>A,p,r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if </a:t>
            </a:r>
            <a:r>
              <a:rPr lang="en-US" dirty="0" smtClean="0"/>
              <a:t>p </a:t>
            </a:r>
            <a:r>
              <a:rPr lang="en-US" dirty="0"/>
              <a:t>&lt; r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q = RANDOMIZED-PARTITION(</a:t>
            </a:r>
            <a:r>
              <a:rPr lang="en-US" dirty="0" err="1" smtClean="0"/>
              <a:t>A,p,r</a:t>
            </a:r>
            <a:r>
              <a:rPr lang="en-US" dirty="0" smtClean="0"/>
              <a:t>)</a:t>
            </a:r>
            <a:endParaRPr lang="en-US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RANDOMIZED-QUICKSORT(</a:t>
            </a:r>
            <a:r>
              <a:rPr lang="en-US" dirty="0" err="1" smtClean="0"/>
              <a:t>A,p,q</a:t>
            </a:r>
            <a:r>
              <a:rPr lang="en-US" dirty="0" smtClean="0"/>
              <a:t> -1)</a:t>
            </a:r>
            <a:endParaRPr lang="en-US" dirty="0"/>
          </a:p>
          <a:p>
            <a:pPr marL="1314450" lvl="2" indent="-514350">
              <a:buFont typeface="+mj-lt"/>
              <a:buAutoNum type="arabicPeriod"/>
            </a:pPr>
            <a:r>
              <a:rPr lang="pt-BR" dirty="0" smtClean="0"/>
              <a:t>RANDOMIZED-QUICKSORT(A,q+ 1, 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running time of QUICKSORT is dominated by the time spent in the </a:t>
            </a:r>
            <a:r>
              <a:rPr lang="en-US" sz="2800" dirty="0" smtClean="0"/>
              <a:t>PARTITION procedure.</a:t>
            </a:r>
          </a:p>
          <a:p>
            <a:r>
              <a:rPr lang="en-US" sz="2800" dirty="0"/>
              <a:t>Each time the PARTITION procedure is called, it selects a </a:t>
            </a:r>
            <a:r>
              <a:rPr lang="en-US" sz="2800" dirty="0" smtClean="0"/>
              <a:t>pivot element</a:t>
            </a:r>
            <a:r>
              <a:rPr lang="en-US" sz="2800" dirty="0"/>
              <a:t>, and this element is never included in any future recursive calls to </a:t>
            </a:r>
            <a:r>
              <a:rPr lang="en-US" sz="2800" dirty="0" smtClean="0"/>
              <a:t>QUICKSORT and </a:t>
            </a:r>
            <a:r>
              <a:rPr lang="en-US" sz="2800" dirty="0"/>
              <a:t>PARTITION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Thus, there can be at most n calls to PARTITION over </a:t>
            </a:r>
            <a:r>
              <a:rPr lang="en-US" sz="2800" dirty="0" smtClean="0"/>
              <a:t>the entire </a:t>
            </a:r>
            <a:r>
              <a:rPr lang="en-US" sz="2800" dirty="0"/>
              <a:t>execution of the quicksort </a:t>
            </a:r>
            <a:r>
              <a:rPr lang="en-US" sz="2800" dirty="0" smtClean="0"/>
              <a:t>algorithm.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26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Running Time of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call to PARTITION takes </a:t>
            </a:r>
            <a:r>
              <a:rPr lang="en-US" sz="2800" dirty="0" smtClean="0"/>
              <a:t>O(1) time </a:t>
            </a:r>
            <a:r>
              <a:rPr lang="en-US" sz="2800" dirty="0"/>
              <a:t>plus an amount of time that is proportional to the number of iterations of </a:t>
            </a:r>
            <a:r>
              <a:rPr lang="en-US" sz="2800" dirty="0" smtClean="0"/>
              <a:t>the </a:t>
            </a:r>
            <a:r>
              <a:rPr lang="en-US" sz="2800" b="1" dirty="0" smtClean="0"/>
              <a:t>for </a:t>
            </a:r>
            <a:r>
              <a:rPr lang="en-US" sz="2800" dirty="0"/>
              <a:t>loop in lines 3–6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99036" y="3657600"/>
            <a:ext cx="2735364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u="sng" dirty="0"/>
              <a:t>Partition(A, p, r)</a:t>
            </a:r>
          </a:p>
          <a:p>
            <a:pPr marL="457200" indent="-457200">
              <a:buFont typeface="+mj-lt"/>
              <a:buAutoNum type="arabicPeriod"/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x:= </a:t>
            </a:r>
            <a:r>
              <a:rPr lang="en-US" sz="2000" dirty="0"/>
              <a:t>A[r],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i=p </a:t>
            </a:r>
            <a:r>
              <a:rPr lang="en-US" sz="2000" dirty="0"/>
              <a:t>– 1;</a:t>
            </a:r>
          </a:p>
          <a:p>
            <a:pPr marL="457200" indent="-457200">
              <a:buFont typeface="+mj-lt"/>
              <a:buAutoNum type="arabicPeriod"/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	for j := p to r – 1 do</a:t>
            </a:r>
          </a:p>
          <a:p>
            <a:pPr marL="457200" indent="-457200">
              <a:buFont typeface="+mj-lt"/>
              <a:buAutoNum type="arabicPeriod"/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		</a:t>
            </a:r>
            <a:r>
              <a:rPr lang="en-US" sz="2000" b="1" dirty="0">
                <a:solidFill>
                  <a:srgbClr val="FFFF00"/>
                </a:solidFill>
                <a:sym typeface="Symbol" pitchFamily="18" charset="2"/>
              </a:rPr>
              <a:t>if A[j]    x then</a:t>
            </a:r>
          </a:p>
          <a:p>
            <a:pPr marL="457200" indent="-457200">
              <a:buFont typeface="+mj-lt"/>
              <a:buAutoNum type="arabicPeriod"/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b="1" dirty="0">
                <a:solidFill>
                  <a:srgbClr val="FFFF00"/>
                </a:solidFill>
                <a:sym typeface="Symbol" pitchFamily="18" charset="2"/>
              </a:rPr>
              <a:t>			</a:t>
            </a:r>
            <a:r>
              <a:rPr lang="en-US" sz="2000" b="1" dirty="0" err="1">
                <a:solidFill>
                  <a:srgbClr val="FFFF00"/>
                </a:solidFill>
                <a:sym typeface="Symbol" pitchFamily="18" charset="2"/>
              </a:rPr>
              <a:t>i</a:t>
            </a:r>
            <a:r>
              <a:rPr lang="en-US" sz="2000" b="1" dirty="0">
                <a:solidFill>
                  <a:srgbClr val="FFFF00"/>
                </a:solidFill>
                <a:sym typeface="Symbol" pitchFamily="18" charset="2"/>
              </a:rPr>
              <a:t> := </a:t>
            </a:r>
            <a:r>
              <a:rPr lang="en-US" sz="2000" b="1" dirty="0" err="1">
                <a:solidFill>
                  <a:srgbClr val="FFFF00"/>
                </a:solidFill>
                <a:sym typeface="Symbol" pitchFamily="18" charset="2"/>
              </a:rPr>
              <a:t>i</a:t>
            </a:r>
            <a:r>
              <a:rPr lang="en-US" sz="2000" b="1" dirty="0">
                <a:solidFill>
                  <a:srgbClr val="FFFF00"/>
                </a:solidFill>
                <a:sym typeface="Symbol" pitchFamily="18" charset="2"/>
              </a:rPr>
              <a:t> + 1;</a:t>
            </a:r>
          </a:p>
          <a:p>
            <a:pPr marL="457200" indent="-457200">
              <a:buFont typeface="+mj-lt"/>
              <a:buAutoNum type="arabicPeriod"/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b="1" dirty="0">
                <a:solidFill>
                  <a:srgbClr val="FFFF00"/>
                </a:solidFill>
                <a:sym typeface="Symbol" pitchFamily="18" charset="2"/>
              </a:rPr>
              <a:t>               	A[</a:t>
            </a:r>
            <a:r>
              <a:rPr lang="en-US" sz="2000" b="1" dirty="0" err="1">
                <a:solidFill>
                  <a:srgbClr val="FFFF00"/>
                </a:solidFill>
                <a:sym typeface="Symbol" pitchFamily="18" charset="2"/>
              </a:rPr>
              <a:t>i</a:t>
            </a:r>
            <a:r>
              <a:rPr lang="en-US" sz="2000" b="1" dirty="0">
                <a:solidFill>
                  <a:srgbClr val="FFFF00"/>
                </a:solidFill>
                <a:sym typeface="Symbol" pitchFamily="18" charset="2"/>
              </a:rPr>
              <a:t>]  A[j]</a:t>
            </a:r>
          </a:p>
          <a:p>
            <a:pPr marL="457200" indent="-457200">
              <a:buFont typeface="+mj-lt"/>
              <a:buAutoNum type="arabicPeriod"/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	A[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+ 1]  A[r];</a:t>
            </a:r>
          </a:p>
          <a:p>
            <a:pPr marL="457200" indent="-457200">
              <a:buFont typeface="+mj-lt"/>
              <a:buAutoNum type="arabicPeriod"/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>
                <a:sym typeface="Symbol" pitchFamily="18" charset="2"/>
              </a:rPr>
              <a:t>return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+ 1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342144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can count the total number of times that line 4 is executed, we can bound </a:t>
            </a:r>
            <a:r>
              <a:rPr lang="en-US" sz="2800" dirty="0" smtClean="0"/>
              <a:t>the total </a:t>
            </a:r>
            <a:r>
              <a:rPr lang="en-US" sz="2800" dirty="0"/>
              <a:t>time spent in the for loop during the entire execution of QUICKSORT.</a:t>
            </a:r>
          </a:p>
        </p:txBody>
      </p:sp>
    </p:spTree>
    <p:extLst>
      <p:ext uri="{BB962C8B-B14F-4D97-AF65-F5344CB8AC3E}">
        <p14:creationId xmlns:p14="http://schemas.microsoft.com/office/powerpoint/2010/main" val="7561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line 4 is executed for X times</a:t>
            </a:r>
          </a:p>
          <a:p>
            <a:r>
              <a:rPr lang="en-US" dirty="0" smtClean="0"/>
              <a:t>We rename </a:t>
            </a:r>
            <a:r>
              <a:rPr lang="en-US" dirty="0"/>
              <a:t>the elements of the array A as 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 z</a:t>
            </a:r>
            <a:r>
              <a:rPr lang="en-US" baseline="-25000" dirty="0" smtClean="0"/>
              <a:t>2</a:t>
            </a:r>
            <a:r>
              <a:rPr lang="en-US" dirty="0" smtClean="0"/>
              <a:t>, … ,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n</a:t>
            </a:r>
            <a:r>
              <a:rPr lang="en-US" dirty="0" smtClean="0"/>
              <a:t>, </a:t>
            </a:r>
            <a:r>
              <a:rPr lang="en-US" dirty="0"/>
              <a:t>with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being the </a:t>
            </a:r>
            <a:r>
              <a:rPr lang="en-US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smallest element.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also define the set Zij </a:t>
            </a:r>
            <a:r>
              <a:rPr lang="en-US" dirty="0" smtClean="0"/>
              <a:t>= {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,</a:t>
            </a:r>
            <a:r>
              <a:rPr lang="en-US" dirty="0" smtClean="0"/>
              <a:t> z</a:t>
            </a:r>
            <a:r>
              <a:rPr lang="en-US" baseline="-25000" dirty="0" smtClean="0"/>
              <a:t>i+1 , …,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dirty="0" smtClean="0"/>
              <a:t> } </a:t>
            </a:r>
            <a:r>
              <a:rPr lang="en-US" dirty="0"/>
              <a:t>to be the set of </a:t>
            </a:r>
            <a:r>
              <a:rPr lang="en-US" dirty="0" smtClean="0"/>
              <a:t>elements between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dirty="0"/>
              <a:t> </a:t>
            </a:r>
            <a:r>
              <a:rPr lang="en-US" dirty="0" smtClean="0"/>
              <a:t>, inclusive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8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does the algorithm compare </a:t>
            </a:r>
            <a:r>
              <a:rPr lang="en-US" sz="3200" dirty="0" err="1" smtClean="0"/>
              <a:t>z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 smtClean="0"/>
              <a:t>z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 </a:t>
            </a:r>
            <a:r>
              <a:rPr lang="en-US" sz="32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ij</a:t>
                </a:r>
                <a:r>
                  <a:rPr lang="en-US" dirty="0"/>
                  <a:t> </a:t>
                </a:r>
                <a:r>
                  <a:rPr lang="en-US" dirty="0" smtClean="0"/>
                  <a:t>= 1 {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is compared to </a:t>
                </a:r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};</a:t>
                </a:r>
              </a:p>
              <a:p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𝑖𝑗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E[X]=E[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𝑖𝑗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𝑋𝑖𝑗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Prob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{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zi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compared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to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zj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}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4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pivot </a:t>
            </a:r>
            <a:r>
              <a:rPr lang="en-US" dirty="0" smtClean="0"/>
              <a:t>x is </a:t>
            </a:r>
            <a:r>
              <a:rPr lang="en-US" dirty="0"/>
              <a:t>chosen with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x &lt;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, we know that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dirty="0" smtClean="0"/>
              <a:t> will not </a:t>
            </a:r>
            <a:r>
              <a:rPr lang="en-US" dirty="0"/>
              <a:t>be compared at </a:t>
            </a:r>
            <a:r>
              <a:rPr lang="en-US" dirty="0" smtClean="0"/>
              <a:t>any subsequent time.</a:t>
            </a:r>
          </a:p>
          <a:p>
            <a:r>
              <a:rPr lang="en-US" dirty="0" err="1"/>
              <a:t>Pr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is compared to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} = </a:t>
            </a:r>
            <a:r>
              <a:rPr lang="en-US" dirty="0" err="1"/>
              <a:t>Pr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is first pivot chosen from Z</a:t>
            </a:r>
            <a:r>
              <a:rPr lang="en-US" baseline="-25000" dirty="0"/>
              <a:t>ij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= </a:t>
            </a:r>
            <a:r>
              <a:rPr lang="en-US" dirty="0" err="1" smtClean="0"/>
              <a:t>Pr</a:t>
            </a:r>
            <a:r>
              <a:rPr lang="en-US" dirty="0" smtClean="0"/>
              <a:t> {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the first </a:t>
            </a:r>
            <a:r>
              <a:rPr lang="en-US" dirty="0"/>
              <a:t>pivot chosen from Z</a:t>
            </a:r>
            <a:r>
              <a:rPr lang="en-US" baseline="-25000" dirty="0"/>
              <a:t>ij</a:t>
            </a:r>
            <a:r>
              <a:rPr lang="en-US" dirty="0"/>
              <a:t> </a:t>
            </a:r>
            <a:r>
              <a:rPr lang="en-US" dirty="0" smtClean="0"/>
              <a:t>} + </a:t>
            </a:r>
            <a:r>
              <a:rPr lang="en-US" dirty="0" err="1" smtClean="0"/>
              <a:t>Pr</a:t>
            </a:r>
            <a:r>
              <a:rPr lang="en-US" dirty="0" smtClean="0"/>
              <a:t> {</a:t>
            </a:r>
            <a:r>
              <a:rPr lang="en-US" dirty="0" err="1" smtClean="0"/>
              <a:t>z</a:t>
            </a:r>
            <a:r>
              <a:rPr lang="en-US" baseline="-25000" dirty="0" err="1" smtClean="0"/>
              <a:t>j</a:t>
            </a:r>
            <a:r>
              <a:rPr lang="en-US" dirty="0" smtClean="0"/>
              <a:t> is the first pivot chosen from Z</a:t>
            </a:r>
            <a:r>
              <a:rPr lang="en-US" baseline="-25000" dirty="0" smtClean="0"/>
              <a:t>ij</a:t>
            </a:r>
            <a:r>
              <a:rPr lang="en-US" dirty="0" smtClean="0"/>
              <a:t> 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=1/(j-i+1)+ 1/(j-i+1)= 2/(j-i+1)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1066800" y="1447800"/>
            <a:ext cx="3591368" cy="16312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</a:pPr>
            <a:r>
              <a:rPr lang="en-US" sz="2000" u="sng" dirty="0" err="1"/>
              <a:t>Quicksort</a:t>
            </a:r>
            <a:r>
              <a:rPr lang="en-US" sz="2000" u="sng" dirty="0"/>
              <a:t>(A, p, r)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p &lt; r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</a:pPr>
            <a:r>
              <a:rPr lang="en-US" sz="2000" dirty="0"/>
              <a:t>		q := Partition(A, p, r);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Quicksort</a:t>
            </a:r>
            <a:r>
              <a:rPr lang="en-US" sz="2000" dirty="0"/>
              <a:t>(A, p, q – 1);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Quicksort</a:t>
            </a:r>
            <a:r>
              <a:rPr lang="en-US" sz="2000" dirty="0"/>
              <a:t>(A, q + 1, r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5638800" y="1828800"/>
            <a:ext cx="2706510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u="sng" dirty="0"/>
              <a:t>Partition(A, p, r)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x:= </a:t>
            </a:r>
            <a:r>
              <a:rPr lang="en-US" sz="2000" dirty="0"/>
              <a:t>A[r</a:t>
            </a:r>
            <a:r>
              <a:rPr lang="en-US" sz="2000" dirty="0" smtClean="0"/>
              <a:t>]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i=p </a:t>
            </a:r>
            <a:r>
              <a:rPr lang="en-US" sz="2000" dirty="0"/>
              <a:t>– 1;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j := p </a:t>
            </a:r>
            <a:r>
              <a:rPr lang="en-US" sz="2000" b="1" dirty="0"/>
              <a:t>to </a:t>
            </a:r>
            <a:r>
              <a:rPr lang="en-US" sz="2000" dirty="0"/>
              <a:t>r – 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		</a:t>
            </a:r>
            <a:r>
              <a:rPr lang="en-US" sz="2000" b="1" dirty="0">
                <a:sym typeface="Symbol" pitchFamily="18" charset="2"/>
              </a:rPr>
              <a:t>if</a:t>
            </a:r>
            <a:r>
              <a:rPr lang="en-US" sz="2000" dirty="0">
                <a:sym typeface="Symbol" pitchFamily="18" charset="2"/>
              </a:rPr>
              <a:t> A[j]    x </a:t>
            </a:r>
            <a:r>
              <a:rPr lang="en-US" sz="2000" b="1" dirty="0">
                <a:sym typeface="Symbol" pitchFamily="18" charset="2"/>
              </a:rPr>
              <a:t>then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			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:=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+ 1;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               	</a:t>
            </a:r>
            <a:r>
              <a:rPr lang="en-US" sz="2000" dirty="0" smtClean="0">
                <a:sym typeface="Symbol" pitchFamily="18" charset="2"/>
              </a:rPr>
              <a:t>       A[i</a:t>
            </a:r>
            <a:r>
              <a:rPr lang="en-US" sz="2000" dirty="0">
                <a:sym typeface="Symbol" pitchFamily="18" charset="2"/>
              </a:rPr>
              <a:t>]  A[j]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A[i </a:t>
            </a:r>
            <a:r>
              <a:rPr lang="en-US" sz="2000" dirty="0">
                <a:sym typeface="Symbol" pitchFamily="18" charset="2"/>
              </a:rPr>
              <a:t>+ 1]  A[r];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>
                <a:sym typeface="Symbol" pitchFamily="18" charset="2"/>
              </a:rPr>
              <a:t>return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+ 1</a:t>
            </a:r>
          </a:p>
        </p:txBody>
      </p:sp>
      <p:sp>
        <p:nvSpPr>
          <p:cNvPr id="443397" name="Line 5"/>
          <p:cNvSpPr>
            <a:spLocks noChangeShapeType="1"/>
          </p:cNvSpPr>
          <p:nvPr/>
        </p:nvSpPr>
        <p:spPr bwMode="auto">
          <a:xfrm>
            <a:off x="287338" y="3983038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287338" y="39830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>
            <a:off x="639763" y="39782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>
            <a:off x="992188" y="40020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>
            <a:off x="1344613" y="39830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>
            <a:off x="1697038" y="39925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>
            <a:off x="2049463" y="39878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 flipV="1">
            <a:off x="282575" y="4278313"/>
            <a:ext cx="176053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1709738" y="3937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5</a:t>
            </a:r>
          </a:p>
        </p:txBody>
      </p:sp>
      <p:sp>
        <p:nvSpPr>
          <p:cNvPr id="443406" name="AutoShape 14"/>
          <p:cNvSpPr>
            <a:spLocks/>
          </p:cNvSpPr>
          <p:nvPr/>
        </p:nvSpPr>
        <p:spPr bwMode="auto">
          <a:xfrm rot="5400000">
            <a:off x="1065212" y="2959101"/>
            <a:ext cx="201613" cy="1789112"/>
          </a:xfrm>
          <a:prstGeom prst="leftBrace">
            <a:avLst>
              <a:gd name="adj1" fmla="val 739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7" name="Text Box 15"/>
          <p:cNvSpPr txBox="1">
            <a:spLocks noChangeArrowheads="1"/>
          </p:cNvSpPr>
          <p:nvPr/>
        </p:nvSpPr>
        <p:spPr bwMode="auto">
          <a:xfrm>
            <a:off x="685800" y="33607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A[p..r]</a:t>
            </a:r>
          </a:p>
        </p:txBody>
      </p:sp>
      <p:sp>
        <p:nvSpPr>
          <p:cNvPr id="443408" name="Line 16"/>
          <p:cNvSpPr>
            <a:spLocks noChangeShapeType="1"/>
          </p:cNvSpPr>
          <p:nvPr/>
        </p:nvSpPr>
        <p:spPr bwMode="auto">
          <a:xfrm>
            <a:off x="2665413" y="5113338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9" name="Line 17"/>
          <p:cNvSpPr>
            <a:spLocks noChangeShapeType="1"/>
          </p:cNvSpPr>
          <p:nvPr/>
        </p:nvSpPr>
        <p:spPr bwMode="auto">
          <a:xfrm>
            <a:off x="2665413" y="51276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10" name="Line 18"/>
          <p:cNvSpPr>
            <a:spLocks noChangeShapeType="1"/>
          </p:cNvSpPr>
          <p:nvPr/>
        </p:nvSpPr>
        <p:spPr bwMode="auto">
          <a:xfrm>
            <a:off x="3017838" y="51228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11" name="Line 19"/>
          <p:cNvSpPr>
            <a:spLocks noChangeShapeType="1"/>
          </p:cNvSpPr>
          <p:nvPr/>
        </p:nvSpPr>
        <p:spPr bwMode="auto">
          <a:xfrm>
            <a:off x="3370263" y="51181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12" name="Line 20"/>
          <p:cNvSpPr>
            <a:spLocks noChangeShapeType="1"/>
          </p:cNvSpPr>
          <p:nvPr/>
        </p:nvSpPr>
        <p:spPr bwMode="auto">
          <a:xfrm>
            <a:off x="3722688" y="5113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13" name="Line 21"/>
          <p:cNvSpPr>
            <a:spLocks noChangeShapeType="1"/>
          </p:cNvSpPr>
          <p:nvPr/>
        </p:nvSpPr>
        <p:spPr bwMode="auto">
          <a:xfrm>
            <a:off x="4075113" y="51228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14" name="Line 22"/>
          <p:cNvSpPr>
            <a:spLocks noChangeShapeType="1"/>
          </p:cNvSpPr>
          <p:nvPr/>
        </p:nvSpPr>
        <p:spPr bwMode="auto">
          <a:xfrm>
            <a:off x="4427538" y="51181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15" name="Line 23"/>
          <p:cNvSpPr>
            <a:spLocks noChangeShapeType="1"/>
          </p:cNvSpPr>
          <p:nvPr/>
        </p:nvSpPr>
        <p:spPr bwMode="auto">
          <a:xfrm>
            <a:off x="2674938" y="5422900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16" name="AutoShape 24"/>
          <p:cNvSpPr>
            <a:spLocks/>
          </p:cNvSpPr>
          <p:nvPr/>
        </p:nvSpPr>
        <p:spPr bwMode="auto">
          <a:xfrm rot="5400000">
            <a:off x="2894807" y="4637881"/>
            <a:ext cx="215900" cy="706437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17" name="Text Box 25"/>
          <p:cNvSpPr txBox="1">
            <a:spLocks noChangeArrowheads="1"/>
          </p:cNvSpPr>
          <p:nvPr/>
        </p:nvSpPr>
        <p:spPr bwMode="auto">
          <a:xfrm>
            <a:off x="2263775" y="4491038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A[p..q – 1]</a:t>
            </a:r>
          </a:p>
        </p:txBody>
      </p:sp>
      <p:sp>
        <p:nvSpPr>
          <p:cNvPr id="443418" name="AutoShape 26"/>
          <p:cNvSpPr>
            <a:spLocks/>
          </p:cNvSpPr>
          <p:nvPr/>
        </p:nvSpPr>
        <p:spPr bwMode="auto">
          <a:xfrm rot="5400000">
            <a:off x="3936206" y="4633119"/>
            <a:ext cx="244475" cy="706438"/>
          </a:xfrm>
          <a:prstGeom prst="leftBrace">
            <a:avLst>
              <a:gd name="adj1" fmla="val 240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3602038" y="4500563"/>
            <a:ext cx="114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A[q+1..r]</a:t>
            </a:r>
          </a:p>
        </p:txBody>
      </p:sp>
      <p:sp>
        <p:nvSpPr>
          <p:cNvPr id="443420" name="AutoShape 28"/>
          <p:cNvSpPr>
            <a:spLocks/>
          </p:cNvSpPr>
          <p:nvPr/>
        </p:nvSpPr>
        <p:spPr bwMode="auto">
          <a:xfrm rot="16200000" flipV="1">
            <a:off x="2918619" y="5218906"/>
            <a:ext cx="215900" cy="70643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21" name="AutoShape 29"/>
          <p:cNvSpPr>
            <a:spLocks/>
          </p:cNvSpPr>
          <p:nvPr/>
        </p:nvSpPr>
        <p:spPr bwMode="auto">
          <a:xfrm rot="16200000" flipV="1">
            <a:off x="3981450" y="5192713"/>
            <a:ext cx="187325" cy="720725"/>
          </a:xfrm>
          <a:prstGeom prst="leftBrace">
            <a:avLst>
              <a:gd name="adj1" fmla="val 320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2765425" y="5646738"/>
            <a:ext cx="514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 5</a:t>
            </a:r>
            <a:endParaRPr lang="en-US" sz="2000"/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816350" y="5648325"/>
            <a:ext cx="5469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ym typeface="Symbol" pitchFamily="18" charset="2"/>
              </a:rPr>
              <a:t>&gt;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5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544513" y="4957763"/>
            <a:ext cx="1260475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Partition</a:t>
            </a:r>
          </a:p>
        </p:txBody>
      </p:sp>
      <p:sp>
        <p:nvSpPr>
          <p:cNvPr id="443425" name="AutoShape 33"/>
          <p:cNvSpPr>
            <a:spLocks noChangeArrowheads="1"/>
          </p:cNvSpPr>
          <p:nvPr/>
        </p:nvSpPr>
        <p:spPr bwMode="auto">
          <a:xfrm rot="41457">
            <a:off x="1919288" y="4991100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26" name="AutoShape 34"/>
          <p:cNvSpPr>
            <a:spLocks noChangeArrowheads="1"/>
          </p:cNvSpPr>
          <p:nvPr/>
        </p:nvSpPr>
        <p:spPr bwMode="auto">
          <a:xfrm rot="5415885">
            <a:off x="901701" y="4349750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3405188" y="50704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690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981200"/>
            <a:ext cx="4067175" cy="428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5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547688" y="1292225"/>
            <a:ext cx="7028784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279650" algn="l"/>
              </a:tabLst>
            </a:pPr>
            <a:r>
              <a:rPr lang="en-US" sz="2000" dirty="0" smtClean="0"/>
              <a:t>Position of I and j after of line 3</a:t>
            </a:r>
          </a:p>
          <a:p>
            <a:pPr>
              <a:tabLst>
                <a:tab pos="2279650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</a:t>
            </a:r>
            <a:r>
              <a:rPr lang="en-US" sz="2000" dirty="0" smtClean="0"/>
              <a:t>p                                      </a:t>
            </a:r>
            <a:r>
              <a:rPr lang="en-US" sz="2000" dirty="0"/>
              <a:t>r</a:t>
            </a:r>
            <a:endParaRPr lang="en-US" sz="2000" b="1" u="sng" dirty="0">
              <a:solidFill>
                <a:srgbClr val="CC0000"/>
              </a:solidFill>
            </a:endParaRPr>
          </a:p>
          <a:p>
            <a:pPr>
              <a:tabLst>
                <a:tab pos="2279650" algn="l"/>
              </a:tabLst>
            </a:pPr>
            <a:r>
              <a:rPr lang="en-US" sz="2000" b="1" u="sng" dirty="0">
                <a:solidFill>
                  <a:srgbClr val="CC0000"/>
                </a:solidFill>
              </a:rPr>
              <a:t>initially:</a:t>
            </a:r>
            <a:r>
              <a:rPr lang="en-US" sz="2000" dirty="0"/>
              <a:t>                   </a:t>
            </a:r>
            <a:r>
              <a:rPr lang="en-US" sz="2000" dirty="0" smtClean="0"/>
              <a:t>2  </a:t>
            </a:r>
            <a:r>
              <a:rPr lang="en-US" sz="2000" dirty="0"/>
              <a:t>5  8  3  9  4  1  7  10  </a:t>
            </a:r>
            <a:r>
              <a:rPr lang="en-US" sz="2000" b="1" dirty="0"/>
              <a:t>6</a:t>
            </a:r>
            <a:r>
              <a:rPr lang="en-US" sz="2000" dirty="0"/>
              <a:t>          </a:t>
            </a:r>
            <a:r>
              <a:rPr lang="en-US" sz="2000" b="1" u="sng" dirty="0">
                <a:solidFill>
                  <a:schemeClr val="accent2"/>
                </a:solidFill>
              </a:rPr>
              <a:t>note:</a:t>
            </a:r>
            <a:r>
              <a:rPr lang="en-US" sz="2000" dirty="0">
                <a:solidFill>
                  <a:schemeClr val="accent2"/>
                </a:solidFill>
              </a:rPr>
              <a:t> pivot (x) = 6</a:t>
            </a:r>
          </a:p>
          <a:p>
            <a:pPr>
              <a:tabLst>
                <a:tab pos="2279650" algn="l"/>
              </a:tabLst>
            </a:pPr>
            <a:r>
              <a:rPr lang="en-US" sz="2000" dirty="0"/>
              <a:t>                              </a:t>
            </a:r>
            <a:r>
              <a:rPr lang="en-US" sz="2000" dirty="0" smtClean="0"/>
              <a:t> i  </a:t>
            </a:r>
            <a:r>
              <a:rPr lang="en-US" sz="2000" dirty="0"/>
              <a:t>j</a:t>
            </a:r>
          </a:p>
          <a:p>
            <a:pPr>
              <a:tabLst>
                <a:tab pos="2279650" algn="l"/>
              </a:tabLst>
            </a:pPr>
            <a:endParaRPr lang="en-US" sz="1600" dirty="0"/>
          </a:p>
          <a:p>
            <a:pPr>
              <a:tabLst>
                <a:tab pos="2279650" algn="l"/>
              </a:tabLst>
            </a:pPr>
            <a:r>
              <a:rPr 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sz="2000" dirty="0"/>
              <a:t>        	</a:t>
            </a:r>
            <a:r>
              <a:rPr lang="en-US" sz="2000" dirty="0">
                <a:solidFill>
                  <a:srgbClr val="CC0000"/>
                </a:solidFill>
              </a:rPr>
              <a:t>2</a:t>
            </a:r>
            <a:r>
              <a:rPr lang="en-US" sz="2000" dirty="0"/>
              <a:t>  5  8  3  9  4  1  7  10  </a:t>
            </a:r>
            <a:r>
              <a:rPr lang="en-US" sz="2000" b="1" dirty="0"/>
              <a:t>6</a:t>
            </a:r>
            <a:endParaRPr lang="en-US" sz="2000" dirty="0"/>
          </a:p>
          <a:p>
            <a:pPr>
              <a:tabLst>
                <a:tab pos="2279650" algn="l"/>
              </a:tabLst>
            </a:pPr>
            <a:r>
              <a:rPr lang="en-US" sz="2000" dirty="0"/>
              <a:t>                                </a:t>
            </a:r>
            <a:r>
              <a:rPr lang="en-US" sz="2000" dirty="0" smtClean="0"/>
              <a:t>        </a:t>
            </a:r>
            <a:r>
              <a:rPr lang="en-US" sz="2000" dirty="0" smtClean="0"/>
              <a:t> i   j</a:t>
            </a:r>
            <a:endParaRPr lang="en-US" sz="2000" dirty="0"/>
          </a:p>
          <a:p>
            <a:pPr>
              <a:tabLst>
                <a:tab pos="2279650" algn="l"/>
              </a:tabLst>
            </a:pPr>
            <a:endParaRPr lang="en-US" sz="1600" dirty="0"/>
          </a:p>
          <a:p>
            <a:pPr>
              <a:tabLst>
                <a:tab pos="2279650" algn="l"/>
              </a:tabLst>
            </a:pPr>
            <a:r>
              <a:rPr 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sz="2000" dirty="0"/>
              <a:t>        	</a:t>
            </a:r>
            <a:r>
              <a:rPr lang="en-US" sz="2000" dirty="0">
                <a:solidFill>
                  <a:srgbClr val="CC0000"/>
                </a:solidFill>
              </a:rPr>
              <a:t>2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CC0000"/>
                </a:solidFill>
              </a:rPr>
              <a:t>5</a:t>
            </a:r>
            <a:r>
              <a:rPr lang="en-US" sz="2000" dirty="0"/>
              <a:t>  8  3  9  4  1  7  10  </a:t>
            </a:r>
            <a:r>
              <a:rPr lang="en-US" sz="2000" b="1" dirty="0"/>
              <a:t>6</a:t>
            </a:r>
            <a:endParaRPr lang="en-US" sz="2000" dirty="0"/>
          </a:p>
          <a:p>
            <a:pPr>
              <a:tabLst>
                <a:tab pos="2279650" algn="l"/>
              </a:tabLst>
            </a:pPr>
            <a:r>
              <a:rPr lang="en-US" sz="2000" dirty="0"/>
              <a:t>                                     </a:t>
            </a:r>
            <a:r>
              <a:rPr lang="en-US" sz="2000" dirty="0" smtClean="0"/>
              <a:t>        i   </a:t>
            </a:r>
            <a:r>
              <a:rPr lang="en-US" sz="2000" dirty="0" smtClean="0"/>
              <a:t>j</a:t>
            </a:r>
            <a:endParaRPr lang="en-US" sz="2000" dirty="0"/>
          </a:p>
          <a:p>
            <a:pPr>
              <a:tabLst>
                <a:tab pos="2279650" algn="l"/>
              </a:tabLst>
            </a:pPr>
            <a:endParaRPr lang="en-US" sz="1600" dirty="0"/>
          </a:p>
          <a:p>
            <a:pPr>
              <a:tabLst>
                <a:tab pos="2279650" algn="l"/>
              </a:tabLst>
            </a:pPr>
            <a:r>
              <a:rPr 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sz="2000" dirty="0"/>
              <a:t>        	</a:t>
            </a:r>
            <a:r>
              <a:rPr lang="en-US" sz="2000" dirty="0">
                <a:solidFill>
                  <a:srgbClr val="CC0000"/>
                </a:solidFill>
              </a:rPr>
              <a:t>2  5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 8  </a:t>
            </a:r>
            <a:r>
              <a:rPr lang="en-US" sz="2000" dirty="0"/>
              <a:t>3  9  4  1  7  10  </a:t>
            </a:r>
            <a:r>
              <a:rPr lang="en-US" sz="2000" b="1" dirty="0"/>
              <a:t>6</a:t>
            </a:r>
            <a:endParaRPr lang="en-US" sz="2000" dirty="0"/>
          </a:p>
          <a:p>
            <a:pPr>
              <a:tabLst>
                <a:tab pos="2279650" algn="l"/>
              </a:tabLst>
            </a:pPr>
            <a:r>
              <a:rPr lang="en-US" sz="2000" dirty="0"/>
              <a:t>                                    </a:t>
            </a:r>
            <a:r>
              <a:rPr lang="en-US" sz="2000" dirty="0" smtClean="0"/>
              <a:t>        i         j</a:t>
            </a:r>
            <a:endParaRPr lang="en-US" sz="2000" dirty="0"/>
          </a:p>
          <a:p>
            <a:pPr>
              <a:tabLst>
                <a:tab pos="2279650" algn="l"/>
              </a:tabLst>
            </a:pPr>
            <a:endParaRPr lang="en-US" sz="1600" dirty="0"/>
          </a:p>
          <a:p>
            <a:pPr>
              <a:tabLst>
                <a:tab pos="2279650" algn="l"/>
              </a:tabLst>
            </a:pPr>
            <a:r>
              <a:rPr 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sz="2000" dirty="0"/>
              <a:t>        	</a:t>
            </a:r>
            <a:r>
              <a:rPr lang="en-US" sz="2000" dirty="0">
                <a:solidFill>
                  <a:srgbClr val="CC0000"/>
                </a:solidFill>
              </a:rPr>
              <a:t>2  5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CC0000"/>
                </a:solidFill>
              </a:rPr>
              <a:t>3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bg2"/>
                </a:solidFill>
              </a:rPr>
              <a:t>8</a:t>
            </a:r>
            <a:r>
              <a:rPr lang="en-US" sz="2000" dirty="0"/>
              <a:t>  9  4  1  7  10  </a:t>
            </a:r>
            <a:r>
              <a:rPr lang="en-US" sz="2000" b="1" dirty="0"/>
              <a:t>6</a:t>
            </a:r>
            <a:endParaRPr lang="en-US" sz="2000" dirty="0"/>
          </a:p>
          <a:p>
            <a:pPr>
              <a:tabLst>
                <a:tab pos="2279650" algn="l"/>
              </a:tabLst>
            </a:pPr>
            <a:r>
              <a:rPr lang="en-US" sz="2000" dirty="0"/>
              <a:t>                                         </a:t>
            </a:r>
            <a:r>
              <a:rPr lang="en-US" sz="2000" dirty="0" smtClean="0"/>
              <a:t>        i        </a:t>
            </a:r>
            <a:r>
              <a:rPr lang="en-US" sz="2000" dirty="0" smtClean="0"/>
              <a:t>j</a:t>
            </a:r>
            <a:endParaRPr lang="en-US" sz="2000" dirty="0"/>
          </a:p>
          <a:p>
            <a:pPr>
              <a:tabLst>
                <a:tab pos="2279650" algn="l"/>
              </a:tabLst>
            </a:pPr>
            <a:endParaRPr lang="en-US" sz="2000" dirty="0"/>
          </a:p>
          <a:p>
            <a:pPr>
              <a:tabLst>
                <a:tab pos="2279650" algn="l"/>
              </a:tabLst>
            </a:pPr>
            <a:endParaRPr lang="en-US" sz="2000" dirty="0"/>
          </a:p>
          <a:p>
            <a:pPr>
              <a:tabLst>
                <a:tab pos="2279650" algn="l"/>
              </a:tabLst>
            </a:pPr>
            <a:endParaRPr 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980290" y="2471678"/>
            <a:ext cx="2706510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u="sng" dirty="0"/>
              <a:t>Partition(A, p, r)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 smtClean="0"/>
              <a:t>1</a:t>
            </a:r>
            <a:r>
              <a:rPr lang="en-US" sz="2000" dirty="0"/>
              <a:t>	</a:t>
            </a:r>
            <a:r>
              <a:rPr lang="en-US" sz="2000" dirty="0" smtClean="0"/>
              <a:t>x:= </a:t>
            </a:r>
            <a:r>
              <a:rPr lang="en-US" sz="2000" dirty="0"/>
              <a:t>A[r</a:t>
            </a:r>
            <a:r>
              <a:rPr lang="en-US" sz="2000" dirty="0" smtClean="0"/>
              <a:t>]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 smtClean="0"/>
              <a:t>2       </a:t>
            </a:r>
            <a:r>
              <a:rPr lang="en-US" sz="2000" dirty="0" smtClean="0"/>
              <a:t>i=p </a:t>
            </a:r>
            <a:r>
              <a:rPr lang="en-US" sz="2000" dirty="0"/>
              <a:t>– 1;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 smtClean="0"/>
              <a:t>3</a:t>
            </a: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j := p </a:t>
            </a:r>
            <a:r>
              <a:rPr lang="en-US" sz="2000" b="1" dirty="0"/>
              <a:t>to </a:t>
            </a:r>
            <a:r>
              <a:rPr lang="en-US" sz="2000" dirty="0"/>
              <a:t>r – 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 smtClean="0"/>
              <a:t>4</a:t>
            </a:r>
            <a:r>
              <a:rPr lang="en-US" sz="2000" dirty="0"/>
              <a:t>		</a:t>
            </a:r>
            <a:r>
              <a:rPr lang="en-US" sz="2000" b="1" dirty="0">
                <a:sym typeface="Symbol" pitchFamily="18" charset="2"/>
              </a:rPr>
              <a:t>if</a:t>
            </a:r>
            <a:r>
              <a:rPr lang="en-US" sz="2000" dirty="0">
                <a:sym typeface="Symbol" pitchFamily="18" charset="2"/>
              </a:rPr>
              <a:t> A[j]    x </a:t>
            </a:r>
            <a:r>
              <a:rPr lang="en-US" sz="2000" b="1" dirty="0">
                <a:sym typeface="Symbol" pitchFamily="18" charset="2"/>
              </a:rPr>
              <a:t>then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 smtClean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			i := i + 1;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 smtClean="0">
                <a:sym typeface="Symbol" pitchFamily="18" charset="2"/>
              </a:rPr>
              <a:t>6            </a:t>
            </a:r>
            <a:r>
              <a:rPr lang="en-US" sz="2000" dirty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       A[i</a:t>
            </a:r>
            <a:r>
              <a:rPr lang="en-US" sz="2000" dirty="0">
                <a:sym typeface="Symbol" pitchFamily="18" charset="2"/>
              </a:rPr>
              <a:t>]  A[j]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 smtClean="0">
                <a:sym typeface="Symbol" pitchFamily="18" charset="2"/>
              </a:rPr>
              <a:t>7</a:t>
            </a:r>
            <a:r>
              <a:rPr lang="en-US" sz="2000" dirty="0">
                <a:sym typeface="Symbol" pitchFamily="18" charset="2"/>
              </a:rPr>
              <a:t>	A[i + 1]  A[r];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 smtClean="0">
                <a:sym typeface="Symbol" pitchFamily="18" charset="2"/>
              </a:rPr>
              <a:t>8</a:t>
            </a: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>
                <a:sym typeface="Symbol" pitchFamily="18" charset="2"/>
              </a:rPr>
              <a:t>return</a:t>
            </a:r>
            <a:r>
              <a:rPr lang="en-US" sz="2000" dirty="0">
                <a:sym typeface="Symbol" pitchFamily="18" charset="2"/>
              </a:rPr>
              <a:t> i + 1</a:t>
            </a:r>
          </a:p>
        </p:txBody>
      </p:sp>
    </p:spTree>
    <p:extLst>
      <p:ext uri="{BB962C8B-B14F-4D97-AF65-F5344CB8AC3E}">
        <p14:creationId xmlns:p14="http://schemas.microsoft.com/office/powerpoint/2010/main" val="30224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(Continued)</a:t>
            </a:r>
          </a:p>
        </p:txBody>
      </p:sp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457200" y="1496291"/>
            <a:ext cx="49536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279650" algn="l"/>
              </a:tabLst>
            </a:pPr>
            <a:r>
              <a:rPr 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sz="2000" dirty="0"/>
              <a:t>        	</a:t>
            </a:r>
            <a:r>
              <a:rPr lang="en-US" sz="2000" dirty="0">
                <a:solidFill>
                  <a:srgbClr val="CC0000"/>
                </a:solidFill>
              </a:rPr>
              <a:t>2  5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CC0000"/>
                </a:solidFill>
              </a:rPr>
              <a:t>3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bg2"/>
                </a:solidFill>
              </a:rPr>
              <a:t>8</a:t>
            </a:r>
            <a:r>
              <a:rPr lang="en-US" sz="2000" dirty="0"/>
              <a:t>  9  4  1  7  10  </a:t>
            </a:r>
            <a:r>
              <a:rPr lang="en-US" sz="2000" b="1" dirty="0"/>
              <a:t>6</a:t>
            </a:r>
            <a:endParaRPr lang="en-US" sz="2000" dirty="0"/>
          </a:p>
          <a:p>
            <a:pPr>
              <a:tabLst>
                <a:tab pos="2279650" algn="l"/>
              </a:tabLst>
            </a:pPr>
            <a:r>
              <a:rPr lang="en-US" sz="2000" dirty="0"/>
              <a:t>                                         </a:t>
            </a:r>
            <a:r>
              <a:rPr lang="en-US" sz="2000" dirty="0" smtClean="0"/>
              <a:t>        i            j</a:t>
            </a:r>
            <a:endParaRPr lang="en-US" sz="1400" dirty="0"/>
          </a:p>
          <a:p>
            <a:pPr>
              <a:tabLst>
                <a:tab pos="2279650" algn="l"/>
              </a:tabLst>
            </a:pPr>
            <a:endParaRPr lang="en-US" sz="1400" dirty="0"/>
          </a:p>
          <a:p>
            <a:pPr>
              <a:tabLst>
                <a:tab pos="2279650" algn="l"/>
              </a:tabLst>
            </a:pPr>
            <a:r>
              <a:rPr 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sz="2000" dirty="0"/>
              <a:t>        	</a:t>
            </a:r>
            <a:r>
              <a:rPr lang="en-US" sz="2000" dirty="0">
                <a:solidFill>
                  <a:srgbClr val="CC0000"/>
                </a:solidFill>
              </a:rPr>
              <a:t>2  5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CC0000"/>
                </a:solidFill>
              </a:rPr>
              <a:t>3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CC0000"/>
                </a:solidFill>
              </a:rPr>
              <a:t>4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9  8</a:t>
            </a:r>
            <a:r>
              <a:rPr lang="en-US" sz="2000" dirty="0"/>
              <a:t>  1  7  10  </a:t>
            </a:r>
            <a:r>
              <a:rPr lang="en-US" sz="2000" b="1" dirty="0"/>
              <a:t>6</a:t>
            </a:r>
            <a:endParaRPr lang="en-US" sz="2000" dirty="0"/>
          </a:p>
          <a:p>
            <a:pPr>
              <a:tabLst>
                <a:tab pos="2279650" algn="l"/>
              </a:tabLst>
            </a:pPr>
            <a:r>
              <a:rPr lang="en-US" sz="2000" dirty="0"/>
              <a:t>                                              </a:t>
            </a:r>
            <a:r>
              <a:rPr lang="en-US" sz="2000" dirty="0" smtClean="0"/>
              <a:t>        i           </a:t>
            </a:r>
            <a:r>
              <a:rPr lang="en-US" sz="2000" dirty="0" smtClean="0"/>
              <a:t>j</a:t>
            </a:r>
            <a:endParaRPr lang="en-US" sz="1400" dirty="0"/>
          </a:p>
          <a:p>
            <a:pPr>
              <a:tabLst>
                <a:tab pos="2279650" algn="l"/>
              </a:tabLst>
            </a:pPr>
            <a:r>
              <a:rPr 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sz="2000" dirty="0"/>
              <a:t>        	</a:t>
            </a:r>
            <a:r>
              <a:rPr lang="en-US" sz="2000" dirty="0">
                <a:solidFill>
                  <a:srgbClr val="CC0000"/>
                </a:solidFill>
              </a:rPr>
              <a:t>2  5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CC0000"/>
                </a:solidFill>
              </a:rPr>
              <a:t>3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CC0000"/>
                </a:solidFill>
              </a:rPr>
              <a:t>4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CC0000"/>
                </a:solidFill>
              </a:rPr>
              <a:t>1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bg2"/>
                </a:solidFill>
              </a:rPr>
              <a:t>8  9</a:t>
            </a:r>
            <a:r>
              <a:rPr lang="en-US" sz="2000" dirty="0"/>
              <a:t>  7  10  </a:t>
            </a:r>
            <a:r>
              <a:rPr lang="en-US" sz="2000" b="1" dirty="0"/>
              <a:t>6</a:t>
            </a:r>
            <a:endParaRPr lang="en-US" sz="2000" dirty="0"/>
          </a:p>
          <a:p>
            <a:pPr>
              <a:tabLst>
                <a:tab pos="2279650" algn="l"/>
              </a:tabLst>
            </a:pPr>
            <a:r>
              <a:rPr lang="en-US" sz="2000" dirty="0"/>
              <a:t>                                                  </a:t>
            </a:r>
            <a:r>
              <a:rPr lang="en-US" sz="2000" dirty="0" smtClean="0"/>
              <a:t>        i           </a:t>
            </a:r>
            <a:r>
              <a:rPr lang="en-US" sz="2000" dirty="0" smtClean="0"/>
              <a:t>j</a:t>
            </a:r>
            <a:endParaRPr lang="en-US" sz="1400" dirty="0"/>
          </a:p>
          <a:p>
            <a:pPr>
              <a:tabLst>
                <a:tab pos="2279650" algn="l"/>
              </a:tabLst>
            </a:pPr>
            <a:r>
              <a:rPr lang="en-US" sz="2000" b="1" u="sng" dirty="0" smtClean="0">
                <a:solidFill>
                  <a:srgbClr val="CC0000"/>
                </a:solidFill>
              </a:rPr>
              <a:t>next </a:t>
            </a:r>
            <a:r>
              <a:rPr lang="en-US" sz="2000" b="1" u="sng" dirty="0">
                <a:solidFill>
                  <a:srgbClr val="CC0000"/>
                </a:solidFill>
              </a:rPr>
              <a:t>iteration:</a:t>
            </a:r>
            <a:r>
              <a:rPr lang="en-US" sz="2000" dirty="0"/>
              <a:t>        	</a:t>
            </a:r>
            <a:r>
              <a:rPr lang="en-US" sz="2000" dirty="0">
                <a:solidFill>
                  <a:srgbClr val="CC0000"/>
                </a:solidFill>
              </a:rPr>
              <a:t>2  5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CC0000"/>
                </a:solidFill>
              </a:rPr>
              <a:t>3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CC0000"/>
                </a:solidFill>
              </a:rPr>
              <a:t>4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CC0000"/>
                </a:solidFill>
              </a:rPr>
              <a:t>1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bg2"/>
                </a:solidFill>
              </a:rPr>
              <a:t>8  9  7  10  </a:t>
            </a:r>
            <a:r>
              <a:rPr lang="en-US" sz="2000" b="1" dirty="0"/>
              <a:t>6</a:t>
            </a:r>
            <a:endParaRPr lang="en-US" sz="2000" dirty="0"/>
          </a:p>
          <a:p>
            <a:pPr>
              <a:tabLst>
                <a:tab pos="2279650" algn="l"/>
              </a:tabLst>
            </a:pPr>
            <a:r>
              <a:rPr lang="en-US" sz="2000" dirty="0"/>
              <a:t>                                                  </a:t>
            </a:r>
            <a:r>
              <a:rPr lang="en-US" sz="2000" dirty="0" smtClean="0"/>
              <a:t>        i                  </a:t>
            </a:r>
            <a:r>
              <a:rPr lang="en-US" sz="2000" dirty="0" smtClean="0"/>
              <a:t>j</a:t>
            </a:r>
            <a:endParaRPr lang="en-US" sz="1400" dirty="0"/>
          </a:p>
          <a:p>
            <a:pPr>
              <a:tabLst>
                <a:tab pos="2279650" algn="l"/>
              </a:tabLst>
            </a:pPr>
            <a:r>
              <a:rPr lang="en-US" sz="2000" b="1" u="sng" dirty="0">
                <a:solidFill>
                  <a:srgbClr val="CC0000"/>
                </a:solidFill>
              </a:rPr>
              <a:t>after final swap:</a:t>
            </a:r>
            <a:r>
              <a:rPr lang="en-US" sz="2000" dirty="0"/>
              <a:t>     </a:t>
            </a:r>
            <a:r>
              <a:rPr lang="en-US" sz="2000" dirty="0" smtClean="0">
                <a:solidFill>
                  <a:srgbClr val="CC0000"/>
                </a:solidFill>
              </a:rPr>
              <a:t>2  </a:t>
            </a:r>
            <a:r>
              <a:rPr lang="en-US" sz="2000" dirty="0">
                <a:solidFill>
                  <a:srgbClr val="CC0000"/>
                </a:solidFill>
              </a:rPr>
              <a:t>5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CC0000"/>
                </a:solidFill>
              </a:rPr>
              <a:t>3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CC0000"/>
                </a:solidFill>
              </a:rPr>
              <a:t>4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CC0000"/>
                </a:solidFill>
              </a:rPr>
              <a:t>1</a:t>
            </a:r>
            <a:r>
              <a:rPr lang="en-US" sz="2000" dirty="0"/>
              <a:t>  </a:t>
            </a:r>
            <a:r>
              <a:rPr lang="en-US" sz="2000" b="1" dirty="0"/>
              <a:t>6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bg2"/>
                </a:solidFill>
              </a:rPr>
              <a:t>9  7  10  8</a:t>
            </a:r>
          </a:p>
          <a:p>
            <a:pPr>
              <a:tabLst>
                <a:tab pos="2279650" algn="l"/>
              </a:tabLst>
            </a:pPr>
            <a:r>
              <a:rPr lang="en-US" sz="2000" dirty="0"/>
              <a:t>                                                 </a:t>
            </a:r>
            <a:r>
              <a:rPr lang="en-US" sz="2000" dirty="0" smtClean="0"/>
              <a:t> </a:t>
            </a:r>
            <a:r>
              <a:rPr lang="en-US" sz="2000" dirty="0" smtClean="0"/>
              <a:t>       i                  j</a:t>
            </a:r>
            <a:endParaRPr 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980290" y="2471678"/>
            <a:ext cx="2706510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u="sng" dirty="0"/>
              <a:t>Partition(A, p, r)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x:= </a:t>
            </a:r>
            <a:r>
              <a:rPr lang="en-US" sz="2000" dirty="0"/>
              <a:t>A[r</a:t>
            </a:r>
            <a:r>
              <a:rPr lang="en-US" sz="2000" dirty="0" smtClean="0"/>
              <a:t>]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i=p </a:t>
            </a:r>
            <a:r>
              <a:rPr lang="en-US" sz="2000" dirty="0"/>
              <a:t>– 1;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j := p </a:t>
            </a:r>
            <a:r>
              <a:rPr lang="en-US" sz="2000" b="1" dirty="0"/>
              <a:t>to </a:t>
            </a:r>
            <a:r>
              <a:rPr lang="en-US" sz="2000" dirty="0"/>
              <a:t>r – 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		</a:t>
            </a:r>
            <a:r>
              <a:rPr lang="en-US" sz="2000" b="1" dirty="0">
                <a:sym typeface="Symbol" pitchFamily="18" charset="2"/>
              </a:rPr>
              <a:t>if</a:t>
            </a:r>
            <a:r>
              <a:rPr lang="en-US" sz="2000" dirty="0">
                <a:sym typeface="Symbol" pitchFamily="18" charset="2"/>
              </a:rPr>
              <a:t> A[j]    x </a:t>
            </a:r>
            <a:r>
              <a:rPr lang="en-US" sz="2000" b="1" dirty="0">
                <a:sym typeface="Symbol" pitchFamily="18" charset="2"/>
              </a:rPr>
              <a:t>then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			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:=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+ 1;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               	</a:t>
            </a:r>
            <a:r>
              <a:rPr lang="en-US" sz="2000" dirty="0" smtClean="0">
                <a:sym typeface="Symbol" pitchFamily="18" charset="2"/>
              </a:rPr>
              <a:t>       A[i</a:t>
            </a:r>
            <a:r>
              <a:rPr lang="en-US" sz="2000" dirty="0">
                <a:sym typeface="Symbol" pitchFamily="18" charset="2"/>
              </a:rPr>
              <a:t>]  A[j]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	A[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+ 1]  A[r];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>
                <a:sym typeface="Symbol" pitchFamily="18" charset="2"/>
              </a:rPr>
              <a:t>return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65448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09600" indent="-609600"/>
            <a:r>
              <a:rPr lang="en-US" sz="2800" dirty="0"/>
              <a:t>Select the </a:t>
            </a:r>
            <a:r>
              <a:rPr lang="en-US" sz="2800" dirty="0">
                <a:solidFill>
                  <a:srgbClr val="CC3300"/>
                </a:solidFill>
              </a:rPr>
              <a:t>last element</a:t>
            </a:r>
            <a:r>
              <a:rPr lang="en-US" sz="2800" dirty="0"/>
              <a:t> A[</a:t>
            </a:r>
            <a:r>
              <a:rPr lang="en-US" sz="2800" i="1" dirty="0"/>
              <a:t>r</a:t>
            </a:r>
            <a:r>
              <a:rPr lang="en-US" sz="2800" dirty="0"/>
              <a:t>] in the </a:t>
            </a:r>
            <a:r>
              <a:rPr lang="en-US" sz="2800" dirty="0" err="1"/>
              <a:t>subarray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[</a:t>
            </a:r>
            <a:r>
              <a:rPr lang="en-US" sz="2800" i="1" dirty="0"/>
              <a:t>p</a:t>
            </a:r>
            <a:r>
              <a:rPr lang="en-US" sz="2800" dirty="0"/>
              <a:t>..</a:t>
            </a:r>
            <a:r>
              <a:rPr lang="en-US" sz="2800" i="1" dirty="0"/>
              <a:t>r</a:t>
            </a:r>
            <a:r>
              <a:rPr lang="en-US" sz="2800" dirty="0"/>
              <a:t>] as the </a:t>
            </a:r>
            <a:r>
              <a:rPr lang="en-US" sz="2800" i="1" dirty="0">
                <a:solidFill>
                  <a:schemeClr val="hlink"/>
                </a:solidFill>
              </a:rPr>
              <a:t>pivot</a:t>
            </a:r>
            <a:r>
              <a:rPr lang="en-US" sz="2800" dirty="0">
                <a:solidFill>
                  <a:schemeClr val="hlink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– the element around which to partition.</a:t>
            </a:r>
          </a:p>
          <a:p>
            <a:pPr marL="609600" indent="-609600"/>
            <a:r>
              <a:rPr lang="en-US" sz="2800" dirty="0">
                <a:solidFill>
                  <a:schemeClr val="tx1"/>
                </a:solidFill>
              </a:rPr>
              <a:t>As the procedure executes, the array is partitioned into four (possibly empty) regions.</a:t>
            </a:r>
          </a:p>
          <a:p>
            <a:pPr marL="990600" lvl="1" indent="-533400">
              <a:buFontTx/>
              <a:buAutoNum type="arabicPeriod"/>
            </a:pPr>
            <a:r>
              <a:rPr lang="en-US" sz="2400" i="1" dirty="0">
                <a:solidFill>
                  <a:srgbClr val="CC3300"/>
                </a:solidFill>
              </a:rPr>
              <a:t>A</a:t>
            </a:r>
            <a:r>
              <a:rPr lang="en-US" sz="2400" dirty="0">
                <a:solidFill>
                  <a:srgbClr val="CC3300"/>
                </a:solidFill>
              </a:rPr>
              <a:t>[</a:t>
            </a:r>
            <a:r>
              <a:rPr lang="en-US" sz="2400" i="1" dirty="0" err="1">
                <a:solidFill>
                  <a:srgbClr val="CC3300"/>
                </a:solidFill>
              </a:rPr>
              <a:t>p</a:t>
            </a:r>
            <a:r>
              <a:rPr lang="en-US" sz="2400" dirty="0" err="1" smtClean="0">
                <a:solidFill>
                  <a:srgbClr val="CC3300"/>
                </a:solidFill>
              </a:rPr>
              <a:t>..</a:t>
            </a:r>
            <a:r>
              <a:rPr lang="en-US" sz="2400" i="1" dirty="0" err="1" smtClean="0">
                <a:solidFill>
                  <a:srgbClr val="CC3300"/>
                </a:solidFill>
              </a:rPr>
              <a:t>i</a:t>
            </a:r>
            <a:r>
              <a:rPr lang="en-US" sz="2400" i="1" dirty="0" smtClean="0">
                <a:solidFill>
                  <a:srgbClr val="CC3300"/>
                </a:solidFill>
              </a:rPr>
              <a:t> </a:t>
            </a:r>
            <a:r>
              <a:rPr lang="en-US" sz="2400" dirty="0" smtClean="0">
                <a:solidFill>
                  <a:srgbClr val="CC3300"/>
                </a:solidFill>
              </a:rPr>
              <a:t>]</a:t>
            </a:r>
            <a:r>
              <a:rPr lang="en-US" sz="2400" dirty="0" smtClean="0"/>
              <a:t> </a:t>
            </a:r>
            <a:r>
              <a:rPr lang="en-US" sz="2400" dirty="0"/>
              <a:t>— All entries in this region are </a:t>
            </a:r>
            <a:r>
              <a:rPr lang="en-US" sz="2000" b="1" dirty="0" smtClean="0">
                <a:solidFill>
                  <a:srgbClr val="CC3300"/>
                </a:solidFill>
                <a:sym typeface="Symbol" pitchFamily="18" charset="2"/>
              </a:rPr>
              <a:t>&lt;= </a:t>
            </a:r>
            <a:r>
              <a:rPr lang="en-US" sz="2000" b="1" i="1" dirty="0">
                <a:solidFill>
                  <a:srgbClr val="CC3300"/>
                </a:solidFill>
                <a:sym typeface="Symbol" pitchFamily="18" charset="2"/>
              </a:rPr>
              <a:t>pivot</a:t>
            </a:r>
            <a:r>
              <a:rPr lang="en-US" sz="2000" dirty="0">
                <a:sym typeface="Symbol" pitchFamily="18" charset="2"/>
              </a:rPr>
              <a:t>.</a:t>
            </a:r>
            <a:r>
              <a:rPr lang="en-US" sz="2400" dirty="0"/>
              <a:t> </a:t>
            </a:r>
          </a:p>
          <a:p>
            <a:pPr marL="990600" lvl="1" indent="-533400">
              <a:buFontTx/>
              <a:buAutoNum type="arabicPeriod"/>
            </a:pPr>
            <a:r>
              <a:rPr lang="en-US" sz="2400" i="1" dirty="0">
                <a:solidFill>
                  <a:srgbClr val="CC3300"/>
                </a:solidFill>
              </a:rPr>
              <a:t>A</a:t>
            </a:r>
            <a:r>
              <a:rPr lang="en-US" sz="2400" dirty="0">
                <a:solidFill>
                  <a:srgbClr val="CC3300"/>
                </a:solidFill>
              </a:rPr>
              <a:t>[</a:t>
            </a:r>
            <a:r>
              <a:rPr lang="en-US" sz="2400" i="1" dirty="0">
                <a:solidFill>
                  <a:srgbClr val="CC3300"/>
                </a:solidFill>
              </a:rPr>
              <a:t>i</a:t>
            </a:r>
            <a:r>
              <a:rPr lang="en-US" sz="2400" dirty="0">
                <a:solidFill>
                  <a:srgbClr val="CC3300"/>
                </a:solidFill>
              </a:rPr>
              <a:t>+1..</a:t>
            </a:r>
            <a:r>
              <a:rPr lang="en-US" sz="2400" i="1" dirty="0">
                <a:solidFill>
                  <a:srgbClr val="CC3300"/>
                </a:solidFill>
              </a:rPr>
              <a:t>j – </a:t>
            </a:r>
            <a:r>
              <a:rPr lang="en-US" sz="2400" dirty="0">
                <a:solidFill>
                  <a:srgbClr val="CC3300"/>
                </a:solidFill>
              </a:rPr>
              <a:t>1]</a:t>
            </a:r>
            <a:r>
              <a:rPr lang="en-US" sz="2400" dirty="0"/>
              <a:t> — All entries in this region are </a:t>
            </a:r>
            <a:r>
              <a:rPr lang="en-US" sz="2000" b="1" dirty="0">
                <a:solidFill>
                  <a:srgbClr val="CC3300"/>
                </a:solidFill>
                <a:sym typeface="Symbol" pitchFamily="18" charset="2"/>
              </a:rPr>
              <a:t>&gt;  </a:t>
            </a:r>
            <a:r>
              <a:rPr lang="en-US" sz="2000" b="1" i="1" dirty="0">
                <a:solidFill>
                  <a:srgbClr val="CC3300"/>
                </a:solidFill>
                <a:sym typeface="Symbol" pitchFamily="18" charset="2"/>
              </a:rPr>
              <a:t>pivot</a:t>
            </a:r>
            <a:r>
              <a:rPr lang="en-US" sz="2000" dirty="0">
                <a:sym typeface="Symbol" pitchFamily="18" charset="2"/>
              </a:rPr>
              <a:t>.</a:t>
            </a:r>
            <a:endParaRPr lang="en-US" sz="2400" dirty="0"/>
          </a:p>
          <a:p>
            <a:pPr marL="990600" lvl="1" indent="-533400">
              <a:buFontTx/>
              <a:buAutoNum type="arabicPeriod"/>
            </a:pPr>
            <a:r>
              <a:rPr lang="en-US" sz="2400" i="1" dirty="0">
                <a:solidFill>
                  <a:srgbClr val="CC3300"/>
                </a:solidFill>
              </a:rPr>
              <a:t>A</a:t>
            </a:r>
            <a:r>
              <a:rPr lang="en-US" sz="2400" dirty="0">
                <a:solidFill>
                  <a:srgbClr val="CC3300"/>
                </a:solidFill>
              </a:rPr>
              <a:t>[</a:t>
            </a:r>
            <a:r>
              <a:rPr lang="en-US" sz="2400" i="1" dirty="0">
                <a:solidFill>
                  <a:srgbClr val="CC3300"/>
                </a:solidFill>
              </a:rPr>
              <a:t>r</a:t>
            </a:r>
            <a:r>
              <a:rPr lang="en-US" sz="2400" dirty="0">
                <a:solidFill>
                  <a:srgbClr val="CC3300"/>
                </a:solidFill>
              </a:rPr>
              <a:t>] = </a:t>
            </a:r>
            <a:r>
              <a:rPr lang="en-US" sz="2400" i="1" dirty="0">
                <a:solidFill>
                  <a:srgbClr val="CC3300"/>
                </a:solidFill>
              </a:rPr>
              <a:t>pivot</a:t>
            </a:r>
            <a:r>
              <a:rPr lang="en-US" sz="2400" dirty="0"/>
              <a:t>.</a:t>
            </a:r>
          </a:p>
          <a:p>
            <a:pPr marL="990600" lvl="1" indent="-533400">
              <a:buFontTx/>
              <a:buAutoNum type="arabicPeriod"/>
            </a:pP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/>
              <a:t>j</a:t>
            </a:r>
            <a:r>
              <a:rPr lang="en-US" sz="2400" dirty="0"/>
              <a:t>..</a:t>
            </a:r>
            <a:r>
              <a:rPr lang="en-US" sz="2400" i="1" dirty="0"/>
              <a:t>r – </a:t>
            </a:r>
            <a:r>
              <a:rPr lang="en-US" sz="2400" dirty="0"/>
              <a:t>1] — Not known how they compare to </a:t>
            </a:r>
            <a:r>
              <a:rPr lang="en-US" sz="2400" i="1" dirty="0"/>
              <a:t>pivot</a:t>
            </a:r>
            <a:r>
              <a:rPr lang="en-US" sz="2400" dirty="0"/>
              <a:t>.</a:t>
            </a:r>
          </a:p>
          <a:p>
            <a:pPr marL="609600" indent="-609600"/>
            <a:r>
              <a:rPr lang="en-US" sz="2800" dirty="0">
                <a:solidFill>
                  <a:srgbClr val="CC3300"/>
                </a:solidFill>
              </a:rPr>
              <a:t>The above</a:t>
            </a:r>
            <a:r>
              <a:rPr lang="en-US" sz="2800" dirty="0"/>
              <a:t> hold before each iteration of the </a:t>
            </a:r>
            <a:r>
              <a:rPr lang="en-US" sz="2800" i="1" dirty="0"/>
              <a:t>for</a:t>
            </a:r>
            <a:r>
              <a:rPr lang="en-US" sz="2800" dirty="0"/>
              <a:t> loop, and </a:t>
            </a:r>
            <a:r>
              <a:rPr lang="en-US" sz="2800" dirty="0">
                <a:solidFill>
                  <a:srgbClr val="CC3300"/>
                </a:solidFill>
              </a:rPr>
              <a:t>constitute</a:t>
            </a:r>
            <a:r>
              <a:rPr lang="en-US" sz="2800" dirty="0"/>
              <a:t> a </a:t>
            </a:r>
            <a:r>
              <a:rPr lang="en-US" sz="2800" i="1" dirty="0">
                <a:solidFill>
                  <a:schemeClr val="hlink"/>
                </a:solidFill>
              </a:rPr>
              <a:t>loop invariant</a:t>
            </a:r>
            <a:r>
              <a:rPr lang="en-US" sz="2800" i="1" dirty="0"/>
              <a:t>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898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Partition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285875"/>
            <a:ext cx="8458200" cy="4279900"/>
          </a:xfrm>
          <a:noFill/>
        </p:spPr>
        <p:txBody>
          <a:bodyPr>
            <a:normAutofit lnSpcReduction="10000"/>
          </a:bodyPr>
          <a:lstStyle/>
          <a:p>
            <a:r>
              <a:rPr lang="en-US" sz="2800" dirty="0"/>
              <a:t>Use loop invariant.</a:t>
            </a:r>
          </a:p>
          <a:p>
            <a:r>
              <a:rPr lang="en-US" sz="2800" b="1" u="sng" dirty="0">
                <a:solidFill>
                  <a:srgbClr val="CC3300"/>
                </a:solidFill>
              </a:rPr>
              <a:t>Initialization:</a:t>
            </a:r>
          </a:p>
          <a:p>
            <a:pPr lvl="1"/>
            <a:r>
              <a:rPr lang="en-US" sz="2400" dirty="0"/>
              <a:t>Before first iteration</a:t>
            </a:r>
          </a:p>
          <a:p>
            <a:pPr lvl="2"/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p</a:t>
            </a:r>
            <a:r>
              <a:rPr lang="en-US" sz="2000" dirty="0"/>
              <a:t>..</a:t>
            </a:r>
            <a:r>
              <a:rPr lang="en-US" sz="2000" i="1" dirty="0" err="1"/>
              <a:t>i</a:t>
            </a:r>
            <a:r>
              <a:rPr lang="en-US" sz="2000" dirty="0"/>
              <a:t>] and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i</a:t>
            </a:r>
            <a:r>
              <a:rPr lang="en-US" sz="2000" dirty="0"/>
              <a:t>+1..</a:t>
            </a:r>
            <a:r>
              <a:rPr lang="en-US" sz="2000" i="1" dirty="0"/>
              <a:t>j – </a:t>
            </a:r>
            <a:r>
              <a:rPr lang="en-US" sz="2000" dirty="0"/>
              <a:t>1] are empty – </a:t>
            </a:r>
            <a:r>
              <a:rPr lang="en-US" sz="2000" dirty="0" err="1"/>
              <a:t>Conds</a:t>
            </a:r>
            <a:r>
              <a:rPr lang="en-US" sz="2000" dirty="0"/>
              <a:t>. 1 and 2 are satisfied (trivially).</a:t>
            </a:r>
          </a:p>
          <a:p>
            <a:pPr lvl="2"/>
            <a:r>
              <a:rPr lang="en-US" sz="2000" i="1" dirty="0"/>
              <a:t>r </a:t>
            </a:r>
            <a:r>
              <a:rPr lang="en-US" sz="2000" dirty="0"/>
              <a:t>is the index of the </a:t>
            </a:r>
            <a:r>
              <a:rPr lang="en-US" sz="2000" i="1" dirty="0"/>
              <a:t>pivot </a:t>
            </a:r>
            <a:endParaRPr lang="en-US" sz="2000" i="1" dirty="0" smtClean="0"/>
          </a:p>
          <a:p>
            <a:pPr lvl="3"/>
            <a:r>
              <a:rPr lang="en-US" sz="1600" dirty="0" smtClean="0"/>
              <a:t>Cond</a:t>
            </a:r>
            <a:r>
              <a:rPr lang="en-US" sz="1600" dirty="0"/>
              <a:t>. 3 is satisfied.</a:t>
            </a:r>
          </a:p>
          <a:p>
            <a:r>
              <a:rPr lang="en-US" sz="2800" b="1" u="sng" dirty="0">
                <a:solidFill>
                  <a:srgbClr val="CC3300"/>
                </a:solidFill>
              </a:rPr>
              <a:t>Maintenance:</a:t>
            </a:r>
          </a:p>
          <a:p>
            <a:pPr lvl="1"/>
            <a:r>
              <a:rPr lang="en-US" sz="2400" b="1" u="sng" dirty="0">
                <a:solidFill>
                  <a:schemeClr val="hlink"/>
                </a:solidFill>
              </a:rPr>
              <a:t>Case 1: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hlink"/>
                </a:solidFill>
              </a:rPr>
              <a:t>A</a:t>
            </a:r>
            <a:r>
              <a:rPr lang="en-US" sz="2400" dirty="0">
                <a:solidFill>
                  <a:schemeClr val="hlink"/>
                </a:solidFill>
              </a:rPr>
              <a:t>[</a:t>
            </a:r>
            <a:r>
              <a:rPr lang="en-US" sz="2400" i="1" dirty="0">
                <a:solidFill>
                  <a:schemeClr val="hlink"/>
                </a:solidFill>
              </a:rPr>
              <a:t>j</a:t>
            </a:r>
            <a:r>
              <a:rPr lang="en-US" sz="2400" dirty="0">
                <a:solidFill>
                  <a:schemeClr val="hlink"/>
                </a:solidFill>
              </a:rPr>
              <a:t>] &gt; </a:t>
            </a:r>
            <a:r>
              <a:rPr lang="en-US" sz="2400" i="1" dirty="0">
                <a:solidFill>
                  <a:schemeClr val="hlink"/>
                </a:solidFill>
              </a:rPr>
              <a:t>x</a:t>
            </a:r>
            <a:endParaRPr lang="en-US" sz="2400" dirty="0">
              <a:solidFill>
                <a:schemeClr val="hlink"/>
              </a:solidFill>
            </a:endParaRPr>
          </a:p>
          <a:p>
            <a:pPr lvl="2"/>
            <a:r>
              <a:rPr lang="en-US" sz="2000" dirty="0"/>
              <a:t>Increment </a:t>
            </a:r>
            <a:r>
              <a:rPr lang="en-US" sz="2000" i="1" dirty="0"/>
              <a:t>j</a:t>
            </a:r>
            <a:r>
              <a:rPr lang="en-US" sz="2000" dirty="0"/>
              <a:t> only.</a:t>
            </a:r>
          </a:p>
          <a:p>
            <a:pPr lvl="2"/>
            <a:r>
              <a:rPr lang="en-US" sz="2000" dirty="0" smtClean="0"/>
              <a:t>Loop Invariant </a:t>
            </a:r>
            <a:r>
              <a:rPr lang="en-US" sz="2000" dirty="0"/>
              <a:t>is maintained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980290" y="3276600"/>
            <a:ext cx="2706510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u="sng" dirty="0"/>
              <a:t>Partition(A, p, r)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x:= </a:t>
            </a:r>
            <a:r>
              <a:rPr lang="en-US" sz="2000" dirty="0"/>
              <a:t>A[r</a:t>
            </a:r>
            <a:r>
              <a:rPr lang="en-US" sz="2000" dirty="0" smtClean="0"/>
              <a:t>]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i=p </a:t>
            </a:r>
            <a:r>
              <a:rPr lang="en-US" sz="2000" dirty="0"/>
              <a:t>– 1;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j := p </a:t>
            </a:r>
            <a:r>
              <a:rPr lang="en-US" sz="2000" b="1" dirty="0"/>
              <a:t>to </a:t>
            </a:r>
            <a:r>
              <a:rPr lang="en-US" sz="2000" dirty="0"/>
              <a:t>r – 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/>
              <a:t>		</a:t>
            </a:r>
            <a:r>
              <a:rPr lang="en-US" sz="2000" b="1" dirty="0">
                <a:sym typeface="Symbol" pitchFamily="18" charset="2"/>
              </a:rPr>
              <a:t>if</a:t>
            </a:r>
            <a:r>
              <a:rPr lang="en-US" sz="2000" dirty="0">
                <a:sym typeface="Symbol" pitchFamily="18" charset="2"/>
              </a:rPr>
              <a:t> A[j]    x </a:t>
            </a:r>
            <a:r>
              <a:rPr lang="en-US" sz="2000" b="1" dirty="0">
                <a:sym typeface="Symbol" pitchFamily="18" charset="2"/>
              </a:rPr>
              <a:t>then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			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:=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+ 1;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               	</a:t>
            </a:r>
            <a:r>
              <a:rPr lang="en-US" sz="2000" dirty="0" smtClean="0">
                <a:sym typeface="Symbol" pitchFamily="18" charset="2"/>
              </a:rPr>
              <a:t>       A[i</a:t>
            </a:r>
            <a:r>
              <a:rPr lang="en-US" sz="2000" dirty="0">
                <a:sym typeface="Symbol" pitchFamily="18" charset="2"/>
              </a:rPr>
              <a:t>]  A[j]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	A[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+ 1]  A[r];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>
                <a:sym typeface="Symbol" pitchFamily="18" charset="2"/>
              </a:rPr>
              <a:t>return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7514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Partition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68338" y="2192338"/>
            <a:ext cx="7875587" cy="1619250"/>
            <a:chOff x="421" y="738"/>
            <a:chExt cx="4961" cy="1020"/>
          </a:xfrm>
        </p:grpSpPr>
        <p:sp>
          <p:nvSpPr>
            <p:cNvPr id="433156" name="Text Box 4"/>
            <p:cNvSpPr txBox="1">
              <a:spLocks noChangeArrowheads="1"/>
            </p:cNvSpPr>
            <p:nvPr/>
          </p:nvSpPr>
          <p:spPr bwMode="auto">
            <a:xfrm>
              <a:off x="421" y="98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753" y="98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58" name="Text Box 6"/>
            <p:cNvSpPr txBox="1">
              <a:spLocks noChangeArrowheads="1"/>
            </p:cNvSpPr>
            <p:nvPr/>
          </p:nvSpPr>
          <p:spPr bwMode="auto">
            <a:xfrm>
              <a:off x="1085" y="98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393" y="983"/>
              <a:ext cx="368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433160" name="Text Box 8"/>
            <p:cNvSpPr txBox="1">
              <a:spLocks noChangeArrowheads="1"/>
            </p:cNvSpPr>
            <p:nvPr/>
          </p:nvSpPr>
          <p:spPr bwMode="auto">
            <a:xfrm>
              <a:off x="1749" y="98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2081" y="983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62" name="Text Box 10"/>
            <p:cNvSpPr txBox="1">
              <a:spLocks noChangeArrowheads="1"/>
            </p:cNvSpPr>
            <p:nvPr/>
          </p:nvSpPr>
          <p:spPr bwMode="auto">
            <a:xfrm>
              <a:off x="2389" y="983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2721" y="983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433164" name="Text Box 12"/>
            <p:cNvSpPr txBox="1">
              <a:spLocks noChangeArrowheads="1"/>
            </p:cNvSpPr>
            <p:nvPr/>
          </p:nvSpPr>
          <p:spPr bwMode="auto">
            <a:xfrm>
              <a:off x="3077" y="983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3409" y="983"/>
              <a:ext cx="321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&gt;</a:t>
              </a:r>
              <a:r>
                <a:rPr lang="en-US" i="1"/>
                <a:t>x</a:t>
              </a:r>
              <a:endParaRPr lang="en-US"/>
            </a:p>
          </p:txBody>
        </p:sp>
        <p:sp>
          <p:nvSpPr>
            <p:cNvPr id="433166" name="Text Box 14"/>
            <p:cNvSpPr txBox="1">
              <a:spLocks noChangeArrowheads="1"/>
            </p:cNvSpPr>
            <p:nvPr/>
          </p:nvSpPr>
          <p:spPr bwMode="auto">
            <a:xfrm>
              <a:off x="3749" y="983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4073" y="983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68" name="Text Box 16"/>
            <p:cNvSpPr txBox="1">
              <a:spLocks noChangeArrowheads="1"/>
            </p:cNvSpPr>
            <p:nvPr/>
          </p:nvSpPr>
          <p:spPr bwMode="auto">
            <a:xfrm>
              <a:off x="4403" y="983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4735" y="983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70" name="Text Box 18"/>
            <p:cNvSpPr txBox="1">
              <a:spLocks noChangeArrowheads="1"/>
            </p:cNvSpPr>
            <p:nvPr/>
          </p:nvSpPr>
          <p:spPr bwMode="auto">
            <a:xfrm>
              <a:off x="5073" y="983"/>
              <a:ext cx="309" cy="3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i="1"/>
                <a:t> x</a:t>
              </a:r>
              <a:r>
                <a:rPr lang="en-US"/>
                <a:t> </a:t>
              </a:r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484" y="75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p</a:t>
              </a:r>
            </a:p>
          </p:txBody>
        </p:sp>
        <p:sp>
          <p:nvSpPr>
            <p:cNvPr id="433172" name="Text Box 20"/>
            <p:cNvSpPr txBox="1">
              <a:spLocks noChangeArrowheads="1"/>
            </p:cNvSpPr>
            <p:nvPr/>
          </p:nvSpPr>
          <p:spPr bwMode="auto">
            <a:xfrm>
              <a:off x="1824" y="738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i</a:t>
              </a:r>
            </a:p>
          </p:txBody>
        </p:sp>
        <p:sp>
          <p:nvSpPr>
            <p:cNvPr id="433173" name="Text Box 21"/>
            <p:cNvSpPr txBox="1">
              <a:spLocks noChangeArrowheads="1"/>
            </p:cNvSpPr>
            <p:nvPr/>
          </p:nvSpPr>
          <p:spPr bwMode="auto">
            <a:xfrm>
              <a:off x="3422" y="750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j</a:t>
              </a:r>
            </a:p>
          </p:txBody>
        </p:sp>
        <p:sp>
          <p:nvSpPr>
            <p:cNvPr id="433174" name="Text Box 22"/>
            <p:cNvSpPr txBox="1">
              <a:spLocks noChangeArrowheads="1"/>
            </p:cNvSpPr>
            <p:nvPr/>
          </p:nvSpPr>
          <p:spPr bwMode="auto">
            <a:xfrm>
              <a:off x="5087" y="746"/>
              <a:ext cx="17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r</a:t>
              </a:r>
            </a:p>
          </p:txBody>
        </p:sp>
        <p:sp>
          <p:nvSpPr>
            <p:cNvPr id="433175" name="AutoShape 23"/>
            <p:cNvSpPr>
              <a:spLocks/>
            </p:cNvSpPr>
            <p:nvPr/>
          </p:nvSpPr>
          <p:spPr bwMode="auto">
            <a:xfrm rot="-5400000">
              <a:off x="1167" y="668"/>
              <a:ext cx="134" cy="1604"/>
            </a:xfrm>
            <a:prstGeom prst="leftBrace">
              <a:avLst>
                <a:gd name="adj1" fmla="val 9975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6" name="AutoShape 24"/>
            <p:cNvSpPr>
              <a:spLocks/>
            </p:cNvSpPr>
            <p:nvPr/>
          </p:nvSpPr>
          <p:spPr bwMode="auto">
            <a:xfrm rot="-5400000">
              <a:off x="2691" y="805"/>
              <a:ext cx="126" cy="1329"/>
            </a:xfrm>
            <a:prstGeom prst="leftBrace">
              <a:avLst>
                <a:gd name="adj1" fmla="val 8789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1086" y="1508"/>
              <a:ext cx="31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sp>
          <p:nvSpPr>
            <p:cNvPr id="433179" name="Text Box 27"/>
            <p:cNvSpPr txBox="1">
              <a:spLocks noChangeArrowheads="1"/>
            </p:cNvSpPr>
            <p:nvPr/>
          </p:nvSpPr>
          <p:spPr bwMode="auto">
            <a:xfrm>
              <a:off x="2609" y="1492"/>
              <a:ext cx="31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&gt;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47700" y="2941638"/>
            <a:ext cx="7875588" cy="2400300"/>
            <a:chOff x="408" y="1219"/>
            <a:chExt cx="4961" cy="1512"/>
          </a:xfrm>
        </p:grpSpPr>
        <p:sp>
          <p:nvSpPr>
            <p:cNvPr id="433182" name="Text Box 30"/>
            <p:cNvSpPr txBox="1">
              <a:spLocks noChangeArrowheads="1"/>
            </p:cNvSpPr>
            <p:nvPr/>
          </p:nvSpPr>
          <p:spPr bwMode="auto">
            <a:xfrm>
              <a:off x="408" y="195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83" name="Text Box 31"/>
            <p:cNvSpPr txBox="1">
              <a:spLocks noChangeArrowheads="1"/>
            </p:cNvSpPr>
            <p:nvPr/>
          </p:nvSpPr>
          <p:spPr bwMode="auto">
            <a:xfrm>
              <a:off x="740" y="195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84" name="Text Box 32"/>
            <p:cNvSpPr txBox="1">
              <a:spLocks noChangeArrowheads="1"/>
            </p:cNvSpPr>
            <p:nvPr/>
          </p:nvSpPr>
          <p:spPr bwMode="auto">
            <a:xfrm>
              <a:off x="1072" y="195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85" name="Text Box 33"/>
            <p:cNvSpPr txBox="1">
              <a:spLocks noChangeArrowheads="1"/>
            </p:cNvSpPr>
            <p:nvPr/>
          </p:nvSpPr>
          <p:spPr bwMode="auto">
            <a:xfrm>
              <a:off x="1380" y="1956"/>
              <a:ext cx="368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1736" y="195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2068" y="1956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88" name="Text Box 36"/>
            <p:cNvSpPr txBox="1">
              <a:spLocks noChangeArrowheads="1"/>
            </p:cNvSpPr>
            <p:nvPr/>
          </p:nvSpPr>
          <p:spPr bwMode="auto">
            <a:xfrm>
              <a:off x="2376" y="1956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433189" name="Text Box 37"/>
            <p:cNvSpPr txBox="1">
              <a:spLocks noChangeArrowheads="1"/>
            </p:cNvSpPr>
            <p:nvPr/>
          </p:nvSpPr>
          <p:spPr bwMode="auto">
            <a:xfrm>
              <a:off x="2708" y="1956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433190" name="Text Box 38"/>
            <p:cNvSpPr txBox="1">
              <a:spLocks noChangeArrowheads="1"/>
            </p:cNvSpPr>
            <p:nvPr/>
          </p:nvSpPr>
          <p:spPr bwMode="auto">
            <a:xfrm>
              <a:off x="3064" y="1956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3372" y="1956"/>
              <a:ext cx="368" cy="300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3736" y="1956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4060" y="1956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4390" y="1956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4722" y="1956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5060" y="1956"/>
              <a:ext cx="309" cy="3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</a:t>
              </a:r>
              <a:r>
                <a:rPr lang="en-US" i="1"/>
                <a:t>x</a:t>
              </a:r>
              <a:r>
                <a:rPr lang="en-US"/>
                <a:t> 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471" y="1732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p</a:t>
              </a:r>
            </a:p>
          </p:txBody>
        </p:sp>
        <p:sp>
          <p:nvSpPr>
            <p:cNvPr id="433198" name="Text Box 46"/>
            <p:cNvSpPr txBox="1">
              <a:spLocks noChangeArrowheads="1"/>
            </p:cNvSpPr>
            <p:nvPr/>
          </p:nvSpPr>
          <p:spPr bwMode="auto">
            <a:xfrm>
              <a:off x="1811" y="1711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i</a:t>
              </a:r>
            </a:p>
          </p:txBody>
        </p:sp>
        <p:sp>
          <p:nvSpPr>
            <p:cNvPr id="433199" name="Text Box 47"/>
            <p:cNvSpPr txBox="1">
              <a:spLocks noChangeArrowheads="1"/>
            </p:cNvSpPr>
            <p:nvPr/>
          </p:nvSpPr>
          <p:spPr bwMode="auto">
            <a:xfrm>
              <a:off x="3801" y="1707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j</a:t>
              </a:r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5074" y="1719"/>
              <a:ext cx="17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r</a:t>
              </a:r>
            </a:p>
          </p:txBody>
        </p:sp>
        <p:sp>
          <p:nvSpPr>
            <p:cNvPr id="433201" name="AutoShape 49"/>
            <p:cNvSpPr>
              <a:spLocks/>
            </p:cNvSpPr>
            <p:nvPr/>
          </p:nvSpPr>
          <p:spPr bwMode="auto">
            <a:xfrm rot="-5400000">
              <a:off x="1154" y="1641"/>
              <a:ext cx="134" cy="1604"/>
            </a:xfrm>
            <a:prstGeom prst="leftBrace">
              <a:avLst>
                <a:gd name="adj1" fmla="val 9975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2" name="AutoShape 50"/>
            <p:cNvSpPr>
              <a:spLocks/>
            </p:cNvSpPr>
            <p:nvPr/>
          </p:nvSpPr>
          <p:spPr bwMode="auto">
            <a:xfrm rot="-5400000">
              <a:off x="2828" y="1620"/>
              <a:ext cx="134" cy="1638"/>
            </a:xfrm>
            <a:prstGeom prst="leftBrace">
              <a:avLst>
                <a:gd name="adj1" fmla="val 10186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3" name="Text Box 51"/>
            <p:cNvSpPr txBox="1">
              <a:spLocks noChangeArrowheads="1"/>
            </p:cNvSpPr>
            <p:nvPr/>
          </p:nvSpPr>
          <p:spPr bwMode="auto">
            <a:xfrm>
              <a:off x="1073" y="2481"/>
              <a:ext cx="31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sp>
          <p:nvSpPr>
            <p:cNvPr id="433204" name="Text Box 52"/>
            <p:cNvSpPr txBox="1">
              <a:spLocks noChangeArrowheads="1"/>
            </p:cNvSpPr>
            <p:nvPr/>
          </p:nvSpPr>
          <p:spPr bwMode="auto">
            <a:xfrm>
              <a:off x="2596" y="2465"/>
              <a:ext cx="31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&gt;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sp>
          <p:nvSpPr>
            <p:cNvPr id="433205" name="Line 53"/>
            <p:cNvSpPr>
              <a:spLocks noChangeShapeType="1"/>
            </p:cNvSpPr>
            <p:nvPr/>
          </p:nvSpPr>
          <p:spPr bwMode="auto">
            <a:xfrm>
              <a:off x="3573" y="1219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3207" name="Text Box 55"/>
          <p:cNvSpPr txBox="1">
            <a:spLocks noChangeArrowheads="1"/>
          </p:cNvSpPr>
          <p:nvPr/>
        </p:nvSpPr>
        <p:spPr bwMode="auto">
          <a:xfrm>
            <a:off x="649288" y="1306513"/>
            <a:ext cx="130016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>
                <a:solidFill>
                  <a:srgbClr val="CC3300"/>
                </a:solidFill>
              </a:rPr>
              <a:t>Case 1:</a:t>
            </a:r>
          </a:p>
        </p:txBody>
      </p:sp>
    </p:spTree>
    <p:extLst>
      <p:ext uri="{BB962C8B-B14F-4D97-AF65-F5344CB8AC3E}">
        <p14:creationId xmlns:p14="http://schemas.microsoft.com/office/powerpoint/2010/main" val="33604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Partition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u="sng" dirty="0" smtClean="0">
                <a:solidFill>
                  <a:srgbClr val="CC3300"/>
                </a:solidFill>
              </a:rPr>
              <a:t>Case 2: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chemeClr val="hlink"/>
                </a:solidFill>
              </a:rPr>
              <a:t>A</a:t>
            </a:r>
            <a:r>
              <a:rPr lang="en-US" sz="2400" dirty="0" smtClean="0">
                <a:solidFill>
                  <a:schemeClr val="hlink"/>
                </a:solidFill>
              </a:rPr>
              <a:t>[</a:t>
            </a:r>
            <a:r>
              <a:rPr lang="en-US" sz="2400" i="1" dirty="0" smtClean="0">
                <a:solidFill>
                  <a:schemeClr val="hlink"/>
                </a:solidFill>
              </a:rPr>
              <a:t>j</a:t>
            </a:r>
            <a:r>
              <a:rPr lang="en-US" sz="2400" dirty="0" smtClean="0">
                <a:solidFill>
                  <a:schemeClr val="hlink"/>
                </a:solidFill>
              </a:rPr>
              <a:t>]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lang="en-US" sz="2400" i="1" dirty="0" smtClean="0">
                <a:solidFill>
                  <a:schemeClr val="hlink"/>
                </a:solidFill>
              </a:rPr>
              <a:t>x</a:t>
            </a:r>
            <a:endParaRPr lang="en-US" sz="2400" dirty="0" smtClean="0">
              <a:solidFill>
                <a:schemeClr val="hlink"/>
              </a:solidFill>
            </a:endParaRPr>
          </a:p>
          <a:p>
            <a:pPr lvl="1"/>
            <a:r>
              <a:rPr lang="en-US" sz="2000" dirty="0" smtClean="0"/>
              <a:t>Increment </a:t>
            </a:r>
            <a:r>
              <a:rPr lang="en-US" sz="2000" i="1" dirty="0" err="1" smtClean="0"/>
              <a:t>i</a:t>
            </a:r>
            <a:endParaRPr lang="en-US" sz="2000" dirty="0" smtClean="0"/>
          </a:p>
          <a:p>
            <a:pPr lvl="1"/>
            <a:r>
              <a:rPr lang="en-US" sz="2000" dirty="0" smtClean="0"/>
              <a:t>Swap </a:t>
            </a:r>
            <a:r>
              <a:rPr lang="en-US" sz="2000" i="1" dirty="0" smtClean="0"/>
              <a:t>A</a:t>
            </a:r>
            <a:r>
              <a:rPr lang="en-US" sz="2000" dirty="0" smtClean="0"/>
              <a:t>[</a:t>
            </a:r>
            <a:r>
              <a:rPr lang="en-US" sz="2000" i="1" dirty="0" err="1" smtClean="0"/>
              <a:t>i</a:t>
            </a:r>
            <a:r>
              <a:rPr lang="en-US" sz="2000" dirty="0" smtClean="0"/>
              <a:t>] and </a:t>
            </a:r>
            <a:r>
              <a:rPr lang="en-US" sz="2000" i="1" dirty="0" smtClean="0"/>
              <a:t>A</a:t>
            </a:r>
            <a:r>
              <a:rPr lang="en-US" sz="2000" dirty="0" smtClean="0"/>
              <a:t>[</a:t>
            </a:r>
            <a:r>
              <a:rPr lang="en-US" sz="2000" i="1" dirty="0" smtClean="0"/>
              <a:t>j</a:t>
            </a:r>
            <a:r>
              <a:rPr lang="en-US" sz="2000" dirty="0" smtClean="0"/>
              <a:t>]</a:t>
            </a:r>
          </a:p>
          <a:p>
            <a:pPr lvl="2"/>
            <a:r>
              <a:rPr lang="en-US" sz="1800" dirty="0" smtClean="0"/>
              <a:t>Condition 1 is maintained.</a:t>
            </a:r>
          </a:p>
        </p:txBody>
      </p:sp>
      <p:sp>
        <p:nvSpPr>
          <p:cNvPr id="62" name="Content Placeholder 6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2000" dirty="0" smtClean="0"/>
              <a:t>Increment </a:t>
            </a:r>
            <a:r>
              <a:rPr lang="en-US" sz="2000" i="1" dirty="0" smtClean="0"/>
              <a:t>j</a:t>
            </a:r>
            <a:endParaRPr lang="en-US" sz="2000" dirty="0" smtClean="0"/>
          </a:p>
          <a:p>
            <a:pPr lvl="2"/>
            <a:r>
              <a:rPr lang="en-US" sz="1800" dirty="0" smtClean="0"/>
              <a:t>Condition 2 is maintained.</a:t>
            </a:r>
            <a:endParaRPr lang="en-US" dirty="0" smtClean="0"/>
          </a:p>
          <a:p>
            <a:pPr marL="914400" lvl="1" indent="-457200"/>
            <a:r>
              <a:rPr lang="en-US" sz="2000" i="1" dirty="0" smtClean="0"/>
              <a:t>A</a:t>
            </a:r>
            <a:r>
              <a:rPr lang="en-US" sz="2000" dirty="0" smtClean="0"/>
              <a:t>[</a:t>
            </a:r>
            <a:r>
              <a:rPr lang="en-US" sz="2000" i="1" dirty="0" smtClean="0"/>
              <a:t>r</a:t>
            </a:r>
            <a:r>
              <a:rPr lang="en-US" sz="2000" dirty="0" smtClean="0"/>
              <a:t>] is unaltered.</a:t>
            </a:r>
          </a:p>
          <a:p>
            <a:pPr marL="1314450" lvl="2" indent="-457200"/>
            <a:r>
              <a:rPr lang="en-US" sz="1800" dirty="0" smtClean="0"/>
              <a:t>Condition 3 is maintained.</a:t>
            </a:r>
          </a:p>
          <a:p>
            <a:endParaRPr lang="en-US" dirty="0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68338" y="3332163"/>
            <a:ext cx="7875587" cy="1619250"/>
            <a:chOff x="421" y="2099"/>
            <a:chExt cx="4961" cy="1020"/>
          </a:xfrm>
        </p:grpSpPr>
        <p:sp>
          <p:nvSpPr>
            <p:cNvPr id="434180" name="Text Box 4"/>
            <p:cNvSpPr txBox="1">
              <a:spLocks noChangeArrowheads="1"/>
            </p:cNvSpPr>
            <p:nvPr/>
          </p:nvSpPr>
          <p:spPr bwMode="auto">
            <a:xfrm>
              <a:off x="421" y="234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4181" name="Text Box 5"/>
            <p:cNvSpPr txBox="1">
              <a:spLocks noChangeArrowheads="1"/>
            </p:cNvSpPr>
            <p:nvPr/>
          </p:nvSpPr>
          <p:spPr bwMode="auto">
            <a:xfrm>
              <a:off x="753" y="234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4182" name="Text Box 6"/>
            <p:cNvSpPr txBox="1">
              <a:spLocks noChangeArrowheads="1"/>
            </p:cNvSpPr>
            <p:nvPr/>
          </p:nvSpPr>
          <p:spPr bwMode="auto">
            <a:xfrm>
              <a:off x="1085" y="234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4183" name="Text Box 7"/>
            <p:cNvSpPr txBox="1">
              <a:spLocks noChangeArrowheads="1"/>
            </p:cNvSpPr>
            <p:nvPr/>
          </p:nvSpPr>
          <p:spPr bwMode="auto">
            <a:xfrm>
              <a:off x="1393" y="2344"/>
              <a:ext cx="368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434184" name="Text Box 8"/>
            <p:cNvSpPr txBox="1">
              <a:spLocks noChangeArrowheads="1"/>
            </p:cNvSpPr>
            <p:nvPr/>
          </p:nvSpPr>
          <p:spPr bwMode="auto">
            <a:xfrm>
              <a:off x="1749" y="234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4185" name="Text Box 9"/>
            <p:cNvSpPr txBox="1">
              <a:spLocks noChangeArrowheads="1"/>
            </p:cNvSpPr>
            <p:nvPr/>
          </p:nvSpPr>
          <p:spPr bwMode="auto">
            <a:xfrm>
              <a:off x="2081" y="2344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4186" name="Text Box 10"/>
            <p:cNvSpPr txBox="1">
              <a:spLocks noChangeArrowheads="1"/>
            </p:cNvSpPr>
            <p:nvPr/>
          </p:nvSpPr>
          <p:spPr bwMode="auto">
            <a:xfrm>
              <a:off x="2389" y="2344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434187" name="Text Box 11"/>
            <p:cNvSpPr txBox="1">
              <a:spLocks noChangeArrowheads="1"/>
            </p:cNvSpPr>
            <p:nvPr/>
          </p:nvSpPr>
          <p:spPr bwMode="auto">
            <a:xfrm>
              <a:off x="2721" y="2344"/>
              <a:ext cx="368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 </a:t>
              </a:r>
            </a:p>
          </p:txBody>
        </p:sp>
        <p:sp>
          <p:nvSpPr>
            <p:cNvPr id="434188" name="Text Box 12"/>
            <p:cNvSpPr txBox="1">
              <a:spLocks noChangeArrowheads="1"/>
            </p:cNvSpPr>
            <p:nvPr/>
          </p:nvSpPr>
          <p:spPr bwMode="auto">
            <a:xfrm>
              <a:off x="3077" y="2344"/>
              <a:ext cx="320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4189" name="Text Box 13"/>
            <p:cNvSpPr txBox="1">
              <a:spLocks noChangeArrowheads="1"/>
            </p:cNvSpPr>
            <p:nvPr/>
          </p:nvSpPr>
          <p:spPr bwMode="auto">
            <a:xfrm>
              <a:off x="3395" y="2344"/>
              <a:ext cx="349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ym typeface="Symbol" pitchFamily="18" charset="2"/>
                </a:rPr>
                <a:t></a:t>
              </a:r>
              <a:r>
                <a:rPr lang="en-US"/>
                <a:t> </a:t>
              </a:r>
              <a:r>
                <a:rPr lang="en-US" i="1"/>
                <a:t>x</a:t>
              </a:r>
            </a:p>
          </p:txBody>
        </p:sp>
        <p:sp>
          <p:nvSpPr>
            <p:cNvPr id="434190" name="Text Box 14"/>
            <p:cNvSpPr txBox="1">
              <a:spLocks noChangeArrowheads="1"/>
            </p:cNvSpPr>
            <p:nvPr/>
          </p:nvSpPr>
          <p:spPr bwMode="auto">
            <a:xfrm>
              <a:off x="3749" y="2344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4191" name="Text Box 15"/>
            <p:cNvSpPr txBox="1">
              <a:spLocks noChangeArrowheads="1"/>
            </p:cNvSpPr>
            <p:nvPr/>
          </p:nvSpPr>
          <p:spPr bwMode="auto">
            <a:xfrm>
              <a:off x="4073" y="2344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4192" name="Text Box 16"/>
            <p:cNvSpPr txBox="1">
              <a:spLocks noChangeArrowheads="1"/>
            </p:cNvSpPr>
            <p:nvPr/>
          </p:nvSpPr>
          <p:spPr bwMode="auto">
            <a:xfrm>
              <a:off x="4403" y="2344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4193" name="Text Box 17"/>
            <p:cNvSpPr txBox="1">
              <a:spLocks noChangeArrowheads="1"/>
            </p:cNvSpPr>
            <p:nvPr/>
          </p:nvSpPr>
          <p:spPr bwMode="auto">
            <a:xfrm>
              <a:off x="4735" y="2344"/>
              <a:ext cx="320" cy="3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   </a:t>
              </a:r>
            </a:p>
          </p:txBody>
        </p:sp>
        <p:sp>
          <p:nvSpPr>
            <p:cNvPr id="434194" name="Text Box 18"/>
            <p:cNvSpPr txBox="1">
              <a:spLocks noChangeArrowheads="1"/>
            </p:cNvSpPr>
            <p:nvPr/>
          </p:nvSpPr>
          <p:spPr bwMode="auto">
            <a:xfrm>
              <a:off x="5073" y="2344"/>
              <a:ext cx="309" cy="3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i="1"/>
                <a:t> x</a:t>
              </a:r>
              <a:r>
                <a:rPr lang="en-US"/>
                <a:t> </a:t>
              </a:r>
            </a:p>
          </p:txBody>
        </p:sp>
        <p:sp>
          <p:nvSpPr>
            <p:cNvPr id="434195" name="Text Box 19"/>
            <p:cNvSpPr txBox="1">
              <a:spLocks noChangeArrowheads="1"/>
            </p:cNvSpPr>
            <p:nvPr/>
          </p:nvSpPr>
          <p:spPr bwMode="auto">
            <a:xfrm>
              <a:off x="484" y="2120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p</a:t>
              </a:r>
            </a:p>
          </p:txBody>
        </p:sp>
        <p:sp>
          <p:nvSpPr>
            <p:cNvPr id="434196" name="Text Box 20"/>
            <p:cNvSpPr txBox="1">
              <a:spLocks noChangeArrowheads="1"/>
            </p:cNvSpPr>
            <p:nvPr/>
          </p:nvSpPr>
          <p:spPr bwMode="auto">
            <a:xfrm>
              <a:off x="1824" y="2099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i</a:t>
              </a:r>
            </a:p>
          </p:txBody>
        </p:sp>
        <p:sp>
          <p:nvSpPr>
            <p:cNvPr id="434197" name="Text Box 21"/>
            <p:cNvSpPr txBox="1">
              <a:spLocks noChangeArrowheads="1"/>
            </p:cNvSpPr>
            <p:nvPr/>
          </p:nvSpPr>
          <p:spPr bwMode="auto">
            <a:xfrm>
              <a:off x="3422" y="2111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j</a:t>
              </a:r>
            </a:p>
          </p:txBody>
        </p:sp>
        <p:sp>
          <p:nvSpPr>
            <p:cNvPr id="434198" name="Text Box 22"/>
            <p:cNvSpPr txBox="1">
              <a:spLocks noChangeArrowheads="1"/>
            </p:cNvSpPr>
            <p:nvPr/>
          </p:nvSpPr>
          <p:spPr bwMode="auto">
            <a:xfrm>
              <a:off x="5087" y="2107"/>
              <a:ext cx="17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r</a:t>
              </a:r>
            </a:p>
          </p:txBody>
        </p:sp>
        <p:sp>
          <p:nvSpPr>
            <p:cNvPr id="434199" name="AutoShape 23"/>
            <p:cNvSpPr>
              <a:spLocks/>
            </p:cNvSpPr>
            <p:nvPr/>
          </p:nvSpPr>
          <p:spPr bwMode="auto">
            <a:xfrm rot="-5400000">
              <a:off x="1167" y="2029"/>
              <a:ext cx="134" cy="1604"/>
            </a:xfrm>
            <a:prstGeom prst="leftBrace">
              <a:avLst>
                <a:gd name="adj1" fmla="val 9975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00" name="AutoShape 24"/>
            <p:cNvSpPr>
              <a:spLocks/>
            </p:cNvSpPr>
            <p:nvPr/>
          </p:nvSpPr>
          <p:spPr bwMode="auto">
            <a:xfrm rot="-5400000">
              <a:off x="2691" y="2166"/>
              <a:ext cx="126" cy="1329"/>
            </a:xfrm>
            <a:prstGeom prst="leftBrace">
              <a:avLst>
                <a:gd name="adj1" fmla="val 8789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01" name="Text Box 25"/>
            <p:cNvSpPr txBox="1">
              <a:spLocks noChangeArrowheads="1"/>
            </p:cNvSpPr>
            <p:nvPr/>
          </p:nvSpPr>
          <p:spPr bwMode="auto">
            <a:xfrm>
              <a:off x="1086" y="2869"/>
              <a:ext cx="31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sp>
          <p:nvSpPr>
            <p:cNvPr id="434202" name="Text Box 26"/>
            <p:cNvSpPr txBox="1">
              <a:spLocks noChangeArrowheads="1"/>
            </p:cNvSpPr>
            <p:nvPr/>
          </p:nvSpPr>
          <p:spPr bwMode="auto">
            <a:xfrm>
              <a:off x="2609" y="2853"/>
              <a:ext cx="31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&gt;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</p:grpSp>
      <p:sp>
        <p:nvSpPr>
          <p:cNvPr id="434240" name="Rectangle 64"/>
          <p:cNvSpPr>
            <a:spLocks noChangeArrowheads="1"/>
          </p:cNvSpPr>
          <p:nvPr/>
        </p:nvSpPr>
        <p:spPr bwMode="auto">
          <a:xfrm>
            <a:off x="4495800" y="1447800"/>
            <a:ext cx="4378325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FontTx/>
              <a:buChar char="»"/>
            </a:pPr>
            <a:endParaRPr lang="en-US" sz="2000" dirty="0"/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661988" y="4206875"/>
            <a:ext cx="7875587" cy="2273300"/>
            <a:chOff x="417" y="2650"/>
            <a:chExt cx="4961" cy="1432"/>
          </a:xfrm>
        </p:grpSpPr>
        <p:sp>
          <p:nvSpPr>
            <p:cNvPr id="434225" name="Text Box 49"/>
            <p:cNvSpPr txBox="1">
              <a:spLocks noChangeArrowheads="1"/>
            </p:cNvSpPr>
            <p:nvPr/>
          </p:nvSpPr>
          <p:spPr bwMode="auto">
            <a:xfrm>
              <a:off x="1082" y="3832"/>
              <a:ext cx="31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sp>
          <p:nvSpPr>
            <p:cNvPr id="434226" name="Text Box 50"/>
            <p:cNvSpPr txBox="1">
              <a:spLocks noChangeArrowheads="1"/>
            </p:cNvSpPr>
            <p:nvPr/>
          </p:nvSpPr>
          <p:spPr bwMode="auto">
            <a:xfrm>
              <a:off x="2605" y="3816"/>
              <a:ext cx="31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&gt; </a:t>
              </a:r>
              <a:r>
                <a:rPr lang="en-US" sz="2000" i="1">
                  <a:sym typeface="Symbol" pitchFamily="18" charset="2"/>
                </a:rPr>
                <a:t>x</a:t>
              </a:r>
              <a:endParaRPr lang="en-US" sz="2000"/>
            </a:p>
          </p:txBody>
        </p:sp>
        <p:grpSp>
          <p:nvGrpSpPr>
            <p:cNvPr id="4" name="Group 68"/>
            <p:cNvGrpSpPr>
              <a:grpSpLocks/>
            </p:cNvGrpSpPr>
            <p:nvPr/>
          </p:nvGrpSpPr>
          <p:grpSpPr bwMode="auto">
            <a:xfrm>
              <a:off x="417" y="2650"/>
              <a:ext cx="4961" cy="1211"/>
              <a:chOff x="417" y="2650"/>
              <a:chExt cx="4961" cy="1211"/>
            </a:xfrm>
          </p:grpSpPr>
          <p:sp>
            <p:nvSpPr>
              <p:cNvPr id="434204" name="Text Box 28"/>
              <p:cNvSpPr txBox="1">
                <a:spLocks noChangeArrowheads="1"/>
              </p:cNvSpPr>
              <p:nvPr/>
            </p:nvSpPr>
            <p:spPr bwMode="auto">
              <a:xfrm>
                <a:off x="417" y="3307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434205" name="Text Box 29"/>
              <p:cNvSpPr txBox="1">
                <a:spLocks noChangeArrowheads="1"/>
              </p:cNvSpPr>
              <p:nvPr/>
            </p:nvSpPr>
            <p:spPr bwMode="auto">
              <a:xfrm>
                <a:off x="749" y="3307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434206" name="Text Box 30"/>
              <p:cNvSpPr txBox="1">
                <a:spLocks noChangeArrowheads="1"/>
              </p:cNvSpPr>
              <p:nvPr/>
            </p:nvSpPr>
            <p:spPr bwMode="auto">
              <a:xfrm>
                <a:off x="1081" y="3307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434207" name="Text Box 31"/>
              <p:cNvSpPr txBox="1">
                <a:spLocks noChangeArrowheads="1"/>
              </p:cNvSpPr>
              <p:nvPr/>
            </p:nvSpPr>
            <p:spPr bwMode="auto">
              <a:xfrm>
                <a:off x="1389" y="3307"/>
                <a:ext cx="368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 </a:t>
                </a:r>
              </a:p>
            </p:txBody>
          </p:sp>
          <p:sp>
            <p:nvSpPr>
              <p:cNvPr id="434208" name="Text Box 32"/>
              <p:cNvSpPr txBox="1">
                <a:spLocks noChangeArrowheads="1"/>
              </p:cNvSpPr>
              <p:nvPr/>
            </p:nvSpPr>
            <p:spPr bwMode="auto">
              <a:xfrm>
                <a:off x="1745" y="3307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434209" name="Text Box 33"/>
              <p:cNvSpPr txBox="1">
                <a:spLocks noChangeArrowheads="1"/>
              </p:cNvSpPr>
              <p:nvPr/>
            </p:nvSpPr>
            <p:spPr bwMode="auto">
              <a:xfrm>
                <a:off x="2077" y="3307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434210" name="Text Box 34"/>
              <p:cNvSpPr txBox="1">
                <a:spLocks noChangeArrowheads="1"/>
              </p:cNvSpPr>
              <p:nvPr/>
            </p:nvSpPr>
            <p:spPr bwMode="auto">
              <a:xfrm>
                <a:off x="2385" y="3307"/>
                <a:ext cx="368" cy="300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 </a:t>
                </a:r>
              </a:p>
            </p:txBody>
          </p:sp>
          <p:sp>
            <p:nvSpPr>
              <p:cNvPr id="434211" name="Text Box 35"/>
              <p:cNvSpPr txBox="1">
                <a:spLocks noChangeArrowheads="1"/>
              </p:cNvSpPr>
              <p:nvPr/>
            </p:nvSpPr>
            <p:spPr bwMode="auto">
              <a:xfrm>
                <a:off x="2717" y="3307"/>
                <a:ext cx="368" cy="300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 </a:t>
                </a:r>
              </a:p>
            </p:txBody>
          </p:sp>
          <p:sp>
            <p:nvSpPr>
              <p:cNvPr id="434212" name="Text Box 36"/>
              <p:cNvSpPr txBox="1">
                <a:spLocks noChangeArrowheads="1"/>
              </p:cNvSpPr>
              <p:nvPr/>
            </p:nvSpPr>
            <p:spPr bwMode="auto">
              <a:xfrm>
                <a:off x="3073" y="3307"/>
                <a:ext cx="320" cy="300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434213" name="Text Box 37"/>
              <p:cNvSpPr txBox="1">
                <a:spLocks noChangeArrowheads="1"/>
              </p:cNvSpPr>
              <p:nvPr/>
            </p:nvSpPr>
            <p:spPr bwMode="auto">
              <a:xfrm>
                <a:off x="3381" y="3307"/>
                <a:ext cx="368" cy="300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 </a:t>
                </a:r>
              </a:p>
            </p:txBody>
          </p:sp>
          <p:sp>
            <p:nvSpPr>
              <p:cNvPr id="434214" name="Text Box 38"/>
              <p:cNvSpPr txBox="1">
                <a:spLocks noChangeArrowheads="1"/>
              </p:cNvSpPr>
              <p:nvPr/>
            </p:nvSpPr>
            <p:spPr bwMode="auto">
              <a:xfrm>
                <a:off x="3745" y="3307"/>
                <a:ext cx="320" cy="3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434215" name="Text Box 39"/>
              <p:cNvSpPr txBox="1">
                <a:spLocks noChangeArrowheads="1"/>
              </p:cNvSpPr>
              <p:nvPr/>
            </p:nvSpPr>
            <p:spPr bwMode="auto">
              <a:xfrm>
                <a:off x="4069" y="3307"/>
                <a:ext cx="320" cy="3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434216" name="Text Box 40"/>
              <p:cNvSpPr txBox="1">
                <a:spLocks noChangeArrowheads="1"/>
              </p:cNvSpPr>
              <p:nvPr/>
            </p:nvSpPr>
            <p:spPr bwMode="auto">
              <a:xfrm>
                <a:off x="4399" y="3307"/>
                <a:ext cx="320" cy="3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434217" name="Text Box 41"/>
              <p:cNvSpPr txBox="1">
                <a:spLocks noChangeArrowheads="1"/>
              </p:cNvSpPr>
              <p:nvPr/>
            </p:nvSpPr>
            <p:spPr bwMode="auto">
              <a:xfrm>
                <a:off x="4731" y="3307"/>
                <a:ext cx="320" cy="3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   </a:t>
                </a:r>
              </a:p>
            </p:txBody>
          </p:sp>
          <p:sp>
            <p:nvSpPr>
              <p:cNvPr id="434218" name="Text Box 42"/>
              <p:cNvSpPr txBox="1">
                <a:spLocks noChangeArrowheads="1"/>
              </p:cNvSpPr>
              <p:nvPr/>
            </p:nvSpPr>
            <p:spPr bwMode="auto">
              <a:xfrm>
                <a:off x="5069" y="3307"/>
                <a:ext cx="309" cy="3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</a:t>
                </a:r>
                <a:r>
                  <a:rPr lang="en-US" i="1"/>
                  <a:t>x</a:t>
                </a:r>
                <a:r>
                  <a:rPr lang="en-US"/>
                  <a:t> </a:t>
                </a:r>
              </a:p>
            </p:txBody>
          </p:sp>
          <p:sp>
            <p:nvSpPr>
              <p:cNvPr id="434219" name="Text Box 43"/>
              <p:cNvSpPr txBox="1">
                <a:spLocks noChangeArrowheads="1"/>
              </p:cNvSpPr>
              <p:nvPr/>
            </p:nvSpPr>
            <p:spPr bwMode="auto">
              <a:xfrm>
                <a:off x="480" y="3083"/>
                <a:ext cx="1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i="1"/>
                  <a:t>p</a:t>
                </a:r>
              </a:p>
            </p:txBody>
          </p:sp>
          <p:sp>
            <p:nvSpPr>
              <p:cNvPr id="434220" name="Text Box 44"/>
              <p:cNvSpPr txBox="1">
                <a:spLocks noChangeArrowheads="1"/>
              </p:cNvSpPr>
              <p:nvPr/>
            </p:nvSpPr>
            <p:spPr bwMode="auto">
              <a:xfrm>
                <a:off x="2120" y="3053"/>
                <a:ext cx="1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i="1"/>
                  <a:t>i</a:t>
                </a:r>
              </a:p>
            </p:txBody>
          </p:sp>
          <p:sp>
            <p:nvSpPr>
              <p:cNvPr id="434221" name="Text Box 45"/>
              <p:cNvSpPr txBox="1">
                <a:spLocks noChangeArrowheads="1"/>
              </p:cNvSpPr>
              <p:nvPr/>
            </p:nvSpPr>
            <p:spPr bwMode="auto">
              <a:xfrm>
                <a:off x="3810" y="3058"/>
                <a:ext cx="1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i="1"/>
                  <a:t>j</a:t>
                </a:r>
              </a:p>
            </p:txBody>
          </p:sp>
          <p:sp>
            <p:nvSpPr>
              <p:cNvPr id="434222" name="Text Box 46"/>
              <p:cNvSpPr txBox="1">
                <a:spLocks noChangeArrowheads="1"/>
              </p:cNvSpPr>
              <p:nvPr/>
            </p:nvSpPr>
            <p:spPr bwMode="auto">
              <a:xfrm>
                <a:off x="5083" y="3070"/>
                <a:ext cx="17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i="1"/>
                  <a:t>r</a:t>
                </a:r>
              </a:p>
            </p:txBody>
          </p:sp>
          <p:sp>
            <p:nvSpPr>
              <p:cNvPr id="434223" name="AutoShape 47"/>
              <p:cNvSpPr>
                <a:spLocks/>
              </p:cNvSpPr>
              <p:nvPr/>
            </p:nvSpPr>
            <p:spPr bwMode="auto">
              <a:xfrm rot="-5400000">
                <a:off x="1351" y="2821"/>
                <a:ext cx="117" cy="1963"/>
              </a:xfrm>
              <a:prstGeom prst="leftBrace">
                <a:avLst>
                  <a:gd name="adj1" fmla="val 139815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4" name="AutoShape 48"/>
              <p:cNvSpPr>
                <a:spLocks/>
              </p:cNvSpPr>
              <p:nvPr/>
            </p:nvSpPr>
            <p:spPr bwMode="auto">
              <a:xfrm rot="-5400000">
                <a:off x="3008" y="3100"/>
                <a:ext cx="92" cy="1338"/>
              </a:xfrm>
              <a:prstGeom prst="leftBrace">
                <a:avLst>
                  <a:gd name="adj1" fmla="val 121196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34236" name="AutoShape 60"/>
              <p:cNvCxnSpPr>
                <a:cxnSpLocks noChangeShapeType="1"/>
                <a:stCxn id="434185" idx="2"/>
                <a:endCxn id="434213" idx="0"/>
              </p:cNvCxnSpPr>
              <p:nvPr/>
            </p:nvCxnSpPr>
            <p:spPr bwMode="auto">
              <a:xfrm rot="16200000" flipH="1">
                <a:off x="2577" y="2314"/>
                <a:ext cx="651" cy="1324"/>
              </a:xfrm>
              <a:prstGeom prst="curvedConnector3">
                <a:avLst>
                  <a:gd name="adj1" fmla="val 49921"/>
                </a:avLst>
              </a:prstGeom>
              <a:noFill/>
              <a:ln w="19050">
                <a:solidFill>
                  <a:srgbClr val="00CC00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434243" name="AutoShape 67"/>
              <p:cNvCxnSpPr>
                <a:cxnSpLocks noChangeShapeType="1"/>
                <a:stCxn id="434189" idx="2"/>
                <a:endCxn id="434209" idx="0"/>
              </p:cNvCxnSpPr>
              <p:nvPr/>
            </p:nvCxnSpPr>
            <p:spPr bwMode="auto">
              <a:xfrm rot="5400000">
                <a:off x="2578" y="2309"/>
                <a:ext cx="651" cy="1333"/>
              </a:xfrm>
              <a:prstGeom prst="curvedConnector3">
                <a:avLst>
                  <a:gd name="adj1" fmla="val 49921"/>
                </a:avLst>
              </a:prstGeom>
              <a:noFill/>
              <a:ln w="12700">
                <a:solidFill>
                  <a:srgbClr val="00CC00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7037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1521</Words>
  <Application>Microsoft Office PowerPoint</Application>
  <PresentationFormat>On-screen Show (4:3)</PresentationFormat>
  <Paragraphs>349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Quick Sort</vt:lpstr>
      <vt:lpstr>QuickSort Design</vt:lpstr>
      <vt:lpstr>Pseudocode</vt:lpstr>
      <vt:lpstr>Example</vt:lpstr>
      <vt:lpstr>Example (Continued)</vt:lpstr>
      <vt:lpstr>Partitioning</vt:lpstr>
      <vt:lpstr>Correctness of Partition</vt:lpstr>
      <vt:lpstr>Correctness of Partition</vt:lpstr>
      <vt:lpstr>Correctness of Partition</vt:lpstr>
      <vt:lpstr>Correctness of Partition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A randomized version of quicksort</vt:lpstr>
      <vt:lpstr>Expected running time</vt:lpstr>
      <vt:lpstr>Expected Running Time of Partition</vt:lpstr>
      <vt:lpstr>PowerPoint Presentation</vt:lpstr>
      <vt:lpstr>When does the algorithm compare zi and zj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IITP</dc:creator>
  <cp:lastModifiedBy>IITP</cp:lastModifiedBy>
  <cp:revision>20</cp:revision>
  <dcterms:created xsi:type="dcterms:W3CDTF">2019-08-16T04:46:02Z</dcterms:created>
  <dcterms:modified xsi:type="dcterms:W3CDTF">2019-08-29T04:57:53Z</dcterms:modified>
</cp:coreProperties>
</file>