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4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6" r:id="rId48"/>
    <p:sldId id="304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69B6D-4AE7-4AB4-9507-62BC909534EB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80951-C166-4ED9-A818-55792CC7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6F9013-D31F-49A4-A722-3F6DF27F4AE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844F-7D36-4DCE-B810-C8E7956E04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FF5-4F3D-4A4E-95E0-7A7F045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6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Shortest </a:t>
            </a:r>
            <a:r>
              <a:rPr lang="en-US"/>
              <a:t>Path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9" y="1143000"/>
            <a:ext cx="858348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71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3" y="1524000"/>
            <a:ext cx="81917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76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97239"/>
            <a:ext cx="7470075" cy="537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82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675"/>
            <a:ext cx="7467600" cy="627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6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76" y="599281"/>
            <a:ext cx="7208324" cy="564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81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9" y="1143000"/>
            <a:ext cx="8367911" cy="516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1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4174"/>
            <a:ext cx="6553200" cy="641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30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5127"/>
            <a:ext cx="4953000" cy="612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10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Triangular Inequality: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9" y="2362200"/>
            <a:ext cx="843866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676400" y="4921827"/>
            <a:ext cx="5105400" cy="1097973"/>
            <a:chOff x="1676400" y="4000500"/>
            <a:chExt cx="5105400" cy="1097973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876800" y="40005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72200" y="40005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7" idx="2"/>
            </p:cNvCxnSpPr>
            <p:nvPr/>
          </p:nvCxnSpPr>
          <p:spPr>
            <a:xfrm>
              <a:off x="5486400" y="4267200"/>
              <a:ext cx="685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2202873" y="4502727"/>
              <a:ext cx="4087091" cy="595746"/>
            </a:xfrm>
            <a:custGeom>
              <a:avLst/>
              <a:gdLst>
                <a:gd name="connsiteX0" fmla="*/ 0 w 4087091"/>
                <a:gd name="connsiteY0" fmla="*/ 96982 h 595746"/>
                <a:gd name="connsiteX1" fmla="*/ 69272 w 4087091"/>
                <a:gd name="connsiteY1" fmla="*/ 138546 h 595746"/>
                <a:gd name="connsiteX2" fmla="*/ 138545 w 4087091"/>
                <a:gd name="connsiteY2" fmla="*/ 152400 h 595746"/>
                <a:gd name="connsiteX3" fmla="*/ 221672 w 4087091"/>
                <a:gd name="connsiteY3" fmla="*/ 180109 h 595746"/>
                <a:gd name="connsiteX4" fmla="*/ 277091 w 4087091"/>
                <a:gd name="connsiteY4" fmla="*/ 193964 h 595746"/>
                <a:gd name="connsiteX5" fmla="*/ 429491 w 4087091"/>
                <a:gd name="connsiteY5" fmla="*/ 290946 h 595746"/>
                <a:gd name="connsiteX6" fmla="*/ 471054 w 4087091"/>
                <a:gd name="connsiteY6" fmla="*/ 318655 h 595746"/>
                <a:gd name="connsiteX7" fmla="*/ 512618 w 4087091"/>
                <a:gd name="connsiteY7" fmla="*/ 332509 h 595746"/>
                <a:gd name="connsiteX8" fmla="*/ 623454 w 4087091"/>
                <a:gd name="connsiteY8" fmla="*/ 374073 h 595746"/>
                <a:gd name="connsiteX9" fmla="*/ 720436 w 4087091"/>
                <a:gd name="connsiteY9" fmla="*/ 429491 h 595746"/>
                <a:gd name="connsiteX10" fmla="*/ 762000 w 4087091"/>
                <a:gd name="connsiteY10" fmla="*/ 457200 h 595746"/>
                <a:gd name="connsiteX11" fmla="*/ 914400 w 4087091"/>
                <a:gd name="connsiteY11" fmla="*/ 484909 h 595746"/>
                <a:gd name="connsiteX12" fmla="*/ 1094509 w 4087091"/>
                <a:gd name="connsiteY12" fmla="*/ 471055 h 595746"/>
                <a:gd name="connsiteX13" fmla="*/ 1246909 w 4087091"/>
                <a:gd name="connsiteY13" fmla="*/ 484909 h 595746"/>
                <a:gd name="connsiteX14" fmla="*/ 1510145 w 4087091"/>
                <a:gd name="connsiteY14" fmla="*/ 526473 h 595746"/>
                <a:gd name="connsiteX15" fmla="*/ 1579418 w 4087091"/>
                <a:gd name="connsiteY15" fmla="*/ 540328 h 595746"/>
                <a:gd name="connsiteX16" fmla="*/ 1717963 w 4087091"/>
                <a:gd name="connsiteY16" fmla="*/ 554182 h 595746"/>
                <a:gd name="connsiteX17" fmla="*/ 1773382 w 4087091"/>
                <a:gd name="connsiteY17" fmla="*/ 568037 h 595746"/>
                <a:gd name="connsiteX18" fmla="*/ 1814945 w 4087091"/>
                <a:gd name="connsiteY18" fmla="*/ 581891 h 595746"/>
                <a:gd name="connsiteX19" fmla="*/ 1995054 w 4087091"/>
                <a:gd name="connsiteY19" fmla="*/ 595746 h 595746"/>
                <a:gd name="connsiteX20" fmla="*/ 2992582 w 4087091"/>
                <a:gd name="connsiteY20" fmla="*/ 581891 h 595746"/>
                <a:gd name="connsiteX21" fmla="*/ 3117272 w 4087091"/>
                <a:gd name="connsiteY21" fmla="*/ 526473 h 595746"/>
                <a:gd name="connsiteX22" fmla="*/ 3228109 w 4087091"/>
                <a:gd name="connsiteY22" fmla="*/ 498764 h 595746"/>
                <a:gd name="connsiteX23" fmla="*/ 3505200 w 4087091"/>
                <a:gd name="connsiteY23" fmla="*/ 471055 h 595746"/>
                <a:gd name="connsiteX24" fmla="*/ 3616036 w 4087091"/>
                <a:gd name="connsiteY24" fmla="*/ 457200 h 595746"/>
                <a:gd name="connsiteX25" fmla="*/ 3657600 w 4087091"/>
                <a:gd name="connsiteY25" fmla="*/ 443346 h 595746"/>
                <a:gd name="connsiteX26" fmla="*/ 3699163 w 4087091"/>
                <a:gd name="connsiteY26" fmla="*/ 401782 h 595746"/>
                <a:gd name="connsiteX27" fmla="*/ 3740727 w 4087091"/>
                <a:gd name="connsiteY27" fmla="*/ 374073 h 595746"/>
                <a:gd name="connsiteX28" fmla="*/ 3768436 w 4087091"/>
                <a:gd name="connsiteY28" fmla="*/ 332509 h 595746"/>
                <a:gd name="connsiteX29" fmla="*/ 3837709 w 4087091"/>
                <a:gd name="connsiteY29" fmla="*/ 263237 h 595746"/>
                <a:gd name="connsiteX30" fmla="*/ 3893127 w 4087091"/>
                <a:gd name="connsiteY30" fmla="*/ 166255 h 595746"/>
                <a:gd name="connsiteX31" fmla="*/ 3976254 w 4087091"/>
                <a:gd name="connsiteY31" fmla="*/ 138546 h 595746"/>
                <a:gd name="connsiteX32" fmla="*/ 4017818 w 4087091"/>
                <a:gd name="connsiteY32" fmla="*/ 96982 h 595746"/>
                <a:gd name="connsiteX33" fmla="*/ 4087091 w 4087091"/>
                <a:gd name="connsiteY33" fmla="*/ 0 h 59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87091" h="595746">
                  <a:moveTo>
                    <a:pt x="0" y="96982"/>
                  </a:moveTo>
                  <a:cubicBezTo>
                    <a:pt x="23091" y="110837"/>
                    <a:pt x="44270" y="128545"/>
                    <a:pt x="69272" y="138546"/>
                  </a:cubicBezTo>
                  <a:cubicBezTo>
                    <a:pt x="91136" y="147292"/>
                    <a:pt x="115826" y="146204"/>
                    <a:pt x="138545" y="152400"/>
                  </a:cubicBezTo>
                  <a:cubicBezTo>
                    <a:pt x="166724" y="160085"/>
                    <a:pt x="193336" y="173025"/>
                    <a:pt x="221672" y="180109"/>
                  </a:cubicBezTo>
                  <a:lnTo>
                    <a:pt x="277091" y="193964"/>
                  </a:lnTo>
                  <a:cubicBezTo>
                    <a:pt x="382624" y="264319"/>
                    <a:pt x="331662" y="232248"/>
                    <a:pt x="429491" y="290946"/>
                  </a:cubicBezTo>
                  <a:cubicBezTo>
                    <a:pt x="443769" y="299513"/>
                    <a:pt x="456161" y="311209"/>
                    <a:pt x="471054" y="318655"/>
                  </a:cubicBezTo>
                  <a:cubicBezTo>
                    <a:pt x="484116" y="325186"/>
                    <a:pt x="498944" y="327381"/>
                    <a:pt x="512618" y="332509"/>
                  </a:cubicBezTo>
                  <a:cubicBezTo>
                    <a:pt x="645188" y="382222"/>
                    <a:pt x="529091" y="342617"/>
                    <a:pt x="623454" y="374073"/>
                  </a:cubicBezTo>
                  <a:cubicBezTo>
                    <a:pt x="757454" y="474574"/>
                    <a:pt x="614655" y="376602"/>
                    <a:pt x="720436" y="429491"/>
                  </a:cubicBezTo>
                  <a:cubicBezTo>
                    <a:pt x="735329" y="436937"/>
                    <a:pt x="746695" y="450641"/>
                    <a:pt x="762000" y="457200"/>
                  </a:cubicBezTo>
                  <a:cubicBezTo>
                    <a:pt x="794665" y="471200"/>
                    <a:pt x="891920" y="481698"/>
                    <a:pt x="914400" y="484909"/>
                  </a:cubicBezTo>
                  <a:cubicBezTo>
                    <a:pt x="1019602" y="519978"/>
                    <a:pt x="880500" y="481246"/>
                    <a:pt x="1094509" y="471055"/>
                  </a:cubicBezTo>
                  <a:cubicBezTo>
                    <a:pt x="1145461" y="468629"/>
                    <a:pt x="1196109" y="480291"/>
                    <a:pt x="1246909" y="484909"/>
                  </a:cubicBezTo>
                  <a:cubicBezTo>
                    <a:pt x="1380224" y="511573"/>
                    <a:pt x="1292870" y="495434"/>
                    <a:pt x="1510145" y="526473"/>
                  </a:cubicBezTo>
                  <a:cubicBezTo>
                    <a:pt x="1533457" y="529803"/>
                    <a:pt x="1556076" y="537216"/>
                    <a:pt x="1579418" y="540328"/>
                  </a:cubicBezTo>
                  <a:cubicBezTo>
                    <a:pt x="1625423" y="546462"/>
                    <a:pt x="1671781" y="549564"/>
                    <a:pt x="1717963" y="554182"/>
                  </a:cubicBezTo>
                  <a:cubicBezTo>
                    <a:pt x="1736436" y="558800"/>
                    <a:pt x="1755073" y="562806"/>
                    <a:pt x="1773382" y="568037"/>
                  </a:cubicBezTo>
                  <a:cubicBezTo>
                    <a:pt x="1787424" y="572049"/>
                    <a:pt x="1800454" y="580080"/>
                    <a:pt x="1814945" y="581891"/>
                  </a:cubicBezTo>
                  <a:cubicBezTo>
                    <a:pt x="1874694" y="589360"/>
                    <a:pt x="1935018" y="591128"/>
                    <a:pt x="1995054" y="595746"/>
                  </a:cubicBezTo>
                  <a:cubicBezTo>
                    <a:pt x="2327563" y="591128"/>
                    <a:pt x="2660286" y="594672"/>
                    <a:pt x="2992582" y="581891"/>
                  </a:cubicBezTo>
                  <a:cubicBezTo>
                    <a:pt x="3109472" y="577395"/>
                    <a:pt x="3041164" y="554149"/>
                    <a:pt x="3117272" y="526473"/>
                  </a:cubicBezTo>
                  <a:cubicBezTo>
                    <a:pt x="3153062" y="513459"/>
                    <a:pt x="3190766" y="506233"/>
                    <a:pt x="3228109" y="498764"/>
                  </a:cubicBezTo>
                  <a:cubicBezTo>
                    <a:pt x="3319459" y="480494"/>
                    <a:pt x="3412829" y="479852"/>
                    <a:pt x="3505200" y="471055"/>
                  </a:cubicBezTo>
                  <a:cubicBezTo>
                    <a:pt x="3542265" y="467525"/>
                    <a:pt x="3579091" y="461818"/>
                    <a:pt x="3616036" y="457200"/>
                  </a:cubicBezTo>
                  <a:cubicBezTo>
                    <a:pt x="3629891" y="452582"/>
                    <a:pt x="3645449" y="451447"/>
                    <a:pt x="3657600" y="443346"/>
                  </a:cubicBezTo>
                  <a:cubicBezTo>
                    <a:pt x="3673903" y="432478"/>
                    <a:pt x="3684111" y="414325"/>
                    <a:pt x="3699163" y="401782"/>
                  </a:cubicBezTo>
                  <a:cubicBezTo>
                    <a:pt x="3711955" y="391122"/>
                    <a:pt x="3726872" y="383309"/>
                    <a:pt x="3740727" y="374073"/>
                  </a:cubicBezTo>
                  <a:cubicBezTo>
                    <a:pt x="3749963" y="360218"/>
                    <a:pt x="3756662" y="344283"/>
                    <a:pt x="3768436" y="332509"/>
                  </a:cubicBezTo>
                  <a:cubicBezTo>
                    <a:pt x="3836169" y="264776"/>
                    <a:pt x="3788450" y="349441"/>
                    <a:pt x="3837709" y="263237"/>
                  </a:cubicBezTo>
                  <a:cubicBezTo>
                    <a:pt x="3842894" y="254163"/>
                    <a:pt x="3878124" y="175632"/>
                    <a:pt x="3893127" y="166255"/>
                  </a:cubicBezTo>
                  <a:cubicBezTo>
                    <a:pt x="3917895" y="150775"/>
                    <a:pt x="3976254" y="138546"/>
                    <a:pt x="3976254" y="138546"/>
                  </a:cubicBezTo>
                  <a:cubicBezTo>
                    <a:pt x="3990109" y="124691"/>
                    <a:pt x="4005789" y="112448"/>
                    <a:pt x="4017818" y="96982"/>
                  </a:cubicBezTo>
                  <a:cubicBezTo>
                    <a:pt x="4121140" y="-35861"/>
                    <a:pt x="4041003" y="46088"/>
                    <a:pt x="4087091" y="0"/>
                  </a:cubicBezTo>
                </a:path>
              </a:pathLst>
            </a:cu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286000" y="4294909"/>
              <a:ext cx="2590800" cy="96982"/>
            </a:xfrm>
            <a:custGeom>
              <a:avLst/>
              <a:gdLst>
                <a:gd name="connsiteX0" fmla="*/ 0 w 2609752"/>
                <a:gd name="connsiteY0" fmla="*/ 41564 h 96982"/>
                <a:gd name="connsiteX1" fmla="*/ 637309 w 2609752"/>
                <a:gd name="connsiteY1" fmla="*/ 27709 h 96982"/>
                <a:gd name="connsiteX2" fmla="*/ 1219200 w 2609752"/>
                <a:gd name="connsiteY2" fmla="*/ 55418 h 96982"/>
                <a:gd name="connsiteX3" fmla="*/ 1427018 w 2609752"/>
                <a:gd name="connsiteY3" fmla="*/ 83127 h 96982"/>
                <a:gd name="connsiteX4" fmla="*/ 1842655 w 2609752"/>
                <a:gd name="connsiteY4" fmla="*/ 96982 h 96982"/>
                <a:gd name="connsiteX5" fmla="*/ 1939636 w 2609752"/>
                <a:gd name="connsiteY5" fmla="*/ 83127 h 96982"/>
                <a:gd name="connsiteX6" fmla="*/ 2078182 w 2609752"/>
                <a:gd name="connsiteY6" fmla="*/ 27709 h 96982"/>
                <a:gd name="connsiteX7" fmla="*/ 2161309 w 2609752"/>
                <a:gd name="connsiteY7" fmla="*/ 0 h 96982"/>
                <a:gd name="connsiteX8" fmla="*/ 2286000 w 2609752"/>
                <a:gd name="connsiteY8" fmla="*/ 13855 h 96982"/>
                <a:gd name="connsiteX9" fmla="*/ 2355273 w 2609752"/>
                <a:gd name="connsiteY9" fmla="*/ 41564 h 96982"/>
                <a:gd name="connsiteX10" fmla="*/ 2493818 w 2609752"/>
                <a:gd name="connsiteY10" fmla="*/ 69273 h 96982"/>
                <a:gd name="connsiteX11" fmla="*/ 2590800 w 2609752"/>
                <a:gd name="connsiteY11" fmla="*/ 69273 h 9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9752" h="96982">
                  <a:moveTo>
                    <a:pt x="0" y="41564"/>
                  </a:moveTo>
                  <a:cubicBezTo>
                    <a:pt x="212436" y="36946"/>
                    <a:pt x="424822" y="27709"/>
                    <a:pt x="637309" y="27709"/>
                  </a:cubicBezTo>
                  <a:cubicBezTo>
                    <a:pt x="773271" y="27709"/>
                    <a:pt x="1065016" y="46349"/>
                    <a:pt x="1219200" y="55418"/>
                  </a:cubicBezTo>
                  <a:cubicBezTo>
                    <a:pt x="1252286" y="60145"/>
                    <a:pt x="1398656" y="81634"/>
                    <a:pt x="1427018" y="83127"/>
                  </a:cubicBezTo>
                  <a:cubicBezTo>
                    <a:pt x="1565449" y="90413"/>
                    <a:pt x="1704109" y="92364"/>
                    <a:pt x="1842655" y="96982"/>
                  </a:cubicBezTo>
                  <a:cubicBezTo>
                    <a:pt x="1874982" y="92364"/>
                    <a:pt x="1907817" y="90470"/>
                    <a:pt x="1939636" y="83127"/>
                  </a:cubicBezTo>
                  <a:cubicBezTo>
                    <a:pt x="2048249" y="58062"/>
                    <a:pt x="1992473" y="61993"/>
                    <a:pt x="2078182" y="27709"/>
                  </a:cubicBezTo>
                  <a:cubicBezTo>
                    <a:pt x="2105301" y="16861"/>
                    <a:pt x="2161309" y="0"/>
                    <a:pt x="2161309" y="0"/>
                  </a:cubicBezTo>
                  <a:cubicBezTo>
                    <a:pt x="2202873" y="4618"/>
                    <a:pt x="2245109" y="5093"/>
                    <a:pt x="2286000" y="13855"/>
                  </a:cubicBezTo>
                  <a:cubicBezTo>
                    <a:pt x="2310318" y="19066"/>
                    <a:pt x="2331679" y="33700"/>
                    <a:pt x="2355273" y="41564"/>
                  </a:cubicBezTo>
                  <a:cubicBezTo>
                    <a:pt x="2396604" y="55341"/>
                    <a:pt x="2452897" y="62453"/>
                    <a:pt x="2493818" y="69273"/>
                  </a:cubicBezTo>
                  <a:cubicBezTo>
                    <a:pt x="2611136" y="54608"/>
                    <a:pt x="2630983" y="29090"/>
                    <a:pt x="2590800" y="69273"/>
                  </a:cubicBezTo>
                </a:path>
              </a:pathLst>
            </a:cu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05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 Property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24800" cy="14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33749"/>
            <a:ext cx="8001000" cy="2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6781800" cy="29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818643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Non-Weighted Graph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391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00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51196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08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Property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5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91736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145966" cy="100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31363"/>
            <a:ext cx="3048000" cy="120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15000"/>
            <a:ext cx="7688766" cy="6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70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Dijkstra’s Algorithm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676400"/>
            <a:ext cx="9013386" cy="103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38463"/>
            <a:ext cx="4279215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029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start of each iteration of the </a:t>
            </a:r>
            <a:r>
              <a:rPr lang="en-US" b="1" dirty="0"/>
              <a:t>while </a:t>
            </a:r>
            <a:r>
              <a:rPr lang="en-US" dirty="0"/>
              <a:t>loop , </a:t>
            </a:r>
            <a:r>
              <a:rPr lang="en-US" dirty="0" err="1"/>
              <a:t>v.</a:t>
            </a:r>
            <a:r>
              <a:rPr lang="en-US" i="1" dirty="0" err="1"/>
              <a:t>d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s,v</a:t>
            </a:r>
            <a:r>
              <a:rPr lang="en-US" dirty="0"/>
              <a:t>) for each vertex               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5040993"/>
            <a:ext cx="704850" cy="36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53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At the beginning when only s     </a:t>
            </a:r>
            <a:r>
              <a:rPr lang="en-US" dirty="0" err="1"/>
              <a:t>S</a:t>
            </a:r>
            <a:r>
              <a:rPr lang="en-US" dirty="0"/>
              <a:t> this is true as </a:t>
            </a:r>
            <a:r>
              <a:rPr lang="en-US" dirty="0" err="1"/>
              <a:t>d.s</a:t>
            </a:r>
            <a:r>
              <a:rPr lang="en-US" dirty="0"/>
              <a:t> =0 (as per initialization) which is the shortest path distance of 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s,s</a:t>
            </a:r>
            <a:r>
              <a:rPr lang="en-US" dirty="0"/>
              <a:t>).</a:t>
            </a:r>
          </a:p>
          <a:p>
            <a:r>
              <a:rPr lang="en-US" dirty="0"/>
              <a:t>Assume that u is the first node for which it is violating.</a:t>
            </a:r>
          </a:p>
          <a:p>
            <a:r>
              <a:rPr lang="en-US" dirty="0"/>
              <a:t>So, when u is added S is non empty as s is already included</a:t>
            </a:r>
          </a:p>
          <a:p>
            <a:r>
              <a:rPr lang="en-US" dirty="0"/>
              <a:t>It can be also argued that there is a shortest path between s and u otherwise </a:t>
            </a:r>
            <a:r>
              <a:rPr lang="en-US" dirty="0" err="1"/>
              <a:t>u.d</a:t>
            </a:r>
            <a:r>
              <a:rPr lang="en-US" dirty="0"/>
              <a:t> and 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s,u</a:t>
            </a:r>
            <a:r>
              <a:rPr lang="en-US" dirty="0"/>
              <a:t>) both would be equal to </a:t>
            </a:r>
            <a:r>
              <a:rPr lang="en-US" dirty="0">
                <a:sym typeface="Symbol"/>
              </a:rPr>
              <a:t>.</a:t>
            </a:r>
          </a:p>
          <a:p>
            <a:r>
              <a:rPr lang="en-US" dirty="0">
                <a:sym typeface="Symbol"/>
              </a:rPr>
              <a:t>Let us consider that iteration in which node u is added to set S</a:t>
            </a:r>
          </a:p>
          <a:p>
            <a:r>
              <a:rPr lang="en-US" dirty="0">
                <a:sym typeface="Symbol"/>
              </a:rPr>
              <a:t>Assume that in that path x is the last node that belongs to S and y is the first node that belongs to the V-S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58635"/>
            <a:ext cx="2667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19400"/>
            <a:ext cx="2667000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68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/>
              <a:t>We can decompose the path like </a:t>
            </a:r>
          </a:p>
          <a:p>
            <a:pPr marL="0" indent="0">
              <a:buNone/>
            </a:pPr>
            <a:r>
              <a:rPr lang="en-US" dirty="0"/>
              <a:t>    where there might not be any edge in either  </a:t>
            </a:r>
          </a:p>
          <a:p>
            <a:pPr marL="0" indent="0">
              <a:buNone/>
            </a:pPr>
            <a:r>
              <a:rPr lang="en-US" dirty="0"/>
              <a:t>    p1 or p2 or in both p1 and p2.</a:t>
            </a:r>
          </a:p>
          <a:p>
            <a:r>
              <a:rPr lang="en-US" dirty="0"/>
              <a:t>For x </a:t>
            </a:r>
            <a:r>
              <a:rPr lang="en-US" dirty="0" err="1"/>
              <a:t>x.d</a:t>
            </a:r>
            <a:r>
              <a:rPr lang="en-US" dirty="0"/>
              <a:t>=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s,x</a:t>
            </a:r>
            <a:r>
              <a:rPr lang="en-US" dirty="0"/>
              <a:t>) as we have assumed that it is first violating for u</a:t>
            </a:r>
          </a:p>
          <a:p>
            <a:r>
              <a:rPr lang="en-US" dirty="0"/>
              <a:t>From the convergence property </a:t>
            </a:r>
            <a:r>
              <a:rPr lang="en-US" dirty="0" err="1"/>
              <a:t>y.d</a:t>
            </a:r>
            <a:r>
              <a:rPr lang="en-US" dirty="0"/>
              <a:t>=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s,y</a:t>
            </a:r>
            <a:r>
              <a:rPr lang="en-US" dirty="0"/>
              <a:t>)</a:t>
            </a:r>
          </a:p>
          <a:p>
            <a:r>
              <a:rPr lang="en-US" dirty="0"/>
              <a:t>As y appears before u then 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s,y</a:t>
            </a:r>
            <a:r>
              <a:rPr lang="en-US" dirty="0"/>
              <a:t>)&lt;</a:t>
            </a:r>
            <a:r>
              <a:rPr lang="el-GR" dirty="0"/>
              <a:t>δ</a:t>
            </a:r>
            <a:r>
              <a:rPr lang="en-US" dirty="0"/>
              <a:t>(</a:t>
            </a:r>
            <a:r>
              <a:rPr lang="en-US" dirty="0" err="1"/>
              <a:t>s,u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2600"/>
            <a:ext cx="1905000" cy="46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39435"/>
            <a:ext cx="2057400" cy="11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74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Relaxation Property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603388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686800" cy="260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56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Ford Algorithm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23" y="1904999"/>
            <a:ext cx="6405934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925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1619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1622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1625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1634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1637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1640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164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165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6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166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166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6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167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113389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3670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3673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3676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3682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3685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371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371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08634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4691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4694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4697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4700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4706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4709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4712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472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2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473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3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473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473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473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474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12</a:t>
            </a:r>
          </a:p>
        </p:txBody>
      </p:sp>
      <p:sp>
        <p:nvSpPr>
          <p:cNvPr id="11474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474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474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86259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 for Weighted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6019800" cy="482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10" y="1828800"/>
            <a:ext cx="254149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90999"/>
            <a:ext cx="2409825" cy="81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08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5718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5721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5727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5730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5733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5736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5755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5759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5763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5766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5767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3</a:t>
            </a:r>
          </a:p>
        </p:txBody>
      </p:sp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3303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6745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6754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6757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6760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77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6778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6779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6782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6783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6784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6785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6788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11</a:t>
            </a:r>
          </a:p>
        </p:txBody>
      </p:sp>
      <p:sp>
        <p:nvSpPr>
          <p:cNvPr id="116789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6790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6791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6792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6793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3965694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7766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7769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7775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7778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7781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7784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4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14</a:t>
            </a:r>
          </a:p>
        </p:txBody>
      </p:sp>
      <p:sp>
        <p:nvSpPr>
          <p:cNvPr id="117814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5</a:t>
            </a:r>
          </a:p>
        </p:txBody>
      </p:sp>
      <p:sp>
        <p:nvSpPr>
          <p:cNvPr id="117818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7450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8793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8796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8799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8802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8805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8808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10</a:t>
            </a:r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8841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365052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grpSp>
        <p:nvGrpSpPr>
          <p:cNvPr id="119811" name="Group 3"/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S</a:t>
              </a:r>
            </a:p>
          </p:txBody>
        </p:sp>
      </p:grpSp>
      <p:grpSp>
        <p:nvGrpSpPr>
          <p:cNvPr id="119817" name="Group 9"/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19820" name="Group 12"/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19823" name="Group 15"/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19826" name="Group 18"/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19829" name="Group 21"/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49" name="Text Box 41"/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</a:t>
            </a:r>
          </a:p>
        </p:txBody>
      </p:sp>
      <p:sp>
        <p:nvSpPr>
          <p:cNvPr id="119851" name="Text Box 43"/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9852" name="Text Box 44"/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53" name="Text Box 45"/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9854" name="Text Box 46"/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-4</a:t>
            </a:r>
          </a:p>
        </p:txBody>
      </p:sp>
      <p:sp>
        <p:nvSpPr>
          <p:cNvPr id="119857" name="Text Box 49"/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9859" name="Text Box 51"/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5</a:t>
            </a:r>
          </a:p>
        </p:txBody>
      </p:sp>
      <p:sp>
        <p:nvSpPr>
          <p:cNvPr id="119860" name="Text Box 52"/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119861" name="Text Box 53"/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9862" name="Text Box 54"/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119863" name="Text Box 55"/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FF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119865" name="Text Box 57"/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Iteration: 7</a:t>
            </a:r>
          </a:p>
        </p:txBody>
      </p:sp>
      <p:sp>
        <p:nvSpPr>
          <p:cNvPr id="119866" name="Text Box 58"/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61526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invariant: After iteration i, all vertices with shortest paths from s of length i edges or less have correct distances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Bellman-Ford</a:t>
            </a:r>
          </a:p>
        </p:txBody>
      </p:sp>
    </p:spTree>
    <p:extLst>
      <p:ext uri="{BB962C8B-B14F-4D97-AF65-F5344CB8AC3E}">
        <p14:creationId xmlns:p14="http://schemas.microsoft.com/office/powerpoint/2010/main" val="3738377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All-Pairs Shortest Path Problem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Suppose we are given a directed graph G=(V,E) and a weight function w: E-&gt;R.</a:t>
            </a:r>
          </a:p>
          <a:p>
            <a:pPr marL="0" indent="0">
              <a:buFontTx/>
              <a:buNone/>
            </a:pPr>
            <a:r>
              <a:rPr lang="en-US"/>
              <a:t>We assume that G does not contain cycles of weight 0 or less. 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All-Pairs Shortest Path Problem </a:t>
            </a:r>
            <a:r>
              <a:rPr lang="en-US"/>
              <a:t>asks to find the length of the shortest path between any pair of vertices in 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8C51D-0FEE-4D63-8225-FA7F6592E6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8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Solutions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If the weight function is nonnegative for all edges, then we can use Dijkstra’s single source shortest path algorithm for all vertices to solve the problem. 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This yields an O(n</a:t>
            </a:r>
            <a:r>
              <a:rPr lang="en-US" baseline="30000"/>
              <a:t>3</a:t>
            </a:r>
            <a:r>
              <a:rPr lang="en-US"/>
              <a:t>) algorithm on graphs with n vertices (on dense graphs and with a simple implementation).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560E7-29C1-48EB-A856-FF7B5D61086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Solution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For arbitrary weight functions, we can use the Bellman-Ford algorithm applied to all vertices. This yields an O(n</a:t>
            </a:r>
            <a:r>
              <a:rPr lang="en-US" baseline="30000"/>
              <a:t>4</a:t>
            </a:r>
            <a:r>
              <a:rPr lang="en-US"/>
              <a:t>) algorithm for graphs with n vertices.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A59F-3C48-46F1-B602-D3C52052A26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" y="762000"/>
            <a:ext cx="900683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057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Floyd-Warshall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We will now investigate a dynamic programming solution that solved the problem in O(n</a:t>
            </a:r>
            <a:r>
              <a:rPr lang="en-US" baseline="30000"/>
              <a:t>3</a:t>
            </a:r>
            <a:r>
              <a:rPr lang="en-US"/>
              <a:t>) time for a graph with n vertices. </a:t>
            </a:r>
          </a:p>
          <a:p>
            <a:pPr marL="0" indent="0">
              <a:buFontTx/>
              <a:buNone/>
            </a:pPr>
            <a:r>
              <a:rPr lang="en-US"/>
              <a:t>This algorithm is known as the Floyd-Warshall algorithm, but it was apparently described earlier by Roy.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57192-6AD2-4F13-BBE6-FF37EF1C801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1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the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/>
              <a:t>We assume that the input is represented by a weight matrix W= (w</a:t>
            </a:r>
            <a:r>
              <a:rPr lang="en-US" baseline="-25000"/>
              <a:t>ij</a:t>
            </a:r>
            <a:r>
              <a:rPr lang="en-US"/>
              <a:t>)</a:t>
            </a:r>
            <a:r>
              <a:rPr lang="en-US" baseline="-25000"/>
              <a:t>i,j in E </a:t>
            </a:r>
            <a:r>
              <a:rPr lang="en-US"/>
              <a:t>that is defined by 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w</a:t>
            </a:r>
            <a:r>
              <a:rPr lang="en-US" baseline="-25000"/>
              <a:t>ij</a:t>
            </a:r>
            <a:r>
              <a:rPr lang="en-US"/>
              <a:t>= 0 		if i=j</a:t>
            </a:r>
          </a:p>
          <a:p>
            <a:pPr marL="0" indent="0">
              <a:buFontTx/>
              <a:buNone/>
            </a:pPr>
            <a:r>
              <a:rPr lang="en-US"/>
              <a:t>w</a:t>
            </a:r>
            <a:r>
              <a:rPr lang="en-US" baseline="-25000"/>
              <a:t>ij</a:t>
            </a:r>
            <a:r>
              <a:rPr lang="en-US"/>
              <a:t>= w(i,j) 	if i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j and (i,j) in E</a:t>
            </a:r>
          </a:p>
          <a:p>
            <a:pPr marL="0" indent="0">
              <a:buFontTx/>
              <a:buNone/>
            </a:pPr>
            <a:r>
              <a:rPr lang="en-US"/>
              <a:t>w</a:t>
            </a:r>
            <a:r>
              <a:rPr lang="en-US" baseline="-25000"/>
              <a:t>ij</a:t>
            </a:r>
            <a:r>
              <a:rPr lang="en-US"/>
              <a:t>= </a:t>
            </a:r>
            <a:r>
              <a:rPr lang="en-US">
                <a:sym typeface="Symbol" pitchFamily="18" charset="2"/>
              </a:rPr>
              <a:t> 		if </a:t>
            </a:r>
            <a:r>
              <a:rPr lang="en-US"/>
              <a:t>i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j and (i,j) not in E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 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C0D4D-4B35-4F1F-9CB0-66F415C15CB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197" name="Left Brace 4"/>
          <p:cNvSpPr>
            <a:spLocks/>
          </p:cNvSpPr>
          <p:nvPr/>
        </p:nvSpPr>
        <p:spPr bwMode="auto">
          <a:xfrm>
            <a:off x="5943600" y="3429000"/>
            <a:ext cx="381000" cy="415925"/>
          </a:xfrm>
          <a:prstGeom prst="leftBrace">
            <a:avLst>
              <a:gd name="adj1" fmla="val 8339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2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B01D0-4D71-429C-856A-33C7C7910F5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6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dirty="0"/>
              <a:t>Without loss of generality, we will assume that V={1,2,…,n}, i.e., that the vertices of the graph are numbered from 1 to n.  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Given 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pPr>
              <a:buFontTx/>
              <a:buNone/>
              <a:defRPr/>
            </a:pPr>
            <a:r>
              <a:rPr lang="en-US" dirty="0"/>
              <a:t>  </a:t>
            </a:r>
          </a:p>
          <a:p>
            <a:pPr>
              <a:buFontTx/>
              <a:buNone/>
              <a:defRPr/>
            </a:pPr>
            <a:r>
              <a:rPr lang="en-US" dirty="0"/>
              <a:t> 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0FB1E-3757-4FB6-A272-61E5952BBC9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9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 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Consider a shortest path p from i to j such that the intermediate vertices are from the set {1,…,k}. </a:t>
            </a:r>
          </a:p>
          <a:p>
            <a:pPr marL="0" indent="0"/>
            <a:r>
              <a:rPr lang="en-US"/>
              <a:t> If the vertex k is not an intermediate vertex on p, then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(k)</a:t>
            </a:r>
            <a:r>
              <a:rPr lang="en-US">
                <a:solidFill>
                  <a:srgbClr val="FF0000"/>
                </a:solidFill>
              </a:rPr>
              <a:t> = 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</a:p>
          <a:p>
            <a:pPr marL="0" indent="0">
              <a:buFontTx/>
              <a:buNone/>
            </a:pPr>
            <a:r>
              <a:rPr lang="en-US" baseline="300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If the vertex k is an intermediate vertex on p, then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(k)</a:t>
            </a:r>
            <a:r>
              <a:rPr lang="en-US">
                <a:solidFill>
                  <a:srgbClr val="FF0000"/>
                </a:solidFill>
              </a:rPr>
              <a:t> = d</a:t>
            </a:r>
            <a:r>
              <a:rPr lang="en-US" baseline="-25000">
                <a:solidFill>
                  <a:srgbClr val="FF0000"/>
                </a:solidFill>
              </a:rPr>
              <a:t>ik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r>
              <a:rPr lang="en-US">
                <a:solidFill>
                  <a:srgbClr val="FF0000"/>
                </a:solidFill>
              </a:rPr>
              <a:t> + d</a:t>
            </a:r>
            <a:r>
              <a:rPr lang="en-US" baseline="-25000">
                <a:solidFill>
                  <a:srgbClr val="FF0000"/>
                </a:solidFill>
              </a:rPr>
              <a:t>kj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endParaRPr lang="en-US">
              <a:solidFill>
                <a:srgbClr val="1802BE"/>
              </a:solidFill>
            </a:endParaRPr>
          </a:p>
          <a:p>
            <a:pPr marL="0" indent="0">
              <a:buFontTx/>
              <a:buNone/>
            </a:pPr>
            <a:r>
              <a:rPr lang="en-US" sz="2400">
                <a:solidFill>
                  <a:srgbClr val="1802BE"/>
                </a:solidFill>
              </a:rPr>
              <a:t>Interestingly, in either case, the subpaths contain merely nodes from {1,…,k-1}. </a:t>
            </a:r>
            <a:endParaRPr lang="en-US" sz="2400" baseline="30000">
              <a:solidFill>
                <a:srgbClr val="1802B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54344-574A-4A9B-915F-4B7DFB10D5F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 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Therefore, we can conclude that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	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(k)</a:t>
            </a:r>
            <a:r>
              <a:rPr lang="en-US">
                <a:solidFill>
                  <a:srgbClr val="FF0000"/>
                </a:solidFill>
              </a:rPr>
              <a:t> = min{d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r>
              <a:rPr lang="en-US">
                <a:solidFill>
                  <a:srgbClr val="FF0000"/>
                </a:solidFill>
              </a:rPr>
              <a:t> , d</a:t>
            </a:r>
            <a:r>
              <a:rPr lang="en-US" baseline="-25000">
                <a:solidFill>
                  <a:srgbClr val="FF0000"/>
                </a:solidFill>
              </a:rPr>
              <a:t>ik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r>
              <a:rPr lang="en-US">
                <a:solidFill>
                  <a:srgbClr val="FF0000"/>
                </a:solidFill>
              </a:rPr>
              <a:t> + d</a:t>
            </a:r>
            <a:r>
              <a:rPr lang="en-US" baseline="-25000">
                <a:solidFill>
                  <a:srgbClr val="FF0000"/>
                </a:solidFill>
              </a:rPr>
              <a:t>kj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r>
              <a:rPr lang="en-US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24B75-2C9D-4965-A113-C7CC0DEB88F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3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Formulation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If we do not use intermediate nodes, i.e., when k=0, then </a:t>
            </a:r>
          </a:p>
          <a:p>
            <a:pPr marL="0" indent="0">
              <a:buFontTx/>
              <a:buNone/>
            </a:pPr>
            <a:r>
              <a:rPr lang="en-US">
                <a:solidFill>
                  <a:srgbClr val="FF0000"/>
                </a:solidFill>
              </a:rPr>
              <a:t>	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(0)</a:t>
            </a:r>
            <a:r>
              <a:rPr lang="en-US">
                <a:solidFill>
                  <a:srgbClr val="FF0000"/>
                </a:solidFill>
              </a:rPr>
              <a:t> = w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/>
          </a:p>
          <a:p>
            <a:pPr marL="0" indent="0">
              <a:buFontTx/>
              <a:buNone/>
            </a:pPr>
            <a:r>
              <a:rPr lang="en-US"/>
              <a:t>If k&gt;0, then </a:t>
            </a:r>
          </a:p>
          <a:p>
            <a:pPr marL="0" indent="0">
              <a:buFontTx/>
              <a:buNone/>
            </a:pPr>
            <a:r>
              <a:rPr lang="en-US">
                <a:solidFill>
                  <a:srgbClr val="FF0000"/>
                </a:solidFill>
              </a:rPr>
              <a:t>	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(k)</a:t>
            </a:r>
            <a:r>
              <a:rPr lang="en-US">
                <a:solidFill>
                  <a:srgbClr val="FF0000"/>
                </a:solidFill>
              </a:rPr>
              <a:t> = min{d</a:t>
            </a:r>
            <a:r>
              <a:rPr lang="en-US" baseline="-25000">
                <a:solidFill>
                  <a:srgbClr val="FF0000"/>
                </a:solidFill>
              </a:rPr>
              <a:t>ij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r>
              <a:rPr lang="en-US">
                <a:solidFill>
                  <a:srgbClr val="FF0000"/>
                </a:solidFill>
              </a:rPr>
              <a:t> , d</a:t>
            </a:r>
            <a:r>
              <a:rPr lang="en-US" baseline="-25000">
                <a:solidFill>
                  <a:srgbClr val="FF0000"/>
                </a:solidFill>
              </a:rPr>
              <a:t>ik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r>
              <a:rPr lang="en-US">
                <a:solidFill>
                  <a:srgbClr val="FF0000"/>
                </a:solidFill>
              </a:rPr>
              <a:t> + d</a:t>
            </a:r>
            <a:r>
              <a:rPr lang="en-US" baseline="-25000">
                <a:solidFill>
                  <a:srgbClr val="FF0000"/>
                </a:solidFill>
              </a:rPr>
              <a:t>kj</a:t>
            </a:r>
            <a:r>
              <a:rPr lang="en-US" baseline="30000">
                <a:solidFill>
                  <a:srgbClr val="FF0000"/>
                </a:solidFill>
              </a:rPr>
              <a:t>(k-1)</a:t>
            </a:r>
            <a:r>
              <a:rPr lang="en-US">
                <a:solidFill>
                  <a:srgbClr val="FF0000"/>
                </a:solidFill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ABB59-F7AA-41F8-A077-5975FF1748F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7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Floyd Warshall Algorithm - Example</a:t>
            </a:r>
          </a:p>
        </p:txBody>
      </p:sp>
      <p:pic>
        <p:nvPicPr>
          <p:cNvPr id="15363" name="Picture 10" descr="floyd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066800"/>
            <a:ext cx="2333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floy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25669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loy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24241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floy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243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4" descr="floy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41148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05200" y="5562600"/>
            <a:ext cx="2211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u="sng"/>
              <a:t>Consider Vertex 3:</a:t>
            </a:r>
          </a:p>
          <a:p>
            <a:pPr eaLnBrk="1" hangingPunct="1"/>
            <a:r>
              <a:rPr lang="en-US"/>
              <a:t>   Nothing changes.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52800" y="4114800"/>
            <a:ext cx="276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u="sng"/>
              <a:t>Consider Vertex 2:</a:t>
            </a:r>
          </a:p>
          <a:p>
            <a:pPr eaLnBrk="1" hangingPunct="1"/>
            <a:r>
              <a:rPr lang="en-US"/>
              <a:t>  D(1,3) = D(1,2) + D(2,3)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352800" y="2895600"/>
            <a:ext cx="276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u="sng"/>
              <a:t>Consider Vertex 1:</a:t>
            </a:r>
          </a:p>
          <a:p>
            <a:pPr eaLnBrk="1" hangingPunct="1"/>
            <a:r>
              <a:rPr lang="en-US"/>
              <a:t>  D(3,2) = D(3,1) + D(1,2)</a:t>
            </a:r>
          </a:p>
        </p:txBody>
      </p:sp>
      <p:sp>
        <p:nvSpPr>
          <p:cNvPr id="15371" name="TextBox 18"/>
          <p:cNvSpPr txBox="1">
            <a:spLocks noChangeArrowheads="1"/>
          </p:cNvSpPr>
          <p:nvPr/>
        </p:nvSpPr>
        <p:spPr bwMode="auto">
          <a:xfrm>
            <a:off x="3505200" y="14478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Original weights.</a:t>
            </a:r>
          </a:p>
        </p:txBody>
      </p:sp>
      <p:sp>
        <p:nvSpPr>
          <p:cNvPr id="20" name="Oval 19"/>
          <p:cNvSpPr/>
          <p:nvPr/>
        </p:nvSpPr>
        <p:spPr>
          <a:xfrm>
            <a:off x="2514600" y="3505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95600" y="3886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Floyd-Warshall Algorithm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Floyd-</a:t>
            </a:r>
            <a:r>
              <a:rPr lang="en-US" sz="2400" dirty="0" err="1"/>
              <a:t>Warshall</a:t>
            </a:r>
            <a:r>
              <a:rPr lang="en-US" sz="2400" dirty="0"/>
              <a:t>(W)</a:t>
            </a:r>
          </a:p>
          <a:p>
            <a:pPr>
              <a:buFontTx/>
              <a:buNone/>
            </a:pPr>
            <a:r>
              <a:rPr lang="en-US" sz="2400" dirty="0"/>
              <a:t>n = # of rows of W;</a:t>
            </a:r>
          </a:p>
          <a:p>
            <a:pPr>
              <a:buFontTx/>
              <a:buNone/>
            </a:pPr>
            <a:r>
              <a:rPr lang="en-US" sz="2400" dirty="0"/>
              <a:t>D</a:t>
            </a:r>
            <a:r>
              <a:rPr lang="en-US" sz="2400" baseline="30000" dirty="0"/>
              <a:t>(0)</a:t>
            </a:r>
            <a:r>
              <a:rPr lang="en-US" sz="2400" dirty="0"/>
              <a:t> = W; </a:t>
            </a:r>
          </a:p>
          <a:p>
            <a:pPr>
              <a:buFontTx/>
              <a:buNone/>
            </a:pPr>
            <a:r>
              <a:rPr lang="en-US" sz="2400" dirty="0"/>
              <a:t>for k = 1 to n</a:t>
            </a:r>
          </a:p>
          <a:p>
            <a:pPr>
              <a:buFontTx/>
              <a:buNone/>
            </a:pPr>
            <a:r>
              <a:rPr lang="en-US" sz="2400" dirty="0"/>
              <a:t>	for i = 1 to n</a:t>
            </a:r>
          </a:p>
          <a:p>
            <a:pPr>
              <a:buFontTx/>
              <a:buNone/>
            </a:pPr>
            <a:r>
              <a:rPr lang="en-US" sz="2400" dirty="0"/>
              <a:t>		for j = 1 to n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		</a:t>
            </a:r>
            <a:r>
              <a:rPr lang="en-US" sz="2400" dirty="0" err="1">
                <a:solidFill>
                  <a:srgbClr val="FF0000"/>
                </a:solidFill>
              </a:rPr>
              <a:t>d</a:t>
            </a:r>
            <a:r>
              <a:rPr lang="en-US" sz="2400" baseline="-25000" dirty="0" err="1">
                <a:solidFill>
                  <a:srgbClr val="FF0000"/>
                </a:solidFill>
              </a:rPr>
              <a:t>ij</a:t>
            </a:r>
            <a:r>
              <a:rPr lang="en-US" sz="2400" baseline="30000" dirty="0">
                <a:solidFill>
                  <a:srgbClr val="FF0000"/>
                </a:solidFill>
              </a:rPr>
              <a:t>(k)</a:t>
            </a:r>
            <a:r>
              <a:rPr lang="en-US" sz="2400" dirty="0">
                <a:solidFill>
                  <a:srgbClr val="FF0000"/>
                </a:solidFill>
              </a:rPr>
              <a:t> = min{</a:t>
            </a:r>
            <a:r>
              <a:rPr lang="en-US" sz="2400" dirty="0" err="1">
                <a:solidFill>
                  <a:srgbClr val="FF0000"/>
                </a:solidFill>
              </a:rPr>
              <a:t>d</a:t>
            </a:r>
            <a:r>
              <a:rPr lang="en-US" sz="2400" baseline="-25000" dirty="0" err="1">
                <a:solidFill>
                  <a:srgbClr val="FF0000"/>
                </a:solidFill>
              </a:rPr>
              <a:t>ij</a:t>
            </a:r>
            <a:r>
              <a:rPr lang="en-US" sz="2400" baseline="30000" dirty="0">
                <a:solidFill>
                  <a:srgbClr val="FF0000"/>
                </a:solidFill>
              </a:rPr>
              <a:t>(k-1)</a:t>
            </a:r>
            <a:r>
              <a:rPr lang="en-US" sz="2400" dirty="0">
                <a:solidFill>
                  <a:srgbClr val="FF0000"/>
                </a:solidFill>
              </a:rPr>
              <a:t> , </a:t>
            </a:r>
            <a:r>
              <a:rPr lang="en-US" sz="2400" dirty="0" err="1">
                <a:solidFill>
                  <a:srgbClr val="FF0000"/>
                </a:solidFill>
              </a:rPr>
              <a:t>d</a:t>
            </a:r>
            <a:r>
              <a:rPr lang="en-US" sz="2400" baseline="-25000" dirty="0" err="1">
                <a:solidFill>
                  <a:srgbClr val="FF0000"/>
                </a:solidFill>
              </a:rPr>
              <a:t>ik</a:t>
            </a:r>
            <a:r>
              <a:rPr lang="en-US" sz="2400" baseline="30000" dirty="0">
                <a:solidFill>
                  <a:srgbClr val="FF0000"/>
                </a:solidFill>
              </a:rPr>
              <a:t>(k-1)</a:t>
            </a:r>
            <a:r>
              <a:rPr lang="en-US" sz="2400" dirty="0">
                <a:solidFill>
                  <a:srgbClr val="FF0000"/>
                </a:solidFill>
              </a:rPr>
              <a:t> + </a:t>
            </a:r>
            <a:r>
              <a:rPr lang="en-US" sz="2400" dirty="0" err="1">
                <a:solidFill>
                  <a:srgbClr val="FF0000"/>
                </a:solidFill>
              </a:rPr>
              <a:t>d</a:t>
            </a:r>
            <a:r>
              <a:rPr lang="en-US" sz="2400" baseline="-25000" dirty="0" err="1">
                <a:solidFill>
                  <a:srgbClr val="FF0000"/>
                </a:solidFill>
              </a:rPr>
              <a:t>kj</a:t>
            </a:r>
            <a:r>
              <a:rPr lang="en-US" sz="2400" baseline="30000" dirty="0">
                <a:solidFill>
                  <a:srgbClr val="FF0000"/>
                </a:solidFill>
              </a:rPr>
              <a:t>(k-1)</a:t>
            </a:r>
            <a:r>
              <a:rPr lang="en-US" sz="2400" dirty="0">
                <a:solidFill>
                  <a:srgbClr val="FF0000"/>
                </a:solidFill>
              </a:rPr>
              <a:t>};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return D</a:t>
            </a:r>
            <a:r>
              <a:rPr lang="en-US" sz="2400" baseline="30000" dirty="0"/>
              <a:t>(n)</a:t>
            </a:r>
            <a:r>
              <a:rPr lang="en-US" sz="2400" dirty="0"/>
              <a:t>;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8FFE9-5E47-4B16-A878-013FB284676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9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Floyd Warshall – Path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The path matrix will store the last vertex visited on the path from </a:t>
            </a:r>
            <a:r>
              <a:rPr lang="en-US" dirty="0" err="1"/>
              <a:t>i</a:t>
            </a:r>
            <a:r>
              <a:rPr lang="en-US" dirty="0"/>
              <a:t> to j. </a:t>
            </a:r>
          </a:p>
          <a:p>
            <a:pPr lvl="1">
              <a:defRPr/>
            </a:pPr>
            <a:r>
              <a:rPr lang="en-US" dirty="0"/>
              <a:t>So path[</a:t>
            </a:r>
            <a:r>
              <a:rPr lang="en-US" dirty="0" err="1"/>
              <a:t>i</a:t>
            </a:r>
            <a:r>
              <a:rPr lang="en-US" dirty="0"/>
              <a:t>][j] = k means that in the shortest path from vertex </a:t>
            </a:r>
            <a:r>
              <a:rPr lang="en-US" dirty="0" err="1"/>
              <a:t>i</a:t>
            </a:r>
            <a:r>
              <a:rPr lang="en-US" dirty="0"/>
              <a:t> to vertex j, the LAST vertex on that path before you get to vertex j is k. 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Based on this definition, we must initialize the path matrix as follows:</a:t>
            </a:r>
          </a:p>
          <a:p>
            <a:pPr lvl="1">
              <a:defRPr/>
            </a:pPr>
            <a:r>
              <a:rPr lang="en-US" dirty="0"/>
              <a:t>path[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i</a:t>
            </a:r>
            <a:r>
              <a:rPr lang="en-US" dirty="0"/>
              <a:t> if  </a:t>
            </a:r>
            <a:r>
              <a:rPr lang="en-US" dirty="0" err="1"/>
              <a:t>i</a:t>
            </a:r>
            <a:r>
              <a:rPr lang="en-US" dirty="0"/>
              <a:t>!=j and there exists an edge from </a:t>
            </a:r>
            <a:r>
              <a:rPr lang="en-US" dirty="0" err="1"/>
              <a:t>i</a:t>
            </a:r>
            <a:r>
              <a:rPr lang="en-US" dirty="0"/>
              <a:t> to j</a:t>
            </a:r>
          </a:p>
          <a:p>
            <a:pPr lvl="1">
              <a:defRPr/>
            </a:pPr>
            <a:r>
              <a:rPr lang="en-US" dirty="0"/>
              <a:t>              = NIL otherwise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reasoning is as follows:</a:t>
            </a:r>
          </a:p>
          <a:p>
            <a:pPr lvl="1">
              <a:defRPr/>
            </a:pPr>
            <a:r>
              <a:rPr lang="en-US" dirty="0"/>
              <a:t>If you want to reconstruct the path at this point of the algorithm when you aren’t allowed to visit intermediate vertices, the previous vertex visited MUST be the source vertex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dirty="0"/>
              <a:t>NIL is used to indicate the absence of a path.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1" y="762000"/>
            <a:ext cx="7718269" cy="496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52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48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Floyd Warshall – Path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Before you run Floyd Warshall, you initialize your distance matrix </a:t>
            </a:r>
            <a:r>
              <a:rPr lang="en-US" b="1" i="1" dirty="0"/>
              <a:t>D</a:t>
            </a:r>
            <a:r>
              <a:rPr lang="en-US" dirty="0"/>
              <a:t> and path matrix </a:t>
            </a:r>
            <a:r>
              <a:rPr lang="en-US" b="1" i="1" dirty="0"/>
              <a:t>P</a:t>
            </a:r>
            <a:r>
              <a:rPr lang="en-US" dirty="0"/>
              <a:t> to indicate the use of no intermediate vertices. </a:t>
            </a:r>
          </a:p>
          <a:p>
            <a:pPr lvl="1">
              <a:defRPr/>
            </a:pPr>
            <a:r>
              <a:rPr lang="en-US" dirty="0"/>
              <a:t>(Thus, you are only allowed to traverse direct paths between vertices.)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Then, at each step of Floyd Warshall, you essentially find out whether or not using vertex k as intermediate vertex will </a:t>
            </a:r>
            <a:r>
              <a:rPr lang="en-US" i="1" dirty="0"/>
              <a:t>improve</a:t>
            </a:r>
            <a:r>
              <a:rPr lang="en-US" dirty="0"/>
              <a:t> an estimate between the distances between vertex i and vertex j.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8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867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Floyd Warshall – Path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153400" cy="5791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u="sng" dirty="0"/>
              <a:t>If it </a:t>
            </a:r>
            <a:r>
              <a:rPr lang="en-US" b="1" i="1" u="sng" dirty="0"/>
              <a:t>does improve </a:t>
            </a:r>
            <a:r>
              <a:rPr lang="en-US" u="sng" dirty="0"/>
              <a:t>the estimate here’s what you need to record:</a:t>
            </a:r>
            <a:endParaRPr lang="en-US" dirty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record the new shortest path weight between i and j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record the fact that the shortest path between i and j goes through k</a:t>
            </a:r>
          </a:p>
          <a:p>
            <a:pPr marL="1117600" lvl="2" indent="-514350">
              <a:defRPr/>
            </a:pPr>
            <a:r>
              <a:rPr lang="en-US" b="1" dirty="0"/>
              <a:t>We want to store the last vertex from the shortest path from vertex k to vertex j. </a:t>
            </a:r>
            <a:r>
              <a:rPr lang="en-US" b="1" i="1" dirty="0"/>
              <a:t>This will NOT necessarily be k, but rather, it will be path[k][j].</a:t>
            </a:r>
          </a:p>
          <a:p>
            <a:pPr marL="1117600" lvl="2" indent="-514350">
              <a:defRPr/>
            </a:pPr>
            <a:endParaRPr lang="en-US" dirty="0"/>
          </a:p>
          <a:p>
            <a:pPr marL="596900" indent="-514350">
              <a:buFont typeface="Wingdings 2" pitchFamily="18" charset="2"/>
              <a:buNone/>
              <a:defRPr/>
            </a:pPr>
            <a:r>
              <a:rPr lang="en-US" dirty="0"/>
              <a:t>This gives us the following update to our algorithm: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(D[i][k]+D[k][j] &lt; D[i][j]) { // Update is necessary to use k as intermediate vertex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D[i][j] = D[i][k]+D[k][j];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path[i][j] = path[k][j];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  <a:p>
            <a:pPr marL="871538" lvl="1" indent="-514350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Path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Now, the once this path matrix is computed, we have all the information necessary to reconstruct the path. </a:t>
            </a:r>
          </a:p>
          <a:p>
            <a:pPr lvl="1">
              <a:defRPr/>
            </a:pPr>
            <a:r>
              <a:rPr lang="en-US" dirty="0"/>
              <a:t>Consider the following path matrix (indexed from 1 to 5 instead of 0 to 4):</a:t>
            </a:r>
          </a:p>
          <a:p>
            <a:pPr>
              <a:defRPr/>
            </a:pPr>
            <a:endParaRPr lang="en-US" dirty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Reconstruct the path from vertex1 to vertex 2:</a:t>
            </a:r>
          </a:p>
          <a:p>
            <a:pPr lvl="1">
              <a:defRPr/>
            </a:pPr>
            <a:r>
              <a:rPr lang="en-US" dirty="0"/>
              <a:t>First look at path[1][2] = 3.   This signifies that on the path from 1 to 2, 3 is the last vertex visited before 2. </a:t>
            </a:r>
          </a:p>
          <a:p>
            <a:pPr lvl="2">
              <a:defRPr/>
            </a:pPr>
            <a:r>
              <a:rPr lang="en-US" dirty="0"/>
              <a:t>Thus, the path is now, 1…3-&gt;2. </a:t>
            </a:r>
          </a:p>
          <a:p>
            <a:pPr lvl="1">
              <a:defRPr/>
            </a:pPr>
            <a:r>
              <a:rPr lang="en-US" dirty="0"/>
              <a:t>Now, look at path[1][3], this stores a 4. Thus, we find the last vertex visited on the path from 1 to 3 is 4. </a:t>
            </a:r>
          </a:p>
          <a:p>
            <a:pPr lvl="1">
              <a:defRPr/>
            </a:pPr>
            <a:r>
              <a:rPr lang="en-US" dirty="0"/>
              <a:t>So, our path now looks like 1…4-&gt;3-&gt;2. So, we must now look at path[1][4]. This stores a 5, </a:t>
            </a:r>
          </a:p>
          <a:p>
            <a:pPr lvl="1">
              <a:defRPr/>
            </a:pPr>
            <a:r>
              <a:rPr lang="en-US" dirty="0"/>
              <a:t>thus, we know our path is 1…5-&gt;4-&gt;3-&gt;2. When we finally look at path[1][5], we find 1, </a:t>
            </a:r>
          </a:p>
          <a:p>
            <a:pPr lvl="1">
              <a:defRPr/>
            </a:pPr>
            <a:r>
              <a:rPr lang="en-US" dirty="0"/>
              <a:t>which means our path really is 1-&gt;5-&gt;4-&gt;3-&gt;2.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2286000"/>
          <a:ext cx="3619500" cy="1219200"/>
        </p:xfrm>
        <a:graphic>
          <a:graphicData uri="http://schemas.openxmlformats.org/drawingml/2006/table">
            <a:tbl>
              <a:tblPr/>
              <a:tblGrid>
                <a:gridCol w="72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NIL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NIL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NIL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NIL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NIL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17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Johnson’s algorithm for sparse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If all edge weights w in a graph G = (V,E) are nonnegative then we can find shortest paths between all pairs of vertices by running Dijkstra’s algorithm once from each vertex.</a:t>
            </a:r>
          </a:p>
          <a:p>
            <a:pPr algn="just"/>
            <a:r>
              <a:rPr lang="en-US" sz="2400" dirty="0"/>
              <a:t>If all edges are not non-negative, then we have to do some </a:t>
            </a:r>
            <a:r>
              <a:rPr lang="en-US" sz="2400" b="1" i="1" dirty="0"/>
              <a:t>reweighting</a:t>
            </a:r>
            <a:r>
              <a:rPr lang="en-US" sz="2400" dirty="0"/>
              <a:t> so that all edge weights become non-negative  </a:t>
            </a:r>
          </a:p>
          <a:p>
            <a:pPr marL="0" indent="0">
              <a:buNone/>
            </a:pPr>
            <a:r>
              <a:rPr lang="en-US" sz="2400" dirty="0"/>
              <a:t>     w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7924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2457"/>
            <a:ext cx="304800" cy="5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259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Preserving shortest paths by reweighting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Reweighting does not change shortest paths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86000"/>
            <a:ext cx="8143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95650"/>
            <a:ext cx="392770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8588"/>
            <a:ext cx="8514680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50" y="5715000"/>
            <a:ext cx="39188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53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52600"/>
            <a:ext cx="82965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362200"/>
            <a:ext cx="446532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43225"/>
            <a:ext cx="3581400" cy="7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698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Producing nonnegative weights by reweighting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95510"/>
            <a:ext cx="5715000" cy="437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593467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vertex is inserted and all existing vertices are connected from new vertex using edge with weight 0 and then bellman ford is executed using new node as source</a:t>
            </a:r>
          </a:p>
        </p:txBody>
      </p:sp>
    </p:spTree>
    <p:extLst>
      <p:ext uri="{BB962C8B-B14F-4D97-AF65-F5344CB8AC3E}">
        <p14:creationId xmlns:p14="http://schemas.microsoft.com/office/powerpoint/2010/main" val="941729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63661"/>
            <a:ext cx="3426240" cy="42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47680"/>
            <a:ext cx="4800600" cy="348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98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48918"/>
            <a:ext cx="4876800" cy="379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342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175748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50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56245"/>
            <a:ext cx="7391400" cy="613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04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153400" cy="309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71" y="3810000"/>
            <a:ext cx="823092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03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76662"/>
            <a:ext cx="7848599" cy="515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82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7" y="2633663"/>
            <a:ext cx="8895293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04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16150</TotalTime>
  <Words>2034</Words>
  <Application>Microsoft Office PowerPoint</Application>
  <PresentationFormat>On-screen Show (4:3)</PresentationFormat>
  <Paragraphs>418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Times New Roman</vt:lpstr>
      <vt:lpstr>Wingdings 2</vt:lpstr>
      <vt:lpstr>Office Theme</vt:lpstr>
      <vt:lpstr>Shortest Path Algorithms</vt:lpstr>
      <vt:lpstr>Shortest Path for Non-Weighted Graph</vt:lpstr>
      <vt:lpstr>Shortest Path for Weighted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Property</vt:lpstr>
      <vt:lpstr>Upper Bound Property</vt:lpstr>
      <vt:lpstr>PowerPoint Presentation</vt:lpstr>
      <vt:lpstr>Convergence Property</vt:lpstr>
      <vt:lpstr>Correctness of Dijkstra’s Algorithm</vt:lpstr>
      <vt:lpstr>PowerPoint Presentation</vt:lpstr>
      <vt:lpstr>PowerPoint Presentation</vt:lpstr>
      <vt:lpstr>Path Relaxation Property</vt:lpstr>
      <vt:lpstr>Bellman 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All Pair Shortest path</vt:lpstr>
      <vt:lpstr>All-Pairs Shortest Path Problem</vt:lpstr>
      <vt:lpstr>Quick Solutions</vt:lpstr>
      <vt:lpstr>Quick Solution</vt:lpstr>
      <vt:lpstr>Floyd-Warshall</vt:lpstr>
      <vt:lpstr>Representation of the Input</vt:lpstr>
      <vt:lpstr>Format of the Output</vt:lpstr>
      <vt:lpstr>Intermediate Vertices</vt:lpstr>
      <vt:lpstr>Remark 2</vt:lpstr>
      <vt:lpstr>Remark 2</vt:lpstr>
      <vt:lpstr>Recursive Formulation</vt:lpstr>
      <vt:lpstr>Floyd Warshall Algorithm - Example</vt:lpstr>
      <vt:lpstr>The Floyd-Warshall Algorithm</vt:lpstr>
      <vt:lpstr>Floyd Warshall – Path Reconstruction</vt:lpstr>
      <vt:lpstr>Floyd Warshall – Path Reconstruction</vt:lpstr>
      <vt:lpstr>Floyd Warshall – Path Reconstruction</vt:lpstr>
      <vt:lpstr>Path Reconstruction</vt:lpstr>
      <vt:lpstr>Johnson’s algorithm for sparse graphs</vt:lpstr>
      <vt:lpstr>Preserving shortest paths by reweighting</vt:lpstr>
      <vt:lpstr>PowerPoint Presentation</vt:lpstr>
      <vt:lpstr>Producing nonnegative weights by reweighting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IITP</dc:creator>
  <cp:lastModifiedBy>Maheeth Reddy Maramreddy</cp:lastModifiedBy>
  <cp:revision>31</cp:revision>
  <dcterms:created xsi:type="dcterms:W3CDTF">2019-10-16T05:08:16Z</dcterms:created>
  <dcterms:modified xsi:type="dcterms:W3CDTF">2019-11-26T22:30:35Z</dcterms:modified>
</cp:coreProperties>
</file>