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58" r:id="rId4"/>
    <p:sldId id="257" r:id="rId5"/>
    <p:sldId id="261" r:id="rId6"/>
    <p:sldId id="281" r:id="rId7"/>
    <p:sldId id="282" r:id="rId8"/>
    <p:sldId id="283" r:id="rId9"/>
    <p:sldId id="284" r:id="rId10"/>
    <p:sldId id="285" r:id="rId11"/>
    <p:sldId id="286" r:id="rId12"/>
    <p:sldId id="287" r:id="rId13"/>
    <p:sldId id="289" r:id="rId14"/>
    <p:sldId id="290" r:id="rId15"/>
    <p:sldId id="288" r:id="rId16"/>
    <p:sldId id="291" r:id="rId17"/>
    <p:sldId id="292" r:id="rId18"/>
    <p:sldId id="293" r:id="rId19"/>
    <p:sldId id="294" r:id="rId20"/>
    <p:sldId id="299" r:id="rId21"/>
    <p:sldId id="300" r:id="rId22"/>
    <p:sldId id="296" r:id="rId23"/>
    <p:sldId id="301" r:id="rId24"/>
    <p:sldId id="302" r:id="rId25"/>
    <p:sldId id="303" r:id="rId26"/>
    <p:sldId id="30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28-Jul-19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28-Jul-19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28-Jul-19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28-Jul-19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28-Jul-19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Algorithms (CS-204)</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59889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should we split the list?</a:t>
            </a:r>
            <a:endParaRPr lang="en-US" dirty="0"/>
          </a:p>
        </p:txBody>
      </p:sp>
      <p:sp>
        <p:nvSpPr>
          <p:cNvPr id="3" name="Content Placeholder 2"/>
          <p:cNvSpPr>
            <a:spLocks noGrp="1"/>
          </p:cNvSpPr>
          <p:nvPr>
            <p:ph idx="1"/>
          </p:nvPr>
        </p:nvSpPr>
        <p:spPr/>
        <p:txBody>
          <a:bodyPr/>
          <a:lstStyle/>
          <a:p>
            <a:r>
              <a:rPr lang="en-US" dirty="0" smtClean="0"/>
              <a:t>We can split a list in number of ways</a:t>
            </a:r>
          </a:p>
          <a:p>
            <a:endParaRPr lang="en-US" dirty="0"/>
          </a:p>
          <a:p>
            <a:r>
              <a:rPr lang="en-US" dirty="0" smtClean="0"/>
              <a:t>Will it affect correctness?</a:t>
            </a:r>
          </a:p>
          <a:p>
            <a:endParaRPr lang="en-US" dirty="0"/>
          </a:p>
          <a:p>
            <a:r>
              <a:rPr lang="en-US" dirty="0" smtClean="0"/>
              <a:t>Will it affect termination?</a:t>
            </a:r>
          </a:p>
          <a:p>
            <a:endParaRPr lang="en-US" dirty="0"/>
          </a:p>
          <a:p>
            <a:r>
              <a:rPr lang="en-US" dirty="0" smtClean="0"/>
              <a:t>Will it affect efficiency?</a:t>
            </a:r>
            <a:endParaRPr lang="en-US" dirty="0"/>
          </a:p>
        </p:txBody>
      </p:sp>
    </p:spTree>
    <p:extLst>
      <p:ext uri="{BB962C8B-B14F-4D97-AF65-F5344CB8AC3E}">
        <p14:creationId xmlns:p14="http://schemas.microsoft.com/office/powerpoint/2010/main" val="2512994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on efficiency</a:t>
            </a:r>
            <a:endParaRPr lang="en-US" dirty="0"/>
          </a:p>
        </p:txBody>
      </p:sp>
      <p:grpSp>
        <p:nvGrpSpPr>
          <p:cNvPr id="88" name="Group 87"/>
          <p:cNvGrpSpPr/>
          <p:nvPr/>
        </p:nvGrpSpPr>
        <p:grpSpPr>
          <a:xfrm>
            <a:off x="2362200" y="1572871"/>
            <a:ext cx="4572000" cy="5208929"/>
            <a:chOff x="2362200" y="1572871"/>
            <a:chExt cx="4572000" cy="5208929"/>
          </a:xfrm>
        </p:grpSpPr>
        <p:sp>
          <p:nvSpPr>
            <p:cNvPr id="4" name="Oval 3"/>
            <p:cNvSpPr/>
            <p:nvPr/>
          </p:nvSpPr>
          <p:spPr>
            <a:xfrm>
              <a:off x="2743200" y="1600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5" name="Oval 4"/>
            <p:cNvSpPr/>
            <p:nvPr/>
          </p:nvSpPr>
          <p:spPr>
            <a:xfrm>
              <a:off x="3200400" y="2286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6" name="Oval 5"/>
            <p:cNvSpPr/>
            <p:nvPr/>
          </p:nvSpPr>
          <p:spPr>
            <a:xfrm>
              <a:off x="2362200" y="2286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2819400" y="2971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8" name="Oval 7"/>
            <p:cNvSpPr/>
            <p:nvPr/>
          </p:nvSpPr>
          <p:spPr>
            <a:xfrm>
              <a:off x="3810000" y="2971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9" name="Oval 8"/>
            <p:cNvSpPr/>
            <p:nvPr/>
          </p:nvSpPr>
          <p:spPr>
            <a:xfrm>
              <a:off x="3429000" y="3733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4343400" y="3733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1" name="Oval 10"/>
            <p:cNvSpPr/>
            <p:nvPr/>
          </p:nvSpPr>
          <p:spPr>
            <a:xfrm>
              <a:off x="40386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2" name="Oval 11"/>
            <p:cNvSpPr/>
            <p:nvPr/>
          </p:nvSpPr>
          <p:spPr>
            <a:xfrm>
              <a:off x="48006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3" name="Oval 12"/>
            <p:cNvSpPr/>
            <p:nvPr/>
          </p:nvSpPr>
          <p:spPr>
            <a:xfrm>
              <a:off x="4419600" y="5181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Oval 13"/>
            <p:cNvSpPr/>
            <p:nvPr/>
          </p:nvSpPr>
          <p:spPr>
            <a:xfrm>
              <a:off x="5257800" y="5181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5" name="Oval 14"/>
            <p:cNvSpPr/>
            <p:nvPr/>
          </p:nvSpPr>
          <p:spPr>
            <a:xfrm>
              <a:off x="4876800" y="5791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6" name="Oval 15"/>
            <p:cNvSpPr/>
            <p:nvPr/>
          </p:nvSpPr>
          <p:spPr>
            <a:xfrm>
              <a:off x="5638800" y="5791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7" name="Oval 16"/>
            <p:cNvSpPr/>
            <p:nvPr/>
          </p:nvSpPr>
          <p:spPr>
            <a:xfrm>
              <a:off x="5257800" y="6400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6096000" y="6400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20" name="Straight Arrow Connector 19"/>
            <p:cNvCxnSpPr>
              <a:stCxn id="4" idx="3"/>
              <a:endCxn id="6" idx="0"/>
            </p:cNvCxnSpPr>
            <p:nvPr/>
          </p:nvCxnSpPr>
          <p:spPr>
            <a:xfrm flipH="1">
              <a:off x="2552700" y="1925404"/>
              <a:ext cx="246296" cy="3605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3"/>
            </p:cNvCxnSpPr>
            <p:nvPr/>
          </p:nvCxnSpPr>
          <p:spPr>
            <a:xfrm flipH="1">
              <a:off x="3030304" y="2611204"/>
              <a:ext cx="225892" cy="416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3"/>
            </p:cNvCxnSpPr>
            <p:nvPr/>
          </p:nvCxnSpPr>
          <p:spPr>
            <a:xfrm flipH="1">
              <a:off x="3657600" y="3297004"/>
              <a:ext cx="208196" cy="4367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267200" y="4059004"/>
              <a:ext cx="208196" cy="4367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648200" y="4821004"/>
              <a:ext cx="208196" cy="4367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4" idx="3"/>
            </p:cNvCxnSpPr>
            <p:nvPr/>
          </p:nvCxnSpPr>
          <p:spPr>
            <a:xfrm flipH="1">
              <a:off x="5202004" y="5506804"/>
              <a:ext cx="111592" cy="3605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3"/>
              <a:endCxn id="17" idx="7"/>
            </p:cNvCxnSpPr>
            <p:nvPr/>
          </p:nvCxnSpPr>
          <p:spPr>
            <a:xfrm flipH="1">
              <a:off x="5583004" y="6116404"/>
              <a:ext cx="111592" cy="3401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020290" y="1973894"/>
              <a:ext cx="322496" cy="3605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 idx="5"/>
            </p:cNvCxnSpPr>
            <p:nvPr/>
          </p:nvCxnSpPr>
          <p:spPr>
            <a:xfrm>
              <a:off x="3525604" y="2611204"/>
              <a:ext cx="364437" cy="416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131363" y="3317408"/>
              <a:ext cx="364437" cy="416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588563" y="4079408"/>
              <a:ext cx="364437" cy="416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045763" y="4841408"/>
              <a:ext cx="364437" cy="416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4" idx="5"/>
            </p:cNvCxnSpPr>
            <p:nvPr/>
          </p:nvCxnSpPr>
          <p:spPr>
            <a:xfrm>
              <a:off x="5583004" y="5506804"/>
              <a:ext cx="208196" cy="3605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5964004" y="6040204"/>
              <a:ext cx="208196" cy="3605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3162300" y="1572871"/>
              <a:ext cx="876300" cy="373694"/>
              <a:chOff x="3162300" y="1572871"/>
              <a:chExt cx="876300" cy="373694"/>
            </a:xfrm>
          </p:grpSpPr>
          <p:sp>
            <p:nvSpPr>
              <p:cNvPr id="43" name="TextBox 42"/>
              <p:cNvSpPr txBox="1"/>
              <p:nvPr/>
            </p:nvSpPr>
            <p:spPr>
              <a:xfrm>
                <a:off x="3637196" y="1572871"/>
                <a:ext cx="401404" cy="373694"/>
              </a:xfrm>
              <a:prstGeom prst="rect">
                <a:avLst/>
              </a:prstGeom>
              <a:noFill/>
            </p:spPr>
            <p:txBody>
              <a:bodyPr wrap="square" rtlCol="0">
                <a:spAutoFit/>
              </a:bodyPr>
              <a:lstStyle/>
              <a:p>
                <a:r>
                  <a:rPr lang="en-US" dirty="0" smtClean="0"/>
                  <a:t>1</a:t>
                </a:r>
                <a:endParaRPr lang="en-US" dirty="0"/>
              </a:p>
            </p:txBody>
          </p:sp>
          <p:cxnSp>
            <p:nvCxnSpPr>
              <p:cNvPr id="50" name="Straight Connector 49"/>
              <p:cNvCxnSpPr/>
              <p:nvPr/>
            </p:nvCxnSpPr>
            <p:spPr>
              <a:xfrm>
                <a:off x="3162300" y="1752600"/>
                <a:ext cx="495300"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695700" y="2217106"/>
              <a:ext cx="876300" cy="373694"/>
              <a:chOff x="3162300" y="1572871"/>
              <a:chExt cx="876300" cy="373694"/>
            </a:xfrm>
          </p:grpSpPr>
          <p:sp>
            <p:nvSpPr>
              <p:cNvPr id="53" name="TextBox 52"/>
              <p:cNvSpPr txBox="1"/>
              <p:nvPr/>
            </p:nvSpPr>
            <p:spPr>
              <a:xfrm>
                <a:off x="3637196" y="1572871"/>
                <a:ext cx="401404" cy="373694"/>
              </a:xfrm>
              <a:prstGeom prst="rect">
                <a:avLst/>
              </a:prstGeom>
              <a:noFill/>
            </p:spPr>
            <p:txBody>
              <a:bodyPr wrap="square" rtlCol="0">
                <a:spAutoFit/>
              </a:bodyPr>
              <a:lstStyle/>
              <a:p>
                <a:r>
                  <a:rPr lang="en-US" dirty="0" smtClean="0"/>
                  <a:t>1</a:t>
                </a:r>
                <a:endParaRPr lang="en-US" dirty="0"/>
              </a:p>
            </p:txBody>
          </p:sp>
          <p:cxnSp>
            <p:nvCxnSpPr>
              <p:cNvPr id="54" name="Straight Connector 53"/>
              <p:cNvCxnSpPr/>
              <p:nvPr/>
            </p:nvCxnSpPr>
            <p:spPr>
              <a:xfrm>
                <a:off x="3162300" y="1752600"/>
                <a:ext cx="495300"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4305300" y="2895600"/>
              <a:ext cx="876300" cy="373694"/>
              <a:chOff x="3162300" y="1572871"/>
              <a:chExt cx="876300" cy="373694"/>
            </a:xfrm>
          </p:grpSpPr>
          <p:sp>
            <p:nvSpPr>
              <p:cNvPr id="56" name="TextBox 55"/>
              <p:cNvSpPr txBox="1"/>
              <p:nvPr/>
            </p:nvSpPr>
            <p:spPr>
              <a:xfrm>
                <a:off x="3637196" y="1572871"/>
                <a:ext cx="401404" cy="373694"/>
              </a:xfrm>
              <a:prstGeom prst="rect">
                <a:avLst/>
              </a:prstGeom>
              <a:noFill/>
            </p:spPr>
            <p:txBody>
              <a:bodyPr wrap="square" rtlCol="0">
                <a:spAutoFit/>
              </a:bodyPr>
              <a:lstStyle/>
              <a:p>
                <a:r>
                  <a:rPr lang="en-US" dirty="0" smtClean="0"/>
                  <a:t>1</a:t>
                </a:r>
                <a:endParaRPr lang="en-US" dirty="0"/>
              </a:p>
            </p:txBody>
          </p:sp>
          <p:cxnSp>
            <p:nvCxnSpPr>
              <p:cNvPr id="57" name="Straight Connector 56"/>
              <p:cNvCxnSpPr/>
              <p:nvPr/>
            </p:nvCxnSpPr>
            <p:spPr>
              <a:xfrm>
                <a:off x="3162300" y="1752600"/>
                <a:ext cx="495300"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838700" y="3657600"/>
              <a:ext cx="876300" cy="373694"/>
              <a:chOff x="3162300" y="1572871"/>
              <a:chExt cx="876300" cy="373694"/>
            </a:xfrm>
          </p:grpSpPr>
          <p:sp>
            <p:nvSpPr>
              <p:cNvPr id="59" name="TextBox 58"/>
              <p:cNvSpPr txBox="1"/>
              <p:nvPr/>
            </p:nvSpPr>
            <p:spPr>
              <a:xfrm>
                <a:off x="3637196" y="1572871"/>
                <a:ext cx="401404" cy="373694"/>
              </a:xfrm>
              <a:prstGeom prst="rect">
                <a:avLst/>
              </a:prstGeom>
              <a:noFill/>
            </p:spPr>
            <p:txBody>
              <a:bodyPr wrap="square" rtlCol="0">
                <a:spAutoFit/>
              </a:bodyPr>
              <a:lstStyle/>
              <a:p>
                <a:r>
                  <a:rPr lang="en-US" dirty="0" smtClean="0"/>
                  <a:t>1</a:t>
                </a:r>
                <a:endParaRPr lang="en-US" dirty="0"/>
              </a:p>
            </p:txBody>
          </p:sp>
          <p:cxnSp>
            <p:nvCxnSpPr>
              <p:cNvPr id="60" name="Straight Connector 59"/>
              <p:cNvCxnSpPr/>
              <p:nvPr/>
            </p:nvCxnSpPr>
            <p:spPr>
              <a:xfrm>
                <a:off x="3162300" y="1752600"/>
                <a:ext cx="495300"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5219700" y="4419600"/>
              <a:ext cx="876300" cy="373694"/>
              <a:chOff x="3162300" y="1572871"/>
              <a:chExt cx="876300" cy="373694"/>
            </a:xfrm>
          </p:grpSpPr>
          <p:sp>
            <p:nvSpPr>
              <p:cNvPr id="62" name="TextBox 61"/>
              <p:cNvSpPr txBox="1"/>
              <p:nvPr/>
            </p:nvSpPr>
            <p:spPr>
              <a:xfrm>
                <a:off x="3637196" y="1572871"/>
                <a:ext cx="401404" cy="373694"/>
              </a:xfrm>
              <a:prstGeom prst="rect">
                <a:avLst/>
              </a:prstGeom>
              <a:noFill/>
            </p:spPr>
            <p:txBody>
              <a:bodyPr wrap="square" rtlCol="0">
                <a:spAutoFit/>
              </a:bodyPr>
              <a:lstStyle/>
              <a:p>
                <a:r>
                  <a:rPr lang="en-US" dirty="0" smtClean="0"/>
                  <a:t>1</a:t>
                </a:r>
                <a:endParaRPr lang="en-US" dirty="0"/>
              </a:p>
            </p:txBody>
          </p:sp>
          <p:cxnSp>
            <p:nvCxnSpPr>
              <p:cNvPr id="63" name="Straight Connector 62"/>
              <p:cNvCxnSpPr/>
              <p:nvPr/>
            </p:nvCxnSpPr>
            <p:spPr>
              <a:xfrm>
                <a:off x="3162300" y="1752600"/>
                <a:ext cx="495300"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5753100" y="5105400"/>
              <a:ext cx="876300" cy="373694"/>
              <a:chOff x="3162300" y="1572871"/>
              <a:chExt cx="876300" cy="373694"/>
            </a:xfrm>
          </p:grpSpPr>
          <p:sp>
            <p:nvSpPr>
              <p:cNvPr id="65" name="TextBox 64"/>
              <p:cNvSpPr txBox="1"/>
              <p:nvPr/>
            </p:nvSpPr>
            <p:spPr>
              <a:xfrm>
                <a:off x="3637196" y="1572871"/>
                <a:ext cx="401404" cy="373694"/>
              </a:xfrm>
              <a:prstGeom prst="rect">
                <a:avLst/>
              </a:prstGeom>
              <a:noFill/>
            </p:spPr>
            <p:txBody>
              <a:bodyPr wrap="square" rtlCol="0">
                <a:spAutoFit/>
              </a:bodyPr>
              <a:lstStyle/>
              <a:p>
                <a:r>
                  <a:rPr lang="en-US" dirty="0" smtClean="0"/>
                  <a:t>1</a:t>
                </a:r>
                <a:endParaRPr lang="en-US" dirty="0"/>
              </a:p>
            </p:txBody>
          </p:sp>
          <p:cxnSp>
            <p:nvCxnSpPr>
              <p:cNvPr id="66" name="Straight Connector 65"/>
              <p:cNvCxnSpPr/>
              <p:nvPr/>
            </p:nvCxnSpPr>
            <p:spPr>
              <a:xfrm>
                <a:off x="3162300" y="1752600"/>
                <a:ext cx="495300"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6057900" y="5715000"/>
              <a:ext cx="876300" cy="373694"/>
              <a:chOff x="3162300" y="1572871"/>
              <a:chExt cx="876300" cy="373694"/>
            </a:xfrm>
          </p:grpSpPr>
          <p:sp>
            <p:nvSpPr>
              <p:cNvPr id="68" name="TextBox 67"/>
              <p:cNvSpPr txBox="1"/>
              <p:nvPr/>
            </p:nvSpPr>
            <p:spPr>
              <a:xfrm>
                <a:off x="3637196" y="1572871"/>
                <a:ext cx="401404" cy="373694"/>
              </a:xfrm>
              <a:prstGeom prst="rect">
                <a:avLst/>
              </a:prstGeom>
              <a:noFill/>
            </p:spPr>
            <p:txBody>
              <a:bodyPr wrap="square" rtlCol="0">
                <a:spAutoFit/>
              </a:bodyPr>
              <a:lstStyle/>
              <a:p>
                <a:r>
                  <a:rPr lang="en-US" dirty="0" smtClean="0"/>
                  <a:t>1</a:t>
                </a:r>
                <a:endParaRPr lang="en-US" dirty="0"/>
              </a:p>
            </p:txBody>
          </p:sp>
          <p:cxnSp>
            <p:nvCxnSpPr>
              <p:cNvPr id="69" name="Straight Connector 68"/>
              <p:cNvCxnSpPr/>
              <p:nvPr/>
            </p:nvCxnSpPr>
            <p:spPr>
              <a:xfrm>
                <a:off x="3162300" y="1752600"/>
                <a:ext cx="495300"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sp>
        <p:nvSpPr>
          <p:cNvPr id="73" name="TextBox 72"/>
          <p:cNvSpPr txBox="1"/>
          <p:nvPr/>
        </p:nvSpPr>
        <p:spPr>
          <a:xfrm>
            <a:off x="6477000" y="2334490"/>
            <a:ext cx="1905000" cy="369332"/>
          </a:xfrm>
          <a:prstGeom prst="rect">
            <a:avLst/>
          </a:prstGeom>
          <a:noFill/>
        </p:spPr>
        <p:txBody>
          <a:bodyPr wrap="square" rtlCol="0">
            <a:spAutoFit/>
          </a:bodyPr>
          <a:lstStyle/>
          <a:p>
            <a:r>
              <a:rPr lang="en-US" dirty="0" smtClean="0"/>
              <a:t>Total Cost = 7</a:t>
            </a:r>
            <a:endParaRPr lang="en-US" dirty="0"/>
          </a:p>
        </p:txBody>
      </p:sp>
    </p:spTree>
    <p:extLst>
      <p:ext uri="{BB962C8B-B14F-4D97-AF65-F5344CB8AC3E}">
        <p14:creationId xmlns:p14="http://schemas.microsoft.com/office/powerpoint/2010/main" val="2092443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on efficiency</a:t>
            </a:r>
            <a:endParaRPr lang="en-US" dirty="0"/>
          </a:p>
        </p:txBody>
      </p:sp>
      <p:sp>
        <p:nvSpPr>
          <p:cNvPr id="73" name="TextBox 72"/>
          <p:cNvSpPr txBox="1"/>
          <p:nvPr/>
        </p:nvSpPr>
        <p:spPr>
          <a:xfrm>
            <a:off x="6477000" y="2334490"/>
            <a:ext cx="1905000" cy="369332"/>
          </a:xfrm>
          <a:prstGeom prst="rect">
            <a:avLst/>
          </a:prstGeom>
          <a:noFill/>
        </p:spPr>
        <p:txBody>
          <a:bodyPr wrap="square" rtlCol="0">
            <a:spAutoFit/>
          </a:bodyPr>
          <a:lstStyle/>
          <a:p>
            <a:r>
              <a:rPr lang="en-US" dirty="0" smtClean="0"/>
              <a:t>Total Cost = 7</a:t>
            </a:r>
            <a:endParaRPr lang="en-US" dirty="0"/>
          </a:p>
        </p:txBody>
      </p:sp>
      <p:grpSp>
        <p:nvGrpSpPr>
          <p:cNvPr id="41" name="Group 40"/>
          <p:cNvGrpSpPr/>
          <p:nvPr/>
        </p:nvGrpSpPr>
        <p:grpSpPr>
          <a:xfrm>
            <a:off x="1981200" y="1524000"/>
            <a:ext cx="3738314" cy="3303929"/>
            <a:chOff x="1981200" y="1524000"/>
            <a:chExt cx="3738314" cy="3303929"/>
          </a:xfrm>
        </p:grpSpPr>
        <p:sp>
          <p:nvSpPr>
            <p:cNvPr id="4" name="Oval 3"/>
            <p:cNvSpPr/>
            <p:nvPr/>
          </p:nvSpPr>
          <p:spPr>
            <a:xfrm>
              <a:off x="2743200" y="1551329"/>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5" name="Oval 4"/>
            <p:cNvSpPr/>
            <p:nvPr/>
          </p:nvSpPr>
          <p:spPr>
            <a:xfrm>
              <a:off x="3408596" y="2237129"/>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6" name="Oval 5"/>
            <p:cNvSpPr/>
            <p:nvPr/>
          </p:nvSpPr>
          <p:spPr>
            <a:xfrm>
              <a:off x="2171700" y="2237129"/>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 name="Oval 6"/>
            <p:cNvSpPr/>
            <p:nvPr/>
          </p:nvSpPr>
          <p:spPr>
            <a:xfrm>
              <a:off x="3048000" y="2922929"/>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 name="Oval 7"/>
            <p:cNvSpPr/>
            <p:nvPr/>
          </p:nvSpPr>
          <p:spPr>
            <a:xfrm>
              <a:off x="4032428" y="2920221"/>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9" name="Oval 8"/>
            <p:cNvSpPr/>
            <p:nvPr/>
          </p:nvSpPr>
          <p:spPr>
            <a:xfrm>
              <a:off x="3733800" y="3608729"/>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4610100" y="3629133"/>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20" name="Straight Arrow Connector 19"/>
            <p:cNvCxnSpPr>
              <a:stCxn id="4" idx="3"/>
              <a:endCxn id="6" idx="0"/>
            </p:cNvCxnSpPr>
            <p:nvPr/>
          </p:nvCxnSpPr>
          <p:spPr>
            <a:xfrm flipH="1">
              <a:off x="2388177" y="1876533"/>
              <a:ext cx="418428" cy="3605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3"/>
            </p:cNvCxnSpPr>
            <p:nvPr/>
          </p:nvCxnSpPr>
          <p:spPr>
            <a:xfrm flipH="1">
              <a:off x="3238500" y="2562333"/>
              <a:ext cx="233501" cy="416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3"/>
            </p:cNvCxnSpPr>
            <p:nvPr/>
          </p:nvCxnSpPr>
          <p:spPr>
            <a:xfrm flipH="1">
              <a:off x="3880028" y="3245425"/>
              <a:ext cx="215805" cy="4367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5" idx="1"/>
            </p:cNvCxnSpPr>
            <p:nvPr/>
          </p:nvCxnSpPr>
          <p:spPr>
            <a:xfrm>
              <a:off x="3020290" y="1925023"/>
              <a:ext cx="451711" cy="3679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 idx="5"/>
            </p:cNvCxnSpPr>
            <p:nvPr/>
          </p:nvCxnSpPr>
          <p:spPr>
            <a:xfrm>
              <a:off x="3778145" y="2562333"/>
              <a:ext cx="320092" cy="416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4419600" y="4010133"/>
              <a:ext cx="1039090" cy="817796"/>
              <a:chOff x="4191000" y="4059004"/>
              <a:chExt cx="914400" cy="817796"/>
            </a:xfrm>
          </p:grpSpPr>
          <p:sp>
            <p:nvSpPr>
              <p:cNvPr id="11" name="Oval 10"/>
              <p:cNvSpPr/>
              <p:nvPr/>
            </p:nvSpPr>
            <p:spPr>
              <a:xfrm>
                <a:off x="41910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2" name="Oval 11"/>
              <p:cNvSpPr/>
              <p:nvPr/>
            </p:nvSpPr>
            <p:spPr>
              <a:xfrm>
                <a:off x="47244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25" name="Straight Arrow Connector 24"/>
              <p:cNvCxnSpPr/>
              <p:nvPr/>
            </p:nvCxnSpPr>
            <p:spPr>
              <a:xfrm flipH="1">
                <a:off x="4363804" y="4059004"/>
                <a:ext cx="208196" cy="4367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12" idx="1"/>
              </p:cNvCxnSpPr>
              <p:nvPr/>
            </p:nvCxnSpPr>
            <p:spPr>
              <a:xfrm>
                <a:off x="4588563" y="4079408"/>
                <a:ext cx="191633" cy="472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3162300" y="1524000"/>
              <a:ext cx="672618" cy="373694"/>
              <a:chOff x="3162300" y="1572871"/>
              <a:chExt cx="591904" cy="373694"/>
            </a:xfrm>
          </p:grpSpPr>
          <p:sp>
            <p:nvSpPr>
              <p:cNvPr id="43" name="TextBox 42"/>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50" name="Straight Connector 49"/>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3505200" y="3989729"/>
              <a:ext cx="1039090" cy="817796"/>
              <a:chOff x="4191000" y="4059004"/>
              <a:chExt cx="914400" cy="817796"/>
            </a:xfrm>
          </p:grpSpPr>
          <p:sp>
            <p:nvSpPr>
              <p:cNvPr id="80" name="Oval 79"/>
              <p:cNvSpPr/>
              <p:nvPr/>
            </p:nvSpPr>
            <p:spPr>
              <a:xfrm>
                <a:off x="41910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81" name="Oval 80"/>
              <p:cNvSpPr/>
              <p:nvPr/>
            </p:nvSpPr>
            <p:spPr>
              <a:xfrm>
                <a:off x="47244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82" name="Straight Arrow Connector 81"/>
              <p:cNvCxnSpPr/>
              <p:nvPr/>
            </p:nvCxnSpPr>
            <p:spPr>
              <a:xfrm flipH="1">
                <a:off x="4363804" y="4059004"/>
                <a:ext cx="208196" cy="4367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81" idx="1"/>
              </p:cNvCxnSpPr>
              <p:nvPr/>
            </p:nvCxnSpPr>
            <p:spPr>
              <a:xfrm>
                <a:off x="4588563" y="4079408"/>
                <a:ext cx="191633" cy="472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2819400" y="3303929"/>
              <a:ext cx="1039090" cy="817796"/>
              <a:chOff x="4191000" y="4059004"/>
              <a:chExt cx="914400" cy="817796"/>
            </a:xfrm>
          </p:grpSpPr>
          <p:sp>
            <p:nvSpPr>
              <p:cNvPr id="85" name="Oval 84"/>
              <p:cNvSpPr/>
              <p:nvPr/>
            </p:nvSpPr>
            <p:spPr>
              <a:xfrm>
                <a:off x="41910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86" name="Oval 85"/>
              <p:cNvSpPr/>
              <p:nvPr/>
            </p:nvSpPr>
            <p:spPr>
              <a:xfrm>
                <a:off x="47244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87" name="Straight Arrow Connector 86"/>
              <p:cNvCxnSpPr/>
              <p:nvPr/>
            </p:nvCxnSpPr>
            <p:spPr>
              <a:xfrm flipH="1">
                <a:off x="4363804" y="4059004"/>
                <a:ext cx="208196" cy="4367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86" idx="1"/>
              </p:cNvCxnSpPr>
              <p:nvPr/>
            </p:nvCxnSpPr>
            <p:spPr>
              <a:xfrm>
                <a:off x="4588563" y="4079408"/>
                <a:ext cx="191633" cy="472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p:nvGrpSpPr>
          <p:grpSpPr>
            <a:xfrm>
              <a:off x="1981200" y="2618129"/>
              <a:ext cx="1039090" cy="817796"/>
              <a:chOff x="4191000" y="4059004"/>
              <a:chExt cx="914400" cy="817796"/>
            </a:xfrm>
          </p:grpSpPr>
          <p:sp>
            <p:nvSpPr>
              <p:cNvPr id="90" name="Oval 89"/>
              <p:cNvSpPr/>
              <p:nvPr/>
            </p:nvSpPr>
            <p:spPr>
              <a:xfrm>
                <a:off x="41910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1" name="Oval 90"/>
              <p:cNvSpPr/>
              <p:nvPr/>
            </p:nvSpPr>
            <p:spPr>
              <a:xfrm>
                <a:off x="47244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92" name="Straight Arrow Connector 91"/>
              <p:cNvCxnSpPr/>
              <p:nvPr/>
            </p:nvCxnSpPr>
            <p:spPr>
              <a:xfrm flipH="1">
                <a:off x="4363804" y="4059004"/>
                <a:ext cx="208196" cy="4367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91" idx="1"/>
              </p:cNvCxnSpPr>
              <p:nvPr/>
            </p:nvCxnSpPr>
            <p:spPr>
              <a:xfrm>
                <a:off x="4588563" y="4079408"/>
                <a:ext cx="191633" cy="472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00" name="Group 99"/>
            <p:cNvGrpSpPr/>
            <p:nvPr/>
          </p:nvGrpSpPr>
          <p:grpSpPr>
            <a:xfrm>
              <a:off x="2667000" y="2244435"/>
              <a:ext cx="672618" cy="373694"/>
              <a:chOff x="3162300" y="1572871"/>
              <a:chExt cx="591904" cy="373694"/>
            </a:xfrm>
          </p:grpSpPr>
          <p:sp>
            <p:nvSpPr>
              <p:cNvPr id="101" name="TextBox 100"/>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02" name="Straight Connector 101"/>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3" name="Group 102"/>
            <p:cNvGrpSpPr/>
            <p:nvPr/>
          </p:nvGrpSpPr>
          <p:grpSpPr>
            <a:xfrm>
              <a:off x="3518382" y="2923310"/>
              <a:ext cx="672618" cy="373694"/>
              <a:chOff x="3162300" y="1572871"/>
              <a:chExt cx="591904" cy="373694"/>
            </a:xfrm>
          </p:grpSpPr>
          <p:sp>
            <p:nvSpPr>
              <p:cNvPr id="104" name="TextBox 103"/>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05" name="Straight Connector 104"/>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4114800" y="3608729"/>
              <a:ext cx="672618" cy="373694"/>
              <a:chOff x="3162300" y="1572871"/>
              <a:chExt cx="591904" cy="373694"/>
            </a:xfrm>
          </p:grpSpPr>
          <p:sp>
            <p:nvSpPr>
              <p:cNvPr id="107" name="TextBox 106"/>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08" name="Straight Connector 107"/>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9" name="Group 108"/>
            <p:cNvGrpSpPr/>
            <p:nvPr/>
          </p:nvGrpSpPr>
          <p:grpSpPr>
            <a:xfrm>
              <a:off x="5046896" y="3608729"/>
              <a:ext cx="672618" cy="373694"/>
              <a:chOff x="3162300" y="1572871"/>
              <a:chExt cx="591904" cy="373694"/>
            </a:xfrm>
          </p:grpSpPr>
          <p:sp>
            <p:nvSpPr>
              <p:cNvPr id="110" name="TextBox 109"/>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11" name="Straight Connector 110"/>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2" name="Group 111"/>
            <p:cNvGrpSpPr/>
            <p:nvPr/>
          </p:nvGrpSpPr>
          <p:grpSpPr>
            <a:xfrm>
              <a:off x="4495800" y="2930235"/>
              <a:ext cx="672618" cy="373694"/>
              <a:chOff x="3162300" y="1572871"/>
              <a:chExt cx="591904" cy="373694"/>
            </a:xfrm>
          </p:grpSpPr>
          <p:sp>
            <p:nvSpPr>
              <p:cNvPr id="113" name="TextBox 112"/>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14" name="Straight Connector 113"/>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5" name="Group 114"/>
            <p:cNvGrpSpPr/>
            <p:nvPr/>
          </p:nvGrpSpPr>
          <p:grpSpPr>
            <a:xfrm>
              <a:off x="3962400" y="2244435"/>
              <a:ext cx="672618" cy="373694"/>
              <a:chOff x="3162300" y="1572871"/>
              <a:chExt cx="591904" cy="373694"/>
            </a:xfrm>
          </p:grpSpPr>
          <p:sp>
            <p:nvSpPr>
              <p:cNvPr id="116" name="TextBox 115"/>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17" name="Straight Connector 116"/>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118" name="Straight Arrow Connector 117"/>
            <p:cNvCxnSpPr/>
            <p:nvPr/>
          </p:nvCxnSpPr>
          <p:spPr>
            <a:xfrm>
              <a:off x="4348889" y="3276600"/>
              <a:ext cx="451711" cy="3679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15440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on efficiency</a:t>
            </a:r>
            <a:endParaRPr lang="en-US" dirty="0"/>
          </a:p>
        </p:txBody>
      </p:sp>
      <p:sp>
        <p:nvSpPr>
          <p:cNvPr id="73" name="TextBox 72"/>
          <p:cNvSpPr txBox="1"/>
          <p:nvPr/>
        </p:nvSpPr>
        <p:spPr>
          <a:xfrm>
            <a:off x="6477000" y="2334490"/>
            <a:ext cx="1905000" cy="369332"/>
          </a:xfrm>
          <a:prstGeom prst="rect">
            <a:avLst/>
          </a:prstGeom>
          <a:noFill/>
        </p:spPr>
        <p:txBody>
          <a:bodyPr wrap="square" rtlCol="0">
            <a:spAutoFit/>
          </a:bodyPr>
          <a:lstStyle/>
          <a:p>
            <a:r>
              <a:rPr lang="en-US" dirty="0" smtClean="0"/>
              <a:t>Total Cost = 7</a:t>
            </a:r>
            <a:endParaRPr lang="en-US" dirty="0"/>
          </a:p>
        </p:txBody>
      </p:sp>
      <p:sp>
        <p:nvSpPr>
          <p:cNvPr id="4" name="Oval 3"/>
          <p:cNvSpPr/>
          <p:nvPr/>
        </p:nvSpPr>
        <p:spPr>
          <a:xfrm>
            <a:off x="2743200" y="1551329"/>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5" name="Oval 4"/>
          <p:cNvSpPr/>
          <p:nvPr/>
        </p:nvSpPr>
        <p:spPr>
          <a:xfrm>
            <a:off x="3408596" y="2237129"/>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6" name="Oval 5"/>
          <p:cNvSpPr/>
          <p:nvPr/>
        </p:nvSpPr>
        <p:spPr>
          <a:xfrm>
            <a:off x="2171700" y="2237129"/>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7" name="Oval 6"/>
          <p:cNvSpPr/>
          <p:nvPr/>
        </p:nvSpPr>
        <p:spPr>
          <a:xfrm>
            <a:off x="3048000" y="2922929"/>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8" name="Oval 7"/>
          <p:cNvSpPr/>
          <p:nvPr/>
        </p:nvSpPr>
        <p:spPr>
          <a:xfrm>
            <a:off x="4032428" y="2920221"/>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20" name="Straight Arrow Connector 19"/>
          <p:cNvCxnSpPr>
            <a:stCxn id="4" idx="3"/>
            <a:endCxn id="6" idx="0"/>
          </p:cNvCxnSpPr>
          <p:nvPr/>
        </p:nvCxnSpPr>
        <p:spPr>
          <a:xfrm flipH="1">
            <a:off x="2388177" y="1876533"/>
            <a:ext cx="418428" cy="3605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3"/>
          </p:cNvCxnSpPr>
          <p:nvPr/>
        </p:nvCxnSpPr>
        <p:spPr>
          <a:xfrm flipH="1">
            <a:off x="3238500" y="2562333"/>
            <a:ext cx="233501" cy="416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5" idx="1"/>
          </p:cNvCxnSpPr>
          <p:nvPr/>
        </p:nvCxnSpPr>
        <p:spPr>
          <a:xfrm>
            <a:off x="3020290" y="1925023"/>
            <a:ext cx="451711" cy="3679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 idx="5"/>
          </p:cNvCxnSpPr>
          <p:nvPr/>
        </p:nvCxnSpPr>
        <p:spPr>
          <a:xfrm>
            <a:off x="3778145" y="2562333"/>
            <a:ext cx="320092" cy="416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3162300" y="1524000"/>
            <a:ext cx="672618" cy="373694"/>
            <a:chOff x="3162300" y="1572871"/>
            <a:chExt cx="591904" cy="373694"/>
          </a:xfrm>
        </p:grpSpPr>
        <p:sp>
          <p:nvSpPr>
            <p:cNvPr id="43" name="TextBox 42"/>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50" name="Straight Connector 49"/>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3858490" y="3296999"/>
            <a:ext cx="1039090" cy="817796"/>
            <a:chOff x="4191000" y="4059004"/>
            <a:chExt cx="914400" cy="817796"/>
          </a:xfrm>
        </p:grpSpPr>
        <p:sp>
          <p:nvSpPr>
            <p:cNvPr id="80" name="Oval 79"/>
            <p:cNvSpPr/>
            <p:nvPr/>
          </p:nvSpPr>
          <p:spPr>
            <a:xfrm>
              <a:off x="41910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81" name="Oval 80"/>
            <p:cNvSpPr/>
            <p:nvPr/>
          </p:nvSpPr>
          <p:spPr>
            <a:xfrm>
              <a:off x="47244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82" name="Straight Arrow Connector 81"/>
            <p:cNvCxnSpPr/>
            <p:nvPr/>
          </p:nvCxnSpPr>
          <p:spPr>
            <a:xfrm flipH="1">
              <a:off x="4363804" y="4059004"/>
              <a:ext cx="208196" cy="4367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81" idx="1"/>
            </p:cNvCxnSpPr>
            <p:nvPr/>
          </p:nvCxnSpPr>
          <p:spPr>
            <a:xfrm>
              <a:off x="4588563" y="4079408"/>
              <a:ext cx="191633" cy="472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2819400" y="3303929"/>
            <a:ext cx="1039090" cy="817796"/>
            <a:chOff x="4191000" y="4059004"/>
            <a:chExt cx="914400" cy="817796"/>
          </a:xfrm>
        </p:grpSpPr>
        <p:sp>
          <p:nvSpPr>
            <p:cNvPr id="85" name="Oval 84"/>
            <p:cNvSpPr/>
            <p:nvPr/>
          </p:nvSpPr>
          <p:spPr>
            <a:xfrm>
              <a:off x="41910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6" name="Oval 85"/>
            <p:cNvSpPr/>
            <p:nvPr/>
          </p:nvSpPr>
          <p:spPr>
            <a:xfrm>
              <a:off x="47244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87" name="Straight Arrow Connector 86"/>
            <p:cNvCxnSpPr/>
            <p:nvPr/>
          </p:nvCxnSpPr>
          <p:spPr>
            <a:xfrm flipH="1">
              <a:off x="4363804" y="4059004"/>
              <a:ext cx="208196" cy="4367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86" idx="1"/>
            </p:cNvCxnSpPr>
            <p:nvPr/>
          </p:nvCxnSpPr>
          <p:spPr>
            <a:xfrm>
              <a:off x="4588563" y="4079408"/>
              <a:ext cx="191633" cy="472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p:nvGrpSpPr>
        <p:grpSpPr>
          <a:xfrm>
            <a:off x="1981200" y="2618129"/>
            <a:ext cx="1039090" cy="817796"/>
            <a:chOff x="4191000" y="4059004"/>
            <a:chExt cx="914400" cy="817796"/>
          </a:xfrm>
        </p:grpSpPr>
        <p:sp>
          <p:nvSpPr>
            <p:cNvPr id="90" name="Oval 89"/>
            <p:cNvSpPr/>
            <p:nvPr/>
          </p:nvSpPr>
          <p:spPr>
            <a:xfrm>
              <a:off x="41910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1" name="Oval 90"/>
            <p:cNvSpPr/>
            <p:nvPr/>
          </p:nvSpPr>
          <p:spPr>
            <a:xfrm>
              <a:off x="47244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92" name="Straight Arrow Connector 91"/>
            <p:cNvCxnSpPr/>
            <p:nvPr/>
          </p:nvCxnSpPr>
          <p:spPr>
            <a:xfrm flipH="1">
              <a:off x="4363804" y="4059004"/>
              <a:ext cx="208196" cy="4367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91" idx="1"/>
            </p:cNvCxnSpPr>
            <p:nvPr/>
          </p:nvCxnSpPr>
          <p:spPr>
            <a:xfrm>
              <a:off x="4588563" y="4079408"/>
              <a:ext cx="191633" cy="472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00" name="Group 99"/>
          <p:cNvGrpSpPr/>
          <p:nvPr/>
        </p:nvGrpSpPr>
        <p:grpSpPr>
          <a:xfrm>
            <a:off x="2667000" y="2244435"/>
            <a:ext cx="672618" cy="373694"/>
            <a:chOff x="3162300" y="1572871"/>
            <a:chExt cx="591904" cy="373694"/>
          </a:xfrm>
        </p:grpSpPr>
        <p:sp>
          <p:nvSpPr>
            <p:cNvPr id="101" name="TextBox 100"/>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02" name="Straight Connector 101"/>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2" name="Group 111"/>
          <p:cNvGrpSpPr/>
          <p:nvPr/>
        </p:nvGrpSpPr>
        <p:grpSpPr>
          <a:xfrm>
            <a:off x="4495800" y="2930235"/>
            <a:ext cx="672618" cy="373694"/>
            <a:chOff x="3162300" y="1572871"/>
            <a:chExt cx="591904" cy="373694"/>
          </a:xfrm>
        </p:grpSpPr>
        <p:sp>
          <p:nvSpPr>
            <p:cNvPr id="113" name="TextBox 112"/>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14" name="Straight Connector 113"/>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5" name="Group 114"/>
          <p:cNvGrpSpPr/>
          <p:nvPr/>
        </p:nvGrpSpPr>
        <p:grpSpPr>
          <a:xfrm>
            <a:off x="3962400" y="2244435"/>
            <a:ext cx="672618" cy="373694"/>
            <a:chOff x="3162300" y="1572871"/>
            <a:chExt cx="591904" cy="373694"/>
          </a:xfrm>
        </p:grpSpPr>
        <p:sp>
          <p:nvSpPr>
            <p:cNvPr id="116" name="TextBox 115"/>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17" name="Straight Connector 116"/>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2590800" y="4114800"/>
            <a:ext cx="1039090" cy="817796"/>
            <a:chOff x="4191000" y="4059004"/>
            <a:chExt cx="914400" cy="817796"/>
          </a:xfrm>
        </p:grpSpPr>
        <p:sp>
          <p:nvSpPr>
            <p:cNvPr id="61" name="Oval 60"/>
            <p:cNvSpPr/>
            <p:nvPr/>
          </p:nvSpPr>
          <p:spPr>
            <a:xfrm>
              <a:off x="41910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62" name="Oval 61"/>
            <p:cNvSpPr/>
            <p:nvPr/>
          </p:nvSpPr>
          <p:spPr>
            <a:xfrm>
              <a:off x="47244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63" name="Straight Arrow Connector 62"/>
            <p:cNvCxnSpPr/>
            <p:nvPr/>
          </p:nvCxnSpPr>
          <p:spPr>
            <a:xfrm flipH="1">
              <a:off x="4363804" y="4059004"/>
              <a:ext cx="208196" cy="4367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62" idx="1"/>
            </p:cNvCxnSpPr>
            <p:nvPr/>
          </p:nvCxnSpPr>
          <p:spPr>
            <a:xfrm>
              <a:off x="4588563" y="4079408"/>
              <a:ext cx="191633" cy="472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1780310" y="3449399"/>
            <a:ext cx="1039090" cy="817796"/>
            <a:chOff x="4191000" y="4059004"/>
            <a:chExt cx="914400" cy="817796"/>
          </a:xfrm>
        </p:grpSpPr>
        <p:sp>
          <p:nvSpPr>
            <p:cNvPr id="66" name="Oval 65"/>
            <p:cNvSpPr/>
            <p:nvPr/>
          </p:nvSpPr>
          <p:spPr>
            <a:xfrm>
              <a:off x="41910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67" name="Oval 66"/>
            <p:cNvSpPr/>
            <p:nvPr/>
          </p:nvSpPr>
          <p:spPr>
            <a:xfrm>
              <a:off x="47244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68" name="Straight Arrow Connector 67"/>
            <p:cNvCxnSpPr/>
            <p:nvPr/>
          </p:nvCxnSpPr>
          <p:spPr>
            <a:xfrm flipH="1">
              <a:off x="4363804" y="4059004"/>
              <a:ext cx="208196" cy="4367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7" idx="1"/>
            </p:cNvCxnSpPr>
            <p:nvPr/>
          </p:nvCxnSpPr>
          <p:spPr>
            <a:xfrm>
              <a:off x="4588563" y="4079408"/>
              <a:ext cx="191633" cy="472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3505200" y="2971800"/>
            <a:ext cx="672618" cy="373694"/>
            <a:chOff x="3162300" y="1572871"/>
            <a:chExt cx="591904" cy="373694"/>
          </a:xfrm>
        </p:grpSpPr>
        <p:sp>
          <p:nvSpPr>
            <p:cNvPr id="71" name="TextBox 70"/>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72" name="Straight Connector 71"/>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3276600" y="4038600"/>
            <a:ext cx="672618" cy="373694"/>
            <a:chOff x="3162300" y="1572871"/>
            <a:chExt cx="591904" cy="373694"/>
          </a:xfrm>
        </p:grpSpPr>
        <p:sp>
          <p:nvSpPr>
            <p:cNvPr id="75" name="TextBox 74"/>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76" name="Straight Connector 75"/>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1371600" y="3048000"/>
            <a:ext cx="672618" cy="373694"/>
            <a:chOff x="3162300" y="1572871"/>
            <a:chExt cx="591904" cy="373694"/>
          </a:xfrm>
        </p:grpSpPr>
        <p:sp>
          <p:nvSpPr>
            <p:cNvPr id="78" name="TextBox 77"/>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94" name="Straight Connector 93"/>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49442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on efficiency</a:t>
            </a:r>
            <a:endParaRPr lang="en-US" dirty="0"/>
          </a:p>
        </p:txBody>
      </p:sp>
      <p:sp>
        <p:nvSpPr>
          <p:cNvPr id="73" name="TextBox 72"/>
          <p:cNvSpPr txBox="1"/>
          <p:nvPr/>
        </p:nvSpPr>
        <p:spPr>
          <a:xfrm>
            <a:off x="6477000" y="2334490"/>
            <a:ext cx="1905000" cy="369332"/>
          </a:xfrm>
          <a:prstGeom prst="rect">
            <a:avLst/>
          </a:prstGeom>
          <a:noFill/>
        </p:spPr>
        <p:txBody>
          <a:bodyPr wrap="square" rtlCol="0">
            <a:spAutoFit/>
          </a:bodyPr>
          <a:lstStyle/>
          <a:p>
            <a:r>
              <a:rPr lang="en-US" dirty="0" smtClean="0"/>
              <a:t>Total Cost = 7</a:t>
            </a:r>
            <a:endParaRPr lang="en-US" dirty="0"/>
          </a:p>
        </p:txBody>
      </p:sp>
      <p:grpSp>
        <p:nvGrpSpPr>
          <p:cNvPr id="11" name="Group 10"/>
          <p:cNvGrpSpPr/>
          <p:nvPr/>
        </p:nvGrpSpPr>
        <p:grpSpPr>
          <a:xfrm>
            <a:off x="609600" y="1524000"/>
            <a:ext cx="5181600" cy="2597725"/>
            <a:chOff x="609600" y="1524000"/>
            <a:chExt cx="5181600" cy="2597725"/>
          </a:xfrm>
        </p:grpSpPr>
        <p:sp>
          <p:nvSpPr>
            <p:cNvPr id="4" name="Oval 3"/>
            <p:cNvSpPr/>
            <p:nvPr/>
          </p:nvSpPr>
          <p:spPr>
            <a:xfrm>
              <a:off x="2743200" y="1551329"/>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5" name="Oval 4"/>
            <p:cNvSpPr/>
            <p:nvPr/>
          </p:nvSpPr>
          <p:spPr>
            <a:xfrm>
              <a:off x="4215246" y="2133600"/>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6" name="Oval 5"/>
            <p:cNvSpPr/>
            <p:nvPr/>
          </p:nvSpPr>
          <p:spPr>
            <a:xfrm>
              <a:off x="1219200" y="2237129"/>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20" name="Straight Arrow Connector 19"/>
            <p:cNvCxnSpPr>
              <a:stCxn id="4" idx="3"/>
              <a:endCxn id="6" idx="0"/>
            </p:cNvCxnSpPr>
            <p:nvPr/>
          </p:nvCxnSpPr>
          <p:spPr>
            <a:xfrm flipH="1">
              <a:off x="1435677" y="1876533"/>
              <a:ext cx="1370928" cy="3605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 idx="5"/>
              <a:endCxn id="5" idx="1"/>
            </p:cNvCxnSpPr>
            <p:nvPr/>
          </p:nvCxnSpPr>
          <p:spPr>
            <a:xfrm>
              <a:off x="3112749" y="1876533"/>
              <a:ext cx="1165902" cy="3128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3162300" y="1524000"/>
              <a:ext cx="672618" cy="373694"/>
              <a:chOff x="3162300" y="1572871"/>
              <a:chExt cx="591904" cy="373694"/>
            </a:xfrm>
          </p:grpSpPr>
          <p:sp>
            <p:nvSpPr>
              <p:cNvPr id="43" name="TextBox 42"/>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50" name="Straight Connector 49"/>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0" name="Group 99"/>
            <p:cNvGrpSpPr/>
            <p:nvPr/>
          </p:nvGrpSpPr>
          <p:grpSpPr>
            <a:xfrm>
              <a:off x="1828800" y="2244435"/>
              <a:ext cx="672618" cy="373694"/>
              <a:chOff x="3162300" y="1572871"/>
              <a:chExt cx="591904" cy="373694"/>
            </a:xfrm>
          </p:grpSpPr>
          <p:sp>
            <p:nvSpPr>
              <p:cNvPr id="101" name="TextBox 100"/>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02" name="Straight Connector 101"/>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3442182" y="2920221"/>
              <a:ext cx="2349018" cy="1201504"/>
              <a:chOff x="2819400" y="2920221"/>
              <a:chExt cx="2349018" cy="1201504"/>
            </a:xfrm>
          </p:grpSpPr>
          <p:sp>
            <p:nvSpPr>
              <p:cNvPr id="7" name="Oval 6"/>
              <p:cNvSpPr/>
              <p:nvPr/>
            </p:nvSpPr>
            <p:spPr>
              <a:xfrm>
                <a:off x="3048000" y="2922929"/>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 name="Oval 7"/>
              <p:cNvSpPr/>
              <p:nvPr/>
            </p:nvSpPr>
            <p:spPr>
              <a:xfrm>
                <a:off x="4032428" y="2920221"/>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79" name="Group 78"/>
              <p:cNvGrpSpPr/>
              <p:nvPr/>
            </p:nvGrpSpPr>
            <p:grpSpPr>
              <a:xfrm>
                <a:off x="3858490" y="3296999"/>
                <a:ext cx="1039090" cy="817796"/>
                <a:chOff x="4191000" y="4059004"/>
                <a:chExt cx="914400" cy="817796"/>
              </a:xfrm>
            </p:grpSpPr>
            <p:sp>
              <p:nvSpPr>
                <p:cNvPr id="80" name="Oval 79"/>
                <p:cNvSpPr/>
                <p:nvPr/>
              </p:nvSpPr>
              <p:spPr>
                <a:xfrm>
                  <a:off x="41910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81" name="Oval 80"/>
                <p:cNvSpPr/>
                <p:nvPr/>
              </p:nvSpPr>
              <p:spPr>
                <a:xfrm>
                  <a:off x="47244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82" name="Straight Arrow Connector 81"/>
                <p:cNvCxnSpPr/>
                <p:nvPr/>
              </p:nvCxnSpPr>
              <p:spPr>
                <a:xfrm flipH="1">
                  <a:off x="4363804" y="4059004"/>
                  <a:ext cx="208196" cy="4367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81" idx="1"/>
                </p:cNvCxnSpPr>
                <p:nvPr/>
              </p:nvCxnSpPr>
              <p:spPr>
                <a:xfrm>
                  <a:off x="4588563" y="4079408"/>
                  <a:ext cx="191633" cy="472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2819400" y="3303929"/>
                <a:ext cx="1039090" cy="817796"/>
                <a:chOff x="4191000" y="4059004"/>
                <a:chExt cx="914400" cy="817796"/>
              </a:xfrm>
            </p:grpSpPr>
            <p:sp>
              <p:nvSpPr>
                <p:cNvPr id="85" name="Oval 84"/>
                <p:cNvSpPr/>
                <p:nvPr/>
              </p:nvSpPr>
              <p:spPr>
                <a:xfrm>
                  <a:off x="41910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86" name="Oval 85"/>
                <p:cNvSpPr/>
                <p:nvPr/>
              </p:nvSpPr>
              <p:spPr>
                <a:xfrm>
                  <a:off x="47244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87" name="Straight Arrow Connector 86"/>
                <p:cNvCxnSpPr/>
                <p:nvPr/>
              </p:nvCxnSpPr>
              <p:spPr>
                <a:xfrm flipH="1">
                  <a:off x="4363804" y="4059004"/>
                  <a:ext cx="208196" cy="4367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86" idx="1"/>
                </p:cNvCxnSpPr>
                <p:nvPr/>
              </p:nvCxnSpPr>
              <p:spPr>
                <a:xfrm>
                  <a:off x="4588563" y="4079408"/>
                  <a:ext cx="191633" cy="472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12" name="Group 111"/>
              <p:cNvGrpSpPr/>
              <p:nvPr/>
            </p:nvGrpSpPr>
            <p:grpSpPr>
              <a:xfrm>
                <a:off x="4495800" y="2930235"/>
                <a:ext cx="672618" cy="373694"/>
                <a:chOff x="3162300" y="1572871"/>
                <a:chExt cx="591904" cy="373694"/>
              </a:xfrm>
            </p:grpSpPr>
            <p:sp>
              <p:nvSpPr>
                <p:cNvPr id="113" name="TextBox 112"/>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14" name="Straight Connector 113"/>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3505200" y="2971800"/>
                <a:ext cx="672618" cy="373694"/>
                <a:chOff x="3162300" y="1572871"/>
                <a:chExt cx="591904" cy="373694"/>
              </a:xfrm>
            </p:grpSpPr>
            <p:sp>
              <p:nvSpPr>
                <p:cNvPr id="71" name="TextBox 70"/>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72" name="Straight Connector 71"/>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grpSp>
          <p:nvGrpSpPr>
            <p:cNvPr id="95" name="Group 94"/>
            <p:cNvGrpSpPr/>
            <p:nvPr/>
          </p:nvGrpSpPr>
          <p:grpSpPr>
            <a:xfrm>
              <a:off x="609600" y="2514600"/>
              <a:ext cx="2349018" cy="1559392"/>
              <a:chOff x="2819400" y="2562333"/>
              <a:chExt cx="2349018" cy="1559392"/>
            </a:xfrm>
          </p:grpSpPr>
          <p:sp>
            <p:nvSpPr>
              <p:cNvPr id="96" name="Oval 95"/>
              <p:cNvSpPr/>
              <p:nvPr/>
            </p:nvSpPr>
            <p:spPr>
              <a:xfrm>
                <a:off x="3048000" y="2922929"/>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7" name="Oval 96"/>
              <p:cNvSpPr/>
              <p:nvPr/>
            </p:nvSpPr>
            <p:spPr>
              <a:xfrm>
                <a:off x="4032428" y="2920221"/>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98" name="Straight Arrow Connector 97"/>
              <p:cNvCxnSpPr/>
              <p:nvPr/>
            </p:nvCxnSpPr>
            <p:spPr>
              <a:xfrm flipH="1">
                <a:off x="3238500" y="2562333"/>
                <a:ext cx="233501" cy="416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3778145" y="2562333"/>
                <a:ext cx="320092" cy="416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3858490" y="3296999"/>
                <a:ext cx="1039090" cy="817796"/>
                <a:chOff x="4191000" y="4059004"/>
                <a:chExt cx="914400" cy="817796"/>
              </a:xfrm>
            </p:grpSpPr>
            <p:sp>
              <p:nvSpPr>
                <p:cNvPr id="121" name="Oval 120"/>
                <p:cNvSpPr/>
                <p:nvPr/>
              </p:nvSpPr>
              <p:spPr>
                <a:xfrm>
                  <a:off x="41910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22" name="Oval 121"/>
                <p:cNvSpPr/>
                <p:nvPr/>
              </p:nvSpPr>
              <p:spPr>
                <a:xfrm>
                  <a:off x="47244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123" name="Straight Arrow Connector 122"/>
                <p:cNvCxnSpPr/>
                <p:nvPr/>
              </p:nvCxnSpPr>
              <p:spPr>
                <a:xfrm flipH="1">
                  <a:off x="4363804" y="4059004"/>
                  <a:ext cx="208196" cy="4367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endCxn id="122" idx="1"/>
                </p:cNvCxnSpPr>
                <p:nvPr/>
              </p:nvCxnSpPr>
              <p:spPr>
                <a:xfrm>
                  <a:off x="4588563" y="4079408"/>
                  <a:ext cx="191633" cy="472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2819400" y="3303929"/>
                <a:ext cx="1039090" cy="817796"/>
                <a:chOff x="4191000" y="4059004"/>
                <a:chExt cx="914400" cy="817796"/>
              </a:xfrm>
            </p:grpSpPr>
            <p:sp>
              <p:nvSpPr>
                <p:cNvPr id="111" name="Oval 110"/>
                <p:cNvSpPr/>
                <p:nvPr/>
              </p:nvSpPr>
              <p:spPr>
                <a:xfrm>
                  <a:off x="41910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8" name="Oval 117"/>
                <p:cNvSpPr/>
                <p:nvPr/>
              </p:nvSpPr>
              <p:spPr>
                <a:xfrm>
                  <a:off x="47244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119" name="Straight Arrow Connector 118"/>
                <p:cNvCxnSpPr/>
                <p:nvPr/>
              </p:nvCxnSpPr>
              <p:spPr>
                <a:xfrm flipH="1">
                  <a:off x="4363804" y="4059004"/>
                  <a:ext cx="208196" cy="4367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endCxn id="118" idx="1"/>
                </p:cNvCxnSpPr>
                <p:nvPr/>
              </p:nvCxnSpPr>
              <p:spPr>
                <a:xfrm>
                  <a:off x="4588563" y="4079408"/>
                  <a:ext cx="191633" cy="472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05" name="Group 104"/>
              <p:cNvGrpSpPr/>
              <p:nvPr/>
            </p:nvGrpSpPr>
            <p:grpSpPr>
              <a:xfrm>
                <a:off x="4495800" y="2930235"/>
                <a:ext cx="672618" cy="373694"/>
                <a:chOff x="3162300" y="1572871"/>
                <a:chExt cx="591904" cy="373694"/>
              </a:xfrm>
            </p:grpSpPr>
            <p:sp>
              <p:nvSpPr>
                <p:cNvPr id="109" name="TextBox 108"/>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10" name="Straight Connector 109"/>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3505200" y="2971800"/>
                <a:ext cx="672618" cy="373694"/>
                <a:chOff x="3162300" y="1572871"/>
                <a:chExt cx="591904" cy="373694"/>
              </a:xfrm>
            </p:grpSpPr>
            <p:sp>
              <p:nvSpPr>
                <p:cNvPr id="107" name="TextBox 106"/>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08" name="Straight Connector 107"/>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cxnSp>
          <p:nvCxnSpPr>
            <p:cNvPr id="125" name="Straight Arrow Connector 124"/>
            <p:cNvCxnSpPr>
              <a:stCxn id="5" idx="3"/>
            </p:cNvCxnSpPr>
            <p:nvPr/>
          </p:nvCxnSpPr>
          <p:spPr>
            <a:xfrm flipH="1">
              <a:off x="3976256" y="2458804"/>
              <a:ext cx="302395" cy="472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4556708" y="2514600"/>
              <a:ext cx="320092" cy="416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127" name="Group 126"/>
            <p:cNvGrpSpPr/>
            <p:nvPr/>
          </p:nvGrpSpPr>
          <p:grpSpPr>
            <a:xfrm>
              <a:off x="4813782" y="2057400"/>
              <a:ext cx="672618" cy="373694"/>
              <a:chOff x="3162300" y="1572871"/>
              <a:chExt cx="591904" cy="373694"/>
            </a:xfrm>
          </p:grpSpPr>
          <p:sp>
            <p:nvSpPr>
              <p:cNvPr id="128" name="TextBox 127"/>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29" name="Straight Connector 128"/>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58735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dirty="0" smtClean="0"/>
              <a:t>What Can We Conclude?</a:t>
            </a:r>
            <a:endParaRPr lang="en-US" dirty="0"/>
          </a:p>
        </p:txBody>
      </p:sp>
    </p:spTree>
    <p:extLst>
      <p:ext uri="{BB962C8B-B14F-4D97-AF65-F5344CB8AC3E}">
        <p14:creationId xmlns:p14="http://schemas.microsoft.com/office/powerpoint/2010/main" val="334397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Searching element in a ordered integer list </a:t>
            </a:r>
            <a:endParaRPr lang="en-US" dirty="0"/>
          </a:p>
        </p:txBody>
      </p:sp>
      <p:sp>
        <p:nvSpPr>
          <p:cNvPr id="3" name="Content Placeholder 2"/>
          <p:cNvSpPr>
            <a:spLocks noGrp="1"/>
          </p:cNvSpPr>
          <p:nvPr>
            <p:ph idx="1"/>
          </p:nvPr>
        </p:nvSpPr>
        <p:spPr/>
        <p:txBody>
          <a:bodyPr/>
          <a:lstStyle/>
          <a:p>
            <a:r>
              <a:rPr lang="en-US" dirty="0" smtClean="0"/>
              <a:t>Approach: Split the list L into two </a:t>
            </a:r>
            <a:r>
              <a:rPr lang="en-US" dirty="0" err="1" smtClean="0"/>
              <a:t>sublists</a:t>
            </a:r>
            <a:r>
              <a:rPr lang="en-US" dirty="0" smtClean="0"/>
              <a:t> say L1 and L2 (of smaller size). Search element q in L1 and L2 in similar way. Then combine the result to obtain the result of searching q in list L.</a:t>
            </a:r>
          </a:p>
          <a:p>
            <a:r>
              <a:rPr lang="en-US" dirty="0" smtClean="0"/>
              <a:t>We missed to mention base condition, split size</a:t>
            </a:r>
            <a:endParaRPr lang="en-US" dirty="0"/>
          </a:p>
        </p:txBody>
      </p:sp>
    </p:spTree>
    <p:extLst>
      <p:ext uri="{BB962C8B-B14F-4D97-AF65-F5344CB8AC3E}">
        <p14:creationId xmlns:p14="http://schemas.microsoft.com/office/powerpoint/2010/main" val="602946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Search(Integer List L, integer q)</a:t>
            </a:r>
          </a:p>
          <a:p>
            <a:r>
              <a:rPr lang="en-US" dirty="0" smtClean="0"/>
              <a:t>if |L| == 0 print error message and exit</a:t>
            </a:r>
          </a:p>
          <a:p>
            <a:r>
              <a:rPr lang="en-US" dirty="0"/>
              <a:t>i</a:t>
            </a:r>
            <a:r>
              <a:rPr lang="en-US" dirty="0" smtClean="0"/>
              <a:t>f |L|== 1 </a:t>
            </a:r>
          </a:p>
          <a:p>
            <a:pPr lvl="1"/>
            <a:r>
              <a:rPr lang="en-US" dirty="0"/>
              <a:t>i</a:t>
            </a:r>
            <a:r>
              <a:rPr lang="en-US" dirty="0" smtClean="0"/>
              <a:t>f L[0] == q then return True;</a:t>
            </a:r>
          </a:p>
          <a:p>
            <a:pPr lvl="1"/>
            <a:r>
              <a:rPr lang="en-US" dirty="0" smtClean="0"/>
              <a:t>else return False;</a:t>
            </a:r>
          </a:p>
          <a:p>
            <a:r>
              <a:rPr lang="en-US" dirty="0"/>
              <a:t>e</a:t>
            </a:r>
            <a:r>
              <a:rPr lang="en-US" dirty="0" smtClean="0"/>
              <a:t>lse split L (</a:t>
            </a:r>
            <a:r>
              <a:rPr lang="en-US" dirty="0" err="1" smtClean="0"/>
              <a:t>k:n-k</a:t>
            </a:r>
            <a:r>
              <a:rPr lang="en-US" dirty="0" smtClean="0"/>
              <a:t>) into L1 and L2</a:t>
            </a:r>
          </a:p>
          <a:p>
            <a:pPr marL="457200" lvl="1" indent="0">
              <a:buNone/>
            </a:pPr>
            <a:r>
              <a:rPr lang="en-US" dirty="0"/>
              <a:t>x</a:t>
            </a:r>
            <a:r>
              <a:rPr lang="en-US" dirty="0" smtClean="0"/>
              <a:t>1= Search(L1,q)</a:t>
            </a:r>
          </a:p>
          <a:p>
            <a:pPr marL="457200" lvl="1" indent="0">
              <a:buNone/>
            </a:pPr>
            <a:r>
              <a:rPr lang="en-US" dirty="0"/>
              <a:t>x</a:t>
            </a:r>
            <a:r>
              <a:rPr lang="en-US" dirty="0" smtClean="0"/>
              <a:t>2=Search(L2,q)</a:t>
            </a:r>
          </a:p>
          <a:p>
            <a:pPr marL="457200" lvl="1" indent="0">
              <a:buNone/>
            </a:pPr>
            <a:r>
              <a:rPr lang="en-US" dirty="0" smtClean="0"/>
              <a:t>If (x1==True || x2 == True) return True;</a:t>
            </a:r>
          </a:p>
          <a:p>
            <a:endParaRPr lang="en-US" dirty="0"/>
          </a:p>
        </p:txBody>
      </p:sp>
    </p:spTree>
    <p:extLst>
      <p:ext uri="{BB962C8B-B14F-4D97-AF65-F5344CB8AC3E}">
        <p14:creationId xmlns:p14="http://schemas.microsoft.com/office/powerpoint/2010/main" val="3390786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Correctness?</a:t>
            </a:r>
          </a:p>
          <a:p>
            <a:endParaRPr lang="en-US" dirty="0"/>
          </a:p>
          <a:p>
            <a:r>
              <a:rPr lang="en-US" dirty="0" smtClean="0"/>
              <a:t>Termination?</a:t>
            </a:r>
          </a:p>
          <a:p>
            <a:endParaRPr lang="en-US" dirty="0"/>
          </a:p>
          <a:p>
            <a:r>
              <a:rPr lang="en-US" dirty="0" smtClean="0"/>
              <a:t>Efficiency?</a:t>
            </a:r>
            <a:endParaRPr lang="en-US" dirty="0"/>
          </a:p>
        </p:txBody>
      </p:sp>
    </p:spTree>
    <p:extLst>
      <p:ext uri="{BB962C8B-B14F-4D97-AF65-F5344CB8AC3E}">
        <p14:creationId xmlns:p14="http://schemas.microsoft.com/office/powerpoint/2010/main" val="3910198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Do we really need to check both </a:t>
            </a:r>
            <a:r>
              <a:rPr lang="en-US" dirty="0" err="1" smtClean="0"/>
              <a:t>sublist</a:t>
            </a:r>
            <a:r>
              <a:rPr lang="en-US" dirty="0" smtClean="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00181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Instructor: </a:t>
            </a:r>
          </a:p>
          <a:p>
            <a:pPr lvl="1"/>
            <a:r>
              <a:rPr lang="en-US" dirty="0" smtClean="0"/>
              <a:t>Dr. Sourav Kumar Dandapat(sourav@iitp.ac.in)</a:t>
            </a:r>
          </a:p>
          <a:p>
            <a:r>
              <a:rPr lang="en-US" dirty="0"/>
              <a:t>TA: </a:t>
            </a:r>
            <a:endParaRPr lang="en-US" dirty="0" smtClean="0"/>
          </a:p>
          <a:p>
            <a:pPr lvl="1"/>
            <a:r>
              <a:rPr lang="en-US" dirty="0"/>
              <a:t>Ms. </a:t>
            </a:r>
            <a:r>
              <a:rPr lang="en-US" dirty="0" err="1"/>
              <a:t>Deeksha</a:t>
            </a:r>
            <a:r>
              <a:rPr lang="en-US" dirty="0"/>
              <a:t> </a:t>
            </a:r>
            <a:r>
              <a:rPr lang="en-US" dirty="0" err="1"/>
              <a:t>Varshney</a:t>
            </a:r>
            <a:r>
              <a:rPr lang="en-US" dirty="0"/>
              <a:t> (1821cs13@iitp.ac.in)</a:t>
            </a:r>
          </a:p>
          <a:p>
            <a:pPr lvl="1"/>
            <a:r>
              <a:rPr lang="en-US" dirty="0"/>
              <a:t>Mr. </a:t>
            </a:r>
            <a:r>
              <a:rPr lang="en-US" dirty="0" err="1"/>
              <a:t>Prashant</a:t>
            </a:r>
            <a:r>
              <a:rPr lang="en-US" dirty="0"/>
              <a:t> </a:t>
            </a:r>
            <a:r>
              <a:rPr lang="en-US" dirty="0" err="1"/>
              <a:t>Kapil</a:t>
            </a:r>
            <a:r>
              <a:rPr lang="en-US" dirty="0"/>
              <a:t> (prashant.pcs17@iitp.ac.in)</a:t>
            </a:r>
          </a:p>
          <a:p>
            <a:r>
              <a:rPr lang="en-US" dirty="0" smtClean="0"/>
              <a:t> Class Timing:</a:t>
            </a:r>
          </a:p>
          <a:p>
            <a:pPr lvl="1"/>
            <a:r>
              <a:rPr lang="en-US" dirty="0" smtClean="0"/>
              <a:t>Monday (11am – 12pm)</a:t>
            </a:r>
          </a:p>
          <a:p>
            <a:pPr lvl="1"/>
            <a:r>
              <a:rPr lang="en-US" dirty="0" smtClean="0"/>
              <a:t>Tuesday (10am – 11 am)</a:t>
            </a:r>
          </a:p>
          <a:p>
            <a:pPr lvl="1"/>
            <a:r>
              <a:rPr lang="en-US" dirty="0" smtClean="0"/>
              <a:t>Thursday (12 pm – 1 pm)</a:t>
            </a:r>
            <a:endParaRPr lang="en-US" dirty="0"/>
          </a:p>
        </p:txBody>
      </p:sp>
    </p:spTree>
    <p:extLst>
      <p:ext uri="{BB962C8B-B14F-4D97-AF65-F5344CB8AC3E}">
        <p14:creationId xmlns:p14="http://schemas.microsoft.com/office/powerpoint/2010/main" val="3966001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Search(Integer List L, integer q)</a:t>
            </a:r>
          </a:p>
          <a:p>
            <a:r>
              <a:rPr lang="en-US" dirty="0" smtClean="0"/>
              <a:t>if |L| == 0 print error message and exit</a:t>
            </a:r>
          </a:p>
          <a:p>
            <a:r>
              <a:rPr lang="en-US" dirty="0"/>
              <a:t>i</a:t>
            </a:r>
            <a:r>
              <a:rPr lang="en-US" dirty="0" smtClean="0"/>
              <a:t>f |L|== 1 </a:t>
            </a:r>
          </a:p>
          <a:p>
            <a:pPr lvl="1"/>
            <a:r>
              <a:rPr lang="en-US" dirty="0"/>
              <a:t>i</a:t>
            </a:r>
            <a:r>
              <a:rPr lang="en-US" dirty="0" smtClean="0"/>
              <a:t>f L[0] == q then return True;</a:t>
            </a:r>
          </a:p>
          <a:p>
            <a:pPr lvl="1"/>
            <a:r>
              <a:rPr lang="en-US" dirty="0" smtClean="0"/>
              <a:t>else return False;</a:t>
            </a:r>
          </a:p>
          <a:p>
            <a:r>
              <a:rPr lang="en-US" dirty="0"/>
              <a:t>e</a:t>
            </a:r>
            <a:r>
              <a:rPr lang="en-US" dirty="0" smtClean="0"/>
              <a:t>lse </a:t>
            </a:r>
          </a:p>
          <a:p>
            <a:pPr lvl="1"/>
            <a:r>
              <a:rPr lang="en-US" dirty="0" smtClean="0"/>
              <a:t>Find some k for splitting</a:t>
            </a:r>
          </a:p>
          <a:p>
            <a:pPr lvl="1"/>
            <a:r>
              <a:rPr lang="en-US" dirty="0" smtClean="0"/>
              <a:t>split L into L1(0,k-1) and L2(k,n-1)</a:t>
            </a:r>
          </a:p>
          <a:p>
            <a:pPr lvl="1"/>
            <a:r>
              <a:rPr lang="en-US" dirty="0" smtClean="0"/>
              <a:t>If L1[k-1]&lt;=q return Search(L1,q);</a:t>
            </a:r>
          </a:p>
          <a:p>
            <a:pPr lvl="1"/>
            <a:r>
              <a:rPr lang="en-US" dirty="0" smtClean="0"/>
              <a:t>else return Search(L2,q)</a:t>
            </a:r>
            <a:endParaRPr lang="en-US" dirty="0"/>
          </a:p>
        </p:txBody>
      </p:sp>
    </p:spTree>
    <p:extLst>
      <p:ext uri="{BB962C8B-B14F-4D97-AF65-F5344CB8AC3E}">
        <p14:creationId xmlns:p14="http://schemas.microsoft.com/office/powerpoint/2010/main" val="1620271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Does all the split cost same?</a:t>
            </a:r>
            <a:endParaRPr lang="en-US" dirty="0"/>
          </a:p>
        </p:txBody>
      </p:sp>
    </p:spTree>
    <p:extLst>
      <p:ext uri="{BB962C8B-B14F-4D97-AF65-F5344CB8AC3E}">
        <p14:creationId xmlns:p14="http://schemas.microsoft.com/office/powerpoint/2010/main" val="203203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on efficiency</a:t>
            </a:r>
            <a:endParaRPr lang="en-US" dirty="0"/>
          </a:p>
        </p:txBody>
      </p:sp>
      <p:sp>
        <p:nvSpPr>
          <p:cNvPr id="73" name="TextBox 72"/>
          <p:cNvSpPr txBox="1"/>
          <p:nvPr/>
        </p:nvSpPr>
        <p:spPr>
          <a:xfrm>
            <a:off x="6477000" y="2334490"/>
            <a:ext cx="1905000" cy="369332"/>
          </a:xfrm>
          <a:prstGeom prst="rect">
            <a:avLst/>
          </a:prstGeom>
          <a:noFill/>
        </p:spPr>
        <p:txBody>
          <a:bodyPr wrap="square" rtlCol="0">
            <a:spAutoFit/>
          </a:bodyPr>
          <a:lstStyle/>
          <a:p>
            <a:r>
              <a:rPr lang="en-US" dirty="0" err="1" smtClean="0"/>
              <a:t>WorstCost</a:t>
            </a:r>
            <a:r>
              <a:rPr lang="en-US" dirty="0" smtClean="0"/>
              <a:t> = 8</a:t>
            </a:r>
            <a:endParaRPr lang="en-US" dirty="0"/>
          </a:p>
        </p:txBody>
      </p:sp>
      <p:grpSp>
        <p:nvGrpSpPr>
          <p:cNvPr id="49" name="Group 48"/>
          <p:cNvGrpSpPr/>
          <p:nvPr/>
        </p:nvGrpSpPr>
        <p:grpSpPr>
          <a:xfrm>
            <a:off x="2362200" y="1371600"/>
            <a:ext cx="4800600" cy="5257800"/>
            <a:chOff x="2362200" y="1524000"/>
            <a:chExt cx="4800600" cy="5257800"/>
          </a:xfrm>
        </p:grpSpPr>
        <p:sp>
          <p:nvSpPr>
            <p:cNvPr id="4" name="Oval 3"/>
            <p:cNvSpPr/>
            <p:nvPr/>
          </p:nvSpPr>
          <p:spPr>
            <a:xfrm>
              <a:off x="2743200" y="1600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5" name="Oval 4"/>
            <p:cNvSpPr/>
            <p:nvPr/>
          </p:nvSpPr>
          <p:spPr>
            <a:xfrm>
              <a:off x="3200400" y="2286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6" name="Oval 5"/>
            <p:cNvSpPr/>
            <p:nvPr/>
          </p:nvSpPr>
          <p:spPr>
            <a:xfrm>
              <a:off x="2362200" y="2286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2819400" y="2971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8" name="Oval 7"/>
            <p:cNvSpPr/>
            <p:nvPr/>
          </p:nvSpPr>
          <p:spPr>
            <a:xfrm>
              <a:off x="3810000" y="2971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9" name="Oval 8"/>
            <p:cNvSpPr/>
            <p:nvPr/>
          </p:nvSpPr>
          <p:spPr>
            <a:xfrm>
              <a:off x="3429000" y="3733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4343400" y="3733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1" name="Oval 10"/>
            <p:cNvSpPr/>
            <p:nvPr/>
          </p:nvSpPr>
          <p:spPr>
            <a:xfrm>
              <a:off x="40386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2" name="Oval 11"/>
            <p:cNvSpPr/>
            <p:nvPr/>
          </p:nvSpPr>
          <p:spPr>
            <a:xfrm>
              <a:off x="48006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3" name="Oval 12"/>
            <p:cNvSpPr/>
            <p:nvPr/>
          </p:nvSpPr>
          <p:spPr>
            <a:xfrm>
              <a:off x="4419600" y="5181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Oval 13"/>
            <p:cNvSpPr/>
            <p:nvPr/>
          </p:nvSpPr>
          <p:spPr>
            <a:xfrm>
              <a:off x="5257800" y="5181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5" name="Oval 14"/>
            <p:cNvSpPr/>
            <p:nvPr/>
          </p:nvSpPr>
          <p:spPr>
            <a:xfrm>
              <a:off x="4876800" y="5791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6" name="Oval 15"/>
            <p:cNvSpPr/>
            <p:nvPr/>
          </p:nvSpPr>
          <p:spPr>
            <a:xfrm>
              <a:off x="5638800" y="5791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7" name="Oval 16"/>
            <p:cNvSpPr/>
            <p:nvPr/>
          </p:nvSpPr>
          <p:spPr>
            <a:xfrm>
              <a:off x="5257800" y="6400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6096000" y="6400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20" name="Straight Arrow Connector 19"/>
            <p:cNvCxnSpPr>
              <a:stCxn id="4" idx="3"/>
              <a:endCxn id="6" idx="0"/>
            </p:cNvCxnSpPr>
            <p:nvPr/>
          </p:nvCxnSpPr>
          <p:spPr>
            <a:xfrm flipH="1">
              <a:off x="2552700" y="1925404"/>
              <a:ext cx="246296" cy="3605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3"/>
            </p:cNvCxnSpPr>
            <p:nvPr/>
          </p:nvCxnSpPr>
          <p:spPr>
            <a:xfrm flipH="1">
              <a:off x="3030304" y="2611204"/>
              <a:ext cx="225892" cy="416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3"/>
            </p:cNvCxnSpPr>
            <p:nvPr/>
          </p:nvCxnSpPr>
          <p:spPr>
            <a:xfrm flipH="1">
              <a:off x="3657600" y="3297004"/>
              <a:ext cx="208196" cy="4367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267200" y="4059004"/>
              <a:ext cx="208196" cy="4367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648200" y="4821004"/>
              <a:ext cx="208196" cy="4367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4" idx="3"/>
            </p:cNvCxnSpPr>
            <p:nvPr/>
          </p:nvCxnSpPr>
          <p:spPr>
            <a:xfrm flipH="1">
              <a:off x="5202004" y="5506804"/>
              <a:ext cx="111592" cy="3605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3"/>
              <a:endCxn id="17" idx="7"/>
            </p:cNvCxnSpPr>
            <p:nvPr/>
          </p:nvCxnSpPr>
          <p:spPr>
            <a:xfrm flipH="1">
              <a:off x="5583004" y="6116404"/>
              <a:ext cx="111592" cy="3401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020290" y="1973894"/>
              <a:ext cx="322496" cy="3605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 idx="5"/>
            </p:cNvCxnSpPr>
            <p:nvPr/>
          </p:nvCxnSpPr>
          <p:spPr>
            <a:xfrm>
              <a:off x="3525604" y="2611204"/>
              <a:ext cx="364437" cy="416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131363" y="3317408"/>
              <a:ext cx="364437" cy="416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588563" y="4079408"/>
              <a:ext cx="364437" cy="416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045763" y="4841408"/>
              <a:ext cx="364437" cy="416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4" idx="5"/>
            </p:cNvCxnSpPr>
            <p:nvPr/>
          </p:nvCxnSpPr>
          <p:spPr>
            <a:xfrm>
              <a:off x="5583004" y="5506804"/>
              <a:ext cx="208196" cy="3605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5964004" y="6040204"/>
              <a:ext cx="208196" cy="3605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6570896" y="6408106"/>
              <a:ext cx="591904" cy="373694"/>
              <a:chOff x="3162300" y="1572871"/>
              <a:chExt cx="591904" cy="373694"/>
            </a:xfrm>
          </p:grpSpPr>
          <p:sp>
            <p:nvSpPr>
              <p:cNvPr id="75" name="TextBox 74"/>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76" name="Straight Connector 75"/>
              <p:cNvCxnSpPr/>
              <p:nvPr/>
            </p:nvCxnSpPr>
            <p:spPr>
              <a:xfrm>
                <a:off x="3162300" y="1752600"/>
                <a:ext cx="1905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5638800" y="6400800"/>
              <a:ext cx="591904" cy="373694"/>
              <a:chOff x="3162300" y="1572871"/>
              <a:chExt cx="591904" cy="373694"/>
            </a:xfrm>
          </p:grpSpPr>
          <p:sp>
            <p:nvSpPr>
              <p:cNvPr id="78" name="TextBox 77"/>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79" name="Straight Connector 78"/>
              <p:cNvCxnSpPr/>
              <p:nvPr/>
            </p:nvCxnSpPr>
            <p:spPr>
              <a:xfrm>
                <a:off x="3162300" y="1752600"/>
                <a:ext cx="1905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5257800" y="5798506"/>
              <a:ext cx="591904" cy="373694"/>
              <a:chOff x="3162300" y="1572871"/>
              <a:chExt cx="591904" cy="373694"/>
            </a:xfrm>
          </p:grpSpPr>
          <p:sp>
            <p:nvSpPr>
              <p:cNvPr id="81" name="TextBox 80"/>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82" name="Straight Connector 81"/>
              <p:cNvCxnSpPr/>
              <p:nvPr/>
            </p:nvCxnSpPr>
            <p:spPr>
              <a:xfrm>
                <a:off x="3162300" y="1752600"/>
                <a:ext cx="1905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6172200" y="5791200"/>
              <a:ext cx="591904" cy="373694"/>
              <a:chOff x="3162300" y="1572871"/>
              <a:chExt cx="591904" cy="373694"/>
            </a:xfrm>
          </p:grpSpPr>
          <p:sp>
            <p:nvSpPr>
              <p:cNvPr id="102" name="TextBox 101"/>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03" name="Straight Connector 102"/>
              <p:cNvCxnSpPr/>
              <p:nvPr/>
            </p:nvCxnSpPr>
            <p:spPr>
              <a:xfrm>
                <a:off x="3162300" y="1752600"/>
                <a:ext cx="1905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5715000" y="5181600"/>
              <a:ext cx="591904" cy="373694"/>
              <a:chOff x="3162300" y="1572871"/>
              <a:chExt cx="591904" cy="373694"/>
            </a:xfrm>
          </p:grpSpPr>
          <p:sp>
            <p:nvSpPr>
              <p:cNvPr id="105" name="TextBox 104"/>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06" name="Straight Connector 105"/>
              <p:cNvCxnSpPr/>
              <p:nvPr/>
            </p:nvCxnSpPr>
            <p:spPr>
              <a:xfrm>
                <a:off x="3162300" y="1752600"/>
                <a:ext cx="1905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7" name="Group 106"/>
            <p:cNvGrpSpPr/>
            <p:nvPr/>
          </p:nvGrpSpPr>
          <p:grpSpPr>
            <a:xfrm>
              <a:off x="5257800" y="4495800"/>
              <a:ext cx="591904" cy="373694"/>
              <a:chOff x="3162300" y="1572871"/>
              <a:chExt cx="591904" cy="373694"/>
            </a:xfrm>
          </p:grpSpPr>
          <p:sp>
            <p:nvSpPr>
              <p:cNvPr id="108" name="TextBox 107"/>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09" name="Straight Connector 108"/>
              <p:cNvCxnSpPr/>
              <p:nvPr/>
            </p:nvCxnSpPr>
            <p:spPr>
              <a:xfrm>
                <a:off x="3162300" y="1752600"/>
                <a:ext cx="1905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4800600" y="3733800"/>
              <a:ext cx="591904" cy="373694"/>
              <a:chOff x="3162300" y="1572871"/>
              <a:chExt cx="591904" cy="373694"/>
            </a:xfrm>
          </p:grpSpPr>
          <p:sp>
            <p:nvSpPr>
              <p:cNvPr id="111" name="TextBox 110"/>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12" name="Straight Connector 111"/>
              <p:cNvCxnSpPr/>
              <p:nvPr/>
            </p:nvCxnSpPr>
            <p:spPr>
              <a:xfrm>
                <a:off x="3162300" y="1752600"/>
                <a:ext cx="1905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a:off x="4267200" y="2895600"/>
              <a:ext cx="591904" cy="373694"/>
              <a:chOff x="3162300" y="1572871"/>
              <a:chExt cx="591904" cy="373694"/>
            </a:xfrm>
          </p:grpSpPr>
          <p:sp>
            <p:nvSpPr>
              <p:cNvPr id="114" name="TextBox 113"/>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15" name="Straight Connector 114"/>
              <p:cNvCxnSpPr/>
              <p:nvPr/>
            </p:nvCxnSpPr>
            <p:spPr>
              <a:xfrm>
                <a:off x="3162300" y="1752600"/>
                <a:ext cx="1905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6" name="Group 115"/>
            <p:cNvGrpSpPr/>
            <p:nvPr/>
          </p:nvGrpSpPr>
          <p:grpSpPr>
            <a:xfrm>
              <a:off x="3733800" y="2209800"/>
              <a:ext cx="591904" cy="373694"/>
              <a:chOff x="3162300" y="1572871"/>
              <a:chExt cx="591904" cy="373694"/>
            </a:xfrm>
          </p:grpSpPr>
          <p:sp>
            <p:nvSpPr>
              <p:cNvPr id="117" name="TextBox 116"/>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18" name="Straight Connector 117"/>
              <p:cNvCxnSpPr/>
              <p:nvPr/>
            </p:nvCxnSpPr>
            <p:spPr>
              <a:xfrm>
                <a:off x="3162300" y="1752600"/>
                <a:ext cx="1905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3200400" y="1524000"/>
              <a:ext cx="591904" cy="373694"/>
              <a:chOff x="3162300" y="1572871"/>
              <a:chExt cx="591904" cy="373694"/>
            </a:xfrm>
          </p:grpSpPr>
          <p:sp>
            <p:nvSpPr>
              <p:cNvPr id="120" name="TextBox 119"/>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21" name="Straight Connector 120"/>
              <p:cNvCxnSpPr/>
              <p:nvPr/>
            </p:nvCxnSpPr>
            <p:spPr>
              <a:xfrm>
                <a:off x="3162300" y="1752600"/>
                <a:ext cx="1905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22" name="Group 121"/>
            <p:cNvGrpSpPr/>
            <p:nvPr/>
          </p:nvGrpSpPr>
          <p:grpSpPr>
            <a:xfrm>
              <a:off x="2743200" y="2293306"/>
              <a:ext cx="591904" cy="373694"/>
              <a:chOff x="3162300" y="1572871"/>
              <a:chExt cx="591904" cy="373694"/>
            </a:xfrm>
          </p:grpSpPr>
          <p:sp>
            <p:nvSpPr>
              <p:cNvPr id="123" name="TextBox 122"/>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24" name="Straight Connector 123"/>
              <p:cNvCxnSpPr/>
              <p:nvPr/>
            </p:nvCxnSpPr>
            <p:spPr>
              <a:xfrm>
                <a:off x="3162300" y="1752600"/>
                <a:ext cx="1905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25" name="Group 124"/>
            <p:cNvGrpSpPr/>
            <p:nvPr/>
          </p:nvGrpSpPr>
          <p:grpSpPr>
            <a:xfrm>
              <a:off x="3276600" y="2979106"/>
              <a:ext cx="591904" cy="373694"/>
              <a:chOff x="3162300" y="1572871"/>
              <a:chExt cx="591904" cy="373694"/>
            </a:xfrm>
          </p:grpSpPr>
          <p:sp>
            <p:nvSpPr>
              <p:cNvPr id="126" name="TextBox 125"/>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27" name="Straight Connector 126"/>
              <p:cNvCxnSpPr/>
              <p:nvPr/>
            </p:nvCxnSpPr>
            <p:spPr>
              <a:xfrm>
                <a:off x="3162300" y="1752600"/>
                <a:ext cx="1905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3886200" y="3741106"/>
              <a:ext cx="591904" cy="373694"/>
              <a:chOff x="3162300" y="1572871"/>
              <a:chExt cx="591904" cy="373694"/>
            </a:xfrm>
          </p:grpSpPr>
          <p:sp>
            <p:nvSpPr>
              <p:cNvPr id="129" name="TextBox 128"/>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30" name="Straight Connector 129"/>
              <p:cNvCxnSpPr/>
              <p:nvPr/>
            </p:nvCxnSpPr>
            <p:spPr>
              <a:xfrm>
                <a:off x="3162300" y="1752600"/>
                <a:ext cx="1905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4419600" y="4503106"/>
              <a:ext cx="591904" cy="373694"/>
              <a:chOff x="3162300" y="1572871"/>
              <a:chExt cx="591904" cy="373694"/>
            </a:xfrm>
          </p:grpSpPr>
          <p:sp>
            <p:nvSpPr>
              <p:cNvPr id="132" name="TextBox 131"/>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33" name="Straight Connector 132"/>
              <p:cNvCxnSpPr/>
              <p:nvPr/>
            </p:nvCxnSpPr>
            <p:spPr>
              <a:xfrm>
                <a:off x="3162300" y="1752600"/>
                <a:ext cx="1905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34" name="Group 133"/>
            <p:cNvGrpSpPr/>
            <p:nvPr/>
          </p:nvGrpSpPr>
          <p:grpSpPr>
            <a:xfrm>
              <a:off x="4818296" y="5188906"/>
              <a:ext cx="591904" cy="373694"/>
              <a:chOff x="3162300" y="1572871"/>
              <a:chExt cx="591904" cy="373694"/>
            </a:xfrm>
          </p:grpSpPr>
          <p:sp>
            <p:nvSpPr>
              <p:cNvPr id="135" name="TextBox 134"/>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36" name="Straight Connector 135"/>
              <p:cNvCxnSpPr/>
              <p:nvPr/>
            </p:nvCxnSpPr>
            <p:spPr>
              <a:xfrm>
                <a:off x="3162300" y="1752600"/>
                <a:ext cx="1905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294977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on efficiency</a:t>
            </a:r>
            <a:endParaRPr lang="en-US" dirty="0"/>
          </a:p>
        </p:txBody>
      </p:sp>
      <p:sp>
        <p:nvSpPr>
          <p:cNvPr id="73" name="TextBox 72"/>
          <p:cNvSpPr txBox="1"/>
          <p:nvPr/>
        </p:nvSpPr>
        <p:spPr>
          <a:xfrm>
            <a:off x="6477000" y="2334490"/>
            <a:ext cx="1905000" cy="369332"/>
          </a:xfrm>
          <a:prstGeom prst="rect">
            <a:avLst/>
          </a:prstGeom>
          <a:noFill/>
        </p:spPr>
        <p:txBody>
          <a:bodyPr wrap="square" rtlCol="0">
            <a:spAutoFit/>
          </a:bodyPr>
          <a:lstStyle/>
          <a:p>
            <a:r>
              <a:rPr lang="en-US" dirty="0" smtClean="0"/>
              <a:t>Worst Cost = 5</a:t>
            </a:r>
            <a:endParaRPr lang="en-US" dirty="0"/>
          </a:p>
        </p:txBody>
      </p:sp>
      <p:grpSp>
        <p:nvGrpSpPr>
          <p:cNvPr id="44" name="Group 43"/>
          <p:cNvGrpSpPr/>
          <p:nvPr/>
        </p:nvGrpSpPr>
        <p:grpSpPr>
          <a:xfrm>
            <a:off x="1143000" y="1524000"/>
            <a:ext cx="6477000" cy="3726494"/>
            <a:chOff x="1143000" y="1524000"/>
            <a:chExt cx="6477000" cy="3726494"/>
          </a:xfrm>
        </p:grpSpPr>
        <p:sp>
          <p:nvSpPr>
            <p:cNvPr id="4" name="Oval 3"/>
            <p:cNvSpPr/>
            <p:nvPr/>
          </p:nvSpPr>
          <p:spPr>
            <a:xfrm>
              <a:off x="2743200" y="1551329"/>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5" name="Oval 4"/>
            <p:cNvSpPr/>
            <p:nvPr/>
          </p:nvSpPr>
          <p:spPr>
            <a:xfrm>
              <a:off x="4115025" y="2202112"/>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6" name="Oval 5"/>
            <p:cNvSpPr/>
            <p:nvPr/>
          </p:nvSpPr>
          <p:spPr>
            <a:xfrm>
              <a:off x="1644168" y="2237129"/>
              <a:ext cx="47317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 name="Oval 6"/>
            <p:cNvSpPr/>
            <p:nvPr/>
          </p:nvSpPr>
          <p:spPr>
            <a:xfrm>
              <a:off x="3048000" y="2922929"/>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20" name="Straight Arrow Connector 19"/>
            <p:cNvCxnSpPr>
              <a:stCxn id="4" idx="3"/>
              <a:endCxn id="6" idx="0"/>
            </p:cNvCxnSpPr>
            <p:nvPr/>
          </p:nvCxnSpPr>
          <p:spPr>
            <a:xfrm flipH="1">
              <a:off x="1880755" y="1876533"/>
              <a:ext cx="925850" cy="3605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3"/>
              <a:endCxn id="7" idx="7"/>
            </p:cNvCxnSpPr>
            <p:nvPr/>
          </p:nvCxnSpPr>
          <p:spPr>
            <a:xfrm flipH="1">
              <a:off x="3417549" y="2527316"/>
              <a:ext cx="760881" cy="45140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 idx="5"/>
              <a:endCxn id="5" idx="1"/>
            </p:cNvCxnSpPr>
            <p:nvPr/>
          </p:nvCxnSpPr>
          <p:spPr>
            <a:xfrm>
              <a:off x="3112749" y="1876533"/>
              <a:ext cx="1065681" cy="3813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 idx="5"/>
              <a:endCxn id="8" idx="0"/>
            </p:cNvCxnSpPr>
            <p:nvPr/>
          </p:nvCxnSpPr>
          <p:spPr>
            <a:xfrm>
              <a:off x="4484574" y="2527316"/>
              <a:ext cx="761103" cy="52068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3162300" y="1524000"/>
              <a:ext cx="672618" cy="373694"/>
              <a:chOff x="3162300" y="1572871"/>
              <a:chExt cx="591904" cy="373694"/>
            </a:xfrm>
          </p:grpSpPr>
          <p:sp>
            <p:nvSpPr>
              <p:cNvPr id="43" name="TextBox 42"/>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50" name="Straight Connector 49"/>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89" name="Group 88"/>
            <p:cNvGrpSpPr/>
            <p:nvPr/>
          </p:nvGrpSpPr>
          <p:grpSpPr>
            <a:xfrm>
              <a:off x="1143000" y="2618129"/>
              <a:ext cx="1600201" cy="817796"/>
              <a:chOff x="3922776" y="4059004"/>
              <a:chExt cx="1408178" cy="817796"/>
            </a:xfrm>
          </p:grpSpPr>
          <p:sp>
            <p:nvSpPr>
              <p:cNvPr id="90" name="Oval 89"/>
              <p:cNvSpPr/>
              <p:nvPr/>
            </p:nvSpPr>
            <p:spPr>
              <a:xfrm>
                <a:off x="3922776"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1" name="Oval 90"/>
              <p:cNvSpPr/>
              <p:nvPr/>
            </p:nvSpPr>
            <p:spPr>
              <a:xfrm>
                <a:off x="4949954"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92" name="Straight Arrow Connector 91"/>
              <p:cNvCxnSpPr>
                <a:endCxn id="90" idx="7"/>
              </p:cNvCxnSpPr>
              <p:nvPr/>
            </p:nvCxnSpPr>
            <p:spPr>
              <a:xfrm flipH="1">
                <a:off x="4247979" y="4059004"/>
                <a:ext cx="324021" cy="4925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6" idx="4"/>
                <a:endCxn id="91" idx="1"/>
              </p:cNvCxnSpPr>
              <p:nvPr/>
            </p:nvCxnSpPr>
            <p:spPr>
              <a:xfrm>
                <a:off x="4572002" y="4059004"/>
                <a:ext cx="433749" cy="4925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00" name="Group 99"/>
            <p:cNvGrpSpPr/>
            <p:nvPr/>
          </p:nvGrpSpPr>
          <p:grpSpPr>
            <a:xfrm>
              <a:off x="2209800" y="2244435"/>
              <a:ext cx="672618" cy="373694"/>
              <a:chOff x="3162300" y="1572871"/>
              <a:chExt cx="591904" cy="373694"/>
            </a:xfrm>
          </p:grpSpPr>
          <p:sp>
            <p:nvSpPr>
              <p:cNvPr id="101" name="TextBox 100"/>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02" name="Straight Connector 101"/>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3" name="Group 102"/>
            <p:cNvGrpSpPr/>
            <p:nvPr/>
          </p:nvGrpSpPr>
          <p:grpSpPr>
            <a:xfrm>
              <a:off x="1449245" y="3019909"/>
              <a:ext cx="672618" cy="373694"/>
              <a:chOff x="3162300" y="1572871"/>
              <a:chExt cx="591904" cy="373694"/>
            </a:xfrm>
          </p:grpSpPr>
          <p:sp>
            <p:nvSpPr>
              <p:cNvPr id="104" name="TextBox 103"/>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05" name="Straight Connector 104"/>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5467573" y="2970847"/>
              <a:ext cx="672618" cy="373694"/>
              <a:chOff x="3162300" y="1572871"/>
              <a:chExt cx="591904" cy="373694"/>
            </a:xfrm>
          </p:grpSpPr>
          <p:sp>
            <p:nvSpPr>
              <p:cNvPr id="107" name="TextBox 106"/>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08" name="Straight Connector 107"/>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9" name="Group 108"/>
            <p:cNvGrpSpPr/>
            <p:nvPr/>
          </p:nvGrpSpPr>
          <p:grpSpPr>
            <a:xfrm>
              <a:off x="6396135" y="3731471"/>
              <a:ext cx="672618" cy="373694"/>
              <a:chOff x="3162300" y="1572871"/>
              <a:chExt cx="591904" cy="373694"/>
            </a:xfrm>
          </p:grpSpPr>
          <p:sp>
            <p:nvSpPr>
              <p:cNvPr id="110" name="TextBox 109"/>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11" name="Straight Connector 110"/>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2" name="Group 111"/>
            <p:cNvGrpSpPr/>
            <p:nvPr/>
          </p:nvGrpSpPr>
          <p:grpSpPr>
            <a:xfrm>
              <a:off x="3365982" y="2977965"/>
              <a:ext cx="672618" cy="373694"/>
              <a:chOff x="3162300" y="1572871"/>
              <a:chExt cx="591904" cy="373694"/>
            </a:xfrm>
          </p:grpSpPr>
          <p:sp>
            <p:nvSpPr>
              <p:cNvPr id="113" name="TextBox 112"/>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14" name="Straight Connector 113"/>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5" name="Group 114"/>
            <p:cNvGrpSpPr/>
            <p:nvPr/>
          </p:nvGrpSpPr>
          <p:grpSpPr>
            <a:xfrm>
              <a:off x="4661382" y="2244435"/>
              <a:ext cx="672618" cy="373694"/>
              <a:chOff x="3162300" y="1572871"/>
              <a:chExt cx="591904" cy="373694"/>
            </a:xfrm>
          </p:grpSpPr>
          <p:sp>
            <p:nvSpPr>
              <p:cNvPr id="116" name="TextBox 115"/>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17" name="Straight Connector 116"/>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4038600" y="3048000"/>
              <a:ext cx="2819400" cy="1828800"/>
              <a:chOff x="3581400" y="2971800"/>
              <a:chExt cx="2819400" cy="1828800"/>
            </a:xfrm>
          </p:grpSpPr>
          <p:sp>
            <p:nvSpPr>
              <p:cNvPr id="8" name="Oval 7"/>
              <p:cNvSpPr/>
              <p:nvPr/>
            </p:nvSpPr>
            <p:spPr>
              <a:xfrm>
                <a:off x="4572000" y="2971800"/>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9" name="Oval 8"/>
              <p:cNvSpPr/>
              <p:nvPr/>
            </p:nvSpPr>
            <p:spPr>
              <a:xfrm>
                <a:off x="4038600" y="3709174"/>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5433464" y="3709174"/>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22" name="Straight Arrow Connector 21"/>
              <p:cNvCxnSpPr>
                <a:stCxn id="8" idx="3"/>
                <a:endCxn id="9" idx="0"/>
              </p:cNvCxnSpPr>
              <p:nvPr/>
            </p:nvCxnSpPr>
            <p:spPr>
              <a:xfrm flipH="1">
                <a:off x="4255077" y="3297004"/>
                <a:ext cx="380328" cy="4121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5029199" y="4059004"/>
                <a:ext cx="1371601" cy="741596"/>
                <a:chOff x="4056888" y="4059004"/>
                <a:chExt cx="1207010" cy="741596"/>
              </a:xfrm>
            </p:grpSpPr>
            <p:sp>
              <p:nvSpPr>
                <p:cNvPr id="11" name="Oval 10"/>
                <p:cNvSpPr/>
                <p:nvPr/>
              </p:nvSpPr>
              <p:spPr>
                <a:xfrm>
                  <a:off x="4056888" y="4419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2" name="Oval 11"/>
                <p:cNvSpPr/>
                <p:nvPr/>
              </p:nvSpPr>
              <p:spPr>
                <a:xfrm>
                  <a:off x="4882898" y="4419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25" name="Straight Arrow Connector 24"/>
                <p:cNvCxnSpPr/>
                <p:nvPr/>
              </p:nvCxnSpPr>
              <p:spPr>
                <a:xfrm flipH="1">
                  <a:off x="4363804" y="4059004"/>
                  <a:ext cx="208196" cy="4367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0" idx="4"/>
                  <a:endCxn id="12" idx="1"/>
                </p:cNvCxnSpPr>
                <p:nvPr/>
              </p:nvCxnSpPr>
              <p:spPr>
                <a:xfrm>
                  <a:off x="4603141" y="4090174"/>
                  <a:ext cx="335553" cy="38522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cxnSp>
            <p:nvCxnSpPr>
              <p:cNvPr id="118" name="Straight Arrow Connector 117"/>
              <p:cNvCxnSpPr>
                <a:endCxn id="10" idx="1"/>
              </p:cNvCxnSpPr>
              <p:nvPr/>
            </p:nvCxnSpPr>
            <p:spPr>
              <a:xfrm>
                <a:off x="4849922" y="3303929"/>
                <a:ext cx="646947" cy="4610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3581400" y="4038600"/>
                <a:ext cx="1371601" cy="741596"/>
                <a:chOff x="4056888" y="4059004"/>
                <a:chExt cx="1207010" cy="741596"/>
              </a:xfrm>
            </p:grpSpPr>
            <p:sp>
              <p:nvSpPr>
                <p:cNvPr id="72" name="Oval 71"/>
                <p:cNvSpPr/>
                <p:nvPr/>
              </p:nvSpPr>
              <p:spPr>
                <a:xfrm>
                  <a:off x="4056888" y="4419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4" name="Oval 73"/>
                <p:cNvSpPr/>
                <p:nvPr/>
              </p:nvSpPr>
              <p:spPr>
                <a:xfrm>
                  <a:off x="4882898" y="4419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75" name="Straight Arrow Connector 74"/>
                <p:cNvCxnSpPr/>
                <p:nvPr/>
              </p:nvCxnSpPr>
              <p:spPr>
                <a:xfrm flipH="1">
                  <a:off x="4363804" y="4059004"/>
                  <a:ext cx="208196" cy="4367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endCxn id="74" idx="1"/>
                </p:cNvCxnSpPr>
                <p:nvPr/>
              </p:nvCxnSpPr>
              <p:spPr>
                <a:xfrm>
                  <a:off x="4603141" y="4090174"/>
                  <a:ext cx="335553" cy="38522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grpSp>
          <p:nvGrpSpPr>
            <p:cNvPr id="94" name="Group 93"/>
            <p:cNvGrpSpPr/>
            <p:nvPr/>
          </p:nvGrpSpPr>
          <p:grpSpPr>
            <a:xfrm>
              <a:off x="2514599" y="3276600"/>
              <a:ext cx="1600201" cy="817796"/>
              <a:chOff x="3922776" y="4059004"/>
              <a:chExt cx="1408178" cy="817796"/>
            </a:xfrm>
          </p:grpSpPr>
          <p:sp>
            <p:nvSpPr>
              <p:cNvPr id="95" name="Oval 94"/>
              <p:cNvSpPr/>
              <p:nvPr/>
            </p:nvSpPr>
            <p:spPr>
              <a:xfrm>
                <a:off x="3922776"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6" name="Oval 95"/>
              <p:cNvSpPr/>
              <p:nvPr/>
            </p:nvSpPr>
            <p:spPr>
              <a:xfrm>
                <a:off x="4949954"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97" name="Straight Arrow Connector 96"/>
              <p:cNvCxnSpPr>
                <a:endCxn id="95" idx="7"/>
              </p:cNvCxnSpPr>
              <p:nvPr/>
            </p:nvCxnSpPr>
            <p:spPr>
              <a:xfrm flipH="1">
                <a:off x="4247979" y="4059004"/>
                <a:ext cx="324021" cy="4925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endCxn id="96" idx="1"/>
              </p:cNvCxnSpPr>
              <p:nvPr/>
            </p:nvCxnSpPr>
            <p:spPr>
              <a:xfrm>
                <a:off x="4572002" y="4059004"/>
                <a:ext cx="433749" cy="4925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6947382" y="4503106"/>
              <a:ext cx="672618" cy="373694"/>
              <a:chOff x="3162300" y="1572871"/>
              <a:chExt cx="591904" cy="373694"/>
            </a:xfrm>
          </p:grpSpPr>
          <p:sp>
            <p:nvSpPr>
              <p:cNvPr id="119" name="TextBox 118"/>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20" name="Straight Connector 119"/>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21" name="Group 120"/>
            <p:cNvGrpSpPr/>
            <p:nvPr/>
          </p:nvGrpSpPr>
          <p:grpSpPr>
            <a:xfrm>
              <a:off x="5943600" y="4495800"/>
              <a:ext cx="672618" cy="373694"/>
              <a:chOff x="3162300" y="1572871"/>
              <a:chExt cx="591904" cy="373694"/>
            </a:xfrm>
          </p:grpSpPr>
          <p:sp>
            <p:nvSpPr>
              <p:cNvPr id="122" name="TextBox 121"/>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23" name="Straight Connector 122"/>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5105400" y="4807906"/>
              <a:ext cx="672618" cy="373694"/>
              <a:chOff x="3162300" y="1572871"/>
              <a:chExt cx="591904" cy="373694"/>
            </a:xfrm>
          </p:grpSpPr>
          <p:sp>
            <p:nvSpPr>
              <p:cNvPr id="125" name="TextBox 124"/>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26" name="Straight Connector 125"/>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27" name="Group 126"/>
            <p:cNvGrpSpPr/>
            <p:nvPr/>
          </p:nvGrpSpPr>
          <p:grpSpPr>
            <a:xfrm>
              <a:off x="4114800" y="4876800"/>
              <a:ext cx="672618" cy="373694"/>
              <a:chOff x="3162300" y="1572871"/>
              <a:chExt cx="591904" cy="373694"/>
            </a:xfrm>
          </p:grpSpPr>
          <p:sp>
            <p:nvSpPr>
              <p:cNvPr id="128" name="TextBox 127"/>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29" name="Straight Connector 128"/>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30" name="Group 129"/>
            <p:cNvGrpSpPr/>
            <p:nvPr/>
          </p:nvGrpSpPr>
          <p:grpSpPr>
            <a:xfrm>
              <a:off x="4966182" y="3810000"/>
              <a:ext cx="672618" cy="373694"/>
              <a:chOff x="3162300" y="1572871"/>
              <a:chExt cx="591904" cy="373694"/>
            </a:xfrm>
          </p:grpSpPr>
          <p:sp>
            <p:nvSpPr>
              <p:cNvPr id="131" name="TextBox 130"/>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32" name="Straight Connector 131"/>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33" name="Group 132"/>
            <p:cNvGrpSpPr/>
            <p:nvPr/>
          </p:nvGrpSpPr>
          <p:grpSpPr>
            <a:xfrm>
              <a:off x="3810000" y="3962400"/>
              <a:ext cx="672618" cy="373694"/>
              <a:chOff x="3162300" y="1572871"/>
              <a:chExt cx="591904" cy="373694"/>
            </a:xfrm>
          </p:grpSpPr>
          <p:sp>
            <p:nvSpPr>
              <p:cNvPr id="134" name="TextBox 133"/>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35" name="Straight Connector 134"/>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36" name="Group 135"/>
            <p:cNvGrpSpPr/>
            <p:nvPr/>
          </p:nvGrpSpPr>
          <p:grpSpPr>
            <a:xfrm>
              <a:off x="2984982" y="3733800"/>
              <a:ext cx="672618" cy="373694"/>
              <a:chOff x="3162300" y="1572871"/>
              <a:chExt cx="591904" cy="373694"/>
            </a:xfrm>
          </p:grpSpPr>
          <p:sp>
            <p:nvSpPr>
              <p:cNvPr id="137" name="TextBox 136"/>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38" name="Straight Connector 137"/>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2362200" y="3360106"/>
              <a:ext cx="672618" cy="373694"/>
              <a:chOff x="3162300" y="1572871"/>
              <a:chExt cx="591904" cy="373694"/>
            </a:xfrm>
          </p:grpSpPr>
          <p:sp>
            <p:nvSpPr>
              <p:cNvPr id="140" name="TextBox 139"/>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41" name="Straight Connector 140"/>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109049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on efficiency</a:t>
            </a:r>
            <a:endParaRPr lang="en-US" dirty="0"/>
          </a:p>
        </p:txBody>
      </p:sp>
      <p:sp>
        <p:nvSpPr>
          <p:cNvPr id="73" name="TextBox 72"/>
          <p:cNvSpPr txBox="1"/>
          <p:nvPr/>
        </p:nvSpPr>
        <p:spPr>
          <a:xfrm>
            <a:off x="6781800" y="2154761"/>
            <a:ext cx="1905000" cy="369332"/>
          </a:xfrm>
          <a:prstGeom prst="rect">
            <a:avLst/>
          </a:prstGeom>
          <a:noFill/>
        </p:spPr>
        <p:txBody>
          <a:bodyPr wrap="square" rtlCol="0">
            <a:spAutoFit/>
          </a:bodyPr>
          <a:lstStyle/>
          <a:p>
            <a:r>
              <a:rPr lang="en-US" dirty="0" err="1" smtClean="0"/>
              <a:t>WorstCost</a:t>
            </a:r>
            <a:r>
              <a:rPr lang="en-US" dirty="0" smtClean="0"/>
              <a:t> = 5</a:t>
            </a:r>
            <a:endParaRPr lang="en-US" dirty="0"/>
          </a:p>
        </p:txBody>
      </p:sp>
      <p:grpSp>
        <p:nvGrpSpPr>
          <p:cNvPr id="29" name="Group 28"/>
          <p:cNvGrpSpPr/>
          <p:nvPr/>
        </p:nvGrpSpPr>
        <p:grpSpPr>
          <a:xfrm>
            <a:off x="304800" y="1524000"/>
            <a:ext cx="6781800" cy="3276600"/>
            <a:chOff x="304800" y="1524000"/>
            <a:chExt cx="6781800" cy="3276600"/>
          </a:xfrm>
        </p:grpSpPr>
        <p:sp>
          <p:nvSpPr>
            <p:cNvPr id="4" name="Oval 3"/>
            <p:cNvSpPr/>
            <p:nvPr/>
          </p:nvSpPr>
          <p:spPr>
            <a:xfrm>
              <a:off x="2743200" y="1551329"/>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5" name="Oval 4"/>
            <p:cNvSpPr/>
            <p:nvPr/>
          </p:nvSpPr>
          <p:spPr>
            <a:xfrm>
              <a:off x="4246420" y="2057400"/>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6" name="Oval 5"/>
            <p:cNvSpPr/>
            <p:nvPr/>
          </p:nvSpPr>
          <p:spPr>
            <a:xfrm>
              <a:off x="1611264" y="2237129"/>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7" name="Oval 6"/>
            <p:cNvSpPr/>
            <p:nvPr/>
          </p:nvSpPr>
          <p:spPr>
            <a:xfrm>
              <a:off x="3505200" y="2743200"/>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8" name="Oval 7"/>
            <p:cNvSpPr/>
            <p:nvPr/>
          </p:nvSpPr>
          <p:spPr>
            <a:xfrm>
              <a:off x="5205846" y="2740492"/>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20" name="Straight Arrow Connector 19"/>
            <p:cNvCxnSpPr>
              <a:stCxn id="4" idx="3"/>
              <a:endCxn id="6" idx="0"/>
            </p:cNvCxnSpPr>
            <p:nvPr/>
          </p:nvCxnSpPr>
          <p:spPr>
            <a:xfrm flipH="1">
              <a:off x="1827741" y="1876533"/>
              <a:ext cx="978864" cy="3605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3"/>
              <a:endCxn id="7" idx="0"/>
            </p:cNvCxnSpPr>
            <p:nvPr/>
          </p:nvCxnSpPr>
          <p:spPr>
            <a:xfrm flipH="1">
              <a:off x="3721677" y="2382604"/>
              <a:ext cx="588148" cy="3605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163805" y="1828800"/>
              <a:ext cx="1158815" cy="3679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 idx="5"/>
              <a:endCxn id="8" idx="0"/>
            </p:cNvCxnSpPr>
            <p:nvPr/>
          </p:nvCxnSpPr>
          <p:spPr>
            <a:xfrm>
              <a:off x="4615969" y="2382604"/>
              <a:ext cx="806354" cy="3578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3162300" y="1524000"/>
              <a:ext cx="672618" cy="373694"/>
              <a:chOff x="3162300" y="1572871"/>
              <a:chExt cx="591904" cy="373694"/>
            </a:xfrm>
          </p:grpSpPr>
          <p:sp>
            <p:nvSpPr>
              <p:cNvPr id="43" name="TextBox 42"/>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50" name="Straight Connector 49"/>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2971800" y="3124200"/>
              <a:ext cx="1524000" cy="817796"/>
              <a:chOff x="3965447" y="4059004"/>
              <a:chExt cx="1341121" cy="817796"/>
            </a:xfrm>
          </p:grpSpPr>
          <p:sp>
            <p:nvSpPr>
              <p:cNvPr id="85" name="Oval 84"/>
              <p:cNvSpPr/>
              <p:nvPr/>
            </p:nvSpPr>
            <p:spPr>
              <a:xfrm>
                <a:off x="3965447"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6" name="Oval 85"/>
              <p:cNvSpPr/>
              <p:nvPr/>
            </p:nvSpPr>
            <p:spPr>
              <a:xfrm>
                <a:off x="4925568"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87" name="Straight Arrow Connector 86"/>
              <p:cNvCxnSpPr>
                <a:endCxn id="85" idx="7"/>
              </p:cNvCxnSpPr>
              <p:nvPr/>
            </p:nvCxnSpPr>
            <p:spPr>
              <a:xfrm flipH="1">
                <a:off x="4290650" y="4059004"/>
                <a:ext cx="281349" cy="4925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 idx="4"/>
                <a:endCxn id="86" idx="1"/>
              </p:cNvCxnSpPr>
              <p:nvPr/>
            </p:nvCxnSpPr>
            <p:spPr>
              <a:xfrm>
                <a:off x="4558283" y="4059004"/>
                <a:ext cx="423081" cy="4925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p:nvGrpSpPr>
          <p:grpSpPr>
            <a:xfrm>
              <a:off x="862444" y="2562333"/>
              <a:ext cx="1804556" cy="873592"/>
              <a:chOff x="3798736" y="4003208"/>
              <a:chExt cx="1588010" cy="873592"/>
            </a:xfrm>
          </p:grpSpPr>
          <p:sp>
            <p:nvSpPr>
              <p:cNvPr id="90" name="Oval 89"/>
              <p:cNvSpPr/>
              <p:nvPr/>
            </p:nvSpPr>
            <p:spPr>
              <a:xfrm>
                <a:off x="3798736"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1" name="Oval 90"/>
              <p:cNvSpPr/>
              <p:nvPr/>
            </p:nvSpPr>
            <p:spPr>
              <a:xfrm>
                <a:off x="5005746"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92" name="Straight Arrow Connector 91"/>
              <p:cNvCxnSpPr>
                <a:stCxn id="6" idx="3"/>
                <a:endCxn id="90" idx="0"/>
              </p:cNvCxnSpPr>
              <p:nvPr/>
            </p:nvCxnSpPr>
            <p:spPr>
              <a:xfrm flipH="1">
                <a:off x="3989236" y="4003208"/>
                <a:ext cx="524258" cy="4925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6" idx="4"/>
                <a:endCxn id="91" idx="1"/>
              </p:cNvCxnSpPr>
              <p:nvPr/>
            </p:nvCxnSpPr>
            <p:spPr>
              <a:xfrm>
                <a:off x="4648198" y="4059004"/>
                <a:ext cx="413345" cy="4925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304800" y="3429000"/>
              <a:ext cx="1600200" cy="817796"/>
              <a:chOff x="3965447" y="4059004"/>
              <a:chExt cx="1408177" cy="817796"/>
            </a:xfrm>
          </p:grpSpPr>
          <p:sp>
            <p:nvSpPr>
              <p:cNvPr id="66" name="Oval 65"/>
              <p:cNvSpPr/>
              <p:nvPr/>
            </p:nvSpPr>
            <p:spPr>
              <a:xfrm>
                <a:off x="3965447"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67" name="Oval 66"/>
              <p:cNvSpPr/>
              <p:nvPr/>
            </p:nvSpPr>
            <p:spPr>
              <a:xfrm>
                <a:off x="4992624"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68" name="Straight Arrow Connector 67"/>
              <p:cNvCxnSpPr>
                <a:endCxn id="66" idx="0"/>
              </p:cNvCxnSpPr>
              <p:nvPr/>
            </p:nvCxnSpPr>
            <p:spPr>
              <a:xfrm flipH="1">
                <a:off x="4155947" y="4059004"/>
                <a:ext cx="416053" cy="4367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90" idx="4"/>
                <a:endCxn id="67" idx="1"/>
              </p:cNvCxnSpPr>
              <p:nvPr/>
            </p:nvCxnSpPr>
            <p:spPr>
              <a:xfrm>
                <a:off x="4646674" y="4065929"/>
                <a:ext cx="401747" cy="4856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2438400" y="3935071"/>
              <a:ext cx="1600200" cy="817796"/>
              <a:chOff x="3965447" y="4059004"/>
              <a:chExt cx="1408177" cy="817796"/>
            </a:xfrm>
          </p:grpSpPr>
          <p:sp>
            <p:nvSpPr>
              <p:cNvPr id="96" name="Oval 95"/>
              <p:cNvSpPr/>
              <p:nvPr/>
            </p:nvSpPr>
            <p:spPr>
              <a:xfrm>
                <a:off x="3965447"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7" name="Oval 96"/>
              <p:cNvSpPr/>
              <p:nvPr/>
            </p:nvSpPr>
            <p:spPr>
              <a:xfrm>
                <a:off x="4992624"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98" name="Straight Arrow Connector 97"/>
              <p:cNvCxnSpPr>
                <a:endCxn id="96" idx="0"/>
              </p:cNvCxnSpPr>
              <p:nvPr/>
            </p:nvCxnSpPr>
            <p:spPr>
              <a:xfrm flipH="1">
                <a:off x="4155947" y="4059004"/>
                <a:ext cx="416053" cy="4367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97" idx="1"/>
              </p:cNvCxnSpPr>
              <p:nvPr/>
            </p:nvCxnSpPr>
            <p:spPr>
              <a:xfrm>
                <a:off x="4646674" y="4065929"/>
                <a:ext cx="401747" cy="4856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03" name="Group 102"/>
            <p:cNvGrpSpPr/>
            <p:nvPr/>
          </p:nvGrpSpPr>
          <p:grpSpPr>
            <a:xfrm>
              <a:off x="4724400" y="3096871"/>
              <a:ext cx="1600200" cy="817796"/>
              <a:chOff x="3965447" y="4059004"/>
              <a:chExt cx="1408177" cy="817796"/>
            </a:xfrm>
          </p:grpSpPr>
          <p:sp>
            <p:nvSpPr>
              <p:cNvPr id="104" name="Oval 103"/>
              <p:cNvSpPr/>
              <p:nvPr/>
            </p:nvSpPr>
            <p:spPr>
              <a:xfrm>
                <a:off x="3965447"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5" name="Oval 104"/>
              <p:cNvSpPr/>
              <p:nvPr/>
            </p:nvSpPr>
            <p:spPr>
              <a:xfrm>
                <a:off x="4992624"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106" name="Straight Arrow Connector 105"/>
              <p:cNvCxnSpPr>
                <a:endCxn id="104" idx="0"/>
              </p:cNvCxnSpPr>
              <p:nvPr/>
            </p:nvCxnSpPr>
            <p:spPr>
              <a:xfrm flipH="1">
                <a:off x="4155947" y="4059004"/>
                <a:ext cx="416053" cy="4367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105" idx="1"/>
              </p:cNvCxnSpPr>
              <p:nvPr/>
            </p:nvCxnSpPr>
            <p:spPr>
              <a:xfrm>
                <a:off x="4646674" y="4065929"/>
                <a:ext cx="401747" cy="4856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08" name="Group 107"/>
            <p:cNvGrpSpPr/>
            <p:nvPr/>
          </p:nvGrpSpPr>
          <p:grpSpPr>
            <a:xfrm>
              <a:off x="2133600" y="2217106"/>
              <a:ext cx="672618" cy="373694"/>
              <a:chOff x="3162300" y="1572871"/>
              <a:chExt cx="591904" cy="373694"/>
            </a:xfrm>
          </p:grpSpPr>
          <p:sp>
            <p:nvSpPr>
              <p:cNvPr id="109" name="TextBox 108"/>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10" name="Straight Connector 109"/>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1295400" y="3055306"/>
              <a:ext cx="672618" cy="373694"/>
              <a:chOff x="3162300" y="1572871"/>
              <a:chExt cx="591904" cy="373694"/>
            </a:xfrm>
          </p:grpSpPr>
          <p:sp>
            <p:nvSpPr>
              <p:cNvPr id="118" name="TextBox 117"/>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19" name="Straight Connector 118"/>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20" name="Group 119"/>
            <p:cNvGrpSpPr/>
            <p:nvPr/>
          </p:nvGrpSpPr>
          <p:grpSpPr>
            <a:xfrm>
              <a:off x="2756382" y="2971800"/>
              <a:ext cx="672618" cy="373694"/>
              <a:chOff x="3162300" y="1572871"/>
              <a:chExt cx="591904" cy="373694"/>
            </a:xfrm>
          </p:grpSpPr>
          <p:sp>
            <p:nvSpPr>
              <p:cNvPr id="121" name="TextBox 120"/>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22" name="Straight Connector 121"/>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762000" y="3893506"/>
              <a:ext cx="672618" cy="373694"/>
              <a:chOff x="3162300" y="1572871"/>
              <a:chExt cx="591904" cy="373694"/>
            </a:xfrm>
          </p:grpSpPr>
          <p:sp>
            <p:nvSpPr>
              <p:cNvPr id="124" name="TextBox 123"/>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25" name="Straight Connector 124"/>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26" name="Group 125"/>
            <p:cNvGrpSpPr/>
            <p:nvPr/>
          </p:nvGrpSpPr>
          <p:grpSpPr>
            <a:xfrm>
              <a:off x="1994382" y="3886200"/>
              <a:ext cx="672618" cy="373694"/>
              <a:chOff x="3162300" y="1572871"/>
              <a:chExt cx="591904" cy="373694"/>
            </a:xfrm>
          </p:grpSpPr>
          <p:sp>
            <p:nvSpPr>
              <p:cNvPr id="127" name="TextBox 126"/>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28" name="Straight Connector 127"/>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29" name="Group 128"/>
            <p:cNvGrpSpPr/>
            <p:nvPr/>
          </p:nvGrpSpPr>
          <p:grpSpPr>
            <a:xfrm>
              <a:off x="2908782" y="4426906"/>
              <a:ext cx="672618" cy="373694"/>
              <a:chOff x="3162300" y="1572871"/>
              <a:chExt cx="591904" cy="373694"/>
            </a:xfrm>
          </p:grpSpPr>
          <p:sp>
            <p:nvSpPr>
              <p:cNvPr id="130" name="TextBox 129"/>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31" name="Straight Connector 130"/>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4127982" y="4350706"/>
              <a:ext cx="672618" cy="373694"/>
              <a:chOff x="3162300" y="1572871"/>
              <a:chExt cx="591904" cy="373694"/>
            </a:xfrm>
          </p:grpSpPr>
          <p:sp>
            <p:nvSpPr>
              <p:cNvPr id="133" name="TextBox 132"/>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34" name="Straight Connector 133"/>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35" name="Group 134"/>
            <p:cNvGrpSpPr/>
            <p:nvPr/>
          </p:nvGrpSpPr>
          <p:grpSpPr>
            <a:xfrm>
              <a:off x="3442182" y="3588706"/>
              <a:ext cx="672618" cy="373694"/>
              <a:chOff x="3162300" y="1572871"/>
              <a:chExt cx="591904" cy="373694"/>
            </a:xfrm>
          </p:grpSpPr>
          <p:sp>
            <p:nvSpPr>
              <p:cNvPr id="136" name="TextBox 135"/>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37" name="Straight Connector 136"/>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38" name="Group 137"/>
            <p:cNvGrpSpPr/>
            <p:nvPr/>
          </p:nvGrpSpPr>
          <p:grpSpPr>
            <a:xfrm>
              <a:off x="4051782" y="3886200"/>
              <a:ext cx="672618" cy="373694"/>
              <a:chOff x="3162300" y="1572871"/>
              <a:chExt cx="591904" cy="373694"/>
            </a:xfrm>
          </p:grpSpPr>
          <p:sp>
            <p:nvSpPr>
              <p:cNvPr id="139" name="TextBox 138"/>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40" name="Straight Connector 139"/>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41" name="Group 140"/>
            <p:cNvGrpSpPr/>
            <p:nvPr/>
          </p:nvGrpSpPr>
          <p:grpSpPr>
            <a:xfrm>
              <a:off x="5270982" y="3581400"/>
              <a:ext cx="672618" cy="373694"/>
              <a:chOff x="3162300" y="1572871"/>
              <a:chExt cx="591904" cy="373694"/>
            </a:xfrm>
          </p:grpSpPr>
          <p:sp>
            <p:nvSpPr>
              <p:cNvPr id="142" name="TextBox 141"/>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43" name="Straight Connector 142"/>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44" name="Group 143"/>
            <p:cNvGrpSpPr/>
            <p:nvPr/>
          </p:nvGrpSpPr>
          <p:grpSpPr>
            <a:xfrm>
              <a:off x="6413982" y="3505200"/>
              <a:ext cx="672618" cy="373694"/>
              <a:chOff x="3162300" y="1572871"/>
              <a:chExt cx="591904" cy="373694"/>
            </a:xfrm>
          </p:grpSpPr>
          <p:sp>
            <p:nvSpPr>
              <p:cNvPr id="145" name="TextBox 144"/>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46" name="Straight Connector 145"/>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47" name="Group 146"/>
            <p:cNvGrpSpPr/>
            <p:nvPr/>
          </p:nvGrpSpPr>
          <p:grpSpPr>
            <a:xfrm>
              <a:off x="5791200" y="2743200"/>
              <a:ext cx="672618" cy="373694"/>
              <a:chOff x="3162300" y="1572871"/>
              <a:chExt cx="591904" cy="373694"/>
            </a:xfrm>
          </p:grpSpPr>
          <p:sp>
            <p:nvSpPr>
              <p:cNvPr id="148" name="TextBox 147"/>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49" name="Straight Connector 148"/>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50" name="Group 149"/>
            <p:cNvGrpSpPr/>
            <p:nvPr/>
          </p:nvGrpSpPr>
          <p:grpSpPr>
            <a:xfrm>
              <a:off x="3975582" y="2743200"/>
              <a:ext cx="672618" cy="373694"/>
              <a:chOff x="3162300" y="1572871"/>
              <a:chExt cx="591904" cy="373694"/>
            </a:xfrm>
          </p:grpSpPr>
          <p:sp>
            <p:nvSpPr>
              <p:cNvPr id="151" name="TextBox 150"/>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52" name="Straight Connector 151"/>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4813782" y="2057400"/>
              <a:ext cx="672618" cy="373694"/>
              <a:chOff x="3162300" y="1572871"/>
              <a:chExt cx="591904" cy="373694"/>
            </a:xfrm>
          </p:grpSpPr>
          <p:sp>
            <p:nvSpPr>
              <p:cNvPr id="154" name="TextBox 153"/>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55" name="Straight Connector 154"/>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81187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on efficiency</a:t>
            </a:r>
            <a:endParaRPr lang="en-US" dirty="0"/>
          </a:p>
        </p:txBody>
      </p:sp>
      <p:sp>
        <p:nvSpPr>
          <p:cNvPr id="73" name="TextBox 72"/>
          <p:cNvSpPr txBox="1"/>
          <p:nvPr/>
        </p:nvSpPr>
        <p:spPr>
          <a:xfrm>
            <a:off x="6477000" y="2334490"/>
            <a:ext cx="1905000" cy="369332"/>
          </a:xfrm>
          <a:prstGeom prst="rect">
            <a:avLst/>
          </a:prstGeom>
          <a:noFill/>
        </p:spPr>
        <p:txBody>
          <a:bodyPr wrap="square" rtlCol="0">
            <a:spAutoFit/>
          </a:bodyPr>
          <a:lstStyle/>
          <a:p>
            <a:r>
              <a:rPr lang="en-US" dirty="0" smtClean="0"/>
              <a:t>Worst Cost = 4</a:t>
            </a:r>
            <a:endParaRPr lang="en-US" dirty="0"/>
          </a:p>
        </p:txBody>
      </p:sp>
      <p:grpSp>
        <p:nvGrpSpPr>
          <p:cNvPr id="9" name="Group 8"/>
          <p:cNvGrpSpPr/>
          <p:nvPr/>
        </p:nvGrpSpPr>
        <p:grpSpPr>
          <a:xfrm>
            <a:off x="609600" y="1524000"/>
            <a:ext cx="5410200" cy="3116894"/>
            <a:chOff x="609600" y="1524000"/>
            <a:chExt cx="5410200" cy="3116894"/>
          </a:xfrm>
        </p:grpSpPr>
        <p:sp>
          <p:nvSpPr>
            <p:cNvPr id="4" name="Oval 3"/>
            <p:cNvSpPr/>
            <p:nvPr/>
          </p:nvSpPr>
          <p:spPr>
            <a:xfrm>
              <a:off x="2743200" y="1551329"/>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5" name="Oval 4"/>
            <p:cNvSpPr/>
            <p:nvPr/>
          </p:nvSpPr>
          <p:spPr>
            <a:xfrm>
              <a:off x="4215246" y="2133600"/>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6" name="Oval 5"/>
            <p:cNvSpPr/>
            <p:nvPr/>
          </p:nvSpPr>
          <p:spPr>
            <a:xfrm>
              <a:off x="1219200" y="2237129"/>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20" name="Straight Arrow Connector 19"/>
            <p:cNvCxnSpPr>
              <a:stCxn id="4" idx="3"/>
              <a:endCxn id="6" idx="0"/>
            </p:cNvCxnSpPr>
            <p:nvPr/>
          </p:nvCxnSpPr>
          <p:spPr>
            <a:xfrm flipH="1">
              <a:off x="1435677" y="1876533"/>
              <a:ext cx="1370928" cy="3605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 idx="5"/>
              <a:endCxn id="5" idx="1"/>
            </p:cNvCxnSpPr>
            <p:nvPr/>
          </p:nvCxnSpPr>
          <p:spPr>
            <a:xfrm>
              <a:off x="3112749" y="1876533"/>
              <a:ext cx="1165902" cy="3128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3162300" y="1524000"/>
              <a:ext cx="672618" cy="373694"/>
              <a:chOff x="3162300" y="1572871"/>
              <a:chExt cx="591904" cy="373694"/>
            </a:xfrm>
          </p:grpSpPr>
          <p:sp>
            <p:nvSpPr>
              <p:cNvPr id="43" name="TextBox 42"/>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50" name="Straight Connector 49"/>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0" name="Group 99"/>
            <p:cNvGrpSpPr/>
            <p:nvPr/>
          </p:nvGrpSpPr>
          <p:grpSpPr>
            <a:xfrm>
              <a:off x="1828800" y="2244435"/>
              <a:ext cx="672618" cy="373694"/>
              <a:chOff x="3162300" y="1572871"/>
              <a:chExt cx="591904" cy="373694"/>
            </a:xfrm>
          </p:grpSpPr>
          <p:sp>
            <p:nvSpPr>
              <p:cNvPr id="101" name="TextBox 100"/>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02" name="Straight Connector 101"/>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3442182" y="2920221"/>
              <a:ext cx="2349018" cy="1201504"/>
              <a:chOff x="2819400" y="2920221"/>
              <a:chExt cx="2349018" cy="1201504"/>
            </a:xfrm>
          </p:grpSpPr>
          <p:sp>
            <p:nvSpPr>
              <p:cNvPr id="7" name="Oval 6"/>
              <p:cNvSpPr/>
              <p:nvPr/>
            </p:nvSpPr>
            <p:spPr>
              <a:xfrm>
                <a:off x="3048000" y="2922929"/>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 name="Oval 7"/>
              <p:cNvSpPr/>
              <p:nvPr/>
            </p:nvSpPr>
            <p:spPr>
              <a:xfrm>
                <a:off x="4032428" y="2920221"/>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79" name="Group 78"/>
              <p:cNvGrpSpPr/>
              <p:nvPr/>
            </p:nvGrpSpPr>
            <p:grpSpPr>
              <a:xfrm>
                <a:off x="3858490" y="3296999"/>
                <a:ext cx="1039090" cy="817796"/>
                <a:chOff x="4191000" y="4059004"/>
                <a:chExt cx="914400" cy="817796"/>
              </a:xfrm>
            </p:grpSpPr>
            <p:sp>
              <p:nvSpPr>
                <p:cNvPr id="80" name="Oval 79"/>
                <p:cNvSpPr/>
                <p:nvPr/>
              </p:nvSpPr>
              <p:spPr>
                <a:xfrm>
                  <a:off x="41910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81" name="Oval 80"/>
                <p:cNvSpPr/>
                <p:nvPr/>
              </p:nvSpPr>
              <p:spPr>
                <a:xfrm>
                  <a:off x="47244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82" name="Straight Arrow Connector 81"/>
                <p:cNvCxnSpPr/>
                <p:nvPr/>
              </p:nvCxnSpPr>
              <p:spPr>
                <a:xfrm flipH="1">
                  <a:off x="4363804" y="4059004"/>
                  <a:ext cx="208196" cy="4367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81" idx="1"/>
                </p:cNvCxnSpPr>
                <p:nvPr/>
              </p:nvCxnSpPr>
              <p:spPr>
                <a:xfrm>
                  <a:off x="4588563" y="4079408"/>
                  <a:ext cx="191633" cy="472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2819400" y="3303929"/>
                <a:ext cx="1039090" cy="817796"/>
                <a:chOff x="4191000" y="4059004"/>
                <a:chExt cx="914400" cy="817796"/>
              </a:xfrm>
            </p:grpSpPr>
            <p:sp>
              <p:nvSpPr>
                <p:cNvPr id="85" name="Oval 84"/>
                <p:cNvSpPr/>
                <p:nvPr/>
              </p:nvSpPr>
              <p:spPr>
                <a:xfrm>
                  <a:off x="41910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86" name="Oval 85"/>
                <p:cNvSpPr/>
                <p:nvPr/>
              </p:nvSpPr>
              <p:spPr>
                <a:xfrm>
                  <a:off x="47244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87" name="Straight Arrow Connector 86"/>
                <p:cNvCxnSpPr/>
                <p:nvPr/>
              </p:nvCxnSpPr>
              <p:spPr>
                <a:xfrm flipH="1">
                  <a:off x="4363804" y="4059004"/>
                  <a:ext cx="208196" cy="4367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86" idx="1"/>
                </p:cNvCxnSpPr>
                <p:nvPr/>
              </p:nvCxnSpPr>
              <p:spPr>
                <a:xfrm>
                  <a:off x="4588563" y="4079408"/>
                  <a:ext cx="191633" cy="472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12" name="Group 111"/>
              <p:cNvGrpSpPr/>
              <p:nvPr/>
            </p:nvGrpSpPr>
            <p:grpSpPr>
              <a:xfrm>
                <a:off x="4495800" y="2930235"/>
                <a:ext cx="672618" cy="373694"/>
                <a:chOff x="3162300" y="1572871"/>
                <a:chExt cx="591904" cy="373694"/>
              </a:xfrm>
            </p:grpSpPr>
            <p:sp>
              <p:nvSpPr>
                <p:cNvPr id="113" name="TextBox 112"/>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14" name="Straight Connector 113"/>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3505200" y="2971800"/>
                <a:ext cx="672618" cy="373694"/>
                <a:chOff x="3162300" y="1572871"/>
                <a:chExt cx="591904" cy="373694"/>
              </a:xfrm>
            </p:grpSpPr>
            <p:sp>
              <p:nvSpPr>
                <p:cNvPr id="71" name="TextBox 70"/>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72" name="Straight Connector 71"/>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grpSp>
          <p:nvGrpSpPr>
            <p:cNvPr id="95" name="Group 94"/>
            <p:cNvGrpSpPr/>
            <p:nvPr/>
          </p:nvGrpSpPr>
          <p:grpSpPr>
            <a:xfrm>
              <a:off x="609600" y="2514600"/>
              <a:ext cx="2349018" cy="1559392"/>
              <a:chOff x="2819400" y="2562333"/>
              <a:chExt cx="2349018" cy="1559392"/>
            </a:xfrm>
          </p:grpSpPr>
          <p:sp>
            <p:nvSpPr>
              <p:cNvPr id="96" name="Oval 95"/>
              <p:cNvSpPr/>
              <p:nvPr/>
            </p:nvSpPr>
            <p:spPr>
              <a:xfrm>
                <a:off x="3048000" y="2922929"/>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7" name="Oval 96"/>
              <p:cNvSpPr/>
              <p:nvPr/>
            </p:nvSpPr>
            <p:spPr>
              <a:xfrm>
                <a:off x="4032428" y="2920221"/>
                <a:ext cx="432954"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98" name="Straight Arrow Connector 97"/>
              <p:cNvCxnSpPr/>
              <p:nvPr/>
            </p:nvCxnSpPr>
            <p:spPr>
              <a:xfrm flipH="1">
                <a:off x="3238500" y="2562333"/>
                <a:ext cx="233501" cy="416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3778145" y="2562333"/>
                <a:ext cx="320092" cy="416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3858490" y="3296999"/>
                <a:ext cx="1039090" cy="817796"/>
                <a:chOff x="4191000" y="4059004"/>
                <a:chExt cx="914400" cy="817796"/>
              </a:xfrm>
            </p:grpSpPr>
            <p:sp>
              <p:nvSpPr>
                <p:cNvPr id="121" name="Oval 120"/>
                <p:cNvSpPr/>
                <p:nvPr/>
              </p:nvSpPr>
              <p:spPr>
                <a:xfrm>
                  <a:off x="41910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22" name="Oval 121"/>
                <p:cNvSpPr/>
                <p:nvPr/>
              </p:nvSpPr>
              <p:spPr>
                <a:xfrm>
                  <a:off x="47244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123" name="Straight Arrow Connector 122"/>
                <p:cNvCxnSpPr/>
                <p:nvPr/>
              </p:nvCxnSpPr>
              <p:spPr>
                <a:xfrm flipH="1">
                  <a:off x="4363804" y="4059004"/>
                  <a:ext cx="208196" cy="4367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endCxn id="122" idx="1"/>
                </p:cNvCxnSpPr>
                <p:nvPr/>
              </p:nvCxnSpPr>
              <p:spPr>
                <a:xfrm>
                  <a:off x="4588563" y="4079408"/>
                  <a:ext cx="191633" cy="472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2819400" y="3303929"/>
                <a:ext cx="1039090" cy="817796"/>
                <a:chOff x="4191000" y="4059004"/>
                <a:chExt cx="914400" cy="817796"/>
              </a:xfrm>
            </p:grpSpPr>
            <p:sp>
              <p:nvSpPr>
                <p:cNvPr id="111" name="Oval 110"/>
                <p:cNvSpPr/>
                <p:nvPr/>
              </p:nvSpPr>
              <p:spPr>
                <a:xfrm>
                  <a:off x="41910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8" name="Oval 117"/>
                <p:cNvSpPr/>
                <p:nvPr/>
              </p:nvSpPr>
              <p:spPr>
                <a:xfrm>
                  <a:off x="47244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119" name="Straight Arrow Connector 118"/>
                <p:cNvCxnSpPr/>
                <p:nvPr/>
              </p:nvCxnSpPr>
              <p:spPr>
                <a:xfrm flipH="1">
                  <a:off x="4363804" y="4059004"/>
                  <a:ext cx="208196" cy="4367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endCxn id="118" idx="1"/>
                </p:cNvCxnSpPr>
                <p:nvPr/>
              </p:nvCxnSpPr>
              <p:spPr>
                <a:xfrm>
                  <a:off x="4588563" y="4079408"/>
                  <a:ext cx="191633" cy="472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05" name="Group 104"/>
              <p:cNvGrpSpPr/>
              <p:nvPr/>
            </p:nvGrpSpPr>
            <p:grpSpPr>
              <a:xfrm>
                <a:off x="4495800" y="2930235"/>
                <a:ext cx="672618" cy="373694"/>
                <a:chOff x="3162300" y="1572871"/>
                <a:chExt cx="591904" cy="373694"/>
              </a:xfrm>
            </p:grpSpPr>
            <p:sp>
              <p:nvSpPr>
                <p:cNvPr id="109" name="TextBox 108"/>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10" name="Straight Connector 109"/>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3505200" y="2971800"/>
                <a:ext cx="672618" cy="373694"/>
                <a:chOff x="3162300" y="1572871"/>
                <a:chExt cx="591904" cy="373694"/>
              </a:xfrm>
            </p:grpSpPr>
            <p:sp>
              <p:nvSpPr>
                <p:cNvPr id="107" name="TextBox 106"/>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08" name="Straight Connector 107"/>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cxnSp>
          <p:nvCxnSpPr>
            <p:cNvPr id="125" name="Straight Arrow Connector 124"/>
            <p:cNvCxnSpPr>
              <a:stCxn id="5" idx="3"/>
            </p:cNvCxnSpPr>
            <p:nvPr/>
          </p:nvCxnSpPr>
          <p:spPr>
            <a:xfrm flipH="1">
              <a:off x="3976256" y="2458804"/>
              <a:ext cx="302395" cy="472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4556708" y="2514600"/>
              <a:ext cx="320092" cy="416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127" name="Group 126"/>
            <p:cNvGrpSpPr/>
            <p:nvPr/>
          </p:nvGrpSpPr>
          <p:grpSpPr>
            <a:xfrm>
              <a:off x="4813782" y="2057400"/>
              <a:ext cx="672618" cy="373694"/>
              <a:chOff x="3162300" y="1572871"/>
              <a:chExt cx="591904" cy="373694"/>
            </a:xfrm>
          </p:grpSpPr>
          <p:sp>
            <p:nvSpPr>
              <p:cNvPr id="128" name="TextBox 127"/>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29" name="Straight Connector 128"/>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5347182" y="4122106"/>
              <a:ext cx="672618" cy="373694"/>
              <a:chOff x="3162300" y="1572871"/>
              <a:chExt cx="591904" cy="373694"/>
            </a:xfrm>
          </p:grpSpPr>
          <p:sp>
            <p:nvSpPr>
              <p:cNvPr id="62" name="TextBox 61"/>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63" name="Straight Connector 62"/>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648200" y="4191000"/>
              <a:ext cx="672618" cy="373694"/>
              <a:chOff x="3162300" y="1572871"/>
              <a:chExt cx="591904" cy="373694"/>
            </a:xfrm>
          </p:grpSpPr>
          <p:sp>
            <p:nvSpPr>
              <p:cNvPr id="65" name="TextBox 64"/>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66" name="Straight Connector 65"/>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4191000" y="4191000"/>
              <a:ext cx="672618" cy="373694"/>
              <a:chOff x="3162300" y="1572871"/>
              <a:chExt cx="591904" cy="373694"/>
            </a:xfrm>
          </p:grpSpPr>
          <p:sp>
            <p:nvSpPr>
              <p:cNvPr id="68" name="TextBox 67"/>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69" name="Straight Connector 68"/>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3429000" y="4191000"/>
              <a:ext cx="672618" cy="373694"/>
              <a:chOff x="3162300" y="1572871"/>
              <a:chExt cx="591904" cy="373694"/>
            </a:xfrm>
          </p:grpSpPr>
          <p:sp>
            <p:nvSpPr>
              <p:cNvPr id="75" name="TextBox 74"/>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76" name="Straight Connector 75"/>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2438400" y="4267200"/>
              <a:ext cx="672618" cy="373694"/>
              <a:chOff x="3162300" y="1572871"/>
              <a:chExt cx="591904" cy="373694"/>
            </a:xfrm>
          </p:grpSpPr>
          <p:sp>
            <p:nvSpPr>
              <p:cNvPr id="78" name="TextBox 77"/>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89" name="Straight Connector 88"/>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a:off x="1689582" y="4191000"/>
              <a:ext cx="672618" cy="373694"/>
              <a:chOff x="3162300" y="1572871"/>
              <a:chExt cx="591904" cy="373694"/>
            </a:xfrm>
          </p:grpSpPr>
          <p:sp>
            <p:nvSpPr>
              <p:cNvPr id="91" name="TextBox 90"/>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92" name="Straight Connector 91"/>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1219200" y="4114800"/>
              <a:ext cx="672618" cy="373694"/>
              <a:chOff x="3162300" y="1572871"/>
              <a:chExt cx="591904" cy="373694"/>
            </a:xfrm>
          </p:grpSpPr>
          <p:sp>
            <p:nvSpPr>
              <p:cNvPr id="94" name="TextBox 93"/>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15" name="Straight Connector 114"/>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6" name="Group 115"/>
            <p:cNvGrpSpPr/>
            <p:nvPr/>
          </p:nvGrpSpPr>
          <p:grpSpPr>
            <a:xfrm>
              <a:off x="685800" y="4114800"/>
              <a:ext cx="672618" cy="373694"/>
              <a:chOff x="3162300" y="1572871"/>
              <a:chExt cx="591904" cy="373694"/>
            </a:xfrm>
          </p:grpSpPr>
          <p:sp>
            <p:nvSpPr>
              <p:cNvPr id="117" name="TextBox 116"/>
              <p:cNvSpPr txBox="1"/>
              <p:nvPr/>
            </p:nvSpPr>
            <p:spPr>
              <a:xfrm>
                <a:off x="3352800" y="1572871"/>
                <a:ext cx="401404" cy="373694"/>
              </a:xfrm>
              <a:prstGeom prst="rect">
                <a:avLst/>
              </a:prstGeom>
              <a:noFill/>
            </p:spPr>
            <p:txBody>
              <a:bodyPr wrap="square" rtlCol="0">
                <a:spAutoFit/>
              </a:bodyPr>
              <a:lstStyle/>
              <a:p>
                <a:r>
                  <a:rPr lang="en-US" dirty="0" smtClean="0"/>
                  <a:t>1</a:t>
                </a:r>
                <a:endParaRPr lang="en-US" dirty="0"/>
              </a:p>
            </p:txBody>
          </p:sp>
          <p:cxnSp>
            <p:nvCxnSpPr>
              <p:cNvPr id="130" name="Straight Connector 129"/>
              <p:cNvCxnSpPr/>
              <p:nvPr/>
            </p:nvCxnSpPr>
            <p:spPr>
              <a:xfrm>
                <a:off x="3162300" y="1752600"/>
                <a:ext cx="266700" cy="7118"/>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59554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a:t>Given a list L of </a:t>
            </a:r>
            <a:r>
              <a:rPr lang="en-US" dirty="0" smtClean="0"/>
              <a:t>n ordered integer element </a:t>
            </a:r>
            <a:r>
              <a:rPr lang="en-US" dirty="0"/>
              <a:t>in descending order and another element q, you are asked to find if q is there in list L and if yes then you are asked to return the position of q in L</a:t>
            </a:r>
            <a:r>
              <a:rPr lang="en-US" dirty="0" smtClean="0"/>
              <a:t>.</a:t>
            </a:r>
          </a:p>
          <a:p>
            <a:r>
              <a:rPr lang="en-US" dirty="0" smtClean="0"/>
              <a:t>Given a list L of n unordered integers. You are asked to find out minimum as well as maximum of n elements.</a:t>
            </a:r>
            <a:endParaRPr lang="en-US" dirty="0"/>
          </a:p>
        </p:txBody>
      </p:sp>
    </p:spTree>
    <p:extLst>
      <p:ext uri="{BB962C8B-B14F-4D97-AF65-F5344CB8AC3E}">
        <p14:creationId xmlns:p14="http://schemas.microsoft.com/office/powerpoint/2010/main" val="557886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breakup</a:t>
            </a:r>
            <a:endParaRPr lang="en-US" dirty="0"/>
          </a:p>
        </p:txBody>
      </p:sp>
      <p:sp>
        <p:nvSpPr>
          <p:cNvPr id="3" name="Content Placeholder 2"/>
          <p:cNvSpPr>
            <a:spLocks noGrp="1"/>
          </p:cNvSpPr>
          <p:nvPr>
            <p:ph idx="1"/>
          </p:nvPr>
        </p:nvSpPr>
        <p:spPr/>
        <p:txBody>
          <a:bodyPr/>
          <a:lstStyle/>
          <a:p>
            <a:r>
              <a:rPr lang="en-US" dirty="0" smtClean="0"/>
              <a:t>End </a:t>
            </a:r>
            <a:r>
              <a:rPr lang="en-US" dirty="0" err="1" smtClean="0"/>
              <a:t>Sem</a:t>
            </a:r>
            <a:r>
              <a:rPr lang="en-US" dirty="0" smtClean="0"/>
              <a:t>: </a:t>
            </a:r>
            <a:r>
              <a:rPr lang="en-US" dirty="0" smtClean="0"/>
              <a:t>50</a:t>
            </a:r>
            <a:endParaRPr lang="en-US" dirty="0" smtClean="0"/>
          </a:p>
          <a:p>
            <a:r>
              <a:rPr lang="en-US" dirty="0" smtClean="0"/>
              <a:t>Mid </a:t>
            </a:r>
            <a:r>
              <a:rPr lang="en-US" dirty="0" err="1" smtClean="0"/>
              <a:t>Sem</a:t>
            </a:r>
            <a:r>
              <a:rPr lang="en-US" dirty="0" smtClean="0"/>
              <a:t>: 30</a:t>
            </a:r>
          </a:p>
          <a:p>
            <a:r>
              <a:rPr lang="en-US" dirty="0" smtClean="0"/>
              <a:t>Class </a:t>
            </a:r>
            <a:r>
              <a:rPr lang="en-US" dirty="0" smtClean="0"/>
              <a:t>performance (20)</a:t>
            </a:r>
          </a:p>
          <a:p>
            <a:pPr lvl="1"/>
            <a:r>
              <a:rPr lang="en-US" dirty="0" smtClean="0"/>
              <a:t>1</a:t>
            </a:r>
            <a:r>
              <a:rPr lang="en-US" baseline="30000" dirty="0" smtClean="0"/>
              <a:t>st</a:t>
            </a:r>
            <a:r>
              <a:rPr lang="en-US" dirty="0" smtClean="0"/>
              <a:t> quiz: 16/09/19 </a:t>
            </a:r>
          </a:p>
          <a:p>
            <a:pPr lvl="1"/>
            <a:r>
              <a:rPr lang="en-US" dirty="0" smtClean="0"/>
              <a:t>2</a:t>
            </a:r>
            <a:r>
              <a:rPr lang="en-US" baseline="30000" dirty="0" smtClean="0"/>
              <a:t>nd</a:t>
            </a:r>
            <a:r>
              <a:rPr lang="en-US" dirty="0" smtClean="0"/>
              <a:t> quiz: 18/11/19 </a:t>
            </a:r>
          </a:p>
          <a:p>
            <a:pPr lvl="1"/>
            <a:r>
              <a:rPr lang="en-US" dirty="0" smtClean="0"/>
              <a:t>Homework </a:t>
            </a:r>
            <a:endParaRPr lang="en-US" dirty="0" smtClean="0"/>
          </a:p>
          <a:p>
            <a:endParaRPr lang="en-US" dirty="0"/>
          </a:p>
        </p:txBody>
      </p:sp>
    </p:spTree>
    <p:extLst>
      <p:ext uri="{BB962C8B-B14F-4D97-AF65-F5344CB8AC3E}">
        <p14:creationId xmlns:p14="http://schemas.microsoft.com/office/powerpoint/2010/main" val="1188181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smtClean="0"/>
              <a:t>Algorithm</a:t>
            </a:r>
            <a:endParaRPr lang="en-US" dirty="0"/>
          </a:p>
        </p:txBody>
      </p:sp>
      <p:sp>
        <p:nvSpPr>
          <p:cNvPr id="3" name="Content Placeholder 2"/>
          <p:cNvSpPr>
            <a:spLocks noGrp="1"/>
          </p:cNvSpPr>
          <p:nvPr>
            <p:ph idx="1"/>
          </p:nvPr>
        </p:nvSpPr>
        <p:spPr/>
        <p:txBody>
          <a:bodyPr/>
          <a:lstStyle/>
          <a:p>
            <a:r>
              <a:rPr lang="en-US" dirty="0" smtClean="0"/>
              <a:t>What is algorithm: Set of steps for performing a particular task.</a:t>
            </a:r>
          </a:p>
          <a:p>
            <a:endParaRPr lang="en-US" dirty="0"/>
          </a:p>
          <a:p>
            <a:r>
              <a:rPr lang="en-US" dirty="0" smtClean="0"/>
              <a:t>Specification: Must have well defined input and required output.</a:t>
            </a:r>
          </a:p>
          <a:p>
            <a:endParaRPr lang="en-US" dirty="0"/>
          </a:p>
          <a:p>
            <a:r>
              <a:rPr lang="en-US" dirty="0" smtClean="0"/>
              <a:t>Desired Feature: Correctness, Termination, Efficiency</a:t>
            </a:r>
            <a:endParaRPr lang="en-US" dirty="0"/>
          </a:p>
        </p:txBody>
      </p:sp>
    </p:spTree>
    <p:extLst>
      <p:ext uri="{BB962C8B-B14F-4D97-AF65-F5344CB8AC3E}">
        <p14:creationId xmlns:p14="http://schemas.microsoft.com/office/powerpoint/2010/main" val="2857030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Regarding course structure</a:t>
            </a:r>
            <a:endParaRPr lang="en-US" dirty="0"/>
          </a:p>
        </p:txBody>
      </p:sp>
      <p:sp>
        <p:nvSpPr>
          <p:cNvPr id="3" name="Content Placeholder 2"/>
          <p:cNvSpPr>
            <a:spLocks noGrp="1"/>
          </p:cNvSpPr>
          <p:nvPr>
            <p:ph idx="1"/>
          </p:nvPr>
        </p:nvSpPr>
        <p:spPr/>
        <p:txBody>
          <a:bodyPr/>
          <a:lstStyle/>
          <a:p>
            <a:r>
              <a:rPr lang="en-US" dirty="0" smtClean="0"/>
              <a:t>Algorithm design technique</a:t>
            </a:r>
          </a:p>
          <a:p>
            <a:pPr lvl="1"/>
            <a:r>
              <a:rPr lang="en-US" dirty="0" smtClean="0"/>
              <a:t>Divide and conquer</a:t>
            </a:r>
          </a:p>
          <a:p>
            <a:pPr lvl="1"/>
            <a:r>
              <a:rPr lang="en-US" dirty="0" smtClean="0"/>
              <a:t>Dynamic algorithm</a:t>
            </a:r>
          </a:p>
          <a:p>
            <a:pPr lvl="1"/>
            <a:r>
              <a:rPr lang="en-US" dirty="0" smtClean="0"/>
              <a:t>Greedy algorithm</a:t>
            </a:r>
          </a:p>
          <a:p>
            <a:r>
              <a:rPr lang="en-US" dirty="0" smtClean="0"/>
              <a:t>Graph algorithms</a:t>
            </a:r>
          </a:p>
          <a:p>
            <a:r>
              <a:rPr lang="en-US" dirty="0" smtClean="0"/>
              <a:t>Hardness of the problems – NP</a:t>
            </a:r>
          </a:p>
          <a:p>
            <a:r>
              <a:rPr lang="en-US" dirty="0" smtClean="0"/>
              <a:t>String algorithm</a:t>
            </a:r>
            <a:endParaRPr lang="en-US" dirty="0"/>
          </a:p>
        </p:txBody>
      </p:sp>
    </p:spTree>
    <p:extLst>
      <p:ext uri="{BB962C8B-B14F-4D97-AF65-F5344CB8AC3E}">
        <p14:creationId xmlns:p14="http://schemas.microsoft.com/office/powerpoint/2010/main" val="1654237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Divide and Conquer</a:t>
            </a:r>
            <a:endParaRPr lang="en-US" dirty="0"/>
          </a:p>
        </p:txBody>
      </p:sp>
      <p:sp>
        <p:nvSpPr>
          <p:cNvPr id="3" name="Content Placeholder 2"/>
          <p:cNvSpPr>
            <a:spLocks noGrp="1"/>
          </p:cNvSpPr>
          <p:nvPr>
            <p:ph idx="1"/>
          </p:nvPr>
        </p:nvSpPr>
        <p:spPr/>
        <p:txBody>
          <a:bodyPr/>
          <a:lstStyle/>
          <a:p>
            <a:r>
              <a:rPr lang="en-US" dirty="0" smtClean="0"/>
              <a:t>Given a list L of n unordered integers, you are asked to search for minimum element in L.</a:t>
            </a:r>
          </a:p>
          <a:p>
            <a:endParaRPr lang="en-US" dirty="0"/>
          </a:p>
          <a:p>
            <a:r>
              <a:rPr lang="en-US" dirty="0" smtClean="0"/>
              <a:t>Given a list L </a:t>
            </a:r>
            <a:r>
              <a:rPr lang="en-US" smtClean="0"/>
              <a:t>of n ordered </a:t>
            </a:r>
            <a:r>
              <a:rPr lang="en-US" dirty="0" smtClean="0"/>
              <a:t>element in descending order and another element q, you are asked to find if q is there in list L.</a:t>
            </a:r>
            <a:endParaRPr lang="en-US" dirty="0"/>
          </a:p>
        </p:txBody>
      </p:sp>
    </p:spTree>
    <p:extLst>
      <p:ext uri="{BB962C8B-B14F-4D97-AF65-F5344CB8AC3E}">
        <p14:creationId xmlns:p14="http://schemas.microsoft.com/office/powerpoint/2010/main" val="2749170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Finding minimum element in unordered list</a:t>
            </a:r>
            <a:endParaRPr lang="en-US" dirty="0"/>
          </a:p>
        </p:txBody>
      </p:sp>
      <p:sp>
        <p:nvSpPr>
          <p:cNvPr id="3" name="Content Placeholder 2"/>
          <p:cNvSpPr>
            <a:spLocks noGrp="1"/>
          </p:cNvSpPr>
          <p:nvPr>
            <p:ph idx="1"/>
          </p:nvPr>
        </p:nvSpPr>
        <p:spPr/>
        <p:txBody>
          <a:bodyPr>
            <a:normAutofit lnSpcReduction="10000"/>
          </a:bodyPr>
          <a:lstStyle/>
          <a:p>
            <a:r>
              <a:rPr lang="en-US" dirty="0" smtClean="0"/>
              <a:t>Approach: Split (divide) the list into two </a:t>
            </a:r>
            <a:r>
              <a:rPr lang="en-US" dirty="0" err="1" smtClean="0"/>
              <a:t>sublist</a:t>
            </a:r>
            <a:r>
              <a:rPr lang="en-US" dirty="0" smtClean="0"/>
              <a:t> say L1 and L2(of smaller size). Find the minimum of L1 and L2 in similar way. Then combine (conquer) the solution obtained from L1 and L2 to get solution of L.</a:t>
            </a:r>
          </a:p>
          <a:p>
            <a:endParaRPr lang="en-US" dirty="0"/>
          </a:p>
          <a:p>
            <a:r>
              <a:rPr lang="en-US" dirty="0" smtClean="0"/>
              <a:t>It is a recursive definition of finding minimum.</a:t>
            </a:r>
          </a:p>
          <a:p>
            <a:endParaRPr lang="en-US" dirty="0"/>
          </a:p>
          <a:p>
            <a:r>
              <a:rPr lang="en-US" dirty="0" smtClean="0"/>
              <a:t>Are we missing anything?</a:t>
            </a:r>
            <a:endParaRPr lang="en-US" dirty="0"/>
          </a:p>
        </p:txBody>
      </p:sp>
    </p:spTree>
    <p:extLst>
      <p:ext uri="{BB962C8B-B14F-4D97-AF65-F5344CB8AC3E}">
        <p14:creationId xmlns:p14="http://schemas.microsoft.com/office/powerpoint/2010/main" val="145476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are missing base condition.</a:t>
            </a:r>
          </a:p>
          <a:p>
            <a:endParaRPr lang="en-US" dirty="0"/>
          </a:p>
          <a:p>
            <a:r>
              <a:rPr lang="en-US" dirty="0" smtClean="0"/>
              <a:t>What is base condition?</a:t>
            </a:r>
          </a:p>
          <a:p>
            <a:endParaRPr lang="en-US" dirty="0"/>
          </a:p>
          <a:p>
            <a:r>
              <a:rPr lang="en-US" dirty="0" smtClean="0"/>
              <a:t>Progress towards base is needed.</a:t>
            </a:r>
          </a:p>
          <a:p>
            <a:endParaRPr lang="en-US" dirty="0"/>
          </a:p>
          <a:p>
            <a:pPr marL="0" indent="0">
              <a:buNone/>
            </a:pPr>
            <a:endParaRPr lang="en-US" dirty="0"/>
          </a:p>
        </p:txBody>
      </p:sp>
    </p:spTree>
    <p:extLst>
      <p:ext uri="{BB962C8B-B14F-4D97-AF65-F5344CB8AC3E}">
        <p14:creationId xmlns:p14="http://schemas.microsoft.com/office/powerpoint/2010/main" val="883784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err="1" smtClean="0"/>
              <a:t>FindMinimum</a:t>
            </a:r>
            <a:r>
              <a:rPr lang="en-US" dirty="0" smtClean="0"/>
              <a:t>(Integer List L)</a:t>
            </a:r>
          </a:p>
          <a:p>
            <a:pPr lvl="1"/>
            <a:r>
              <a:rPr lang="en-US" dirty="0"/>
              <a:t>i</a:t>
            </a:r>
            <a:r>
              <a:rPr lang="en-US" dirty="0" smtClean="0"/>
              <a:t>f |L| &lt;= 1:</a:t>
            </a:r>
          </a:p>
          <a:p>
            <a:pPr lvl="2"/>
            <a:r>
              <a:rPr lang="en-US" dirty="0" smtClean="0"/>
              <a:t>if |L| == 0 Print error message; exit;</a:t>
            </a:r>
          </a:p>
          <a:p>
            <a:pPr lvl="2"/>
            <a:r>
              <a:rPr lang="en-US" dirty="0"/>
              <a:t>if |L| == 1 return (L[0]);</a:t>
            </a:r>
          </a:p>
          <a:p>
            <a:pPr lvl="1"/>
            <a:r>
              <a:rPr lang="en-US" dirty="0" smtClean="0"/>
              <a:t>else</a:t>
            </a:r>
          </a:p>
          <a:p>
            <a:pPr lvl="2"/>
            <a:r>
              <a:rPr lang="en-US" dirty="0" smtClean="0"/>
              <a:t>Split L into L1 and L2</a:t>
            </a:r>
          </a:p>
          <a:p>
            <a:pPr lvl="2"/>
            <a:r>
              <a:rPr lang="en-US" dirty="0"/>
              <a:t>x</a:t>
            </a:r>
            <a:r>
              <a:rPr lang="en-US" dirty="0" smtClean="0"/>
              <a:t>1=</a:t>
            </a:r>
            <a:r>
              <a:rPr lang="en-US" dirty="0" err="1" smtClean="0"/>
              <a:t>FindMinimum</a:t>
            </a:r>
            <a:r>
              <a:rPr lang="en-US" dirty="0" smtClean="0"/>
              <a:t>(L1)</a:t>
            </a:r>
          </a:p>
          <a:p>
            <a:pPr lvl="2"/>
            <a:r>
              <a:rPr lang="en-US" dirty="0"/>
              <a:t>x</a:t>
            </a:r>
            <a:r>
              <a:rPr lang="en-US" dirty="0" smtClean="0"/>
              <a:t>2=</a:t>
            </a:r>
            <a:r>
              <a:rPr lang="en-US" dirty="0" err="1" smtClean="0"/>
              <a:t>FindMinimum</a:t>
            </a:r>
            <a:r>
              <a:rPr lang="en-US" dirty="0" smtClean="0"/>
              <a:t>(L2)</a:t>
            </a:r>
          </a:p>
          <a:p>
            <a:pPr lvl="2"/>
            <a:r>
              <a:rPr lang="en-US" dirty="0" smtClean="0"/>
              <a:t>If(x1 &lt;x2) return x1 </a:t>
            </a:r>
          </a:p>
          <a:p>
            <a:pPr lvl="2"/>
            <a:r>
              <a:rPr lang="en-US" dirty="0"/>
              <a:t>e</a:t>
            </a:r>
            <a:r>
              <a:rPr lang="en-US" dirty="0" smtClean="0"/>
              <a:t>lse return x2;</a:t>
            </a:r>
            <a:endParaRPr lang="en-US" dirty="0"/>
          </a:p>
        </p:txBody>
      </p:sp>
    </p:spTree>
    <p:extLst>
      <p:ext uri="{BB962C8B-B14F-4D97-AF65-F5344CB8AC3E}">
        <p14:creationId xmlns:p14="http://schemas.microsoft.com/office/powerpoint/2010/main" val="4119352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15563</TotalTime>
  <Words>901</Words>
  <Application>Microsoft Office PowerPoint</Application>
  <PresentationFormat>On-screen Show (4:3)</PresentationFormat>
  <Paragraphs>326</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Algorithms (CS-204)</vt:lpstr>
      <vt:lpstr>PowerPoint Presentation</vt:lpstr>
      <vt:lpstr>Evaluation breakup</vt:lpstr>
      <vt:lpstr>Introduction to Algorithm</vt:lpstr>
      <vt:lpstr>Regarding course structure</vt:lpstr>
      <vt:lpstr>Divide and Conquer</vt:lpstr>
      <vt:lpstr>Finding minimum element in unordered list</vt:lpstr>
      <vt:lpstr>PowerPoint Presentation</vt:lpstr>
      <vt:lpstr>PowerPoint Presentation</vt:lpstr>
      <vt:lpstr>How should we split the list?</vt:lpstr>
      <vt:lpstr>Impact on efficiency</vt:lpstr>
      <vt:lpstr>Impact on efficiency</vt:lpstr>
      <vt:lpstr>Impact on efficiency</vt:lpstr>
      <vt:lpstr>Impact on efficiency</vt:lpstr>
      <vt:lpstr>PowerPoint Presentation</vt:lpstr>
      <vt:lpstr>Searching element in a ordered integer list </vt:lpstr>
      <vt:lpstr>PowerPoint Presentation</vt:lpstr>
      <vt:lpstr>PowerPoint Presentation</vt:lpstr>
      <vt:lpstr>PowerPoint Presentation</vt:lpstr>
      <vt:lpstr>PowerPoint Presentation</vt:lpstr>
      <vt:lpstr>Does all the split cost same?</vt:lpstr>
      <vt:lpstr>Impact on efficiency</vt:lpstr>
      <vt:lpstr>Impact on efficiency</vt:lpstr>
      <vt:lpstr>Impact on efficiency</vt:lpstr>
      <vt:lpstr>Impact on efficiency</vt:lpstr>
      <vt:lpstr>Homework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IITP</dc:creator>
  <cp:lastModifiedBy>IITP</cp:lastModifiedBy>
  <cp:revision>40</cp:revision>
  <dcterms:created xsi:type="dcterms:W3CDTF">2006-08-16T00:00:00Z</dcterms:created>
  <dcterms:modified xsi:type="dcterms:W3CDTF">2019-07-29T04:18:38Z</dcterms:modified>
</cp:coreProperties>
</file>