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25" r:id="rId3"/>
    <p:sldId id="326" r:id="rId4"/>
    <p:sldId id="327" r:id="rId5"/>
    <p:sldId id="329" r:id="rId6"/>
    <p:sldId id="330" r:id="rId7"/>
    <p:sldId id="331" r:id="rId8"/>
    <p:sldId id="333" r:id="rId9"/>
    <p:sldId id="374" r:id="rId10"/>
    <p:sldId id="375" r:id="rId11"/>
    <p:sldId id="338" r:id="rId12"/>
    <p:sldId id="339" r:id="rId13"/>
    <p:sldId id="340" r:id="rId14"/>
    <p:sldId id="334" r:id="rId15"/>
    <p:sldId id="341" r:id="rId16"/>
    <p:sldId id="335" r:id="rId17"/>
    <p:sldId id="336" r:id="rId18"/>
    <p:sldId id="337" r:id="rId19"/>
    <p:sldId id="342" r:id="rId20"/>
    <p:sldId id="343" r:id="rId21"/>
    <p:sldId id="344" r:id="rId22"/>
    <p:sldId id="32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C9D8DC-702A-4C6F-91D3-3CB971666510}" type="datetimeFigureOut">
              <a:rPr lang="en-US" smtClean="0"/>
              <a:t>07-Aug-19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7BA9B-7355-43CC-817C-7635F2B799A0}" type="slidenum">
              <a:rPr lang="en-US" smtClean="0"/>
              <a:t>‹#›</a:t>
            </a:fld>
            <a:endParaRPr lang="en-US"/>
          </a:p>
        </p:txBody>
      </p:sp>
    </p:spTree>
    <p:extLst>
      <p:ext uri="{BB962C8B-B14F-4D97-AF65-F5344CB8AC3E}">
        <p14:creationId xmlns:p14="http://schemas.microsoft.com/office/powerpoint/2010/main" val="288156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87BA9B-7355-43CC-817C-7635F2B799A0}" type="slidenum">
              <a:rPr lang="en-US" smtClean="0"/>
              <a:t>13</a:t>
            </a:fld>
            <a:endParaRPr lang="en-US"/>
          </a:p>
        </p:txBody>
      </p:sp>
    </p:spTree>
    <p:extLst>
      <p:ext uri="{BB962C8B-B14F-4D97-AF65-F5344CB8AC3E}">
        <p14:creationId xmlns:p14="http://schemas.microsoft.com/office/powerpoint/2010/main" val="378210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07-Aug-19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07-Aug-19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07-Aug-19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07-Aug-19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 (CS-204)</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59889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000" dirty="0" smtClean="0"/>
                  <a:t>INSERTION-SORT(A)                                                          cost          times</a:t>
                </a:r>
                <a:endParaRPr lang="en-US" sz="2000" dirty="0"/>
              </a:p>
              <a:p>
                <a:r>
                  <a:rPr lang="en-US" sz="2000" dirty="0"/>
                  <a:t>1 </a:t>
                </a:r>
                <a:r>
                  <a:rPr lang="en-US" sz="2000" b="1" dirty="0"/>
                  <a:t>for </a:t>
                </a:r>
                <a:r>
                  <a:rPr lang="en-US" sz="2000" dirty="0"/>
                  <a:t>j </a:t>
                </a:r>
                <a:r>
                  <a:rPr lang="en-US" sz="2000" dirty="0" smtClean="0"/>
                  <a:t>= </a:t>
                </a:r>
                <a:r>
                  <a:rPr lang="en-US" sz="2000" dirty="0"/>
                  <a:t>2 </a:t>
                </a:r>
                <a:r>
                  <a:rPr lang="en-US" sz="2000" b="1" dirty="0"/>
                  <a:t>to </a:t>
                </a:r>
                <a:r>
                  <a:rPr lang="en-US" sz="2000" dirty="0" err="1" smtClean="0"/>
                  <a:t>A.</a:t>
                </a:r>
                <a:r>
                  <a:rPr lang="en-US" sz="2000" i="1" dirty="0" err="1" smtClean="0"/>
                  <a:t>length</a:t>
                </a:r>
                <a:r>
                  <a:rPr lang="en-US" sz="2000" i="1" dirty="0" smtClean="0"/>
                  <a:t>                                                         c1              n</a:t>
                </a:r>
                <a:endParaRPr lang="en-US" sz="2000" i="1" dirty="0"/>
              </a:p>
              <a:p>
                <a:r>
                  <a:rPr lang="en-US" sz="2000" dirty="0"/>
                  <a:t>2 </a:t>
                </a:r>
                <a:r>
                  <a:rPr lang="en-US" sz="2000" dirty="0" smtClean="0"/>
                  <a:t>	</a:t>
                </a:r>
                <a:r>
                  <a:rPr lang="en-US" sz="2000" i="1" dirty="0" smtClean="0"/>
                  <a:t>key </a:t>
                </a:r>
                <a:r>
                  <a:rPr lang="en-US" sz="2000" dirty="0" smtClean="0"/>
                  <a:t>= A[j]                                                                     c2              n-1</a:t>
                </a:r>
                <a:endParaRPr lang="en-US" sz="2000" dirty="0"/>
              </a:p>
              <a:p>
                <a:r>
                  <a:rPr lang="en-US" sz="2000" dirty="0"/>
                  <a:t>3 </a:t>
                </a:r>
                <a:r>
                  <a:rPr lang="en-US" sz="2000" dirty="0" smtClean="0"/>
                  <a:t>	</a:t>
                </a:r>
                <a:r>
                  <a:rPr lang="en-US" sz="2000" dirty="0"/>
                  <a:t>//</a:t>
                </a:r>
                <a:r>
                  <a:rPr lang="en-US" sz="2000" b="1" dirty="0" smtClean="0"/>
                  <a:t> </a:t>
                </a:r>
                <a:r>
                  <a:rPr lang="en-US" sz="2000" dirty="0"/>
                  <a:t>Insert </a:t>
                </a:r>
                <a:r>
                  <a:rPr lang="en-US" sz="2000" dirty="0" smtClean="0"/>
                  <a:t>A[j]  </a:t>
                </a:r>
                <a:r>
                  <a:rPr lang="en-US" sz="2000" dirty="0"/>
                  <a:t>into the sorted sequence </a:t>
                </a:r>
                <a:r>
                  <a:rPr lang="en-US" sz="2000" dirty="0" smtClean="0"/>
                  <a:t>A[1.. j-1]</a:t>
                </a:r>
                <a:endParaRPr lang="en-US" sz="2000" dirty="0"/>
              </a:p>
              <a:p>
                <a:r>
                  <a:rPr lang="en-US" sz="2000" dirty="0"/>
                  <a:t>4 </a:t>
                </a:r>
                <a:r>
                  <a:rPr lang="en-US" sz="2000" dirty="0" smtClean="0"/>
                  <a:t>	i = </a:t>
                </a:r>
                <a:r>
                  <a:rPr lang="en-US" sz="2000" dirty="0"/>
                  <a:t>j </a:t>
                </a:r>
                <a:r>
                  <a:rPr lang="en-US" sz="2000" dirty="0" smtClean="0"/>
                  <a:t>– 1                                                                          c3               n-1</a:t>
                </a:r>
                <a:endParaRPr lang="en-US" sz="2000" dirty="0"/>
              </a:p>
              <a:p>
                <a:r>
                  <a:rPr lang="en-US" sz="2000" dirty="0"/>
                  <a:t>5 </a:t>
                </a:r>
                <a:r>
                  <a:rPr lang="en-US" sz="2000" dirty="0" smtClean="0"/>
                  <a:t>	</a:t>
                </a:r>
                <a:r>
                  <a:rPr lang="en-US" sz="2000" b="1" dirty="0" smtClean="0"/>
                  <a:t>while </a:t>
                </a:r>
                <a:r>
                  <a:rPr lang="en-US" sz="2000" dirty="0"/>
                  <a:t>i &gt; 0 and </a:t>
                </a:r>
                <a:r>
                  <a:rPr lang="en-US" sz="2000" dirty="0" smtClean="0"/>
                  <a:t>A[i] </a:t>
                </a:r>
                <a:r>
                  <a:rPr lang="en-US" sz="2000" dirty="0"/>
                  <a:t>&gt; </a:t>
                </a:r>
                <a:r>
                  <a:rPr lang="en-US" sz="2000" i="1" dirty="0" smtClean="0"/>
                  <a:t>key                                           c4              </a:t>
                </a:r>
                <a14:m>
                  <m:oMath xmlns:m="http://schemas.openxmlformats.org/officeDocument/2006/math">
                    <m:nary>
                      <m:naryPr>
                        <m:chr m:val="∑"/>
                        <m:ctrlPr>
                          <a:rPr lang="en-US" sz="2000" i="1" smtClean="0">
                            <a:latin typeface="Cambria Math"/>
                          </a:rPr>
                        </m:ctrlPr>
                      </m:naryPr>
                      <m:sub>
                        <m:r>
                          <m:rPr>
                            <m:brk m:alnAt="23"/>
                          </m:rPr>
                          <a:rPr lang="en-US" sz="2000" b="0" i="1" smtClean="0">
                            <a:latin typeface="Cambria Math"/>
                          </a:rPr>
                          <m:t>𝑗</m:t>
                        </m:r>
                        <m:r>
                          <a:rPr lang="en-US" sz="2000" b="0" i="1" smtClean="0">
                            <a:latin typeface="Cambria Math"/>
                          </a:rPr>
                          <m:t>=2</m:t>
                        </m:r>
                      </m:sub>
                      <m:sup>
                        <m:r>
                          <a:rPr lang="en-US" sz="2000" b="0" i="1" smtClean="0">
                            <a:latin typeface="Cambria Math"/>
                          </a:rPr>
                          <m:t>𝑛</m:t>
                        </m:r>
                      </m:sup>
                      <m:e>
                        <m:r>
                          <a:rPr lang="en-US" sz="2000" b="0" i="1" smtClean="0">
                            <a:latin typeface="Cambria Math"/>
                          </a:rPr>
                          <m:t>𝑡</m:t>
                        </m:r>
                        <m:r>
                          <a:rPr lang="en-US" sz="2000" b="0" i="1" baseline="-25000" smtClean="0">
                            <a:latin typeface="Cambria Math"/>
                          </a:rPr>
                          <m:t>𝑗</m:t>
                        </m:r>
                      </m:e>
                    </m:nary>
                  </m:oMath>
                </a14:m>
                <a:endParaRPr lang="en-US" sz="2000" i="1" dirty="0"/>
              </a:p>
              <a:p>
                <a:r>
                  <a:rPr lang="nl-NL" sz="2000" dirty="0"/>
                  <a:t>6 </a:t>
                </a:r>
                <a:r>
                  <a:rPr lang="nl-NL" sz="2000" dirty="0" smtClean="0"/>
                  <a:t>		A[i + 1] = A[i]                                                </a:t>
                </a:r>
                <a:r>
                  <a:rPr lang="en-US" sz="2000" i="1" dirty="0" smtClean="0"/>
                  <a:t>c5              </a:t>
                </a:r>
                <a14:m>
                  <m:oMath xmlns:m="http://schemas.openxmlformats.org/officeDocument/2006/math">
                    <m:nary>
                      <m:naryPr>
                        <m:chr m:val="∑"/>
                        <m:ctrlPr>
                          <a:rPr lang="en-US" sz="2000" i="1">
                            <a:latin typeface="Cambria Math"/>
                          </a:rPr>
                        </m:ctrlPr>
                      </m:naryPr>
                      <m:sub>
                        <m:r>
                          <m:rPr>
                            <m:brk m:alnAt="23"/>
                          </m:rPr>
                          <a:rPr lang="en-US" sz="2000" i="1">
                            <a:latin typeface="Cambria Math"/>
                          </a:rPr>
                          <m:t>𝑗</m:t>
                        </m:r>
                        <m:r>
                          <a:rPr lang="en-US" sz="2000" i="1">
                            <a:latin typeface="Cambria Math"/>
                          </a:rPr>
                          <m:t>=2</m:t>
                        </m:r>
                      </m:sub>
                      <m:sup>
                        <m:r>
                          <a:rPr lang="en-US" sz="2000" i="1">
                            <a:latin typeface="Cambria Math"/>
                          </a:rPr>
                          <m:t>𝑛</m:t>
                        </m:r>
                      </m:sup>
                      <m:e>
                        <m:r>
                          <a:rPr lang="en-US" sz="2000" b="0" i="1" smtClean="0">
                            <a:latin typeface="Cambria Math"/>
                          </a:rPr>
                          <m:t>(</m:t>
                        </m:r>
                        <m:r>
                          <a:rPr lang="en-US" sz="2000" i="1">
                            <a:latin typeface="Cambria Math"/>
                          </a:rPr>
                          <m:t>𝑡</m:t>
                        </m:r>
                        <m:r>
                          <a:rPr lang="en-US" sz="2000" i="1" baseline="-25000">
                            <a:latin typeface="Cambria Math"/>
                          </a:rPr>
                          <m:t>𝑗</m:t>
                        </m:r>
                      </m:e>
                    </m:nary>
                  </m:oMath>
                </a14:m>
                <a:r>
                  <a:rPr lang="nl-NL" sz="2000" dirty="0" smtClean="0"/>
                  <a:t>-1)</a:t>
                </a:r>
                <a:endParaRPr lang="nl-NL" sz="2000" dirty="0"/>
              </a:p>
              <a:p>
                <a:r>
                  <a:rPr lang="nn-NO" sz="2000" dirty="0"/>
                  <a:t>7 </a:t>
                </a:r>
                <a:r>
                  <a:rPr lang="nn-NO" sz="2000" dirty="0" smtClean="0"/>
                  <a:t>		i = </a:t>
                </a:r>
                <a:r>
                  <a:rPr lang="nn-NO" sz="2000" dirty="0"/>
                  <a:t>i </a:t>
                </a:r>
                <a:r>
                  <a:rPr lang="nn-NO" sz="2000" dirty="0" smtClean="0"/>
                  <a:t>– 1                                                           </a:t>
                </a:r>
                <a:r>
                  <a:rPr lang="en-US" sz="2000" i="1" dirty="0" smtClean="0"/>
                  <a:t>c6              </a:t>
                </a:r>
                <a14:m>
                  <m:oMath xmlns:m="http://schemas.openxmlformats.org/officeDocument/2006/math">
                    <m:nary>
                      <m:naryPr>
                        <m:chr m:val="∑"/>
                        <m:ctrlPr>
                          <a:rPr lang="en-US" sz="2000" i="1">
                            <a:latin typeface="Cambria Math"/>
                          </a:rPr>
                        </m:ctrlPr>
                      </m:naryPr>
                      <m:sub>
                        <m:r>
                          <m:rPr>
                            <m:brk m:alnAt="23"/>
                          </m:rPr>
                          <a:rPr lang="en-US" sz="2000" i="1">
                            <a:latin typeface="Cambria Math"/>
                          </a:rPr>
                          <m:t>𝑗</m:t>
                        </m:r>
                        <m:r>
                          <a:rPr lang="en-US" sz="2000" i="1">
                            <a:latin typeface="Cambria Math"/>
                          </a:rPr>
                          <m:t>=2</m:t>
                        </m:r>
                      </m:sub>
                      <m:sup>
                        <m:r>
                          <a:rPr lang="en-US" sz="2000" i="1">
                            <a:latin typeface="Cambria Math"/>
                          </a:rPr>
                          <m:t>𝑛</m:t>
                        </m:r>
                      </m:sup>
                      <m:e>
                        <m:r>
                          <a:rPr lang="en-US" sz="2000" i="1">
                            <a:latin typeface="Cambria Math"/>
                          </a:rPr>
                          <m:t>(</m:t>
                        </m:r>
                        <m:r>
                          <a:rPr lang="en-US" sz="2000" i="1">
                            <a:latin typeface="Cambria Math"/>
                          </a:rPr>
                          <m:t>𝑡𝑗</m:t>
                        </m:r>
                      </m:e>
                    </m:nary>
                  </m:oMath>
                </a14:m>
                <a:r>
                  <a:rPr lang="nl-NL" sz="2000" dirty="0"/>
                  <a:t>-1)</a:t>
                </a:r>
                <a:endParaRPr lang="nn-NO" sz="2000" dirty="0"/>
              </a:p>
              <a:p>
                <a:r>
                  <a:rPr lang="en-US" sz="2000" dirty="0"/>
                  <a:t>8 </a:t>
                </a:r>
                <a:r>
                  <a:rPr lang="en-US" sz="2000" dirty="0" smtClean="0"/>
                  <a:t>	A[i + 1] = </a:t>
                </a:r>
                <a:r>
                  <a:rPr lang="en-US" sz="2000" i="1" dirty="0" smtClean="0"/>
                  <a:t>key	                                                        c7              n-1</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674" r="-1333"/>
                </a:stretch>
              </a:blipFill>
            </p:spPr>
            <p:txBody>
              <a:bodyPr/>
              <a:lstStyle/>
              <a:p>
                <a:r>
                  <a:rPr lang="en-US">
                    <a:noFill/>
                  </a:rPr>
                  <a:t> </a:t>
                </a:r>
              </a:p>
            </p:txBody>
          </p:sp>
        </mc:Fallback>
      </mc:AlternateContent>
    </p:spTree>
    <p:extLst>
      <p:ext uri="{BB962C8B-B14F-4D97-AF65-F5344CB8AC3E}">
        <p14:creationId xmlns:p14="http://schemas.microsoft.com/office/powerpoint/2010/main" val="1799845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1143000"/>
          </a:xfrm>
        </p:spPr>
        <p:txBody>
          <a:bodyPr>
            <a:normAutofit fontScale="90000"/>
          </a:bodyPr>
          <a:lstStyle/>
          <a:p>
            <a:r>
              <a:rPr lang="en-US" dirty="0"/>
              <a:t>Can we show ½ n</a:t>
            </a:r>
            <a:r>
              <a:rPr lang="en-US" baseline="30000" dirty="0"/>
              <a:t>2</a:t>
            </a:r>
            <a:r>
              <a:rPr lang="en-US" dirty="0"/>
              <a:t> – 3n = Θ(n</a:t>
            </a:r>
            <a:r>
              <a:rPr lang="en-US" baseline="30000" dirty="0"/>
              <a:t>2</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740149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Can we show </a:t>
            </a:r>
            <a:r>
              <a:rPr lang="en-US" dirty="0"/>
              <a:t>½ </a:t>
            </a:r>
            <a:r>
              <a:rPr lang="en-US" dirty="0" smtClean="0"/>
              <a:t>n</a:t>
            </a:r>
            <a:r>
              <a:rPr lang="en-US" baseline="30000" dirty="0" smtClean="0"/>
              <a:t>2</a:t>
            </a:r>
            <a:r>
              <a:rPr lang="en-US" dirty="0" smtClean="0"/>
              <a:t> – 3n = Θ(n</a:t>
            </a:r>
            <a:r>
              <a:rPr lang="en-US" baseline="30000" dirty="0" smtClean="0"/>
              <a:t>2</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a:t>We can make the right-hand inequality hold for any value of n </a:t>
            </a:r>
            <a:r>
              <a:rPr lang="en-US" dirty="0" smtClean="0"/>
              <a:t>&gt;=1 </a:t>
            </a:r>
            <a:r>
              <a:rPr lang="en-US" dirty="0"/>
              <a:t>by choosing any</a:t>
            </a:r>
          </a:p>
          <a:p>
            <a:pPr marL="0" indent="0">
              <a:buNone/>
            </a:pPr>
            <a:r>
              <a:rPr lang="en-US" dirty="0" smtClean="0"/>
              <a:t>      constant </a:t>
            </a:r>
            <a:r>
              <a:rPr lang="en-US" dirty="0"/>
              <a:t>c</a:t>
            </a:r>
            <a:r>
              <a:rPr lang="en-US" baseline="-25000" dirty="0"/>
              <a:t>2</a:t>
            </a:r>
            <a:r>
              <a:rPr lang="en-US" dirty="0"/>
              <a:t>  </a:t>
            </a:r>
            <a:r>
              <a:rPr lang="en-US" dirty="0" smtClean="0"/>
              <a:t>&gt;=1/2</a:t>
            </a:r>
            <a:r>
              <a:rPr lang="en-US" dirty="0"/>
              <a:t>. Likewise, we can make the left-hand inequality hold for </a:t>
            </a:r>
            <a:r>
              <a:rPr lang="en-US" dirty="0" smtClean="0"/>
              <a:t>any   </a:t>
            </a:r>
          </a:p>
          <a:p>
            <a:pPr marL="0" indent="0">
              <a:buNone/>
            </a:pPr>
            <a:r>
              <a:rPr lang="en-US" dirty="0"/>
              <a:t> </a:t>
            </a:r>
            <a:r>
              <a:rPr lang="en-US" dirty="0" smtClean="0"/>
              <a:t>      value </a:t>
            </a:r>
            <a:r>
              <a:rPr lang="en-US" dirty="0"/>
              <a:t>of n  7 by choosing any constant c</a:t>
            </a:r>
            <a:r>
              <a:rPr lang="en-US" baseline="-25000" dirty="0"/>
              <a:t>1</a:t>
            </a:r>
            <a:r>
              <a:rPr lang="en-US" dirty="0"/>
              <a:t>  </a:t>
            </a:r>
            <a:r>
              <a:rPr lang="en-US" dirty="0" smtClean="0"/>
              <a:t>&lt;=1/14</a:t>
            </a:r>
            <a:r>
              <a:rPr lang="en-US" dirty="0"/>
              <a:t>. Thus, by choosing c</a:t>
            </a:r>
            <a:r>
              <a:rPr lang="en-US" baseline="-25000" dirty="0"/>
              <a:t>1</a:t>
            </a:r>
            <a:r>
              <a:rPr lang="en-US" dirty="0"/>
              <a:t> </a:t>
            </a:r>
            <a:r>
              <a:rPr lang="en-US" dirty="0" smtClean="0"/>
              <a:t>= 1/14, c</a:t>
            </a:r>
            <a:r>
              <a:rPr lang="en-US" baseline="-25000" dirty="0" smtClean="0"/>
              <a:t>2</a:t>
            </a:r>
            <a:r>
              <a:rPr lang="en-US" dirty="0" smtClean="0"/>
              <a:t> =  </a:t>
            </a:r>
          </a:p>
          <a:p>
            <a:pPr marL="0" indent="0">
              <a:buNone/>
            </a:pPr>
            <a:r>
              <a:rPr lang="en-US" dirty="0"/>
              <a:t> </a:t>
            </a:r>
            <a:r>
              <a:rPr lang="en-US" dirty="0" smtClean="0"/>
              <a:t>      1/2</a:t>
            </a:r>
            <a:r>
              <a:rPr lang="en-US" dirty="0"/>
              <a:t>, and n</a:t>
            </a:r>
            <a:r>
              <a:rPr lang="en-US" baseline="-25000" dirty="0"/>
              <a:t>0</a:t>
            </a:r>
            <a:r>
              <a:rPr lang="en-US" dirty="0"/>
              <a:t> </a:t>
            </a:r>
            <a:r>
              <a:rPr lang="en-US" dirty="0" smtClean="0"/>
              <a:t>= </a:t>
            </a:r>
            <a:r>
              <a:rPr lang="en-US" dirty="0"/>
              <a:t>7, we can verify that ½ n</a:t>
            </a:r>
            <a:r>
              <a:rPr lang="en-US" baseline="30000" dirty="0"/>
              <a:t>2</a:t>
            </a:r>
            <a:r>
              <a:rPr lang="en-US" dirty="0"/>
              <a:t> – 3n = Θ(n</a:t>
            </a:r>
            <a:r>
              <a:rPr lang="en-US" baseline="30000" dirty="0"/>
              <a:t>2</a:t>
            </a:r>
            <a:r>
              <a:rPr lang="en-US" dirty="0"/>
              <a:t>)</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4656733" cy="212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3071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Show that 3</a:t>
            </a:r>
            <a:r>
              <a:rPr lang="en-US" dirty="0"/>
              <a:t>n</a:t>
            </a:r>
            <a:r>
              <a:rPr lang="en-US" baseline="30000" dirty="0"/>
              <a:t>3</a:t>
            </a:r>
            <a:r>
              <a:rPr lang="en-US" dirty="0" smtClean="0"/>
              <a:t> + 2n</a:t>
            </a:r>
            <a:r>
              <a:rPr lang="en-US" baseline="30000" dirty="0" smtClean="0"/>
              <a:t>2</a:t>
            </a:r>
            <a:r>
              <a:rPr lang="en-US" dirty="0" smtClean="0"/>
              <a:t>+5n+3 = Θ(n</a:t>
            </a:r>
            <a:r>
              <a:rPr lang="en-US" baseline="30000" dirty="0" smtClean="0"/>
              <a:t>3</a:t>
            </a:r>
            <a:r>
              <a:rPr lang="en-US" dirty="0" smtClean="0"/>
              <a:t>)</a:t>
            </a:r>
          </a:p>
          <a:p>
            <a:endParaRPr lang="en-US" dirty="0"/>
          </a:p>
          <a:p>
            <a:r>
              <a:rPr lang="en-US" dirty="0" smtClean="0"/>
              <a:t>C</a:t>
            </a:r>
            <a:r>
              <a:rPr lang="en-US" baseline="-25000" dirty="0" smtClean="0"/>
              <a:t>1</a:t>
            </a:r>
            <a:r>
              <a:rPr lang="en-US" dirty="0" smtClean="0"/>
              <a:t>n</a:t>
            </a:r>
            <a:r>
              <a:rPr lang="en-US" baseline="30000" dirty="0" smtClean="0"/>
              <a:t>3</a:t>
            </a:r>
            <a:r>
              <a:rPr lang="en-US" dirty="0" smtClean="0"/>
              <a:t>&lt;=</a:t>
            </a:r>
            <a:r>
              <a:rPr lang="en-US" dirty="0"/>
              <a:t> 3n</a:t>
            </a:r>
            <a:r>
              <a:rPr lang="en-US" baseline="30000" dirty="0"/>
              <a:t>3</a:t>
            </a:r>
            <a:r>
              <a:rPr lang="en-US" dirty="0"/>
              <a:t> + 2n</a:t>
            </a:r>
            <a:r>
              <a:rPr lang="en-US" baseline="30000" dirty="0"/>
              <a:t>2</a:t>
            </a:r>
            <a:r>
              <a:rPr lang="en-US" dirty="0"/>
              <a:t>+5n+3 </a:t>
            </a:r>
            <a:r>
              <a:rPr lang="en-US" dirty="0" smtClean="0"/>
              <a:t>&lt;=</a:t>
            </a:r>
            <a:r>
              <a:rPr lang="en-US" dirty="0"/>
              <a:t> </a:t>
            </a:r>
            <a:r>
              <a:rPr lang="en-US" dirty="0" smtClean="0"/>
              <a:t>C</a:t>
            </a:r>
            <a:r>
              <a:rPr lang="en-US" baseline="-25000" dirty="0" smtClean="0"/>
              <a:t>2</a:t>
            </a:r>
            <a:r>
              <a:rPr lang="en-US" dirty="0" smtClean="0"/>
              <a:t>n</a:t>
            </a:r>
            <a:r>
              <a:rPr lang="en-US" baseline="30000" dirty="0" smtClean="0"/>
              <a:t>3</a:t>
            </a:r>
          </a:p>
          <a:p>
            <a:r>
              <a:rPr lang="en-US" dirty="0"/>
              <a:t>C</a:t>
            </a:r>
            <a:r>
              <a:rPr lang="en-US" baseline="-25000" dirty="0"/>
              <a:t>1</a:t>
            </a:r>
            <a:r>
              <a:rPr lang="en-US" dirty="0" smtClean="0"/>
              <a:t> &lt;=3+2/n+5/n</a:t>
            </a:r>
            <a:r>
              <a:rPr lang="en-US" baseline="30000" dirty="0" smtClean="0"/>
              <a:t>2</a:t>
            </a:r>
            <a:r>
              <a:rPr lang="en-US" dirty="0" smtClean="0"/>
              <a:t>+3/n</a:t>
            </a:r>
            <a:r>
              <a:rPr lang="en-US" baseline="30000" dirty="0" smtClean="0"/>
              <a:t>3</a:t>
            </a:r>
            <a:r>
              <a:rPr lang="en-US" dirty="0" smtClean="0"/>
              <a:t> </a:t>
            </a:r>
            <a:r>
              <a:rPr lang="en-US" dirty="0"/>
              <a:t>&lt;= </a:t>
            </a:r>
            <a:r>
              <a:rPr lang="en-US" dirty="0" smtClean="0"/>
              <a:t>C</a:t>
            </a:r>
            <a:r>
              <a:rPr lang="en-US" baseline="-25000" dirty="0" smtClean="0"/>
              <a:t>2</a:t>
            </a:r>
          </a:p>
          <a:p>
            <a:r>
              <a:rPr lang="en-US" dirty="0" smtClean="0"/>
              <a:t>If 0&lt; C</a:t>
            </a:r>
            <a:r>
              <a:rPr lang="en-US" baseline="-25000" dirty="0" smtClean="0"/>
              <a:t>1</a:t>
            </a:r>
            <a:r>
              <a:rPr lang="en-US" dirty="0" smtClean="0"/>
              <a:t> &lt;=3 for C</a:t>
            </a:r>
            <a:r>
              <a:rPr lang="en-US" baseline="-25000" dirty="0" smtClean="0"/>
              <a:t>2</a:t>
            </a:r>
            <a:r>
              <a:rPr lang="en-US" dirty="0"/>
              <a:t> </a:t>
            </a:r>
            <a:r>
              <a:rPr lang="en-US" dirty="0" smtClean="0"/>
              <a:t>&gt;=4 it is valid</a:t>
            </a:r>
          </a:p>
          <a:p>
            <a:r>
              <a:rPr lang="en-US" dirty="0" smtClean="0"/>
              <a:t>Assuming</a:t>
            </a:r>
            <a:r>
              <a:rPr lang="en-US" baseline="-25000" dirty="0" smtClean="0"/>
              <a:t> </a:t>
            </a:r>
            <a:r>
              <a:rPr lang="en-US" dirty="0" smtClean="0"/>
              <a:t>C</a:t>
            </a:r>
            <a:r>
              <a:rPr lang="en-US" baseline="-25000" dirty="0" smtClean="0"/>
              <a:t>1</a:t>
            </a:r>
            <a:r>
              <a:rPr lang="en-US" dirty="0"/>
              <a:t> </a:t>
            </a:r>
            <a:r>
              <a:rPr lang="en-US" dirty="0" smtClean="0"/>
              <a:t>=3 and </a:t>
            </a:r>
            <a:r>
              <a:rPr lang="en-US" dirty="0"/>
              <a:t>C</a:t>
            </a:r>
            <a:r>
              <a:rPr lang="en-US" baseline="-25000" dirty="0"/>
              <a:t>2</a:t>
            </a:r>
            <a:r>
              <a:rPr lang="en-US" dirty="0"/>
              <a:t> </a:t>
            </a:r>
            <a:r>
              <a:rPr lang="en-US" dirty="0" smtClean="0"/>
              <a:t>=</a:t>
            </a:r>
            <a:r>
              <a:rPr lang="en-US" dirty="0"/>
              <a:t>4 </a:t>
            </a:r>
            <a:r>
              <a:rPr lang="en-US" dirty="0" smtClean="0"/>
              <a:t>and n</a:t>
            </a:r>
            <a:r>
              <a:rPr lang="en-US" baseline="-25000" dirty="0" smtClean="0"/>
              <a:t>0</a:t>
            </a:r>
            <a:r>
              <a:rPr lang="en-US" dirty="0" smtClean="0"/>
              <a:t>=4 it is always true</a:t>
            </a:r>
          </a:p>
          <a:p>
            <a:endParaRPr lang="en-US" baseline="-25000" dirty="0"/>
          </a:p>
          <a:p>
            <a:r>
              <a:rPr lang="en-US" dirty="0" smtClean="0"/>
              <a:t>Also try 4n</a:t>
            </a:r>
            <a:r>
              <a:rPr lang="en-US" baseline="30000" dirty="0" smtClean="0"/>
              <a:t>2</a:t>
            </a:r>
            <a:r>
              <a:rPr lang="en-US" dirty="0" smtClean="0"/>
              <a:t> + 2n +5 != </a:t>
            </a:r>
            <a:r>
              <a:rPr lang="en-US" dirty="0"/>
              <a:t>Θ(n</a:t>
            </a:r>
            <a:r>
              <a:rPr lang="en-US" baseline="30000" dirty="0"/>
              <a:t>3</a:t>
            </a:r>
            <a:r>
              <a:rPr lang="en-US" dirty="0"/>
              <a:t>)</a:t>
            </a:r>
          </a:p>
          <a:p>
            <a:endParaRPr lang="en-US" dirty="0"/>
          </a:p>
        </p:txBody>
      </p:sp>
    </p:spTree>
    <p:extLst>
      <p:ext uri="{BB962C8B-B14F-4D97-AF65-F5344CB8AC3E}">
        <p14:creationId xmlns:p14="http://schemas.microsoft.com/office/powerpoint/2010/main" val="382339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p:spPr>
        <p:txBody>
          <a:bodyPr/>
          <a:lstStyle/>
          <a:p>
            <a:pPr>
              <a:tabLst>
                <a:tab pos="1536700" algn="l"/>
              </a:tabLst>
            </a:pPr>
            <a:r>
              <a:rPr lang="en-US"/>
              <a:t>The </a:t>
            </a:r>
            <a:r>
              <a:rPr lang="en-US" i="1"/>
              <a:t>O</a:t>
            </a:r>
            <a:r>
              <a:rPr lang="en-US"/>
              <a:t>-Notation</a:t>
            </a:r>
          </a:p>
        </p:txBody>
      </p:sp>
      <p:grpSp>
        <p:nvGrpSpPr>
          <p:cNvPr id="71688" name="Group 8"/>
          <p:cNvGrpSpPr>
            <a:grpSpLocks/>
          </p:cNvGrpSpPr>
          <p:nvPr/>
        </p:nvGrpSpPr>
        <p:grpSpPr bwMode="auto">
          <a:xfrm>
            <a:off x="2103438" y="2940050"/>
            <a:ext cx="5476875" cy="3689350"/>
            <a:chOff x="1325" y="1464"/>
            <a:chExt cx="3450" cy="2324"/>
          </a:xfrm>
        </p:grpSpPr>
        <p:pic>
          <p:nvPicPr>
            <p:cNvPr id="71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 y="1464"/>
              <a:ext cx="3450" cy="2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4" name="Text Box 4"/>
            <p:cNvSpPr txBox="1">
              <a:spLocks noChangeArrowheads="1"/>
            </p:cNvSpPr>
            <p:nvPr/>
          </p:nvSpPr>
          <p:spPr bwMode="auto">
            <a:xfrm>
              <a:off x="4599" y="2490"/>
              <a:ext cx="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f</a:t>
              </a:r>
            </a:p>
          </p:txBody>
        </p:sp>
        <p:sp>
          <p:nvSpPr>
            <p:cNvPr id="71685" name="Text Box 5"/>
            <p:cNvSpPr txBox="1">
              <a:spLocks noChangeArrowheads="1"/>
            </p:cNvSpPr>
            <p:nvPr/>
          </p:nvSpPr>
          <p:spPr bwMode="auto">
            <a:xfrm>
              <a:off x="4288" y="2075"/>
              <a:ext cx="38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A5002E"/>
                  </a:solidFill>
                  <a:latin typeface="Times" pitchFamily="34" charset="0"/>
                </a:rPr>
                <a:t>c</a:t>
              </a:r>
              <a:r>
                <a:rPr lang="en-US" sz="2500">
                  <a:solidFill>
                    <a:srgbClr val="A5002E"/>
                  </a:solidFill>
                  <a:latin typeface="Times" pitchFamily="34" charset="0"/>
                </a:rPr>
                <a:t> </a:t>
              </a:r>
              <a:r>
                <a:rPr lang="en-US" sz="2500">
                  <a:solidFill>
                    <a:srgbClr val="A5002E"/>
                  </a:solidFill>
                  <a:latin typeface="Cochin" pitchFamily="34" charset="0"/>
                </a:rPr>
                <a:t>⋅</a:t>
              </a:r>
              <a:r>
                <a:rPr lang="en-US" sz="2500">
                  <a:solidFill>
                    <a:srgbClr val="A5002E"/>
                  </a:solidFill>
                  <a:latin typeface="Times" pitchFamily="34" charset="0"/>
                </a:rPr>
                <a:t> </a:t>
              </a:r>
              <a:r>
                <a:rPr lang="en-US" sz="2500" i="1">
                  <a:solidFill>
                    <a:srgbClr val="A5002E"/>
                  </a:solidFill>
                  <a:latin typeface="Times" pitchFamily="34" charset="0"/>
                </a:rPr>
                <a:t>g</a:t>
              </a:r>
            </a:p>
          </p:txBody>
        </p:sp>
        <p:sp>
          <p:nvSpPr>
            <p:cNvPr id="71686" name="Text Box 6"/>
            <p:cNvSpPr txBox="1">
              <a:spLocks noChangeArrowheads="1"/>
            </p:cNvSpPr>
            <p:nvPr/>
          </p:nvSpPr>
          <p:spPr bwMode="auto">
            <a:xfrm>
              <a:off x="2319" y="3505"/>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0</a:t>
              </a:r>
            </a:p>
          </p:txBody>
        </p:sp>
      </p:grpSp>
      <p:sp>
        <p:nvSpPr>
          <p:cNvPr id="71687" name="Text Box 7"/>
          <p:cNvSpPr txBox="1">
            <a:spLocks noChangeArrowheads="1"/>
          </p:cNvSpPr>
          <p:nvPr/>
        </p:nvSpPr>
        <p:spPr bwMode="auto">
          <a:xfrm>
            <a:off x="382588" y="1751013"/>
            <a:ext cx="84296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42938">
              <a:tabLst>
                <a:tab pos="517525" algn="l"/>
              </a:tabLst>
              <a:defRPr sz="2400">
                <a:solidFill>
                  <a:schemeClr val="tx1"/>
                </a:solidFill>
                <a:latin typeface="Times New Roman" pitchFamily="18" charset="0"/>
              </a:defRPr>
            </a:lvl1pPr>
            <a:lvl2pPr marL="320675" defTabSz="642938">
              <a:tabLst>
                <a:tab pos="517525" algn="l"/>
              </a:tabLst>
              <a:defRPr sz="2400">
                <a:solidFill>
                  <a:schemeClr val="tx1"/>
                </a:solidFill>
                <a:latin typeface="Times New Roman" pitchFamily="18" charset="0"/>
              </a:defRPr>
            </a:lvl2pPr>
            <a:lvl3pPr marL="642938" defTabSz="642938">
              <a:tabLst>
                <a:tab pos="517525" algn="l"/>
              </a:tabLst>
              <a:defRPr sz="2400">
                <a:solidFill>
                  <a:schemeClr val="tx1"/>
                </a:solidFill>
                <a:latin typeface="Times New Roman" pitchFamily="18" charset="0"/>
              </a:defRPr>
            </a:lvl3pPr>
            <a:lvl4pPr marL="963613" defTabSz="642938">
              <a:tabLst>
                <a:tab pos="517525" algn="l"/>
              </a:tabLst>
              <a:defRPr sz="2400">
                <a:solidFill>
                  <a:schemeClr val="tx1"/>
                </a:solidFill>
                <a:latin typeface="Times New Roman" pitchFamily="18" charset="0"/>
              </a:defRPr>
            </a:lvl4pPr>
            <a:lvl5pPr marL="1285875" defTabSz="642938">
              <a:tabLst>
                <a:tab pos="517525" algn="l"/>
              </a:tabLst>
              <a:defRPr sz="2400">
                <a:solidFill>
                  <a:schemeClr val="tx1"/>
                </a:solidFill>
                <a:latin typeface="Times New Roman" pitchFamily="18" charset="0"/>
              </a:defRPr>
            </a:lvl5pPr>
            <a:lvl6pPr marL="1743075" defTabSz="642938" fontAlgn="base">
              <a:spcBef>
                <a:spcPct val="0"/>
              </a:spcBef>
              <a:spcAft>
                <a:spcPct val="0"/>
              </a:spcAft>
              <a:tabLst>
                <a:tab pos="517525" algn="l"/>
              </a:tabLst>
              <a:defRPr sz="2400">
                <a:solidFill>
                  <a:schemeClr val="tx1"/>
                </a:solidFill>
                <a:latin typeface="Times New Roman" pitchFamily="18" charset="0"/>
              </a:defRPr>
            </a:lvl6pPr>
            <a:lvl7pPr marL="2200275" defTabSz="642938" fontAlgn="base">
              <a:spcBef>
                <a:spcPct val="0"/>
              </a:spcBef>
              <a:spcAft>
                <a:spcPct val="0"/>
              </a:spcAft>
              <a:tabLst>
                <a:tab pos="517525" algn="l"/>
              </a:tabLst>
              <a:defRPr sz="2400">
                <a:solidFill>
                  <a:schemeClr val="tx1"/>
                </a:solidFill>
                <a:latin typeface="Times New Roman" pitchFamily="18" charset="0"/>
              </a:defRPr>
            </a:lvl7pPr>
            <a:lvl8pPr marL="2657475" defTabSz="642938" fontAlgn="base">
              <a:spcBef>
                <a:spcPct val="0"/>
              </a:spcBef>
              <a:spcAft>
                <a:spcPct val="0"/>
              </a:spcAft>
              <a:tabLst>
                <a:tab pos="517525" algn="l"/>
              </a:tabLst>
              <a:defRPr sz="2400">
                <a:solidFill>
                  <a:schemeClr val="tx1"/>
                </a:solidFill>
                <a:latin typeface="Times New Roman" pitchFamily="18" charset="0"/>
              </a:defRPr>
            </a:lvl8pPr>
            <a:lvl9pPr marL="3114675" defTabSz="642938" fontAlgn="base">
              <a:spcBef>
                <a:spcPct val="0"/>
              </a:spcBef>
              <a:spcAft>
                <a:spcPct val="0"/>
              </a:spcAft>
              <a:tabLst>
                <a:tab pos="517525" algn="l"/>
              </a:tabLst>
              <a:defRPr sz="2400">
                <a:solidFill>
                  <a:schemeClr val="tx1"/>
                </a:solidFill>
                <a:latin typeface="Times New Roman" pitchFamily="18" charset="0"/>
              </a:defRPr>
            </a:lvl9pPr>
          </a:lstStyle>
          <a:p>
            <a:pPr algn="ctr"/>
            <a:r>
              <a:rPr lang="en-US" sz="2500" b="1" i="1" dirty="0">
                <a:solidFill>
                  <a:srgbClr val="BF0000"/>
                </a:solidFill>
                <a:latin typeface="Times" pitchFamily="34" charset="0"/>
              </a:rPr>
              <a:t>O</a:t>
            </a:r>
            <a:r>
              <a:rPr lang="en-US" sz="2500" b="1" dirty="0">
                <a:solidFill>
                  <a:srgbClr val="BF0000"/>
                </a:solidFill>
                <a:latin typeface="Times" pitchFamily="34" charset="0"/>
              </a:rPr>
              <a:t>(</a:t>
            </a:r>
            <a:r>
              <a:rPr lang="en-US" sz="2500" b="1" i="1" dirty="0">
                <a:solidFill>
                  <a:srgbClr val="BF0000"/>
                </a:solidFill>
                <a:latin typeface="Times" pitchFamily="34" charset="0"/>
              </a:rPr>
              <a:t>g</a:t>
            </a:r>
            <a:r>
              <a:rPr lang="en-US" sz="2500" b="1" dirty="0">
                <a:solidFill>
                  <a:srgbClr val="BF0000"/>
                </a:solidFill>
                <a:latin typeface="Times" pitchFamily="34" charset="0"/>
              </a:rPr>
              <a:t>(</a:t>
            </a:r>
            <a:r>
              <a:rPr lang="en-US" sz="2500" b="1" i="1" dirty="0">
                <a:solidFill>
                  <a:srgbClr val="BF0000"/>
                </a:solidFill>
                <a:latin typeface="Times" pitchFamily="34" charset="0"/>
              </a:rPr>
              <a:t>n</a:t>
            </a:r>
            <a:r>
              <a:rPr lang="en-US" sz="2500" b="1" dirty="0">
                <a:solidFill>
                  <a:srgbClr val="BF0000"/>
                </a:solidFill>
                <a:latin typeface="Times" pitchFamily="34" charset="0"/>
              </a:rPr>
              <a:t>))</a:t>
            </a:r>
            <a:r>
              <a:rPr lang="en-US" sz="2500" dirty="0">
                <a:solidFill>
                  <a:srgbClr val="3D3D67"/>
                </a:solidFill>
                <a:latin typeface="Times" pitchFamily="34" charset="0"/>
              </a:rPr>
              <a:t> </a:t>
            </a:r>
            <a:r>
              <a:rPr lang="en-US" sz="2500" b="1" dirty="0">
                <a:latin typeface="Times" pitchFamily="34" charset="0"/>
              </a:rPr>
              <a:t>= {</a:t>
            </a:r>
            <a:r>
              <a:rPr lang="en-US" sz="2500" b="1" dirty="0">
                <a:solidFill>
                  <a:srgbClr val="BF0000"/>
                </a:solidFill>
                <a:latin typeface="Times" pitchFamily="34" charset="0"/>
              </a:rPr>
              <a:t>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a:t>
            </a:r>
            <a:r>
              <a:rPr lang="en-US" sz="2500" b="1" dirty="0">
                <a:solidFill>
                  <a:srgbClr val="BF0000"/>
                </a:solidFill>
                <a:latin typeface="Times" pitchFamily="34" charset="0"/>
              </a:rPr>
              <a:t> </a:t>
            </a:r>
            <a:r>
              <a:rPr lang="en-US" sz="2500" dirty="0">
                <a:solidFill>
                  <a:srgbClr val="3D3D67"/>
                </a:solidFill>
                <a:latin typeface="Times" pitchFamily="34" charset="0"/>
              </a:rPr>
              <a:t>: </a:t>
            </a:r>
            <a:r>
              <a:rPr lang="en-US" sz="2500" dirty="0">
                <a:solidFill>
                  <a:srgbClr val="3D3D67"/>
                </a:solidFill>
                <a:latin typeface="ヒラギノ角ゴ Pro W3" pitchFamily="34" charset="0"/>
              </a:rPr>
              <a:t>∃</a:t>
            </a:r>
            <a:r>
              <a:rPr lang="en-US" sz="2500" i="1" dirty="0">
                <a:solidFill>
                  <a:srgbClr val="3D3D67"/>
                </a:solidFill>
                <a:latin typeface="Times" pitchFamily="34" charset="0"/>
              </a:rPr>
              <a:t>c</a:t>
            </a:r>
            <a:r>
              <a:rPr lang="en-US" sz="2500" dirty="0">
                <a:solidFill>
                  <a:srgbClr val="3D3D67"/>
                </a:solidFill>
                <a:latin typeface="Times" pitchFamily="34" charset="0"/>
              </a:rPr>
              <a:t> &gt; 0, </a:t>
            </a:r>
            <a:r>
              <a:rPr lang="en-US" sz="2500" i="1" dirty="0">
                <a:solidFill>
                  <a:srgbClr val="3D3D67"/>
                </a:solidFill>
                <a:latin typeface="Times" pitchFamily="34" charset="0"/>
              </a:rPr>
              <a:t>n</a:t>
            </a:r>
            <a:r>
              <a:rPr lang="en-US" sz="2800" baseline="-33000" dirty="0">
                <a:solidFill>
                  <a:srgbClr val="3D3D67"/>
                </a:solidFill>
                <a:latin typeface="Times" pitchFamily="34" charset="0"/>
              </a:rPr>
              <a:t>0</a:t>
            </a:r>
            <a:r>
              <a:rPr lang="en-US" sz="2500" dirty="0">
                <a:solidFill>
                  <a:srgbClr val="3D3D67"/>
                </a:solidFill>
                <a:latin typeface="Times" pitchFamily="34" charset="0"/>
              </a:rPr>
              <a:t> &gt; 0 </a:t>
            </a:r>
            <a:r>
              <a:rPr lang="en-US" sz="2500" dirty="0" err="1">
                <a:solidFill>
                  <a:srgbClr val="3D3D67"/>
                </a:solidFill>
                <a:latin typeface="Times" pitchFamily="34" charset="0"/>
              </a:rPr>
              <a:t>s.t.</a:t>
            </a:r>
            <a:r>
              <a:rPr lang="en-US" sz="2500" dirty="0">
                <a:solidFill>
                  <a:srgbClr val="3D3D67"/>
                </a:solidFill>
                <a:latin typeface="Times" pitchFamily="34" charset="0"/>
              </a:rPr>
              <a:t> </a:t>
            </a:r>
            <a:r>
              <a:rPr lang="en-US" sz="2500" dirty="0">
                <a:solidFill>
                  <a:srgbClr val="3D3D67"/>
                </a:solidFill>
                <a:latin typeface="ヒラギノ角ゴ Pro W3"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n</a:t>
            </a:r>
            <a:r>
              <a:rPr lang="en-US" sz="2800" baseline="-33000" dirty="0">
                <a:solidFill>
                  <a:srgbClr val="3D3D67"/>
                </a:solidFill>
                <a:latin typeface="Times" pitchFamily="34" charset="0"/>
              </a:rPr>
              <a:t>0</a:t>
            </a:r>
            <a:r>
              <a:rPr lang="en-US" sz="2500" dirty="0">
                <a:solidFill>
                  <a:srgbClr val="3D3D67"/>
                </a:solidFill>
                <a:latin typeface="Times" pitchFamily="34" charset="0"/>
              </a:rPr>
              <a:t>: </a:t>
            </a:r>
            <a:r>
              <a:rPr lang="en-US" sz="2500" dirty="0" smtClean="0">
                <a:solidFill>
                  <a:srgbClr val="3D3D67"/>
                </a:solidFill>
                <a:latin typeface="Times" pitchFamily="34" charset="0"/>
              </a:rPr>
              <a:t>0</a:t>
            </a:r>
            <a:r>
              <a:rPr lang="en-US" sz="2500" dirty="0">
                <a:solidFill>
                  <a:srgbClr val="3D3D67"/>
                </a:solidFill>
                <a:latin typeface="Times" pitchFamily="34" charset="0"/>
              </a:rPr>
              <a:t> ≤ </a:t>
            </a:r>
            <a:r>
              <a:rPr lang="en-US" sz="2500" i="1" dirty="0" smtClean="0">
                <a:solidFill>
                  <a:srgbClr val="3D3D67"/>
                </a:solidFill>
                <a:latin typeface="Times" pitchFamily="34" charset="0"/>
              </a:rPr>
              <a:t>f</a:t>
            </a:r>
            <a:r>
              <a:rPr lang="en-US" sz="2500" dirty="0" smtClean="0">
                <a:solidFill>
                  <a:srgbClr val="3D3D67"/>
                </a:solidFill>
                <a:latin typeface="Times" pitchFamily="34" charset="0"/>
              </a:rPr>
              <a:t>(</a:t>
            </a:r>
            <a:r>
              <a:rPr lang="en-US" sz="2500" i="1" dirty="0" smtClean="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c</a:t>
            </a:r>
            <a:r>
              <a:rPr lang="en-US" sz="2500" dirty="0">
                <a:solidFill>
                  <a:srgbClr val="3D3D67"/>
                </a:solidFill>
                <a:latin typeface="Times" pitchFamily="34" charset="0"/>
              </a:rPr>
              <a:t> </a:t>
            </a:r>
            <a:r>
              <a:rPr lang="en-US" sz="2500" dirty="0">
                <a:solidFill>
                  <a:srgbClr val="3D3D67"/>
                </a:solidFill>
                <a:latin typeface="Cochin" pitchFamily="34" charset="0"/>
              </a:rPr>
              <a:t>⋅</a:t>
            </a:r>
            <a:r>
              <a:rPr lang="en-US" sz="2500" dirty="0">
                <a:solidFill>
                  <a:srgbClr val="3D3D67"/>
                </a:solidFill>
                <a:latin typeface="Times" pitchFamily="34" charset="0"/>
              </a:rPr>
              <a:t> </a:t>
            </a:r>
            <a:r>
              <a:rPr lang="en-US" sz="2500" i="1" dirty="0">
                <a:solidFill>
                  <a:srgbClr val="3D3D67"/>
                </a:solidFill>
                <a:latin typeface="Times" pitchFamily="34" charset="0"/>
              </a:rPr>
              <a:t>g</a:t>
            </a:r>
            <a:r>
              <a:rPr lang="en-US" sz="2500" dirty="0">
                <a:solidFill>
                  <a:srgbClr val="3D3D67"/>
                </a:solidFill>
                <a:latin typeface="Times"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a:t>
            </a:r>
          </a:p>
        </p:txBody>
      </p:sp>
      <p:sp>
        <p:nvSpPr>
          <p:cNvPr id="2" name="TextBox 1"/>
          <p:cNvSpPr txBox="1"/>
          <p:nvPr/>
        </p:nvSpPr>
        <p:spPr>
          <a:xfrm>
            <a:off x="763588" y="2132013"/>
            <a:ext cx="8304212" cy="646331"/>
          </a:xfrm>
          <a:prstGeom prst="rect">
            <a:avLst/>
          </a:prstGeom>
          <a:noFill/>
        </p:spPr>
        <p:txBody>
          <a:bodyPr wrap="square" rtlCol="0">
            <a:spAutoFit/>
          </a:bodyPr>
          <a:lstStyle/>
          <a:p>
            <a:r>
              <a:rPr lang="en-US" dirty="0"/>
              <a:t>The </a:t>
            </a:r>
            <a:r>
              <a:rPr lang="en-US" dirty="0" smtClean="0"/>
              <a:t>‚</a:t>
            </a:r>
            <a:r>
              <a:rPr lang="en-US" dirty="0"/>
              <a:t>Θ</a:t>
            </a:r>
            <a:r>
              <a:rPr lang="en-US" dirty="0" smtClean="0"/>
              <a:t>-notation </a:t>
            </a:r>
            <a:r>
              <a:rPr lang="en-US" dirty="0"/>
              <a:t>asymptotically bounds a function from above and below. When</a:t>
            </a:r>
          </a:p>
          <a:p>
            <a:r>
              <a:rPr lang="en-US" dirty="0"/>
              <a:t>we have only an </a:t>
            </a:r>
            <a:r>
              <a:rPr lang="en-US" b="1" i="1" dirty="0"/>
              <a:t>asymptotic upper bound</a:t>
            </a:r>
            <a:r>
              <a:rPr lang="en-US" dirty="0"/>
              <a:t>, we use O-notation.</a:t>
            </a:r>
          </a:p>
        </p:txBody>
      </p:sp>
    </p:spTree>
    <p:extLst>
      <p:ext uri="{BB962C8B-B14F-4D97-AF65-F5344CB8AC3E}">
        <p14:creationId xmlns:p14="http://schemas.microsoft.com/office/powerpoint/2010/main" val="2864046063"/>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19400"/>
            <a:ext cx="6448916"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3886200"/>
            <a:ext cx="7391400" cy="830997"/>
          </a:xfrm>
          <a:prstGeom prst="rect">
            <a:avLst/>
          </a:prstGeom>
          <a:noFill/>
        </p:spPr>
        <p:txBody>
          <a:bodyPr wrap="square" rtlCol="0">
            <a:spAutoFit/>
          </a:bodyPr>
          <a:lstStyle/>
          <a:p>
            <a:r>
              <a:rPr lang="en-US" sz="2400" dirty="0" smtClean="0"/>
              <a:t>We may also write </a:t>
            </a:r>
            <a:r>
              <a:rPr lang="en-US" sz="2400" dirty="0" err="1" smtClean="0"/>
              <a:t>an+b</a:t>
            </a:r>
            <a:r>
              <a:rPr lang="en-US" sz="2400" dirty="0" smtClean="0"/>
              <a:t> = O(n</a:t>
            </a:r>
            <a:r>
              <a:rPr lang="en-US" sz="2400" baseline="30000" dirty="0" smtClean="0"/>
              <a:t>2</a:t>
            </a:r>
            <a:r>
              <a:rPr lang="en-US" sz="2400" dirty="0" smtClean="0"/>
              <a:t>), here the bound is not tight</a:t>
            </a:r>
            <a:endParaRPr lang="en-US" sz="2400" dirty="0"/>
          </a:p>
        </p:txBody>
      </p:sp>
    </p:spTree>
    <p:extLst>
      <p:ext uri="{BB962C8B-B14F-4D97-AF65-F5344CB8AC3E}">
        <p14:creationId xmlns:p14="http://schemas.microsoft.com/office/powerpoint/2010/main" val="767130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title"/>
          </p:nvPr>
        </p:nvSpPr>
        <p:spPr>
          <a:noFill/>
        </p:spPr>
        <p:txBody>
          <a:bodyPr/>
          <a:lstStyle/>
          <a:p>
            <a:pPr>
              <a:tabLst>
                <a:tab pos="1536700" algn="l"/>
              </a:tabLst>
            </a:pPr>
            <a:r>
              <a:rPr lang="en-US"/>
              <a:t>The</a:t>
            </a:r>
            <a:r>
              <a:rPr lang="en-US" b="1"/>
              <a:t> </a:t>
            </a:r>
            <a:r>
              <a:rPr lang="en-US"/>
              <a:t>Ω-Notation</a:t>
            </a:r>
          </a:p>
        </p:txBody>
      </p:sp>
      <p:sp>
        <p:nvSpPr>
          <p:cNvPr id="72710" name="Text Box 6"/>
          <p:cNvSpPr txBox="1">
            <a:spLocks noChangeArrowheads="1"/>
          </p:cNvSpPr>
          <p:nvPr/>
        </p:nvSpPr>
        <p:spPr bwMode="auto">
          <a:xfrm>
            <a:off x="357188" y="1801813"/>
            <a:ext cx="84296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42938">
              <a:tabLst>
                <a:tab pos="517525" algn="l"/>
              </a:tabLst>
              <a:defRPr sz="2400">
                <a:solidFill>
                  <a:schemeClr val="tx1"/>
                </a:solidFill>
                <a:latin typeface="Times New Roman" pitchFamily="18" charset="0"/>
              </a:defRPr>
            </a:lvl1pPr>
            <a:lvl2pPr marL="320675" defTabSz="642938">
              <a:tabLst>
                <a:tab pos="517525" algn="l"/>
              </a:tabLst>
              <a:defRPr sz="2400">
                <a:solidFill>
                  <a:schemeClr val="tx1"/>
                </a:solidFill>
                <a:latin typeface="Times New Roman" pitchFamily="18" charset="0"/>
              </a:defRPr>
            </a:lvl2pPr>
            <a:lvl3pPr marL="642938" defTabSz="642938">
              <a:tabLst>
                <a:tab pos="517525" algn="l"/>
              </a:tabLst>
              <a:defRPr sz="2400">
                <a:solidFill>
                  <a:schemeClr val="tx1"/>
                </a:solidFill>
                <a:latin typeface="Times New Roman" pitchFamily="18" charset="0"/>
              </a:defRPr>
            </a:lvl3pPr>
            <a:lvl4pPr marL="963613" defTabSz="642938">
              <a:tabLst>
                <a:tab pos="517525" algn="l"/>
              </a:tabLst>
              <a:defRPr sz="2400">
                <a:solidFill>
                  <a:schemeClr val="tx1"/>
                </a:solidFill>
                <a:latin typeface="Times New Roman" pitchFamily="18" charset="0"/>
              </a:defRPr>
            </a:lvl4pPr>
            <a:lvl5pPr marL="1285875" defTabSz="642938">
              <a:tabLst>
                <a:tab pos="517525" algn="l"/>
              </a:tabLst>
              <a:defRPr sz="2400">
                <a:solidFill>
                  <a:schemeClr val="tx1"/>
                </a:solidFill>
                <a:latin typeface="Times New Roman" pitchFamily="18" charset="0"/>
              </a:defRPr>
            </a:lvl5pPr>
            <a:lvl6pPr marL="1743075" defTabSz="642938" fontAlgn="base">
              <a:spcBef>
                <a:spcPct val="0"/>
              </a:spcBef>
              <a:spcAft>
                <a:spcPct val="0"/>
              </a:spcAft>
              <a:tabLst>
                <a:tab pos="517525" algn="l"/>
              </a:tabLst>
              <a:defRPr sz="2400">
                <a:solidFill>
                  <a:schemeClr val="tx1"/>
                </a:solidFill>
                <a:latin typeface="Times New Roman" pitchFamily="18" charset="0"/>
              </a:defRPr>
            </a:lvl6pPr>
            <a:lvl7pPr marL="2200275" defTabSz="642938" fontAlgn="base">
              <a:spcBef>
                <a:spcPct val="0"/>
              </a:spcBef>
              <a:spcAft>
                <a:spcPct val="0"/>
              </a:spcAft>
              <a:tabLst>
                <a:tab pos="517525" algn="l"/>
              </a:tabLst>
              <a:defRPr sz="2400">
                <a:solidFill>
                  <a:schemeClr val="tx1"/>
                </a:solidFill>
                <a:latin typeface="Times New Roman" pitchFamily="18" charset="0"/>
              </a:defRPr>
            </a:lvl7pPr>
            <a:lvl8pPr marL="2657475" defTabSz="642938" fontAlgn="base">
              <a:spcBef>
                <a:spcPct val="0"/>
              </a:spcBef>
              <a:spcAft>
                <a:spcPct val="0"/>
              </a:spcAft>
              <a:tabLst>
                <a:tab pos="517525" algn="l"/>
              </a:tabLst>
              <a:defRPr sz="2400">
                <a:solidFill>
                  <a:schemeClr val="tx1"/>
                </a:solidFill>
                <a:latin typeface="Times New Roman" pitchFamily="18" charset="0"/>
              </a:defRPr>
            </a:lvl8pPr>
            <a:lvl9pPr marL="3114675" defTabSz="642938" fontAlgn="base">
              <a:spcBef>
                <a:spcPct val="0"/>
              </a:spcBef>
              <a:spcAft>
                <a:spcPct val="0"/>
              </a:spcAft>
              <a:tabLst>
                <a:tab pos="517525" algn="l"/>
              </a:tabLst>
              <a:defRPr sz="2400">
                <a:solidFill>
                  <a:schemeClr val="tx1"/>
                </a:solidFill>
                <a:latin typeface="Times New Roman" pitchFamily="18" charset="0"/>
              </a:defRPr>
            </a:lvl9pPr>
          </a:lstStyle>
          <a:p>
            <a:pPr algn="ctr"/>
            <a:r>
              <a:rPr lang="en-US" sz="2500" b="1" dirty="0">
                <a:solidFill>
                  <a:srgbClr val="BF0000"/>
                </a:solidFill>
                <a:latin typeface="Times" pitchFamily="34" charset="0"/>
              </a:rPr>
              <a:t>Ω(</a:t>
            </a:r>
            <a:r>
              <a:rPr lang="en-US" sz="2500" b="1" i="1" dirty="0">
                <a:solidFill>
                  <a:srgbClr val="BF0000"/>
                </a:solidFill>
                <a:latin typeface="Times" pitchFamily="34" charset="0"/>
              </a:rPr>
              <a:t>g</a:t>
            </a:r>
            <a:r>
              <a:rPr lang="en-US" sz="2500" b="1" dirty="0">
                <a:solidFill>
                  <a:srgbClr val="BF0000"/>
                </a:solidFill>
                <a:latin typeface="Times" pitchFamily="34" charset="0"/>
              </a:rPr>
              <a:t>(</a:t>
            </a:r>
            <a:r>
              <a:rPr lang="en-US" sz="2500" b="1" i="1" dirty="0">
                <a:solidFill>
                  <a:srgbClr val="BF0000"/>
                </a:solidFill>
                <a:latin typeface="Times" pitchFamily="34" charset="0"/>
              </a:rPr>
              <a:t>n</a:t>
            </a:r>
            <a:r>
              <a:rPr lang="en-US" sz="2500" b="1" dirty="0">
                <a:solidFill>
                  <a:srgbClr val="BF0000"/>
                </a:solidFill>
                <a:latin typeface="Times" pitchFamily="34" charset="0"/>
              </a:rPr>
              <a:t>))</a:t>
            </a:r>
            <a:r>
              <a:rPr lang="en-US" sz="2500" dirty="0">
                <a:solidFill>
                  <a:srgbClr val="3D3D67"/>
                </a:solidFill>
                <a:latin typeface="Times" pitchFamily="34" charset="0"/>
              </a:rPr>
              <a:t> </a:t>
            </a:r>
            <a:r>
              <a:rPr lang="en-US" sz="2500" b="1" dirty="0">
                <a:latin typeface="Times" pitchFamily="34" charset="0"/>
              </a:rPr>
              <a:t>= {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a:t>
            </a:r>
            <a:r>
              <a:rPr lang="en-US" sz="2500" b="1" dirty="0">
                <a:solidFill>
                  <a:srgbClr val="BF0000"/>
                </a:solidFill>
                <a:latin typeface="Times" pitchFamily="34" charset="0"/>
              </a:rPr>
              <a:t> </a:t>
            </a:r>
            <a:r>
              <a:rPr lang="en-US" sz="2500" dirty="0">
                <a:solidFill>
                  <a:srgbClr val="3D3D67"/>
                </a:solidFill>
                <a:latin typeface="Times" pitchFamily="34" charset="0"/>
              </a:rPr>
              <a:t>: </a:t>
            </a:r>
            <a:r>
              <a:rPr lang="en-US" sz="2500" dirty="0">
                <a:solidFill>
                  <a:srgbClr val="3D3D67"/>
                </a:solidFill>
                <a:latin typeface="ヒラギノ角ゴ Pro W3" pitchFamily="34" charset="0"/>
              </a:rPr>
              <a:t>∃</a:t>
            </a:r>
            <a:r>
              <a:rPr lang="en-US" sz="2500" i="1" dirty="0">
                <a:solidFill>
                  <a:srgbClr val="3D3D67"/>
                </a:solidFill>
                <a:latin typeface="Times" pitchFamily="34" charset="0"/>
              </a:rPr>
              <a:t>c</a:t>
            </a:r>
            <a:r>
              <a:rPr lang="en-US" sz="2500" dirty="0">
                <a:solidFill>
                  <a:srgbClr val="3D3D67"/>
                </a:solidFill>
                <a:latin typeface="Times" pitchFamily="34" charset="0"/>
              </a:rPr>
              <a:t> &gt; 0, </a:t>
            </a:r>
            <a:r>
              <a:rPr lang="en-US" sz="2500" i="1" dirty="0">
                <a:solidFill>
                  <a:srgbClr val="3D3D67"/>
                </a:solidFill>
                <a:latin typeface="Times" pitchFamily="34" charset="0"/>
              </a:rPr>
              <a:t>n</a:t>
            </a:r>
            <a:r>
              <a:rPr lang="en-US" sz="2800" baseline="-33000" dirty="0">
                <a:solidFill>
                  <a:srgbClr val="3D3D67"/>
                </a:solidFill>
                <a:latin typeface="Times" pitchFamily="34" charset="0"/>
              </a:rPr>
              <a:t>0</a:t>
            </a:r>
            <a:r>
              <a:rPr lang="en-US" sz="2500" dirty="0">
                <a:solidFill>
                  <a:srgbClr val="3D3D67"/>
                </a:solidFill>
                <a:latin typeface="Times" pitchFamily="34" charset="0"/>
              </a:rPr>
              <a:t> &gt; 0 </a:t>
            </a:r>
            <a:r>
              <a:rPr lang="en-US" sz="2500" dirty="0" err="1">
                <a:solidFill>
                  <a:srgbClr val="3D3D67"/>
                </a:solidFill>
                <a:latin typeface="Times" pitchFamily="34" charset="0"/>
              </a:rPr>
              <a:t>s.t.</a:t>
            </a:r>
            <a:r>
              <a:rPr lang="en-US" sz="2500" dirty="0">
                <a:solidFill>
                  <a:srgbClr val="3D3D67"/>
                </a:solidFill>
                <a:latin typeface="Times" pitchFamily="34" charset="0"/>
              </a:rPr>
              <a:t> </a:t>
            </a:r>
            <a:r>
              <a:rPr lang="en-US" sz="2500" dirty="0">
                <a:solidFill>
                  <a:srgbClr val="3D3D67"/>
                </a:solidFill>
                <a:latin typeface="ヒラギノ角ゴ Pro W3"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n</a:t>
            </a:r>
            <a:r>
              <a:rPr lang="en-US" sz="2800" baseline="-33000" dirty="0">
                <a:solidFill>
                  <a:srgbClr val="3D3D67"/>
                </a:solidFill>
                <a:latin typeface="Times" pitchFamily="34" charset="0"/>
              </a:rPr>
              <a:t>0</a:t>
            </a:r>
            <a:r>
              <a:rPr lang="en-US" sz="2500" dirty="0">
                <a:solidFill>
                  <a:srgbClr val="3D3D67"/>
                </a:solidFill>
                <a:latin typeface="Times" pitchFamily="34" charset="0"/>
              </a:rPr>
              <a:t>: </a:t>
            </a:r>
            <a:r>
              <a:rPr lang="en-US" sz="2500" i="1" dirty="0">
                <a:solidFill>
                  <a:srgbClr val="3D3D67"/>
                </a:solidFill>
                <a:latin typeface="Times" pitchFamily="34" charset="0"/>
              </a:rPr>
              <a:t>f</a:t>
            </a:r>
            <a:r>
              <a:rPr lang="en-US" sz="2500" dirty="0">
                <a:solidFill>
                  <a:srgbClr val="3D3D67"/>
                </a:solidFill>
                <a:latin typeface="Times"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c</a:t>
            </a:r>
            <a:r>
              <a:rPr lang="en-US" sz="2500" dirty="0">
                <a:solidFill>
                  <a:srgbClr val="3D3D67"/>
                </a:solidFill>
                <a:latin typeface="Times" pitchFamily="34" charset="0"/>
              </a:rPr>
              <a:t> </a:t>
            </a:r>
            <a:r>
              <a:rPr lang="en-US" sz="2500" dirty="0">
                <a:solidFill>
                  <a:srgbClr val="3D3D67"/>
                </a:solidFill>
                <a:latin typeface="Cochin" pitchFamily="34" charset="0"/>
              </a:rPr>
              <a:t>⋅</a:t>
            </a:r>
            <a:r>
              <a:rPr lang="en-US" sz="2500" dirty="0">
                <a:solidFill>
                  <a:srgbClr val="3D3D67"/>
                </a:solidFill>
                <a:latin typeface="Times" pitchFamily="34" charset="0"/>
              </a:rPr>
              <a:t> </a:t>
            </a:r>
            <a:r>
              <a:rPr lang="en-US" sz="2500" i="1" dirty="0">
                <a:solidFill>
                  <a:srgbClr val="3D3D67"/>
                </a:solidFill>
                <a:latin typeface="Times" pitchFamily="34" charset="0"/>
              </a:rPr>
              <a:t>g</a:t>
            </a:r>
            <a:r>
              <a:rPr lang="en-US" sz="2500" dirty="0">
                <a:solidFill>
                  <a:srgbClr val="3D3D67"/>
                </a:solidFill>
                <a:latin typeface="Times"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a:t>
            </a:r>
            <a:r>
              <a:rPr lang="en-US" sz="2500" dirty="0" smtClean="0">
                <a:solidFill>
                  <a:srgbClr val="3D3D67"/>
                </a:solidFill>
                <a:latin typeface="Times" pitchFamily="34" charset="0"/>
              </a:rPr>
              <a:t>≥0}</a:t>
            </a:r>
            <a:endParaRPr lang="en-US" sz="2500" dirty="0">
              <a:solidFill>
                <a:srgbClr val="3D3D67"/>
              </a:solidFill>
              <a:latin typeface="Times" pitchFamily="34" charset="0"/>
            </a:endParaRPr>
          </a:p>
        </p:txBody>
      </p:sp>
      <p:grpSp>
        <p:nvGrpSpPr>
          <p:cNvPr id="72712" name="Group 8"/>
          <p:cNvGrpSpPr>
            <a:grpSpLocks/>
          </p:cNvGrpSpPr>
          <p:nvPr/>
        </p:nvGrpSpPr>
        <p:grpSpPr bwMode="auto">
          <a:xfrm>
            <a:off x="1976438" y="2395538"/>
            <a:ext cx="5424487" cy="3654425"/>
            <a:chOff x="1235" y="1519"/>
            <a:chExt cx="3417" cy="2302"/>
          </a:xfrm>
        </p:grpSpPr>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 y="1519"/>
              <a:ext cx="3417" cy="2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708" name="Text Box 4"/>
            <p:cNvSpPr txBox="1">
              <a:spLocks noChangeArrowheads="1"/>
            </p:cNvSpPr>
            <p:nvPr/>
          </p:nvSpPr>
          <p:spPr bwMode="auto">
            <a:xfrm>
              <a:off x="4491" y="2471"/>
              <a:ext cx="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f</a:t>
              </a:r>
            </a:p>
          </p:txBody>
        </p:sp>
        <p:sp>
          <p:nvSpPr>
            <p:cNvPr id="72709" name="Text Box 5"/>
            <p:cNvSpPr txBox="1">
              <a:spLocks noChangeArrowheads="1"/>
            </p:cNvSpPr>
            <p:nvPr/>
          </p:nvSpPr>
          <p:spPr bwMode="auto">
            <a:xfrm>
              <a:off x="4170" y="2645"/>
              <a:ext cx="38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A5002E"/>
                  </a:solidFill>
                  <a:latin typeface="Times" pitchFamily="34" charset="0"/>
                </a:rPr>
                <a:t>c</a:t>
              </a:r>
              <a:r>
                <a:rPr lang="en-US" sz="2500">
                  <a:solidFill>
                    <a:srgbClr val="A5002E"/>
                  </a:solidFill>
                  <a:latin typeface="Times" pitchFamily="34" charset="0"/>
                </a:rPr>
                <a:t> </a:t>
              </a:r>
              <a:r>
                <a:rPr lang="en-US" sz="2500">
                  <a:solidFill>
                    <a:srgbClr val="A5002E"/>
                  </a:solidFill>
                  <a:latin typeface="Cochin" pitchFamily="34" charset="0"/>
                </a:rPr>
                <a:t>⋅</a:t>
              </a:r>
              <a:r>
                <a:rPr lang="en-US" sz="2500">
                  <a:solidFill>
                    <a:srgbClr val="A5002E"/>
                  </a:solidFill>
                  <a:latin typeface="Times" pitchFamily="34" charset="0"/>
                </a:rPr>
                <a:t> </a:t>
              </a:r>
              <a:r>
                <a:rPr lang="en-US" sz="2500" i="1">
                  <a:solidFill>
                    <a:srgbClr val="A5002E"/>
                  </a:solidFill>
                  <a:latin typeface="Times" pitchFamily="34" charset="0"/>
                </a:rPr>
                <a:t>g</a:t>
              </a:r>
            </a:p>
          </p:txBody>
        </p:sp>
        <p:sp>
          <p:nvSpPr>
            <p:cNvPr id="72711" name="Text Box 7"/>
            <p:cNvSpPr txBox="1">
              <a:spLocks noChangeArrowheads="1"/>
            </p:cNvSpPr>
            <p:nvPr/>
          </p:nvSpPr>
          <p:spPr bwMode="auto">
            <a:xfrm>
              <a:off x="1757" y="3537"/>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0</a:t>
              </a:r>
            </a:p>
          </p:txBody>
        </p:sp>
      </p:grpSp>
    </p:spTree>
    <p:extLst>
      <p:ext uri="{BB962C8B-B14F-4D97-AF65-F5344CB8AC3E}">
        <p14:creationId xmlns:p14="http://schemas.microsoft.com/office/powerpoint/2010/main" val="8722167"/>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p:spPr>
        <p:txBody>
          <a:bodyPr/>
          <a:lstStyle/>
          <a:p>
            <a:pPr>
              <a:tabLst>
                <a:tab pos="1536700" algn="l"/>
              </a:tabLst>
            </a:pPr>
            <a:r>
              <a:rPr lang="en-US"/>
              <a:t>The </a:t>
            </a:r>
            <a:r>
              <a:rPr lang="en-US" i="1"/>
              <a:t>o</a:t>
            </a:r>
            <a:r>
              <a:rPr lang="en-US"/>
              <a:t>-Notation</a:t>
            </a:r>
          </a:p>
        </p:txBody>
      </p:sp>
      <p:sp>
        <p:nvSpPr>
          <p:cNvPr id="75780" name="Text Box 4"/>
          <p:cNvSpPr txBox="1">
            <a:spLocks noChangeArrowheads="1"/>
          </p:cNvSpPr>
          <p:nvPr/>
        </p:nvSpPr>
        <p:spPr bwMode="auto">
          <a:xfrm>
            <a:off x="420688" y="1719263"/>
            <a:ext cx="84296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b="1" i="1" dirty="0">
                <a:solidFill>
                  <a:srgbClr val="BF0000"/>
                </a:solidFill>
                <a:latin typeface="Times" pitchFamily="34" charset="0"/>
              </a:rPr>
              <a:t>o</a:t>
            </a:r>
            <a:r>
              <a:rPr lang="en-US" sz="2500" b="1" dirty="0">
                <a:solidFill>
                  <a:srgbClr val="BF0000"/>
                </a:solidFill>
                <a:latin typeface="Times" pitchFamily="34" charset="0"/>
              </a:rPr>
              <a:t>(</a:t>
            </a:r>
            <a:r>
              <a:rPr lang="en-US" sz="2500" b="1" i="1" dirty="0">
                <a:solidFill>
                  <a:srgbClr val="BF0000"/>
                </a:solidFill>
                <a:latin typeface="Times" pitchFamily="34" charset="0"/>
              </a:rPr>
              <a:t>g</a:t>
            </a:r>
            <a:r>
              <a:rPr lang="en-US" sz="2500" b="1" dirty="0">
                <a:solidFill>
                  <a:srgbClr val="BF0000"/>
                </a:solidFill>
                <a:latin typeface="Times" pitchFamily="34" charset="0"/>
              </a:rPr>
              <a:t>(</a:t>
            </a:r>
            <a:r>
              <a:rPr lang="en-US" sz="2500" b="1" i="1" dirty="0">
                <a:solidFill>
                  <a:srgbClr val="BF0000"/>
                </a:solidFill>
                <a:latin typeface="Times" pitchFamily="34" charset="0"/>
              </a:rPr>
              <a:t>n</a:t>
            </a:r>
            <a:r>
              <a:rPr lang="en-US" sz="2500" b="1" dirty="0">
                <a:solidFill>
                  <a:srgbClr val="BF0000"/>
                </a:solidFill>
                <a:latin typeface="Times" pitchFamily="34" charset="0"/>
              </a:rPr>
              <a:t>))</a:t>
            </a:r>
            <a:r>
              <a:rPr lang="en-US" sz="2500" dirty="0">
                <a:latin typeface="Times" pitchFamily="34" charset="0"/>
              </a:rPr>
              <a:t> </a:t>
            </a:r>
            <a:r>
              <a:rPr lang="en-US" sz="2500" b="1" dirty="0">
                <a:latin typeface="Times" pitchFamily="34" charset="0"/>
              </a:rPr>
              <a:t>= </a:t>
            </a:r>
            <a:r>
              <a:rPr lang="en-US" sz="2500" dirty="0">
                <a:latin typeface="Times" pitchFamily="34" charset="0"/>
              </a:rPr>
              <a:t>{</a:t>
            </a:r>
            <a:r>
              <a:rPr lang="en-US" sz="2500" b="1" dirty="0">
                <a:latin typeface="Times" pitchFamily="34" charset="0"/>
              </a:rPr>
              <a:t>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a:t>
            </a:r>
            <a:r>
              <a:rPr lang="en-US" sz="2500" b="1" dirty="0">
                <a:solidFill>
                  <a:srgbClr val="BF0000"/>
                </a:solidFill>
                <a:latin typeface="Times" pitchFamily="34" charset="0"/>
              </a:rPr>
              <a:t> </a:t>
            </a:r>
            <a:r>
              <a:rPr lang="en-US" sz="2500" dirty="0">
                <a:latin typeface="Times" pitchFamily="34" charset="0"/>
              </a:rPr>
              <a:t>: </a:t>
            </a:r>
            <a:r>
              <a:rPr lang="en-US" sz="2500" b="1" dirty="0">
                <a:latin typeface="Σψμβολ" pitchFamily="34" charset="0"/>
              </a:rPr>
              <a:t>∀</a:t>
            </a:r>
            <a:r>
              <a:rPr lang="en-US" sz="2500" b="1" i="1" dirty="0">
                <a:latin typeface="Times" pitchFamily="34" charset="0"/>
              </a:rPr>
              <a:t>c</a:t>
            </a:r>
            <a:r>
              <a:rPr lang="en-US" sz="2500" dirty="0">
                <a:latin typeface="Times" pitchFamily="34" charset="0"/>
              </a:rPr>
              <a:t> &gt; 0 </a:t>
            </a:r>
            <a:r>
              <a:rPr lang="en-US" sz="2500" dirty="0">
                <a:latin typeface="Σψμβολ" pitchFamily="34" charset="0"/>
              </a:rPr>
              <a:t>∃</a:t>
            </a:r>
            <a:r>
              <a:rPr lang="en-US" sz="2500" i="1" dirty="0">
                <a:latin typeface="Times" pitchFamily="34" charset="0"/>
              </a:rPr>
              <a:t>n</a:t>
            </a:r>
            <a:r>
              <a:rPr lang="en-US" sz="2800" baseline="-33000" dirty="0">
                <a:latin typeface="Times" pitchFamily="34" charset="0"/>
              </a:rPr>
              <a:t>0</a:t>
            </a:r>
            <a:r>
              <a:rPr lang="en-US" sz="2500" dirty="0">
                <a:latin typeface="Times" pitchFamily="34" charset="0"/>
              </a:rPr>
              <a:t> &gt; 0 </a:t>
            </a:r>
            <a:r>
              <a:rPr lang="en-US" sz="2500" dirty="0" err="1">
                <a:latin typeface="Times" pitchFamily="34" charset="0"/>
              </a:rPr>
              <a:t>s.t.</a:t>
            </a:r>
            <a:r>
              <a:rPr lang="en-US" sz="2500" dirty="0">
                <a:latin typeface="Times" pitchFamily="34" charset="0"/>
              </a:rPr>
              <a:t> </a:t>
            </a:r>
            <a:r>
              <a:rPr lang="en-US" sz="2500" dirty="0">
                <a:latin typeface="Σψμβολ" pitchFamily="34" charset="0"/>
              </a:rPr>
              <a:t>∀</a:t>
            </a:r>
            <a:r>
              <a:rPr lang="en-US" sz="2500" i="1" dirty="0">
                <a:latin typeface="Times" pitchFamily="34" charset="0"/>
              </a:rPr>
              <a:t>n</a:t>
            </a:r>
            <a:r>
              <a:rPr lang="en-US" sz="2500" dirty="0">
                <a:latin typeface="Times" pitchFamily="34" charset="0"/>
              </a:rPr>
              <a:t> ≥ </a:t>
            </a:r>
            <a:r>
              <a:rPr lang="en-US" sz="2500" i="1" dirty="0">
                <a:latin typeface="Times" pitchFamily="34" charset="0"/>
              </a:rPr>
              <a:t>n</a:t>
            </a:r>
            <a:r>
              <a:rPr lang="en-US" sz="2800" baseline="-33000" dirty="0">
                <a:solidFill>
                  <a:srgbClr val="3D3D67"/>
                </a:solidFill>
                <a:latin typeface="Times" pitchFamily="34" charset="0"/>
              </a:rPr>
              <a:t>0</a:t>
            </a:r>
            <a:r>
              <a:rPr lang="en-US" sz="2500" dirty="0">
                <a:latin typeface="Times" pitchFamily="34" charset="0"/>
              </a:rPr>
              <a:t>: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 </a:t>
            </a:r>
            <a:r>
              <a:rPr lang="en-US" sz="2500" b="1" dirty="0" smtClean="0">
                <a:latin typeface="Times" pitchFamily="34" charset="0"/>
              </a:rPr>
              <a:t>&lt;</a:t>
            </a:r>
            <a:r>
              <a:rPr lang="en-US" sz="2500" dirty="0" smtClean="0">
                <a:latin typeface="Times" pitchFamily="34" charset="0"/>
              </a:rPr>
              <a:t> </a:t>
            </a:r>
            <a:r>
              <a:rPr lang="en-US" sz="2500" i="1" dirty="0">
                <a:latin typeface="Times" pitchFamily="34" charset="0"/>
              </a:rPr>
              <a:t>c</a:t>
            </a:r>
            <a:r>
              <a:rPr lang="en-US" sz="2500" dirty="0">
                <a:latin typeface="Times" pitchFamily="34" charset="0"/>
              </a:rPr>
              <a:t> </a:t>
            </a:r>
            <a:r>
              <a:rPr lang="en-US" sz="2500" dirty="0">
                <a:latin typeface="Σψμβολ" pitchFamily="34" charset="0"/>
              </a:rPr>
              <a:t>⋅</a:t>
            </a:r>
            <a:r>
              <a:rPr lang="en-US" sz="2500" dirty="0">
                <a:latin typeface="Times" pitchFamily="34" charset="0"/>
              </a:rPr>
              <a:t> </a:t>
            </a:r>
            <a:r>
              <a:rPr lang="en-US" sz="2500" i="1" dirty="0">
                <a:latin typeface="Times" pitchFamily="34" charset="0"/>
              </a:rPr>
              <a:t>g</a:t>
            </a:r>
            <a:r>
              <a:rPr lang="en-US" sz="2500" dirty="0">
                <a:latin typeface="Times" pitchFamily="34" charset="0"/>
              </a:rPr>
              <a:t>(</a:t>
            </a:r>
            <a:r>
              <a:rPr lang="en-US" sz="2500" i="1" dirty="0">
                <a:latin typeface="Times" pitchFamily="34" charset="0"/>
              </a:rPr>
              <a:t>n</a:t>
            </a:r>
            <a:r>
              <a:rPr lang="en-US" sz="2500" dirty="0">
                <a:latin typeface="Times" pitchFamily="34" charset="0"/>
              </a:rPr>
              <a:t>) }</a:t>
            </a:r>
          </a:p>
        </p:txBody>
      </p:sp>
      <p:grpSp>
        <p:nvGrpSpPr>
          <p:cNvPr id="75788" name="Group 12"/>
          <p:cNvGrpSpPr>
            <a:grpSpLocks/>
          </p:cNvGrpSpPr>
          <p:nvPr/>
        </p:nvGrpSpPr>
        <p:grpSpPr bwMode="auto">
          <a:xfrm>
            <a:off x="1857375" y="2863850"/>
            <a:ext cx="5268913" cy="3613150"/>
            <a:chOff x="1170" y="1456"/>
            <a:chExt cx="3319" cy="2276"/>
          </a:xfrm>
        </p:grpSpPr>
        <p:pic>
          <p:nvPicPr>
            <p:cNvPr id="757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 y="1497"/>
              <a:ext cx="3319" cy="2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5781" name="Text Box 5"/>
            <p:cNvSpPr txBox="1">
              <a:spLocks noChangeArrowheads="1"/>
            </p:cNvSpPr>
            <p:nvPr/>
          </p:nvSpPr>
          <p:spPr bwMode="auto">
            <a:xfrm>
              <a:off x="4045" y="2754"/>
              <a:ext cx="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f</a:t>
              </a:r>
            </a:p>
          </p:txBody>
        </p:sp>
        <p:sp>
          <p:nvSpPr>
            <p:cNvPr id="75782" name="Text Box 6"/>
            <p:cNvSpPr txBox="1">
              <a:spLocks noChangeArrowheads="1"/>
            </p:cNvSpPr>
            <p:nvPr/>
          </p:nvSpPr>
          <p:spPr bwMode="auto">
            <a:xfrm>
              <a:off x="3864" y="2487"/>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BF00"/>
                  </a:solidFill>
                  <a:latin typeface="Times" pitchFamily="34" charset="0"/>
                </a:rPr>
                <a:t>c</a:t>
              </a:r>
              <a:r>
                <a:rPr lang="en-US" sz="2800" baseline="-33000">
                  <a:solidFill>
                    <a:srgbClr val="00BF00"/>
                  </a:solidFill>
                  <a:latin typeface="Times" pitchFamily="34" charset="0"/>
                </a:rPr>
                <a:t>1</a:t>
              </a:r>
              <a:r>
                <a:rPr lang="en-US" sz="2500">
                  <a:solidFill>
                    <a:srgbClr val="00BF00"/>
                  </a:solidFill>
                  <a:latin typeface="Times" pitchFamily="34" charset="0"/>
                </a:rPr>
                <a:t> </a:t>
              </a:r>
              <a:r>
                <a:rPr lang="en-US" sz="2500">
                  <a:solidFill>
                    <a:srgbClr val="00BF00"/>
                  </a:solidFill>
                  <a:latin typeface="Cochin" pitchFamily="34" charset="0"/>
                </a:rPr>
                <a:t>⋅</a:t>
              </a:r>
              <a:r>
                <a:rPr lang="en-US" sz="2500">
                  <a:solidFill>
                    <a:srgbClr val="00BF00"/>
                  </a:solidFill>
                  <a:latin typeface="Times" pitchFamily="34" charset="0"/>
                </a:rPr>
                <a:t> </a:t>
              </a:r>
              <a:r>
                <a:rPr lang="en-US" sz="2500" i="1">
                  <a:solidFill>
                    <a:srgbClr val="00BF00"/>
                  </a:solidFill>
                  <a:latin typeface="Times" pitchFamily="34" charset="0"/>
                </a:rPr>
                <a:t>g</a:t>
              </a:r>
            </a:p>
          </p:txBody>
        </p:sp>
        <p:sp>
          <p:nvSpPr>
            <p:cNvPr id="75783" name="Text Box 7"/>
            <p:cNvSpPr txBox="1">
              <a:spLocks noChangeArrowheads="1"/>
            </p:cNvSpPr>
            <p:nvPr/>
          </p:nvSpPr>
          <p:spPr bwMode="auto">
            <a:xfrm>
              <a:off x="2614" y="3455"/>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1</a:t>
              </a:r>
            </a:p>
          </p:txBody>
        </p:sp>
        <p:sp>
          <p:nvSpPr>
            <p:cNvPr id="75784" name="Text Box 8"/>
            <p:cNvSpPr txBox="1">
              <a:spLocks noChangeArrowheads="1"/>
            </p:cNvSpPr>
            <p:nvPr/>
          </p:nvSpPr>
          <p:spPr bwMode="auto">
            <a:xfrm>
              <a:off x="3880" y="1998"/>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BF"/>
                  </a:solidFill>
                  <a:latin typeface="Times" pitchFamily="34" charset="0"/>
                </a:rPr>
                <a:t>c</a:t>
              </a:r>
              <a:r>
                <a:rPr lang="en-US" sz="2800" baseline="-33000">
                  <a:solidFill>
                    <a:srgbClr val="0000BF"/>
                  </a:solidFill>
                  <a:latin typeface="Times" pitchFamily="34" charset="0"/>
                </a:rPr>
                <a:t>2</a:t>
              </a:r>
              <a:r>
                <a:rPr lang="en-US" sz="2500">
                  <a:solidFill>
                    <a:srgbClr val="0000BF"/>
                  </a:solidFill>
                  <a:latin typeface="Times" pitchFamily="34" charset="0"/>
                </a:rPr>
                <a:t> </a:t>
              </a:r>
              <a:r>
                <a:rPr lang="en-US" sz="2500">
                  <a:solidFill>
                    <a:srgbClr val="0000BF"/>
                  </a:solidFill>
                  <a:latin typeface="Cochin" pitchFamily="34" charset="0"/>
                </a:rPr>
                <a:t>⋅</a:t>
              </a:r>
              <a:r>
                <a:rPr lang="en-US" sz="2500">
                  <a:solidFill>
                    <a:srgbClr val="0000BF"/>
                  </a:solidFill>
                  <a:latin typeface="Times" pitchFamily="34" charset="0"/>
                </a:rPr>
                <a:t> </a:t>
              </a:r>
              <a:r>
                <a:rPr lang="en-US" sz="2500" i="1">
                  <a:solidFill>
                    <a:srgbClr val="0000BF"/>
                  </a:solidFill>
                  <a:latin typeface="Times" pitchFamily="34" charset="0"/>
                </a:rPr>
                <a:t>g</a:t>
              </a:r>
            </a:p>
          </p:txBody>
        </p:sp>
        <p:sp>
          <p:nvSpPr>
            <p:cNvPr id="75785" name="Text Box 9"/>
            <p:cNvSpPr txBox="1">
              <a:spLocks noChangeArrowheads="1"/>
            </p:cNvSpPr>
            <p:nvPr/>
          </p:nvSpPr>
          <p:spPr bwMode="auto">
            <a:xfrm>
              <a:off x="3900" y="1456"/>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BF0000"/>
                  </a:solidFill>
                  <a:latin typeface="Times" pitchFamily="34" charset="0"/>
                </a:rPr>
                <a:t>c</a:t>
              </a:r>
              <a:r>
                <a:rPr lang="en-US" sz="2800" baseline="-33000">
                  <a:solidFill>
                    <a:srgbClr val="BF0000"/>
                  </a:solidFill>
                  <a:latin typeface="Times" pitchFamily="34" charset="0"/>
                </a:rPr>
                <a:t>3</a:t>
              </a:r>
              <a:r>
                <a:rPr lang="en-US" sz="2500">
                  <a:solidFill>
                    <a:srgbClr val="BF0000"/>
                  </a:solidFill>
                  <a:latin typeface="Times" pitchFamily="34" charset="0"/>
                </a:rPr>
                <a:t> </a:t>
              </a:r>
              <a:r>
                <a:rPr lang="en-US" sz="2500">
                  <a:solidFill>
                    <a:srgbClr val="BF0000"/>
                  </a:solidFill>
                  <a:latin typeface="Cochin" pitchFamily="34" charset="0"/>
                </a:rPr>
                <a:t>⋅</a:t>
              </a:r>
              <a:r>
                <a:rPr lang="en-US" sz="2500">
                  <a:solidFill>
                    <a:srgbClr val="BF0000"/>
                  </a:solidFill>
                  <a:latin typeface="Times" pitchFamily="34" charset="0"/>
                </a:rPr>
                <a:t> </a:t>
              </a:r>
              <a:r>
                <a:rPr lang="en-US" sz="2500" i="1">
                  <a:solidFill>
                    <a:srgbClr val="BF0000"/>
                  </a:solidFill>
                  <a:latin typeface="Times" pitchFamily="34" charset="0"/>
                </a:rPr>
                <a:t>g</a:t>
              </a:r>
            </a:p>
          </p:txBody>
        </p:sp>
        <p:sp>
          <p:nvSpPr>
            <p:cNvPr id="75786" name="Text Box 10"/>
            <p:cNvSpPr txBox="1">
              <a:spLocks noChangeArrowheads="1"/>
            </p:cNvSpPr>
            <p:nvPr/>
          </p:nvSpPr>
          <p:spPr bwMode="auto">
            <a:xfrm>
              <a:off x="3133" y="3467"/>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2</a:t>
              </a:r>
            </a:p>
          </p:txBody>
        </p:sp>
        <p:sp>
          <p:nvSpPr>
            <p:cNvPr id="75787" name="Text Box 11"/>
            <p:cNvSpPr txBox="1">
              <a:spLocks noChangeArrowheads="1"/>
            </p:cNvSpPr>
            <p:nvPr/>
          </p:nvSpPr>
          <p:spPr bwMode="auto">
            <a:xfrm>
              <a:off x="3635" y="3466"/>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3</a:t>
              </a:r>
            </a:p>
          </p:txBody>
        </p:sp>
      </p:grpSp>
      <p:sp>
        <p:nvSpPr>
          <p:cNvPr id="2" name="TextBox 1"/>
          <p:cNvSpPr txBox="1"/>
          <p:nvPr/>
        </p:nvSpPr>
        <p:spPr>
          <a:xfrm>
            <a:off x="708025" y="2191822"/>
            <a:ext cx="7162800" cy="369332"/>
          </a:xfrm>
          <a:prstGeom prst="rect">
            <a:avLst/>
          </a:prstGeom>
          <a:noFill/>
        </p:spPr>
        <p:txBody>
          <a:bodyPr wrap="square" rtlCol="0">
            <a:spAutoFit/>
          </a:bodyPr>
          <a:lstStyle/>
          <a:p>
            <a:r>
              <a:rPr lang="en-US" dirty="0"/>
              <a:t>For example, 2n </a:t>
            </a:r>
            <a:r>
              <a:rPr lang="en-US" dirty="0" smtClean="0"/>
              <a:t>= o(n</a:t>
            </a:r>
            <a:r>
              <a:rPr lang="en-US" baseline="30000" dirty="0" smtClean="0"/>
              <a:t>2</a:t>
            </a:r>
            <a:r>
              <a:rPr lang="en-US" dirty="0"/>
              <a:t>)</a:t>
            </a:r>
            <a:r>
              <a:rPr lang="en-US" dirty="0" smtClean="0"/>
              <a:t>, </a:t>
            </a:r>
            <a:r>
              <a:rPr lang="en-US" dirty="0"/>
              <a:t>but 2n</a:t>
            </a:r>
            <a:r>
              <a:rPr lang="en-US" baseline="30000" dirty="0"/>
              <a:t>2</a:t>
            </a:r>
            <a:r>
              <a:rPr lang="en-US" dirty="0"/>
              <a:t> </a:t>
            </a:r>
            <a:r>
              <a:rPr lang="en-US" dirty="0" smtClean="0"/>
              <a:t>!= o(n</a:t>
            </a:r>
            <a:r>
              <a:rPr lang="en-US" baseline="30000" dirty="0" smtClean="0"/>
              <a:t>2</a:t>
            </a:r>
            <a:r>
              <a:rPr lang="en-US" dirty="0"/>
              <a:t>)</a:t>
            </a:r>
            <a:r>
              <a:rPr lang="en-US" dirty="0" smtClean="0"/>
              <a:t>.</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038" y="2137980"/>
            <a:ext cx="1728788" cy="681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9881243"/>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a:lstStyle/>
          <a:p>
            <a:pPr>
              <a:tabLst>
                <a:tab pos="1536700" algn="l"/>
              </a:tabLst>
            </a:pPr>
            <a:r>
              <a:rPr lang="en-US" dirty="0"/>
              <a:t>The</a:t>
            </a:r>
            <a:r>
              <a:rPr lang="en-US" b="1" dirty="0">
                <a:latin typeface="Lucida Grande" pitchFamily="34" charset="0"/>
              </a:rPr>
              <a:t> </a:t>
            </a:r>
            <a:r>
              <a:rPr lang="en-US" dirty="0"/>
              <a:t>ω-Notation</a:t>
            </a:r>
          </a:p>
        </p:txBody>
      </p:sp>
      <p:grpSp>
        <p:nvGrpSpPr>
          <p:cNvPr id="74764" name="Group 12"/>
          <p:cNvGrpSpPr>
            <a:grpSpLocks/>
          </p:cNvGrpSpPr>
          <p:nvPr/>
        </p:nvGrpSpPr>
        <p:grpSpPr bwMode="auto">
          <a:xfrm>
            <a:off x="1947068" y="3070225"/>
            <a:ext cx="5376863" cy="3659187"/>
            <a:chOff x="1100" y="1483"/>
            <a:chExt cx="3387" cy="2305"/>
          </a:xfrm>
        </p:grpSpPr>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 y="1507"/>
              <a:ext cx="3387" cy="2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p:cNvSpPr txBox="1">
              <a:spLocks noChangeArrowheads="1"/>
            </p:cNvSpPr>
            <p:nvPr/>
          </p:nvSpPr>
          <p:spPr bwMode="auto">
            <a:xfrm>
              <a:off x="3857" y="1483"/>
              <a:ext cx="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f</a:t>
              </a:r>
            </a:p>
          </p:txBody>
        </p:sp>
        <p:sp>
          <p:nvSpPr>
            <p:cNvPr id="74757" name="Text Box 5"/>
            <p:cNvSpPr txBox="1">
              <a:spLocks noChangeArrowheads="1"/>
            </p:cNvSpPr>
            <p:nvPr/>
          </p:nvSpPr>
          <p:spPr bwMode="auto">
            <a:xfrm>
              <a:off x="3978" y="2773"/>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BF00"/>
                  </a:solidFill>
                  <a:latin typeface="Times" pitchFamily="34" charset="0"/>
                </a:rPr>
                <a:t>c</a:t>
              </a:r>
              <a:r>
                <a:rPr lang="en-US" sz="2800" baseline="-33000">
                  <a:solidFill>
                    <a:srgbClr val="00BF00"/>
                  </a:solidFill>
                  <a:latin typeface="Times" pitchFamily="34" charset="0"/>
                </a:rPr>
                <a:t>1</a:t>
              </a:r>
              <a:r>
                <a:rPr lang="en-US" sz="2500">
                  <a:solidFill>
                    <a:srgbClr val="00BF00"/>
                  </a:solidFill>
                  <a:latin typeface="Times" pitchFamily="34" charset="0"/>
                </a:rPr>
                <a:t> </a:t>
              </a:r>
              <a:r>
                <a:rPr lang="en-US" sz="2500">
                  <a:solidFill>
                    <a:srgbClr val="00BF00"/>
                  </a:solidFill>
                  <a:latin typeface="Cochin" pitchFamily="34" charset="0"/>
                </a:rPr>
                <a:t>⋅</a:t>
              </a:r>
              <a:r>
                <a:rPr lang="en-US" sz="2500">
                  <a:solidFill>
                    <a:srgbClr val="00BF00"/>
                  </a:solidFill>
                  <a:latin typeface="Times" pitchFamily="34" charset="0"/>
                </a:rPr>
                <a:t> </a:t>
              </a:r>
              <a:r>
                <a:rPr lang="en-US" sz="2500" i="1">
                  <a:solidFill>
                    <a:srgbClr val="00BF00"/>
                  </a:solidFill>
                  <a:latin typeface="Times" pitchFamily="34" charset="0"/>
                </a:rPr>
                <a:t>g</a:t>
              </a:r>
            </a:p>
          </p:txBody>
        </p:sp>
        <p:sp>
          <p:nvSpPr>
            <p:cNvPr id="74758" name="Text Box 6"/>
            <p:cNvSpPr txBox="1">
              <a:spLocks noChangeArrowheads="1"/>
            </p:cNvSpPr>
            <p:nvPr/>
          </p:nvSpPr>
          <p:spPr bwMode="auto">
            <a:xfrm>
              <a:off x="1724" y="3536"/>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1</a:t>
              </a:r>
            </a:p>
          </p:txBody>
        </p:sp>
        <p:sp>
          <p:nvSpPr>
            <p:cNvPr id="74759" name="Text Box 7"/>
            <p:cNvSpPr txBox="1">
              <a:spLocks noChangeArrowheads="1"/>
            </p:cNvSpPr>
            <p:nvPr/>
          </p:nvSpPr>
          <p:spPr bwMode="auto">
            <a:xfrm>
              <a:off x="3962" y="2201"/>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BF"/>
                  </a:solidFill>
                  <a:latin typeface="Times" pitchFamily="34" charset="0"/>
                </a:rPr>
                <a:t>c</a:t>
              </a:r>
              <a:r>
                <a:rPr lang="en-US" sz="2800" baseline="-33000">
                  <a:solidFill>
                    <a:srgbClr val="0000BF"/>
                  </a:solidFill>
                  <a:latin typeface="Times" pitchFamily="34" charset="0"/>
                </a:rPr>
                <a:t>2</a:t>
              </a:r>
              <a:r>
                <a:rPr lang="en-US" sz="2500">
                  <a:solidFill>
                    <a:srgbClr val="0000BF"/>
                  </a:solidFill>
                  <a:latin typeface="Times" pitchFamily="34" charset="0"/>
                </a:rPr>
                <a:t> </a:t>
              </a:r>
              <a:r>
                <a:rPr lang="en-US" sz="2500">
                  <a:solidFill>
                    <a:srgbClr val="0000BF"/>
                  </a:solidFill>
                  <a:latin typeface="Cochin" pitchFamily="34" charset="0"/>
                </a:rPr>
                <a:t>⋅</a:t>
              </a:r>
              <a:r>
                <a:rPr lang="en-US" sz="2500">
                  <a:solidFill>
                    <a:srgbClr val="0000BF"/>
                  </a:solidFill>
                  <a:latin typeface="Times" pitchFamily="34" charset="0"/>
                </a:rPr>
                <a:t> </a:t>
              </a:r>
              <a:r>
                <a:rPr lang="en-US" sz="2500" i="1">
                  <a:solidFill>
                    <a:srgbClr val="0000BF"/>
                  </a:solidFill>
                  <a:latin typeface="Times" pitchFamily="34" charset="0"/>
                </a:rPr>
                <a:t>g</a:t>
              </a:r>
            </a:p>
          </p:txBody>
        </p:sp>
        <p:sp>
          <p:nvSpPr>
            <p:cNvPr id="74760" name="Text Box 8"/>
            <p:cNvSpPr txBox="1">
              <a:spLocks noChangeArrowheads="1"/>
            </p:cNvSpPr>
            <p:nvPr/>
          </p:nvSpPr>
          <p:spPr bwMode="auto">
            <a:xfrm>
              <a:off x="3965" y="1694"/>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BF0000"/>
                  </a:solidFill>
                  <a:latin typeface="Times" pitchFamily="34" charset="0"/>
                </a:rPr>
                <a:t>c</a:t>
              </a:r>
              <a:r>
                <a:rPr lang="en-US" sz="2800" baseline="-33000">
                  <a:solidFill>
                    <a:srgbClr val="BF0000"/>
                  </a:solidFill>
                  <a:latin typeface="Times" pitchFamily="34" charset="0"/>
                </a:rPr>
                <a:t>3</a:t>
              </a:r>
              <a:r>
                <a:rPr lang="en-US" sz="2500">
                  <a:solidFill>
                    <a:srgbClr val="BF0000"/>
                  </a:solidFill>
                  <a:latin typeface="Times" pitchFamily="34" charset="0"/>
                </a:rPr>
                <a:t> </a:t>
              </a:r>
              <a:r>
                <a:rPr lang="en-US" sz="2500">
                  <a:solidFill>
                    <a:srgbClr val="BF0000"/>
                  </a:solidFill>
                  <a:latin typeface="Cochin" pitchFamily="34" charset="0"/>
                </a:rPr>
                <a:t>⋅</a:t>
              </a:r>
              <a:r>
                <a:rPr lang="en-US" sz="2500">
                  <a:solidFill>
                    <a:srgbClr val="BF0000"/>
                  </a:solidFill>
                  <a:latin typeface="Times" pitchFamily="34" charset="0"/>
                </a:rPr>
                <a:t> </a:t>
              </a:r>
              <a:r>
                <a:rPr lang="en-US" sz="2500" i="1">
                  <a:solidFill>
                    <a:srgbClr val="BF0000"/>
                  </a:solidFill>
                  <a:latin typeface="Times" pitchFamily="34" charset="0"/>
                </a:rPr>
                <a:t>g</a:t>
              </a:r>
            </a:p>
          </p:txBody>
        </p:sp>
        <p:sp>
          <p:nvSpPr>
            <p:cNvPr id="74761" name="Text Box 9"/>
            <p:cNvSpPr txBox="1">
              <a:spLocks noChangeArrowheads="1"/>
            </p:cNvSpPr>
            <p:nvPr/>
          </p:nvSpPr>
          <p:spPr bwMode="auto">
            <a:xfrm>
              <a:off x="3064" y="3526"/>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2</a:t>
              </a:r>
            </a:p>
          </p:txBody>
        </p:sp>
        <p:sp>
          <p:nvSpPr>
            <p:cNvPr id="74762" name="Text Box 10"/>
            <p:cNvSpPr txBox="1">
              <a:spLocks noChangeArrowheads="1"/>
            </p:cNvSpPr>
            <p:nvPr/>
          </p:nvSpPr>
          <p:spPr bwMode="auto">
            <a:xfrm>
              <a:off x="3595" y="3509"/>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3</a:t>
              </a:r>
            </a:p>
          </p:txBody>
        </p:sp>
      </p:grpSp>
      <p:sp>
        <p:nvSpPr>
          <p:cNvPr id="74763" name="Text Box 11"/>
          <p:cNvSpPr txBox="1">
            <a:spLocks noChangeArrowheads="1"/>
          </p:cNvSpPr>
          <p:nvPr/>
        </p:nvSpPr>
        <p:spPr bwMode="auto">
          <a:xfrm>
            <a:off x="420688" y="1798638"/>
            <a:ext cx="84296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dirty="0">
                <a:solidFill>
                  <a:srgbClr val="BF0000"/>
                </a:solidFill>
                <a:latin typeface="Σψμβολ" pitchFamily="34" charset="0"/>
              </a:rPr>
              <a:t>ω</a:t>
            </a:r>
            <a:r>
              <a:rPr lang="en-US" sz="2500" b="1" dirty="0">
                <a:solidFill>
                  <a:srgbClr val="BF0000"/>
                </a:solidFill>
                <a:latin typeface="Times" pitchFamily="34" charset="0"/>
              </a:rPr>
              <a:t>(</a:t>
            </a:r>
            <a:r>
              <a:rPr lang="en-US" sz="2500" b="1" i="1" dirty="0">
                <a:solidFill>
                  <a:srgbClr val="BF0000"/>
                </a:solidFill>
                <a:latin typeface="Times" pitchFamily="34" charset="0"/>
              </a:rPr>
              <a:t>g</a:t>
            </a:r>
            <a:r>
              <a:rPr lang="en-US" sz="2500" b="1" dirty="0">
                <a:solidFill>
                  <a:srgbClr val="BF0000"/>
                </a:solidFill>
                <a:latin typeface="Times" pitchFamily="34" charset="0"/>
              </a:rPr>
              <a:t>(</a:t>
            </a:r>
            <a:r>
              <a:rPr lang="en-US" sz="2500" b="1" i="1" dirty="0">
                <a:solidFill>
                  <a:srgbClr val="BF0000"/>
                </a:solidFill>
                <a:latin typeface="Times" pitchFamily="34" charset="0"/>
              </a:rPr>
              <a:t>n</a:t>
            </a:r>
            <a:r>
              <a:rPr lang="en-US" sz="2500" b="1" dirty="0">
                <a:solidFill>
                  <a:srgbClr val="BF0000"/>
                </a:solidFill>
                <a:latin typeface="Times" pitchFamily="34" charset="0"/>
              </a:rPr>
              <a:t>))</a:t>
            </a:r>
            <a:r>
              <a:rPr lang="en-US" sz="2500" dirty="0">
                <a:latin typeface="Times" pitchFamily="34" charset="0"/>
              </a:rPr>
              <a:t> </a:t>
            </a:r>
            <a:r>
              <a:rPr lang="en-US" sz="2500" b="1" dirty="0">
                <a:latin typeface="Times" pitchFamily="34" charset="0"/>
              </a:rPr>
              <a:t>= {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a:t>
            </a:r>
            <a:r>
              <a:rPr lang="en-US" sz="2500" b="1" dirty="0">
                <a:solidFill>
                  <a:srgbClr val="BF0000"/>
                </a:solidFill>
                <a:latin typeface="Times" pitchFamily="34" charset="0"/>
              </a:rPr>
              <a:t> </a:t>
            </a:r>
            <a:r>
              <a:rPr lang="en-US" sz="2500" dirty="0">
                <a:latin typeface="Times" pitchFamily="34" charset="0"/>
              </a:rPr>
              <a:t>: </a:t>
            </a:r>
            <a:r>
              <a:rPr lang="en-US" sz="2500" b="1" dirty="0">
                <a:latin typeface="Σψμβολ" pitchFamily="34" charset="0"/>
              </a:rPr>
              <a:t>∀</a:t>
            </a:r>
            <a:r>
              <a:rPr lang="en-US" sz="2500" b="1" i="1" dirty="0">
                <a:latin typeface="Times" pitchFamily="34" charset="0"/>
              </a:rPr>
              <a:t>c</a:t>
            </a:r>
            <a:r>
              <a:rPr lang="en-US" sz="2500" dirty="0">
                <a:latin typeface="Times" pitchFamily="34" charset="0"/>
              </a:rPr>
              <a:t> &gt; 0 </a:t>
            </a:r>
            <a:r>
              <a:rPr lang="en-US" sz="2500" dirty="0">
                <a:latin typeface="Σψμβολ" pitchFamily="34" charset="0"/>
              </a:rPr>
              <a:t>∃</a:t>
            </a:r>
            <a:r>
              <a:rPr lang="en-US" sz="2500" i="1" dirty="0">
                <a:latin typeface="Times" pitchFamily="34" charset="0"/>
              </a:rPr>
              <a:t>n</a:t>
            </a:r>
            <a:r>
              <a:rPr lang="en-US" sz="2800" baseline="-33000" dirty="0">
                <a:latin typeface="Times" pitchFamily="34" charset="0"/>
              </a:rPr>
              <a:t>0</a:t>
            </a:r>
            <a:r>
              <a:rPr lang="en-US" sz="2500" dirty="0">
                <a:latin typeface="Times" pitchFamily="34" charset="0"/>
              </a:rPr>
              <a:t> &gt; 0 </a:t>
            </a:r>
            <a:r>
              <a:rPr lang="en-US" sz="2500" dirty="0" err="1">
                <a:latin typeface="Times" pitchFamily="34" charset="0"/>
              </a:rPr>
              <a:t>s.t.</a:t>
            </a:r>
            <a:r>
              <a:rPr lang="en-US" sz="2500" dirty="0">
                <a:latin typeface="Times" pitchFamily="34" charset="0"/>
              </a:rPr>
              <a:t> </a:t>
            </a:r>
            <a:r>
              <a:rPr lang="en-US" sz="2500" dirty="0">
                <a:latin typeface="Σψμβολ" pitchFamily="34" charset="0"/>
              </a:rPr>
              <a:t>∀</a:t>
            </a:r>
            <a:r>
              <a:rPr lang="en-US" sz="2500" i="1" dirty="0">
                <a:latin typeface="Times" pitchFamily="34" charset="0"/>
              </a:rPr>
              <a:t>n</a:t>
            </a:r>
            <a:r>
              <a:rPr lang="en-US" sz="2500" dirty="0">
                <a:latin typeface="Times" pitchFamily="34" charset="0"/>
              </a:rPr>
              <a:t> ≥ </a:t>
            </a:r>
            <a:r>
              <a:rPr lang="en-US" sz="2500" i="1" dirty="0">
                <a:latin typeface="Times" pitchFamily="34" charset="0"/>
              </a:rPr>
              <a:t>n</a:t>
            </a:r>
            <a:r>
              <a:rPr lang="en-US" sz="2800" baseline="-33000" dirty="0">
                <a:solidFill>
                  <a:srgbClr val="3D3D67"/>
                </a:solidFill>
                <a:latin typeface="Times" pitchFamily="34" charset="0"/>
              </a:rPr>
              <a:t>0</a:t>
            </a:r>
            <a:r>
              <a:rPr lang="en-US" sz="2500" dirty="0">
                <a:latin typeface="Times" pitchFamily="34" charset="0"/>
              </a:rPr>
              <a:t>: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 </a:t>
            </a:r>
            <a:r>
              <a:rPr lang="en-US" sz="2500" b="1" dirty="0" smtClean="0">
                <a:latin typeface="Times" pitchFamily="34" charset="0"/>
              </a:rPr>
              <a:t>&gt;</a:t>
            </a:r>
            <a:r>
              <a:rPr lang="en-US" sz="2500" dirty="0" smtClean="0">
                <a:latin typeface="Times" pitchFamily="34" charset="0"/>
              </a:rPr>
              <a:t> </a:t>
            </a:r>
            <a:r>
              <a:rPr lang="en-US" sz="2500" i="1" dirty="0">
                <a:latin typeface="Times" pitchFamily="34" charset="0"/>
              </a:rPr>
              <a:t>c</a:t>
            </a:r>
            <a:r>
              <a:rPr lang="en-US" sz="2500" dirty="0">
                <a:latin typeface="Times" pitchFamily="34" charset="0"/>
              </a:rPr>
              <a:t> </a:t>
            </a:r>
            <a:r>
              <a:rPr lang="en-US" sz="2500" dirty="0">
                <a:latin typeface="Σψμβολ" pitchFamily="34" charset="0"/>
              </a:rPr>
              <a:t>⋅</a:t>
            </a:r>
            <a:r>
              <a:rPr lang="en-US" sz="2500" dirty="0">
                <a:latin typeface="Times" pitchFamily="34" charset="0"/>
              </a:rPr>
              <a:t> </a:t>
            </a:r>
            <a:r>
              <a:rPr lang="en-US" sz="2500" i="1" dirty="0">
                <a:latin typeface="Times" pitchFamily="34" charset="0"/>
              </a:rPr>
              <a:t>g</a:t>
            </a:r>
            <a:r>
              <a:rPr lang="en-US" sz="2500" dirty="0">
                <a:latin typeface="Times" pitchFamily="34" charset="0"/>
              </a:rPr>
              <a:t>(</a:t>
            </a:r>
            <a:r>
              <a:rPr lang="en-US" sz="2500" i="1" dirty="0">
                <a:latin typeface="Times" pitchFamily="34" charset="0"/>
              </a:rPr>
              <a:t>n</a:t>
            </a:r>
            <a:r>
              <a:rPr lang="en-US" sz="2500" dirty="0">
                <a:latin typeface="Times" pitchFamily="34" charset="0"/>
              </a:rPr>
              <a:t>) }</a:t>
            </a:r>
          </a:p>
        </p:txBody>
      </p:sp>
      <p:sp>
        <p:nvSpPr>
          <p:cNvPr id="13" name="TextBox 12"/>
          <p:cNvSpPr txBox="1"/>
          <p:nvPr/>
        </p:nvSpPr>
        <p:spPr>
          <a:xfrm>
            <a:off x="762000" y="2286000"/>
            <a:ext cx="7162800" cy="369332"/>
          </a:xfrm>
          <a:prstGeom prst="rect">
            <a:avLst/>
          </a:prstGeom>
          <a:noFill/>
        </p:spPr>
        <p:txBody>
          <a:bodyPr wrap="square" rtlCol="0">
            <a:spAutoFit/>
          </a:bodyPr>
          <a:lstStyle/>
          <a:p>
            <a:r>
              <a:rPr lang="en-US" dirty="0"/>
              <a:t>For example, </a:t>
            </a:r>
            <a:r>
              <a:rPr lang="en-US" dirty="0" smtClean="0"/>
              <a:t>2n</a:t>
            </a:r>
            <a:r>
              <a:rPr lang="en-US" baseline="30000" dirty="0" smtClean="0"/>
              <a:t>2</a:t>
            </a:r>
            <a:r>
              <a:rPr lang="en-US" dirty="0" smtClean="0"/>
              <a:t> = </a:t>
            </a:r>
            <a:r>
              <a:rPr lang="en-US" dirty="0"/>
              <a:t>ω </a:t>
            </a:r>
            <a:r>
              <a:rPr lang="en-US" dirty="0" smtClean="0"/>
              <a:t>(n), </a:t>
            </a:r>
            <a:r>
              <a:rPr lang="en-US" dirty="0"/>
              <a:t>but 2n</a:t>
            </a:r>
            <a:r>
              <a:rPr lang="en-US" baseline="30000" dirty="0"/>
              <a:t>2</a:t>
            </a:r>
            <a:r>
              <a:rPr lang="en-US" dirty="0"/>
              <a:t> </a:t>
            </a:r>
            <a:r>
              <a:rPr lang="en-US" dirty="0" smtClean="0"/>
              <a:t>!= </a:t>
            </a:r>
            <a:r>
              <a:rPr lang="en-US" dirty="0"/>
              <a:t>ω </a:t>
            </a:r>
            <a:r>
              <a:rPr lang="en-US" dirty="0" smtClean="0"/>
              <a:t>(n</a:t>
            </a:r>
            <a:r>
              <a:rPr lang="en-US" baseline="30000" dirty="0" smtClean="0"/>
              <a:t>2</a:t>
            </a:r>
            <a:r>
              <a:rPr lang="en-US" dirty="0"/>
              <a:t>)</a:t>
            </a:r>
            <a:r>
              <a:rPr lang="en-US" dirty="0" smtClean="0"/>
              <a:t>.</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50" y="2286000"/>
            <a:ext cx="1123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88851"/>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Asymptotic notation in </a:t>
            </a:r>
            <a:r>
              <a:rPr lang="en-US" b="1" dirty="0" smtClean="0"/>
              <a:t>equations</a:t>
            </a:r>
            <a:endParaRPr lang="en-US" dirty="0"/>
          </a:p>
        </p:txBody>
      </p:sp>
      <p:sp>
        <p:nvSpPr>
          <p:cNvPr id="3" name="Content Placeholder 2"/>
          <p:cNvSpPr>
            <a:spLocks noGrp="1"/>
          </p:cNvSpPr>
          <p:nvPr>
            <p:ph idx="1"/>
          </p:nvPr>
        </p:nvSpPr>
        <p:spPr/>
        <p:txBody>
          <a:bodyPr/>
          <a:lstStyle/>
          <a:p>
            <a:r>
              <a:rPr lang="pt-BR" dirty="0"/>
              <a:t>2n</a:t>
            </a:r>
            <a:r>
              <a:rPr lang="pt-BR" baseline="30000" dirty="0"/>
              <a:t>2</a:t>
            </a:r>
            <a:r>
              <a:rPr lang="pt-BR" dirty="0"/>
              <a:t> </a:t>
            </a:r>
            <a:r>
              <a:rPr lang="pt-BR" dirty="0" smtClean="0"/>
              <a:t>+ </a:t>
            </a:r>
            <a:r>
              <a:rPr lang="pt-BR" dirty="0"/>
              <a:t>3n </a:t>
            </a:r>
            <a:r>
              <a:rPr lang="pt-BR" dirty="0" smtClean="0"/>
              <a:t>+ </a:t>
            </a:r>
            <a:r>
              <a:rPr lang="pt-BR" dirty="0"/>
              <a:t>1 </a:t>
            </a:r>
            <a:r>
              <a:rPr lang="pt-BR" dirty="0" smtClean="0"/>
              <a:t>= </a:t>
            </a:r>
            <a:r>
              <a:rPr lang="pt-BR" dirty="0"/>
              <a:t>2n</a:t>
            </a:r>
            <a:r>
              <a:rPr lang="pt-BR" baseline="30000" dirty="0"/>
              <a:t>2</a:t>
            </a:r>
            <a:r>
              <a:rPr lang="pt-BR" dirty="0"/>
              <a:t> </a:t>
            </a:r>
            <a:r>
              <a:rPr lang="pt-BR" dirty="0" smtClean="0"/>
              <a:t>+ </a:t>
            </a:r>
            <a:r>
              <a:rPr lang="en-US" dirty="0" smtClean="0"/>
              <a:t>Θ(</a:t>
            </a:r>
            <a:r>
              <a:rPr lang="pt-BR" dirty="0" smtClean="0"/>
              <a:t>n) </a:t>
            </a:r>
            <a:r>
              <a:rPr lang="pt-BR" dirty="0"/>
              <a:t>means that 2n</a:t>
            </a:r>
            <a:r>
              <a:rPr lang="pt-BR" baseline="30000" dirty="0"/>
              <a:t>2</a:t>
            </a:r>
            <a:r>
              <a:rPr lang="pt-BR" dirty="0"/>
              <a:t> + 3n + 1 = 2n</a:t>
            </a:r>
            <a:r>
              <a:rPr lang="pt-BR" baseline="30000" dirty="0"/>
              <a:t>2</a:t>
            </a:r>
            <a:r>
              <a:rPr lang="pt-BR" dirty="0"/>
              <a:t> + </a:t>
            </a:r>
            <a:r>
              <a:rPr lang="pt-BR" dirty="0" smtClean="0"/>
              <a:t>f(n),</a:t>
            </a:r>
            <a:r>
              <a:rPr lang="pt-BR" dirty="0"/>
              <a:t> </a:t>
            </a:r>
            <a:r>
              <a:rPr lang="en-US" dirty="0" smtClean="0"/>
              <a:t>where </a:t>
            </a:r>
            <a:r>
              <a:rPr lang="en-US" dirty="0"/>
              <a:t>f </a:t>
            </a:r>
            <a:r>
              <a:rPr lang="en-US" dirty="0" smtClean="0"/>
              <a:t>(n) </a:t>
            </a:r>
            <a:r>
              <a:rPr lang="en-US" dirty="0"/>
              <a:t>is some function in the set Θ(</a:t>
            </a:r>
            <a:r>
              <a:rPr lang="pt-BR" dirty="0"/>
              <a:t>n)</a:t>
            </a:r>
            <a:r>
              <a:rPr lang="en-US" dirty="0" smtClean="0"/>
              <a:t>. </a:t>
            </a:r>
            <a:r>
              <a:rPr lang="en-US" dirty="0"/>
              <a:t>In this case, we let </a:t>
            </a:r>
            <a:r>
              <a:rPr lang="pt-BR" dirty="0" smtClean="0"/>
              <a:t>f(n) =</a:t>
            </a:r>
            <a:r>
              <a:rPr lang="en-US" dirty="0" smtClean="0"/>
              <a:t> </a:t>
            </a:r>
            <a:r>
              <a:rPr lang="en-US" dirty="0"/>
              <a:t>3n </a:t>
            </a:r>
            <a:r>
              <a:rPr lang="en-US" dirty="0" smtClean="0"/>
              <a:t>+ 1, which </a:t>
            </a:r>
            <a:r>
              <a:rPr lang="en-US" dirty="0"/>
              <a:t>indeed is in Θ(</a:t>
            </a:r>
            <a:r>
              <a:rPr lang="pt-BR" dirty="0"/>
              <a:t>n)</a:t>
            </a:r>
            <a:r>
              <a:rPr lang="en-US" dirty="0" smtClean="0"/>
              <a:t>.</a:t>
            </a:r>
          </a:p>
          <a:p>
            <a:r>
              <a:rPr lang="en-US" dirty="0" smtClean="0"/>
              <a:t>In this way merge sort running time can be expressed as</a:t>
            </a:r>
          </a:p>
          <a:p>
            <a:r>
              <a:rPr lang="en-US" dirty="0" smtClean="0"/>
              <a:t>T(n) = 2T(n/2) + </a:t>
            </a:r>
            <a:r>
              <a:rPr lang="en-US" dirty="0"/>
              <a:t>Θ(</a:t>
            </a:r>
            <a:r>
              <a:rPr lang="pt-BR" dirty="0"/>
              <a:t>n</a:t>
            </a:r>
            <a:r>
              <a:rPr lang="pt-BR" dirty="0" smtClean="0"/>
              <a:t>).</a:t>
            </a:r>
            <a:endParaRPr lang="en-US" dirty="0"/>
          </a:p>
        </p:txBody>
      </p:sp>
    </p:spTree>
    <p:extLst>
      <p:ext uri="{BB962C8B-B14F-4D97-AF65-F5344CB8AC3E}">
        <p14:creationId xmlns:p14="http://schemas.microsoft.com/office/powerpoint/2010/main" val="403513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performance analysis</a:t>
            </a:r>
            <a:endParaRPr lang="en-US" dirty="0"/>
          </a:p>
        </p:txBody>
      </p:sp>
      <p:sp>
        <p:nvSpPr>
          <p:cNvPr id="3" name="Content Placeholder 2"/>
          <p:cNvSpPr>
            <a:spLocks noGrp="1"/>
          </p:cNvSpPr>
          <p:nvPr>
            <p:ph idx="1"/>
          </p:nvPr>
        </p:nvSpPr>
        <p:spPr/>
        <p:txBody>
          <a:bodyPr/>
          <a:lstStyle/>
          <a:p>
            <a:r>
              <a:rPr lang="en-US" dirty="0"/>
              <a:t>Why to worry about </a:t>
            </a:r>
            <a:r>
              <a:rPr lang="en-US" dirty="0" smtClean="0"/>
              <a:t>performance?</a:t>
            </a:r>
          </a:p>
          <a:p>
            <a:endParaRPr lang="en-US" dirty="0"/>
          </a:p>
          <a:p>
            <a:r>
              <a:rPr lang="en-US" i="1" dirty="0"/>
              <a:t>Given two algorithms for a task, how do we find out which one is better</a:t>
            </a:r>
            <a:r>
              <a:rPr lang="en-US" i="1" dirty="0" smtClean="0"/>
              <a:t>?</a:t>
            </a:r>
          </a:p>
          <a:p>
            <a:endParaRPr lang="en-US" i="1" dirty="0" smtClean="0"/>
          </a:p>
          <a:p>
            <a:r>
              <a:rPr lang="en-US" i="1" dirty="0" smtClean="0"/>
              <a:t>Naïve way is to run both the algorithms with a set of inputs</a:t>
            </a:r>
          </a:p>
        </p:txBody>
      </p:sp>
    </p:spTree>
    <p:extLst>
      <p:ext uri="{BB962C8B-B14F-4D97-AF65-F5344CB8AC3E}">
        <p14:creationId xmlns:p14="http://schemas.microsoft.com/office/powerpoint/2010/main" val="3484059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698500" y="1889125"/>
            <a:ext cx="7759700" cy="4173538"/>
          </a:xfrm>
          <a:noFill/>
        </p:spPr>
        <p:txBody>
          <a:bodyPr/>
          <a:lstStyle/>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000" i="1" dirty="0"/>
              <a:t>f</a:t>
            </a:r>
            <a:r>
              <a:rPr lang="en-US" sz="2000" dirty="0"/>
              <a:t>(</a:t>
            </a:r>
            <a:r>
              <a:rPr lang="en-US" sz="2000" i="1" dirty="0"/>
              <a:t>n</a:t>
            </a:r>
            <a:r>
              <a:rPr lang="en-US" sz="2000" dirty="0"/>
              <a:t>) = </a:t>
            </a:r>
            <a:r>
              <a:rPr lang="en-US" sz="2000" i="1" dirty="0"/>
              <a:t>O</a:t>
            </a:r>
            <a:r>
              <a:rPr lang="en-US" sz="2000" dirty="0"/>
              <a:t>(</a:t>
            </a:r>
            <a:r>
              <a:rPr lang="en-US" sz="2000" i="1" dirty="0"/>
              <a:t>g</a:t>
            </a:r>
            <a:r>
              <a:rPr lang="en-US" sz="2000" dirty="0"/>
              <a:t>(</a:t>
            </a:r>
            <a:r>
              <a:rPr lang="en-US" sz="2000" i="1" dirty="0"/>
              <a:t>n</a:t>
            </a:r>
            <a:r>
              <a:rPr lang="en-US" sz="2000" dirty="0"/>
              <a:t>)) and </a:t>
            </a:r>
            <a:r>
              <a:rPr lang="en-US" sz="2000" dirty="0" smtClean="0"/>
              <a:t> </a:t>
            </a:r>
            <a:r>
              <a:rPr lang="en-US" sz="2000" i="1" dirty="0" smtClean="0"/>
              <a:t>g</a:t>
            </a:r>
            <a:r>
              <a:rPr lang="en-US" sz="2000" dirty="0" smtClean="0"/>
              <a:t>(</a:t>
            </a:r>
            <a:r>
              <a:rPr lang="en-US" sz="2000" i="1" dirty="0" smtClean="0"/>
              <a:t>n</a:t>
            </a:r>
            <a:r>
              <a:rPr lang="en-US" sz="2000" dirty="0"/>
              <a:t>) = </a:t>
            </a:r>
            <a:r>
              <a:rPr lang="en-US" sz="2000" i="1" dirty="0"/>
              <a:t>O</a:t>
            </a:r>
            <a:r>
              <a:rPr lang="en-US" sz="2000" dirty="0"/>
              <a:t>(</a:t>
            </a:r>
            <a:r>
              <a:rPr lang="en-US" sz="2000" i="1" dirty="0"/>
              <a:t>h</a:t>
            </a:r>
            <a:r>
              <a:rPr lang="en-US" sz="2000" dirty="0"/>
              <a:t>(</a:t>
            </a:r>
            <a:r>
              <a:rPr lang="en-US" sz="2000" i="1" dirty="0"/>
              <a:t>n</a:t>
            </a:r>
            <a:r>
              <a:rPr lang="en-US" sz="2000" dirty="0"/>
              <a:t>)) ⇒ </a:t>
            </a:r>
            <a:r>
              <a:rPr lang="en-US" sz="2000" i="1" dirty="0"/>
              <a:t>f</a:t>
            </a:r>
            <a:r>
              <a:rPr lang="en-US" sz="2000" dirty="0"/>
              <a:t>(</a:t>
            </a:r>
            <a:r>
              <a:rPr lang="en-US" sz="2000" i="1" dirty="0"/>
              <a:t>n</a:t>
            </a:r>
            <a:r>
              <a:rPr lang="en-US" sz="2000" dirty="0"/>
              <a:t>) = </a:t>
            </a:r>
            <a:r>
              <a:rPr lang="en-US" sz="2000" i="1" dirty="0"/>
              <a:t>O</a:t>
            </a:r>
            <a:r>
              <a:rPr lang="en-US" sz="2000" dirty="0"/>
              <a:t>(</a:t>
            </a:r>
            <a:r>
              <a:rPr lang="en-US" sz="2000" i="1" dirty="0"/>
              <a:t>h</a:t>
            </a:r>
            <a:r>
              <a:rPr lang="en-US" sz="2000" dirty="0"/>
              <a:t>(</a:t>
            </a:r>
            <a:r>
              <a:rPr lang="en-US" sz="2000" i="1" dirty="0"/>
              <a:t>n</a:t>
            </a:r>
            <a:r>
              <a:rPr lang="en-US" sz="2000" dirty="0"/>
              <a:t>))</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000" i="1" dirty="0"/>
              <a:t>f</a:t>
            </a:r>
            <a:r>
              <a:rPr lang="en-US" sz="2000" dirty="0"/>
              <a:t>(</a:t>
            </a:r>
            <a:r>
              <a:rPr lang="en-US" sz="2000" i="1" dirty="0"/>
              <a:t>n</a:t>
            </a:r>
            <a:r>
              <a:rPr lang="en-US" sz="2000" dirty="0"/>
              <a:t>) = Ω(</a:t>
            </a:r>
            <a:r>
              <a:rPr lang="en-US" sz="2000" i="1" dirty="0"/>
              <a:t>g</a:t>
            </a:r>
            <a:r>
              <a:rPr lang="en-US" sz="2000" dirty="0"/>
              <a:t>(</a:t>
            </a:r>
            <a:r>
              <a:rPr lang="en-US" sz="2000" i="1" dirty="0"/>
              <a:t>n</a:t>
            </a:r>
            <a:r>
              <a:rPr lang="en-US" sz="2000" dirty="0"/>
              <a:t>)) and </a:t>
            </a:r>
            <a:r>
              <a:rPr lang="en-US" sz="2000" dirty="0" smtClean="0"/>
              <a:t> </a:t>
            </a:r>
            <a:r>
              <a:rPr lang="en-US" sz="2000" i="1" dirty="0" smtClean="0"/>
              <a:t>g</a:t>
            </a:r>
            <a:r>
              <a:rPr lang="en-US" sz="2000" dirty="0" smtClean="0"/>
              <a:t>(</a:t>
            </a:r>
            <a:r>
              <a:rPr lang="en-US" sz="2000" i="1" dirty="0" smtClean="0"/>
              <a:t>n</a:t>
            </a:r>
            <a:r>
              <a:rPr lang="en-US" sz="2000" dirty="0"/>
              <a:t>) = Ω(</a:t>
            </a:r>
            <a:r>
              <a:rPr lang="en-US" sz="2000" i="1" dirty="0"/>
              <a:t>h</a:t>
            </a:r>
            <a:r>
              <a:rPr lang="en-US" sz="2000" dirty="0"/>
              <a:t>(</a:t>
            </a:r>
            <a:r>
              <a:rPr lang="en-US" sz="2000" i="1" dirty="0"/>
              <a:t>n</a:t>
            </a:r>
            <a:r>
              <a:rPr lang="en-US" sz="2000" dirty="0"/>
              <a:t>)) ⇒ </a:t>
            </a:r>
            <a:r>
              <a:rPr lang="en-US" sz="2000" i="1" dirty="0"/>
              <a:t>f</a:t>
            </a:r>
            <a:r>
              <a:rPr lang="en-US" sz="2000" dirty="0"/>
              <a:t>(</a:t>
            </a:r>
            <a:r>
              <a:rPr lang="en-US" sz="2000" i="1" dirty="0"/>
              <a:t>n</a:t>
            </a:r>
            <a:r>
              <a:rPr lang="en-US" sz="2000" dirty="0"/>
              <a:t>) =  Ω(</a:t>
            </a:r>
            <a:r>
              <a:rPr lang="en-US" sz="2000" i="1" dirty="0"/>
              <a:t>h</a:t>
            </a:r>
            <a:r>
              <a:rPr lang="en-US" sz="2000" dirty="0"/>
              <a:t>(</a:t>
            </a:r>
            <a:r>
              <a:rPr lang="en-US" sz="2000" i="1" dirty="0"/>
              <a:t>n</a:t>
            </a:r>
            <a:r>
              <a:rPr lang="en-US" sz="2000" dirty="0"/>
              <a:t>))</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000" i="1" dirty="0"/>
              <a:t>f</a:t>
            </a:r>
            <a:r>
              <a:rPr lang="en-US" sz="2000" dirty="0"/>
              <a:t>(</a:t>
            </a:r>
            <a:r>
              <a:rPr lang="en-US" sz="2000" i="1" dirty="0"/>
              <a:t>n</a:t>
            </a:r>
            <a:r>
              <a:rPr lang="en-US" sz="2000" dirty="0"/>
              <a:t>) = Θ(</a:t>
            </a:r>
            <a:r>
              <a:rPr lang="en-US" sz="2000" i="1" dirty="0"/>
              <a:t>g</a:t>
            </a:r>
            <a:r>
              <a:rPr lang="en-US" sz="2000" dirty="0"/>
              <a:t>(</a:t>
            </a:r>
            <a:r>
              <a:rPr lang="en-US" sz="2000" i="1" dirty="0"/>
              <a:t>n</a:t>
            </a:r>
            <a:r>
              <a:rPr lang="en-US" sz="2000" dirty="0"/>
              <a:t>)) and </a:t>
            </a:r>
            <a:r>
              <a:rPr lang="en-US" sz="2000" dirty="0" smtClean="0"/>
              <a:t> </a:t>
            </a:r>
            <a:r>
              <a:rPr lang="en-US" sz="2000" i="1" dirty="0" smtClean="0"/>
              <a:t>g</a:t>
            </a:r>
            <a:r>
              <a:rPr lang="en-US" sz="2000" dirty="0" smtClean="0"/>
              <a:t>(</a:t>
            </a:r>
            <a:r>
              <a:rPr lang="en-US" sz="2000" i="1" dirty="0" smtClean="0"/>
              <a:t>n</a:t>
            </a:r>
            <a:r>
              <a:rPr lang="en-US" sz="2000" dirty="0"/>
              <a:t>) = Θ(</a:t>
            </a:r>
            <a:r>
              <a:rPr lang="en-US" sz="2000" i="1" dirty="0"/>
              <a:t>h</a:t>
            </a:r>
            <a:r>
              <a:rPr lang="en-US" sz="2000" dirty="0"/>
              <a:t>(</a:t>
            </a:r>
            <a:r>
              <a:rPr lang="en-US" sz="2000" i="1" dirty="0"/>
              <a:t>n</a:t>
            </a:r>
            <a:r>
              <a:rPr lang="en-US" sz="2000" dirty="0"/>
              <a:t>)) ⇒ </a:t>
            </a:r>
            <a:r>
              <a:rPr lang="en-US" sz="2000" i="1" dirty="0"/>
              <a:t>f</a:t>
            </a:r>
            <a:r>
              <a:rPr lang="en-US" sz="2000" dirty="0"/>
              <a:t>(</a:t>
            </a:r>
            <a:r>
              <a:rPr lang="en-US" sz="2000" i="1" dirty="0"/>
              <a:t>n</a:t>
            </a:r>
            <a:r>
              <a:rPr lang="en-US" sz="2000" dirty="0"/>
              <a:t>) = Θ(</a:t>
            </a:r>
            <a:r>
              <a:rPr lang="en-US" sz="2000" i="1" dirty="0"/>
              <a:t>h</a:t>
            </a:r>
            <a:r>
              <a:rPr lang="en-US" sz="2000" dirty="0"/>
              <a:t>(</a:t>
            </a:r>
            <a:r>
              <a:rPr lang="en-US" sz="2000" i="1" dirty="0"/>
              <a:t>n</a:t>
            </a:r>
            <a:r>
              <a:rPr lang="en-US" sz="2000" dirty="0"/>
              <a:t>))</a:t>
            </a:r>
          </a:p>
          <a:p>
            <a:pPr marL="461963" indent="-461963">
              <a:buFont typeface="Wingdings" pitchFamily="2" charset="2"/>
              <a:buNone/>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endParaRPr lang="en-US" sz="2400" dirty="0"/>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000" dirty="0"/>
              <a:t>f(n) = O(f(n))	</a:t>
            </a:r>
            <a:br>
              <a:rPr lang="en-US" sz="2000" dirty="0"/>
            </a:br>
            <a:r>
              <a:rPr lang="en-US" sz="2000" dirty="0"/>
              <a:t>f(n) = Ω(f(n))	</a:t>
            </a:r>
            <a:br>
              <a:rPr lang="en-US" sz="2000" dirty="0"/>
            </a:br>
            <a:r>
              <a:rPr lang="en-US" sz="2000" dirty="0"/>
              <a:t>f(n) = Θ(f(n))</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endParaRPr lang="en-US" sz="2400" dirty="0"/>
          </a:p>
        </p:txBody>
      </p:sp>
      <p:sp>
        <p:nvSpPr>
          <p:cNvPr id="76803" name="Rectangle 3"/>
          <p:cNvSpPr>
            <a:spLocks noGrp="1" noChangeArrowheads="1"/>
          </p:cNvSpPr>
          <p:nvPr>
            <p:ph type="title"/>
          </p:nvPr>
        </p:nvSpPr>
        <p:spPr>
          <a:noFill/>
        </p:spPr>
        <p:txBody>
          <a:bodyPr/>
          <a:lstStyle/>
          <a:p>
            <a:pPr>
              <a:tabLst>
                <a:tab pos="1536700" algn="l"/>
              </a:tabLst>
            </a:pPr>
            <a:r>
              <a:rPr lang="en-US"/>
              <a:t>Comparison of Functions</a:t>
            </a:r>
          </a:p>
        </p:txBody>
      </p:sp>
      <p:sp>
        <p:nvSpPr>
          <p:cNvPr id="76804" name="Text Box 4"/>
          <p:cNvSpPr txBox="1">
            <a:spLocks noChangeArrowheads="1"/>
          </p:cNvSpPr>
          <p:nvPr/>
        </p:nvSpPr>
        <p:spPr bwMode="auto">
          <a:xfrm>
            <a:off x="3352800" y="3733800"/>
            <a:ext cx="2271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2400" i="1" dirty="0">
                <a:solidFill>
                  <a:srgbClr val="00CC00"/>
                </a:solidFill>
              </a:rPr>
              <a:t>Reflexivity</a:t>
            </a:r>
          </a:p>
        </p:txBody>
      </p:sp>
      <p:sp>
        <p:nvSpPr>
          <p:cNvPr id="76805" name="Text Box 5"/>
          <p:cNvSpPr txBox="1">
            <a:spLocks noChangeArrowheads="1"/>
          </p:cNvSpPr>
          <p:nvPr/>
        </p:nvSpPr>
        <p:spPr bwMode="auto">
          <a:xfrm>
            <a:off x="5867400" y="2209800"/>
            <a:ext cx="230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2400" i="1" dirty="0">
                <a:solidFill>
                  <a:srgbClr val="00CC00"/>
                </a:solidFill>
              </a:rPr>
              <a:t>Transitivity</a:t>
            </a:r>
          </a:p>
        </p:txBody>
      </p:sp>
    </p:spTree>
    <p:extLst>
      <p:ext uri="{BB962C8B-B14F-4D97-AF65-F5344CB8AC3E}">
        <p14:creationId xmlns:p14="http://schemas.microsoft.com/office/powerpoint/2010/main" val="4281018905"/>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80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68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682625" y="1841500"/>
            <a:ext cx="7789863" cy="3136900"/>
          </a:xfrm>
          <a:noFill/>
        </p:spPr>
        <p:txBody>
          <a:bodyPr/>
          <a:lstStyle/>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400" i="1" dirty="0"/>
              <a:t>f</a:t>
            </a:r>
            <a:r>
              <a:rPr lang="en-US" sz="2400" dirty="0"/>
              <a:t>(</a:t>
            </a:r>
            <a:r>
              <a:rPr lang="en-US" sz="2400" i="1" dirty="0"/>
              <a:t>n</a:t>
            </a:r>
            <a:r>
              <a:rPr lang="en-US" sz="2400" dirty="0"/>
              <a:t>) = Θ(</a:t>
            </a:r>
            <a:r>
              <a:rPr lang="en-US" sz="2400" i="1" dirty="0"/>
              <a:t>g</a:t>
            </a:r>
            <a:r>
              <a:rPr lang="en-US" sz="2400" dirty="0"/>
              <a:t>(</a:t>
            </a:r>
            <a:r>
              <a:rPr lang="en-US" sz="2400" i="1" dirty="0"/>
              <a:t>n</a:t>
            </a:r>
            <a:r>
              <a:rPr lang="en-US" sz="2400" dirty="0"/>
              <a:t>)) ⇐⇒ </a:t>
            </a:r>
            <a:r>
              <a:rPr lang="en-US" sz="2400" i="1" dirty="0"/>
              <a:t>g</a:t>
            </a:r>
            <a:r>
              <a:rPr lang="en-US" sz="2400" dirty="0"/>
              <a:t>(</a:t>
            </a:r>
            <a:r>
              <a:rPr lang="en-US" sz="2400" i="1" dirty="0"/>
              <a:t>n</a:t>
            </a:r>
            <a:r>
              <a:rPr lang="en-US" sz="2400" dirty="0"/>
              <a:t>) = Θ(</a:t>
            </a:r>
            <a:r>
              <a:rPr lang="en-US" sz="2400" i="1" dirty="0"/>
              <a:t>f</a:t>
            </a:r>
            <a:r>
              <a:rPr lang="en-US" sz="2400" dirty="0"/>
              <a:t>(</a:t>
            </a:r>
            <a:r>
              <a:rPr lang="en-US" sz="2400" i="1" dirty="0"/>
              <a:t>n</a:t>
            </a:r>
            <a:r>
              <a:rPr lang="en-US" sz="2400" dirty="0"/>
              <a:t>))</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endParaRPr lang="en-US" sz="2400" dirty="0"/>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400" i="1" dirty="0"/>
              <a:t>f</a:t>
            </a:r>
            <a:r>
              <a:rPr lang="en-US" sz="2400" dirty="0"/>
              <a:t>(</a:t>
            </a:r>
            <a:r>
              <a:rPr lang="en-US" sz="2400" i="1" dirty="0"/>
              <a:t>n</a:t>
            </a:r>
            <a:r>
              <a:rPr lang="en-US" sz="2400" dirty="0"/>
              <a:t>) = </a:t>
            </a:r>
            <a:r>
              <a:rPr lang="en-US" sz="2400" i="1" dirty="0"/>
              <a:t>O</a:t>
            </a:r>
            <a:r>
              <a:rPr lang="en-US" sz="2400" dirty="0"/>
              <a:t>(</a:t>
            </a:r>
            <a:r>
              <a:rPr lang="en-US" sz="2400" i="1" dirty="0"/>
              <a:t>g</a:t>
            </a:r>
            <a:r>
              <a:rPr lang="en-US" sz="2400" dirty="0"/>
              <a:t>(</a:t>
            </a:r>
            <a:r>
              <a:rPr lang="en-US" sz="2400" i="1" dirty="0"/>
              <a:t>n</a:t>
            </a:r>
            <a:r>
              <a:rPr lang="en-US" sz="2400" dirty="0"/>
              <a:t>)) ⇐⇒ </a:t>
            </a:r>
            <a:r>
              <a:rPr lang="en-US" sz="2400" i="1" dirty="0"/>
              <a:t>g</a:t>
            </a:r>
            <a:r>
              <a:rPr lang="en-US" sz="2400" dirty="0"/>
              <a:t>(</a:t>
            </a:r>
            <a:r>
              <a:rPr lang="en-US" sz="2400" i="1" dirty="0"/>
              <a:t>n</a:t>
            </a:r>
            <a:r>
              <a:rPr lang="en-US" sz="2400" dirty="0"/>
              <a:t>) = Ω(</a:t>
            </a:r>
            <a:r>
              <a:rPr lang="en-US" sz="2400" i="1" dirty="0"/>
              <a:t>f</a:t>
            </a:r>
            <a:r>
              <a:rPr lang="en-US" sz="2400" dirty="0"/>
              <a:t>(</a:t>
            </a:r>
            <a:r>
              <a:rPr lang="en-US" sz="2400" i="1" dirty="0"/>
              <a:t>n</a:t>
            </a:r>
            <a:r>
              <a:rPr lang="en-US" sz="2400" dirty="0"/>
              <a:t>))</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400" i="1" dirty="0"/>
              <a:t>f</a:t>
            </a:r>
            <a:r>
              <a:rPr lang="en-US" sz="2400" dirty="0"/>
              <a:t>(</a:t>
            </a:r>
            <a:r>
              <a:rPr lang="en-US" sz="2400" i="1" dirty="0"/>
              <a:t>n</a:t>
            </a:r>
            <a:r>
              <a:rPr lang="en-US" sz="2400" dirty="0"/>
              <a:t>) = </a:t>
            </a:r>
            <a:r>
              <a:rPr lang="en-US" sz="2400" i="1" dirty="0"/>
              <a:t>o</a:t>
            </a:r>
            <a:r>
              <a:rPr lang="en-US" sz="2400" dirty="0"/>
              <a:t>(</a:t>
            </a:r>
            <a:r>
              <a:rPr lang="en-US" sz="2400" i="1" dirty="0"/>
              <a:t>g</a:t>
            </a:r>
            <a:r>
              <a:rPr lang="en-US" sz="2400" dirty="0"/>
              <a:t>(</a:t>
            </a:r>
            <a:r>
              <a:rPr lang="en-US" sz="2400" i="1" dirty="0"/>
              <a:t>n</a:t>
            </a:r>
            <a:r>
              <a:rPr lang="en-US" sz="2400" dirty="0"/>
              <a:t>)) </a:t>
            </a:r>
            <a:r>
              <a:rPr lang="en-US" sz="2400" dirty="0">
                <a:solidFill>
                  <a:srgbClr val="3D3D67"/>
                </a:solidFill>
              </a:rPr>
              <a:t>⇐⇒</a:t>
            </a:r>
            <a:r>
              <a:rPr lang="en-US" sz="2400" dirty="0"/>
              <a:t> </a:t>
            </a:r>
            <a:r>
              <a:rPr lang="en-US" sz="2400" i="1" dirty="0"/>
              <a:t>g</a:t>
            </a:r>
            <a:r>
              <a:rPr lang="en-US" sz="2400" dirty="0"/>
              <a:t>(</a:t>
            </a:r>
            <a:r>
              <a:rPr lang="en-US" sz="2400" i="1" dirty="0"/>
              <a:t>n</a:t>
            </a:r>
            <a:r>
              <a:rPr lang="en-US" sz="2400" dirty="0"/>
              <a:t>) = ω(</a:t>
            </a:r>
            <a:r>
              <a:rPr lang="en-US" sz="2400" i="1" dirty="0"/>
              <a:t>f</a:t>
            </a:r>
            <a:r>
              <a:rPr lang="en-US" sz="2400" dirty="0"/>
              <a:t>(</a:t>
            </a:r>
            <a:r>
              <a:rPr lang="en-US" sz="2400" i="1" dirty="0"/>
              <a:t>n</a:t>
            </a:r>
            <a:r>
              <a:rPr lang="en-US" sz="2400" dirty="0"/>
              <a:t>))</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endParaRPr lang="en-US" sz="2400" dirty="0"/>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400" i="1" dirty="0"/>
              <a:t>f</a:t>
            </a:r>
            <a:r>
              <a:rPr lang="en-US" sz="2400" dirty="0"/>
              <a:t>(</a:t>
            </a:r>
            <a:r>
              <a:rPr lang="en-US" sz="2400" i="1" dirty="0"/>
              <a:t>n</a:t>
            </a:r>
            <a:r>
              <a:rPr lang="en-US" sz="2400" dirty="0"/>
              <a:t>) = </a:t>
            </a:r>
            <a:r>
              <a:rPr lang="en-US" sz="2400" i="1" dirty="0"/>
              <a:t>O</a:t>
            </a:r>
            <a:r>
              <a:rPr lang="en-US" sz="2400" dirty="0"/>
              <a:t>(</a:t>
            </a:r>
            <a:r>
              <a:rPr lang="en-US" sz="2400" i="1" dirty="0"/>
              <a:t>g</a:t>
            </a:r>
            <a:r>
              <a:rPr lang="en-US" sz="2400" dirty="0"/>
              <a:t>(</a:t>
            </a:r>
            <a:r>
              <a:rPr lang="en-US" sz="2400" i="1" dirty="0"/>
              <a:t>n</a:t>
            </a:r>
            <a:r>
              <a:rPr lang="en-US" sz="2400" dirty="0"/>
              <a:t>)) and </a:t>
            </a:r>
            <a:r>
              <a:rPr lang="en-US" sz="2400" i="1" dirty="0" smtClean="0"/>
              <a:t>f</a:t>
            </a:r>
            <a:r>
              <a:rPr lang="en-US" sz="2400" dirty="0" smtClean="0"/>
              <a:t>(</a:t>
            </a:r>
            <a:r>
              <a:rPr lang="en-US" sz="2400" i="1" dirty="0" smtClean="0"/>
              <a:t>n</a:t>
            </a:r>
            <a:r>
              <a:rPr lang="en-US" sz="2400" dirty="0"/>
              <a:t>) = Ω(</a:t>
            </a:r>
            <a:r>
              <a:rPr lang="en-US" sz="2400" i="1" dirty="0"/>
              <a:t>g</a:t>
            </a:r>
            <a:r>
              <a:rPr lang="en-US" sz="2400" dirty="0"/>
              <a:t>(</a:t>
            </a:r>
            <a:r>
              <a:rPr lang="en-US" sz="2400" i="1" dirty="0"/>
              <a:t>n</a:t>
            </a:r>
            <a:r>
              <a:rPr lang="en-US" sz="2400" dirty="0"/>
              <a:t>))  ⇒  </a:t>
            </a:r>
            <a:r>
              <a:rPr lang="en-US" sz="2400" i="1" dirty="0"/>
              <a:t>f</a:t>
            </a:r>
            <a:r>
              <a:rPr lang="en-US" sz="2400" dirty="0"/>
              <a:t>(</a:t>
            </a:r>
            <a:r>
              <a:rPr lang="en-US" sz="2400" i="1" dirty="0"/>
              <a:t>n</a:t>
            </a:r>
            <a:r>
              <a:rPr lang="en-US" sz="2400" dirty="0"/>
              <a:t>) = Θ(</a:t>
            </a:r>
            <a:r>
              <a:rPr lang="en-US" sz="2400" i="1" dirty="0"/>
              <a:t>g</a:t>
            </a:r>
            <a:r>
              <a:rPr lang="en-US" sz="2400" dirty="0"/>
              <a:t>(</a:t>
            </a:r>
            <a:r>
              <a:rPr lang="en-US" sz="2400" i="1" dirty="0"/>
              <a:t>n</a:t>
            </a:r>
            <a:r>
              <a:rPr lang="en-US" sz="2400" dirty="0"/>
              <a:t>))</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endParaRPr lang="en-US" sz="2400" dirty="0"/>
          </a:p>
          <a:p>
            <a:pPr marL="461963" indent="-461963">
              <a:buFont typeface="Wingdings" pitchFamily="2" charset="2"/>
              <a:buNone/>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endParaRPr lang="en-US" sz="2400" dirty="0"/>
          </a:p>
        </p:txBody>
      </p:sp>
      <p:sp>
        <p:nvSpPr>
          <p:cNvPr id="77827" name="Rectangle 3"/>
          <p:cNvSpPr>
            <a:spLocks noGrp="1" noChangeArrowheads="1"/>
          </p:cNvSpPr>
          <p:nvPr>
            <p:ph type="title"/>
          </p:nvPr>
        </p:nvSpPr>
        <p:spPr>
          <a:noFill/>
        </p:spPr>
        <p:txBody>
          <a:bodyPr/>
          <a:lstStyle/>
          <a:p>
            <a:pPr>
              <a:tabLst>
                <a:tab pos="1536700" algn="l"/>
              </a:tabLst>
            </a:pPr>
            <a:r>
              <a:rPr lang="en-US"/>
              <a:t>Comparison of Functions</a:t>
            </a:r>
          </a:p>
        </p:txBody>
      </p:sp>
      <p:sp>
        <p:nvSpPr>
          <p:cNvPr id="77828" name="Text Box 4"/>
          <p:cNvSpPr txBox="1">
            <a:spLocks noChangeArrowheads="1"/>
          </p:cNvSpPr>
          <p:nvPr/>
        </p:nvSpPr>
        <p:spPr bwMode="auto">
          <a:xfrm>
            <a:off x="6350000" y="2730500"/>
            <a:ext cx="22717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2400" i="1">
                <a:solidFill>
                  <a:srgbClr val="00CC00"/>
                </a:solidFill>
              </a:rPr>
              <a:t>Transpose Symmetry</a:t>
            </a:r>
          </a:p>
        </p:txBody>
      </p:sp>
      <p:sp>
        <p:nvSpPr>
          <p:cNvPr id="77829" name="Text Box 5"/>
          <p:cNvSpPr txBox="1">
            <a:spLocks noChangeArrowheads="1"/>
          </p:cNvSpPr>
          <p:nvPr/>
        </p:nvSpPr>
        <p:spPr bwMode="auto">
          <a:xfrm>
            <a:off x="6381750" y="1854200"/>
            <a:ext cx="2271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2400" i="1">
                <a:solidFill>
                  <a:srgbClr val="00CC00"/>
                </a:solidFill>
              </a:rPr>
              <a:t>Symmetry</a:t>
            </a:r>
          </a:p>
        </p:txBody>
      </p:sp>
    </p:spTree>
    <p:extLst>
      <p:ext uri="{BB962C8B-B14F-4D97-AF65-F5344CB8AC3E}">
        <p14:creationId xmlns:p14="http://schemas.microsoft.com/office/powerpoint/2010/main" val="3098873087"/>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82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826">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78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P spid="778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Does Asymptotic Analysis always work?</a:t>
            </a:r>
            <a:endParaRPr lang="en-US" dirty="0"/>
          </a:p>
        </p:txBody>
      </p:sp>
      <p:sp>
        <p:nvSpPr>
          <p:cNvPr id="3" name="Content Placeholder 2"/>
          <p:cNvSpPr>
            <a:spLocks noGrp="1"/>
          </p:cNvSpPr>
          <p:nvPr>
            <p:ph idx="1"/>
          </p:nvPr>
        </p:nvSpPr>
        <p:spPr/>
        <p:txBody>
          <a:bodyPr>
            <a:normAutofit fontScale="77500" lnSpcReduction="20000"/>
          </a:bodyPr>
          <a:lstStyle/>
          <a:p>
            <a:r>
              <a:rPr lang="en-US" dirty="0"/>
              <a:t>Asymptotic Analysis is not </a:t>
            </a:r>
            <a:r>
              <a:rPr lang="en-US" dirty="0" smtClean="0"/>
              <a:t>perfect</a:t>
            </a:r>
          </a:p>
          <a:p>
            <a:r>
              <a:rPr lang="en-US" dirty="0"/>
              <a:t>For example, say there are two sorting algorithms that take 1000nLogn and 2nLogn time respectively on a machine. Both of these algorithms are asymptotically same (order of growth is </a:t>
            </a:r>
            <a:r>
              <a:rPr lang="en-US" dirty="0" err="1"/>
              <a:t>nLogn</a:t>
            </a:r>
            <a:r>
              <a:rPr lang="en-US" dirty="0" smtClean="0"/>
              <a:t>).</a:t>
            </a:r>
          </a:p>
          <a:p>
            <a:endParaRPr lang="en-US" dirty="0" smtClean="0"/>
          </a:p>
          <a:p>
            <a:r>
              <a:rPr lang="en-US" dirty="0"/>
              <a:t>Also, in Asymptotic analysis, we always talk about input sizes larger than a constant value. It might be possible that those large inputs are never given to your software and an algorithm which is asymptotically slower, always performs better for your particular situation. So, you may end up choosing an algorithm that is Asymptotically slower but faster for your software.</a:t>
            </a:r>
          </a:p>
        </p:txBody>
      </p:sp>
    </p:spTree>
    <p:extLst>
      <p:ext uri="{BB962C8B-B14F-4D97-AF65-F5344CB8AC3E}">
        <p14:creationId xmlns:p14="http://schemas.microsoft.com/office/powerpoint/2010/main" val="4002378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Depends on input</a:t>
            </a:r>
            <a:r>
              <a:rPr lang="en-US" dirty="0"/>
              <a:t> </a:t>
            </a:r>
          </a:p>
          <a:p>
            <a:pPr lvl="1"/>
            <a:r>
              <a:rPr lang="en-US" dirty="0" smtClean="0"/>
              <a:t>It </a:t>
            </a:r>
            <a:r>
              <a:rPr lang="en-US" dirty="0"/>
              <a:t>might be possible that for some inputs, first algorithm performs better than the second. And for some inputs second performs better</a:t>
            </a:r>
            <a:r>
              <a:rPr lang="en-US" dirty="0" smtClean="0"/>
              <a:t>.</a:t>
            </a:r>
          </a:p>
          <a:p>
            <a:endParaRPr lang="en-US" dirty="0" smtClean="0"/>
          </a:p>
          <a:p>
            <a:r>
              <a:rPr lang="en-US" dirty="0" smtClean="0"/>
              <a:t>Depends on machine architecture</a:t>
            </a:r>
            <a:endParaRPr lang="en-US" dirty="0"/>
          </a:p>
          <a:p>
            <a:pPr lvl="1"/>
            <a:r>
              <a:rPr lang="en-US" dirty="0"/>
              <a:t> It might also be possible that for some inputs, first algorithm perform better on one machine and the second works better on other machine for some other inputs</a:t>
            </a:r>
            <a:r>
              <a:rPr lang="en-US" dirty="0" smtClean="0"/>
              <a:t>.</a:t>
            </a:r>
          </a:p>
          <a:p>
            <a:endParaRPr lang="en-US" dirty="0"/>
          </a:p>
          <a:p>
            <a:r>
              <a:rPr lang="en-US" dirty="0" smtClean="0"/>
              <a:t>What is the alternative?</a:t>
            </a:r>
            <a:endParaRPr lang="en-US" dirty="0"/>
          </a:p>
        </p:txBody>
      </p:sp>
    </p:spTree>
    <p:extLst>
      <p:ext uri="{BB962C8B-B14F-4D97-AF65-F5344CB8AC3E}">
        <p14:creationId xmlns:p14="http://schemas.microsoft.com/office/powerpoint/2010/main" val="3908410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Doing Asymptotic </a:t>
            </a:r>
            <a:r>
              <a:rPr lang="en-US" dirty="0"/>
              <a:t>Analysis </a:t>
            </a:r>
            <a:r>
              <a:rPr lang="en-US" dirty="0" smtClean="0"/>
              <a:t>rather than comparing actual time of execution in a machine.</a:t>
            </a:r>
          </a:p>
          <a:p>
            <a:endParaRPr lang="en-US" dirty="0" smtClean="0"/>
          </a:p>
          <a:p>
            <a:r>
              <a:rPr lang="en-US" dirty="0"/>
              <a:t>Asymptotic analysis of an algorithm refers to defining the mathematical </a:t>
            </a:r>
            <a:r>
              <a:rPr lang="en-US" dirty="0" smtClean="0"/>
              <a:t>framing </a:t>
            </a:r>
            <a:r>
              <a:rPr lang="en-US" dirty="0"/>
              <a:t>of its run-time performance. </a:t>
            </a:r>
            <a:r>
              <a:rPr lang="en-US" dirty="0" smtClean="0"/>
              <a:t>Here, we </a:t>
            </a:r>
            <a:r>
              <a:rPr lang="en-US" dirty="0"/>
              <a:t>evaluate the performance of an algorithm in terms of input </a:t>
            </a:r>
            <a:r>
              <a:rPr lang="en-US" dirty="0" smtClean="0"/>
              <a:t>size. </a:t>
            </a:r>
            <a:r>
              <a:rPr lang="en-US" dirty="0"/>
              <a:t>We calculate, how does the time (or space) taken by an algorithm increases with the input size.</a:t>
            </a:r>
          </a:p>
        </p:txBody>
      </p:sp>
    </p:spTree>
    <p:extLst>
      <p:ext uri="{BB962C8B-B14F-4D97-AF65-F5344CB8AC3E}">
        <p14:creationId xmlns:p14="http://schemas.microsoft.com/office/powerpoint/2010/main" val="387829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Worst Case Analysis (Usually Done)</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In </a:t>
            </a:r>
            <a:r>
              <a:rPr lang="en-US" dirty="0"/>
              <a:t>the worst case analysis, we calculate upper bound on running time of an algorithm. We must know the case that causes maximum number of operations to be executed. </a:t>
            </a:r>
            <a:endParaRPr lang="en-US" dirty="0" smtClean="0"/>
          </a:p>
          <a:p>
            <a:pPr lvl="1"/>
            <a:r>
              <a:rPr lang="en-US" dirty="0" smtClean="0"/>
              <a:t>For </a:t>
            </a:r>
            <a:r>
              <a:rPr lang="en-US" dirty="0"/>
              <a:t>Linear Search, the worst case happens when the element to be searched (x in the above code) is not present in the array. When x is not present, the search() functions compares it with all the elements of </a:t>
            </a:r>
            <a:r>
              <a:rPr lang="en-US" dirty="0" err="1"/>
              <a:t>arr</a:t>
            </a:r>
            <a:r>
              <a:rPr lang="en-US" dirty="0"/>
              <a:t>[] one by one. Therefore, the worst case time complexity of linear search would be </a:t>
            </a:r>
            <a:r>
              <a:rPr lang="en-US" dirty="0" smtClean="0"/>
              <a:t>O(n</a:t>
            </a:r>
            <a:r>
              <a:rPr lang="en-US" dirty="0"/>
              <a:t>).</a:t>
            </a:r>
          </a:p>
        </p:txBody>
      </p:sp>
    </p:spTree>
    <p:extLst>
      <p:ext uri="{BB962C8B-B14F-4D97-AF65-F5344CB8AC3E}">
        <p14:creationId xmlns:p14="http://schemas.microsoft.com/office/powerpoint/2010/main" val="3131195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Average Case Analysis (Sometimes done)</a:t>
            </a:r>
            <a:endParaRPr lang="en-US" dirty="0"/>
          </a:p>
        </p:txBody>
      </p:sp>
      <p:sp>
        <p:nvSpPr>
          <p:cNvPr id="3" name="Content Placeholder 2"/>
          <p:cNvSpPr>
            <a:spLocks noGrp="1"/>
          </p:cNvSpPr>
          <p:nvPr>
            <p:ph idx="1"/>
          </p:nvPr>
        </p:nvSpPr>
        <p:spPr/>
        <p:txBody>
          <a:bodyPr>
            <a:normAutofit lnSpcReduction="10000"/>
          </a:bodyPr>
          <a:lstStyle/>
          <a:p>
            <a:r>
              <a:rPr lang="en-US" b="1" dirty="0"/>
              <a:t> </a:t>
            </a:r>
            <a:r>
              <a:rPr lang="en-US" dirty="0" smtClean="0"/>
              <a:t>In </a:t>
            </a:r>
            <a:r>
              <a:rPr lang="en-US" dirty="0"/>
              <a:t>average case analysis, we take all possible inputs and calculate computing time for all of the inputs. Sum all the calculated values and divide the sum by total number of inputs. We must know (or predict) distribution of cases. </a:t>
            </a:r>
            <a:endParaRPr lang="en-US" dirty="0" smtClean="0"/>
          </a:p>
          <a:p>
            <a:pPr lvl="1"/>
            <a:r>
              <a:rPr lang="en-US" dirty="0" smtClean="0"/>
              <a:t>For </a:t>
            </a:r>
            <a:r>
              <a:rPr lang="en-US" dirty="0"/>
              <a:t>the linear search problem, let us assume that all cases are uniformly distributed (including the case of x not being present in array). So we sum all the cases and divide the sum by (n+1). Following is the value of average case time complexity.</a:t>
            </a:r>
          </a:p>
        </p:txBody>
      </p:sp>
    </p:spTree>
    <p:extLst>
      <p:ext uri="{BB962C8B-B14F-4D97-AF65-F5344CB8AC3E}">
        <p14:creationId xmlns:p14="http://schemas.microsoft.com/office/powerpoint/2010/main" val="2485347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Best Case Analysis(</a:t>
            </a:r>
            <a:r>
              <a:rPr lang="en-US" dirty="0"/>
              <a:t>Rarely </a:t>
            </a:r>
            <a:r>
              <a:rPr lang="en-US" dirty="0" smtClean="0"/>
              <a:t>done)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a:t>
            </a:r>
            <a:r>
              <a:rPr lang="en-US" dirty="0" smtClean="0"/>
              <a:t>best </a:t>
            </a:r>
            <a:r>
              <a:rPr lang="en-US" dirty="0"/>
              <a:t>case analysis, we take </a:t>
            </a:r>
            <a:r>
              <a:rPr lang="en-US" dirty="0" smtClean="0"/>
              <a:t>the best </a:t>
            </a:r>
            <a:r>
              <a:rPr lang="en-US" dirty="0"/>
              <a:t>possible </a:t>
            </a:r>
            <a:r>
              <a:rPr lang="en-US" dirty="0" smtClean="0"/>
              <a:t>input </a:t>
            </a:r>
            <a:r>
              <a:rPr lang="en-US" dirty="0"/>
              <a:t>and calculate computing time for </a:t>
            </a:r>
            <a:r>
              <a:rPr lang="en-US" dirty="0" smtClean="0"/>
              <a:t>that input.</a:t>
            </a:r>
          </a:p>
          <a:p>
            <a:pPr lvl="1"/>
            <a:r>
              <a:rPr lang="en-US" dirty="0"/>
              <a:t>For the linear search problem</a:t>
            </a:r>
            <a:r>
              <a:rPr lang="en-US" dirty="0" smtClean="0"/>
              <a:t>, best case will be the case when the item we are looking for is found in the very first element of the array. It will take constant time irrespective of the input size.</a:t>
            </a:r>
          </a:p>
          <a:p>
            <a:endParaRPr lang="en-US" dirty="0"/>
          </a:p>
        </p:txBody>
      </p:sp>
    </p:spTree>
    <p:extLst>
      <p:ext uri="{BB962C8B-B14F-4D97-AF65-F5344CB8AC3E}">
        <p14:creationId xmlns:p14="http://schemas.microsoft.com/office/powerpoint/2010/main" val="1331796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a:noFill/>
        </p:spPr>
        <p:txBody>
          <a:bodyPr/>
          <a:lstStyle/>
          <a:p>
            <a:pPr>
              <a:tabLst>
                <a:tab pos="1536700" algn="l"/>
              </a:tabLst>
            </a:pPr>
            <a:r>
              <a:rPr lang="en-US" dirty="0"/>
              <a:t>The Θ-Notation</a:t>
            </a:r>
          </a:p>
        </p:txBody>
      </p:sp>
      <p:grpSp>
        <p:nvGrpSpPr>
          <p:cNvPr id="73737" name="Group 9"/>
          <p:cNvGrpSpPr>
            <a:grpSpLocks/>
          </p:cNvGrpSpPr>
          <p:nvPr/>
        </p:nvGrpSpPr>
        <p:grpSpPr bwMode="auto">
          <a:xfrm>
            <a:off x="2492375" y="2773363"/>
            <a:ext cx="4933950" cy="3695700"/>
            <a:chOff x="1570" y="1747"/>
            <a:chExt cx="3108" cy="2328"/>
          </a:xfrm>
        </p:grpSpPr>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 y="1747"/>
              <a:ext cx="3108" cy="2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Text Box 4"/>
            <p:cNvSpPr txBox="1">
              <a:spLocks noChangeArrowheads="1"/>
            </p:cNvSpPr>
            <p:nvPr/>
          </p:nvSpPr>
          <p:spPr bwMode="auto">
            <a:xfrm>
              <a:off x="4534" y="2601"/>
              <a:ext cx="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f</a:t>
              </a:r>
            </a:p>
          </p:txBody>
        </p:sp>
        <p:sp>
          <p:nvSpPr>
            <p:cNvPr id="73733" name="Text Box 5"/>
            <p:cNvSpPr txBox="1">
              <a:spLocks noChangeArrowheads="1"/>
            </p:cNvSpPr>
            <p:nvPr/>
          </p:nvSpPr>
          <p:spPr bwMode="auto">
            <a:xfrm>
              <a:off x="4158" y="2903"/>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BF00"/>
                  </a:solidFill>
                  <a:latin typeface="Times" pitchFamily="34" charset="0"/>
                </a:rPr>
                <a:t>c</a:t>
              </a:r>
              <a:r>
                <a:rPr lang="en-US" sz="2800" baseline="-33000">
                  <a:solidFill>
                    <a:srgbClr val="00BF00"/>
                  </a:solidFill>
                  <a:latin typeface="Times" pitchFamily="34" charset="0"/>
                </a:rPr>
                <a:t>1</a:t>
              </a:r>
              <a:r>
                <a:rPr lang="en-US" sz="2500">
                  <a:solidFill>
                    <a:srgbClr val="00BF00"/>
                  </a:solidFill>
                  <a:latin typeface="Times" pitchFamily="34" charset="0"/>
                </a:rPr>
                <a:t> </a:t>
              </a:r>
              <a:r>
                <a:rPr lang="en-US" sz="2500">
                  <a:solidFill>
                    <a:srgbClr val="00BF00"/>
                  </a:solidFill>
                  <a:latin typeface="Cochin" pitchFamily="34" charset="0"/>
                </a:rPr>
                <a:t>⋅</a:t>
              </a:r>
              <a:r>
                <a:rPr lang="en-US" sz="2500">
                  <a:solidFill>
                    <a:srgbClr val="00BF00"/>
                  </a:solidFill>
                  <a:latin typeface="Times" pitchFamily="34" charset="0"/>
                </a:rPr>
                <a:t> </a:t>
              </a:r>
              <a:r>
                <a:rPr lang="en-US" sz="2500" i="1">
                  <a:solidFill>
                    <a:srgbClr val="00BF00"/>
                  </a:solidFill>
                  <a:latin typeface="Times" pitchFamily="34" charset="0"/>
                </a:rPr>
                <a:t>g</a:t>
              </a:r>
            </a:p>
          </p:txBody>
        </p:sp>
        <p:sp>
          <p:nvSpPr>
            <p:cNvPr id="73734" name="Text Box 6"/>
            <p:cNvSpPr txBox="1">
              <a:spLocks noChangeArrowheads="1"/>
            </p:cNvSpPr>
            <p:nvPr/>
          </p:nvSpPr>
          <p:spPr bwMode="auto">
            <a:xfrm>
              <a:off x="2183" y="3777"/>
              <a:ext cx="23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0</a:t>
              </a:r>
            </a:p>
          </p:txBody>
        </p:sp>
        <p:sp>
          <p:nvSpPr>
            <p:cNvPr id="73735" name="Text Box 7"/>
            <p:cNvSpPr txBox="1">
              <a:spLocks noChangeArrowheads="1"/>
            </p:cNvSpPr>
            <p:nvPr/>
          </p:nvSpPr>
          <p:spPr bwMode="auto">
            <a:xfrm>
              <a:off x="4180" y="2244"/>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A5002E"/>
                  </a:solidFill>
                  <a:latin typeface="Times" pitchFamily="34" charset="0"/>
                </a:rPr>
                <a:t>c</a:t>
              </a:r>
              <a:r>
                <a:rPr lang="en-US" sz="2800" baseline="-33000">
                  <a:solidFill>
                    <a:srgbClr val="BF0000"/>
                  </a:solidFill>
                  <a:latin typeface="Times" pitchFamily="34" charset="0"/>
                </a:rPr>
                <a:t>2</a:t>
              </a:r>
              <a:r>
                <a:rPr lang="en-US" sz="2500">
                  <a:solidFill>
                    <a:srgbClr val="A5002E"/>
                  </a:solidFill>
                  <a:latin typeface="Times" pitchFamily="34" charset="0"/>
                </a:rPr>
                <a:t> </a:t>
              </a:r>
              <a:r>
                <a:rPr lang="en-US" sz="2500">
                  <a:solidFill>
                    <a:srgbClr val="A5002E"/>
                  </a:solidFill>
                  <a:latin typeface="Cochin" pitchFamily="34" charset="0"/>
                </a:rPr>
                <a:t>⋅</a:t>
              </a:r>
              <a:r>
                <a:rPr lang="en-US" sz="2500">
                  <a:solidFill>
                    <a:srgbClr val="A5002E"/>
                  </a:solidFill>
                  <a:latin typeface="Times" pitchFamily="34" charset="0"/>
                </a:rPr>
                <a:t> </a:t>
              </a:r>
              <a:r>
                <a:rPr lang="en-US" sz="2500" i="1">
                  <a:solidFill>
                    <a:srgbClr val="A5002E"/>
                  </a:solidFill>
                  <a:latin typeface="Times" pitchFamily="34" charset="0"/>
                </a:rPr>
                <a:t>g</a:t>
              </a:r>
            </a:p>
          </p:txBody>
        </p:sp>
      </p:grpSp>
      <p:sp>
        <p:nvSpPr>
          <p:cNvPr id="73736" name="Text Box 8"/>
          <p:cNvSpPr txBox="1">
            <a:spLocks noChangeArrowheads="1"/>
          </p:cNvSpPr>
          <p:nvPr/>
        </p:nvSpPr>
        <p:spPr bwMode="auto">
          <a:xfrm>
            <a:off x="769938" y="1825625"/>
            <a:ext cx="7820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42938">
              <a:tabLst>
                <a:tab pos="517525" algn="l"/>
              </a:tabLst>
              <a:defRPr sz="2400">
                <a:solidFill>
                  <a:schemeClr val="tx1"/>
                </a:solidFill>
                <a:latin typeface="Times New Roman" pitchFamily="18" charset="0"/>
              </a:defRPr>
            </a:lvl1pPr>
            <a:lvl2pPr marL="320675" defTabSz="642938">
              <a:tabLst>
                <a:tab pos="517525" algn="l"/>
              </a:tabLst>
              <a:defRPr sz="2400">
                <a:solidFill>
                  <a:schemeClr val="tx1"/>
                </a:solidFill>
                <a:latin typeface="Times New Roman" pitchFamily="18" charset="0"/>
              </a:defRPr>
            </a:lvl2pPr>
            <a:lvl3pPr marL="642938" defTabSz="642938">
              <a:tabLst>
                <a:tab pos="517525" algn="l"/>
              </a:tabLst>
              <a:defRPr sz="2400">
                <a:solidFill>
                  <a:schemeClr val="tx1"/>
                </a:solidFill>
                <a:latin typeface="Times New Roman" pitchFamily="18" charset="0"/>
              </a:defRPr>
            </a:lvl3pPr>
            <a:lvl4pPr marL="963613" defTabSz="642938">
              <a:tabLst>
                <a:tab pos="517525" algn="l"/>
              </a:tabLst>
              <a:defRPr sz="2400">
                <a:solidFill>
                  <a:schemeClr val="tx1"/>
                </a:solidFill>
                <a:latin typeface="Times New Roman" pitchFamily="18" charset="0"/>
              </a:defRPr>
            </a:lvl4pPr>
            <a:lvl5pPr marL="1285875" defTabSz="642938">
              <a:tabLst>
                <a:tab pos="517525" algn="l"/>
              </a:tabLst>
              <a:defRPr sz="2400">
                <a:solidFill>
                  <a:schemeClr val="tx1"/>
                </a:solidFill>
                <a:latin typeface="Times New Roman" pitchFamily="18" charset="0"/>
              </a:defRPr>
            </a:lvl5pPr>
            <a:lvl6pPr marL="1743075" defTabSz="642938" fontAlgn="base">
              <a:spcBef>
                <a:spcPct val="0"/>
              </a:spcBef>
              <a:spcAft>
                <a:spcPct val="0"/>
              </a:spcAft>
              <a:tabLst>
                <a:tab pos="517525" algn="l"/>
              </a:tabLst>
              <a:defRPr sz="2400">
                <a:solidFill>
                  <a:schemeClr val="tx1"/>
                </a:solidFill>
                <a:latin typeface="Times New Roman" pitchFamily="18" charset="0"/>
              </a:defRPr>
            </a:lvl6pPr>
            <a:lvl7pPr marL="2200275" defTabSz="642938" fontAlgn="base">
              <a:spcBef>
                <a:spcPct val="0"/>
              </a:spcBef>
              <a:spcAft>
                <a:spcPct val="0"/>
              </a:spcAft>
              <a:tabLst>
                <a:tab pos="517525" algn="l"/>
              </a:tabLst>
              <a:defRPr sz="2400">
                <a:solidFill>
                  <a:schemeClr val="tx1"/>
                </a:solidFill>
                <a:latin typeface="Times New Roman" pitchFamily="18" charset="0"/>
              </a:defRPr>
            </a:lvl7pPr>
            <a:lvl8pPr marL="2657475" defTabSz="642938" fontAlgn="base">
              <a:spcBef>
                <a:spcPct val="0"/>
              </a:spcBef>
              <a:spcAft>
                <a:spcPct val="0"/>
              </a:spcAft>
              <a:tabLst>
                <a:tab pos="517525" algn="l"/>
              </a:tabLst>
              <a:defRPr sz="2400">
                <a:solidFill>
                  <a:schemeClr val="tx1"/>
                </a:solidFill>
                <a:latin typeface="Times New Roman" pitchFamily="18" charset="0"/>
              </a:defRPr>
            </a:lvl8pPr>
            <a:lvl9pPr marL="3114675" defTabSz="642938" fontAlgn="base">
              <a:spcBef>
                <a:spcPct val="0"/>
              </a:spcBef>
              <a:spcAft>
                <a:spcPct val="0"/>
              </a:spcAft>
              <a:tabLst>
                <a:tab pos="517525" algn="l"/>
              </a:tabLst>
              <a:defRPr sz="2400">
                <a:solidFill>
                  <a:schemeClr val="tx1"/>
                </a:solidFill>
                <a:latin typeface="Times New Roman" pitchFamily="18" charset="0"/>
              </a:defRPr>
            </a:lvl9pPr>
          </a:lstStyle>
          <a:p>
            <a:r>
              <a:rPr lang="en-US" sz="2500" dirty="0">
                <a:solidFill>
                  <a:srgbClr val="BF0000"/>
                </a:solidFill>
                <a:latin typeface="Σψμβολ" pitchFamily="34" charset="0"/>
              </a:rPr>
              <a:t>Θ</a:t>
            </a:r>
            <a:r>
              <a:rPr lang="en-US" sz="2500" b="1" dirty="0">
                <a:solidFill>
                  <a:srgbClr val="BF0000"/>
                </a:solidFill>
                <a:latin typeface="Times" pitchFamily="34" charset="0"/>
              </a:rPr>
              <a:t>(</a:t>
            </a:r>
            <a:r>
              <a:rPr lang="en-US" sz="2500" b="1" i="1" dirty="0">
                <a:solidFill>
                  <a:srgbClr val="BF0000"/>
                </a:solidFill>
                <a:latin typeface="Times" pitchFamily="34" charset="0"/>
              </a:rPr>
              <a:t>g</a:t>
            </a:r>
            <a:r>
              <a:rPr lang="en-US" sz="2500" b="1" dirty="0">
                <a:solidFill>
                  <a:srgbClr val="BF0000"/>
                </a:solidFill>
                <a:latin typeface="Times" pitchFamily="34" charset="0"/>
              </a:rPr>
              <a:t>(</a:t>
            </a:r>
            <a:r>
              <a:rPr lang="en-US" sz="2500" b="1" i="1" dirty="0">
                <a:solidFill>
                  <a:srgbClr val="BF0000"/>
                </a:solidFill>
                <a:latin typeface="Times" pitchFamily="34" charset="0"/>
              </a:rPr>
              <a:t>n</a:t>
            </a:r>
            <a:r>
              <a:rPr lang="en-US" sz="2500" b="1" dirty="0">
                <a:solidFill>
                  <a:srgbClr val="BF0000"/>
                </a:solidFill>
                <a:latin typeface="Times" pitchFamily="34" charset="0"/>
              </a:rPr>
              <a:t>))</a:t>
            </a:r>
            <a:r>
              <a:rPr lang="en-US" sz="2500" dirty="0">
                <a:solidFill>
                  <a:srgbClr val="3D3D67"/>
                </a:solidFill>
                <a:latin typeface="Times" pitchFamily="34" charset="0"/>
              </a:rPr>
              <a:t> </a:t>
            </a:r>
            <a:r>
              <a:rPr lang="en-US" sz="2500" b="1" dirty="0">
                <a:latin typeface="Times" pitchFamily="34" charset="0"/>
              </a:rPr>
              <a:t>=</a:t>
            </a:r>
            <a:r>
              <a:rPr lang="en-US" sz="2500" dirty="0">
                <a:solidFill>
                  <a:srgbClr val="3D3D67"/>
                </a:solidFill>
                <a:latin typeface="Times" pitchFamily="34" charset="0"/>
              </a:rPr>
              <a:t> {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 :</a:t>
            </a:r>
            <a:r>
              <a:rPr lang="en-US" sz="2500" dirty="0">
                <a:solidFill>
                  <a:srgbClr val="3D3D67"/>
                </a:solidFill>
                <a:latin typeface="Times" pitchFamily="34" charset="0"/>
              </a:rPr>
              <a:t> </a:t>
            </a:r>
            <a:r>
              <a:rPr lang="en-US" sz="2500" dirty="0">
                <a:solidFill>
                  <a:srgbClr val="3D3D67"/>
                </a:solidFill>
                <a:latin typeface="ヒラギノ角ゴ Pro W3" pitchFamily="34" charset="0"/>
              </a:rPr>
              <a:t>∃</a:t>
            </a:r>
            <a:r>
              <a:rPr lang="en-US" sz="2500" i="1" dirty="0">
                <a:solidFill>
                  <a:srgbClr val="3D3D67"/>
                </a:solidFill>
                <a:latin typeface="Times" pitchFamily="34" charset="0"/>
              </a:rPr>
              <a:t>c</a:t>
            </a:r>
            <a:r>
              <a:rPr lang="en-US" sz="2800" baseline="-33000" dirty="0">
                <a:solidFill>
                  <a:srgbClr val="3D3D67"/>
                </a:solidFill>
                <a:latin typeface="Times" pitchFamily="34" charset="0"/>
              </a:rPr>
              <a:t>1</a:t>
            </a:r>
            <a:r>
              <a:rPr lang="en-US" sz="2500" dirty="0">
                <a:solidFill>
                  <a:srgbClr val="3D3D67"/>
                </a:solidFill>
                <a:latin typeface="Times" pitchFamily="34" charset="0"/>
              </a:rPr>
              <a:t>, </a:t>
            </a:r>
            <a:r>
              <a:rPr lang="en-US" sz="2500" i="1" dirty="0">
                <a:solidFill>
                  <a:srgbClr val="3D3D67"/>
                </a:solidFill>
                <a:latin typeface="Times" pitchFamily="34" charset="0"/>
              </a:rPr>
              <a:t>c</a:t>
            </a:r>
            <a:r>
              <a:rPr lang="en-US" sz="2800" baseline="-33000" dirty="0">
                <a:solidFill>
                  <a:srgbClr val="3D3D67"/>
                </a:solidFill>
                <a:latin typeface="Times" pitchFamily="34" charset="0"/>
              </a:rPr>
              <a:t>2</a:t>
            </a:r>
            <a:r>
              <a:rPr lang="en-US" sz="2500" dirty="0">
                <a:solidFill>
                  <a:srgbClr val="3D3D67"/>
                </a:solidFill>
                <a:latin typeface="Times" pitchFamily="34" charset="0"/>
              </a:rPr>
              <a:t> &gt; 0, </a:t>
            </a:r>
            <a:r>
              <a:rPr lang="en-US" sz="2500" i="1" dirty="0">
                <a:solidFill>
                  <a:srgbClr val="3D3D67"/>
                </a:solidFill>
                <a:latin typeface="Times" pitchFamily="34" charset="0"/>
              </a:rPr>
              <a:t>n</a:t>
            </a:r>
            <a:r>
              <a:rPr lang="en-US" sz="2800" baseline="-33000" dirty="0">
                <a:solidFill>
                  <a:srgbClr val="3D3D67"/>
                </a:solidFill>
                <a:latin typeface="Times" pitchFamily="34" charset="0"/>
              </a:rPr>
              <a:t>0</a:t>
            </a:r>
            <a:r>
              <a:rPr lang="en-US" sz="2500" dirty="0">
                <a:solidFill>
                  <a:srgbClr val="3D3D67"/>
                </a:solidFill>
                <a:latin typeface="Times" pitchFamily="34" charset="0"/>
              </a:rPr>
              <a:t> &gt; 0 </a:t>
            </a:r>
            <a:r>
              <a:rPr lang="en-US" sz="2500" dirty="0" err="1">
                <a:solidFill>
                  <a:srgbClr val="3D3D67"/>
                </a:solidFill>
                <a:latin typeface="Times" pitchFamily="34" charset="0"/>
              </a:rPr>
              <a:t>s.t.</a:t>
            </a:r>
            <a:r>
              <a:rPr lang="en-US" sz="2500" dirty="0">
                <a:solidFill>
                  <a:srgbClr val="3D3D67"/>
                </a:solidFill>
                <a:latin typeface="Times" pitchFamily="34" charset="0"/>
              </a:rPr>
              <a:t> </a:t>
            </a:r>
            <a:r>
              <a:rPr lang="en-US" sz="2500" dirty="0">
                <a:solidFill>
                  <a:srgbClr val="3D3D67"/>
                </a:solidFill>
                <a:latin typeface="ヒラギノ角ゴ Pro W3"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n</a:t>
            </a:r>
            <a:r>
              <a:rPr lang="en-US" sz="2800" baseline="-33000" dirty="0">
                <a:solidFill>
                  <a:srgbClr val="3D3D67"/>
                </a:solidFill>
                <a:latin typeface="Times" pitchFamily="34" charset="0"/>
              </a:rPr>
              <a:t>0</a:t>
            </a:r>
            <a:r>
              <a:rPr lang="en-US" sz="2500" dirty="0">
                <a:solidFill>
                  <a:srgbClr val="3D3D67"/>
                </a:solidFill>
                <a:latin typeface="Times" pitchFamily="34" charset="0"/>
              </a:rPr>
              <a:t>: </a:t>
            </a:r>
            <a:br>
              <a:rPr lang="en-US" sz="2500" dirty="0">
                <a:solidFill>
                  <a:srgbClr val="3D3D67"/>
                </a:solidFill>
                <a:latin typeface="Times" pitchFamily="34" charset="0"/>
              </a:rPr>
            </a:br>
            <a:r>
              <a:rPr lang="en-US" sz="2500" dirty="0">
                <a:solidFill>
                  <a:srgbClr val="3D3D67"/>
                </a:solidFill>
                <a:latin typeface="Times" pitchFamily="34" charset="0"/>
              </a:rPr>
              <a:t>                         </a:t>
            </a:r>
            <a:r>
              <a:rPr lang="en-US" sz="2500" dirty="0" smtClean="0">
                <a:solidFill>
                  <a:srgbClr val="3D3D67"/>
                </a:solidFill>
                <a:latin typeface="Times" pitchFamily="34" charset="0"/>
              </a:rPr>
              <a:t>0</a:t>
            </a:r>
            <a:r>
              <a:rPr lang="en-US" sz="2500" dirty="0">
                <a:solidFill>
                  <a:srgbClr val="3D3D67"/>
                </a:solidFill>
                <a:latin typeface="Times" pitchFamily="34" charset="0"/>
              </a:rPr>
              <a:t> ≤ </a:t>
            </a:r>
            <a:r>
              <a:rPr lang="en-US" sz="2500" i="1" dirty="0" smtClean="0">
                <a:solidFill>
                  <a:srgbClr val="3D3D67"/>
                </a:solidFill>
                <a:latin typeface="Times" pitchFamily="34" charset="0"/>
              </a:rPr>
              <a:t>c</a:t>
            </a:r>
            <a:r>
              <a:rPr lang="en-US" sz="2800" baseline="-33000" dirty="0" smtClean="0">
                <a:solidFill>
                  <a:srgbClr val="3D3D67"/>
                </a:solidFill>
                <a:latin typeface="Times" pitchFamily="34" charset="0"/>
              </a:rPr>
              <a:t>1</a:t>
            </a:r>
            <a:r>
              <a:rPr lang="en-US" sz="2500" dirty="0" smtClean="0">
                <a:solidFill>
                  <a:srgbClr val="3D3D67"/>
                </a:solidFill>
                <a:latin typeface="Times" pitchFamily="34" charset="0"/>
              </a:rPr>
              <a:t> </a:t>
            </a:r>
            <a:r>
              <a:rPr lang="en-US" sz="2500" dirty="0">
                <a:solidFill>
                  <a:srgbClr val="3D3D67"/>
                </a:solidFill>
                <a:latin typeface="Times" pitchFamily="34" charset="0"/>
              </a:rPr>
              <a:t>· </a:t>
            </a:r>
            <a:r>
              <a:rPr lang="en-US" sz="2500" i="1" dirty="0">
                <a:solidFill>
                  <a:srgbClr val="3D3D67"/>
                </a:solidFill>
                <a:latin typeface="Times" pitchFamily="34" charset="0"/>
              </a:rPr>
              <a:t>g</a:t>
            </a:r>
            <a:r>
              <a:rPr lang="en-US" sz="2500" dirty="0">
                <a:solidFill>
                  <a:srgbClr val="3D3D67"/>
                </a:solidFill>
                <a:latin typeface="Times"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f</a:t>
            </a:r>
            <a:r>
              <a:rPr lang="en-US" sz="2500" dirty="0">
                <a:solidFill>
                  <a:srgbClr val="3D3D67"/>
                </a:solidFill>
                <a:latin typeface="Times"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c</a:t>
            </a:r>
            <a:r>
              <a:rPr lang="en-US" sz="2800" baseline="-33000" dirty="0">
                <a:solidFill>
                  <a:srgbClr val="3D3D67"/>
                </a:solidFill>
                <a:latin typeface="Times" pitchFamily="34" charset="0"/>
              </a:rPr>
              <a:t>2</a:t>
            </a:r>
            <a:r>
              <a:rPr lang="en-US" sz="2500" dirty="0">
                <a:solidFill>
                  <a:srgbClr val="3D3D67"/>
                </a:solidFill>
                <a:latin typeface="Times" pitchFamily="34" charset="0"/>
              </a:rPr>
              <a:t> </a:t>
            </a:r>
            <a:r>
              <a:rPr lang="en-US" sz="2500" dirty="0">
                <a:solidFill>
                  <a:srgbClr val="3D3D67"/>
                </a:solidFill>
                <a:latin typeface="Cochin" pitchFamily="34" charset="0"/>
              </a:rPr>
              <a:t>⋅</a:t>
            </a:r>
            <a:r>
              <a:rPr lang="en-US" sz="2500" dirty="0">
                <a:solidFill>
                  <a:srgbClr val="3D3D67"/>
                </a:solidFill>
                <a:latin typeface="Times" pitchFamily="34" charset="0"/>
              </a:rPr>
              <a:t> </a:t>
            </a:r>
            <a:r>
              <a:rPr lang="en-US" sz="2500" i="1" dirty="0">
                <a:solidFill>
                  <a:srgbClr val="3D3D67"/>
                </a:solidFill>
                <a:latin typeface="Times" pitchFamily="34" charset="0"/>
              </a:rPr>
              <a:t>g</a:t>
            </a:r>
            <a:r>
              <a:rPr lang="en-US" sz="2500" dirty="0">
                <a:solidFill>
                  <a:srgbClr val="3D3D67"/>
                </a:solidFill>
                <a:latin typeface="Times"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a:t>
            </a:r>
          </a:p>
        </p:txBody>
      </p:sp>
    </p:spTree>
    <p:extLst>
      <p:ext uri="{BB962C8B-B14F-4D97-AF65-F5344CB8AC3E}">
        <p14:creationId xmlns:p14="http://schemas.microsoft.com/office/powerpoint/2010/main" val="3207071546"/>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000" dirty="0" smtClean="0"/>
              <a:t>INSERTION-SORT(A)</a:t>
            </a:r>
            <a:endParaRPr lang="en-US" sz="2000" dirty="0"/>
          </a:p>
          <a:p>
            <a:r>
              <a:rPr lang="en-US" sz="2000" dirty="0"/>
              <a:t>1 </a:t>
            </a:r>
            <a:r>
              <a:rPr lang="en-US" sz="2000" b="1" dirty="0"/>
              <a:t>for </a:t>
            </a:r>
            <a:r>
              <a:rPr lang="en-US" sz="2000" dirty="0"/>
              <a:t>j </a:t>
            </a:r>
            <a:r>
              <a:rPr lang="en-US" sz="2000" dirty="0" smtClean="0"/>
              <a:t>= </a:t>
            </a:r>
            <a:r>
              <a:rPr lang="en-US" sz="2000" dirty="0"/>
              <a:t>2 </a:t>
            </a:r>
            <a:r>
              <a:rPr lang="en-US" sz="2000" b="1" dirty="0"/>
              <a:t>to </a:t>
            </a:r>
            <a:r>
              <a:rPr lang="en-US" sz="2000" dirty="0" err="1" smtClean="0"/>
              <a:t>A.</a:t>
            </a:r>
            <a:r>
              <a:rPr lang="en-US" sz="2000" i="1" dirty="0" err="1" smtClean="0"/>
              <a:t>length</a:t>
            </a:r>
            <a:endParaRPr lang="en-US" sz="2000" i="1" dirty="0"/>
          </a:p>
          <a:p>
            <a:r>
              <a:rPr lang="en-US" sz="2000" dirty="0"/>
              <a:t>2 </a:t>
            </a:r>
            <a:r>
              <a:rPr lang="en-US" sz="2000" dirty="0" smtClean="0"/>
              <a:t>	</a:t>
            </a:r>
            <a:r>
              <a:rPr lang="en-US" sz="2000" i="1" dirty="0" smtClean="0"/>
              <a:t>key </a:t>
            </a:r>
            <a:r>
              <a:rPr lang="en-US" sz="2000" dirty="0" smtClean="0"/>
              <a:t>= A[j] </a:t>
            </a:r>
            <a:endParaRPr lang="en-US" sz="2000" dirty="0"/>
          </a:p>
          <a:p>
            <a:r>
              <a:rPr lang="en-US" sz="2000" dirty="0"/>
              <a:t>3 </a:t>
            </a:r>
            <a:r>
              <a:rPr lang="en-US" sz="2000" dirty="0" smtClean="0"/>
              <a:t>	</a:t>
            </a:r>
            <a:r>
              <a:rPr lang="en-US" sz="2000" dirty="0"/>
              <a:t>//</a:t>
            </a:r>
            <a:r>
              <a:rPr lang="en-US" sz="2000" b="1" dirty="0" smtClean="0"/>
              <a:t> </a:t>
            </a:r>
            <a:r>
              <a:rPr lang="en-US" sz="2000" dirty="0"/>
              <a:t>Insert </a:t>
            </a:r>
            <a:r>
              <a:rPr lang="en-US" sz="2000" dirty="0" smtClean="0"/>
              <a:t>A[j]  </a:t>
            </a:r>
            <a:r>
              <a:rPr lang="en-US" sz="2000" dirty="0"/>
              <a:t>into the sorted sequence </a:t>
            </a:r>
            <a:r>
              <a:rPr lang="en-US" sz="2000" dirty="0" smtClean="0"/>
              <a:t>A[1.. j-1]</a:t>
            </a:r>
            <a:endParaRPr lang="en-US" sz="2000" dirty="0"/>
          </a:p>
          <a:p>
            <a:r>
              <a:rPr lang="en-US" sz="2000" dirty="0"/>
              <a:t>4 </a:t>
            </a:r>
            <a:r>
              <a:rPr lang="en-US" sz="2000" dirty="0" smtClean="0"/>
              <a:t>	i = </a:t>
            </a:r>
            <a:r>
              <a:rPr lang="en-US" sz="2000" dirty="0"/>
              <a:t>j </a:t>
            </a:r>
            <a:r>
              <a:rPr lang="en-US" sz="2000" dirty="0" smtClean="0"/>
              <a:t>- </a:t>
            </a:r>
            <a:r>
              <a:rPr lang="en-US" sz="2000" dirty="0"/>
              <a:t>1</a:t>
            </a:r>
          </a:p>
          <a:p>
            <a:r>
              <a:rPr lang="en-US" sz="2000" dirty="0"/>
              <a:t>5 </a:t>
            </a:r>
            <a:r>
              <a:rPr lang="en-US" sz="2000" dirty="0" smtClean="0"/>
              <a:t>	</a:t>
            </a:r>
            <a:r>
              <a:rPr lang="en-US" sz="2000" b="1" dirty="0" smtClean="0"/>
              <a:t>while </a:t>
            </a:r>
            <a:r>
              <a:rPr lang="en-US" sz="2000" dirty="0"/>
              <a:t>i &gt; 0 and </a:t>
            </a:r>
            <a:r>
              <a:rPr lang="en-US" sz="2000" dirty="0" smtClean="0"/>
              <a:t>A[i] </a:t>
            </a:r>
            <a:r>
              <a:rPr lang="en-US" sz="2000" dirty="0"/>
              <a:t>&gt; </a:t>
            </a:r>
            <a:r>
              <a:rPr lang="en-US" sz="2000" i="1" dirty="0"/>
              <a:t>key</a:t>
            </a:r>
          </a:p>
          <a:p>
            <a:r>
              <a:rPr lang="nl-NL" sz="2000" dirty="0"/>
              <a:t>6 </a:t>
            </a:r>
            <a:r>
              <a:rPr lang="nl-NL" sz="2000" dirty="0" smtClean="0"/>
              <a:t>		A[i + 1] = A[i]</a:t>
            </a:r>
            <a:endParaRPr lang="nl-NL" sz="2000" dirty="0"/>
          </a:p>
          <a:p>
            <a:r>
              <a:rPr lang="nn-NO" sz="2000" dirty="0"/>
              <a:t>7 </a:t>
            </a:r>
            <a:r>
              <a:rPr lang="nn-NO" sz="2000" dirty="0" smtClean="0"/>
              <a:t>		i = </a:t>
            </a:r>
            <a:r>
              <a:rPr lang="nn-NO" sz="2000" dirty="0"/>
              <a:t>i </a:t>
            </a:r>
            <a:r>
              <a:rPr lang="nn-NO" sz="2000" dirty="0" smtClean="0"/>
              <a:t>- </a:t>
            </a:r>
            <a:r>
              <a:rPr lang="nn-NO" sz="2000" dirty="0"/>
              <a:t>1</a:t>
            </a:r>
          </a:p>
          <a:p>
            <a:r>
              <a:rPr lang="en-US" sz="2000" dirty="0"/>
              <a:t>8 </a:t>
            </a:r>
            <a:r>
              <a:rPr lang="en-US" sz="2000" dirty="0" smtClean="0"/>
              <a:t>	A[i + 1] = </a:t>
            </a:r>
            <a:r>
              <a:rPr lang="en-US" sz="2000" i="1" dirty="0"/>
              <a:t>key</a:t>
            </a:r>
            <a:endParaRPr lang="en-US" sz="2000" dirty="0"/>
          </a:p>
        </p:txBody>
      </p:sp>
    </p:spTree>
    <p:extLst>
      <p:ext uri="{BB962C8B-B14F-4D97-AF65-F5344CB8AC3E}">
        <p14:creationId xmlns:p14="http://schemas.microsoft.com/office/powerpoint/2010/main" val="1657145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25667</TotalTime>
  <Words>983</Words>
  <Application>Microsoft Office PowerPoint</Application>
  <PresentationFormat>On-screen Show (4:3)</PresentationFormat>
  <Paragraphs>133</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Algorithms (CS-204)</vt:lpstr>
      <vt:lpstr>performance analysis</vt:lpstr>
      <vt:lpstr>PowerPoint Presentation</vt:lpstr>
      <vt:lpstr>PowerPoint Presentation</vt:lpstr>
      <vt:lpstr>Worst Case Analysis (Usually Done) </vt:lpstr>
      <vt:lpstr>Average Case Analysis (Sometimes done)</vt:lpstr>
      <vt:lpstr>Best Case Analysis(Rarely done) </vt:lpstr>
      <vt:lpstr>The Θ-Notation</vt:lpstr>
      <vt:lpstr>PowerPoint Presentation</vt:lpstr>
      <vt:lpstr>PowerPoint Presentation</vt:lpstr>
      <vt:lpstr>Can we show ½ n2 – 3n = Θ(n2)? </vt:lpstr>
      <vt:lpstr>PowerPoint Presentation</vt:lpstr>
      <vt:lpstr>PowerPoint Presentation</vt:lpstr>
      <vt:lpstr>The O-Notation</vt:lpstr>
      <vt:lpstr>PowerPoint Presentation</vt:lpstr>
      <vt:lpstr>The Ω-Notation</vt:lpstr>
      <vt:lpstr>The o-Notation</vt:lpstr>
      <vt:lpstr>The ω-Notation</vt:lpstr>
      <vt:lpstr>Asymptotic notation in equations</vt:lpstr>
      <vt:lpstr>Comparison of Functions</vt:lpstr>
      <vt:lpstr>Comparison of Functions</vt:lpstr>
      <vt:lpstr>Does Asymptotic Analysis always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IITP</dc:creator>
  <cp:lastModifiedBy>IITP</cp:lastModifiedBy>
  <cp:revision>80</cp:revision>
  <dcterms:created xsi:type="dcterms:W3CDTF">2006-08-16T00:00:00Z</dcterms:created>
  <dcterms:modified xsi:type="dcterms:W3CDTF">2019-08-07T05:22:10Z</dcterms:modified>
</cp:coreProperties>
</file>