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309" r:id="rId4"/>
    <p:sldId id="314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11" r:id="rId23"/>
    <p:sldId id="312" r:id="rId24"/>
    <p:sldId id="31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Algorithms (CS-204)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89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2000" y="4000500"/>
            <a:ext cx="6896100" cy="2209800"/>
            <a:chOff x="6248400" y="3962400"/>
            <a:chExt cx="6896100" cy="2209800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6248400" y="3962400"/>
              <a:ext cx="2057400" cy="2209800"/>
              <a:chOff x="3936" y="2496"/>
              <a:chExt cx="1296" cy="1392"/>
            </a:xfrm>
          </p:grpSpPr>
          <p:sp>
            <p:nvSpPr>
              <p:cNvPr id="8" name="Rectangle 10"/>
              <p:cNvSpPr>
                <a:spLocks noChangeArrowheads="1"/>
              </p:cNvSpPr>
              <p:nvPr/>
            </p:nvSpPr>
            <p:spPr bwMode="auto">
              <a:xfrm>
                <a:off x="3936" y="3744"/>
                <a:ext cx="1296" cy="1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11"/>
              <p:cNvSpPr>
                <a:spLocks noChangeArrowheads="1"/>
              </p:cNvSpPr>
              <p:nvPr/>
            </p:nvSpPr>
            <p:spPr bwMode="auto">
              <a:xfrm>
                <a:off x="4560" y="2496"/>
                <a:ext cx="96" cy="12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Oval 13"/>
            <p:cNvSpPr>
              <a:spLocks noChangeArrowheads="1"/>
            </p:cNvSpPr>
            <p:nvPr/>
          </p:nvSpPr>
          <p:spPr bwMode="auto">
            <a:xfrm>
              <a:off x="9545780" y="5486400"/>
              <a:ext cx="12192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14"/>
            <p:cNvSpPr>
              <a:spLocks noChangeArrowheads="1"/>
            </p:cNvSpPr>
            <p:nvPr/>
          </p:nvSpPr>
          <p:spPr bwMode="auto">
            <a:xfrm>
              <a:off x="12458700" y="5486400"/>
              <a:ext cx="6858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1030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11" name="Rectangle 1031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032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33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14" name="Rectangle 1034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035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752600" y="6324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43400" y="6248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86600" y="6248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7451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2000" y="4000500"/>
            <a:ext cx="4516580" cy="2209800"/>
            <a:chOff x="6248400" y="3962400"/>
            <a:chExt cx="4516580" cy="2209800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6248400" y="3962400"/>
              <a:ext cx="2057400" cy="2209800"/>
              <a:chOff x="3936" y="2496"/>
              <a:chExt cx="1296" cy="1392"/>
            </a:xfrm>
          </p:grpSpPr>
          <p:sp>
            <p:nvSpPr>
              <p:cNvPr id="8" name="Rectangle 10"/>
              <p:cNvSpPr>
                <a:spLocks noChangeArrowheads="1"/>
              </p:cNvSpPr>
              <p:nvPr/>
            </p:nvSpPr>
            <p:spPr bwMode="auto">
              <a:xfrm>
                <a:off x="3936" y="3744"/>
                <a:ext cx="1296" cy="1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11"/>
              <p:cNvSpPr>
                <a:spLocks noChangeArrowheads="1"/>
              </p:cNvSpPr>
              <p:nvPr/>
            </p:nvSpPr>
            <p:spPr bwMode="auto">
              <a:xfrm>
                <a:off x="4560" y="2496"/>
                <a:ext cx="96" cy="12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Oval 13"/>
            <p:cNvSpPr>
              <a:spLocks noChangeArrowheads="1"/>
            </p:cNvSpPr>
            <p:nvPr/>
          </p:nvSpPr>
          <p:spPr bwMode="auto">
            <a:xfrm>
              <a:off x="9545780" y="5486400"/>
              <a:ext cx="12192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14"/>
            <p:cNvSpPr>
              <a:spLocks noChangeArrowheads="1"/>
            </p:cNvSpPr>
            <p:nvPr/>
          </p:nvSpPr>
          <p:spPr bwMode="auto">
            <a:xfrm>
              <a:off x="9791700" y="5143500"/>
              <a:ext cx="6858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1030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11" name="Rectangle 1031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032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33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14" name="Rectangle 1034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035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752600" y="6324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43400" y="6248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86600" y="6248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66387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solution of 2 disks to solve problem with 3 disks</a:t>
            </a:r>
          </a:p>
        </p:txBody>
      </p:sp>
      <p:grpSp>
        <p:nvGrpSpPr>
          <p:cNvPr id="10243" name="Group 1027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10244" name="Rectangle 1028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5" name="Rectangle 1029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46" name="Group 1030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10247" name="Rectangle 1031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Rectangle 1032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49" name="Group 1033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10250" name="Rectangle 1034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Rectangle 1035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2" name="Oval 1036"/>
          <p:cNvSpPr>
            <a:spLocks noChangeArrowheads="1"/>
          </p:cNvSpPr>
          <p:nvPr/>
        </p:nvSpPr>
        <p:spPr bwMode="auto">
          <a:xfrm>
            <a:off x="1019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Oval 1037"/>
          <p:cNvSpPr>
            <a:spLocks noChangeArrowheads="1"/>
          </p:cNvSpPr>
          <p:nvPr/>
        </p:nvSpPr>
        <p:spPr bwMode="auto">
          <a:xfrm>
            <a:off x="12954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Oval 1038"/>
          <p:cNvSpPr>
            <a:spLocks noChangeArrowheads="1"/>
          </p:cNvSpPr>
          <p:nvPr/>
        </p:nvSpPr>
        <p:spPr bwMode="auto">
          <a:xfrm>
            <a:off x="1552575" y="44958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52600" y="6324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3400" y="6248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86600" y="6248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1428088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Solution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12292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94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97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00" name="Oval 12"/>
          <p:cNvSpPr>
            <a:spLocks noChangeArrowheads="1"/>
          </p:cNvSpPr>
          <p:nvPr/>
        </p:nvSpPr>
        <p:spPr bwMode="auto">
          <a:xfrm>
            <a:off x="1019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Oval 13"/>
          <p:cNvSpPr>
            <a:spLocks noChangeArrowheads="1"/>
          </p:cNvSpPr>
          <p:nvPr/>
        </p:nvSpPr>
        <p:spPr bwMode="auto">
          <a:xfrm>
            <a:off x="6705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Oval 14"/>
          <p:cNvSpPr>
            <a:spLocks noChangeArrowheads="1"/>
          </p:cNvSpPr>
          <p:nvPr/>
        </p:nvSpPr>
        <p:spPr bwMode="auto">
          <a:xfrm>
            <a:off x="6967538" y="50292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52600" y="6324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3400" y="6248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86600" y="6248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9173249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Solution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0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3767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248400" y="3962400"/>
            <a:ext cx="2057400" cy="2209800"/>
            <a:chOff x="6248400" y="3962400"/>
            <a:chExt cx="2057400" cy="2209800"/>
          </a:xfrm>
        </p:grpSpPr>
        <p:grpSp>
          <p:nvGrpSpPr>
            <p:cNvPr id="11273" name="Group 9"/>
            <p:cNvGrpSpPr>
              <a:grpSpLocks/>
            </p:cNvGrpSpPr>
            <p:nvPr/>
          </p:nvGrpSpPr>
          <p:grpSpPr bwMode="auto">
            <a:xfrm>
              <a:off x="6248400" y="3962400"/>
              <a:ext cx="2057400" cy="2209800"/>
              <a:chOff x="3936" y="2496"/>
              <a:chExt cx="1296" cy="1392"/>
            </a:xfrm>
          </p:grpSpPr>
          <p:sp>
            <p:nvSpPr>
              <p:cNvPr id="11274" name="Rectangle 10"/>
              <p:cNvSpPr>
                <a:spLocks noChangeArrowheads="1"/>
              </p:cNvSpPr>
              <p:nvPr/>
            </p:nvSpPr>
            <p:spPr bwMode="auto">
              <a:xfrm>
                <a:off x="3936" y="3744"/>
                <a:ext cx="1296" cy="1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5" name="Rectangle 11"/>
              <p:cNvSpPr>
                <a:spLocks noChangeArrowheads="1"/>
              </p:cNvSpPr>
              <p:nvPr/>
            </p:nvSpPr>
            <p:spPr bwMode="auto">
              <a:xfrm>
                <a:off x="4560" y="2496"/>
                <a:ext cx="96" cy="12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77" name="Oval 13"/>
            <p:cNvSpPr>
              <a:spLocks noChangeArrowheads="1"/>
            </p:cNvSpPr>
            <p:nvPr/>
          </p:nvSpPr>
          <p:spPr bwMode="auto">
            <a:xfrm>
              <a:off x="6705600" y="5486400"/>
              <a:ext cx="12192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Oval 14"/>
            <p:cNvSpPr>
              <a:spLocks noChangeArrowheads="1"/>
            </p:cNvSpPr>
            <p:nvPr/>
          </p:nvSpPr>
          <p:spPr bwMode="auto">
            <a:xfrm>
              <a:off x="6967538" y="5029200"/>
              <a:ext cx="6858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752600" y="6324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43400" y="6248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86600" y="6248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7438420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Solution</a:t>
            </a: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13316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1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3767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40386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4310063" y="44958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52600" y="6324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3400" y="6248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86600" y="6248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9480697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Algorithm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void Hanoi(</a:t>
            </a:r>
            <a:r>
              <a:rPr lang="en-US" sz="2800" dirty="0" err="1"/>
              <a:t>int</a:t>
            </a:r>
            <a:r>
              <a:rPr lang="en-US" sz="2800" dirty="0"/>
              <a:t> n, string a, string b, string c)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   if (n == 1)  /* base case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      Move(A,B);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   else { /* recursion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      Hanoi(n-1,A,C,B);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      Move(A,B);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      Hanoi(n-1,C,B,A);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663443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prove a statement S(n) for positive integers n</a:t>
            </a:r>
          </a:p>
          <a:p>
            <a:pPr lvl="1"/>
            <a:r>
              <a:rPr lang="en-US"/>
              <a:t>Prove S(1)</a:t>
            </a:r>
          </a:p>
          <a:p>
            <a:pPr lvl="1"/>
            <a:r>
              <a:rPr lang="en-US"/>
              <a:t>Prove that if S(n) is true [inductive hypothesis] then S(n+1) is true.</a:t>
            </a:r>
          </a:p>
          <a:p>
            <a:r>
              <a:rPr lang="en-US"/>
              <a:t>This implies that S(n) is true for n=1,2,3,…</a:t>
            </a:r>
          </a:p>
        </p:txBody>
      </p:sp>
    </p:spTree>
    <p:extLst>
      <p:ext uri="{BB962C8B-B14F-4D97-AF65-F5344CB8AC3E}">
        <p14:creationId xmlns:p14="http://schemas.microsoft.com/office/powerpoint/2010/main" val="2442145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Correctness and Cost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Use induction to prove that the recursive algorithm solves the Tower of Hanoi problem.</a:t>
            </a:r>
          </a:p>
          <a:p>
            <a:pPr>
              <a:lnSpc>
                <a:spcPct val="90000"/>
              </a:lnSpc>
            </a:pPr>
            <a:r>
              <a:rPr lang="en-US"/>
              <a:t>The number of moves M(n) required by the algorithm to solve the n-disk problem satisfies the recurrence relation</a:t>
            </a:r>
          </a:p>
          <a:p>
            <a:pPr lvl="1">
              <a:lnSpc>
                <a:spcPct val="90000"/>
              </a:lnSpc>
            </a:pPr>
            <a:r>
              <a:rPr lang="en-US"/>
              <a:t>M(n) = 2M(n-1) + 1</a:t>
            </a:r>
          </a:p>
          <a:p>
            <a:pPr lvl="1">
              <a:lnSpc>
                <a:spcPct val="90000"/>
              </a:lnSpc>
            </a:pPr>
            <a:r>
              <a:rPr lang="en-US"/>
              <a:t>M(1) = 1</a:t>
            </a:r>
          </a:p>
        </p:txBody>
      </p:sp>
    </p:spTree>
    <p:extLst>
      <p:ext uri="{BB962C8B-B14F-4D97-AF65-F5344CB8AC3E}">
        <p14:creationId xmlns:p14="http://schemas.microsoft.com/office/powerpoint/2010/main" val="2201205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Guess and Prove</a:t>
            </a: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886200" cy="4114800"/>
          </a:xfrm>
        </p:spPr>
        <p:txBody>
          <a:bodyPr/>
          <a:lstStyle/>
          <a:p>
            <a:r>
              <a:rPr lang="en-US"/>
              <a:t>Calculate M(n) for small n and look for a pattern.  </a:t>
            </a:r>
          </a:p>
          <a:p>
            <a:r>
              <a:rPr lang="en-US"/>
              <a:t>Guess the result and prove your guess correct using induction.</a:t>
            </a:r>
          </a:p>
        </p:txBody>
      </p:sp>
      <p:graphicFrame>
        <p:nvGraphicFramePr>
          <p:cNvPr id="25630" name="Group 1054"/>
          <p:cNvGraphicFramePr>
            <a:graphicFrameLocks noGrp="1"/>
          </p:cNvGraphicFramePr>
          <p:nvPr/>
        </p:nvGraphicFramePr>
        <p:xfrm>
          <a:off x="5334000" y="2057400"/>
          <a:ext cx="3048000" cy="438944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2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2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2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2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28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of finding Minimum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T(1)=0</a:t>
            </a:r>
          </a:p>
          <a:p>
            <a:pPr marL="0" indent="0">
              <a:buNone/>
            </a:pPr>
            <a:r>
              <a:rPr lang="en-US" dirty="0"/>
              <a:t>T(n)= 1+T(n-1)</a:t>
            </a:r>
          </a:p>
          <a:p>
            <a:pPr marL="0" indent="0">
              <a:buNone/>
            </a:pPr>
            <a:r>
              <a:rPr lang="en-US" dirty="0"/>
              <a:t>T(8)=1+T(7)=1+1+T(6)=3+T(5)=4+T(4)=7+T(1)=7=n-1</a:t>
            </a:r>
          </a:p>
          <a:p>
            <a:pPr marL="0" indent="0">
              <a:buNone/>
            </a:pPr>
            <a:r>
              <a:rPr lang="en-US" dirty="0"/>
              <a:t>T(n) = T(n/2)+T(n-n/2)+1</a:t>
            </a:r>
          </a:p>
          <a:p>
            <a:pPr marL="0" indent="0">
              <a:buNone/>
            </a:pPr>
            <a:r>
              <a:rPr lang="en-US" dirty="0"/>
              <a:t>T(8) =</a:t>
            </a:r>
            <a:r>
              <a:rPr lang="en-US" sz="2800" dirty="0"/>
              <a:t>T(4)+T(4)+1 = 2(2T(2)+1)+1=4(2T(1)+1)+3=7=n-1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T(n) = O(n)</a:t>
            </a:r>
          </a:p>
        </p:txBody>
      </p:sp>
    </p:spTree>
    <p:extLst>
      <p:ext uri="{BB962C8B-B14F-4D97-AF65-F5344CB8AC3E}">
        <p14:creationId xmlns:p14="http://schemas.microsoft.com/office/powerpoint/2010/main" val="4023810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Substitution Method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Unwind recurrence, by repeatedly replacing M(n) by the r.h.s. of the recurrence until the base case is encountered.</a:t>
            </a:r>
          </a:p>
          <a:p>
            <a:pPr>
              <a:buFontTx/>
              <a:buNone/>
            </a:pPr>
            <a:r>
              <a:rPr lang="en-US"/>
              <a:t>M(n) = 2M(n-1) + 1</a:t>
            </a:r>
          </a:p>
          <a:p>
            <a:pPr>
              <a:buFontTx/>
              <a:buNone/>
            </a:pPr>
            <a:r>
              <a:rPr lang="en-US"/>
              <a:t>     = 2*[2*M(n-2)+1] + 1 = 2</a:t>
            </a:r>
            <a:r>
              <a:rPr lang="en-US" baseline="30000"/>
              <a:t>2 </a:t>
            </a:r>
            <a:r>
              <a:rPr lang="en-US"/>
              <a:t>*</a:t>
            </a:r>
            <a:r>
              <a:rPr lang="en-US" baseline="30000"/>
              <a:t> </a:t>
            </a:r>
            <a:r>
              <a:rPr lang="en-US"/>
              <a:t>M(n-2) + 1+2</a:t>
            </a:r>
          </a:p>
          <a:p>
            <a:pPr>
              <a:buFontTx/>
              <a:buNone/>
            </a:pPr>
            <a:r>
              <a:rPr lang="en-US"/>
              <a:t>     = 2</a:t>
            </a:r>
            <a:r>
              <a:rPr lang="en-US" baseline="30000"/>
              <a:t>2 </a:t>
            </a:r>
            <a:r>
              <a:rPr lang="en-US"/>
              <a:t>* [2*M(n-3)+1]  + 1 + 2</a:t>
            </a:r>
          </a:p>
          <a:p>
            <a:pPr>
              <a:buFontTx/>
              <a:buNone/>
            </a:pPr>
            <a:r>
              <a:rPr lang="en-US"/>
              <a:t>     = 2</a:t>
            </a:r>
            <a:r>
              <a:rPr lang="en-US" baseline="30000"/>
              <a:t>3 </a:t>
            </a:r>
            <a:r>
              <a:rPr lang="en-US"/>
              <a:t>*</a:t>
            </a:r>
            <a:r>
              <a:rPr lang="en-US" baseline="30000"/>
              <a:t> </a:t>
            </a:r>
            <a:r>
              <a:rPr lang="en-US"/>
              <a:t>M(n-3) + 1+2 + 2</a:t>
            </a:r>
            <a:r>
              <a:rPr lang="en-US" baseline="300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05440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Series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After k steps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M(n) = 2</a:t>
            </a:r>
            <a:r>
              <a:rPr lang="en-US" sz="2800" baseline="30000"/>
              <a:t>k </a:t>
            </a:r>
            <a:r>
              <a:rPr lang="en-US" sz="2800"/>
              <a:t>*</a:t>
            </a:r>
            <a:r>
              <a:rPr lang="en-US" sz="2800" baseline="30000"/>
              <a:t> </a:t>
            </a:r>
            <a:r>
              <a:rPr lang="en-US" sz="2800"/>
              <a:t>M(n-k) + 1+2 + 2</a:t>
            </a:r>
            <a:r>
              <a:rPr lang="en-US" sz="2800" baseline="30000"/>
              <a:t>2 </a:t>
            </a:r>
            <a:r>
              <a:rPr lang="en-US" sz="2800"/>
              <a:t>+ … + 2</a:t>
            </a:r>
            <a:r>
              <a:rPr lang="en-US" sz="2800" baseline="30000"/>
              <a:t>n-k-1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baseline="30000"/>
          </a:p>
          <a:p>
            <a:pPr>
              <a:lnSpc>
                <a:spcPct val="90000"/>
              </a:lnSpc>
            </a:pPr>
            <a:r>
              <a:rPr lang="en-US" sz="2800"/>
              <a:t>Base case encountered when k = n-1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M(n) = 2</a:t>
            </a:r>
            <a:r>
              <a:rPr lang="en-US" sz="2800" baseline="30000"/>
              <a:t>n-1 </a:t>
            </a:r>
            <a:r>
              <a:rPr lang="en-US" sz="2800"/>
              <a:t>*</a:t>
            </a:r>
            <a:r>
              <a:rPr lang="en-US" sz="2800" baseline="30000"/>
              <a:t> </a:t>
            </a:r>
            <a:r>
              <a:rPr lang="en-US" sz="2800"/>
              <a:t>M(1) + 1+2 + 2</a:t>
            </a:r>
            <a:r>
              <a:rPr lang="en-US" sz="2800" baseline="30000"/>
              <a:t>2 </a:t>
            </a:r>
            <a:r>
              <a:rPr lang="en-US" sz="2800"/>
              <a:t>+ … + 2</a:t>
            </a:r>
            <a:r>
              <a:rPr lang="en-US" sz="2800" baseline="30000"/>
              <a:t>n-2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         = 1 + 2 + … + 2</a:t>
            </a:r>
            <a:r>
              <a:rPr lang="en-US" sz="2800" baseline="30000"/>
              <a:t>n-1 </a:t>
            </a:r>
            <a:r>
              <a:rPr lang="en-US" sz="2800"/>
              <a:t>= 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Use induction to reprove result for M(n) using this sum.  Generalize by replacing 2 by x.</a:t>
            </a:r>
          </a:p>
        </p:txBody>
      </p:sp>
      <p:graphicFrame>
        <p:nvGraphicFramePr>
          <p:cNvPr id="27652" name="Object 1028"/>
          <p:cNvGraphicFramePr>
            <a:graphicFrameLocks noChangeAspect="1"/>
          </p:cNvGraphicFramePr>
          <p:nvPr/>
        </p:nvGraphicFramePr>
        <p:xfrm>
          <a:off x="4953000" y="4267200"/>
          <a:ext cx="9112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368280" imgH="431640" progId="Equation.3">
                  <p:embed/>
                </p:oleObj>
              </mc:Choice>
              <mc:Fallback>
                <p:oleObj name="Equation" r:id="rId3" imgW="368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267200"/>
                        <a:ext cx="9112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6308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/>
              <a:t>MergeSort</a:t>
            </a:r>
            <a:r>
              <a:rPr lang="en-US" b="1" dirty="0"/>
              <a:t>(</a:t>
            </a:r>
            <a:r>
              <a:rPr lang="en-US" b="1" dirty="0" err="1"/>
              <a:t>arr</a:t>
            </a:r>
            <a:r>
              <a:rPr lang="en-US" b="1" dirty="0"/>
              <a:t>[], l, r)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If r &gt; l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middle point to divide the array into two halves: middle m = (</a:t>
            </a:r>
            <a:r>
              <a:rPr lang="en-US" dirty="0" err="1"/>
              <a:t>l+r</a:t>
            </a:r>
            <a:r>
              <a:rPr lang="en-US" dirty="0"/>
              <a:t>)/2 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dirty="0" err="1"/>
              <a:t>mergeSort</a:t>
            </a:r>
            <a:r>
              <a:rPr lang="en-US" dirty="0"/>
              <a:t> for first half: Call </a:t>
            </a:r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l, m) 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dirty="0" err="1"/>
              <a:t>mergeSort</a:t>
            </a:r>
            <a:r>
              <a:rPr lang="en-US" dirty="0"/>
              <a:t> for second half: Call </a:t>
            </a:r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m+1, r) 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 the two halves sorted in step 2 and 3: Call merge(</a:t>
            </a:r>
            <a:r>
              <a:rPr lang="en-US" dirty="0" err="1"/>
              <a:t>arr</a:t>
            </a:r>
            <a:r>
              <a:rPr lang="en-US" dirty="0"/>
              <a:t>, l, m, r)</a:t>
            </a:r>
          </a:p>
        </p:txBody>
      </p:sp>
    </p:spTree>
    <p:extLst>
      <p:ext uri="{BB962C8B-B14F-4D97-AF65-F5344CB8AC3E}">
        <p14:creationId xmlns:p14="http://schemas.microsoft.com/office/powerpoint/2010/main" val="2824673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4391"/>
            <a:ext cx="6324600" cy="6089218"/>
          </a:xfrm>
        </p:spPr>
      </p:pic>
    </p:spTree>
    <p:extLst>
      <p:ext uri="{BB962C8B-B14F-4D97-AF65-F5344CB8AC3E}">
        <p14:creationId xmlns:p14="http://schemas.microsoft.com/office/powerpoint/2010/main" val="1690989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T(n) = 2T(n/2) + O(n) =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266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T(1)=1</a:t>
            </a:r>
          </a:p>
          <a:p>
            <a:r>
              <a:rPr lang="en-US" dirty="0"/>
              <a:t>T(n)=T(n/2)+1=T(n/4)+2=T(n/2</a:t>
            </a:r>
            <a:r>
              <a:rPr lang="en-US" baseline="30000" dirty="0"/>
              <a:t>i</a:t>
            </a:r>
            <a:r>
              <a:rPr lang="en-US" dirty="0"/>
              <a:t>)+i</a:t>
            </a:r>
          </a:p>
          <a:p>
            <a:r>
              <a:rPr lang="en-US" dirty="0"/>
              <a:t>n/2</a:t>
            </a:r>
            <a:r>
              <a:rPr lang="en-US" baseline="30000" dirty="0"/>
              <a:t>i</a:t>
            </a:r>
            <a:r>
              <a:rPr lang="en-US" dirty="0"/>
              <a:t>=1 =&gt; i=log</a:t>
            </a:r>
            <a:r>
              <a:rPr lang="en-US" baseline="-25000" dirty="0"/>
              <a:t>2</a:t>
            </a:r>
            <a:r>
              <a:rPr lang="en-US" dirty="0"/>
              <a:t>n</a:t>
            </a:r>
          </a:p>
          <a:p>
            <a:r>
              <a:rPr lang="en-US" dirty="0"/>
              <a:t>T(n)=T(1)+log</a:t>
            </a:r>
            <a:r>
              <a:rPr lang="en-US" baseline="-25000" dirty="0"/>
              <a:t>2</a:t>
            </a:r>
            <a:r>
              <a:rPr lang="en-US" dirty="0"/>
              <a:t>n=1+log</a:t>
            </a:r>
            <a:r>
              <a:rPr lang="en-US" baseline="-25000" dirty="0"/>
              <a:t>2</a:t>
            </a:r>
            <a:r>
              <a:rPr lang="en-US" dirty="0"/>
              <a:t>n = O(log</a:t>
            </a:r>
            <a:r>
              <a:rPr lang="en-US" baseline="-25000" dirty="0"/>
              <a:t>2</a:t>
            </a:r>
            <a:r>
              <a:rPr lang="en-US" dirty="0"/>
              <a:t>n)</a:t>
            </a:r>
          </a:p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46304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/>
              <a:t>When splitting point matters?</a:t>
            </a:r>
          </a:p>
        </p:txBody>
      </p:sp>
    </p:spTree>
    <p:extLst>
      <p:ext uri="{BB962C8B-B14F-4D97-AF65-F5344CB8AC3E}">
        <p14:creationId xmlns:p14="http://schemas.microsoft.com/office/powerpoint/2010/main" val="256127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 of Hanoi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There are three towers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There are n disks, with decreasing sizes, placed on the first tower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You need to move all of the disks from the first tower to the last tower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Larger disks can not be placed on top of a smaller disk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third tower can be used to temporarily hold disks</a:t>
            </a:r>
          </a:p>
        </p:txBody>
      </p:sp>
    </p:spTree>
    <p:extLst>
      <p:ext uri="{BB962C8B-B14F-4D97-AF65-F5344CB8AC3E}">
        <p14:creationId xmlns:p14="http://schemas.microsoft.com/office/powerpoint/2010/main" val="410628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Case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1019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429000" y="3962400"/>
            <a:ext cx="2057400" cy="2209800"/>
            <a:chOff x="528" y="2496"/>
            <a:chExt cx="1296" cy="1392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172200" y="3962400"/>
            <a:ext cx="2057400" cy="2209800"/>
            <a:chOff x="528" y="2496"/>
            <a:chExt cx="1296" cy="1392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752600" y="6324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43400" y="6248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86600" y="6248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7968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Case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429000" y="3962400"/>
            <a:ext cx="2057400" cy="2209800"/>
            <a:chOff x="528" y="2496"/>
            <a:chExt cx="1296" cy="1392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172200" y="3962400"/>
            <a:ext cx="2057400" cy="2209800"/>
            <a:chOff x="528" y="2496"/>
            <a:chExt cx="1296" cy="1392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752600" y="6324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43400" y="6248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86600" y="6248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3657600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3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Base case to solve problem with 2 disks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0" y="4000500"/>
            <a:ext cx="2057400" cy="2209800"/>
            <a:chOff x="6248400" y="3962400"/>
            <a:chExt cx="2057400" cy="2209800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6248400" y="3962400"/>
              <a:ext cx="2057400" cy="2209800"/>
              <a:chOff x="3936" y="2496"/>
              <a:chExt cx="1296" cy="1392"/>
            </a:xfrm>
          </p:grpSpPr>
          <p:sp>
            <p:nvSpPr>
              <p:cNvPr id="8" name="Rectangle 10"/>
              <p:cNvSpPr>
                <a:spLocks noChangeArrowheads="1"/>
              </p:cNvSpPr>
              <p:nvPr/>
            </p:nvSpPr>
            <p:spPr bwMode="auto">
              <a:xfrm>
                <a:off x="3936" y="3744"/>
                <a:ext cx="1296" cy="1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11"/>
              <p:cNvSpPr>
                <a:spLocks noChangeArrowheads="1"/>
              </p:cNvSpPr>
              <p:nvPr/>
            </p:nvSpPr>
            <p:spPr bwMode="auto">
              <a:xfrm>
                <a:off x="4560" y="2496"/>
                <a:ext cx="96" cy="12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Oval 13"/>
            <p:cNvSpPr>
              <a:spLocks noChangeArrowheads="1"/>
            </p:cNvSpPr>
            <p:nvPr/>
          </p:nvSpPr>
          <p:spPr bwMode="auto">
            <a:xfrm>
              <a:off x="6705600" y="5486400"/>
              <a:ext cx="12192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14"/>
            <p:cNvSpPr>
              <a:spLocks noChangeArrowheads="1"/>
            </p:cNvSpPr>
            <p:nvPr/>
          </p:nvSpPr>
          <p:spPr bwMode="auto">
            <a:xfrm>
              <a:off x="6967538" y="5029200"/>
              <a:ext cx="6858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1030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11" name="Rectangle 1031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032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33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14" name="Rectangle 1034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035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752600" y="6324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43400" y="6248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86600" y="6248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9916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2000" y="4000500"/>
            <a:ext cx="6896100" cy="2209800"/>
            <a:chOff x="6248400" y="3962400"/>
            <a:chExt cx="6896100" cy="2209800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6248400" y="3962400"/>
              <a:ext cx="2057400" cy="2209800"/>
              <a:chOff x="3936" y="2496"/>
              <a:chExt cx="1296" cy="1392"/>
            </a:xfrm>
          </p:grpSpPr>
          <p:sp>
            <p:nvSpPr>
              <p:cNvPr id="8" name="Rectangle 10"/>
              <p:cNvSpPr>
                <a:spLocks noChangeArrowheads="1"/>
              </p:cNvSpPr>
              <p:nvPr/>
            </p:nvSpPr>
            <p:spPr bwMode="auto">
              <a:xfrm>
                <a:off x="3936" y="3744"/>
                <a:ext cx="1296" cy="1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11"/>
              <p:cNvSpPr>
                <a:spLocks noChangeArrowheads="1"/>
              </p:cNvSpPr>
              <p:nvPr/>
            </p:nvSpPr>
            <p:spPr bwMode="auto">
              <a:xfrm>
                <a:off x="4560" y="2496"/>
                <a:ext cx="96" cy="12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Oval 13"/>
            <p:cNvSpPr>
              <a:spLocks noChangeArrowheads="1"/>
            </p:cNvSpPr>
            <p:nvPr/>
          </p:nvSpPr>
          <p:spPr bwMode="auto">
            <a:xfrm>
              <a:off x="6705600" y="5486400"/>
              <a:ext cx="12192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14"/>
            <p:cNvSpPr>
              <a:spLocks noChangeArrowheads="1"/>
            </p:cNvSpPr>
            <p:nvPr/>
          </p:nvSpPr>
          <p:spPr bwMode="auto">
            <a:xfrm>
              <a:off x="12458700" y="5486400"/>
              <a:ext cx="6858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1030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11" name="Rectangle 1031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032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33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14" name="Rectangle 1034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035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752600" y="6324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43400" y="6248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86600" y="6248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98245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18592</TotalTime>
  <Words>819</Words>
  <Application>Microsoft Office PowerPoint</Application>
  <PresentationFormat>On-screen Show (4:3)</PresentationFormat>
  <Paragraphs>121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Times New Roman</vt:lpstr>
      <vt:lpstr>Office Theme</vt:lpstr>
      <vt:lpstr>Equation</vt:lpstr>
      <vt:lpstr>Algorithms (CS-204)</vt:lpstr>
      <vt:lpstr>Problem of finding Minimum </vt:lpstr>
      <vt:lpstr>Problem of Searching</vt:lpstr>
      <vt:lpstr>When splitting point matters?</vt:lpstr>
      <vt:lpstr>Tower of Hanoi</vt:lpstr>
      <vt:lpstr>Base Case</vt:lpstr>
      <vt:lpstr>Base Case</vt:lpstr>
      <vt:lpstr>Using Base case to solve problem with 2 disks</vt:lpstr>
      <vt:lpstr>PowerPoint Presentation</vt:lpstr>
      <vt:lpstr>PowerPoint Presentation</vt:lpstr>
      <vt:lpstr>PowerPoint Presentation</vt:lpstr>
      <vt:lpstr>Using solution of 2 disks to solve problem with 3 disks</vt:lpstr>
      <vt:lpstr>Recursive Solution</vt:lpstr>
      <vt:lpstr>Recursive Solution</vt:lpstr>
      <vt:lpstr>Recursive Solution</vt:lpstr>
      <vt:lpstr>Recursive Algorithm</vt:lpstr>
      <vt:lpstr>Induction</vt:lpstr>
      <vt:lpstr>Correctness and Cost</vt:lpstr>
      <vt:lpstr>Guess and Prove</vt:lpstr>
      <vt:lpstr>Substitution Method</vt:lpstr>
      <vt:lpstr>Geometric Series</vt:lpstr>
      <vt:lpstr>Merge Sort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IITP</dc:creator>
  <cp:lastModifiedBy>Maheeth Reddy Maramreddy</cp:lastModifiedBy>
  <cp:revision>52</cp:revision>
  <dcterms:created xsi:type="dcterms:W3CDTF">2006-08-16T00:00:00Z</dcterms:created>
  <dcterms:modified xsi:type="dcterms:W3CDTF">2020-07-23T14:17:08Z</dcterms:modified>
</cp:coreProperties>
</file>