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411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412" r:id="rId15"/>
    <p:sldId id="413" r:id="rId16"/>
    <p:sldId id="414" r:id="rId17"/>
    <p:sldId id="415" r:id="rId18"/>
    <p:sldId id="416" r:id="rId19"/>
    <p:sldId id="410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371" r:id="rId31"/>
    <p:sldId id="37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D8DC-702A-4C6F-91D3-3CB971666510}" type="datetimeFigureOut">
              <a:rPr lang="en-US" smtClean="0"/>
              <a:t>14-Aug-19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7BA9B-7355-43CC-817C-7635F2B7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6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Algorithms (CS-204)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L2.</a:t>
            </a:r>
            <a:fld id="{988961D0-B03D-4B17-9489-B49ADE2C2622}" type="slidenum">
              <a:rPr lang="en-US"/>
              <a:pPr/>
              <a:t>10</a:t>
            </a:fld>
            <a:endParaRPr lang="en-US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96" name="Line 48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93" name="Line 45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94" name="Line 46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78874" name="Text Box 26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  <p:sp>
        <p:nvSpPr>
          <p:cNvPr id="78875" name="Line 27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9" name="Line 31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0" name="Line 32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/16)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4" name="Rectangle 36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5" name="Rectangle 37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6" name="Rectangle 38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7" name="Rectangle 39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8" name="Rectangle 40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8889" name="Rectangle 41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78890" name="Text Box 42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graphicFrame>
        <p:nvGraphicFramePr>
          <p:cNvPr id="78891" name="Object 43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92" name="Object 44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5" name="Rectangle 47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72880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L2.</a:t>
            </a:r>
            <a:fld id="{50624FE1-F2C4-493D-AA13-4607022C86A9}" type="slidenum">
              <a:rPr lang="en-US"/>
              <a:pPr/>
              <a:t>11</a:t>
            </a:fld>
            <a:endParaRPr lang="en-US"/>
          </a:p>
        </p:txBody>
      </p:sp>
      <p:sp>
        <p:nvSpPr>
          <p:cNvPr id="79922" name="Line 50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23" name="Line 51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6781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1" name="Text Box 29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6" name="Line 34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7" name="Line 35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8" name="Line 36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09" name="Line 37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10" name="Rectangle 38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/16)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1" name="Rectangle 39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2" name="Rectangle 40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3" name="Rectangle 41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4" name="Rectangle 42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16" name="Rectangle 44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79917" name="Text Box 45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9926" name="Line 54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9927" name="Object 55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8" name="Object 56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33" name="Object 61"/>
          <p:cNvGraphicFramePr>
            <a:graphicFrameLocks noChangeAspect="1"/>
          </p:cNvGraphicFramePr>
          <p:nvPr/>
        </p:nvGraphicFramePr>
        <p:xfrm>
          <a:off x="7518400" y="36195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7" imgW="1091880" imgH="799920" progId="Equation.3">
                  <p:embed/>
                </p:oleObj>
              </mc:Choice>
              <mc:Fallback>
                <p:oleObj name="Equation" r:id="rId7" imgW="10918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6195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24" name="Rectangle 52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35" name="Line 63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15" name="Rectangle 43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9936" name="Text Box 64"/>
          <p:cNvSpPr txBox="1">
            <a:spLocks noChangeArrowheads="1"/>
          </p:cNvSpPr>
          <p:nvPr/>
        </p:nvSpPr>
        <p:spPr bwMode="auto">
          <a:xfrm rot="-5400000">
            <a:off x="7843044" y="44442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38217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Line 2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7" name="Line 3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6781800" y="40386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/16)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82966" name="Line 22"/>
          <p:cNvSpPr>
            <a:spLocks noChangeShapeType="1"/>
          </p:cNvSpPr>
          <p:nvPr/>
        </p:nvSpPr>
        <p:spPr bwMode="auto">
          <a:xfrm>
            <a:off x="5943600" y="3200400"/>
            <a:ext cx="16764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7" name="Line 23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2968" name="Object 24"/>
          <p:cNvGraphicFramePr>
            <a:graphicFrameLocks noChangeAspect="1"/>
          </p:cNvGraphicFramePr>
          <p:nvPr/>
        </p:nvGraphicFramePr>
        <p:xfrm>
          <a:off x="7772400" y="2781300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3" imgW="838080" imgH="799920" progId="Equation.3">
                  <p:embed/>
                </p:oleObj>
              </mc:Choice>
              <mc:Fallback>
                <p:oleObj name="Equation" r:id="rId3" imgW="8380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81300"/>
                        <a:ext cx="838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9" name="Object 25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5" imgW="406080" imgH="406080" progId="Equation.3">
                  <p:embed/>
                </p:oleObj>
              </mc:Choice>
              <mc:Fallback>
                <p:oleObj name="Equation" r:id="rId5" imgW="406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0" name="Object 26"/>
          <p:cNvGraphicFramePr>
            <a:graphicFrameLocks noChangeAspect="1"/>
          </p:cNvGraphicFramePr>
          <p:nvPr/>
        </p:nvGraphicFramePr>
        <p:xfrm>
          <a:off x="7518400" y="3619500"/>
          <a:ext cx="1092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7" imgW="1091880" imgH="799920" progId="Equation.3">
                  <p:embed/>
                </p:oleObj>
              </mc:Choice>
              <mc:Fallback>
                <p:oleObj name="Equation" r:id="rId7" imgW="10918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3619500"/>
                        <a:ext cx="10922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1" name="Line 27"/>
          <p:cNvSpPr>
            <a:spLocks noChangeShapeType="1"/>
          </p:cNvSpPr>
          <p:nvPr/>
        </p:nvSpPr>
        <p:spPr bwMode="auto">
          <a:xfrm>
            <a:off x="4419600" y="5181600"/>
            <a:ext cx="457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2972" name="Object 28"/>
          <p:cNvGraphicFramePr>
            <a:graphicFrameLocks noChangeAspect="1"/>
          </p:cNvGraphicFramePr>
          <p:nvPr/>
        </p:nvGraphicFramePr>
        <p:xfrm>
          <a:off x="4502150" y="5270500"/>
          <a:ext cx="4432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9" imgW="4431960" imgH="723600" progId="Equation.3">
                  <p:embed/>
                </p:oleObj>
              </mc:Choice>
              <mc:Fallback>
                <p:oleObj name="Equation" r:id="rId9" imgW="443196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5270500"/>
                        <a:ext cx="4432300" cy="723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3" name="Text Box 29"/>
          <p:cNvSpPr txBox="1">
            <a:spLocks noChangeArrowheads="1"/>
          </p:cNvSpPr>
          <p:nvPr/>
        </p:nvSpPr>
        <p:spPr bwMode="auto">
          <a:xfrm rot="-5400000">
            <a:off x="7843044" y="44442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…</a:t>
            </a:r>
          </a:p>
        </p:txBody>
      </p:sp>
      <p:sp>
        <p:nvSpPr>
          <p:cNvPr id="82974" name="Text Box 30"/>
          <p:cNvSpPr txBox="1">
            <a:spLocks noChangeArrowheads="1"/>
          </p:cNvSpPr>
          <p:nvPr/>
        </p:nvSpPr>
        <p:spPr bwMode="auto">
          <a:xfrm>
            <a:off x="3048000" y="5364163"/>
            <a:ext cx="147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/>
              <a:t>Total  </a:t>
            </a:r>
            <a:r>
              <a:rPr lang="en-US">
                <a:solidFill>
                  <a:srgbClr val="009999"/>
                </a:solidFill>
              </a:rPr>
              <a:t>=</a:t>
            </a:r>
          </a:p>
        </p:txBody>
      </p:sp>
      <p:sp>
        <p:nvSpPr>
          <p:cNvPr id="82975" name="Text Box 31"/>
          <p:cNvSpPr txBox="1">
            <a:spLocks noChangeArrowheads="1"/>
          </p:cNvSpPr>
          <p:nvPr/>
        </p:nvSpPr>
        <p:spPr bwMode="auto">
          <a:xfrm>
            <a:off x="4098925" y="5897563"/>
            <a:ext cx="142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99"/>
                </a:solidFill>
              </a:rPr>
              <a:t>= </a:t>
            </a:r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82976" name="Text Box 32"/>
          <p:cNvSpPr txBox="1">
            <a:spLocks noChangeArrowheads="1"/>
          </p:cNvSpPr>
          <p:nvPr/>
        </p:nvSpPr>
        <p:spPr bwMode="auto">
          <a:xfrm>
            <a:off x="5851525" y="5897563"/>
            <a:ext cx="2863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accent2"/>
                </a:solidFill>
              </a:rPr>
              <a:t>geometric series</a:t>
            </a:r>
          </a:p>
        </p:txBody>
      </p:sp>
    </p:spTree>
    <p:extLst>
      <p:ext uri="{BB962C8B-B14F-4D97-AF65-F5344CB8AC3E}">
        <p14:creationId xmlns:p14="http://schemas.microsoft.com/office/powerpoint/2010/main" val="2676484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Appendix: geometric series</a:t>
            </a:r>
          </a:p>
        </p:txBody>
      </p:sp>
      <p:grpSp>
        <p:nvGrpSpPr>
          <p:cNvPr id="83977" name="Group 9"/>
          <p:cNvGrpSpPr>
            <a:grpSpLocks/>
          </p:cNvGrpSpPr>
          <p:nvPr/>
        </p:nvGrpSpPr>
        <p:grpSpPr bwMode="auto">
          <a:xfrm>
            <a:off x="1882775" y="3708400"/>
            <a:ext cx="5378450" cy="939800"/>
            <a:chOff x="1056" y="3072"/>
            <a:chExt cx="3388" cy="592"/>
          </a:xfrm>
        </p:grpSpPr>
        <p:graphicFrame>
          <p:nvGraphicFramePr>
            <p:cNvPr id="83971" name="Object 3"/>
            <p:cNvGraphicFramePr>
              <a:graphicFrameLocks noChangeAspect="1"/>
            </p:cNvGraphicFramePr>
            <p:nvPr/>
          </p:nvGraphicFramePr>
          <p:xfrm>
            <a:off x="1056" y="3072"/>
            <a:ext cx="220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2" name="Equation" r:id="rId3" imgW="3492360" imgH="939600" progId="Equation.3">
                    <p:embed/>
                  </p:oleObj>
                </mc:Choice>
                <mc:Fallback>
                  <p:oleObj name="Equation" r:id="rId3" imgW="3492360" imgH="939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072"/>
                          <a:ext cx="2200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2" name="Text Box 4"/>
            <p:cNvSpPr txBox="1">
              <a:spLocks noChangeArrowheads="1"/>
            </p:cNvSpPr>
            <p:nvPr/>
          </p:nvSpPr>
          <p:spPr bwMode="auto">
            <a:xfrm>
              <a:off x="3350" y="3185"/>
              <a:ext cx="10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for </a:t>
              </a:r>
              <a:r>
                <a:rPr lang="en-US">
                  <a:solidFill>
                    <a:srgbClr val="009999"/>
                  </a:solidFill>
                </a:rPr>
                <a:t>|</a:t>
              </a:r>
              <a:r>
                <a:rPr lang="en-US" i="1">
                  <a:solidFill>
                    <a:srgbClr val="009999"/>
                  </a:solidFill>
                </a:rPr>
                <a:t>x</a:t>
              </a:r>
              <a:r>
                <a:rPr lang="en-US">
                  <a:solidFill>
                    <a:srgbClr val="009999"/>
                  </a:solidFill>
                </a:rPr>
                <a:t>| &lt; 1</a:t>
              </a:r>
            </a:p>
          </p:txBody>
        </p:sp>
      </p:grpSp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1385888" y="2286000"/>
            <a:ext cx="6370637" cy="1041400"/>
            <a:chOff x="672" y="1152"/>
            <a:chExt cx="4013" cy="656"/>
          </a:xfrm>
        </p:grpSpPr>
        <p:graphicFrame>
          <p:nvGraphicFramePr>
            <p:cNvPr id="83974" name="Object 6"/>
            <p:cNvGraphicFramePr>
              <a:graphicFrameLocks noChangeAspect="1"/>
            </p:cNvGraphicFramePr>
            <p:nvPr/>
          </p:nvGraphicFramePr>
          <p:xfrm>
            <a:off x="672" y="1152"/>
            <a:ext cx="302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3" name="Equation" r:id="rId5" imgW="4800600" imgH="1041120" progId="Equation.3">
                    <p:embed/>
                  </p:oleObj>
                </mc:Choice>
                <mc:Fallback>
                  <p:oleObj name="Equation" r:id="rId5" imgW="4800600" imgH="1041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152"/>
                          <a:ext cx="3024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5" name="Text Box 7"/>
            <p:cNvSpPr txBox="1">
              <a:spLocks noChangeArrowheads="1"/>
            </p:cNvSpPr>
            <p:nvPr/>
          </p:nvSpPr>
          <p:spPr bwMode="auto">
            <a:xfrm>
              <a:off x="3696" y="1298"/>
              <a:ext cx="9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for </a:t>
              </a:r>
              <a:r>
                <a:rPr lang="en-US" i="1">
                  <a:solidFill>
                    <a:srgbClr val="009999"/>
                  </a:solidFill>
                </a:rPr>
                <a:t>x</a:t>
              </a:r>
              <a:r>
                <a:rPr lang="en-US">
                  <a:solidFill>
                    <a:srgbClr val="009999"/>
                  </a:solidFill>
                </a:rPr>
                <a:t> </a:t>
              </a:r>
              <a:r>
                <a:rPr lang="en-US">
                  <a:solidFill>
                    <a:srgbClr val="009999"/>
                  </a:solidFill>
                  <a:latin typeface="Symbol" pitchFamily="18" charset="2"/>
                </a:rPr>
                <a:t>¹</a:t>
              </a:r>
              <a:r>
                <a:rPr lang="en-US">
                  <a:solidFill>
                    <a:srgbClr val="009999"/>
                  </a:solidFill>
                </a:rPr>
                <a:t>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5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7175" y="1844675"/>
            <a:ext cx="433388" cy="4318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38" name="TextBox 5"/>
          <p:cNvSpPr txBox="1">
            <a:spLocks noChangeArrowheads="1"/>
          </p:cNvSpPr>
          <p:nvPr/>
        </p:nvSpPr>
        <p:spPr bwMode="auto">
          <a:xfrm>
            <a:off x="4140200" y="1844675"/>
            <a:ext cx="287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563938" y="2205038"/>
            <a:ext cx="576262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27538" y="2205038"/>
            <a:ext cx="649287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203575" y="2636838"/>
            <a:ext cx="431800" cy="4318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03800" y="2636838"/>
            <a:ext cx="431800" cy="4318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43" name="TextBox 10"/>
          <p:cNvSpPr txBox="1">
            <a:spLocks noChangeArrowheads="1"/>
          </p:cNvSpPr>
          <p:nvPr/>
        </p:nvSpPr>
        <p:spPr bwMode="auto">
          <a:xfrm>
            <a:off x="2627313" y="2636838"/>
            <a:ext cx="1152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T       n/2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16238" y="2852738"/>
            <a:ext cx="215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5" name="TextBox 12"/>
          <p:cNvSpPr txBox="1">
            <a:spLocks noChangeArrowheads="1"/>
          </p:cNvSpPr>
          <p:nvPr/>
        </p:nvSpPr>
        <p:spPr bwMode="auto">
          <a:xfrm>
            <a:off x="4427538" y="2636838"/>
            <a:ext cx="1081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T        n/2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16463" y="2852738"/>
            <a:ext cx="2159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771775" y="2997200"/>
            <a:ext cx="504825" cy="50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63938" y="2997200"/>
            <a:ext cx="431800" cy="50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484438" y="3500438"/>
            <a:ext cx="431800" cy="43338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779838" y="3500438"/>
            <a:ext cx="431800" cy="43338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9" name="Straight Connector 28"/>
          <p:cNvCxnSpPr>
            <a:stCxn id="10" idx="3"/>
          </p:cNvCxnSpPr>
          <p:nvPr/>
        </p:nvCxnSpPr>
        <p:spPr>
          <a:xfrm flipH="1">
            <a:off x="4643438" y="3005138"/>
            <a:ext cx="423862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356100" y="3500438"/>
            <a:ext cx="431800" cy="43338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5364163" y="2997200"/>
            <a:ext cx="431800" cy="50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651500" y="3500438"/>
            <a:ext cx="433388" cy="43338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55" name="TextBox 35"/>
          <p:cNvSpPr txBox="1">
            <a:spLocks noChangeArrowheads="1"/>
          </p:cNvSpPr>
          <p:nvPr/>
        </p:nvSpPr>
        <p:spPr bwMode="auto">
          <a:xfrm>
            <a:off x="2411413" y="3500438"/>
            <a:ext cx="5762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cs typeface="Times New Roman" pitchFamily="18" charset="0"/>
              </a:rPr>
              <a:t> n/2</a:t>
            </a:r>
            <a:r>
              <a:rPr lang="en-US" sz="1600" baseline="3000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56" name="TextBox 36"/>
          <p:cNvSpPr txBox="1">
            <a:spLocks noChangeArrowheads="1"/>
          </p:cNvSpPr>
          <p:nvPr/>
        </p:nvSpPr>
        <p:spPr bwMode="auto">
          <a:xfrm>
            <a:off x="3708400" y="3500438"/>
            <a:ext cx="5762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cs typeface="Times New Roman" pitchFamily="18" charset="0"/>
              </a:rPr>
              <a:t> n/2</a:t>
            </a:r>
            <a:r>
              <a:rPr lang="en-US" sz="1600" baseline="3000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57" name="TextBox 37"/>
          <p:cNvSpPr txBox="1">
            <a:spLocks noChangeArrowheads="1"/>
          </p:cNvSpPr>
          <p:nvPr/>
        </p:nvSpPr>
        <p:spPr bwMode="auto">
          <a:xfrm>
            <a:off x="4284663" y="3500438"/>
            <a:ext cx="574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cs typeface="Times New Roman" pitchFamily="18" charset="0"/>
              </a:rPr>
              <a:t> n/2</a:t>
            </a:r>
            <a:r>
              <a:rPr lang="en-US" sz="1600" baseline="3000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58" name="TextBox 38"/>
          <p:cNvSpPr txBox="1">
            <a:spLocks noChangeArrowheads="1"/>
          </p:cNvSpPr>
          <p:nvPr/>
        </p:nvSpPr>
        <p:spPr bwMode="auto">
          <a:xfrm>
            <a:off x="5580063" y="3514725"/>
            <a:ext cx="57626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cs typeface="Times New Roman" pitchFamily="18" charset="0"/>
              </a:rPr>
              <a:t> n/2</a:t>
            </a:r>
            <a:r>
              <a:rPr lang="en-US" sz="1600" baseline="3000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195513" y="3860800"/>
            <a:ext cx="360362" cy="360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43213" y="3860800"/>
            <a:ext cx="288925" cy="360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40200" y="3860800"/>
            <a:ext cx="287338" cy="360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563938" y="3860800"/>
            <a:ext cx="287337" cy="360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435600" y="3860800"/>
            <a:ext cx="288925" cy="360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716463" y="3860800"/>
            <a:ext cx="287337" cy="360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011863" y="3860800"/>
            <a:ext cx="288925" cy="360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2771775" y="3141663"/>
            <a:ext cx="1368425" cy="215900"/>
          </a:xfrm>
          <a:custGeom>
            <a:avLst/>
            <a:gdLst>
              <a:gd name="connsiteX0" fmla="*/ 0 w 1348154"/>
              <a:gd name="connsiteY0" fmla="*/ 18422 h 252883"/>
              <a:gd name="connsiteX1" fmla="*/ 512466 w 1348154"/>
              <a:gd name="connsiteY1" fmla="*/ 249534 h 252883"/>
              <a:gd name="connsiteX2" fmla="*/ 1225899 w 1348154"/>
              <a:gd name="connsiteY2" fmla="*/ 38519 h 252883"/>
              <a:gd name="connsiteX3" fmla="*/ 1245995 w 1348154"/>
              <a:gd name="connsiteY3" fmla="*/ 18422 h 25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154" h="252883">
                <a:moveTo>
                  <a:pt x="0" y="18422"/>
                </a:moveTo>
                <a:cubicBezTo>
                  <a:pt x="154075" y="132303"/>
                  <a:pt x="308150" y="246185"/>
                  <a:pt x="512466" y="249534"/>
                </a:cubicBezTo>
                <a:cubicBezTo>
                  <a:pt x="716782" y="252883"/>
                  <a:pt x="1103644" y="77038"/>
                  <a:pt x="1225899" y="38519"/>
                </a:cubicBezTo>
                <a:cubicBezTo>
                  <a:pt x="1348154" y="0"/>
                  <a:pt x="1297074" y="9211"/>
                  <a:pt x="1245995" y="18422"/>
                </a:cubicBezTo>
              </a:path>
            </a:pathLst>
          </a:cu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4572000" y="3141663"/>
            <a:ext cx="1368425" cy="215900"/>
          </a:xfrm>
          <a:custGeom>
            <a:avLst/>
            <a:gdLst>
              <a:gd name="connsiteX0" fmla="*/ 0 w 1348154"/>
              <a:gd name="connsiteY0" fmla="*/ 18422 h 252883"/>
              <a:gd name="connsiteX1" fmla="*/ 512466 w 1348154"/>
              <a:gd name="connsiteY1" fmla="*/ 249534 h 252883"/>
              <a:gd name="connsiteX2" fmla="*/ 1225899 w 1348154"/>
              <a:gd name="connsiteY2" fmla="*/ 38519 h 252883"/>
              <a:gd name="connsiteX3" fmla="*/ 1245995 w 1348154"/>
              <a:gd name="connsiteY3" fmla="*/ 18422 h 25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154" h="252883">
                <a:moveTo>
                  <a:pt x="0" y="18422"/>
                </a:moveTo>
                <a:cubicBezTo>
                  <a:pt x="154075" y="132303"/>
                  <a:pt x="308150" y="246185"/>
                  <a:pt x="512466" y="249534"/>
                </a:cubicBezTo>
                <a:cubicBezTo>
                  <a:pt x="716782" y="252883"/>
                  <a:pt x="1103644" y="77038"/>
                  <a:pt x="1225899" y="38519"/>
                </a:cubicBezTo>
                <a:cubicBezTo>
                  <a:pt x="1348154" y="0"/>
                  <a:pt x="1297074" y="9211"/>
                  <a:pt x="1245995" y="18422"/>
                </a:cubicBezTo>
              </a:path>
            </a:pathLst>
          </a:cu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443663" y="2420938"/>
            <a:ext cx="93662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443663" y="3068638"/>
            <a:ext cx="93662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70" name="TextBox 44"/>
          <p:cNvSpPr txBox="1">
            <a:spLocks noChangeArrowheads="1"/>
          </p:cNvSpPr>
          <p:nvPr/>
        </p:nvSpPr>
        <p:spPr bwMode="auto">
          <a:xfrm>
            <a:off x="755650" y="404813"/>
            <a:ext cx="81375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1)  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T(n)  =  2T(n/2)  +  n</a:t>
            </a:r>
          </a:p>
          <a:p>
            <a:pPr eaLnBrk="1" hangingPunct="1"/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The recursion tree for this recurrence is  :</a:t>
            </a:r>
          </a:p>
          <a:p>
            <a:pPr eaLnBrk="1" hangingPunct="1"/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							    n	</a:t>
            </a:r>
          </a:p>
          <a:p>
            <a:pPr eaLnBrk="1" hangingPunct="1"/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  			         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n/2		           n/2		   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eaLnBrk="1" hangingPunct="1"/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			          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/>
            <a:r>
              <a:rPr lang="en-US" sz="2000" b="1">
                <a:latin typeface="Times New Roman" pitchFamily="18" charset="0"/>
                <a:cs typeface="Times New Roman" pitchFamily="18" charset="0"/>
              </a:rPr>
              <a:t>			           :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hangingPunct="1"/>
            <a:r>
              <a:rPr lang="en-US" sz="2000">
                <a:latin typeface="Times New Roman" pitchFamily="18" charset="0"/>
                <a:cs typeface="Times New Roman" pitchFamily="18" charset="0"/>
              </a:rPr>
              <a:t>			          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		          </a:t>
            </a:r>
          </a:p>
        </p:txBody>
      </p:sp>
      <p:sp>
        <p:nvSpPr>
          <p:cNvPr id="47" name="Oval 46"/>
          <p:cNvSpPr/>
          <p:nvPr/>
        </p:nvSpPr>
        <p:spPr>
          <a:xfrm>
            <a:off x="1908175" y="5589588"/>
            <a:ext cx="431800" cy="4318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27313" y="5589588"/>
            <a:ext cx="431800" cy="4318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348038" y="5589588"/>
            <a:ext cx="431800" cy="4318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95738" y="5589588"/>
            <a:ext cx="431800" cy="4318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716463" y="5589588"/>
            <a:ext cx="431800" cy="4318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35600" y="5589588"/>
            <a:ext cx="431800" cy="4318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156325" y="5589588"/>
            <a:ext cx="431800" cy="4318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78" name="TextBox 54"/>
          <p:cNvSpPr txBox="1">
            <a:spLocks noChangeArrowheads="1"/>
          </p:cNvSpPr>
          <p:nvPr/>
        </p:nvSpPr>
        <p:spPr bwMode="auto">
          <a:xfrm>
            <a:off x="1979613" y="5589588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9979" name="TextBox 57"/>
          <p:cNvSpPr txBox="1">
            <a:spLocks noChangeArrowheads="1"/>
          </p:cNvSpPr>
          <p:nvPr/>
        </p:nvSpPr>
        <p:spPr bwMode="auto">
          <a:xfrm>
            <a:off x="2700338" y="5589588"/>
            <a:ext cx="287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9980" name="TextBox 58"/>
          <p:cNvSpPr txBox="1">
            <a:spLocks noChangeArrowheads="1"/>
          </p:cNvSpPr>
          <p:nvPr/>
        </p:nvSpPr>
        <p:spPr bwMode="auto">
          <a:xfrm>
            <a:off x="3419475" y="5589588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9981" name="TextBox 59"/>
          <p:cNvSpPr txBox="1">
            <a:spLocks noChangeArrowheads="1"/>
          </p:cNvSpPr>
          <p:nvPr/>
        </p:nvSpPr>
        <p:spPr bwMode="auto">
          <a:xfrm>
            <a:off x="4067175" y="5589588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9982" name="TextBox 60"/>
          <p:cNvSpPr txBox="1">
            <a:spLocks noChangeArrowheads="1"/>
          </p:cNvSpPr>
          <p:nvPr/>
        </p:nvSpPr>
        <p:spPr bwMode="auto">
          <a:xfrm>
            <a:off x="4787900" y="5589588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9983" name="TextBox 62"/>
          <p:cNvSpPr txBox="1">
            <a:spLocks noChangeArrowheads="1"/>
          </p:cNvSpPr>
          <p:nvPr/>
        </p:nvSpPr>
        <p:spPr bwMode="auto">
          <a:xfrm>
            <a:off x="5508625" y="5589588"/>
            <a:ext cx="287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9984" name="TextBox 63"/>
          <p:cNvSpPr txBox="1">
            <a:spLocks noChangeArrowheads="1"/>
          </p:cNvSpPr>
          <p:nvPr/>
        </p:nvSpPr>
        <p:spPr bwMode="auto">
          <a:xfrm>
            <a:off x="6227763" y="5589588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1042988" y="1773238"/>
            <a:ext cx="0" cy="172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035050" y="3860800"/>
            <a:ext cx="7938" cy="2160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4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765175"/>
            <a:ext cx="8229600" cy="557688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   When we add the values across the levels of the recursion tree, we get a value of n for every level.</a:t>
            </a:r>
          </a:p>
          <a:p>
            <a:pPr>
              <a:buFontTx/>
              <a:buNone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    We have      n + n + n + ……       log n times</a:t>
            </a:r>
          </a:p>
          <a:p>
            <a:pPr>
              <a:buFontTx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                    = n (1 + 1 + 1 + ……   log n times)</a:t>
            </a:r>
          </a:p>
          <a:p>
            <a:pPr>
              <a:buFontTx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     = n (log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>
              <a:buFontTx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     =</a:t>
            </a:r>
            <a:r>
              <a:rPr lang="en-IN" sz="2000" smtClean="0">
                <a:latin typeface="Times New Roman" pitchFamily="18" charset="0"/>
                <a:cs typeface="Times New Roman" pitchFamily="18" charset="0"/>
              </a:rPr>
              <a:t> Ɵ (n log n)</a:t>
            </a:r>
          </a:p>
          <a:p>
            <a:pPr>
              <a:buFontTx/>
              <a:buNone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    T(n)  = </a:t>
            </a:r>
            <a:r>
              <a:rPr lang="en-IN" sz="2000" smtClean="0">
                <a:latin typeface="Times New Roman" pitchFamily="18" charset="0"/>
                <a:cs typeface="Times New Roman" pitchFamily="18" charset="0"/>
              </a:rPr>
              <a:t> Ɵ (n log n) 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IN" sz="200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4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144463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/>
            </a:r>
            <a:br>
              <a:rPr lang="en-US" sz="4000" smtClean="0"/>
            </a:br>
            <a:r>
              <a:rPr lang="en-IN" sz="4000" smtClean="0"/>
              <a:t/>
            </a:r>
            <a:br>
              <a:rPr lang="en-IN" sz="4000" smtClean="0"/>
            </a:br>
            <a:r>
              <a:rPr lang="en-IN" sz="4000" smtClean="0"/>
              <a:t/>
            </a:r>
            <a:br>
              <a:rPr lang="en-IN" sz="4000" smtClean="0"/>
            </a:br>
            <a:endParaRPr lang="en-IN" sz="40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5649913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II.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Given      :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T(n)  =  2T(n/2)  +  1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Solution  :   The recursion tree for the above recurrence is </a:t>
            </a:r>
          </a:p>
          <a:p>
            <a:pPr>
              <a:buFontTx/>
              <a:buNone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             1	             1	          2	</a:t>
            </a:r>
          </a:p>
          <a:p>
            <a:pPr>
              <a:buFontTx/>
              <a:buNone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log n							          4	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								    	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             	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              </a:t>
            </a:r>
          </a:p>
          <a:p>
            <a:pPr>
              <a:buFontTx/>
              <a:buNone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067175" y="2060575"/>
            <a:ext cx="433388" cy="4318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563938" y="2420938"/>
            <a:ext cx="576262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27538" y="2420938"/>
            <a:ext cx="649287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203575" y="2852738"/>
            <a:ext cx="431800" cy="4318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03800" y="2852738"/>
            <a:ext cx="431800" cy="4318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771775" y="3213100"/>
            <a:ext cx="504825" cy="50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63938" y="3213100"/>
            <a:ext cx="431800" cy="50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484438" y="3716338"/>
            <a:ext cx="431800" cy="43338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779838" y="3716338"/>
            <a:ext cx="431800" cy="43338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Connector 17"/>
          <p:cNvCxnSpPr>
            <a:stCxn id="9" idx="3"/>
          </p:cNvCxnSpPr>
          <p:nvPr/>
        </p:nvCxnSpPr>
        <p:spPr>
          <a:xfrm flipH="1">
            <a:off x="4643438" y="3221038"/>
            <a:ext cx="423862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356100" y="3716338"/>
            <a:ext cx="431800" cy="43338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5364163" y="3213100"/>
            <a:ext cx="431800" cy="50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51500" y="3716338"/>
            <a:ext cx="433388" cy="43338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195513" y="4076700"/>
            <a:ext cx="360362" cy="360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43213" y="4076700"/>
            <a:ext cx="288925" cy="360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40200" y="4076700"/>
            <a:ext cx="287338" cy="360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563938" y="4076700"/>
            <a:ext cx="287337" cy="360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435600" y="4076700"/>
            <a:ext cx="288925" cy="360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716463" y="4076700"/>
            <a:ext cx="287337" cy="360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11863" y="4076700"/>
            <a:ext cx="288925" cy="360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2771775" y="3357563"/>
            <a:ext cx="1368425" cy="215900"/>
          </a:xfrm>
          <a:custGeom>
            <a:avLst/>
            <a:gdLst>
              <a:gd name="connsiteX0" fmla="*/ 0 w 1348154"/>
              <a:gd name="connsiteY0" fmla="*/ 18422 h 252883"/>
              <a:gd name="connsiteX1" fmla="*/ 512466 w 1348154"/>
              <a:gd name="connsiteY1" fmla="*/ 249534 h 252883"/>
              <a:gd name="connsiteX2" fmla="*/ 1225899 w 1348154"/>
              <a:gd name="connsiteY2" fmla="*/ 38519 h 252883"/>
              <a:gd name="connsiteX3" fmla="*/ 1245995 w 1348154"/>
              <a:gd name="connsiteY3" fmla="*/ 18422 h 25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154" h="252883">
                <a:moveTo>
                  <a:pt x="0" y="18422"/>
                </a:moveTo>
                <a:cubicBezTo>
                  <a:pt x="154075" y="132303"/>
                  <a:pt x="308150" y="246185"/>
                  <a:pt x="512466" y="249534"/>
                </a:cubicBezTo>
                <a:cubicBezTo>
                  <a:pt x="716782" y="252883"/>
                  <a:pt x="1103644" y="77038"/>
                  <a:pt x="1225899" y="38519"/>
                </a:cubicBezTo>
                <a:cubicBezTo>
                  <a:pt x="1348154" y="0"/>
                  <a:pt x="1297074" y="9211"/>
                  <a:pt x="1245995" y="18422"/>
                </a:cubicBezTo>
              </a:path>
            </a:pathLst>
          </a:cu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572000" y="3357563"/>
            <a:ext cx="1368425" cy="215900"/>
          </a:xfrm>
          <a:custGeom>
            <a:avLst/>
            <a:gdLst>
              <a:gd name="connsiteX0" fmla="*/ 0 w 1348154"/>
              <a:gd name="connsiteY0" fmla="*/ 18422 h 252883"/>
              <a:gd name="connsiteX1" fmla="*/ 512466 w 1348154"/>
              <a:gd name="connsiteY1" fmla="*/ 249534 h 252883"/>
              <a:gd name="connsiteX2" fmla="*/ 1225899 w 1348154"/>
              <a:gd name="connsiteY2" fmla="*/ 38519 h 252883"/>
              <a:gd name="connsiteX3" fmla="*/ 1245995 w 1348154"/>
              <a:gd name="connsiteY3" fmla="*/ 18422 h 25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154" h="252883">
                <a:moveTo>
                  <a:pt x="0" y="18422"/>
                </a:moveTo>
                <a:cubicBezTo>
                  <a:pt x="154075" y="132303"/>
                  <a:pt x="308150" y="246185"/>
                  <a:pt x="512466" y="249534"/>
                </a:cubicBezTo>
                <a:cubicBezTo>
                  <a:pt x="716782" y="252883"/>
                  <a:pt x="1103644" y="77038"/>
                  <a:pt x="1225899" y="38519"/>
                </a:cubicBezTo>
                <a:cubicBezTo>
                  <a:pt x="1348154" y="0"/>
                  <a:pt x="1297074" y="9211"/>
                  <a:pt x="1245995" y="18422"/>
                </a:cubicBezTo>
              </a:path>
            </a:pathLst>
          </a:cu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443663" y="2636838"/>
            <a:ext cx="93662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43663" y="3284538"/>
            <a:ext cx="93662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1" name="TextBox 36"/>
          <p:cNvSpPr txBox="1">
            <a:spLocks noChangeArrowheads="1"/>
          </p:cNvSpPr>
          <p:nvPr/>
        </p:nvSpPr>
        <p:spPr bwMode="auto">
          <a:xfrm>
            <a:off x="7451725" y="2492375"/>
            <a:ext cx="360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443663" y="4005263"/>
            <a:ext cx="93662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3" name="TextBox 40"/>
          <p:cNvSpPr txBox="1">
            <a:spLocks noChangeArrowheads="1"/>
          </p:cNvSpPr>
          <p:nvPr/>
        </p:nvSpPr>
        <p:spPr bwMode="auto">
          <a:xfrm>
            <a:off x="4211638" y="4652963"/>
            <a:ext cx="288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b="1"/>
              <a:t>:</a:t>
            </a:r>
          </a:p>
          <a:p>
            <a:pPr eaLnBrk="1" hangingPunct="1"/>
            <a:r>
              <a:rPr lang="en-US" sz="1800" b="1"/>
              <a:t>:</a:t>
            </a:r>
          </a:p>
          <a:p>
            <a:pPr eaLnBrk="1" hangingPunct="1"/>
            <a:r>
              <a:rPr lang="en-US" sz="1800" b="1"/>
              <a:t>: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042988" y="2060575"/>
            <a:ext cx="0" cy="17287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42988" y="4221163"/>
            <a:ext cx="0" cy="15843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7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01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713"/>
            <a:ext cx="8229600" cy="550545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    Now we add up the costs over all levels of the recursion tree, to determine the cost for the entire tree :</a:t>
            </a:r>
          </a:p>
          <a:p>
            <a:pPr>
              <a:buFontTx/>
              <a:buNone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    We get series like </a:t>
            </a:r>
          </a:p>
          <a:p>
            <a:pPr>
              <a:buFontTx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1 + 2 + 2</a:t>
            </a:r>
            <a:r>
              <a:rPr lang="en-US" sz="2000" baseline="3000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sz="2000" baseline="30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+  ……   log n times            which is a G.P.</a:t>
            </a:r>
          </a:p>
          <a:p>
            <a:pPr>
              <a:buFontTx/>
              <a:buNone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[ So, using the formula for sum of terms in a G.P.  :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a + ar + ar</a:t>
            </a:r>
            <a:r>
              <a:rPr lang="en-US" sz="2000" i="1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+ ar</a:t>
            </a:r>
            <a:r>
              <a:rPr lang="en-US" sz="2000" i="1" baseline="30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+ …… + ar </a:t>
            </a:r>
            <a:r>
              <a:rPr lang="en-US" sz="2000" i="1" baseline="30000" smtClean="0">
                <a:latin typeface="Times New Roman" pitchFamily="18" charset="0"/>
                <a:cs typeface="Times New Roman" pitchFamily="18" charset="0"/>
              </a:rPr>
              <a:t>n – 1  </a:t>
            </a: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=  </a:t>
            </a:r>
            <a:r>
              <a:rPr lang="en-US" sz="2000" i="1" u="sng" smtClean="0">
                <a:latin typeface="Times New Roman" pitchFamily="18" charset="0"/>
                <a:cs typeface="Times New Roman" pitchFamily="18" charset="0"/>
              </a:rPr>
              <a:t>a( r </a:t>
            </a:r>
            <a:r>
              <a:rPr lang="en-US" sz="2000" i="1" u="sng" baseline="30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u="sng" smtClean="0">
                <a:latin typeface="Times New Roman" pitchFamily="18" charset="0"/>
                <a:cs typeface="Times New Roman" pitchFamily="18" charset="0"/>
              </a:rPr>
              <a:t> – 1 )</a:t>
            </a:r>
            <a:endParaRPr lang="en-US" sz="2000" i="1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						     r  –  1        ]	</a:t>
            </a:r>
          </a:p>
          <a:p>
            <a:pPr>
              <a:buFontTx/>
              <a:buNone/>
            </a:pPr>
            <a:r>
              <a:rPr lang="en-US" sz="2000" i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=  </a:t>
            </a:r>
            <a:r>
              <a:rPr lang="en-US" sz="2000" u="sng" smtClean="0">
                <a:latin typeface="Times New Roman" pitchFamily="18" charset="0"/>
                <a:cs typeface="Times New Roman" pitchFamily="18" charset="0"/>
              </a:rPr>
              <a:t>1 (2</a:t>
            </a:r>
            <a:r>
              <a:rPr lang="en-US" sz="2000" u="sng" baseline="3000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000" u="sng" baseline="-25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u="sng" baseline="3000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000" u="sng" smtClean="0">
                <a:latin typeface="Times New Roman" pitchFamily="18" charset="0"/>
                <a:cs typeface="Times New Roman" pitchFamily="18" charset="0"/>
              </a:rPr>
              <a:t> – 1)</a:t>
            </a:r>
          </a:p>
          <a:p>
            <a:pPr>
              <a:buFontTx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         2 – 1 </a:t>
            </a:r>
          </a:p>
          <a:p>
            <a:pPr>
              <a:buFontTx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		=  n – 1 </a:t>
            </a:r>
          </a:p>
          <a:p>
            <a:pPr>
              <a:buFontTx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=</a:t>
            </a:r>
            <a:r>
              <a:rPr lang="en-IN" sz="2000" smtClean="0">
                <a:latin typeface="Times New Roman" pitchFamily="18" charset="0"/>
                <a:cs typeface="Times New Roman" pitchFamily="18" charset="0"/>
              </a:rPr>
              <a:t>  Ɵ (n – 1)       (neglecting the lower order terms)</a:t>
            </a:r>
          </a:p>
          <a:p>
            <a:pPr>
              <a:buFontTx/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		=</a:t>
            </a:r>
            <a:r>
              <a:rPr lang="en-IN" sz="2000" smtClean="0">
                <a:latin typeface="Times New Roman" pitchFamily="18" charset="0"/>
                <a:cs typeface="Times New Roman" pitchFamily="18" charset="0"/>
              </a:rPr>
              <a:t>  Ɵ (n)</a:t>
            </a:r>
          </a:p>
        </p:txBody>
      </p:sp>
    </p:spTree>
    <p:extLst>
      <p:ext uri="{BB962C8B-B14F-4D97-AF65-F5344CB8AC3E}">
        <p14:creationId xmlns:p14="http://schemas.microsoft.com/office/powerpoint/2010/main" val="3978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0175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/>
            </a:r>
            <a:br>
              <a:rPr lang="en-US" sz="4000" smtClean="0"/>
            </a:br>
            <a:r>
              <a:rPr lang="en-IN" sz="4000" smtClean="0"/>
              <a:t/>
            </a:r>
            <a:br>
              <a:rPr lang="en-IN" sz="4000" smtClean="0"/>
            </a:br>
            <a:r>
              <a:rPr lang="en-IN" sz="4000" smtClean="0"/>
              <a:t/>
            </a:r>
            <a:br>
              <a:rPr lang="en-IN" sz="4000" smtClean="0"/>
            </a:br>
            <a:endParaRPr lang="en-IN" sz="40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496300" cy="5865812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III.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Given      :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T(n)  =  T(n/3)  +  T(2n/3)  +  n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Solution  :   The recursion tree for the above recurrence is </a:t>
            </a:r>
          </a:p>
          <a:p>
            <a:pPr>
              <a:buFontTx/>
              <a:buNone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				            n</a:t>
            </a:r>
          </a:p>
          <a:p>
            <a:pPr>
              <a:buFontTx/>
              <a:buNone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 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n/3	                2n/3	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Tx/>
              <a:buNone/>
              <a:defRPr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n								   log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3/2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				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       n/3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buFontTx/>
              <a:buNone/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	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		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>
              <a:buFontTx/>
              <a:buNone/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	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   </a:t>
            </a:r>
          </a:p>
          <a:p>
            <a:pPr>
              <a:buFontTx/>
              <a:buNone/>
              <a:defRPr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067175" y="1844675"/>
            <a:ext cx="433388" cy="4318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36" name="TextBox 4"/>
          <p:cNvSpPr txBox="1">
            <a:spLocks noChangeArrowheads="1"/>
          </p:cNvSpPr>
          <p:nvPr/>
        </p:nvSpPr>
        <p:spPr bwMode="auto">
          <a:xfrm>
            <a:off x="4140200" y="1844675"/>
            <a:ext cx="287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563938" y="2205038"/>
            <a:ext cx="576262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27538" y="2205038"/>
            <a:ext cx="649287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203575" y="2636838"/>
            <a:ext cx="431800" cy="4318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03800" y="2636838"/>
            <a:ext cx="431800" cy="4318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41" name="TextBox 9"/>
          <p:cNvSpPr txBox="1">
            <a:spLocks noChangeArrowheads="1"/>
          </p:cNvSpPr>
          <p:nvPr/>
        </p:nvSpPr>
        <p:spPr bwMode="auto">
          <a:xfrm>
            <a:off x="3203575" y="263683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n/3</a:t>
            </a:r>
          </a:p>
        </p:txBody>
      </p:sp>
      <p:sp>
        <p:nvSpPr>
          <p:cNvPr id="44042" name="TextBox 11"/>
          <p:cNvSpPr txBox="1">
            <a:spLocks noChangeArrowheads="1"/>
          </p:cNvSpPr>
          <p:nvPr/>
        </p:nvSpPr>
        <p:spPr bwMode="auto">
          <a:xfrm>
            <a:off x="4932363" y="2636838"/>
            <a:ext cx="576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cs typeface="Times New Roman" pitchFamily="18" charset="0"/>
              </a:rPr>
              <a:t>2n/3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771775" y="2997200"/>
            <a:ext cx="504825" cy="50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44052" idx="0"/>
          </p:cNvCxnSpPr>
          <p:nvPr/>
        </p:nvCxnSpPr>
        <p:spPr>
          <a:xfrm>
            <a:off x="3563938" y="2997200"/>
            <a:ext cx="323850" cy="50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268538" y="3500438"/>
            <a:ext cx="647700" cy="64928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563938" y="3500438"/>
            <a:ext cx="647700" cy="64928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Connector 17"/>
          <p:cNvCxnSpPr>
            <a:stCxn id="9" idx="3"/>
          </p:cNvCxnSpPr>
          <p:nvPr/>
        </p:nvCxnSpPr>
        <p:spPr>
          <a:xfrm flipH="1">
            <a:off x="4643438" y="3005138"/>
            <a:ext cx="423862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356100" y="3500438"/>
            <a:ext cx="647700" cy="64928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5364163" y="2997200"/>
            <a:ext cx="431800" cy="50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51500" y="3500438"/>
            <a:ext cx="649288" cy="649287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51" name="TextBox 21"/>
          <p:cNvSpPr txBox="1">
            <a:spLocks noChangeArrowheads="1"/>
          </p:cNvSpPr>
          <p:nvPr/>
        </p:nvSpPr>
        <p:spPr bwMode="auto">
          <a:xfrm>
            <a:off x="2339975" y="3500438"/>
            <a:ext cx="576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u="sng">
                <a:latin typeface="Times New Roman" pitchFamily="18" charset="0"/>
                <a:cs typeface="Times New Roman" pitchFamily="18" charset="0"/>
              </a:rPr>
              <a:t>n 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  3</a:t>
            </a:r>
            <a:r>
              <a:rPr lang="en-US" sz="1800" baseline="3000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8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52" name="TextBox 22"/>
          <p:cNvSpPr txBox="1">
            <a:spLocks noChangeArrowheads="1"/>
          </p:cNvSpPr>
          <p:nvPr/>
        </p:nvSpPr>
        <p:spPr bwMode="auto">
          <a:xfrm>
            <a:off x="3563938" y="3500438"/>
            <a:ext cx="6477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u="sng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u="sng">
                <a:latin typeface="Times New Roman" pitchFamily="18" charset="0"/>
                <a:cs typeface="Times New Roman" pitchFamily="18" charset="0"/>
              </a:rPr>
              <a:t>n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1800">
                <a:latin typeface="Times New Roman" pitchFamily="18" charset="0"/>
                <a:cs typeface="Times New Roman" pitchFamily="18" charset="0"/>
              </a:rPr>
              <a:t>  3  3  </a:t>
            </a:r>
          </a:p>
        </p:txBody>
      </p:sp>
      <p:sp>
        <p:nvSpPr>
          <p:cNvPr id="44053" name="TextBox 23"/>
          <p:cNvSpPr txBox="1">
            <a:spLocks noChangeArrowheads="1"/>
          </p:cNvSpPr>
          <p:nvPr/>
        </p:nvSpPr>
        <p:spPr bwMode="auto">
          <a:xfrm>
            <a:off x="4356100" y="3573463"/>
            <a:ext cx="647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u="sng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>
                <a:latin typeface="Times New Roman" pitchFamily="18" charset="0"/>
                <a:cs typeface="Times New Roman" pitchFamily="18" charset="0"/>
              </a:rPr>
              <a:t>2n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1600">
                <a:latin typeface="Times New Roman" pitchFamily="18" charset="0"/>
                <a:cs typeface="Times New Roman" pitchFamily="18" charset="0"/>
              </a:rPr>
              <a:t> 3   3  </a:t>
            </a:r>
          </a:p>
        </p:txBody>
      </p:sp>
      <p:sp>
        <p:nvSpPr>
          <p:cNvPr id="44054" name="TextBox 24"/>
          <p:cNvSpPr txBox="1">
            <a:spLocks noChangeArrowheads="1"/>
          </p:cNvSpPr>
          <p:nvPr/>
        </p:nvSpPr>
        <p:spPr bwMode="auto">
          <a:xfrm>
            <a:off x="5580063" y="3514725"/>
            <a:ext cx="792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u="sng">
                <a:latin typeface="Times New Roman" pitchFamily="18" charset="0"/>
                <a:cs typeface="Times New Roman" pitchFamily="18" charset="0"/>
              </a:rPr>
              <a:t>  n  </a:t>
            </a:r>
            <a:r>
              <a:rPr lang="en-US" sz="16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/>
            <a:r>
              <a:rPr lang="en-US" sz="1600">
                <a:latin typeface="Times New Roman" pitchFamily="18" charset="0"/>
                <a:cs typeface="Times New Roman" pitchFamily="18" charset="0"/>
              </a:rPr>
              <a:t>  (3/2)</a:t>
            </a:r>
            <a:r>
              <a:rPr lang="en-US" sz="1600" baseline="3000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1979613" y="4076700"/>
            <a:ext cx="360362" cy="360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43213" y="4076700"/>
            <a:ext cx="288925" cy="360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95738" y="4076700"/>
            <a:ext cx="288925" cy="360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419475" y="4076700"/>
            <a:ext cx="288925" cy="360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508625" y="4076700"/>
            <a:ext cx="287338" cy="360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859338" y="4076700"/>
            <a:ext cx="288925" cy="360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156325" y="4076700"/>
            <a:ext cx="287338" cy="360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2771775" y="3141663"/>
            <a:ext cx="1368425" cy="215900"/>
          </a:xfrm>
          <a:custGeom>
            <a:avLst/>
            <a:gdLst>
              <a:gd name="connsiteX0" fmla="*/ 0 w 1348154"/>
              <a:gd name="connsiteY0" fmla="*/ 18422 h 252883"/>
              <a:gd name="connsiteX1" fmla="*/ 512466 w 1348154"/>
              <a:gd name="connsiteY1" fmla="*/ 249534 h 252883"/>
              <a:gd name="connsiteX2" fmla="*/ 1225899 w 1348154"/>
              <a:gd name="connsiteY2" fmla="*/ 38519 h 252883"/>
              <a:gd name="connsiteX3" fmla="*/ 1245995 w 1348154"/>
              <a:gd name="connsiteY3" fmla="*/ 18422 h 25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154" h="252883">
                <a:moveTo>
                  <a:pt x="0" y="18422"/>
                </a:moveTo>
                <a:cubicBezTo>
                  <a:pt x="154075" y="132303"/>
                  <a:pt x="308150" y="246185"/>
                  <a:pt x="512466" y="249534"/>
                </a:cubicBezTo>
                <a:cubicBezTo>
                  <a:pt x="716782" y="252883"/>
                  <a:pt x="1103644" y="77038"/>
                  <a:pt x="1225899" y="38519"/>
                </a:cubicBezTo>
                <a:cubicBezTo>
                  <a:pt x="1348154" y="0"/>
                  <a:pt x="1297074" y="9211"/>
                  <a:pt x="1245995" y="18422"/>
                </a:cubicBezTo>
              </a:path>
            </a:pathLst>
          </a:cu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572000" y="3141663"/>
            <a:ext cx="1368425" cy="215900"/>
          </a:xfrm>
          <a:custGeom>
            <a:avLst/>
            <a:gdLst>
              <a:gd name="connsiteX0" fmla="*/ 0 w 1348154"/>
              <a:gd name="connsiteY0" fmla="*/ 18422 h 252883"/>
              <a:gd name="connsiteX1" fmla="*/ 512466 w 1348154"/>
              <a:gd name="connsiteY1" fmla="*/ 249534 h 252883"/>
              <a:gd name="connsiteX2" fmla="*/ 1225899 w 1348154"/>
              <a:gd name="connsiteY2" fmla="*/ 38519 h 252883"/>
              <a:gd name="connsiteX3" fmla="*/ 1245995 w 1348154"/>
              <a:gd name="connsiteY3" fmla="*/ 18422 h 252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154" h="252883">
                <a:moveTo>
                  <a:pt x="0" y="18422"/>
                </a:moveTo>
                <a:cubicBezTo>
                  <a:pt x="154075" y="132303"/>
                  <a:pt x="308150" y="246185"/>
                  <a:pt x="512466" y="249534"/>
                </a:cubicBezTo>
                <a:cubicBezTo>
                  <a:pt x="716782" y="252883"/>
                  <a:pt x="1103644" y="77038"/>
                  <a:pt x="1225899" y="38519"/>
                </a:cubicBezTo>
                <a:cubicBezTo>
                  <a:pt x="1348154" y="0"/>
                  <a:pt x="1297074" y="9211"/>
                  <a:pt x="1245995" y="18422"/>
                </a:cubicBezTo>
              </a:path>
            </a:pathLst>
          </a:cu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659563" y="2420938"/>
            <a:ext cx="93662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59563" y="3213100"/>
            <a:ext cx="93662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042988" y="1773238"/>
            <a:ext cx="0" cy="18716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42988" y="4005263"/>
            <a:ext cx="0" cy="17192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427538" y="4149725"/>
            <a:ext cx="144462" cy="287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ouble Bracket 60"/>
          <p:cNvSpPr/>
          <p:nvPr/>
        </p:nvSpPr>
        <p:spPr>
          <a:xfrm>
            <a:off x="4643438" y="3644900"/>
            <a:ext cx="288925" cy="431800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659563" y="4149725"/>
            <a:ext cx="93662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1403350" y="4581525"/>
            <a:ext cx="2889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316913" y="1773238"/>
            <a:ext cx="0" cy="18716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316913" y="4005263"/>
            <a:ext cx="0" cy="17192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764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that the solution of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pt-BR" dirty="0" smtClean="0"/>
              <a:t>	</a:t>
            </a:r>
          </a:p>
          <a:p>
            <a:endParaRPr 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3435001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322040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71837"/>
            <a:ext cx="387600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186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764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that the solution of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T (n</a:t>
            </a:r>
            <a:r>
              <a:rPr lang="en-US" dirty="0"/>
              <a:t>)</a:t>
            </a:r>
            <a:r>
              <a:rPr lang="en-US" dirty="0" smtClean="0"/>
              <a:t> = T(n – 1) </a:t>
            </a:r>
            <a:r>
              <a:rPr lang="en-US" dirty="0"/>
              <a:t>+</a:t>
            </a:r>
            <a:r>
              <a:rPr lang="en-US" dirty="0" smtClean="0"/>
              <a:t> </a:t>
            </a:r>
            <a:r>
              <a:rPr lang="en-US" dirty="0"/>
              <a:t>n is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pt-BR" dirty="0" smtClean="0"/>
              <a:t>	T </a:t>
            </a:r>
            <a:r>
              <a:rPr lang="pt-BR" dirty="0"/>
              <a:t>(</a:t>
            </a:r>
            <a:r>
              <a:rPr lang="pt-BR" dirty="0" smtClean="0"/>
              <a:t>n</a:t>
            </a:r>
            <a:r>
              <a:rPr lang="pt-BR" dirty="0"/>
              <a:t>)</a:t>
            </a:r>
            <a:r>
              <a:rPr lang="pt-BR" dirty="0" smtClean="0"/>
              <a:t> = </a:t>
            </a:r>
            <a:r>
              <a:rPr lang="pt-BR" dirty="0"/>
              <a:t>4T </a:t>
            </a:r>
            <a:r>
              <a:rPr lang="pt-BR" dirty="0" smtClean="0"/>
              <a:t>(n/2) + </a:t>
            </a:r>
            <a:r>
              <a:rPr lang="pt-BR" dirty="0"/>
              <a:t>n</a:t>
            </a:r>
            <a:r>
              <a:rPr lang="pt-BR" baseline="30000" dirty="0"/>
              <a:t>2</a:t>
            </a:r>
            <a:r>
              <a:rPr lang="pt-BR" dirty="0"/>
              <a:t> is T </a:t>
            </a:r>
            <a:r>
              <a:rPr lang="pt-BR" dirty="0" smtClean="0"/>
              <a:t>(n</a:t>
            </a:r>
            <a:r>
              <a:rPr lang="pt-BR" dirty="0"/>
              <a:t>)</a:t>
            </a:r>
            <a:r>
              <a:rPr lang="pt-BR" dirty="0" smtClean="0"/>
              <a:t> =</a:t>
            </a:r>
            <a:r>
              <a:rPr lang="en-US" dirty="0" smtClean="0">
                <a:solidFill>
                  <a:srgbClr val="009999"/>
                </a:solidFill>
              </a:rPr>
              <a:t> </a:t>
            </a:r>
            <a:r>
              <a:rPr lang="en-US" dirty="0">
                <a:solidFill>
                  <a:srgbClr val="009999"/>
                </a:solidFill>
                <a:latin typeface="Symbol" pitchFamily="18" charset="2"/>
              </a:rPr>
              <a:t>Q </a:t>
            </a:r>
            <a:r>
              <a:rPr lang="pt-BR" dirty="0" smtClean="0"/>
              <a:t>(n</a:t>
            </a:r>
            <a:r>
              <a:rPr lang="pt-BR" baseline="30000" dirty="0" smtClean="0"/>
              <a:t>2</a:t>
            </a:r>
            <a:r>
              <a:rPr lang="pt-BR" dirty="0" smtClean="0"/>
              <a:t>).</a:t>
            </a:r>
          </a:p>
          <a:p>
            <a:endParaRPr lang="pt-BR" dirty="0"/>
          </a:p>
          <a:p>
            <a:r>
              <a:rPr lang="pt-BR" dirty="0" smtClean="0"/>
              <a:t>	                                                      T(n) = 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3286125"/>
            <a:ext cx="2642027" cy="42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054" y="3327690"/>
            <a:ext cx="1609726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8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master method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62000" y="2119313"/>
            <a:ext cx="7559675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/>
              <a:t>The master method applies to recurrences of the form</a:t>
            </a:r>
          </a:p>
          <a:p>
            <a:pPr algn="ctr">
              <a:lnSpc>
                <a:spcPct val="95000"/>
              </a:lnSpc>
              <a:spcBef>
                <a:spcPct val="35000"/>
              </a:spcBef>
            </a:pP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a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</a:t>
            </a:r>
            <a:r>
              <a:rPr lang="en-US" i="1">
                <a:solidFill>
                  <a:srgbClr val="009999"/>
                </a:solidFill>
              </a:rPr>
              <a:t>b</a:t>
            </a:r>
            <a:r>
              <a:rPr lang="en-US">
                <a:solidFill>
                  <a:srgbClr val="009999"/>
                </a:solidFill>
              </a:rPr>
              <a:t>) + </a:t>
            </a:r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</a:t>
            </a:r>
            <a:r>
              <a:rPr lang="en-US"/>
              <a:t>, 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/>
              <a:t>where </a:t>
            </a:r>
            <a:r>
              <a:rPr lang="en-US" i="1">
                <a:solidFill>
                  <a:srgbClr val="009999"/>
                </a:solidFill>
              </a:rPr>
              <a:t>a</a:t>
            </a:r>
            <a:r>
              <a:rPr lang="en-US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  <a:latin typeface="Symbol" pitchFamily="18" charset="2"/>
              </a:rPr>
              <a:t>³</a:t>
            </a:r>
            <a:r>
              <a:rPr lang="en-US">
                <a:solidFill>
                  <a:srgbClr val="009999"/>
                </a:solidFill>
              </a:rPr>
              <a:t> 1</a:t>
            </a:r>
            <a:r>
              <a:rPr lang="en-US"/>
              <a:t>, </a:t>
            </a:r>
            <a:r>
              <a:rPr lang="en-US" i="1">
                <a:solidFill>
                  <a:srgbClr val="009999"/>
                </a:solidFill>
              </a:rPr>
              <a:t>b</a:t>
            </a:r>
            <a:r>
              <a:rPr lang="en-US">
                <a:solidFill>
                  <a:srgbClr val="009999"/>
                </a:solidFill>
              </a:rPr>
              <a:t> &gt; 1</a:t>
            </a:r>
            <a:r>
              <a:rPr lang="en-US"/>
              <a:t>, and </a:t>
            </a:r>
            <a:r>
              <a:rPr lang="en-US" sz="1800"/>
              <a:t> </a:t>
            </a:r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/>
              <a:t> </a:t>
            </a:r>
            <a:r>
              <a:rPr lang="en-US"/>
              <a:t> is asymptotically positive.</a:t>
            </a:r>
          </a:p>
        </p:txBody>
      </p:sp>
    </p:spTree>
    <p:extLst>
      <p:ext uri="{BB962C8B-B14F-4D97-AF65-F5344CB8AC3E}">
        <p14:creationId xmlns:p14="http://schemas.microsoft.com/office/powerpoint/2010/main" val="41951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6" name="Line 30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6" name="Rectangle 20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38" name="Line 2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39" name="Line 3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 of master theorem</a:t>
            </a:r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5" name="Line 9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0" name="Rectangle 14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52" name="Rectangle 16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 rot="17366799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1095375" y="1543050"/>
            <a:ext cx="2771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</a:rPr>
              <a:t>Recursion tree:</a:t>
            </a:r>
          </a:p>
        </p:txBody>
      </p: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91157" name="Line 21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5" name="Rectangle 19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</a:t>
            </a:r>
            <a:endParaRPr lang="en-US" baseline="30000">
              <a:solidFill>
                <a:srgbClr val="009999"/>
              </a:solidFill>
            </a:endParaRPr>
          </a:p>
        </p:txBody>
      </p:sp>
      <p:sp>
        <p:nvSpPr>
          <p:cNvPr id="91160" name="Arc 24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91162" name="Rectangle 26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63" name="Rectangle 27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64" name="Rectangle 28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65" name="Text Box 29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91167" name="Arc 31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8" name="Text Box 32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a</a:t>
            </a:r>
          </a:p>
        </p:txBody>
      </p:sp>
      <p:grpSp>
        <p:nvGrpSpPr>
          <p:cNvPr id="91181" name="Group 45"/>
          <p:cNvGrpSpPr>
            <a:grpSpLocks/>
          </p:cNvGrpSpPr>
          <p:nvPr/>
        </p:nvGrpSpPr>
        <p:grpSpPr bwMode="auto">
          <a:xfrm>
            <a:off x="60325" y="2057400"/>
            <a:ext cx="1303338" cy="3581400"/>
            <a:chOff x="38" y="1296"/>
            <a:chExt cx="821" cy="2256"/>
          </a:xfrm>
        </p:grpSpPr>
        <p:sp>
          <p:nvSpPr>
            <p:cNvPr id="91169" name="Line 33"/>
            <p:cNvSpPr>
              <a:spLocks noChangeShapeType="1"/>
            </p:cNvSpPr>
            <p:nvPr/>
          </p:nvSpPr>
          <p:spPr bwMode="auto">
            <a:xfrm>
              <a:off x="448" y="1296"/>
              <a:ext cx="0" cy="2256"/>
            </a:xfrm>
            <a:prstGeom prst="line">
              <a:avLst/>
            </a:prstGeom>
            <a:noFill/>
            <a:ln w="34925">
              <a:solidFill>
                <a:schemeClr val="accent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70" name="Text Box 34"/>
            <p:cNvSpPr txBox="1">
              <a:spLocks noChangeArrowheads="1"/>
            </p:cNvSpPr>
            <p:nvPr/>
          </p:nvSpPr>
          <p:spPr bwMode="auto">
            <a:xfrm>
              <a:off x="38" y="2016"/>
              <a:ext cx="82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9999"/>
                  </a:solidFill>
                </a:rPr>
                <a:t>h</a:t>
              </a:r>
              <a:r>
                <a:rPr lang="en-US" sz="2400">
                  <a:solidFill>
                    <a:srgbClr val="009999"/>
                  </a:solidFill>
                </a:rPr>
                <a:t> = log</a:t>
              </a:r>
              <a:r>
                <a:rPr lang="en-US" sz="2400" i="1" baseline="-25000">
                  <a:solidFill>
                    <a:srgbClr val="009999"/>
                  </a:solidFill>
                </a:rPr>
                <a:t>b</a:t>
              </a:r>
              <a:r>
                <a:rPr lang="en-US" sz="2400" i="1">
                  <a:solidFill>
                    <a:srgbClr val="009999"/>
                  </a:solidFill>
                </a:rPr>
                <a:t>n</a:t>
              </a:r>
            </a:p>
          </p:txBody>
        </p:sp>
      </p:grpSp>
      <p:grpSp>
        <p:nvGrpSpPr>
          <p:cNvPr id="91182" name="Group 46"/>
          <p:cNvGrpSpPr>
            <a:grpSpLocks/>
          </p:cNvGrpSpPr>
          <p:nvPr/>
        </p:nvGrpSpPr>
        <p:grpSpPr bwMode="auto">
          <a:xfrm>
            <a:off x="4800600" y="1828800"/>
            <a:ext cx="4086225" cy="2895600"/>
            <a:chOff x="3024" y="1152"/>
            <a:chExt cx="2574" cy="1824"/>
          </a:xfrm>
        </p:grpSpPr>
        <p:sp>
          <p:nvSpPr>
            <p:cNvPr id="91173" name="Line 37"/>
            <p:cNvSpPr>
              <a:spLocks noChangeShapeType="1"/>
            </p:cNvSpPr>
            <p:nvPr/>
          </p:nvSpPr>
          <p:spPr bwMode="auto">
            <a:xfrm>
              <a:off x="3024" y="1344"/>
              <a:ext cx="168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74" name="Rectangle 38"/>
            <p:cNvSpPr>
              <a:spLocks noChangeArrowheads="1"/>
            </p:cNvSpPr>
            <p:nvPr/>
          </p:nvSpPr>
          <p:spPr bwMode="auto">
            <a:xfrm>
              <a:off x="4812" y="1152"/>
              <a:ext cx="521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i="1">
                  <a:solidFill>
                    <a:srgbClr val="009999"/>
                  </a:solidFill>
                </a:rPr>
                <a:t>f</a:t>
              </a:r>
              <a:r>
                <a:rPr lang="en-US" sz="1800" i="1">
                  <a:solidFill>
                    <a:srgbClr val="009999"/>
                  </a:solidFill>
                </a:rPr>
                <a:t> </a:t>
              </a:r>
              <a:r>
                <a:rPr lang="en-US">
                  <a:solidFill>
                    <a:srgbClr val="009999"/>
                  </a:solidFill>
                </a:rPr>
                <a:t>(</a:t>
              </a:r>
              <a:r>
                <a:rPr lang="en-US" i="1">
                  <a:solidFill>
                    <a:srgbClr val="009999"/>
                  </a:solidFill>
                </a:rPr>
                <a:t>n</a:t>
              </a:r>
              <a:r>
                <a:rPr lang="en-US">
                  <a:solidFill>
                    <a:srgbClr val="009999"/>
                  </a:solidFill>
                </a:rPr>
                <a:t>)</a:t>
              </a:r>
              <a:endParaRPr lang="en-US" baseline="30000">
                <a:solidFill>
                  <a:srgbClr val="009999"/>
                </a:solidFill>
              </a:endParaRPr>
            </a:p>
          </p:txBody>
        </p:sp>
        <p:sp>
          <p:nvSpPr>
            <p:cNvPr id="91175" name="Rectangle 39"/>
            <p:cNvSpPr>
              <a:spLocks noChangeArrowheads="1"/>
            </p:cNvSpPr>
            <p:nvPr/>
          </p:nvSpPr>
          <p:spPr bwMode="auto">
            <a:xfrm>
              <a:off x="4630" y="1632"/>
              <a:ext cx="884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i="1">
                  <a:solidFill>
                    <a:srgbClr val="009999"/>
                  </a:solidFill>
                </a:rPr>
                <a:t>a</a:t>
              </a:r>
              <a:r>
                <a:rPr lang="en-US" sz="1800" i="1">
                  <a:solidFill>
                    <a:srgbClr val="009999"/>
                  </a:solidFill>
                </a:rPr>
                <a:t> </a:t>
              </a:r>
              <a:r>
                <a:rPr lang="en-US" i="1">
                  <a:solidFill>
                    <a:srgbClr val="009999"/>
                  </a:solidFill>
                </a:rPr>
                <a:t>f</a:t>
              </a:r>
              <a:r>
                <a:rPr lang="en-US" sz="1800" i="1">
                  <a:solidFill>
                    <a:srgbClr val="009999"/>
                  </a:solidFill>
                </a:rPr>
                <a:t> </a:t>
              </a:r>
              <a:r>
                <a:rPr lang="en-US">
                  <a:solidFill>
                    <a:srgbClr val="009999"/>
                  </a:solidFill>
                </a:rPr>
                <a:t>(</a:t>
              </a:r>
              <a:r>
                <a:rPr lang="en-US" i="1">
                  <a:solidFill>
                    <a:srgbClr val="009999"/>
                  </a:solidFill>
                </a:rPr>
                <a:t>n/b</a:t>
              </a:r>
              <a:r>
                <a:rPr lang="en-US">
                  <a:solidFill>
                    <a:srgbClr val="009999"/>
                  </a:solidFill>
                </a:rPr>
                <a:t>)</a:t>
              </a:r>
            </a:p>
          </p:txBody>
        </p:sp>
        <p:sp>
          <p:nvSpPr>
            <p:cNvPr id="91176" name="Rectangle 40"/>
            <p:cNvSpPr>
              <a:spLocks noChangeArrowheads="1"/>
            </p:cNvSpPr>
            <p:nvPr/>
          </p:nvSpPr>
          <p:spPr bwMode="auto">
            <a:xfrm>
              <a:off x="4546" y="2227"/>
              <a:ext cx="1052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i="1">
                  <a:solidFill>
                    <a:srgbClr val="009999"/>
                  </a:solidFill>
                </a:rPr>
                <a:t>a</a:t>
              </a:r>
              <a:r>
                <a:rPr lang="en-US" baseline="30000">
                  <a:solidFill>
                    <a:srgbClr val="009999"/>
                  </a:solidFill>
                </a:rPr>
                <a:t>2</a:t>
              </a:r>
              <a:r>
                <a:rPr lang="en-US" sz="1800" i="1">
                  <a:solidFill>
                    <a:srgbClr val="009999"/>
                  </a:solidFill>
                </a:rPr>
                <a:t> </a:t>
              </a:r>
              <a:r>
                <a:rPr lang="en-US" i="1">
                  <a:solidFill>
                    <a:srgbClr val="009999"/>
                  </a:solidFill>
                </a:rPr>
                <a:t>f</a:t>
              </a:r>
              <a:r>
                <a:rPr lang="en-US" sz="1800" i="1">
                  <a:solidFill>
                    <a:srgbClr val="009999"/>
                  </a:solidFill>
                </a:rPr>
                <a:t> </a:t>
              </a:r>
              <a:r>
                <a:rPr lang="en-US">
                  <a:solidFill>
                    <a:srgbClr val="009999"/>
                  </a:solidFill>
                </a:rPr>
                <a:t>(</a:t>
              </a:r>
              <a:r>
                <a:rPr lang="en-US" i="1">
                  <a:solidFill>
                    <a:srgbClr val="009999"/>
                  </a:solidFill>
                </a:rPr>
                <a:t>n/b</a:t>
              </a:r>
              <a:r>
                <a:rPr lang="en-US" baseline="30000">
                  <a:solidFill>
                    <a:srgbClr val="009999"/>
                  </a:solidFill>
                </a:rPr>
                <a:t>2</a:t>
              </a:r>
              <a:r>
                <a:rPr lang="en-US">
                  <a:solidFill>
                    <a:srgbClr val="009999"/>
                  </a:solidFill>
                </a:rPr>
                <a:t>)</a:t>
              </a:r>
            </a:p>
          </p:txBody>
        </p:sp>
        <p:sp>
          <p:nvSpPr>
            <p:cNvPr id="91177" name="Line 41"/>
            <p:cNvSpPr>
              <a:spLocks noChangeShapeType="1"/>
            </p:cNvSpPr>
            <p:nvPr/>
          </p:nvSpPr>
          <p:spPr bwMode="auto">
            <a:xfrm>
              <a:off x="4176" y="1824"/>
              <a:ext cx="48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78" name="Line 42"/>
            <p:cNvSpPr>
              <a:spLocks noChangeShapeType="1"/>
            </p:cNvSpPr>
            <p:nvPr/>
          </p:nvSpPr>
          <p:spPr bwMode="auto">
            <a:xfrm>
              <a:off x="3456" y="2448"/>
              <a:ext cx="110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79" name="Text Box 43"/>
            <p:cNvSpPr txBox="1">
              <a:spLocks noChangeArrowheads="1"/>
            </p:cNvSpPr>
            <p:nvPr/>
          </p:nvSpPr>
          <p:spPr bwMode="auto">
            <a:xfrm rot="-5400000">
              <a:off x="4797" y="260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8080"/>
                  </a:solidFill>
                </a:rPr>
                <a:t>…</a:t>
              </a:r>
            </a:p>
          </p:txBody>
        </p:sp>
      </p:grpSp>
      <p:grpSp>
        <p:nvGrpSpPr>
          <p:cNvPr id="91185" name="Group 49"/>
          <p:cNvGrpSpPr>
            <a:grpSpLocks/>
          </p:cNvGrpSpPr>
          <p:nvPr/>
        </p:nvGrpSpPr>
        <p:grpSpPr bwMode="auto">
          <a:xfrm>
            <a:off x="3352800" y="4419600"/>
            <a:ext cx="5581650" cy="1600200"/>
            <a:chOff x="2112" y="2784"/>
            <a:chExt cx="3516" cy="1008"/>
          </a:xfrm>
        </p:grpSpPr>
        <p:sp>
          <p:nvSpPr>
            <p:cNvPr id="91184" name="AutoShape 48"/>
            <p:cNvSpPr>
              <a:spLocks noChangeArrowheads="1"/>
            </p:cNvSpPr>
            <p:nvPr/>
          </p:nvSpPr>
          <p:spPr bwMode="auto">
            <a:xfrm>
              <a:off x="2112" y="2784"/>
              <a:ext cx="1872" cy="100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1" name="Text Box 35"/>
            <p:cNvSpPr txBox="1">
              <a:spLocks noChangeArrowheads="1"/>
            </p:cNvSpPr>
            <p:nvPr/>
          </p:nvSpPr>
          <p:spPr bwMode="auto">
            <a:xfrm>
              <a:off x="2208" y="2784"/>
              <a:ext cx="1660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1309688" indent="-13096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14239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5382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525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3200"/>
                <a:t>#leaves </a:t>
              </a:r>
              <a:r>
                <a:rPr lang="en-US" sz="3200">
                  <a:solidFill>
                    <a:srgbClr val="008080"/>
                  </a:solidFill>
                </a:rPr>
                <a:t>= </a:t>
              </a:r>
              <a:r>
                <a:rPr lang="en-US" sz="3200" i="1">
                  <a:solidFill>
                    <a:srgbClr val="008080"/>
                  </a:solidFill>
                </a:rPr>
                <a:t>a</a:t>
              </a:r>
              <a:r>
                <a:rPr lang="en-US" sz="3200" i="1" baseline="30000">
                  <a:solidFill>
                    <a:srgbClr val="008080"/>
                  </a:solidFill>
                </a:rPr>
                <a:t>h</a:t>
              </a:r>
              <a:endParaRPr lang="en-US" sz="3200" i="1">
                <a:solidFill>
                  <a:srgbClr val="008080"/>
                </a:solidFill>
              </a:endParaRPr>
            </a:p>
            <a:p>
              <a:r>
                <a:rPr lang="en-US" sz="3200">
                  <a:solidFill>
                    <a:srgbClr val="008080"/>
                  </a:solidFill>
                </a:rPr>
                <a:t>	= </a:t>
              </a:r>
              <a:r>
                <a:rPr lang="en-US" sz="3200" i="1">
                  <a:solidFill>
                    <a:srgbClr val="008080"/>
                  </a:solidFill>
                </a:rPr>
                <a:t>a</a:t>
              </a:r>
              <a:r>
                <a:rPr lang="en-US" sz="3200" baseline="30000">
                  <a:solidFill>
                    <a:srgbClr val="008080"/>
                  </a:solidFill>
                </a:rPr>
                <a:t>log</a:t>
              </a:r>
              <a:r>
                <a:rPr lang="en-US" sz="3200" i="1" baseline="16000">
                  <a:solidFill>
                    <a:srgbClr val="008080"/>
                  </a:solidFill>
                </a:rPr>
                <a:t>b</a:t>
              </a:r>
              <a:r>
                <a:rPr lang="en-US" sz="3200" i="1" baseline="30000">
                  <a:solidFill>
                    <a:srgbClr val="008080"/>
                  </a:solidFill>
                </a:rPr>
                <a:t>n</a:t>
              </a:r>
              <a:endParaRPr lang="en-US" sz="3200" i="1">
                <a:solidFill>
                  <a:srgbClr val="008080"/>
                </a:solidFill>
              </a:endParaRPr>
            </a:p>
            <a:p>
              <a:r>
                <a:rPr lang="en-US" sz="3200">
                  <a:solidFill>
                    <a:srgbClr val="008080"/>
                  </a:solidFill>
                </a:rPr>
                <a:t>	= </a:t>
              </a:r>
              <a:r>
                <a:rPr lang="en-US" sz="3200" i="1">
                  <a:solidFill>
                    <a:srgbClr val="008080"/>
                  </a:solidFill>
                </a:rPr>
                <a:t>n</a:t>
              </a:r>
              <a:r>
                <a:rPr lang="en-US" sz="3200" baseline="30000">
                  <a:solidFill>
                    <a:srgbClr val="008080"/>
                  </a:solidFill>
                </a:rPr>
                <a:t>log</a:t>
              </a:r>
              <a:r>
                <a:rPr lang="en-US" sz="3200" i="1" baseline="16000">
                  <a:solidFill>
                    <a:srgbClr val="008080"/>
                  </a:solidFill>
                </a:rPr>
                <a:t>b</a:t>
              </a:r>
              <a:r>
                <a:rPr lang="en-US" sz="3200" i="1" baseline="30000">
                  <a:solidFill>
                    <a:srgbClr val="008080"/>
                  </a:solidFill>
                </a:rPr>
                <a:t>a</a:t>
              </a:r>
            </a:p>
          </p:txBody>
        </p:sp>
        <p:sp>
          <p:nvSpPr>
            <p:cNvPr id="91180" name="Rectangle 44"/>
            <p:cNvSpPr>
              <a:spLocks noChangeArrowheads="1"/>
            </p:cNvSpPr>
            <p:nvPr/>
          </p:nvSpPr>
          <p:spPr bwMode="auto">
            <a:xfrm>
              <a:off x="4515" y="3019"/>
              <a:ext cx="11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009999"/>
                  </a:solidFill>
                </a:rPr>
                <a:t>n</a:t>
              </a:r>
              <a:r>
                <a:rPr lang="en-US" baseline="30000">
                  <a:solidFill>
                    <a:srgbClr val="009999"/>
                  </a:solidFill>
                </a:rPr>
                <a:t>log</a:t>
              </a:r>
              <a:r>
                <a:rPr lang="en-US" i="1" baseline="16000">
                  <a:solidFill>
                    <a:srgbClr val="009999"/>
                  </a:solidFill>
                </a:rPr>
                <a:t>b</a:t>
              </a:r>
              <a:r>
                <a:rPr lang="en-US" i="1" baseline="30000">
                  <a:solidFill>
                    <a:srgbClr val="009999"/>
                  </a:solidFill>
                </a:rPr>
                <a:t>a</a:t>
              </a:r>
              <a:r>
                <a:rPr lang="en-US" i="1">
                  <a:solidFill>
                    <a:srgbClr val="009999"/>
                  </a:solidFill>
                  <a:latin typeface="Symbol" pitchFamily="18" charset="2"/>
                </a:rPr>
                <a:t>T</a:t>
              </a:r>
              <a:r>
                <a:rPr lang="en-US" sz="1600" i="1">
                  <a:solidFill>
                    <a:srgbClr val="009999"/>
                  </a:solidFill>
                  <a:latin typeface="Symbol" pitchFamily="18" charset="2"/>
                </a:rPr>
                <a:t> </a:t>
              </a:r>
              <a:r>
                <a:rPr lang="en-US">
                  <a:solidFill>
                    <a:srgbClr val="009999"/>
                  </a:solidFill>
                </a:rPr>
                <a:t>(1)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870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common cases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441325" y="1543050"/>
            <a:ext cx="4268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Compare </a:t>
            </a:r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</a:t>
            </a:r>
            <a:r>
              <a:rPr lang="en-US"/>
              <a:t> with 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log</a:t>
            </a:r>
            <a:r>
              <a:rPr lang="en-US" i="1" baseline="16000">
                <a:solidFill>
                  <a:srgbClr val="009999"/>
                </a:solidFill>
              </a:rPr>
              <a:t>b</a:t>
            </a:r>
            <a:r>
              <a:rPr lang="en-US" i="1" baseline="30000">
                <a:solidFill>
                  <a:srgbClr val="009999"/>
                </a:solidFill>
              </a:rPr>
              <a:t>a</a:t>
            </a:r>
            <a:r>
              <a:rPr lang="en-US"/>
              <a:t>: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57200" y="2144713"/>
            <a:ext cx="8016875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8975" indent="-231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42875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00025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57175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0289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4861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9433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4005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AutoNum type="arabicPeriod"/>
            </a:pPr>
            <a:r>
              <a:rPr lang="en-US" sz="3200">
                <a:solidFill>
                  <a:srgbClr val="009999"/>
                </a:solidFill>
              </a:rPr>
              <a:t>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6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O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 </a:t>
            </a:r>
            <a:r>
              <a:rPr lang="en-US" sz="3200" baseline="30000">
                <a:solidFill>
                  <a:srgbClr val="009999"/>
                </a:solidFill>
              </a:rPr>
              <a:t>– </a:t>
            </a:r>
            <a:r>
              <a:rPr lang="en-US" sz="3200" baseline="300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 for some constant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>
                <a:solidFill>
                  <a:srgbClr val="009999"/>
                </a:solidFill>
              </a:rPr>
              <a:t> &gt; 0</a:t>
            </a:r>
            <a:r>
              <a:rPr lang="en-US" sz="3200"/>
              <a:t>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</a:t>
            </a:r>
            <a:r>
              <a:rPr lang="en-US" sz="3200"/>
              <a:t>grows polynomially slower than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</a:t>
            </a:r>
            <a:r>
              <a:rPr lang="en-US" sz="3200"/>
              <a:t> (by an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/>
              <a:t> factor).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3200"/>
              <a:t>	</a:t>
            </a:r>
            <a:r>
              <a:rPr lang="en-US" sz="3200" b="1" i="1">
                <a:solidFill>
                  <a:schemeClr val="accent2"/>
                </a:solidFill>
              </a:rPr>
              <a:t>Solution: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 .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457200" y="4473575"/>
            <a:ext cx="8077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Line 2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2164" name="Line 4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 of master theorem</a:t>
            </a:r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 rot="17366799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1095375" y="1543050"/>
            <a:ext cx="2771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</a:rPr>
              <a:t>Recursion tree:</a:t>
            </a:r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92176" name="Line 16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7" name="Rectangle 17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</a:t>
            </a:r>
            <a:endParaRPr lang="en-US" baseline="30000">
              <a:solidFill>
                <a:srgbClr val="009999"/>
              </a:solidFill>
            </a:endParaRPr>
          </a:p>
        </p:txBody>
      </p:sp>
      <p:sp>
        <p:nvSpPr>
          <p:cNvPr id="92178" name="Arc 18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92180" name="Rectangle 20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2181" name="Rectangle 21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92184" name="Arc 24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92187" name="Line 27"/>
          <p:cNvSpPr>
            <a:spLocks noChangeShapeType="1"/>
          </p:cNvSpPr>
          <p:nvPr/>
        </p:nvSpPr>
        <p:spPr bwMode="auto">
          <a:xfrm>
            <a:off x="711200" y="2057400"/>
            <a:ext cx="0" cy="3581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8" name="Text Box 28"/>
          <p:cNvSpPr txBox="1">
            <a:spLocks noChangeArrowheads="1"/>
          </p:cNvSpPr>
          <p:nvPr/>
        </p:nvSpPr>
        <p:spPr bwMode="auto">
          <a:xfrm>
            <a:off x="60325" y="3200400"/>
            <a:ext cx="13033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9999"/>
                </a:solidFill>
              </a:rPr>
              <a:t>h</a:t>
            </a:r>
            <a:r>
              <a:rPr lang="en-US" sz="2400">
                <a:solidFill>
                  <a:srgbClr val="009999"/>
                </a:solidFill>
              </a:rPr>
              <a:t> = log</a:t>
            </a:r>
            <a:r>
              <a:rPr lang="en-US" sz="2400" i="1" baseline="-25000">
                <a:solidFill>
                  <a:srgbClr val="009999"/>
                </a:solidFill>
              </a:rPr>
              <a:t>b</a:t>
            </a:r>
            <a:r>
              <a:rPr lang="en-US" sz="2400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92190" name="Line 30"/>
          <p:cNvSpPr>
            <a:spLocks noChangeShapeType="1"/>
          </p:cNvSpPr>
          <p:nvPr/>
        </p:nvSpPr>
        <p:spPr bwMode="auto">
          <a:xfrm>
            <a:off x="4800600" y="21336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1" name="Rectangle 31"/>
          <p:cNvSpPr>
            <a:spLocks noChangeArrowheads="1"/>
          </p:cNvSpPr>
          <p:nvPr/>
        </p:nvSpPr>
        <p:spPr bwMode="auto">
          <a:xfrm>
            <a:off x="7639050" y="1828800"/>
            <a:ext cx="8270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</a:t>
            </a:r>
            <a:endParaRPr lang="en-US" baseline="30000">
              <a:solidFill>
                <a:srgbClr val="009999"/>
              </a:solidFill>
            </a:endParaRPr>
          </a:p>
        </p:txBody>
      </p:sp>
      <p:sp>
        <p:nvSpPr>
          <p:cNvPr id="92192" name="Rectangle 32"/>
          <p:cNvSpPr>
            <a:spLocks noChangeArrowheads="1"/>
          </p:cNvSpPr>
          <p:nvPr/>
        </p:nvSpPr>
        <p:spPr bwMode="auto">
          <a:xfrm>
            <a:off x="7350125" y="2590800"/>
            <a:ext cx="14033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a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2193" name="Rectangle 33"/>
          <p:cNvSpPr>
            <a:spLocks noChangeArrowheads="1"/>
          </p:cNvSpPr>
          <p:nvPr/>
        </p:nvSpPr>
        <p:spPr bwMode="auto">
          <a:xfrm>
            <a:off x="7216775" y="3535363"/>
            <a:ext cx="16700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a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2194" name="Line 34"/>
          <p:cNvSpPr>
            <a:spLocks noChangeShapeType="1"/>
          </p:cNvSpPr>
          <p:nvPr/>
        </p:nvSpPr>
        <p:spPr bwMode="auto">
          <a:xfrm>
            <a:off x="6629400" y="2895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5" name="Line 35"/>
          <p:cNvSpPr>
            <a:spLocks noChangeShapeType="1"/>
          </p:cNvSpPr>
          <p:nvPr/>
        </p:nvSpPr>
        <p:spPr bwMode="auto">
          <a:xfrm>
            <a:off x="5486400" y="38862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6" name="Text Box 36"/>
          <p:cNvSpPr txBox="1">
            <a:spLocks noChangeArrowheads="1"/>
          </p:cNvSpPr>
          <p:nvPr/>
        </p:nvSpPr>
        <p:spPr bwMode="auto">
          <a:xfrm rot="-5400000">
            <a:off x="7614444" y="41394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…</a:t>
            </a:r>
          </a:p>
        </p:txBody>
      </p:sp>
      <p:sp>
        <p:nvSpPr>
          <p:cNvPr id="92200" name="Rectangle 40"/>
          <p:cNvSpPr>
            <a:spLocks noChangeArrowheads="1"/>
          </p:cNvSpPr>
          <p:nvPr/>
        </p:nvSpPr>
        <p:spPr bwMode="auto">
          <a:xfrm>
            <a:off x="7167563" y="4792663"/>
            <a:ext cx="1766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log</a:t>
            </a:r>
            <a:r>
              <a:rPr lang="en-US" i="1" baseline="16000">
                <a:solidFill>
                  <a:srgbClr val="009999"/>
                </a:solidFill>
              </a:rPr>
              <a:t>b</a:t>
            </a:r>
            <a:r>
              <a:rPr lang="en-US" i="1" baseline="30000">
                <a:solidFill>
                  <a:srgbClr val="009999"/>
                </a:solidFill>
              </a:rPr>
              <a:t>a</a:t>
            </a:r>
            <a:r>
              <a:rPr 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2202" name="AutoShape 42"/>
          <p:cNvSpPr>
            <a:spLocks noChangeArrowheads="1"/>
          </p:cNvSpPr>
          <p:nvPr/>
        </p:nvSpPr>
        <p:spPr bwMode="auto">
          <a:xfrm>
            <a:off x="1752600" y="4460812"/>
            <a:ext cx="5311775" cy="17162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C</a:t>
            </a:r>
            <a:r>
              <a:rPr lang="en-US" sz="2400" b="1" dirty="0"/>
              <a:t>ASE</a:t>
            </a:r>
            <a:r>
              <a:rPr lang="en-US" sz="2800" b="1" dirty="0"/>
              <a:t> 1</a:t>
            </a:r>
            <a:r>
              <a:rPr lang="en-US" sz="2800" dirty="0"/>
              <a:t>: The weight increases geometrically from the root to the leaves. </a:t>
            </a:r>
            <a:r>
              <a:rPr lang="en-US" sz="2800" dirty="0">
                <a:sym typeface="Symbol" pitchFamily="18" charset="2"/>
              </a:rPr>
              <a:t>The leaves hold a constant fraction of the total weight.</a:t>
            </a:r>
          </a:p>
        </p:txBody>
      </p:sp>
      <p:sp>
        <p:nvSpPr>
          <p:cNvPr id="92203" name="Line 43"/>
          <p:cNvSpPr>
            <a:spLocks noChangeShapeType="1"/>
          </p:cNvSpPr>
          <p:nvPr/>
        </p:nvSpPr>
        <p:spPr bwMode="auto">
          <a:xfrm>
            <a:off x="7162800" y="5486400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4" name="Rectangle 44"/>
          <p:cNvSpPr>
            <a:spLocks noChangeArrowheads="1"/>
          </p:cNvSpPr>
          <p:nvPr/>
        </p:nvSpPr>
        <p:spPr bwMode="auto">
          <a:xfrm>
            <a:off x="7254875" y="5638800"/>
            <a:ext cx="1566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log</a:t>
            </a:r>
            <a:r>
              <a:rPr lang="en-US" i="1" baseline="16000">
                <a:solidFill>
                  <a:srgbClr val="009999"/>
                </a:solidFill>
              </a:rPr>
              <a:t>b</a:t>
            </a:r>
            <a:r>
              <a:rPr lang="en-US" i="1" baseline="30000">
                <a:solidFill>
                  <a:srgbClr val="009999"/>
                </a:solidFill>
              </a:rPr>
              <a:t>a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3719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common cases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441325" y="1543050"/>
            <a:ext cx="4268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Compare </a:t>
            </a:r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</a:t>
            </a:r>
            <a:r>
              <a:rPr lang="en-US"/>
              <a:t> with 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log</a:t>
            </a:r>
            <a:r>
              <a:rPr lang="en-US" i="1" baseline="16000">
                <a:solidFill>
                  <a:srgbClr val="009999"/>
                </a:solidFill>
              </a:rPr>
              <a:t>b</a:t>
            </a:r>
            <a:r>
              <a:rPr lang="en-US" i="1" baseline="30000">
                <a:solidFill>
                  <a:srgbClr val="009999"/>
                </a:solidFill>
              </a:rPr>
              <a:t>a</a:t>
            </a:r>
            <a:r>
              <a:rPr lang="en-US"/>
              <a:t>: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457200" y="2667000"/>
            <a:ext cx="80772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AutoNum type="arabicPeriod" startAt="2"/>
            </a:pPr>
            <a:r>
              <a:rPr lang="en-US">
                <a:solidFill>
                  <a:srgbClr val="009999"/>
                </a:solidFill>
              </a:rPr>
              <a:t> </a:t>
            </a:r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log</a:t>
            </a:r>
            <a:r>
              <a:rPr lang="en-US" i="1" baseline="16000">
                <a:solidFill>
                  <a:srgbClr val="009999"/>
                </a:solidFill>
              </a:rPr>
              <a:t>b</a:t>
            </a:r>
            <a:r>
              <a:rPr lang="en-US" i="1" baseline="30000">
                <a:solidFill>
                  <a:srgbClr val="009999"/>
                </a:solidFill>
              </a:rPr>
              <a:t>a </a:t>
            </a:r>
            <a:r>
              <a:rPr lang="en-US">
                <a:solidFill>
                  <a:srgbClr val="009999"/>
                </a:solidFill>
              </a:rPr>
              <a:t>lg</a:t>
            </a:r>
            <a:r>
              <a:rPr lang="en-US" i="1" baseline="30000">
                <a:solidFill>
                  <a:srgbClr val="009999"/>
                </a:solidFill>
              </a:rPr>
              <a:t>k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</a:t>
            </a:r>
            <a:r>
              <a:rPr lang="en-US"/>
              <a:t> for some constant </a:t>
            </a:r>
            <a:r>
              <a:rPr lang="en-US" i="1">
                <a:solidFill>
                  <a:srgbClr val="009999"/>
                </a:solidFill>
              </a:rPr>
              <a:t>k</a:t>
            </a:r>
            <a:r>
              <a:rPr lang="en-US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  <a:latin typeface="Symbol" pitchFamily="18" charset="2"/>
              </a:rPr>
              <a:t>³</a:t>
            </a:r>
            <a:r>
              <a:rPr lang="en-US">
                <a:solidFill>
                  <a:srgbClr val="009999"/>
                </a:solidFill>
              </a:rPr>
              <a:t> 0</a:t>
            </a:r>
            <a:r>
              <a:rPr lang="en-US"/>
              <a:t>.</a:t>
            </a:r>
          </a:p>
          <a:p>
            <a:pPr marL="688975" lvl="1" indent="-231775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</a:t>
            </a:r>
            <a:r>
              <a:rPr lang="en-US"/>
              <a:t>and 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log</a:t>
            </a:r>
            <a:r>
              <a:rPr lang="en-US" i="1" baseline="16000">
                <a:solidFill>
                  <a:srgbClr val="009999"/>
                </a:solidFill>
              </a:rPr>
              <a:t>b</a:t>
            </a:r>
            <a:r>
              <a:rPr lang="en-US" i="1" baseline="30000">
                <a:solidFill>
                  <a:srgbClr val="009999"/>
                </a:solidFill>
              </a:rPr>
              <a:t>a</a:t>
            </a:r>
            <a:r>
              <a:rPr lang="en-US"/>
              <a:t> grow at similar rates.</a:t>
            </a:r>
          </a:p>
          <a:p>
            <a:pPr marL="688975" lvl="1" indent="-231775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b="1" i="1">
                <a:solidFill>
                  <a:schemeClr val="accent2"/>
                </a:solidFill>
              </a:rPr>
              <a:t>Solution: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log</a:t>
            </a:r>
            <a:r>
              <a:rPr lang="en-US" i="1" baseline="16000">
                <a:solidFill>
                  <a:srgbClr val="009999"/>
                </a:solidFill>
              </a:rPr>
              <a:t>b</a:t>
            </a:r>
            <a:r>
              <a:rPr lang="en-US" i="1" baseline="30000">
                <a:solidFill>
                  <a:srgbClr val="009999"/>
                </a:solidFill>
              </a:rPr>
              <a:t>a</a:t>
            </a:r>
            <a:r>
              <a:rPr lang="en-US">
                <a:solidFill>
                  <a:srgbClr val="009999"/>
                </a:solidFill>
              </a:rPr>
              <a:t> lg</a:t>
            </a:r>
            <a:r>
              <a:rPr lang="en-US" i="1" baseline="30000">
                <a:solidFill>
                  <a:srgbClr val="009999"/>
                </a:solidFill>
              </a:rPr>
              <a:t>k</a:t>
            </a:r>
            <a:r>
              <a:rPr lang="en-US" baseline="30000">
                <a:solidFill>
                  <a:srgbClr val="009999"/>
                </a:solidFill>
              </a:rPr>
              <a:t>+1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</a:t>
            </a:r>
            <a:r>
              <a:rPr lang="en-US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96199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Line 2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4212" name="Line 4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 of master theorem</a:t>
            </a:r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 rot="17366799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1095375" y="1543050"/>
            <a:ext cx="2771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</a:rPr>
              <a:t>Recursion tree:</a:t>
            </a:r>
          </a:p>
        </p:txBody>
      </p:sp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</a:t>
            </a:r>
            <a:endParaRPr lang="en-US" baseline="30000">
              <a:solidFill>
                <a:srgbClr val="009999"/>
              </a:solidFill>
            </a:endParaRPr>
          </a:p>
        </p:txBody>
      </p:sp>
      <p:sp>
        <p:nvSpPr>
          <p:cNvPr id="94226" name="Arc 18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94232" name="Arc 24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94234" name="Line 26"/>
          <p:cNvSpPr>
            <a:spLocks noChangeShapeType="1"/>
          </p:cNvSpPr>
          <p:nvPr/>
        </p:nvSpPr>
        <p:spPr bwMode="auto">
          <a:xfrm>
            <a:off x="711200" y="2057400"/>
            <a:ext cx="0" cy="3581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60325" y="3200400"/>
            <a:ext cx="13033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9999"/>
                </a:solidFill>
              </a:rPr>
              <a:t>h</a:t>
            </a:r>
            <a:r>
              <a:rPr lang="en-US" sz="2400">
                <a:solidFill>
                  <a:srgbClr val="009999"/>
                </a:solidFill>
              </a:rPr>
              <a:t> = log</a:t>
            </a:r>
            <a:r>
              <a:rPr lang="en-US" sz="2400" i="1" baseline="-25000">
                <a:solidFill>
                  <a:srgbClr val="009999"/>
                </a:solidFill>
              </a:rPr>
              <a:t>b</a:t>
            </a:r>
            <a:r>
              <a:rPr lang="en-US" sz="2400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94236" name="Line 28"/>
          <p:cNvSpPr>
            <a:spLocks noChangeShapeType="1"/>
          </p:cNvSpPr>
          <p:nvPr/>
        </p:nvSpPr>
        <p:spPr bwMode="auto">
          <a:xfrm>
            <a:off x="4800600" y="21336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7" name="Rectangle 29"/>
          <p:cNvSpPr>
            <a:spLocks noChangeArrowheads="1"/>
          </p:cNvSpPr>
          <p:nvPr/>
        </p:nvSpPr>
        <p:spPr bwMode="auto">
          <a:xfrm>
            <a:off x="7639050" y="1828800"/>
            <a:ext cx="8270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</a:t>
            </a:r>
            <a:endParaRPr lang="en-US" baseline="30000">
              <a:solidFill>
                <a:srgbClr val="009999"/>
              </a:solidFill>
            </a:endParaRPr>
          </a:p>
        </p:txBody>
      </p:sp>
      <p:sp>
        <p:nvSpPr>
          <p:cNvPr id="94238" name="Rectangle 30"/>
          <p:cNvSpPr>
            <a:spLocks noChangeArrowheads="1"/>
          </p:cNvSpPr>
          <p:nvPr/>
        </p:nvSpPr>
        <p:spPr bwMode="auto">
          <a:xfrm>
            <a:off x="7350125" y="2590800"/>
            <a:ext cx="14033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a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4239" name="Rectangle 31"/>
          <p:cNvSpPr>
            <a:spLocks noChangeArrowheads="1"/>
          </p:cNvSpPr>
          <p:nvPr/>
        </p:nvSpPr>
        <p:spPr bwMode="auto">
          <a:xfrm>
            <a:off x="7216775" y="3535363"/>
            <a:ext cx="16700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a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4240" name="Line 32"/>
          <p:cNvSpPr>
            <a:spLocks noChangeShapeType="1"/>
          </p:cNvSpPr>
          <p:nvPr/>
        </p:nvSpPr>
        <p:spPr bwMode="auto">
          <a:xfrm>
            <a:off x="6629400" y="2895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1" name="Line 33"/>
          <p:cNvSpPr>
            <a:spLocks noChangeShapeType="1"/>
          </p:cNvSpPr>
          <p:nvPr/>
        </p:nvSpPr>
        <p:spPr bwMode="auto">
          <a:xfrm>
            <a:off x="5486400" y="38862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2" name="Text Box 34"/>
          <p:cNvSpPr txBox="1">
            <a:spLocks noChangeArrowheads="1"/>
          </p:cNvSpPr>
          <p:nvPr/>
        </p:nvSpPr>
        <p:spPr bwMode="auto">
          <a:xfrm rot="-5400000">
            <a:off x="7614444" y="41394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…</a:t>
            </a:r>
          </a:p>
        </p:txBody>
      </p:sp>
      <p:sp>
        <p:nvSpPr>
          <p:cNvPr id="94243" name="Rectangle 35"/>
          <p:cNvSpPr>
            <a:spLocks noChangeArrowheads="1"/>
          </p:cNvSpPr>
          <p:nvPr/>
        </p:nvSpPr>
        <p:spPr bwMode="auto">
          <a:xfrm>
            <a:off x="7167563" y="4792663"/>
            <a:ext cx="1766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log</a:t>
            </a:r>
            <a:r>
              <a:rPr lang="en-US" i="1" baseline="16000">
                <a:solidFill>
                  <a:srgbClr val="009999"/>
                </a:solidFill>
              </a:rPr>
              <a:t>b</a:t>
            </a:r>
            <a:r>
              <a:rPr lang="en-US" i="1" baseline="30000">
                <a:solidFill>
                  <a:srgbClr val="009999"/>
                </a:solidFill>
              </a:rPr>
              <a:t>a</a:t>
            </a:r>
            <a:r>
              <a:rPr 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4244" name="AutoShape 36"/>
          <p:cNvSpPr>
            <a:spLocks noChangeArrowheads="1"/>
          </p:cNvSpPr>
          <p:nvPr/>
        </p:nvSpPr>
        <p:spPr bwMode="auto">
          <a:xfrm>
            <a:off x="2228850" y="4632325"/>
            <a:ext cx="4324350" cy="1289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C</a:t>
            </a:r>
            <a:r>
              <a:rPr lang="en-US" sz="2400" b="1"/>
              <a:t>ASE</a:t>
            </a:r>
            <a:r>
              <a:rPr lang="en-US" sz="2800" b="1"/>
              <a:t> 2</a:t>
            </a:r>
            <a:r>
              <a:rPr lang="en-US" sz="2800"/>
              <a:t>: (</a:t>
            </a:r>
            <a:r>
              <a:rPr lang="en-US" sz="2800" i="1">
                <a:solidFill>
                  <a:srgbClr val="008080"/>
                </a:solidFill>
              </a:rPr>
              <a:t>k</a:t>
            </a:r>
            <a:r>
              <a:rPr lang="en-US" sz="2800">
                <a:solidFill>
                  <a:srgbClr val="008080"/>
                </a:solidFill>
              </a:rPr>
              <a:t> = 0</a:t>
            </a:r>
            <a:r>
              <a:rPr lang="en-US" sz="2800"/>
              <a:t>) The weight is approximately the same on each of the </a:t>
            </a:r>
            <a:r>
              <a:rPr lang="en-US" sz="2800">
                <a:solidFill>
                  <a:srgbClr val="008080"/>
                </a:solidFill>
              </a:rPr>
              <a:t>log</a:t>
            </a:r>
            <a:r>
              <a:rPr lang="en-US" sz="2800" i="1" baseline="-25000">
                <a:solidFill>
                  <a:srgbClr val="008080"/>
                </a:solidFill>
              </a:rPr>
              <a:t>b</a:t>
            </a:r>
            <a:r>
              <a:rPr lang="en-US" sz="2800" i="1">
                <a:solidFill>
                  <a:srgbClr val="008080"/>
                </a:solidFill>
              </a:rPr>
              <a:t>n </a:t>
            </a:r>
            <a:r>
              <a:rPr lang="en-US" sz="2800"/>
              <a:t>levels.</a:t>
            </a:r>
          </a:p>
        </p:txBody>
      </p:sp>
      <p:sp>
        <p:nvSpPr>
          <p:cNvPr id="94245" name="Line 37"/>
          <p:cNvSpPr>
            <a:spLocks noChangeShapeType="1"/>
          </p:cNvSpPr>
          <p:nvPr/>
        </p:nvSpPr>
        <p:spPr bwMode="auto">
          <a:xfrm>
            <a:off x="7162800" y="5486400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46" name="Rectangle 38"/>
          <p:cNvSpPr>
            <a:spLocks noChangeArrowheads="1"/>
          </p:cNvSpPr>
          <p:nvPr/>
        </p:nvSpPr>
        <p:spPr bwMode="auto">
          <a:xfrm>
            <a:off x="7000875" y="5638800"/>
            <a:ext cx="2143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log</a:t>
            </a:r>
            <a:r>
              <a:rPr lang="en-US" i="1" baseline="16000">
                <a:solidFill>
                  <a:srgbClr val="009999"/>
                </a:solidFill>
              </a:rPr>
              <a:t>b</a:t>
            </a:r>
            <a:r>
              <a:rPr lang="en-US" i="1" baseline="30000">
                <a:solidFill>
                  <a:srgbClr val="009999"/>
                </a:solidFill>
              </a:rPr>
              <a:t>a</a:t>
            </a:r>
            <a:r>
              <a:rPr lang="en-US">
                <a:solidFill>
                  <a:srgbClr val="009999"/>
                </a:solidFill>
              </a:rPr>
              <a:t>lg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</a:t>
            </a:r>
            <a:endParaRPr lang="en-US" i="1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067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common cases (cont.)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441325" y="1543050"/>
            <a:ext cx="4268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Compare </a:t>
            </a:r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</a:t>
            </a:r>
            <a:r>
              <a:rPr lang="en-US"/>
              <a:t> with 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log</a:t>
            </a:r>
            <a:r>
              <a:rPr lang="en-US" i="1" baseline="16000">
                <a:solidFill>
                  <a:srgbClr val="009999"/>
                </a:solidFill>
              </a:rPr>
              <a:t>b</a:t>
            </a:r>
            <a:r>
              <a:rPr lang="en-US" i="1" baseline="30000">
                <a:solidFill>
                  <a:srgbClr val="009999"/>
                </a:solidFill>
              </a:rPr>
              <a:t>a</a:t>
            </a:r>
            <a:r>
              <a:rPr lang="en-US"/>
              <a:t>: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63563" y="2251075"/>
            <a:ext cx="8275637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42875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00025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57175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0289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4861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9433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4005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AutoNum type="arabicPeriod" startAt="3"/>
            </a:pPr>
            <a:r>
              <a:rPr lang="en-US" sz="3200">
                <a:solidFill>
                  <a:srgbClr val="009999"/>
                </a:solidFill>
              </a:rPr>
              <a:t>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W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 </a:t>
            </a:r>
            <a:r>
              <a:rPr lang="en-US" sz="3200" baseline="30000">
                <a:solidFill>
                  <a:srgbClr val="009999"/>
                </a:solidFill>
              </a:rPr>
              <a:t>+ </a:t>
            </a:r>
            <a:r>
              <a:rPr lang="en-US" sz="3200" baseline="300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 for some constant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>
                <a:solidFill>
                  <a:srgbClr val="009999"/>
                </a:solidFill>
              </a:rPr>
              <a:t> &gt; 0</a:t>
            </a:r>
            <a:r>
              <a:rPr lang="en-US" sz="3200"/>
              <a:t>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</a:t>
            </a:r>
            <a:r>
              <a:rPr lang="en-US" sz="3200"/>
              <a:t>grows polynomially faster than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</a:t>
            </a:r>
            <a:r>
              <a:rPr lang="en-US" sz="3200"/>
              <a:t> (by an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/>
              <a:t> factor),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3200" b="1" i="1"/>
              <a:t>	and</a:t>
            </a:r>
            <a:r>
              <a:rPr lang="en-US" i="1"/>
              <a:t> </a:t>
            </a:r>
            <a:r>
              <a:rPr lang="en-US" sz="1800" i="1"/>
              <a:t>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</a:t>
            </a:r>
            <a:r>
              <a:rPr lang="en-US" sz="3200"/>
              <a:t>satisfies the </a:t>
            </a:r>
            <a:r>
              <a:rPr lang="en-US" sz="3200" b="1" i="1">
                <a:solidFill>
                  <a:schemeClr val="accent2"/>
                </a:solidFill>
              </a:rPr>
              <a:t>regularity condition</a:t>
            </a:r>
            <a:r>
              <a:rPr lang="en-US" sz="3200">
                <a:solidFill>
                  <a:srgbClr val="009999"/>
                </a:solidFill>
              </a:rPr>
              <a:t> </a:t>
            </a:r>
            <a:r>
              <a:rPr lang="en-US" sz="3200"/>
              <a:t>that </a:t>
            </a:r>
            <a:r>
              <a:rPr lang="en-US" sz="3200" i="1">
                <a:solidFill>
                  <a:srgbClr val="009999"/>
                </a:solidFill>
              </a:rPr>
              <a:t>a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n/b</a:t>
            </a:r>
            <a:r>
              <a:rPr lang="en-US" sz="3200">
                <a:solidFill>
                  <a:srgbClr val="009999"/>
                </a:solidFill>
              </a:rPr>
              <a:t>)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£</a:t>
            </a:r>
            <a:r>
              <a:rPr lang="en-US" sz="3200">
                <a:solidFill>
                  <a:srgbClr val="009999"/>
                </a:solidFill>
              </a:rPr>
              <a:t> </a:t>
            </a:r>
            <a:r>
              <a:rPr lang="en-US" sz="3200" i="1">
                <a:solidFill>
                  <a:srgbClr val="009999"/>
                </a:solidFill>
              </a:rPr>
              <a:t>c</a:t>
            </a:r>
            <a:r>
              <a:rPr lang="en-US" sz="2000">
                <a:solidFill>
                  <a:srgbClr val="009999"/>
                </a:solidFill>
              </a:rPr>
              <a:t>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</a:t>
            </a:r>
            <a:r>
              <a:rPr lang="en-US" sz="3200"/>
              <a:t>for some constant </a:t>
            </a:r>
            <a:r>
              <a:rPr lang="en-US" sz="3200" i="1">
                <a:solidFill>
                  <a:srgbClr val="009999"/>
                </a:solidFill>
              </a:rPr>
              <a:t>c</a:t>
            </a:r>
            <a:r>
              <a:rPr lang="en-US" sz="3200"/>
              <a:t> </a:t>
            </a:r>
            <a:r>
              <a:rPr lang="en-US" sz="3200">
                <a:solidFill>
                  <a:srgbClr val="009999"/>
                </a:solidFill>
              </a:rPr>
              <a:t>&lt; 1</a:t>
            </a:r>
            <a:r>
              <a:rPr lang="en-US" sz="3200"/>
              <a:t>.</a:t>
            </a:r>
            <a:endParaRPr lang="en-US" sz="3200" b="1" i="1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3200"/>
              <a:t>	</a:t>
            </a:r>
            <a:r>
              <a:rPr lang="en-US" sz="3200" b="1" i="1">
                <a:solidFill>
                  <a:schemeClr val="accent2"/>
                </a:solidFill>
              </a:rPr>
              <a:t>Solution: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>
                <a:solidFill>
                  <a:srgbClr val="009999"/>
                </a:solidFill>
              </a:rPr>
              <a:t>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12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54828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Line 2"/>
          <p:cNvSpPr>
            <a:spLocks noChangeShapeType="1"/>
          </p:cNvSpPr>
          <p:nvPr/>
        </p:nvSpPr>
        <p:spPr bwMode="auto">
          <a:xfrm flipH="1">
            <a:off x="2868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554413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 flipH="1">
            <a:off x="2916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>
            <a:off x="4440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 of master theorem</a:t>
            </a:r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 flipH="1">
            <a:off x="1236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 flipH="1">
            <a:off x="1573213" y="2925763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>
            <a:off x="2960688" y="2925763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2305050" y="2636838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5526088" y="2620963"/>
            <a:ext cx="114300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889000" y="5105400"/>
            <a:ext cx="9556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 rot="17366799">
            <a:off x="1108869" y="4348956"/>
            <a:ext cx="5905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1095375" y="1543050"/>
            <a:ext cx="2771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accent2"/>
                </a:solidFill>
              </a:rPr>
              <a:t>Recursion tree:</a:t>
            </a: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4849813" y="2514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 flipH="1">
            <a:off x="4240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1" name="Rectangle 17"/>
          <p:cNvSpPr>
            <a:spLocks noChangeArrowheads="1"/>
          </p:cNvSpPr>
          <p:nvPr/>
        </p:nvSpPr>
        <p:spPr bwMode="auto">
          <a:xfrm>
            <a:off x="4025900" y="1858963"/>
            <a:ext cx="827088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</a:t>
            </a:r>
            <a:endParaRPr lang="en-US" baseline="30000">
              <a:solidFill>
                <a:srgbClr val="009999"/>
              </a:solidFill>
            </a:endParaRPr>
          </a:p>
        </p:txBody>
      </p:sp>
      <p:sp>
        <p:nvSpPr>
          <p:cNvPr id="93202" name="Arc 18"/>
          <p:cNvSpPr>
            <a:spLocks/>
          </p:cNvSpPr>
          <p:nvPr/>
        </p:nvSpPr>
        <p:spPr bwMode="auto">
          <a:xfrm flipV="1">
            <a:off x="3965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5154613" y="2057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93204" name="Rectangle 20"/>
          <p:cNvSpPr>
            <a:spLocks noChangeArrowheads="1"/>
          </p:cNvSpPr>
          <p:nvPr/>
        </p:nvSpPr>
        <p:spPr bwMode="auto">
          <a:xfrm>
            <a:off x="2289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3205" name="Rectangle 21"/>
          <p:cNvSpPr>
            <a:spLocks noChangeArrowheads="1"/>
          </p:cNvSpPr>
          <p:nvPr/>
        </p:nvSpPr>
        <p:spPr bwMode="auto">
          <a:xfrm>
            <a:off x="973138" y="3611563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3206" name="Rectangle 22"/>
          <p:cNvSpPr>
            <a:spLocks noChangeArrowheads="1"/>
          </p:cNvSpPr>
          <p:nvPr/>
        </p:nvSpPr>
        <p:spPr bwMode="auto">
          <a:xfrm>
            <a:off x="4194175" y="3595688"/>
            <a:ext cx="12763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3584575" y="3489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93208" name="Arc 24"/>
          <p:cNvSpPr>
            <a:spLocks/>
          </p:cNvSpPr>
          <p:nvPr/>
        </p:nvSpPr>
        <p:spPr bwMode="auto">
          <a:xfrm flipV="1">
            <a:off x="2487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-1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9" name="Text Box 25"/>
          <p:cNvSpPr txBox="1">
            <a:spLocks noChangeArrowheads="1"/>
          </p:cNvSpPr>
          <p:nvPr/>
        </p:nvSpPr>
        <p:spPr bwMode="auto">
          <a:xfrm>
            <a:off x="3859213" y="30019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93210" name="Line 26"/>
          <p:cNvSpPr>
            <a:spLocks noChangeShapeType="1"/>
          </p:cNvSpPr>
          <p:nvPr/>
        </p:nvSpPr>
        <p:spPr bwMode="auto">
          <a:xfrm>
            <a:off x="711200" y="2057400"/>
            <a:ext cx="0" cy="3581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1" name="Text Box 27"/>
          <p:cNvSpPr txBox="1">
            <a:spLocks noChangeArrowheads="1"/>
          </p:cNvSpPr>
          <p:nvPr/>
        </p:nvSpPr>
        <p:spPr bwMode="auto">
          <a:xfrm>
            <a:off x="60325" y="3200400"/>
            <a:ext cx="13033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9999"/>
                </a:solidFill>
              </a:rPr>
              <a:t>h</a:t>
            </a:r>
            <a:r>
              <a:rPr lang="en-US" sz="2400">
                <a:solidFill>
                  <a:srgbClr val="009999"/>
                </a:solidFill>
              </a:rPr>
              <a:t> = log</a:t>
            </a:r>
            <a:r>
              <a:rPr lang="en-US" sz="2400" i="1" baseline="-25000">
                <a:solidFill>
                  <a:srgbClr val="009999"/>
                </a:solidFill>
              </a:rPr>
              <a:t>b</a:t>
            </a:r>
            <a:r>
              <a:rPr lang="en-US" sz="2400" i="1">
                <a:solidFill>
                  <a:srgbClr val="009999"/>
                </a:solidFill>
              </a:rPr>
              <a:t>n</a:t>
            </a:r>
          </a:p>
        </p:txBody>
      </p:sp>
      <p:sp>
        <p:nvSpPr>
          <p:cNvPr id="93212" name="Line 28"/>
          <p:cNvSpPr>
            <a:spLocks noChangeShapeType="1"/>
          </p:cNvSpPr>
          <p:nvPr/>
        </p:nvSpPr>
        <p:spPr bwMode="auto">
          <a:xfrm>
            <a:off x="4800600" y="2133600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3" name="Rectangle 29"/>
          <p:cNvSpPr>
            <a:spLocks noChangeArrowheads="1"/>
          </p:cNvSpPr>
          <p:nvPr/>
        </p:nvSpPr>
        <p:spPr bwMode="auto">
          <a:xfrm>
            <a:off x="7639050" y="1828800"/>
            <a:ext cx="8270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</a:t>
            </a:r>
            <a:endParaRPr lang="en-US" baseline="30000">
              <a:solidFill>
                <a:srgbClr val="009999"/>
              </a:solidFill>
            </a:endParaRPr>
          </a:p>
        </p:txBody>
      </p:sp>
      <p:sp>
        <p:nvSpPr>
          <p:cNvPr id="93214" name="Rectangle 30"/>
          <p:cNvSpPr>
            <a:spLocks noChangeArrowheads="1"/>
          </p:cNvSpPr>
          <p:nvPr/>
        </p:nvSpPr>
        <p:spPr bwMode="auto">
          <a:xfrm>
            <a:off x="7350125" y="2590800"/>
            <a:ext cx="14033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a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3215" name="Rectangle 31"/>
          <p:cNvSpPr>
            <a:spLocks noChangeArrowheads="1"/>
          </p:cNvSpPr>
          <p:nvPr/>
        </p:nvSpPr>
        <p:spPr bwMode="auto">
          <a:xfrm>
            <a:off x="7216775" y="3535363"/>
            <a:ext cx="16700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a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n/b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3216" name="Line 32"/>
          <p:cNvSpPr>
            <a:spLocks noChangeShapeType="1"/>
          </p:cNvSpPr>
          <p:nvPr/>
        </p:nvSpPr>
        <p:spPr bwMode="auto">
          <a:xfrm>
            <a:off x="6629400" y="2895600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7" name="Line 33"/>
          <p:cNvSpPr>
            <a:spLocks noChangeShapeType="1"/>
          </p:cNvSpPr>
          <p:nvPr/>
        </p:nvSpPr>
        <p:spPr bwMode="auto">
          <a:xfrm>
            <a:off x="5486400" y="3886200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8" name="Text Box 34"/>
          <p:cNvSpPr txBox="1">
            <a:spLocks noChangeArrowheads="1"/>
          </p:cNvSpPr>
          <p:nvPr/>
        </p:nvSpPr>
        <p:spPr bwMode="auto">
          <a:xfrm rot="-5400000">
            <a:off x="7614444" y="4139406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</a:rPr>
              <a:t>…</a:t>
            </a:r>
          </a:p>
        </p:txBody>
      </p:sp>
      <p:sp>
        <p:nvSpPr>
          <p:cNvPr id="93219" name="Rectangle 35"/>
          <p:cNvSpPr>
            <a:spLocks noChangeArrowheads="1"/>
          </p:cNvSpPr>
          <p:nvPr/>
        </p:nvSpPr>
        <p:spPr bwMode="auto">
          <a:xfrm>
            <a:off x="7167563" y="4792663"/>
            <a:ext cx="1766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log</a:t>
            </a:r>
            <a:r>
              <a:rPr lang="en-US" i="1" baseline="16000">
                <a:solidFill>
                  <a:srgbClr val="009999"/>
                </a:solidFill>
              </a:rPr>
              <a:t>b</a:t>
            </a:r>
            <a:r>
              <a:rPr lang="en-US" i="1" baseline="30000">
                <a:solidFill>
                  <a:srgbClr val="009999"/>
                </a:solidFill>
              </a:rPr>
              <a:t>a</a:t>
            </a:r>
            <a:r>
              <a:rPr lang="en-US" i="1">
                <a:solidFill>
                  <a:srgbClr val="009999"/>
                </a:solidFill>
                <a:latin typeface="Symbol" pitchFamily="18" charset="2"/>
              </a:rPr>
              <a:t>T</a:t>
            </a:r>
            <a:r>
              <a:rPr lang="en-US" sz="1600" i="1">
                <a:solidFill>
                  <a:srgbClr val="009999"/>
                </a:solidFill>
                <a:latin typeface="Symbol" pitchFamily="18" charset="2"/>
              </a:rPr>
              <a:t> 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3220" name="AutoShape 36"/>
          <p:cNvSpPr>
            <a:spLocks noChangeArrowheads="1"/>
          </p:cNvSpPr>
          <p:nvPr/>
        </p:nvSpPr>
        <p:spPr bwMode="auto">
          <a:xfrm>
            <a:off x="1905000" y="4460812"/>
            <a:ext cx="5257800" cy="17162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C</a:t>
            </a:r>
            <a:r>
              <a:rPr lang="en-US" sz="2400" b="1" dirty="0"/>
              <a:t>ASE</a:t>
            </a:r>
            <a:r>
              <a:rPr lang="en-US" sz="2800" b="1" dirty="0"/>
              <a:t> 3</a:t>
            </a:r>
            <a:r>
              <a:rPr lang="en-US" sz="2800" dirty="0"/>
              <a:t>: The weight decreases geometrically from the root to the leaves. </a:t>
            </a:r>
            <a:r>
              <a:rPr lang="en-US" sz="2800" dirty="0">
                <a:sym typeface="Symbol" pitchFamily="18" charset="2"/>
              </a:rPr>
              <a:t>The root holds a constant fraction of the total weight.</a:t>
            </a:r>
          </a:p>
        </p:txBody>
      </p:sp>
      <p:sp>
        <p:nvSpPr>
          <p:cNvPr id="93221" name="Line 37"/>
          <p:cNvSpPr>
            <a:spLocks noChangeShapeType="1"/>
          </p:cNvSpPr>
          <p:nvPr/>
        </p:nvSpPr>
        <p:spPr bwMode="auto">
          <a:xfrm>
            <a:off x="7162800" y="5486400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22" name="Rectangle 38"/>
          <p:cNvSpPr>
            <a:spLocks noChangeArrowheads="1"/>
          </p:cNvSpPr>
          <p:nvPr/>
        </p:nvSpPr>
        <p:spPr bwMode="auto">
          <a:xfrm>
            <a:off x="7310438" y="5638800"/>
            <a:ext cx="1455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i="1">
                <a:solidFill>
                  <a:srgbClr val="009999"/>
                </a:solidFill>
              </a:rPr>
              <a:t>f</a:t>
            </a:r>
            <a:r>
              <a:rPr lang="en-US" sz="1800" i="1">
                <a:solidFill>
                  <a:srgbClr val="009999"/>
                </a:solidFill>
              </a:rPr>
              <a:t> 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969850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76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/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381000" y="1828800"/>
            <a:ext cx="8153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4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91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3200" b="1" i="1">
                <a:solidFill>
                  <a:schemeClr val="accent2"/>
                </a:solidFill>
              </a:rPr>
              <a:t>Ex.</a:t>
            </a:r>
            <a:r>
              <a:rPr lang="en-US" sz="3200" i="1">
                <a:solidFill>
                  <a:srgbClr val="009999"/>
                </a:solidFill>
              </a:rPr>
              <a:t> 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4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/2) +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endParaRPr lang="en-US" sz="3200" i="1"/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3200" i="1">
                <a:solidFill>
                  <a:srgbClr val="009999"/>
                </a:solidFill>
              </a:rPr>
              <a:t>	a =</a:t>
            </a:r>
            <a:r>
              <a:rPr lang="en-US" sz="3200">
                <a:solidFill>
                  <a:srgbClr val="009999"/>
                </a:solidFill>
              </a:rPr>
              <a:t> 4</a:t>
            </a:r>
            <a:r>
              <a:rPr lang="en-US" sz="3200"/>
              <a:t>, </a:t>
            </a:r>
            <a:r>
              <a:rPr lang="en-US" sz="3200" i="1">
                <a:solidFill>
                  <a:srgbClr val="009999"/>
                </a:solidFill>
              </a:rPr>
              <a:t>b</a:t>
            </a:r>
            <a:r>
              <a:rPr lang="en-US" sz="3200">
                <a:solidFill>
                  <a:srgbClr val="009999"/>
                </a:solidFill>
              </a:rPr>
              <a:t> = 2 </a:t>
            </a:r>
            <a:r>
              <a:rPr lang="en-US" sz="3200">
                <a:sym typeface="Symbol" pitchFamily="18" charset="2"/>
              </a:rPr>
              <a:t></a:t>
            </a:r>
            <a:r>
              <a:rPr lang="en-US" sz="3200"/>
              <a:t>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 </a:t>
            </a:r>
            <a:r>
              <a:rPr lang="en-US" sz="3200">
                <a:solidFill>
                  <a:srgbClr val="009999"/>
                </a:solidFill>
              </a:rPr>
              <a:t>=</a:t>
            </a:r>
            <a:r>
              <a:rPr lang="en-US" sz="3200"/>
              <a:t>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;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i="1"/>
              <a:t>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3200" i="1"/>
              <a:t>	</a:t>
            </a:r>
            <a:r>
              <a:rPr lang="en-US" sz="3200" b="1"/>
              <a:t>C</a:t>
            </a:r>
            <a:r>
              <a:rPr lang="en-US" b="1"/>
              <a:t>ASE</a:t>
            </a:r>
            <a:r>
              <a:rPr lang="en-US" sz="3200" b="1"/>
              <a:t> 1</a:t>
            </a:r>
            <a:r>
              <a:rPr lang="en-US" sz="3200"/>
              <a:t>: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6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O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 i="1" baseline="30000">
                <a:solidFill>
                  <a:srgbClr val="009999"/>
                </a:solidFill>
              </a:rPr>
              <a:t> </a:t>
            </a:r>
            <a:r>
              <a:rPr lang="en-US" sz="3200" baseline="30000">
                <a:solidFill>
                  <a:srgbClr val="009999"/>
                </a:solidFill>
              </a:rPr>
              <a:t>– </a:t>
            </a:r>
            <a:r>
              <a:rPr lang="en-US" sz="3200" baseline="300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 for </a:t>
            </a:r>
            <a:r>
              <a:rPr lang="en-US" sz="3200">
                <a:latin typeface="Symbol" pitchFamily="18" charset="2"/>
              </a:rPr>
              <a:t>e</a:t>
            </a:r>
            <a:r>
              <a:rPr lang="en-US" sz="3200">
                <a:solidFill>
                  <a:srgbClr val="009999"/>
                </a:solidFill>
              </a:rPr>
              <a:t> = 1</a:t>
            </a:r>
            <a:r>
              <a:rPr lang="en-US" sz="3200"/>
              <a:t>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3200"/>
              <a:t>	</a:t>
            </a:r>
            <a:r>
              <a:rPr lang="en-US" sz="3200">
                <a:sym typeface="Symbol" pitchFamily="18" charset="2"/>
              </a:rPr>
              <a:t>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.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381000" y="4114800"/>
            <a:ext cx="8153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4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91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3200" b="1" i="1">
                <a:solidFill>
                  <a:schemeClr val="accent2"/>
                </a:solidFill>
              </a:rPr>
              <a:t>Ex.</a:t>
            </a:r>
            <a:r>
              <a:rPr lang="en-US" sz="3200" i="1">
                <a:solidFill>
                  <a:srgbClr val="009999"/>
                </a:solidFill>
              </a:rPr>
              <a:t> 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4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/2) +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endParaRPr lang="en-US" sz="3200"/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3200" i="1">
                <a:solidFill>
                  <a:srgbClr val="009999"/>
                </a:solidFill>
              </a:rPr>
              <a:t>	a =</a:t>
            </a:r>
            <a:r>
              <a:rPr lang="en-US" sz="3200">
                <a:solidFill>
                  <a:srgbClr val="009999"/>
                </a:solidFill>
              </a:rPr>
              <a:t> 4</a:t>
            </a:r>
            <a:r>
              <a:rPr lang="en-US" sz="3200"/>
              <a:t>, </a:t>
            </a:r>
            <a:r>
              <a:rPr lang="en-US" sz="3200" i="1">
                <a:solidFill>
                  <a:srgbClr val="009999"/>
                </a:solidFill>
              </a:rPr>
              <a:t>b</a:t>
            </a:r>
            <a:r>
              <a:rPr lang="en-US" sz="3200">
                <a:solidFill>
                  <a:srgbClr val="009999"/>
                </a:solidFill>
              </a:rPr>
              <a:t> = 2 </a:t>
            </a:r>
            <a:r>
              <a:rPr lang="en-US" sz="3200">
                <a:sym typeface="Symbol" pitchFamily="18" charset="2"/>
              </a:rPr>
              <a:t></a:t>
            </a:r>
            <a:r>
              <a:rPr lang="en-US" sz="3200"/>
              <a:t>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 </a:t>
            </a:r>
            <a:r>
              <a:rPr lang="en-US" sz="3200">
                <a:solidFill>
                  <a:srgbClr val="009999"/>
                </a:solidFill>
              </a:rPr>
              <a:t>=</a:t>
            </a:r>
            <a:r>
              <a:rPr lang="en-US" sz="3200"/>
              <a:t>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;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 i="1"/>
              <a:t>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3200" i="1"/>
              <a:t>	 </a:t>
            </a:r>
            <a:r>
              <a:rPr lang="en-US" sz="3200" b="1"/>
              <a:t>C</a:t>
            </a:r>
            <a:r>
              <a:rPr lang="en-US" b="1"/>
              <a:t>ASE</a:t>
            </a:r>
            <a:r>
              <a:rPr lang="en-US" sz="3200" b="1"/>
              <a:t> 2</a:t>
            </a:r>
            <a:r>
              <a:rPr lang="en-US" sz="3200"/>
              <a:t>: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6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>
                <a:solidFill>
                  <a:srgbClr val="009999"/>
                </a:solidFill>
              </a:rPr>
              <a:t>lg</a:t>
            </a:r>
            <a:r>
              <a:rPr lang="en-US" sz="3200" baseline="30000">
                <a:solidFill>
                  <a:srgbClr val="009999"/>
                </a:solidFill>
              </a:rPr>
              <a:t>0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, that is, </a:t>
            </a:r>
            <a:r>
              <a:rPr lang="en-US" sz="3200" i="1">
                <a:solidFill>
                  <a:srgbClr val="009999"/>
                </a:solidFill>
              </a:rPr>
              <a:t>k </a:t>
            </a:r>
            <a:r>
              <a:rPr lang="en-US" sz="3200">
                <a:solidFill>
                  <a:srgbClr val="009999"/>
                </a:solidFill>
              </a:rPr>
              <a:t>= 0</a:t>
            </a:r>
            <a:r>
              <a:rPr lang="en-US" sz="3200"/>
              <a:t>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3200"/>
              <a:t>	</a:t>
            </a:r>
            <a:r>
              <a:rPr lang="en-US" sz="3200">
                <a:sym typeface="Symbol" pitchFamily="18" charset="2"/>
              </a:rPr>
              <a:t>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>
                <a:solidFill>
                  <a:srgbClr val="009999"/>
                </a:solidFill>
              </a:rPr>
              <a:t>lg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17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76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81000" y="1600200"/>
            <a:ext cx="8153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4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91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3200" b="1" i="1">
                <a:solidFill>
                  <a:schemeClr val="accent2"/>
                </a:solidFill>
              </a:rPr>
              <a:t>Ex.</a:t>
            </a:r>
            <a:r>
              <a:rPr lang="en-US" sz="3200" i="1">
                <a:solidFill>
                  <a:srgbClr val="009999"/>
                </a:solidFill>
              </a:rPr>
              <a:t> 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4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/2) +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3</a:t>
            </a:r>
            <a:endParaRPr lang="en-US" sz="3200" i="1"/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3200" i="1">
                <a:solidFill>
                  <a:srgbClr val="009999"/>
                </a:solidFill>
              </a:rPr>
              <a:t>	a =</a:t>
            </a:r>
            <a:r>
              <a:rPr lang="en-US" sz="3200">
                <a:solidFill>
                  <a:srgbClr val="009999"/>
                </a:solidFill>
              </a:rPr>
              <a:t> 4</a:t>
            </a:r>
            <a:r>
              <a:rPr lang="en-US" sz="3200"/>
              <a:t>, </a:t>
            </a:r>
            <a:r>
              <a:rPr lang="en-US" sz="3200" i="1">
                <a:solidFill>
                  <a:srgbClr val="009999"/>
                </a:solidFill>
              </a:rPr>
              <a:t>b</a:t>
            </a:r>
            <a:r>
              <a:rPr lang="en-US" sz="3200">
                <a:solidFill>
                  <a:srgbClr val="009999"/>
                </a:solidFill>
              </a:rPr>
              <a:t> = 2 </a:t>
            </a:r>
            <a:r>
              <a:rPr lang="en-US" sz="3200">
                <a:sym typeface="Symbol" pitchFamily="18" charset="2"/>
              </a:rPr>
              <a:t></a:t>
            </a:r>
            <a:r>
              <a:rPr lang="en-US" sz="3200"/>
              <a:t>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log</a:t>
            </a:r>
            <a:r>
              <a:rPr lang="en-US" sz="3200" i="1" baseline="16000">
                <a:solidFill>
                  <a:srgbClr val="009999"/>
                </a:solidFill>
              </a:rPr>
              <a:t>b</a:t>
            </a:r>
            <a:r>
              <a:rPr lang="en-US" sz="3200" i="1" baseline="30000">
                <a:solidFill>
                  <a:srgbClr val="009999"/>
                </a:solidFill>
              </a:rPr>
              <a:t>a </a:t>
            </a:r>
            <a:r>
              <a:rPr lang="en-US" sz="3200">
                <a:solidFill>
                  <a:srgbClr val="009999"/>
                </a:solidFill>
              </a:rPr>
              <a:t>=</a:t>
            </a:r>
            <a:r>
              <a:rPr lang="en-US" sz="3200"/>
              <a:t>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/>
              <a:t>;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8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3</a:t>
            </a:r>
            <a:r>
              <a:rPr lang="en-US" sz="3200" i="1"/>
              <a:t>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3200" i="1"/>
              <a:t>	 </a:t>
            </a:r>
            <a:r>
              <a:rPr lang="en-US" sz="3200" b="1"/>
              <a:t>C</a:t>
            </a:r>
            <a:r>
              <a:rPr lang="en-US" b="1"/>
              <a:t>ASE</a:t>
            </a:r>
            <a:r>
              <a:rPr lang="en-US" sz="3200" b="1"/>
              <a:t> 3</a:t>
            </a:r>
            <a:r>
              <a:rPr lang="en-US" sz="3200"/>
              <a:t>: </a:t>
            </a:r>
            <a:r>
              <a:rPr lang="en-US" sz="3200" i="1">
                <a:solidFill>
                  <a:srgbClr val="009999"/>
                </a:solidFill>
              </a:rPr>
              <a:t>f</a:t>
            </a:r>
            <a:r>
              <a:rPr lang="en-US" sz="16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W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2</a:t>
            </a:r>
            <a:r>
              <a:rPr lang="en-US" sz="3200" i="1" baseline="30000">
                <a:solidFill>
                  <a:srgbClr val="009999"/>
                </a:solidFill>
              </a:rPr>
              <a:t> </a:t>
            </a:r>
            <a:r>
              <a:rPr lang="en-US" sz="3200" baseline="30000">
                <a:solidFill>
                  <a:srgbClr val="009999"/>
                </a:solidFill>
              </a:rPr>
              <a:t>+ </a:t>
            </a:r>
            <a:r>
              <a:rPr lang="en-US" sz="3200" baseline="300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 for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e</a:t>
            </a:r>
            <a:r>
              <a:rPr lang="en-US" sz="3200">
                <a:solidFill>
                  <a:srgbClr val="009999"/>
                </a:solidFill>
              </a:rPr>
              <a:t> = 1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3200">
                <a:solidFill>
                  <a:srgbClr val="009999"/>
                </a:solidFill>
              </a:rPr>
              <a:t>	</a:t>
            </a:r>
            <a:r>
              <a:rPr lang="en-US" sz="3200" b="1" i="1"/>
              <a:t>and</a:t>
            </a:r>
            <a:r>
              <a:rPr lang="en-US" sz="3200"/>
              <a:t> </a:t>
            </a:r>
            <a:r>
              <a:rPr lang="en-US" sz="3200">
                <a:solidFill>
                  <a:srgbClr val="009999"/>
                </a:solidFill>
              </a:rPr>
              <a:t>4(</a:t>
            </a:r>
            <a:r>
              <a:rPr lang="en-US" sz="3200" i="1">
                <a:solidFill>
                  <a:srgbClr val="009999"/>
                </a:solidFill>
              </a:rPr>
              <a:t>cn</a:t>
            </a:r>
            <a:r>
              <a:rPr lang="en-US" sz="3200">
                <a:solidFill>
                  <a:srgbClr val="009999"/>
                </a:solidFill>
              </a:rPr>
              <a:t>/2)</a:t>
            </a:r>
            <a:r>
              <a:rPr lang="en-US" sz="3200" baseline="30000">
                <a:solidFill>
                  <a:srgbClr val="009999"/>
                </a:solidFill>
              </a:rPr>
              <a:t>3</a:t>
            </a:r>
            <a:r>
              <a:rPr lang="en-US" sz="3200">
                <a:solidFill>
                  <a:srgbClr val="009999"/>
                </a:solidFill>
              </a:rPr>
              <a:t>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£</a:t>
            </a:r>
            <a:r>
              <a:rPr lang="en-US" sz="3200">
                <a:solidFill>
                  <a:srgbClr val="009999"/>
                </a:solidFill>
              </a:rPr>
              <a:t> </a:t>
            </a:r>
            <a:r>
              <a:rPr lang="en-US" sz="3200" i="1">
                <a:solidFill>
                  <a:srgbClr val="009999"/>
                </a:solidFill>
              </a:rPr>
              <a:t>cn</a:t>
            </a:r>
            <a:r>
              <a:rPr lang="en-US" sz="3200" baseline="30000">
                <a:solidFill>
                  <a:srgbClr val="009999"/>
                </a:solidFill>
              </a:rPr>
              <a:t>3 </a:t>
            </a:r>
            <a:r>
              <a:rPr lang="en-US" sz="3200"/>
              <a:t>(reg. cond.) for </a:t>
            </a:r>
            <a:r>
              <a:rPr lang="en-US" sz="3200" i="1">
                <a:solidFill>
                  <a:srgbClr val="009999"/>
                </a:solidFill>
              </a:rPr>
              <a:t>c</a:t>
            </a:r>
            <a:r>
              <a:rPr lang="en-US" sz="3200">
                <a:solidFill>
                  <a:srgbClr val="009999"/>
                </a:solidFill>
              </a:rPr>
              <a:t> = 1/2</a:t>
            </a:r>
            <a:r>
              <a:rPr lang="en-US" sz="3200"/>
              <a:t>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sz="3200"/>
              <a:t>	</a:t>
            </a:r>
            <a:r>
              <a:rPr lang="en-US" sz="3200">
                <a:sym typeface="Symbol" pitchFamily="18" charset="2"/>
              </a:rPr>
              <a:t> </a:t>
            </a:r>
            <a:r>
              <a:rPr lang="en-US" sz="3200" i="1">
                <a:solidFill>
                  <a:srgbClr val="009999"/>
                </a:solidFill>
              </a:rPr>
              <a:t>T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>
                <a:solidFill>
                  <a:srgbClr val="009999"/>
                </a:solidFill>
              </a:rPr>
              <a:t>) = </a:t>
            </a:r>
            <a:r>
              <a:rPr lang="en-US" sz="3200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 sz="3200">
                <a:solidFill>
                  <a:srgbClr val="009999"/>
                </a:solidFill>
              </a:rPr>
              <a:t>(</a:t>
            </a:r>
            <a:r>
              <a:rPr lang="en-US" sz="3200" i="1">
                <a:solidFill>
                  <a:srgbClr val="009999"/>
                </a:solidFill>
              </a:rPr>
              <a:t>n</a:t>
            </a:r>
            <a:r>
              <a:rPr lang="en-US" sz="3200" baseline="30000">
                <a:solidFill>
                  <a:srgbClr val="009999"/>
                </a:solidFill>
              </a:rPr>
              <a:t>3</a:t>
            </a:r>
            <a:r>
              <a:rPr lang="en-US" sz="3200">
                <a:solidFill>
                  <a:srgbClr val="009999"/>
                </a:solidFill>
              </a:rPr>
              <a:t>)</a:t>
            </a:r>
            <a:r>
              <a:rPr lang="en-US" sz="3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Recursion-tree method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533400" y="1674813"/>
            <a:ext cx="8077200" cy="2997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sz="3200" dirty="0"/>
              <a:t>A recursion tree models the costs (time) of a recursive execution of an algorithm.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sz="3200" dirty="0"/>
              <a:t>The recursion tree method is good for generating guesses for the substitution method.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recursion-tree method promotes intuition, however.</a:t>
            </a:r>
          </a:p>
        </p:txBody>
      </p:sp>
    </p:spTree>
    <p:extLst>
      <p:ext uri="{BB962C8B-B14F-4D97-AF65-F5344CB8AC3E}">
        <p14:creationId xmlns:p14="http://schemas.microsoft.com/office/powerpoint/2010/main" val="150767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More Examples of Master</a:t>
            </a:r>
            <a:r>
              <a:rPr lang="ja-JP" altLang="en-US" smtClean="0"/>
              <a:t>’</a:t>
            </a:r>
            <a:r>
              <a:rPr lang="en-US" altLang="ja-JP" smtClean="0"/>
              <a:t>s Theorem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T(n) = 3T(n/5) + n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T(n) = 2T(n/2)  + n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T(n) = 2T(n/2)  + 1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T(n) = T(n/2)  + n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T(n) = T(n/2)  + 1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When Master</a:t>
            </a:r>
            <a:r>
              <a:rPr lang="ja-JP" altLang="en-US" smtClean="0"/>
              <a:t>’</a:t>
            </a:r>
            <a:r>
              <a:rPr lang="en-US" altLang="ja-JP" smtClean="0"/>
              <a:t>s Theorem cannot be applied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T(n) = 2T(n/2)  + n logn</a:t>
            </a:r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T(n) = 2T(n/2)  + n/ logn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4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L2.</a:t>
            </a:r>
            <a:fld id="{18ABAF77-99DC-4AB0-B85E-572EC278657F}" type="slidenum">
              <a:rPr lang="en-US"/>
              <a:pPr/>
              <a:t>4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519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L2.</a:t>
            </a:r>
            <a:fld id="{FFA1F4FD-B620-4500-AADA-78571EC2D4CE}" type="slidenum">
              <a:rPr lang="en-US"/>
              <a:pPr/>
              <a:t>5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429000" y="2209800"/>
            <a:ext cx="88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773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L2.</a:t>
            </a:r>
            <a:fld id="{2B589712-52BB-461B-A285-19E061D7AD07}" type="slidenum">
              <a:rPr lang="en-US"/>
              <a:pPr/>
              <a:t>6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735" name="Group 7"/>
          <p:cNvGrpSpPr>
            <a:grpSpLocks/>
          </p:cNvGrpSpPr>
          <p:nvPr/>
        </p:nvGrpSpPr>
        <p:grpSpPr bwMode="auto">
          <a:xfrm>
            <a:off x="1600200" y="2895600"/>
            <a:ext cx="4419600" cy="595313"/>
            <a:chOff x="1488" y="1968"/>
            <a:chExt cx="2784" cy="375"/>
          </a:xfrm>
        </p:grpSpPr>
        <p:sp>
          <p:nvSpPr>
            <p:cNvPr id="73736" name="Rectangle 8"/>
            <p:cNvSpPr>
              <a:spLocks noChangeArrowheads="1"/>
            </p:cNvSpPr>
            <p:nvPr/>
          </p:nvSpPr>
          <p:spPr bwMode="auto">
            <a:xfrm>
              <a:off x="1488" y="1978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i="1">
                  <a:solidFill>
                    <a:srgbClr val="009999"/>
                  </a:solidFill>
                </a:rPr>
                <a:t>T</a:t>
              </a:r>
              <a:r>
                <a:rPr lang="en-US">
                  <a:solidFill>
                    <a:srgbClr val="009999"/>
                  </a:solidFill>
                </a:rPr>
                <a:t>(</a:t>
              </a:r>
              <a:r>
                <a:rPr lang="en-US" i="1">
                  <a:solidFill>
                    <a:srgbClr val="009999"/>
                  </a:solidFill>
                </a:rPr>
                <a:t>n</a:t>
              </a:r>
              <a:r>
                <a:rPr lang="en-US">
                  <a:solidFill>
                    <a:srgbClr val="009999"/>
                  </a:solidFill>
                </a:rPr>
                <a:t>/4)</a:t>
              </a:r>
            </a:p>
          </p:txBody>
        </p:sp>
        <p:sp>
          <p:nvSpPr>
            <p:cNvPr id="73737" name="Rectangle 9"/>
            <p:cNvSpPr>
              <a:spLocks noChangeArrowheads="1"/>
            </p:cNvSpPr>
            <p:nvPr/>
          </p:nvSpPr>
          <p:spPr bwMode="auto">
            <a:xfrm>
              <a:off x="3517" y="1968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i="1">
                  <a:solidFill>
                    <a:srgbClr val="009999"/>
                  </a:solidFill>
                </a:rPr>
                <a:t>T</a:t>
              </a:r>
              <a:r>
                <a:rPr lang="en-US">
                  <a:solidFill>
                    <a:srgbClr val="009999"/>
                  </a:solidFill>
                </a:rPr>
                <a:t>(</a:t>
              </a:r>
              <a:r>
                <a:rPr lang="en-US" i="1">
                  <a:solidFill>
                    <a:srgbClr val="009999"/>
                  </a:solidFill>
                </a:rPr>
                <a:t>n</a:t>
              </a:r>
              <a:r>
                <a:rPr lang="en-US">
                  <a:solidFill>
                    <a:srgbClr val="009999"/>
                  </a:solidFill>
                </a:rPr>
                <a:t>/2)</a:t>
              </a:r>
            </a:p>
          </p:txBody>
        </p:sp>
      </p:grp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0320768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L2.</a:t>
            </a:r>
            <a:fld id="{65BBEB5B-8454-453E-BD41-09A3FB60DE3B}" type="slidenum">
              <a:rPr lang="en-US"/>
              <a:pPr/>
              <a:t>7</a:t>
            </a:fld>
            <a:endParaRPr lang="en-US"/>
          </a:p>
        </p:txBody>
      </p:sp>
      <p:sp>
        <p:nvSpPr>
          <p:cNvPr id="74771" name="Line 19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5" name="Line 23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8" name="Rectangle 26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685800" y="3733800"/>
            <a:ext cx="14017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/16)</a:t>
            </a: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2438400" y="3733800"/>
            <a:ext cx="11985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3987800" y="3732213"/>
            <a:ext cx="1198563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5638800" y="3732213"/>
            <a:ext cx="1198563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</a:p>
        </p:txBody>
      </p:sp>
    </p:spTree>
    <p:extLst>
      <p:ext uri="{BB962C8B-B14F-4D97-AF65-F5344CB8AC3E}">
        <p14:creationId xmlns:p14="http://schemas.microsoft.com/office/powerpoint/2010/main" val="17599409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L2.</a:t>
            </a:r>
            <a:fld id="{EA935600-78EF-4C32-9DC4-E59059A72F78}" type="slidenum">
              <a:rPr lang="en-US"/>
              <a:pPr/>
              <a:t>8</a:t>
            </a:fld>
            <a:endParaRPr lang="en-US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/16)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3" name="Rectangle 17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5794" name="Rectangle 18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127153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L2.</a:t>
            </a:r>
            <a:fld id="{FBCC3F3A-72C8-4AD0-AD8E-902DC6BB54DA}" type="slidenum">
              <a:rPr lang="en-US"/>
              <a:pPr/>
              <a:t>9</a:t>
            </a:fld>
            <a:endParaRPr lang="en-US"/>
          </a:p>
        </p:txBody>
      </p:sp>
      <p:sp>
        <p:nvSpPr>
          <p:cNvPr id="77868" name="Line 44"/>
          <p:cNvSpPr>
            <a:spLocks noChangeShapeType="1"/>
          </p:cNvSpPr>
          <p:nvPr/>
        </p:nvSpPr>
        <p:spPr bwMode="auto">
          <a:xfrm flipH="1">
            <a:off x="2286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9" name="Line 45"/>
          <p:cNvSpPr>
            <a:spLocks noChangeShapeType="1"/>
          </p:cNvSpPr>
          <p:nvPr/>
        </p:nvSpPr>
        <p:spPr bwMode="auto">
          <a:xfrm>
            <a:off x="3810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5" name="Line 41"/>
          <p:cNvSpPr>
            <a:spLocks noChangeShapeType="1"/>
          </p:cNvSpPr>
          <p:nvPr/>
        </p:nvSpPr>
        <p:spPr bwMode="auto">
          <a:xfrm>
            <a:off x="3810000" y="2438400"/>
            <a:ext cx="4267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recursion tree</a:t>
            </a: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360363" y="1543050"/>
            <a:ext cx="5729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Solve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) =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 + </a:t>
            </a:r>
            <a:r>
              <a:rPr lang="en-US" i="1">
                <a:solidFill>
                  <a:srgbClr val="009999"/>
                </a:solidFill>
              </a:rPr>
              <a:t>T</a:t>
            </a:r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n/</a:t>
            </a:r>
            <a:r>
              <a:rPr lang="en-US">
                <a:solidFill>
                  <a:srgbClr val="009999"/>
                </a:solidFill>
              </a:rPr>
              <a:t>2)</a:t>
            </a:r>
            <a:r>
              <a:rPr lang="en-US" i="1">
                <a:solidFill>
                  <a:srgbClr val="009999"/>
                </a:solidFill>
              </a:rPr>
              <a:t> + 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  <a:r>
              <a:rPr lang="en-US"/>
              <a:t>:</a:t>
            </a:r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 flipH="1">
            <a:off x="95885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3" name="Line 29"/>
          <p:cNvSpPr>
            <a:spLocks noChangeShapeType="1"/>
          </p:cNvSpPr>
          <p:nvPr/>
        </p:nvSpPr>
        <p:spPr bwMode="auto">
          <a:xfrm flipH="1">
            <a:off x="14922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4" name="Line 30"/>
          <p:cNvSpPr>
            <a:spLocks noChangeShapeType="1"/>
          </p:cNvSpPr>
          <p:nvPr/>
        </p:nvSpPr>
        <p:spPr bwMode="auto">
          <a:xfrm flipH="1">
            <a:off x="461645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5" name="Line 31"/>
          <p:cNvSpPr>
            <a:spLocks noChangeShapeType="1"/>
          </p:cNvSpPr>
          <p:nvPr/>
        </p:nvSpPr>
        <p:spPr bwMode="auto">
          <a:xfrm>
            <a:off x="54546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6" name="Line 32"/>
          <p:cNvSpPr>
            <a:spLocks noChangeShapeType="1"/>
          </p:cNvSpPr>
          <p:nvPr/>
        </p:nvSpPr>
        <p:spPr bwMode="auto">
          <a:xfrm>
            <a:off x="233045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7" name="Rectangle 33"/>
          <p:cNvSpPr>
            <a:spLocks noChangeArrowheads="1"/>
          </p:cNvSpPr>
          <p:nvPr/>
        </p:nvSpPr>
        <p:spPr bwMode="auto">
          <a:xfrm>
            <a:off x="752475" y="3733800"/>
            <a:ext cx="13096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/16)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58" name="Rectangle 34"/>
          <p:cNvSpPr>
            <a:spLocks noChangeArrowheads="1"/>
          </p:cNvSpPr>
          <p:nvPr/>
        </p:nvSpPr>
        <p:spPr bwMode="auto">
          <a:xfrm>
            <a:off x="2501900" y="3733800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59" name="Rectangle 35"/>
          <p:cNvSpPr>
            <a:spLocks noChangeArrowheads="1"/>
          </p:cNvSpPr>
          <p:nvPr/>
        </p:nvSpPr>
        <p:spPr bwMode="auto">
          <a:xfrm>
            <a:off x="4052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/8)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60" name="Rectangle 36"/>
          <p:cNvSpPr>
            <a:spLocks noChangeArrowheads="1"/>
          </p:cNvSpPr>
          <p:nvPr/>
        </p:nvSpPr>
        <p:spPr bwMode="auto">
          <a:xfrm>
            <a:off x="5703888" y="3732213"/>
            <a:ext cx="1106487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61" name="Rectangle 37"/>
          <p:cNvSpPr>
            <a:spLocks noChangeArrowheads="1"/>
          </p:cNvSpPr>
          <p:nvPr/>
        </p:nvSpPr>
        <p:spPr bwMode="auto">
          <a:xfrm>
            <a:off x="1692275" y="2911475"/>
            <a:ext cx="1106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/4)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62" name="Rectangle 38"/>
          <p:cNvSpPr>
            <a:spLocks noChangeArrowheads="1"/>
          </p:cNvSpPr>
          <p:nvPr/>
        </p:nvSpPr>
        <p:spPr bwMode="auto">
          <a:xfrm>
            <a:off x="4913313" y="2895600"/>
            <a:ext cx="1106487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</a:rPr>
              <a:t>(</a:t>
            </a:r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>
                <a:solidFill>
                  <a:srgbClr val="009999"/>
                </a:solidFill>
              </a:rPr>
              <a:t>/2)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77863" name="Rectangle 39"/>
          <p:cNvSpPr>
            <a:spLocks noChangeArrowheads="1"/>
          </p:cNvSpPr>
          <p:nvPr/>
        </p:nvSpPr>
        <p:spPr bwMode="auto">
          <a:xfrm>
            <a:off x="609600" y="5181600"/>
            <a:ext cx="95885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9999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77864" name="Text Box 40"/>
          <p:cNvSpPr txBox="1">
            <a:spLocks noChangeArrowheads="1"/>
          </p:cNvSpPr>
          <p:nvPr/>
        </p:nvSpPr>
        <p:spPr bwMode="auto">
          <a:xfrm rot="17366799">
            <a:off x="83105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…</a:t>
            </a:r>
          </a:p>
        </p:txBody>
      </p:sp>
      <p:graphicFrame>
        <p:nvGraphicFramePr>
          <p:cNvPr id="77867" name="Object 43"/>
          <p:cNvGraphicFramePr>
            <a:graphicFrameLocks noChangeAspect="1"/>
          </p:cNvGraphicFramePr>
          <p:nvPr/>
        </p:nvGraphicFramePr>
        <p:xfrm>
          <a:off x="8204200" y="2216150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406080" imgH="406080" progId="Equation.3">
                  <p:embed/>
                </p:oleObj>
              </mc:Choice>
              <mc:Fallback>
                <p:oleObj name="Equation" r:id="rId3" imgW="406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2216150"/>
                        <a:ext cx="4064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70" name="Rectangle 46"/>
          <p:cNvSpPr>
            <a:spLocks noChangeArrowheads="1"/>
          </p:cNvSpPr>
          <p:nvPr/>
        </p:nvSpPr>
        <p:spPr bwMode="auto">
          <a:xfrm>
            <a:off x="3548063" y="2133600"/>
            <a:ext cx="5207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solidFill>
                  <a:srgbClr val="009999"/>
                </a:solidFill>
              </a:rPr>
              <a:t>n</a:t>
            </a:r>
            <a:r>
              <a:rPr lang="en-US" baseline="30000">
                <a:solidFill>
                  <a:srgbClr val="00999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17523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36763</TotalTime>
  <Words>1147</Words>
  <Application>Microsoft Office PowerPoint</Application>
  <PresentationFormat>On-screen Show (4:3)</PresentationFormat>
  <Paragraphs>339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Equation</vt:lpstr>
      <vt:lpstr>Algorithms (CS-204)</vt:lpstr>
      <vt:lpstr>Practice Problem </vt:lpstr>
      <vt:lpstr>Recursion-tree method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Appendix: geometric series</vt:lpstr>
      <vt:lpstr>PowerPoint Presentation</vt:lpstr>
      <vt:lpstr>PowerPoint Presentation</vt:lpstr>
      <vt:lpstr>   </vt:lpstr>
      <vt:lpstr> </vt:lpstr>
      <vt:lpstr>   </vt:lpstr>
      <vt:lpstr>Practice Problem </vt:lpstr>
      <vt:lpstr>The master method</vt:lpstr>
      <vt:lpstr>Idea of master theorem</vt:lpstr>
      <vt:lpstr>Three common cases</vt:lpstr>
      <vt:lpstr>Idea of master theorem</vt:lpstr>
      <vt:lpstr>Three common cases</vt:lpstr>
      <vt:lpstr>Idea of master theorem</vt:lpstr>
      <vt:lpstr>Three common cases (cont.)</vt:lpstr>
      <vt:lpstr>Idea of master theorem</vt:lpstr>
      <vt:lpstr>Examples</vt:lpstr>
      <vt:lpstr>Examples</vt:lpstr>
      <vt:lpstr>More Examples of Master’s Theorem</vt:lpstr>
      <vt:lpstr>When Master’s Theorem cannot be applied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IITP</dc:creator>
  <cp:lastModifiedBy>IITP</cp:lastModifiedBy>
  <cp:revision>86</cp:revision>
  <dcterms:created xsi:type="dcterms:W3CDTF">2006-08-16T00:00:00Z</dcterms:created>
  <dcterms:modified xsi:type="dcterms:W3CDTF">2019-08-16T04:10:54Z</dcterms:modified>
</cp:coreProperties>
</file>