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288" r:id="rId36"/>
    <p:sldId id="290" r:id="rId37"/>
    <p:sldId id="291" r:id="rId38"/>
    <p:sldId id="292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BB62DF-864D-4C62-9FAE-14BF6485B5F6}" v="4" dt="2021-09-24T13:28:48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Chopra" userId="S::1801cs03@iitp.ac.in::5e17be33-8bd3-491a-8d86-9a2ee2ec32e0" providerId="AD" clId="Web-{C4BB62DF-864D-4C62-9FAE-14BF6485B5F6}"/>
    <pc:docChg chg="sldOrd">
      <pc:chgData name="Abhishek Chopra" userId="S::1801cs03@iitp.ac.in::5e17be33-8bd3-491a-8d86-9a2ee2ec32e0" providerId="AD" clId="Web-{C4BB62DF-864D-4C62-9FAE-14BF6485B5F6}" dt="2021-09-24T13:28:48.945" v="3"/>
      <pc:docMkLst>
        <pc:docMk/>
      </pc:docMkLst>
      <pc:sldChg chg="ord">
        <pc:chgData name="Abhishek Chopra" userId="S::1801cs03@iitp.ac.in::5e17be33-8bd3-491a-8d86-9a2ee2ec32e0" providerId="AD" clId="Web-{C4BB62DF-864D-4C62-9FAE-14BF6485B5F6}" dt="2021-09-24T13:28:48.945" v="3"/>
        <pc:sldMkLst>
          <pc:docMk/>
          <pc:sldMk cId="2952789255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22FB2-C64A-41C2-862B-CBDD06A5E1E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DD6FF-24C0-44F0-9676-065CF7AAF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2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8C8-3170-439B-B780-8ABFC009EDCE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D75B-D9C5-4028-9C12-2CEC8AE9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8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8C8-3170-439B-B780-8ABFC009EDCE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D75B-D9C5-4028-9C12-2CEC8AE9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8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8C8-3170-439B-B780-8ABFC009EDCE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D75B-D9C5-4028-9C12-2CEC8AE9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5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8C8-3170-439B-B780-8ABFC009EDCE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D75B-D9C5-4028-9C12-2CEC8AE9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6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8C8-3170-439B-B780-8ABFC009EDCE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D75B-D9C5-4028-9C12-2CEC8AE9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5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8C8-3170-439B-B780-8ABFC009EDCE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D75B-D9C5-4028-9C12-2CEC8AE9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7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8C8-3170-439B-B780-8ABFC009EDCE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D75B-D9C5-4028-9C12-2CEC8AE9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1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8C8-3170-439B-B780-8ABFC009EDCE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D75B-D9C5-4028-9C12-2CEC8AE9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3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8C8-3170-439B-B780-8ABFC009EDCE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D75B-D9C5-4028-9C12-2CEC8AE9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4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8C8-3170-439B-B780-8ABFC009EDCE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D75B-D9C5-4028-9C12-2CEC8AE9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4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8C8-3170-439B-B780-8ABFC009EDCE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D75B-D9C5-4028-9C12-2CEC8AE9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6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F38C8-3170-439B-B780-8ABFC009EDCE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DD75B-D9C5-4028-9C12-2CEC8AE9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1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Traditional Graph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Adapted from Leskovec's Lecture CS224W Machine Learning with Graphs</a:t>
            </a:r>
          </a:p>
        </p:txBody>
      </p:sp>
    </p:spTree>
    <p:extLst>
      <p:ext uri="{BB962C8B-B14F-4D97-AF65-F5344CB8AC3E}">
        <p14:creationId xmlns:p14="http://schemas.microsoft.com/office/powerpoint/2010/main" val="210523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features: </a:t>
            </a:r>
            <a:r>
              <a:rPr lang="en-US" dirty="0" err="1"/>
              <a:t>Graphlets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27" y="1733550"/>
            <a:ext cx="8183473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942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/>
          <a:lstStyle/>
          <a:p>
            <a:r>
              <a:rPr lang="en-US" dirty="0"/>
              <a:t>Node Features: </a:t>
            </a:r>
            <a:r>
              <a:rPr lang="en-US" dirty="0" err="1"/>
              <a:t>Graphlets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97902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95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Node Features: </a:t>
            </a:r>
            <a:r>
              <a:rPr lang="en-US" dirty="0" err="1"/>
              <a:t>Graphlets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90625"/>
            <a:ext cx="8382000" cy="51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949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Level Feature Summary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93" y="2076450"/>
            <a:ext cx="5720232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47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Level Feature Summary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799"/>
            <a:ext cx="8229600" cy="4902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270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Node Level Feature Summary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152524"/>
            <a:ext cx="8695887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055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it still misses?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43" y="1295400"/>
            <a:ext cx="8060757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953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0"/>
            <a:ext cx="8229600" cy="1143000"/>
          </a:xfrm>
        </p:spPr>
        <p:txBody>
          <a:bodyPr/>
          <a:lstStyle/>
          <a:p>
            <a:r>
              <a:rPr lang="en-US" dirty="0"/>
              <a:t>Link Level Prediction Tasks</a:t>
            </a:r>
          </a:p>
        </p:txBody>
      </p:sp>
    </p:spTree>
    <p:extLst>
      <p:ext uri="{BB962C8B-B14F-4D97-AF65-F5344CB8AC3E}">
        <p14:creationId xmlns:p14="http://schemas.microsoft.com/office/powerpoint/2010/main" val="3038934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Link Level Prediction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305800" cy="5088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424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/>
              <a:t>Link Prediction as a task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5" y="1047750"/>
            <a:ext cx="8468525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78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Predictions in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229600" cy="2209800"/>
          </a:xfrm>
        </p:spPr>
        <p:txBody>
          <a:bodyPr/>
          <a:lstStyle/>
          <a:p>
            <a:r>
              <a:rPr lang="en-US" dirty="0"/>
              <a:t>Node Level Prediction</a:t>
            </a:r>
          </a:p>
          <a:p>
            <a:r>
              <a:rPr lang="en-US" dirty="0"/>
              <a:t>Edge Level Prediction</a:t>
            </a:r>
          </a:p>
          <a:p>
            <a:r>
              <a:rPr lang="en-US" dirty="0"/>
              <a:t>Graph Level Prediction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0400"/>
            <a:ext cx="70104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715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Link Prediction via Proximity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68656"/>
            <a:ext cx="8711284" cy="477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043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Level Features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85888"/>
            <a:ext cx="7239000" cy="529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828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Distance based features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266825"/>
            <a:ext cx="73818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249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Local Neighborhood Overlap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04924"/>
            <a:ext cx="867979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327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Global Neighborhood Overlap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38" y="1252538"/>
            <a:ext cx="8023662" cy="522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206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Global Neighborhood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2095500"/>
            <a:ext cx="70389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019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Power of Adjacency matrices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447800"/>
            <a:ext cx="7524750" cy="505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923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2637"/>
          </a:xfrm>
        </p:spPr>
        <p:txBody>
          <a:bodyPr/>
          <a:lstStyle/>
          <a:p>
            <a:r>
              <a:rPr lang="en-US" dirty="0"/>
              <a:t>Power of Adjacency matrix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600200"/>
            <a:ext cx="755332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994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Global Neighborhood Overlap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214438"/>
            <a:ext cx="71437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499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Global Neighborhood Overlap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62" y="1409700"/>
            <a:ext cx="8185638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88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Traditional ML Pipeline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30" y="1600200"/>
            <a:ext cx="76390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163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Link Level Features Summary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37" y="1184519"/>
            <a:ext cx="8546063" cy="536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722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Graph Level Features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077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342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 Methods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85850"/>
            <a:ext cx="8620666" cy="548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791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Graph Level Features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31474"/>
            <a:ext cx="8382000" cy="532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014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Graph Kernel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501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944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Graph Kernel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458200" cy="53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502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Graphlet</a:t>
            </a:r>
            <a:r>
              <a:rPr lang="en-US" dirty="0"/>
              <a:t> features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62954"/>
            <a:ext cx="8434989" cy="470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701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Graphlet</a:t>
            </a:r>
            <a:r>
              <a:rPr lang="en-US" dirty="0"/>
              <a:t> features Example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264920"/>
            <a:ext cx="8686800" cy="521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76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Graphlet</a:t>
            </a:r>
            <a:r>
              <a:rPr lang="en-US" dirty="0"/>
              <a:t> features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752600"/>
            <a:ext cx="8698337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116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/>
              <a:t>Graphlet</a:t>
            </a:r>
            <a:r>
              <a:rPr lang="en-US" dirty="0"/>
              <a:t> Features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599"/>
            <a:ext cx="7772400" cy="5055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16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Traditional ML Pipeline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7" y="1219200"/>
            <a:ext cx="8489653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86200" y="4953000"/>
            <a:ext cx="4800600" cy="17235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Relies on Effective Feature Engineering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Traditional ML relies on hand-designed features</a:t>
            </a:r>
          </a:p>
        </p:txBody>
      </p:sp>
    </p:spTree>
    <p:extLst>
      <p:ext uri="{BB962C8B-B14F-4D97-AF65-F5344CB8AC3E}">
        <p14:creationId xmlns:p14="http://schemas.microsoft.com/office/powerpoint/2010/main" val="41792021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Graphlet</a:t>
            </a:r>
            <a:r>
              <a:rPr lang="en-US" dirty="0"/>
              <a:t> Kernel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199"/>
            <a:ext cx="8153400" cy="458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583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Kernel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799"/>
            <a:ext cx="8458200" cy="508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310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Weisfeiler</a:t>
            </a:r>
            <a:r>
              <a:rPr lang="en-US" dirty="0"/>
              <a:t>-Lehman Kernel 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153400" cy="4676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680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refinement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75" y="1524000"/>
            <a:ext cx="85062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28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Color refinement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1141"/>
            <a:ext cx="8229600" cy="529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436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Color refinement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7" y="1412731"/>
            <a:ext cx="8440573" cy="491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593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Color refinement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496300" cy="522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5682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Color refinement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63795"/>
            <a:ext cx="8327312" cy="528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015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Weisfeiler</a:t>
            </a:r>
            <a:r>
              <a:rPr lang="en-US" dirty="0"/>
              <a:t>-Lehman Graph features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71575"/>
            <a:ext cx="870760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0815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/>
              <a:t>Weisfeiler</a:t>
            </a:r>
            <a:r>
              <a:rPr lang="en-US" dirty="0"/>
              <a:t>-Lehman Kernel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344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61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in Graphs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7010400" cy="3476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4419600"/>
            <a:ext cx="5562599" cy="2253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149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Weisfeiler</a:t>
            </a:r>
            <a:r>
              <a:rPr lang="en-US" dirty="0"/>
              <a:t>-Lehman Kernel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90612"/>
            <a:ext cx="8602502" cy="523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4330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Level features summary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28713"/>
            <a:ext cx="8382000" cy="54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19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Node Classification Task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704239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81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Node Level Features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534400" cy="554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134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Node Level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/>
              <a:t>Node degrees : Simple but treats each of the neighbors equally</a:t>
            </a:r>
          </a:p>
          <a:p>
            <a:r>
              <a:rPr lang="en-US" dirty="0"/>
              <a:t>Node Centrality : Measures node importance</a:t>
            </a:r>
          </a:p>
          <a:p>
            <a:pPr lvl="1"/>
            <a:r>
              <a:rPr lang="en-US" dirty="0"/>
              <a:t>Eigen Vector, PageRank, </a:t>
            </a:r>
            <a:r>
              <a:rPr lang="en-US" dirty="0" err="1"/>
              <a:t>Betweenness</a:t>
            </a:r>
            <a:r>
              <a:rPr lang="en-US" dirty="0"/>
              <a:t>, Closeness</a:t>
            </a:r>
          </a:p>
          <a:p>
            <a:r>
              <a:rPr lang="en-US" dirty="0"/>
              <a:t>Clustering Coefficient : Measures cohesiveness</a:t>
            </a:r>
          </a:p>
          <a:p>
            <a:pPr lvl="1"/>
            <a:r>
              <a:rPr lang="en-US" dirty="0"/>
              <a:t>Counts # of triangles in the graph</a:t>
            </a:r>
          </a:p>
          <a:p>
            <a:pPr lvl="1"/>
            <a:r>
              <a:rPr lang="en-US" dirty="0"/>
              <a:t>We can generalize the counting to a pre-specified subgraph size (</a:t>
            </a:r>
            <a:r>
              <a:rPr lang="en-US" dirty="0" err="1"/>
              <a:t>Graphlets</a:t>
            </a:r>
            <a:r>
              <a:rPr lang="en-US" dirty="0"/>
              <a:t>)</a:t>
            </a:r>
          </a:p>
          <a:p>
            <a:r>
              <a:rPr lang="en-US" dirty="0" err="1"/>
              <a:t>Graphlet</a:t>
            </a:r>
            <a:r>
              <a:rPr lang="en-US" dirty="0"/>
              <a:t> counts</a:t>
            </a:r>
          </a:p>
        </p:txBody>
      </p:sp>
    </p:spTree>
    <p:extLst>
      <p:ext uri="{BB962C8B-B14F-4D97-AF65-F5344CB8AC3E}">
        <p14:creationId xmlns:p14="http://schemas.microsoft.com/office/powerpoint/2010/main" val="53420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/>
              <a:t>Node Level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295400"/>
          </a:xfrm>
        </p:spPr>
        <p:txBody>
          <a:bodyPr/>
          <a:lstStyle/>
          <a:p>
            <a:r>
              <a:rPr lang="en-US" dirty="0" err="1"/>
              <a:t>Graphlets</a:t>
            </a:r>
            <a:endParaRPr lang="en-US" dirty="0"/>
          </a:p>
          <a:p>
            <a:pPr lvl="1"/>
            <a:r>
              <a:rPr lang="en-US" dirty="0"/>
              <a:t>Rooted connected non-isomorphic subgraphs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8001000" cy="434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33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F373DBC30DDB459CEFB92C6B00A939" ma:contentTypeVersion="7" ma:contentTypeDescription="Create a new document." ma:contentTypeScope="" ma:versionID="15be872e5c8c5919c3660b5505335764">
  <xsd:schema xmlns:xsd="http://www.w3.org/2001/XMLSchema" xmlns:xs="http://www.w3.org/2001/XMLSchema" xmlns:p="http://schemas.microsoft.com/office/2006/metadata/properties" xmlns:ns2="41077cac-fa1c-4939-a97a-a20b352af600" xmlns:ns3="7bdace7b-419a-4620-be26-5a3fa6f280f9" targetNamespace="http://schemas.microsoft.com/office/2006/metadata/properties" ma:root="true" ma:fieldsID="69a6c5bf7f700e07a1a499c75cb540db" ns2:_="" ns3:_="">
    <xsd:import namespace="41077cac-fa1c-4939-a97a-a20b352af600"/>
    <xsd:import namespace="7bdace7b-419a-4620-be26-5a3fa6f28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077cac-fa1c-4939-a97a-a20b352af6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dace7b-419a-4620-be26-5a3fa6f280f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033E49-6142-4E32-A233-F3B38DF4B51E}"/>
</file>

<file path=customXml/itemProps2.xml><?xml version="1.0" encoding="utf-8"?>
<ds:datastoreItem xmlns:ds="http://schemas.openxmlformats.org/officeDocument/2006/customXml" ds:itemID="{6439E28F-3713-42AA-BEDF-B8FC999BC2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FBDBAD-9563-4B6F-845C-3F6980E226D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241</Words>
  <Application>Microsoft Office PowerPoint</Application>
  <PresentationFormat>On-screen Show (4:3)</PresentationFormat>
  <Paragraphs>66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Traditional Graph Machine Learning</vt:lpstr>
      <vt:lpstr>Predictions in Graphs</vt:lpstr>
      <vt:lpstr>Traditional ML Pipeline</vt:lpstr>
      <vt:lpstr>Traditional ML Pipeline</vt:lpstr>
      <vt:lpstr>Machine Learning in Graphs</vt:lpstr>
      <vt:lpstr>Node Classification Task</vt:lpstr>
      <vt:lpstr>Node Level Features</vt:lpstr>
      <vt:lpstr>Node Level Features</vt:lpstr>
      <vt:lpstr>Node Level Features</vt:lpstr>
      <vt:lpstr>Node features: Graphlets</vt:lpstr>
      <vt:lpstr>Node Features: Graphlets</vt:lpstr>
      <vt:lpstr>Node Features: Graphlets</vt:lpstr>
      <vt:lpstr>Node Level Feature Summary</vt:lpstr>
      <vt:lpstr>Node Level Feature Summary</vt:lpstr>
      <vt:lpstr>Node Level Feature Summary</vt:lpstr>
      <vt:lpstr>What it still misses?</vt:lpstr>
      <vt:lpstr>Link Level Prediction Tasks</vt:lpstr>
      <vt:lpstr>Link Level Prediction</vt:lpstr>
      <vt:lpstr>Link Prediction as a task</vt:lpstr>
      <vt:lpstr>Link Prediction via Proximity</vt:lpstr>
      <vt:lpstr>Link Level Features</vt:lpstr>
      <vt:lpstr>Distance based features</vt:lpstr>
      <vt:lpstr>Local Neighborhood Overlap</vt:lpstr>
      <vt:lpstr>Global Neighborhood Overlap</vt:lpstr>
      <vt:lpstr>Global Neighborhood</vt:lpstr>
      <vt:lpstr>Power of Adjacency matrices</vt:lpstr>
      <vt:lpstr>Power of Adjacency matrix</vt:lpstr>
      <vt:lpstr>Global Neighborhood Overlap</vt:lpstr>
      <vt:lpstr>Global Neighborhood Overlap</vt:lpstr>
      <vt:lpstr>Link Level Features Summary</vt:lpstr>
      <vt:lpstr>Graph Level Features</vt:lpstr>
      <vt:lpstr>Kernel Methods</vt:lpstr>
      <vt:lpstr>Graph Level Features</vt:lpstr>
      <vt:lpstr>Graph Kernel</vt:lpstr>
      <vt:lpstr>Graph Kernel</vt:lpstr>
      <vt:lpstr>Graphlet features</vt:lpstr>
      <vt:lpstr>Graphlet features Example</vt:lpstr>
      <vt:lpstr>Graphlet features</vt:lpstr>
      <vt:lpstr>Graphlet Features</vt:lpstr>
      <vt:lpstr>Graphlet Kernel</vt:lpstr>
      <vt:lpstr>Graph Kernel</vt:lpstr>
      <vt:lpstr>Weisfeiler-Lehman Kernel </vt:lpstr>
      <vt:lpstr>Color refinement</vt:lpstr>
      <vt:lpstr>Color refinement</vt:lpstr>
      <vt:lpstr>Color refinement</vt:lpstr>
      <vt:lpstr>Color refinement</vt:lpstr>
      <vt:lpstr>Color refinement</vt:lpstr>
      <vt:lpstr>Weisfeiler-Lehman Graph features</vt:lpstr>
      <vt:lpstr>Weisfeiler-Lehman Kernel</vt:lpstr>
      <vt:lpstr>Weisfeiler-Lehman Kernel</vt:lpstr>
      <vt:lpstr>Graph Level features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Traditional Graph Machine Learning</dc:title>
  <dc:creator>Windows User</dc:creator>
  <cp:lastModifiedBy>Windows User</cp:lastModifiedBy>
  <cp:revision>20</cp:revision>
  <dcterms:created xsi:type="dcterms:W3CDTF">2021-09-07T11:02:51Z</dcterms:created>
  <dcterms:modified xsi:type="dcterms:W3CDTF">2021-09-24T13:28:48Z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0x01010047F373DBC30DDB459CEFB92C6B00A939</vt:lpwstr>
  </property>
</Properties>
</file>