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3.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1133" r:id="rId2"/>
    <p:sldId id="1132" r:id="rId3"/>
    <p:sldId id="1126" r:id="rId4"/>
    <p:sldId id="1127" r:id="rId5"/>
    <p:sldId id="1128" r:id="rId6"/>
    <p:sldId id="1129" r:id="rId7"/>
    <p:sldId id="1130" r:id="rId8"/>
    <p:sldId id="1131" r:id="rId9"/>
    <p:sldId id="1117" r:id="rId10"/>
    <p:sldId id="1118" r:id="rId11"/>
    <p:sldId id="1134" r:id="rId12"/>
    <p:sldId id="1121" r:id="rId13"/>
    <p:sldId id="1060" r:id="rId14"/>
    <p:sldId id="977" r:id="rId15"/>
    <p:sldId id="1042" r:id="rId16"/>
    <p:sldId id="1061" r:id="rId17"/>
    <p:sldId id="1062" r:id="rId18"/>
    <p:sldId id="1063" r:id="rId19"/>
    <p:sldId id="1064" r:id="rId20"/>
    <p:sldId id="1066" r:id="rId21"/>
    <p:sldId id="1065" r:id="rId22"/>
    <p:sldId id="1078" r:id="rId23"/>
    <p:sldId id="1135" r:id="rId24"/>
    <p:sldId id="1068" r:id="rId25"/>
    <p:sldId id="1069" r:id="rId26"/>
    <p:sldId id="1070" r:id="rId27"/>
    <p:sldId id="1071" r:id="rId28"/>
    <p:sldId id="1072" r:id="rId29"/>
    <p:sldId id="1073" r:id="rId30"/>
    <p:sldId id="1074" r:id="rId31"/>
    <p:sldId id="1075" r:id="rId32"/>
    <p:sldId id="1076" r:id="rId33"/>
    <p:sldId id="1077" r:id="rId34"/>
    <p:sldId id="1123" r:id="rId35"/>
    <p:sldId id="1081" r:id="rId36"/>
    <p:sldId id="1080" r:id="rId37"/>
    <p:sldId id="1084" r:id="rId38"/>
    <p:sldId id="1086" r:id="rId39"/>
    <p:sldId id="1082" r:id="rId40"/>
    <p:sldId id="1137" r:id="rId41"/>
    <p:sldId id="1136" r:id="rId42"/>
    <p:sldId id="1085" r:id="rId43"/>
    <p:sldId id="1089" r:id="rId44"/>
    <p:sldId id="1079" r:id="rId45"/>
    <p:sldId id="1088" r:id="rId46"/>
    <p:sldId id="1138" r:id="rId47"/>
    <p:sldId id="1090" r:id="rId48"/>
    <p:sldId id="1091" r:id="rId49"/>
    <p:sldId id="1092" r:id="rId50"/>
    <p:sldId id="1093" r:id="rId51"/>
    <p:sldId id="1095" r:id="rId52"/>
    <p:sldId id="1097" r:id="rId53"/>
    <p:sldId id="1096" r:id="rId54"/>
    <p:sldId id="1098" r:id="rId55"/>
    <p:sldId id="1099" r:id="rId56"/>
    <p:sldId id="1100" r:id="rId57"/>
    <p:sldId id="1101" r:id="rId58"/>
    <p:sldId id="1102" r:id="rId59"/>
    <p:sldId id="1103" r:id="rId60"/>
    <p:sldId id="1104" r:id="rId61"/>
    <p:sldId id="1105" r:id="rId62"/>
  </p:sldIdLst>
  <p:sldSz cx="9906000" cy="6858000" type="A4"/>
  <p:notesSz cx="7315200" cy="9601200"/>
  <p:custShowLst>
    <p:custShow name="Custom Show 1" id="0">
      <p:sldLst/>
    </p:custShow>
    <p:custShow name="Custom Show 2" id="1">
      <p:sldLst/>
    </p:custShow>
    <p:custShow name="Custom Show 3" id="2">
      <p:sldLst/>
    </p:custShow>
  </p:custShowLst>
  <p:defaultTextStyle>
    <a:defPPr>
      <a:defRPr lang="en-US"/>
    </a:defPPr>
    <a:lvl1pPr algn="ctr" rtl="0" fontAlgn="base">
      <a:spcBef>
        <a:spcPct val="0"/>
      </a:spcBef>
      <a:spcAft>
        <a:spcPct val="0"/>
      </a:spcAft>
      <a:defRPr sz="2200" kern="1200">
        <a:solidFill>
          <a:srgbClr val="006600"/>
        </a:solidFill>
        <a:latin typeface="Times New Roman" pitchFamily="18" charset="0"/>
        <a:ea typeface="+mn-ea"/>
        <a:cs typeface="+mn-cs"/>
      </a:defRPr>
    </a:lvl1pPr>
    <a:lvl2pPr marL="457200" algn="ctr" rtl="0" fontAlgn="base">
      <a:spcBef>
        <a:spcPct val="0"/>
      </a:spcBef>
      <a:spcAft>
        <a:spcPct val="0"/>
      </a:spcAft>
      <a:defRPr sz="2200" kern="1200">
        <a:solidFill>
          <a:srgbClr val="006600"/>
        </a:solidFill>
        <a:latin typeface="Times New Roman" pitchFamily="18" charset="0"/>
        <a:ea typeface="+mn-ea"/>
        <a:cs typeface="+mn-cs"/>
      </a:defRPr>
    </a:lvl2pPr>
    <a:lvl3pPr marL="914400" algn="ctr" rtl="0" fontAlgn="base">
      <a:spcBef>
        <a:spcPct val="0"/>
      </a:spcBef>
      <a:spcAft>
        <a:spcPct val="0"/>
      </a:spcAft>
      <a:defRPr sz="2200" kern="1200">
        <a:solidFill>
          <a:srgbClr val="006600"/>
        </a:solidFill>
        <a:latin typeface="Times New Roman" pitchFamily="18" charset="0"/>
        <a:ea typeface="+mn-ea"/>
        <a:cs typeface="+mn-cs"/>
      </a:defRPr>
    </a:lvl3pPr>
    <a:lvl4pPr marL="1371600" algn="ctr" rtl="0" fontAlgn="base">
      <a:spcBef>
        <a:spcPct val="0"/>
      </a:spcBef>
      <a:spcAft>
        <a:spcPct val="0"/>
      </a:spcAft>
      <a:defRPr sz="2200" kern="1200">
        <a:solidFill>
          <a:srgbClr val="006600"/>
        </a:solidFill>
        <a:latin typeface="Times New Roman" pitchFamily="18" charset="0"/>
        <a:ea typeface="+mn-ea"/>
        <a:cs typeface="+mn-cs"/>
      </a:defRPr>
    </a:lvl4pPr>
    <a:lvl5pPr marL="1828800" algn="ctr" rtl="0" fontAlgn="base">
      <a:spcBef>
        <a:spcPct val="0"/>
      </a:spcBef>
      <a:spcAft>
        <a:spcPct val="0"/>
      </a:spcAft>
      <a:defRPr sz="2200" kern="1200">
        <a:solidFill>
          <a:srgbClr val="006600"/>
        </a:solidFill>
        <a:latin typeface="Times New Roman" pitchFamily="18" charset="0"/>
        <a:ea typeface="+mn-ea"/>
        <a:cs typeface="+mn-cs"/>
      </a:defRPr>
    </a:lvl5pPr>
    <a:lvl6pPr marL="2286000" algn="l" defTabSz="914400" rtl="0" eaLnBrk="1" latinLnBrk="0" hangingPunct="1">
      <a:defRPr sz="2200" kern="1200">
        <a:solidFill>
          <a:srgbClr val="006600"/>
        </a:solidFill>
        <a:latin typeface="Times New Roman" pitchFamily="18" charset="0"/>
        <a:ea typeface="+mn-ea"/>
        <a:cs typeface="+mn-cs"/>
      </a:defRPr>
    </a:lvl6pPr>
    <a:lvl7pPr marL="2743200" algn="l" defTabSz="914400" rtl="0" eaLnBrk="1" latinLnBrk="0" hangingPunct="1">
      <a:defRPr sz="2200" kern="1200">
        <a:solidFill>
          <a:srgbClr val="006600"/>
        </a:solidFill>
        <a:latin typeface="Times New Roman" pitchFamily="18" charset="0"/>
        <a:ea typeface="+mn-ea"/>
        <a:cs typeface="+mn-cs"/>
      </a:defRPr>
    </a:lvl7pPr>
    <a:lvl8pPr marL="3200400" algn="l" defTabSz="914400" rtl="0" eaLnBrk="1" latinLnBrk="0" hangingPunct="1">
      <a:defRPr sz="2200" kern="1200">
        <a:solidFill>
          <a:srgbClr val="006600"/>
        </a:solidFill>
        <a:latin typeface="Times New Roman" pitchFamily="18" charset="0"/>
        <a:ea typeface="+mn-ea"/>
        <a:cs typeface="+mn-cs"/>
      </a:defRPr>
    </a:lvl8pPr>
    <a:lvl9pPr marL="3657600" algn="l" defTabSz="914400" rtl="0" eaLnBrk="1" latinLnBrk="0" hangingPunct="1">
      <a:defRPr sz="2200" kern="1200">
        <a:solidFill>
          <a:srgbClr val="0066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900"/>
    <a:srgbClr val="0000FF"/>
    <a:srgbClr val="000099"/>
    <a:srgbClr val="0000CC"/>
    <a:srgbClr val="660066"/>
    <a:srgbClr val="778984"/>
    <a:srgbClr val="88D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83" autoAdjust="0"/>
  </p:normalViewPr>
  <p:slideViewPr>
    <p:cSldViewPr>
      <p:cViewPr varScale="1">
        <p:scale>
          <a:sx n="69" d="100"/>
          <a:sy n="69" d="100"/>
        </p:scale>
        <p:origin x="1302"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20"/>
    </p:cViewPr>
  </p:sorterViewPr>
  <p:notesViewPr>
    <p:cSldViewPr>
      <p:cViewPr varScale="1">
        <p:scale>
          <a:sx n="67" d="100"/>
          <a:sy n="67" d="100"/>
        </p:scale>
        <p:origin x="-1968" y="-114"/>
      </p:cViewPr>
      <p:guideLst>
        <p:guide orient="horz" pos="3024"/>
        <p:guide pos="2304"/>
      </p:guideLst>
    </p:cSldViewPr>
  </p:notes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p>
        </p:txBody>
      </p:sp>
      <p:sp>
        <p:nvSpPr>
          <p:cNvPr id="196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fld id="{C95164F3-842B-4CD9-8391-5273E9D6B8AC}" type="datetime2">
              <a:rPr lang="en-US"/>
              <a:pPr>
                <a:defRPr/>
              </a:pPr>
              <a:t>Tuesday, September 7, 2021</a:t>
            </a:fld>
            <a:endParaRPr lang="en-US"/>
          </a:p>
        </p:txBody>
      </p:sp>
      <p:sp>
        <p:nvSpPr>
          <p:cNvPr id="1966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p>
        </p:txBody>
      </p:sp>
      <p:sp>
        <p:nvSpPr>
          <p:cNvPr id="196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5DEB4940-AF5D-48F2-8798-5D9CD79151A5}" type="slidenum">
              <a:rPr lang="en-US"/>
              <a:pPr>
                <a:defRPr/>
              </a:pPr>
              <a:t>‹#›</a:t>
            </a:fld>
            <a:endParaRPr lang="en-US"/>
          </a:p>
        </p:txBody>
      </p:sp>
    </p:spTree>
    <p:extLst>
      <p:ext uri="{BB962C8B-B14F-4D97-AF65-F5344CB8AC3E}">
        <p14:creationId xmlns:p14="http://schemas.microsoft.com/office/powerpoint/2010/main" val="341426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p>
        </p:txBody>
      </p:sp>
      <p:sp>
        <p:nvSpPr>
          <p:cNvPr id="1433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fld id="{E232EC48-5998-41D1-9FD3-AC7D20A0AB10}" type="datetime2">
              <a:rPr lang="en-US"/>
              <a:pPr>
                <a:defRPr/>
              </a:pPr>
              <a:t>Tuesday, September 7, 2021</a:t>
            </a:fld>
            <a:endParaRPr lang="en-US"/>
          </a:p>
        </p:txBody>
      </p:sp>
      <p:sp>
        <p:nvSpPr>
          <p:cNvPr id="141316" name="Rectangle 4"/>
          <p:cNvSpPr>
            <a:spLocks noGrp="1" noRot="1" noChangeAspect="1" noChangeArrowheads="1" noTextEdit="1"/>
          </p:cNvSpPr>
          <p:nvPr>
            <p:ph type="sldImg" idx="2"/>
          </p:nvPr>
        </p:nvSpPr>
        <p:spPr bwMode="auto">
          <a:xfrm>
            <a:off x="1057275" y="720725"/>
            <a:ext cx="5200650" cy="36004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p>
        </p:txBody>
      </p:sp>
      <p:sp>
        <p:nvSpPr>
          <p:cNvPr id="1434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AC5D228B-EA5E-49C9-81AE-ED8FE249501A}" type="slidenum">
              <a:rPr lang="en-US"/>
              <a:pPr>
                <a:defRPr/>
              </a:pPr>
              <a:t>‹#›</a:t>
            </a:fld>
            <a:endParaRPr lang="en-US"/>
          </a:p>
        </p:txBody>
      </p:sp>
    </p:spTree>
    <p:extLst>
      <p:ext uri="{BB962C8B-B14F-4D97-AF65-F5344CB8AC3E}">
        <p14:creationId xmlns:p14="http://schemas.microsoft.com/office/powerpoint/2010/main" val="98908318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9810DE00-FDA0-44B3-BFC2-D7B3E36E769A}" type="datetime2">
              <a:rPr lang="en-US"/>
              <a:pPr>
                <a:defRPr/>
              </a:pPr>
              <a:t>Tuesday, September 7, 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pPr>
              <a:defRPr/>
            </a:pPr>
            <a:fld id="{7FB99FCD-3EDD-4784-8A8E-730B2989B1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52CAEDA7-E828-4F1A-893F-E82E7389254C}" type="datetime2">
              <a:rPr lang="en-US"/>
              <a:pPr>
                <a:defRPr/>
              </a:pPr>
              <a:t>Tuesday, September 7, 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pPr>
              <a:defRPr/>
            </a:pPr>
            <a:fld id="{BFC1A459-4BCF-494D-B7C1-44E398037A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9978C8F0-065C-48FF-A405-BBDBF21380FB}" type="datetime2">
              <a:rPr lang="en-US"/>
              <a:pPr>
                <a:defRPr/>
              </a:pPr>
              <a:t>Tuesday, September 7, 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pPr>
              <a:defRPr/>
            </a:pPr>
            <a:fld id="{ACF8210D-B712-40B2-9627-BCD9E3D02D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8D321BFB-8838-4849-B165-FE2AFF68EC53}" type="datetime2">
              <a:rPr lang="en-US"/>
              <a:pPr>
                <a:defRPr/>
              </a:pPr>
              <a:t>Tuesday, September 7, 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pPr>
              <a:defRPr/>
            </a:pPr>
            <a:fld id="{B720C553-AC69-4127-ACDA-694C2C5934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C7FC044-D50D-4543-8C9F-4BA93AEE2AA0}" type="datetime2">
              <a:rPr lang="en-US"/>
              <a:pPr>
                <a:defRPr/>
              </a:pPr>
              <a:t>Tuesday, September 7, 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pPr>
              <a:defRPr/>
            </a:pPr>
            <a:fld id="{C36911D0-41E5-4972-AF8A-386818D5DB9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15EAF8B3-8CB2-4CCA-9A69-D075FF64205D}" type="datetime2">
              <a:rPr lang="en-US"/>
              <a:pPr>
                <a:defRPr/>
              </a:pPr>
              <a:t>Tuesday, September 7, 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pPr>
              <a:defRPr/>
            </a:pPr>
            <a:fld id="{36FAC5B2-C10A-4C89-95B6-9730A719F5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25D692DA-AE89-45B9-A525-5E551348D94E}" type="datetime2">
              <a:rPr lang="en-US"/>
              <a:pPr>
                <a:defRPr/>
              </a:pPr>
              <a:t>Tuesday, September 7, 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6"/>
          <p:cNvSpPr>
            <a:spLocks noGrp="1" noChangeArrowheads="1"/>
          </p:cNvSpPr>
          <p:nvPr>
            <p:ph type="sldNum" sz="quarter" idx="12"/>
          </p:nvPr>
        </p:nvSpPr>
        <p:spPr>
          <a:ln/>
        </p:spPr>
        <p:txBody>
          <a:bodyPr/>
          <a:lstStyle>
            <a:lvl1pPr>
              <a:defRPr/>
            </a:lvl1pPr>
          </a:lstStyle>
          <a:p>
            <a:pPr>
              <a:defRPr/>
            </a:pPr>
            <a:fld id="{2A92C4B8-CE7E-4681-814E-90471809ACB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B12513A9-D07E-474D-A720-B4B825A759A2}" type="datetime2">
              <a:rPr lang="en-US"/>
              <a:pPr>
                <a:defRPr/>
              </a:pPr>
              <a:t>Tuesday, September 7, 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6"/>
          <p:cNvSpPr>
            <a:spLocks noGrp="1" noChangeArrowheads="1"/>
          </p:cNvSpPr>
          <p:nvPr>
            <p:ph type="sldNum" sz="quarter" idx="12"/>
          </p:nvPr>
        </p:nvSpPr>
        <p:spPr>
          <a:ln/>
        </p:spPr>
        <p:txBody>
          <a:bodyPr/>
          <a:lstStyle>
            <a:lvl1pPr>
              <a:defRPr/>
            </a:lvl1pPr>
          </a:lstStyle>
          <a:p>
            <a:pPr>
              <a:defRPr/>
            </a:pPr>
            <a:fld id="{8A3439B6-0913-45DF-89F0-729B81FD908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4C7FDEA-E143-434B-A0F8-A1F0890BF213}" type="datetime2">
              <a:rPr lang="en-US"/>
              <a:pPr>
                <a:defRPr/>
              </a:pPr>
              <a:t>Tuesday, September 7, 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6"/>
          <p:cNvSpPr>
            <a:spLocks noGrp="1" noChangeArrowheads="1"/>
          </p:cNvSpPr>
          <p:nvPr>
            <p:ph type="sldNum" sz="quarter" idx="12"/>
          </p:nvPr>
        </p:nvSpPr>
        <p:spPr>
          <a:ln/>
        </p:spPr>
        <p:txBody>
          <a:bodyPr/>
          <a:lstStyle>
            <a:lvl1pPr>
              <a:defRPr/>
            </a:lvl1pPr>
          </a:lstStyle>
          <a:p>
            <a:pPr>
              <a:defRPr/>
            </a:pPr>
            <a:fld id="{54EF7AC1-DF6B-4AED-90D1-50B21A7962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4317750-1626-41A5-9C33-975837F95372}" type="datetime2">
              <a:rPr lang="en-US"/>
              <a:pPr>
                <a:defRPr/>
              </a:pPr>
              <a:t>Tuesday, September 7, 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pPr>
              <a:defRPr/>
            </a:pPr>
            <a:fld id="{84E2F93F-AB4B-4D71-B841-32B1D2DC590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DD32C7A-2591-41D4-B6FB-81883633E71B}" type="datetime2">
              <a:rPr lang="en-US"/>
              <a:pPr>
                <a:defRPr/>
              </a:pPr>
              <a:t>Tuesday, September 7, 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pPr>
              <a:defRPr/>
            </a:pPr>
            <a:fld id="{EA0EE1C4-4270-44A2-8999-523B4E406C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83807" tIns="41903" rIns="83807" bIns="41903"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83807" tIns="41903" rIns="83807" bIns="419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83807" tIns="41903" rIns="83807" bIns="41903" numCol="1" anchor="t" anchorCtr="0" compatLnSpc="1">
            <a:prstTxWarp prst="textNoShape">
              <a:avLst/>
            </a:prstTxWarp>
          </a:bodyPr>
          <a:lstStyle>
            <a:lvl1pPr algn="l">
              <a:defRPr sz="1300">
                <a:solidFill>
                  <a:schemeClr val="tx1"/>
                </a:solidFill>
              </a:defRPr>
            </a:lvl1pPr>
          </a:lstStyle>
          <a:p>
            <a:pPr>
              <a:defRPr/>
            </a:pPr>
            <a:fld id="{487D3C09-6CFD-4AC7-BD6E-C66006AE017E}" type="datetime2">
              <a:rPr lang="en-US"/>
              <a:pPr>
                <a:defRPr/>
              </a:pPr>
              <a:t>Tuesday, September 7, 2021</a:t>
            </a:fld>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83807" tIns="41903" rIns="83807" bIns="41903" numCol="1" anchor="t" anchorCtr="0" compatLnSpc="1">
            <a:prstTxWarp prst="textNoShape">
              <a:avLst/>
            </a:prstTxWarp>
          </a:bodyPr>
          <a:lstStyle>
            <a:lvl1pPr>
              <a:defRPr sz="1300">
                <a:solidFill>
                  <a:schemeClr val="tx1"/>
                </a:solidFill>
              </a:defRPr>
            </a:lvl1pPr>
          </a:lstStyle>
          <a:p>
            <a:pPr>
              <a:defRPr/>
            </a:pPr>
            <a:r>
              <a:rPr lang="en-US"/>
              <a:t>1</a:t>
            </a:r>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83807" tIns="41903" rIns="83807" bIns="41903" numCol="1" anchor="t" anchorCtr="0" compatLnSpc="1">
            <a:prstTxWarp prst="textNoShape">
              <a:avLst/>
            </a:prstTxWarp>
          </a:bodyPr>
          <a:lstStyle>
            <a:lvl1pPr algn="r">
              <a:defRPr sz="1300">
                <a:solidFill>
                  <a:schemeClr val="tx1"/>
                </a:solidFill>
              </a:defRPr>
            </a:lvl1pPr>
          </a:lstStyle>
          <a:p>
            <a:pPr>
              <a:defRPr/>
            </a:pPr>
            <a:fld id="{73345F2A-ABEF-488C-913C-17AF939734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838200" rtl="0" eaLnBrk="0" fontAlgn="base" hangingPunct="0">
        <a:spcBef>
          <a:spcPct val="0"/>
        </a:spcBef>
        <a:spcAft>
          <a:spcPct val="0"/>
        </a:spcAft>
        <a:defRPr sz="4000">
          <a:solidFill>
            <a:schemeClr val="tx2"/>
          </a:solidFill>
          <a:latin typeface="+mj-lt"/>
          <a:ea typeface="+mj-ea"/>
          <a:cs typeface="+mj-cs"/>
        </a:defRPr>
      </a:lvl1pPr>
      <a:lvl2pPr algn="ctr" defTabSz="838200" rtl="0" eaLnBrk="0" fontAlgn="base" hangingPunct="0">
        <a:spcBef>
          <a:spcPct val="0"/>
        </a:spcBef>
        <a:spcAft>
          <a:spcPct val="0"/>
        </a:spcAft>
        <a:defRPr sz="4000">
          <a:solidFill>
            <a:schemeClr val="tx2"/>
          </a:solidFill>
          <a:latin typeface="Times New Roman" pitchFamily="18" charset="0"/>
        </a:defRPr>
      </a:lvl2pPr>
      <a:lvl3pPr algn="ctr" defTabSz="838200" rtl="0" eaLnBrk="0" fontAlgn="base" hangingPunct="0">
        <a:spcBef>
          <a:spcPct val="0"/>
        </a:spcBef>
        <a:spcAft>
          <a:spcPct val="0"/>
        </a:spcAft>
        <a:defRPr sz="4000">
          <a:solidFill>
            <a:schemeClr val="tx2"/>
          </a:solidFill>
          <a:latin typeface="Times New Roman" pitchFamily="18" charset="0"/>
        </a:defRPr>
      </a:lvl3pPr>
      <a:lvl4pPr algn="ctr" defTabSz="838200" rtl="0" eaLnBrk="0" fontAlgn="base" hangingPunct="0">
        <a:spcBef>
          <a:spcPct val="0"/>
        </a:spcBef>
        <a:spcAft>
          <a:spcPct val="0"/>
        </a:spcAft>
        <a:defRPr sz="4000">
          <a:solidFill>
            <a:schemeClr val="tx2"/>
          </a:solidFill>
          <a:latin typeface="Times New Roman" pitchFamily="18" charset="0"/>
        </a:defRPr>
      </a:lvl4pPr>
      <a:lvl5pPr algn="ctr" defTabSz="838200" rtl="0" eaLnBrk="0" fontAlgn="base" hangingPunct="0">
        <a:spcBef>
          <a:spcPct val="0"/>
        </a:spcBef>
        <a:spcAft>
          <a:spcPct val="0"/>
        </a:spcAft>
        <a:defRPr sz="4000">
          <a:solidFill>
            <a:schemeClr val="tx2"/>
          </a:solidFill>
          <a:latin typeface="Times New Roman" pitchFamily="18" charset="0"/>
        </a:defRPr>
      </a:lvl5pPr>
      <a:lvl6pPr marL="457200" algn="ctr" defTabSz="838200" rtl="0" fontAlgn="base">
        <a:spcBef>
          <a:spcPct val="0"/>
        </a:spcBef>
        <a:spcAft>
          <a:spcPct val="0"/>
        </a:spcAft>
        <a:defRPr sz="4000">
          <a:solidFill>
            <a:schemeClr val="tx2"/>
          </a:solidFill>
          <a:latin typeface="Times New Roman" pitchFamily="18" charset="0"/>
        </a:defRPr>
      </a:lvl6pPr>
      <a:lvl7pPr marL="914400" algn="ctr" defTabSz="838200" rtl="0" fontAlgn="base">
        <a:spcBef>
          <a:spcPct val="0"/>
        </a:spcBef>
        <a:spcAft>
          <a:spcPct val="0"/>
        </a:spcAft>
        <a:defRPr sz="4000">
          <a:solidFill>
            <a:schemeClr val="tx2"/>
          </a:solidFill>
          <a:latin typeface="Times New Roman" pitchFamily="18" charset="0"/>
        </a:defRPr>
      </a:lvl7pPr>
      <a:lvl8pPr marL="1371600" algn="ctr" defTabSz="838200" rtl="0" fontAlgn="base">
        <a:spcBef>
          <a:spcPct val="0"/>
        </a:spcBef>
        <a:spcAft>
          <a:spcPct val="0"/>
        </a:spcAft>
        <a:defRPr sz="4000">
          <a:solidFill>
            <a:schemeClr val="tx2"/>
          </a:solidFill>
          <a:latin typeface="Times New Roman" pitchFamily="18" charset="0"/>
        </a:defRPr>
      </a:lvl8pPr>
      <a:lvl9pPr marL="1828800" algn="ctr" defTabSz="838200" rtl="0" fontAlgn="base">
        <a:spcBef>
          <a:spcPct val="0"/>
        </a:spcBef>
        <a:spcAft>
          <a:spcPct val="0"/>
        </a:spcAft>
        <a:defRPr sz="4000">
          <a:solidFill>
            <a:schemeClr val="tx2"/>
          </a:solidFill>
          <a:latin typeface="Times New Roman" pitchFamily="18" charset="0"/>
        </a:defRPr>
      </a:lvl9pPr>
    </p:titleStyle>
    <p:bodyStyle>
      <a:lvl1pPr marL="314325" indent="-314325" algn="l" defTabSz="838200" rtl="0" eaLnBrk="0" fontAlgn="base" hangingPunct="0">
        <a:spcBef>
          <a:spcPct val="20000"/>
        </a:spcBef>
        <a:spcAft>
          <a:spcPct val="0"/>
        </a:spcAft>
        <a:buChar char="•"/>
        <a:defRPr sz="2900">
          <a:solidFill>
            <a:schemeClr val="tx1"/>
          </a:solidFill>
          <a:latin typeface="+mn-lt"/>
          <a:ea typeface="+mn-ea"/>
          <a:cs typeface="+mn-cs"/>
        </a:defRPr>
      </a:lvl1pPr>
      <a:lvl2pPr marL="681038" indent="-261938" algn="l" defTabSz="838200" rtl="0" eaLnBrk="0" fontAlgn="base" hangingPunct="0">
        <a:spcBef>
          <a:spcPct val="20000"/>
        </a:spcBef>
        <a:spcAft>
          <a:spcPct val="0"/>
        </a:spcAft>
        <a:buChar char="–"/>
        <a:defRPr sz="2600">
          <a:solidFill>
            <a:schemeClr val="tx1"/>
          </a:solidFill>
          <a:latin typeface="+mn-lt"/>
        </a:defRPr>
      </a:lvl2pPr>
      <a:lvl3pPr marL="1047750" indent="-209550" algn="l" defTabSz="838200" rtl="0" eaLnBrk="0" fontAlgn="base" hangingPunct="0">
        <a:spcBef>
          <a:spcPct val="20000"/>
        </a:spcBef>
        <a:spcAft>
          <a:spcPct val="0"/>
        </a:spcAft>
        <a:buChar char="•"/>
        <a:defRPr sz="2200">
          <a:solidFill>
            <a:schemeClr val="tx1"/>
          </a:solidFill>
          <a:latin typeface="+mn-lt"/>
        </a:defRPr>
      </a:lvl3pPr>
      <a:lvl4pPr marL="1466850" indent="-209550" algn="l" defTabSz="838200" rtl="0" eaLnBrk="0" fontAlgn="base" hangingPunct="0">
        <a:spcBef>
          <a:spcPct val="20000"/>
        </a:spcBef>
        <a:spcAft>
          <a:spcPct val="0"/>
        </a:spcAft>
        <a:buChar char="–"/>
        <a:defRPr sz="2000">
          <a:solidFill>
            <a:schemeClr val="tx1"/>
          </a:solidFill>
          <a:latin typeface="+mn-lt"/>
        </a:defRPr>
      </a:lvl4pPr>
      <a:lvl5pPr marL="1885950" indent="-209550" algn="l" defTabSz="838200" rtl="0" eaLnBrk="0" fontAlgn="base" hangingPunct="0">
        <a:spcBef>
          <a:spcPct val="20000"/>
        </a:spcBef>
        <a:spcAft>
          <a:spcPct val="0"/>
        </a:spcAft>
        <a:buChar char="»"/>
        <a:defRPr sz="2000">
          <a:solidFill>
            <a:schemeClr val="tx1"/>
          </a:solidFill>
          <a:latin typeface="+mn-lt"/>
        </a:defRPr>
      </a:lvl5pPr>
      <a:lvl6pPr marL="2343150" indent="-209550" algn="l" defTabSz="838200" rtl="0" fontAlgn="base">
        <a:spcBef>
          <a:spcPct val="20000"/>
        </a:spcBef>
        <a:spcAft>
          <a:spcPct val="0"/>
        </a:spcAft>
        <a:buChar char="»"/>
        <a:defRPr>
          <a:solidFill>
            <a:schemeClr val="tx1"/>
          </a:solidFill>
          <a:latin typeface="+mn-lt"/>
        </a:defRPr>
      </a:lvl6pPr>
      <a:lvl7pPr marL="2800350" indent="-209550" algn="l" defTabSz="838200" rtl="0" fontAlgn="base">
        <a:spcBef>
          <a:spcPct val="20000"/>
        </a:spcBef>
        <a:spcAft>
          <a:spcPct val="0"/>
        </a:spcAft>
        <a:buChar char="»"/>
        <a:defRPr>
          <a:solidFill>
            <a:schemeClr val="tx1"/>
          </a:solidFill>
          <a:latin typeface="+mn-lt"/>
        </a:defRPr>
      </a:lvl7pPr>
      <a:lvl8pPr marL="3257550" indent="-209550" algn="l" defTabSz="838200" rtl="0" fontAlgn="base">
        <a:spcBef>
          <a:spcPct val="20000"/>
        </a:spcBef>
        <a:spcAft>
          <a:spcPct val="0"/>
        </a:spcAft>
        <a:buChar char="»"/>
        <a:defRPr>
          <a:solidFill>
            <a:schemeClr val="tx1"/>
          </a:solidFill>
          <a:latin typeface="+mn-lt"/>
        </a:defRPr>
      </a:lvl8pPr>
      <a:lvl9pPr marL="3714750" indent="-209550" algn="l" defTabSz="838200"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5.bin"/><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3.wmf"/><Relationship Id="rId5" Type="http://schemas.openxmlformats.org/officeDocument/2006/relationships/oleObject" Target="../embeddings/oleObject8.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3.bin"/><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a:spLocks noGrp="1"/>
          </p:cNvSpPr>
          <p:nvPr>
            <p:ph type="dt" sz="quarter" idx="10"/>
          </p:nvPr>
        </p:nvSpPr>
        <p:spPr>
          <a:noFill/>
        </p:spPr>
        <p:txBody>
          <a:bodyPr/>
          <a:lstStyle/>
          <a:p>
            <a:fld id="{CBAD6ABA-2980-43C0-A1E4-93AAC127BC7D}" type="datetime2">
              <a:rPr lang="en-US" smtClean="0"/>
              <a:pPr/>
              <a:t>Tuesday, September 7, 2021</a:t>
            </a:fld>
            <a:endParaRPr lang="en-US" smtClean="0"/>
          </a:p>
        </p:txBody>
      </p:sp>
      <p:sp>
        <p:nvSpPr>
          <p:cNvPr id="52227" name="Slide Number Placeholder 2"/>
          <p:cNvSpPr>
            <a:spLocks noGrp="1"/>
          </p:cNvSpPr>
          <p:nvPr>
            <p:ph type="sldNum" sz="quarter" idx="12"/>
          </p:nvPr>
        </p:nvSpPr>
        <p:spPr>
          <a:noFill/>
        </p:spPr>
        <p:txBody>
          <a:bodyPr/>
          <a:lstStyle/>
          <a:p>
            <a:fld id="{6130CA02-516C-4F26-835F-07797B22E1B9}" type="slidenum">
              <a:rPr lang="en-US" smtClean="0"/>
              <a:pPr/>
              <a:t>1</a:t>
            </a:fld>
            <a:endParaRPr lang="en-US" smtClean="0"/>
          </a:p>
        </p:txBody>
      </p:sp>
      <p:sp>
        <p:nvSpPr>
          <p:cNvPr id="52228" name="TextBox 3"/>
          <p:cNvSpPr txBox="1">
            <a:spLocks noChangeArrowheads="1"/>
          </p:cNvSpPr>
          <p:nvPr/>
        </p:nvSpPr>
        <p:spPr bwMode="auto">
          <a:xfrm>
            <a:off x="2667000" y="0"/>
            <a:ext cx="5758308" cy="707886"/>
          </a:xfrm>
          <a:prstGeom prst="rect">
            <a:avLst/>
          </a:prstGeom>
          <a:noFill/>
          <a:ln w="9525">
            <a:noFill/>
            <a:miter lim="800000"/>
            <a:headEnd/>
            <a:tailEnd/>
          </a:ln>
        </p:spPr>
        <p:txBody>
          <a:bodyPr wrap="none">
            <a:spAutoFit/>
          </a:bodyPr>
          <a:lstStyle/>
          <a:p>
            <a:r>
              <a:rPr lang="en-US" sz="4000" dirty="0"/>
              <a:t>Review of previous </a:t>
            </a:r>
            <a:r>
              <a:rPr lang="en-US" sz="4000" dirty="0" smtClean="0"/>
              <a:t>classes</a:t>
            </a:r>
            <a:endParaRPr lang="en-US" sz="4000" dirty="0"/>
          </a:p>
        </p:txBody>
      </p:sp>
      <p:sp>
        <p:nvSpPr>
          <p:cNvPr id="52229" name="Rectangle 4"/>
          <p:cNvSpPr>
            <a:spLocks noChangeArrowheads="1"/>
          </p:cNvSpPr>
          <p:nvPr/>
        </p:nvSpPr>
        <p:spPr bwMode="auto">
          <a:xfrm>
            <a:off x="228600" y="914400"/>
            <a:ext cx="9677400" cy="6740307"/>
          </a:xfrm>
          <a:prstGeom prst="rect">
            <a:avLst/>
          </a:prstGeom>
          <a:noFill/>
          <a:ln w="9525">
            <a:noFill/>
            <a:miter lim="800000"/>
            <a:headEnd/>
            <a:tailEnd/>
          </a:ln>
        </p:spPr>
        <p:txBody>
          <a:bodyPr>
            <a:spAutoFit/>
          </a:bodyPr>
          <a:lstStyle/>
          <a:p>
            <a:pPr algn="l">
              <a:lnSpc>
                <a:spcPct val="150000"/>
              </a:lnSpc>
            </a:pPr>
            <a:r>
              <a:rPr lang="en-US" sz="3200" dirty="0"/>
              <a:t>1. Nanotechnology in upward motion: next future of science and technology is nanotechnology</a:t>
            </a:r>
          </a:p>
          <a:p>
            <a:pPr algn="l">
              <a:lnSpc>
                <a:spcPct val="150000"/>
              </a:lnSpc>
            </a:pPr>
            <a:r>
              <a:rPr lang="en-US" sz="3200" dirty="0"/>
              <a:t>2. Constructive - Destructive interference by thin films</a:t>
            </a:r>
          </a:p>
          <a:p>
            <a:pPr algn="l">
              <a:lnSpc>
                <a:spcPct val="150000"/>
              </a:lnSpc>
            </a:pPr>
            <a:r>
              <a:rPr lang="en-US" sz="3200" dirty="0"/>
              <a:t>3. Non-Reflective Surfaces</a:t>
            </a:r>
          </a:p>
          <a:p>
            <a:pPr algn="l">
              <a:lnSpc>
                <a:spcPct val="150000"/>
              </a:lnSpc>
            </a:pPr>
            <a:r>
              <a:rPr lang="en-US" sz="3200" dirty="0"/>
              <a:t>4. Super-Hydro-</a:t>
            </a:r>
            <a:r>
              <a:rPr lang="en-US" sz="3200" dirty="0" err="1"/>
              <a:t>Phobicity</a:t>
            </a:r>
            <a:endParaRPr lang="en-US" sz="3200" dirty="0"/>
          </a:p>
          <a:p>
            <a:pPr algn="l">
              <a:lnSpc>
                <a:spcPct val="150000"/>
              </a:lnSpc>
            </a:pPr>
            <a:r>
              <a:rPr lang="en-US" sz="3200" dirty="0"/>
              <a:t>5. </a:t>
            </a:r>
            <a:r>
              <a:rPr lang="en-US" sz="3200" dirty="0" smtClean="0"/>
              <a:t>Self-Cleaning</a:t>
            </a:r>
          </a:p>
          <a:p>
            <a:pPr algn="l">
              <a:lnSpc>
                <a:spcPct val="150000"/>
              </a:lnSpc>
            </a:pPr>
            <a:r>
              <a:rPr lang="en-US" sz="3200" dirty="0" smtClean="0"/>
              <a:t>6. History</a:t>
            </a:r>
          </a:p>
          <a:p>
            <a:pPr algn="l">
              <a:lnSpc>
                <a:spcPct val="150000"/>
              </a:lnSpc>
            </a:pPr>
            <a:r>
              <a:rPr lang="en-US" sz="3200" dirty="0" smtClean="0">
                <a:solidFill>
                  <a:srgbClr val="002060"/>
                </a:solidFill>
              </a:rPr>
              <a:t>7. Why &lt;100nm</a:t>
            </a:r>
          </a:p>
          <a:p>
            <a:pPr algn="l">
              <a:lnSpc>
                <a:spcPct val="150000"/>
              </a:lnSpc>
            </a:pPr>
            <a:endParaRPr lang="en-US" sz="3200" dirty="0" smtClean="0"/>
          </a:p>
        </p:txBody>
      </p:sp>
      <p:sp>
        <p:nvSpPr>
          <p:cNvPr id="52230" name="TextBox 5"/>
          <p:cNvSpPr txBox="1">
            <a:spLocks noChangeArrowheads="1"/>
          </p:cNvSpPr>
          <p:nvPr/>
        </p:nvSpPr>
        <p:spPr bwMode="auto">
          <a:xfrm>
            <a:off x="3556248" y="4648200"/>
            <a:ext cx="6349752" cy="1323439"/>
          </a:xfrm>
          <a:prstGeom prst="rect">
            <a:avLst/>
          </a:prstGeom>
          <a:noFill/>
          <a:ln w="9525">
            <a:noFill/>
            <a:miter lim="800000"/>
            <a:headEnd/>
            <a:tailEnd/>
          </a:ln>
        </p:spPr>
        <p:txBody>
          <a:bodyPr wrap="none">
            <a:spAutoFit/>
          </a:bodyPr>
          <a:lstStyle/>
          <a:p>
            <a:r>
              <a:rPr lang="en-US" sz="4000" dirty="0" smtClean="0">
                <a:solidFill>
                  <a:srgbClr val="FF0000"/>
                </a:solidFill>
              </a:rPr>
              <a:t>Why Surface to Volume Ratio</a:t>
            </a:r>
          </a:p>
          <a:p>
            <a:r>
              <a:rPr lang="en-US" sz="4000" dirty="0" smtClean="0">
                <a:solidFill>
                  <a:srgbClr val="FF0000"/>
                </a:solidFill>
              </a:rPr>
              <a:t>Magic Number</a:t>
            </a:r>
            <a:endParaRPr lang="en-US" sz="4000" dirty="0">
              <a:solidFill>
                <a:srgbClr val="FF0000"/>
              </a:solidFill>
            </a:endParaRPr>
          </a:p>
        </p:txBody>
      </p:sp>
    </p:spTree>
    <p:extLst>
      <p:ext uri="{BB962C8B-B14F-4D97-AF65-F5344CB8AC3E}">
        <p14:creationId xmlns:p14="http://schemas.microsoft.com/office/powerpoint/2010/main" val="237528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C7FDEA-E143-434B-A0F8-A1F0890BF213}" type="datetime2">
              <a:rPr lang="en-US" smtClean="0"/>
              <a:pPr>
                <a:defRPr/>
              </a:pPr>
              <a:t>Tuesday, September 7, 2021</a:t>
            </a:fld>
            <a:endParaRPr lang="en-US"/>
          </a:p>
        </p:txBody>
      </p:sp>
      <p:sp>
        <p:nvSpPr>
          <p:cNvPr id="3" name="Slide Number Placeholder 2"/>
          <p:cNvSpPr>
            <a:spLocks noGrp="1"/>
          </p:cNvSpPr>
          <p:nvPr>
            <p:ph type="sldNum" sz="quarter" idx="12"/>
          </p:nvPr>
        </p:nvSpPr>
        <p:spPr/>
        <p:txBody>
          <a:bodyPr/>
          <a:lstStyle/>
          <a:p>
            <a:pPr>
              <a:defRPr/>
            </a:pPr>
            <a:fld id="{54EF7AC1-DF6B-4AED-90D1-50B21A796213}" type="slidenum">
              <a:rPr lang="en-US" smtClean="0"/>
              <a:pPr>
                <a:defRPr/>
              </a:pPr>
              <a:t>10</a:t>
            </a:fld>
            <a:endParaRPr lang="en-US"/>
          </a:p>
        </p:txBody>
      </p:sp>
      <p:graphicFrame>
        <p:nvGraphicFramePr>
          <p:cNvPr id="4" name="Object 3"/>
          <p:cNvGraphicFramePr>
            <a:graphicFrameLocks noChangeAspect="1"/>
          </p:cNvGraphicFramePr>
          <p:nvPr/>
        </p:nvGraphicFramePr>
        <p:xfrm>
          <a:off x="1524000" y="0"/>
          <a:ext cx="4632553" cy="1550987"/>
        </p:xfrm>
        <a:graphic>
          <a:graphicData uri="http://schemas.openxmlformats.org/presentationml/2006/ole">
            <mc:AlternateContent xmlns:mc="http://schemas.openxmlformats.org/markup-compatibility/2006">
              <mc:Choice xmlns:v="urn:schemas-microsoft-com:vml" Requires="v">
                <p:oleObj spid="_x0000_s164894" name="Equation" r:id="rId3" imgW="2882880" imgH="965160" progId="Equation.3">
                  <p:embed/>
                </p:oleObj>
              </mc:Choice>
              <mc:Fallback>
                <p:oleObj name="Equation" r:id="rId3" imgW="2882880" imgH="965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4632553"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038600" y="1676400"/>
            <a:ext cx="4741747" cy="430887"/>
          </a:xfrm>
          <a:prstGeom prst="rect">
            <a:avLst/>
          </a:prstGeom>
          <a:noFill/>
        </p:spPr>
        <p:txBody>
          <a:bodyPr wrap="none" rtlCol="0">
            <a:spAutoFit/>
          </a:bodyPr>
          <a:lstStyle/>
          <a:p>
            <a:r>
              <a:rPr lang="en-US" dirty="0" smtClean="0"/>
              <a:t>Number per unit volume per unit energy</a:t>
            </a:r>
            <a:endParaRPr lang="en-US" dirty="0"/>
          </a:p>
        </p:txBody>
      </p:sp>
      <p:sp>
        <p:nvSpPr>
          <p:cNvPr id="7" name="TextBox 6"/>
          <p:cNvSpPr txBox="1"/>
          <p:nvPr/>
        </p:nvSpPr>
        <p:spPr>
          <a:xfrm>
            <a:off x="533400" y="1981200"/>
            <a:ext cx="5155065" cy="430887"/>
          </a:xfrm>
          <a:prstGeom prst="rect">
            <a:avLst/>
          </a:prstGeom>
          <a:noFill/>
        </p:spPr>
        <p:txBody>
          <a:bodyPr wrap="none" rtlCol="0">
            <a:spAutoFit/>
          </a:bodyPr>
          <a:lstStyle/>
          <a:p>
            <a:r>
              <a:rPr lang="en-US" dirty="0" smtClean="0"/>
              <a:t>Total concentration of carrier, n in the metal</a:t>
            </a:r>
          </a:p>
        </p:txBody>
      </p:sp>
      <p:graphicFrame>
        <p:nvGraphicFramePr>
          <p:cNvPr id="8" name="Object 7"/>
          <p:cNvGraphicFramePr>
            <a:graphicFrameLocks noChangeAspect="1"/>
          </p:cNvGraphicFramePr>
          <p:nvPr/>
        </p:nvGraphicFramePr>
        <p:xfrm>
          <a:off x="5867400" y="2057400"/>
          <a:ext cx="2118684" cy="700087"/>
        </p:xfrm>
        <a:graphic>
          <a:graphicData uri="http://schemas.openxmlformats.org/presentationml/2006/ole">
            <mc:AlternateContent xmlns:mc="http://schemas.openxmlformats.org/markup-compatibility/2006">
              <mc:Choice xmlns:v="urn:schemas-microsoft-com:vml" Requires="v">
                <p:oleObj spid="_x0000_s164895" name="Equation" r:id="rId5" imgW="1460160" imgH="482400" progId="Equation.3">
                  <p:embed/>
                </p:oleObj>
              </mc:Choice>
              <mc:Fallback>
                <p:oleObj name="Equation" r:id="rId5" imgW="1460160" imgH="482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057400"/>
                        <a:ext cx="2118684"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0" y="2743200"/>
            <a:ext cx="9906000" cy="769441"/>
          </a:xfrm>
          <a:prstGeom prst="rect">
            <a:avLst/>
          </a:prstGeom>
          <a:noFill/>
        </p:spPr>
        <p:txBody>
          <a:bodyPr wrap="square" rtlCol="0">
            <a:spAutoFit/>
          </a:bodyPr>
          <a:lstStyle/>
          <a:p>
            <a:pPr algn="l"/>
            <a:r>
              <a:rPr lang="en-US" dirty="0" smtClean="0"/>
              <a:t>F(E) is called the </a:t>
            </a:r>
            <a:r>
              <a:rPr lang="en-US" dirty="0"/>
              <a:t>F</a:t>
            </a:r>
            <a:r>
              <a:rPr lang="en-US" dirty="0" smtClean="0"/>
              <a:t>ermi-Dirac distribution. E</a:t>
            </a:r>
            <a:r>
              <a:rPr lang="en-US" baseline="-25000" dirty="0" smtClean="0"/>
              <a:t>F</a:t>
            </a:r>
            <a:r>
              <a:rPr lang="en-US" dirty="0" smtClean="0"/>
              <a:t> is the </a:t>
            </a:r>
            <a:r>
              <a:rPr lang="en-US" dirty="0" err="1" smtClean="0"/>
              <a:t>fermi</a:t>
            </a:r>
            <a:r>
              <a:rPr lang="en-US" dirty="0" smtClean="0"/>
              <a:t> energy and represents the energy where f(E</a:t>
            </a:r>
            <a:r>
              <a:rPr lang="en-US" baseline="-25000" dirty="0" smtClean="0"/>
              <a:t>F</a:t>
            </a:r>
            <a:r>
              <a:rPr lang="en-US" dirty="0" smtClean="0"/>
              <a:t>) = ½ at 0K</a:t>
            </a:r>
            <a:endParaRPr lang="en-US" dirty="0"/>
          </a:p>
        </p:txBody>
      </p:sp>
      <p:sp>
        <p:nvSpPr>
          <p:cNvPr id="10" name="TextBox 9"/>
          <p:cNvSpPr txBox="1"/>
          <p:nvPr/>
        </p:nvSpPr>
        <p:spPr>
          <a:xfrm>
            <a:off x="0" y="3657600"/>
            <a:ext cx="8305800" cy="1785104"/>
          </a:xfrm>
          <a:prstGeom prst="rect">
            <a:avLst/>
          </a:prstGeom>
          <a:noFill/>
        </p:spPr>
        <p:txBody>
          <a:bodyPr wrap="square" rtlCol="0">
            <a:spAutoFit/>
          </a:bodyPr>
          <a:lstStyle/>
          <a:p>
            <a:pPr algn="l"/>
            <a:r>
              <a:rPr lang="en-US" dirty="0" smtClean="0">
                <a:solidFill>
                  <a:srgbClr val="C00000"/>
                </a:solidFill>
              </a:rPr>
              <a:t>The Fermi Energy of Copper: </a:t>
            </a:r>
            <a:r>
              <a:rPr lang="en-US" dirty="0" smtClean="0">
                <a:solidFill>
                  <a:srgbClr val="0000FF"/>
                </a:solidFill>
              </a:rPr>
              <a:t>Z=29, density of bulk copper= 8.96g/cm</a:t>
            </a:r>
            <a:r>
              <a:rPr lang="en-US" baseline="30000" dirty="0" smtClean="0">
                <a:solidFill>
                  <a:srgbClr val="0000FF"/>
                </a:solidFill>
              </a:rPr>
              <a:t>3</a:t>
            </a:r>
            <a:r>
              <a:rPr lang="en-US" dirty="0" smtClean="0">
                <a:solidFill>
                  <a:srgbClr val="0000FF"/>
                </a:solidFill>
              </a:rPr>
              <a:t>, Atomic mass = 63.55g/ml. </a:t>
            </a:r>
            <a:r>
              <a:rPr lang="el-GR" dirty="0" smtClean="0">
                <a:solidFill>
                  <a:srgbClr val="0000FF"/>
                </a:solidFill>
              </a:rPr>
              <a:t>ρ</a:t>
            </a:r>
            <a:r>
              <a:rPr lang="en-US" dirty="0" smtClean="0">
                <a:solidFill>
                  <a:srgbClr val="0000FF"/>
                </a:solidFill>
              </a:rPr>
              <a:t> = 1.41x10</a:t>
            </a:r>
            <a:r>
              <a:rPr lang="en-US" baseline="30000" dirty="0" smtClean="0">
                <a:solidFill>
                  <a:srgbClr val="0000FF"/>
                </a:solidFill>
              </a:rPr>
              <a:t>5</a:t>
            </a:r>
            <a:r>
              <a:rPr lang="en-US" dirty="0" smtClean="0">
                <a:solidFill>
                  <a:srgbClr val="0000FF"/>
                </a:solidFill>
              </a:rPr>
              <a:t>mol/m</a:t>
            </a:r>
            <a:r>
              <a:rPr lang="en-US" baseline="30000" dirty="0" smtClean="0">
                <a:solidFill>
                  <a:srgbClr val="0000FF"/>
                </a:solidFill>
              </a:rPr>
              <a:t>3</a:t>
            </a:r>
            <a:r>
              <a:rPr lang="en-US" dirty="0" smtClean="0">
                <a:solidFill>
                  <a:srgbClr val="0000FF"/>
                </a:solidFill>
              </a:rPr>
              <a:t>, equivalent atomic density = 8.49x10</a:t>
            </a:r>
            <a:r>
              <a:rPr lang="en-US" baseline="30000" dirty="0" smtClean="0">
                <a:solidFill>
                  <a:srgbClr val="0000FF"/>
                </a:solidFill>
              </a:rPr>
              <a:t>28</a:t>
            </a:r>
            <a:r>
              <a:rPr lang="en-US" dirty="0" smtClean="0">
                <a:solidFill>
                  <a:srgbClr val="0000FF"/>
                </a:solidFill>
              </a:rPr>
              <a:t>atom/m</a:t>
            </a:r>
            <a:r>
              <a:rPr lang="en-US" baseline="30000" dirty="0" smtClean="0">
                <a:solidFill>
                  <a:srgbClr val="0000FF"/>
                </a:solidFill>
              </a:rPr>
              <a:t>3</a:t>
            </a:r>
            <a:r>
              <a:rPr lang="en-US" dirty="0" smtClean="0">
                <a:solidFill>
                  <a:srgbClr val="0000FF"/>
                </a:solidFill>
              </a:rPr>
              <a:t>.</a:t>
            </a:r>
          </a:p>
          <a:p>
            <a:pPr algn="l"/>
            <a:r>
              <a:rPr lang="en-US" dirty="0" smtClean="0">
                <a:solidFill>
                  <a:srgbClr val="0000FF"/>
                </a:solidFill>
              </a:rPr>
              <a:t>Each copper atom contributes 1 electron to the solid. So, electron density is</a:t>
            </a:r>
          </a:p>
        </p:txBody>
      </p:sp>
      <p:sp>
        <p:nvSpPr>
          <p:cNvPr id="11" name="TextBox 10"/>
          <p:cNvSpPr txBox="1"/>
          <p:nvPr/>
        </p:nvSpPr>
        <p:spPr>
          <a:xfrm>
            <a:off x="2057400" y="5105400"/>
            <a:ext cx="3674403" cy="769441"/>
          </a:xfrm>
          <a:prstGeom prst="rect">
            <a:avLst/>
          </a:prstGeom>
          <a:noFill/>
        </p:spPr>
        <p:txBody>
          <a:bodyPr wrap="none" rtlCol="0">
            <a:spAutoFit/>
          </a:bodyPr>
          <a:lstStyle/>
          <a:p>
            <a:r>
              <a:rPr lang="en-US" dirty="0" smtClean="0"/>
              <a:t>n(0K)=8.49x10</a:t>
            </a:r>
            <a:r>
              <a:rPr lang="en-US" baseline="30000" dirty="0" smtClean="0"/>
              <a:t>28</a:t>
            </a:r>
            <a:r>
              <a:rPr lang="en-US" dirty="0" smtClean="0"/>
              <a:t>electrons/m</a:t>
            </a:r>
            <a:r>
              <a:rPr lang="en-US" baseline="30000" dirty="0" smtClean="0"/>
              <a:t>3</a:t>
            </a:r>
          </a:p>
          <a:p>
            <a:r>
              <a:rPr lang="en-US" dirty="0" smtClean="0"/>
              <a:t>E</a:t>
            </a:r>
            <a:r>
              <a:rPr lang="en-US" baseline="-25000" dirty="0" smtClean="0"/>
              <a:t>F</a:t>
            </a:r>
            <a:r>
              <a:rPr lang="en-US" dirty="0" smtClean="0"/>
              <a:t>=1.126x10</a:t>
            </a:r>
            <a:r>
              <a:rPr lang="en-US" baseline="30000" dirty="0" smtClean="0"/>
              <a:t>-26</a:t>
            </a:r>
            <a:r>
              <a:rPr lang="en-US" dirty="0" smtClean="0"/>
              <a:t>J=7.03eV</a:t>
            </a:r>
            <a:endParaRPr lang="en-US" dirty="0"/>
          </a:p>
        </p:txBody>
      </p:sp>
      <p:sp>
        <p:nvSpPr>
          <p:cNvPr id="12" name="TextBox 11"/>
          <p:cNvSpPr txBox="1"/>
          <p:nvPr/>
        </p:nvSpPr>
        <p:spPr>
          <a:xfrm>
            <a:off x="3204870" y="5791200"/>
            <a:ext cx="6701130" cy="769441"/>
          </a:xfrm>
          <a:prstGeom prst="rect">
            <a:avLst/>
          </a:prstGeom>
          <a:noFill/>
        </p:spPr>
        <p:txBody>
          <a:bodyPr wrap="none" rtlCol="0">
            <a:spAutoFit/>
          </a:bodyPr>
          <a:lstStyle/>
          <a:p>
            <a:pPr algn="l"/>
            <a:r>
              <a:rPr lang="en-US" dirty="0" smtClean="0"/>
              <a:t>Fermi Velocity: E = ½ mv2, V</a:t>
            </a:r>
            <a:r>
              <a:rPr lang="en-US" baseline="-25000" dirty="0" smtClean="0"/>
              <a:t>F</a:t>
            </a:r>
            <a:r>
              <a:rPr lang="en-US" dirty="0" smtClean="0"/>
              <a:t>=2E</a:t>
            </a:r>
            <a:r>
              <a:rPr lang="en-US" baseline="-25000" dirty="0" smtClean="0"/>
              <a:t>F</a:t>
            </a:r>
            <a:r>
              <a:rPr lang="en-US" dirty="0" smtClean="0"/>
              <a:t>(0K)/m=1.57x10</a:t>
            </a:r>
            <a:r>
              <a:rPr lang="en-US" baseline="30000" dirty="0" smtClean="0"/>
              <a:t>6</a:t>
            </a:r>
            <a:r>
              <a:rPr lang="en-US" dirty="0" smtClean="0"/>
              <a:t>m/s</a:t>
            </a:r>
          </a:p>
          <a:p>
            <a:pPr algn="l"/>
            <a:r>
              <a:rPr lang="en-US" dirty="0" smtClean="0"/>
              <a:t>Fermi Wavelength: </a:t>
            </a:r>
            <a:r>
              <a:rPr lang="el-GR" dirty="0" smtClean="0"/>
              <a:t>λ</a:t>
            </a:r>
            <a:r>
              <a:rPr lang="en-US" baseline="-25000" dirty="0" smtClean="0"/>
              <a:t>F</a:t>
            </a:r>
            <a:r>
              <a:rPr lang="en-US" dirty="0" smtClean="0"/>
              <a:t>=0.46nm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a:spLocks noGrp="1"/>
          </p:cNvSpPr>
          <p:nvPr>
            <p:ph type="dt" sz="quarter" idx="10"/>
          </p:nvPr>
        </p:nvSpPr>
        <p:spPr>
          <a:noFill/>
        </p:spPr>
        <p:txBody>
          <a:bodyPr/>
          <a:lstStyle/>
          <a:p>
            <a:fld id="{CBAD6ABA-2980-43C0-A1E4-93AAC127BC7D}" type="datetime2">
              <a:rPr lang="en-US" smtClean="0"/>
              <a:pPr/>
              <a:t>Tuesday, September 7, 2021</a:t>
            </a:fld>
            <a:endParaRPr lang="en-US" smtClean="0"/>
          </a:p>
        </p:txBody>
      </p:sp>
      <p:sp>
        <p:nvSpPr>
          <p:cNvPr id="52227" name="Slide Number Placeholder 2"/>
          <p:cNvSpPr>
            <a:spLocks noGrp="1"/>
          </p:cNvSpPr>
          <p:nvPr>
            <p:ph type="sldNum" sz="quarter" idx="12"/>
          </p:nvPr>
        </p:nvSpPr>
        <p:spPr>
          <a:noFill/>
        </p:spPr>
        <p:txBody>
          <a:bodyPr/>
          <a:lstStyle/>
          <a:p>
            <a:fld id="{6130CA02-516C-4F26-835F-07797B22E1B9}" type="slidenum">
              <a:rPr lang="en-US" smtClean="0"/>
              <a:pPr/>
              <a:t>11</a:t>
            </a:fld>
            <a:endParaRPr lang="en-US" dirty="0" smtClean="0"/>
          </a:p>
        </p:txBody>
      </p:sp>
      <p:sp>
        <p:nvSpPr>
          <p:cNvPr id="52228" name="TextBox 3"/>
          <p:cNvSpPr txBox="1">
            <a:spLocks noChangeArrowheads="1"/>
          </p:cNvSpPr>
          <p:nvPr/>
        </p:nvSpPr>
        <p:spPr bwMode="auto">
          <a:xfrm>
            <a:off x="2209800" y="0"/>
            <a:ext cx="5758308" cy="707886"/>
          </a:xfrm>
          <a:prstGeom prst="rect">
            <a:avLst/>
          </a:prstGeom>
          <a:noFill/>
          <a:ln w="9525">
            <a:noFill/>
            <a:miter lim="800000"/>
            <a:headEnd/>
            <a:tailEnd/>
          </a:ln>
        </p:spPr>
        <p:txBody>
          <a:bodyPr wrap="none">
            <a:spAutoFit/>
          </a:bodyPr>
          <a:lstStyle/>
          <a:p>
            <a:r>
              <a:rPr lang="en-US" sz="4000" dirty="0"/>
              <a:t>Review of previous </a:t>
            </a:r>
            <a:r>
              <a:rPr lang="en-US" sz="4000" dirty="0" smtClean="0"/>
              <a:t>classes</a:t>
            </a:r>
            <a:endParaRPr lang="en-US" sz="4000" dirty="0"/>
          </a:p>
        </p:txBody>
      </p:sp>
      <p:sp>
        <p:nvSpPr>
          <p:cNvPr id="52229" name="Rectangle 4"/>
          <p:cNvSpPr>
            <a:spLocks noChangeArrowheads="1"/>
          </p:cNvSpPr>
          <p:nvPr/>
        </p:nvSpPr>
        <p:spPr bwMode="auto">
          <a:xfrm>
            <a:off x="0" y="914400"/>
            <a:ext cx="10287000" cy="6093976"/>
          </a:xfrm>
          <a:prstGeom prst="rect">
            <a:avLst/>
          </a:prstGeom>
          <a:noFill/>
          <a:ln w="9525">
            <a:noFill/>
            <a:miter lim="800000"/>
            <a:headEnd/>
            <a:tailEnd/>
          </a:ln>
        </p:spPr>
        <p:txBody>
          <a:bodyPr wrap="square">
            <a:spAutoFit/>
          </a:bodyPr>
          <a:lstStyle/>
          <a:p>
            <a:pPr algn="l">
              <a:lnSpc>
                <a:spcPct val="150000"/>
              </a:lnSpc>
            </a:pPr>
            <a:r>
              <a:rPr lang="en-US" sz="2000" dirty="0"/>
              <a:t>1. Nanotechnology in upward motion: next future of science and technology is nanotechnology</a:t>
            </a:r>
          </a:p>
          <a:p>
            <a:pPr algn="l">
              <a:lnSpc>
                <a:spcPct val="150000"/>
              </a:lnSpc>
            </a:pPr>
            <a:r>
              <a:rPr lang="en-US" sz="2000" dirty="0"/>
              <a:t>2. Constructive - Destructive interference by thin films</a:t>
            </a:r>
          </a:p>
          <a:p>
            <a:pPr algn="l">
              <a:lnSpc>
                <a:spcPct val="150000"/>
              </a:lnSpc>
            </a:pPr>
            <a:r>
              <a:rPr lang="en-US" sz="2000" dirty="0"/>
              <a:t>3. Non-Reflective Surfaces</a:t>
            </a:r>
          </a:p>
          <a:p>
            <a:pPr algn="l">
              <a:lnSpc>
                <a:spcPct val="150000"/>
              </a:lnSpc>
            </a:pPr>
            <a:r>
              <a:rPr lang="en-US" sz="2000" dirty="0"/>
              <a:t>4. Super-Hydro-</a:t>
            </a:r>
            <a:r>
              <a:rPr lang="en-US" sz="2000" dirty="0" err="1"/>
              <a:t>Phobicity</a:t>
            </a:r>
            <a:endParaRPr lang="en-US" sz="2000" dirty="0"/>
          </a:p>
          <a:p>
            <a:pPr algn="l">
              <a:lnSpc>
                <a:spcPct val="150000"/>
              </a:lnSpc>
            </a:pPr>
            <a:r>
              <a:rPr lang="en-US" sz="2000" dirty="0"/>
              <a:t>5. </a:t>
            </a:r>
            <a:r>
              <a:rPr lang="en-US" sz="2000" dirty="0" smtClean="0"/>
              <a:t>Self-Cleaning</a:t>
            </a:r>
          </a:p>
          <a:p>
            <a:pPr algn="l">
              <a:lnSpc>
                <a:spcPct val="150000"/>
              </a:lnSpc>
            </a:pPr>
            <a:r>
              <a:rPr lang="en-US" sz="2000" dirty="0" smtClean="0"/>
              <a:t>6. History</a:t>
            </a:r>
          </a:p>
          <a:p>
            <a:pPr algn="l">
              <a:lnSpc>
                <a:spcPct val="150000"/>
              </a:lnSpc>
            </a:pPr>
            <a:r>
              <a:rPr lang="en-US" sz="2000" dirty="0" smtClean="0"/>
              <a:t>7. Why &lt;100nm</a:t>
            </a:r>
          </a:p>
          <a:p>
            <a:pPr algn="l">
              <a:lnSpc>
                <a:spcPct val="150000"/>
              </a:lnSpc>
            </a:pPr>
            <a:r>
              <a:rPr lang="en-US" sz="2000" dirty="0" smtClean="0"/>
              <a:t>8. Magic Number</a:t>
            </a:r>
          </a:p>
          <a:p>
            <a:pPr algn="l">
              <a:lnSpc>
                <a:spcPct val="150000"/>
              </a:lnSpc>
            </a:pPr>
            <a:r>
              <a:rPr lang="en-US" sz="2000" dirty="0" smtClean="0"/>
              <a:t>9- Confinement in Semiconductor</a:t>
            </a:r>
          </a:p>
          <a:p>
            <a:pPr algn="l">
              <a:lnSpc>
                <a:spcPct val="150000"/>
              </a:lnSpc>
            </a:pPr>
            <a:r>
              <a:rPr lang="en-US" sz="2000" dirty="0" smtClean="0"/>
              <a:t>10-Magnetic nanoparticles</a:t>
            </a:r>
          </a:p>
          <a:p>
            <a:pPr algn="l">
              <a:lnSpc>
                <a:spcPct val="150000"/>
              </a:lnSpc>
            </a:pPr>
            <a:r>
              <a:rPr lang="en-IN" sz="2000" dirty="0" smtClean="0"/>
              <a:t>11- Why </a:t>
            </a:r>
            <a:r>
              <a:rPr lang="en-IN" sz="2000" dirty="0"/>
              <a:t>Surface to Volume Ratio</a:t>
            </a:r>
          </a:p>
          <a:p>
            <a:pPr algn="l">
              <a:lnSpc>
                <a:spcPct val="150000"/>
              </a:lnSpc>
            </a:pPr>
            <a:r>
              <a:rPr lang="en-IN" sz="2000" dirty="0" smtClean="0"/>
              <a:t>12- Magic </a:t>
            </a:r>
            <a:r>
              <a:rPr lang="en-IN" sz="2000" dirty="0"/>
              <a:t>Number</a:t>
            </a:r>
          </a:p>
          <a:p>
            <a:pPr algn="l">
              <a:lnSpc>
                <a:spcPct val="150000"/>
              </a:lnSpc>
            </a:pPr>
            <a:endParaRPr lang="en-US" sz="2000" dirty="0"/>
          </a:p>
        </p:txBody>
      </p:sp>
      <p:sp>
        <p:nvSpPr>
          <p:cNvPr id="2" name="TextBox 1"/>
          <p:cNvSpPr txBox="1"/>
          <p:nvPr/>
        </p:nvSpPr>
        <p:spPr>
          <a:xfrm>
            <a:off x="4198461" y="5174584"/>
            <a:ext cx="5584157" cy="430887"/>
          </a:xfrm>
          <a:prstGeom prst="rect">
            <a:avLst/>
          </a:prstGeom>
          <a:noFill/>
        </p:spPr>
        <p:txBody>
          <a:bodyPr wrap="none" rtlCol="0">
            <a:spAutoFit/>
          </a:bodyPr>
          <a:lstStyle/>
          <a:p>
            <a:r>
              <a:rPr lang="en-IN" b="1" dirty="0" smtClean="0">
                <a:solidFill>
                  <a:srgbClr val="FF0000"/>
                </a:solidFill>
              </a:rPr>
              <a:t>HOW TO GENERATE NANOMATERIALS</a:t>
            </a:r>
            <a:endParaRPr lang="en-IN" b="1" dirty="0">
              <a:solidFill>
                <a:srgbClr val="FF0000"/>
              </a:solidFill>
            </a:endParaRPr>
          </a:p>
        </p:txBody>
      </p:sp>
    </p:spTree>
    <p:extLst>
      <p:ext uri="{BB962C8B-B14F-4D97-AF65-F5344CB8AC3E}">
        <p14:creationId xmlns:p14="http://schemas.microsoft.com/office/powerpoint/2010/main" val="2961479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C7FDEA-E143-434B-A0F8-A1F0890BF213}" type="datetime2">
              <a:rPr lang="en-US" smtClean="0"/>
              <a:pPr>
                <a:defRPr/>
              </a:pPr>
              <a:t>Tuesday, September 7, 2021</a:t>
            </a:fld>
            <a:endParaRPr lang="en-US"/>
          </a:p>
        </p:txBody>
      </p:sp>
      <p:sp>
        <p:nvSpPr>
          <p:cNvPr id="3" name="Slide Number Placeholder 2"/>
          <p:cNvSpPr>
            <a:spLocks noGrp="1"/>
          </p:cNvSpPr>
          <p:nvPr>
            <p:ph type="sldNum" sz="quarter" idx="12"/>
          </p:nvPr>
        </p:nvSpPr>
        <p:spPr/>
        <p:txBody>
          <a:bodyPr/>
          <a:lstStyle/>
          <a:p>
            <a:pPr>
              <a:defRPr/>
            </a:pPr>
            <a:fld id="{54EF7AC1-DF6B-4AED-90D1-50B21A796213}" type="slidenum">
              <a:rPr lang="en-US" smtClean="0"/>
              <a:pPr>
                <a:defRPr/>
              </a:pPr>
              <a:t>12</a:t>
            </a:fld>
            <a:endParaRPr lang="en-US"/>
          </a:p>
        </p:txBody>
      </p:sp>
      <p:sp>
        <p:nvSpPr>
          <p:cNvPr id="4" name="TextBox 3"/>
          <p:cNvSpPr txBox="1"/>
          <p:nvPr/>
        </p:nvSpPr>
        <p:spPr>
          <a:xfrm>
            <a:off x="3886200" y="0"/>
            <a:ext cx="2146743" cy="584775"/>
          </a:xfrm>
          <a:prstGeom prst="rect">
            <a:avLst/>
          </a:prstGeom>
          <a:noFill/>
        </p:spPr>
        <p:txBody>
          <a:bodyPr wrap="none" rtlCol="0">
            <a:spAutoFit/>
          </a:bodyPr>
          <a:lstStyle/>
          <a:p>
            <a:r>
              <a:rPr lang="en-US" sz="3200" dirty="0" smtClean="0">
                <a:solidFill>
                  <a:srgbClr val="FF0000"/>
                </a:solidFill>
              </a:rPr>
              <a:t>Assignment</a:t>
            </a:r>
            <a:endParaRPr lang="en-US" sz="3200" dirty="0">
              <a:solidFill>
                <a:srgbClr val="FF0000"/>
              </a:solidFill>
            </a:endParaRPr>
          </a:p>
        </p:txBody>
      </p:sp>
      <p:sp>
        <p:nvSpPr>
          <p:cNvPr id="5" name="TextBox 4"/>
          <p:cNvSpPr txBox="1"/>
          <p:nvPr/>
        </p:nvSpPr>
        <p:spPr>
          <a:xfrm>
            <a:off x="304800" y="914400"/>
            <a:ext cx="9601200" cy="5509200"/>
          </a:xfrm>
          <a:prstGeom prst="rect">
            <a:avLst/>
          </a:prstGeom>
          <a:noFill/>
        </p:spPr>
        <p:txBody>
          <a:bodyPr wrap="square" rtlCol="0">
            <a:spAutoFit/>
          </a:bodyPr>
          <a:lstStyle/>
          <a:p>
            <a:pPr marL="457200" indent="-457200" algn="l">
              <a:buAutoNum type="arabicPeriod"/>
            </a:pPr>
            <a:r>
              <a:rPr lang="en-US" dirty="0" smtClean="0"/>
              <a:t>Write a computer programming to deduce the total number of atoms and surface atoms for different shell of </a:t>
            </a:r>
            <a:r>
              <a:rPr lang="en-US" dirty="0" err="1" smtClean="0"/>
              <a:t>cuboctahedral</a:t>
            </a:r>
            <a:r>
              <a:rPr lang="en-US" dirty="0" smtClean="0"/>
              <a:t>/spherical shape. Plot % of atoms in bulk/surface versus particle size. The user should get idea to generate the thickness or size of nanoparticle for a particular application (optical/electrical/magnetic/strength)</a:t>
            </a:r>
          </a:p>
          <a:p>
            <a:pPr marL="457200" indent="-457200" algn="l">
              <a:buAutoNum type="arabicPeriod"/>
            </a:pPr>
            <a:endParaRPr lang="en-US" dirty="0" smtClean="0"/>
          </a:p>
          <a:p>
            <a:pPr marL="457200" indent="-457200" algn="l">
              <a:buAutoNum type="arabicPeriod"/>
            </a:pPr>
            <a:r>
              <a:rPr lang="en-US" dirty="0" smtClean="0"/>
              <a:t>Write the program to simulate the confinement length of different semiconductors. One should able to predict the length of semiconductor to be used in technology for electron transport. Keep the flexibility in the program to discard the semiconductor from </a:t>
            </a:r>
            <a:r>
              <a:rPr lang="en-US" dirty="0" err="1" smtClean="0"/>
              <a:t>Nanoelectronics</a:t>
            </a:r>
            <a:r>
              <a:rPr lang="en-US" dirty="0" smtClean="0"/>
              <a:t>.</a:t>
            </a:r>
          </a:p>
          <a:p>
            <a:pPr marL="457200" indent="-457200" algn="l">
              <a:buAutoNum type="arabicPeriod"/>
            </a:pPr>
            <a:endParaRPr lang="en-US" dirty="0" smtClean="0"/>
          </a:p>
          <a:p>
            <a:pPr marL="457200" indent="-457200" algn="l">
              <a:buAutoNum type="arabicPeriod"/>
            </a:pPr>
            <a:r>
              <a:rPr lang="en-US" dirty="0" smtClean="0"/>
              <a:t>Write the program to predict confinement length of metal. Your simulation should give the message about the utility of the material for nanometer scale connection.</a:t>
            </a:r>
          </a:p>
          <a:p>
            <a:pPr marL="457200" indent="-457200" algn="l">
              <a:buAutoNum type="arabicPeriod"/>
            </a:pPr>
            <a:endParaRPr lang="en-US" dirty="0" smtClean="0"/>
          </a:p>
          <a:p>
            <a:pPr marL="457200" indent="-457200" algn="l"/>
            <a:r>
              <a:rPr lang="en-US" dirty="0" smtClean="0">
                <a:solidFill>
                  <a:srgbClr val="FF0000"/>
                </a:solidFill>
              </a:rPr>
              <a:t> 	Use any computer language to write the program</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1"/>
          <p:cNvSpPr>
            <a:spLocks noGrp="1"/>
          </p:cNvSpPr>
          <p:nvPr>
            <p:ph type="dt" sz="quarter" idx="10"/>
          </p:nvPr>
        </p:nvSpPr>
        <p:spPr>
          <a:noFill/>
        </p:spPr>
        <p:txBody>
          <a:bodyPr/>
          <a:lstStyle/>
          <a:p>
            <a:fld id="{4DA5902F-114F-4289-B68B-7ACF560138AC}" type="datetime2">
              <a:rPr lang="en-US" smtClean="0"/>
              <a:pPr/>
              <a:t>Tuesday, September 7, 2021</a:t>
            </a:fld>
            <a:endParaRPr lang="en-US" smtClean="0"/>
          </a:p>
        </p:txBody>
      </p:sp>
      <p:sp>
        <p:nvSpPr>
          <p:cNvPr id="97283" name="Slide Number Placeholder 3"/>
          <p:cNvSpPr>
            <a:spLocks noGrp="1"/>
          </p:cNvSpPr>
          <p:nvPr>
            <p:ph type="sldNum" sz="quarter" idx="12"/>
          </p:nvPr>
        </p:nvSpPr>
        <p:spPr>
          <a:noFill/>
        </p:spPr>
        <p:txBody>
          <a:bodyPr/>
          <a:lstStyle/>
          <a:p>
            <a:fld id="{8FE3630E-4207-43F7-8BCE-5913507DEABD}" type="slidenum">
              <a:rPr lang="en-US" smtClean="0"/>
              <a:pPr/>
              <a:t>13</a:t>
            </a:fld>
            <a:endParaRPr lang="en-US" smtClean="0"/>
          </a:p>
        </p:txBody>
      </p:sp>
      <p:sp>
        <p:nvSpPr>
          <p:cNvPr id="97284" name="Text Box 3"/>
          <p:cNvSpPr txBox="1">
            <a:spLocks noChangeArrowheads="1"/>
          </p:cNvSpPr>
          <p:nvPr/>
        </p:nvSpPr>
        <p:spPr bwMode="auto">
          <a:xfrm>
            <a:off x="495300" y="381000"/>
            <a:ext cx="8402638" cy="415925"/>
          </a:xfrm>
          <a:prstGeom prst="rect">
            <a:avLst/>
          </a:prstGeom>
          <a:solidFill>
            <a:srgbClr val="CCFF66"/>
          </a:solidFill>
          <a:ln w="9525">
            <a:noFill/>
            <a:miter lim="800000"/>
            <a:headEnd/>
            <a:tailEnd/>
          </a:ln>
        </p:spPr>
        <p:txBody>
          <a:bodyPr wrap="none" lIns="95783" tIns="47891" rIns="95783" bIns="47891">
            <a:spAutoFit/>
          </a:bodyPr>
          <a:lstStyle/>
          <a:p>
            <a:pPr algn="l" defTabSz="957263"/>
            <a:r>
              <a:rPr lang="en-US" sz="2100" b="1">
                <a:solidFill>
                  <a:schemeClr val="tx1"/>
                </a:solidFill>
                <a:latin typeface="Comic Sans MS" pitchFamily="66" charset="0"/>
              </a:rPr>
              <a:t>How can these properties be used to protect the environment?</a:t>
            </a:r>
          </a:p>
        </p:txBody>
      </p:sp>
      <p:pic>
        <p:nvPicPr>
          <p:cNvPr id="97285" name="Picture 6"/>
          <p:cNvPicPr>
            <a:picLocks noChangeAspect="1" noChangeArrowheads="1"/>
          </p:cNvPicPr>
          <p:nvPr/>
        </p:nvPicPr>
        <p:blipFill>
          <a:blip r:embed="rId2"/>
          <a:srcRect/>
          <a:stretch>
            <a:fillRect/>
          </a:stretch>
        </p:blipFill>
        <p:spPr bwMode="auto">
          <a:xfrm>
            <a:off x="1462088" y="923925"/>
            <a:ext cx="7045325" cy="518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1"/>
          <p:cNvSpPr>
            <a:spLocks noGrp="1"/>
          </p:cNvSpPr>
          <p:nvPr>
            <p:ph type="dt" sz="quarter" idx="10"/>
          </p:nvPr>
        </p:nvSpPr>
        <p:spPr>
          <a:noFill/>
        </p:spPr>
        <p:txBody>
          <a:bodyPr/>
          <a:lstStyle/>
          <a:p>
            <a:pPr defTabSz="838200"/>
            <a:fld id="{E7510C9D-3D33-4B96-B2D7-89B75A78E0D6}" type="datetime2">
              <a:rPr lang="en-US" smtClean="0"/>
              <a:pPr defTabSz="838200"/>
              <a:t>Tuesday, September 7, 2021</a:t>
            </a:fld>
            <a:endParaRPr lang="en-US" smtClean="0"/>
          </a:p>
        </p:txBody>
      </p:sp>
      <p:sp>
        <p:nvSpPr>
          <p:cNvPr id="98307" name="Slide Number Placeholder 3"/>
          <p:cNvSpPr>
            <a:spLocks noGrp="1"/>
          </p:cNvSpPr>
          <p:nvPr>
            <p:ph type="sldNum" sz="quarter" idx="12"/>
          </p:nvPr>
        </p:nvSpPr>
        <p:spPr>
          <a:noFill/>
        </p:spPr>
        <p:txBody>
          <a:bodyPr/>
          <a:lstStyle/>
          <a:p>
            <a:pPr defTabSz="838200"/>
            <a:fld id="{72129127-EBEE-46F6-B5A8-FDE853062EBF}" type="slidenum">
              <a:rPr lang="en-US" smtClean="0"/>
              <a:pPr defTabSz="838200"/>
              <a:t>14</a:t>
            </a:fld>
            <a:endParaRPr lang="en-US" smtClean="0"/>
          </a:p>
        </p:txBody>
      </p:sp>
      <p:pic>
        <p:nvPicPr>
          <p:cNvPr id="98308" name="Picture 2"/>
          <p:cNvPicPr>
            <a:picLocks noChangeAspect="1" noChangeArrowheads="1"/>
          </p:cNvPicPr>
          <p:nvPr/>
        </p:nvPicPr>
        <p:blipFill>
          <a:blip r:embed="rId2"/>
          <a:srcRect/>
          <a:stretch>
            <a:fillRect/>
          </a:stretch>
        </p:blipFill>
        <p:spPr bwMode="auto">
          <a:xfrm>
            <a:off x="636588" y="782638"/>
            <a:ext cx="8255000" cy="5681662"/>
          </a:xfrm>
          <a:prstGeom prst="rect">
            <a:avLst/>
          </a:prstGeom>
          <a:noFill/>
          <a:ln w="9525">
            <a:noFill/>
            <a:miter lim="800000"/>
            <a:headEnd/>
            <a:tailEnd/>
          </a:ln>
        </p:spPr>
      </p:pic>
      <p:sp>
        <p:nvSpPr>
          <p:cNvPr id="98309" name="Text Box 3"/>
          <p:cNvSpPr txBox="1">
            <a:spLocks noChangeArrowheads="1"/>
          </p:cNvSpPr>
          <p:nvPr/>
        </p:nvSpPr>
        <p:spPr bwMode="auto">
          <a:xfrm>
            <a:off x="1612900" y="241300"/>
            <a:ext cx="7342188" cy="612775"/>
          </a:xfrm>
          <a:prstGeom prst="rect">
            <a:avLst/>
          </a:prstGeom>
          <a:noFill/>
          <a:ln w="9525">
            <a:noFill/>
            <a:miter lim="800000"/>
            <a:headEnd/>
            <a:tailEnd/>
          </a:ln>
        </p:spPr>
        <p:txBody>
          <a:bodyPr wrap="none" lIns="95776" tIns="47887" rIns="95776" bIns="47887">
            <a:spAutoFit/>
          </a:bodyPr>
          <a:lstStyle/>
          <a:p>
            <a:pPr algn="l" defTabSz="957263"/>
            <a:r>
              <a:rPr lang="en-US" sz="3400" b="1">
                <a:solidFill>
                  <a:schemeClr val="tx1"/>
                </a:solidFill>
                <a:latin typeface="Bookman Old Style" pitchFamily="18" charset="0"/>
              </a:rPr>
              <a:t>Applications of Nanotechnology</a:t>
            </a:r>
          </a:p>
        </p:txBody>
      </p:sp>
      <p:sp>
        <p:nvSpPr>
          <p:cNvPr id="512013" name="Text Box 13"/>
          <p:cNvSpPr txBox="1">
            <a:spLocks noChangeArrowheads="1"/>
          </p:cNvSpPr>
          <p:nvPr/>
        </p:nvSpPr>
        <p:spPr bwMode="auto">
          <a:xfrm rot="-1771752">
            <a:off x="121992" y="3079903"/>
            <a:ext cx="9539777" cy="461657"/>
          </a:xfrm>
          <a:prstGeom prst="rect">
            <a:avLst/>
          </a:prstGeom>
          <a:noFill/>
          <a:ln w="9525" algn="ctr">
            <a:noFill/>
            <a:miter lim="800000"/>
            <a:headEnd/>
            <a:tailEnd/>
          </a:ln>
        </p:spPr>
        <p:txBody>
          <a:bodyPr wrap="none" lIns="91433" tIns="45716" rIns="91433" bIns="45716">
            <a:spAutoFit/>
          </a:bodyPr>
          <a:lstStyle/>
          <a:p>
            <a:pPr defTabSz="838200"/>
            <a:r>
              <a:rPr lang="en-US" sz="2400" b="1" dirty="0">
                <a:solidFill>
                  <a:srgbClr val="FF0066"/>
                </a:solidFill>
              </a:rPr>
              <a:t>First of all one has to generate and </a:t>
            </a:r>
            <a:r>
              <a:rPr lang="en-US" sz="2400" b="1" dirty="0" err="1">
                <a:solidFill>
                  <a:srgbClr val="FF0066"/>
                </a:solidFill>
              </a:rPr>
              <a:t>characterise</a:t>
            </a:r>
            <a:r>
              <a:rPr lang="en-US" sz="2400" b="1" dirty="0">
                <a:solidFill>
                  <a:srgbClr val="FF0066"/>
                </a:solidFill>
              </a:rPr>
              <a:t> particle is in </a:t>
            </a:r>
            <a:r>
              <a:rPr lang="en-US" sz="2400" b="1" dirty="0" err="1">
                <a:solidFill>
                  <a:srgbClr val="FF0066"/>
                </a:solidFill>
              </a:rPr>
              <a:t>nano</a:t>
            </a:r>
            <a:r>
              <a:rPr lang="en-US" sz="2400" b="1" dirty="0">
                <a:solidFill>
                  <a:srgbClr val="FF0066"/>
                </a:solidFill>
              </a:rPr>
              <a:t> </a:t>
            </a:r>
            <a:r>
              <a:rPr lang="en-US" sz="2400" b="1" dirty="0" smtClean="0">
                <a:solidFill>
                  <a:srgbClr val="FF0066"/>
                </a:solidFill>
              </a:rPr>
              <a:t>scale</a:t>
            </a:r>
            <a:endParaRPr lang="en-US" sz="2400" b="1" dirty="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512013"/>
                                        </p:tgtEl>
                                        <p:attrNameLst>
                                          <p:attrName>style.visibility</p:attrName>
                                        </p:attrNameLst>
                                      </p:cBhvr>
                                      <p:to>
                                        <p:strVal val="visible"/>
                                      </p:to>
                                    </p:set>
                                    <p:anim to="" calcmode="lin" valueType="num">
                                      <p:cBhvr>
                                        <p:cTn id="7" dur="1" fill="hold"/>
                                        <p:tgtEl>
                                          <p:spTgt spid="512013"/>
                                        </p:tgtEl>
                                        <p:attrNameLst>
                                          <p:attrName/>
                                        </p:attrNameLst>
                                      </p:cBhvr>
                                    </p:anim>
                                  </p:childTnLst>
                                </p:cTn>
                              </p:par>
                              <p:par>
                                <p:cTn id="8" presetID="8" presetClass="emph" presetSubtype="0" fill="hold" grpId="0" nodeType="withEffect">
                                  <p:stCondLst>
                                    <p:cond delay="0"/>
                                  </p:stCondLst>
                                  <p:childTnLst>
                                    <p:animRot by="21600000">
                                      <p:cBhvr>
                                        <p:cTn id="9" dur="5000" fill="hold"/>
                                        <p:tgtEl>
                                          <p:spTgt spid="5120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3" grpId="0"/>
      <p:bldP spid="51201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1"/>
          <p:cNvSpPr>
            <a:spLocks noGrp="1"/>
          </p:cNvSpPr>
          <p:nvPr>
            <p:ph type="dt" sz="quarter" idx="10"/>
          </p:nvPr>
        </p:nvSpPr>
        <p:spPr>
          <a:noFill/>
        </p:spPr>
        <p:txBody>
          <a:bodyPr/>
          <a:lstStyle/>
          <a:p>
            <a:fld id="{8BAC4D18-2699-442E-8379-F622B74D8955}" type="datetime2">
              <a:rPr lang="en-US" smtClean="0"/>
              <a:pPr/>
              <a:t>Tuesday, September 7, 2021</a:t>
            </a:fld>
            <a:endParaRPr lang="en-US" smtClean="0"/>
          </a:p>
        </p:txBody>
      </p:sp>
      <p:sp>
        <p:nvSpPr>
          <p:cNvPr id="99331" name="Slide Number Placeholder 2"/>
          <p:cNvSpPr>
            <a:spLocks noGrp="1"/>
          </p:cNvSpPr>
          <p:nvPr>
            <p:ph type="sldNum" sz="quarter" idx="12"/>
          </p:nvPr>
        </p:nvSpPr>
        <p:spPr>
          <a:noFill/>
        </p:spPr>
        <p:txBody>
          <a:bodyPr/>
          <a:lstStyle/>
          <a:p>
            <a:fld id="{E3414E7B-B795-4B78-80D4-114ED7534E63}" type="slidenum">
              <a:rPr lang="en-US" smtClean="0"/>
              <a:pPr/>
              <a:t>15</a:t>
            </a:fld>
            <a:endParaRPr lang="en-US" smtClean="0"/>
          </a:p>
        </p:txBody>
      </p:sp>
      <p:sp>
        <p:nvSpPr>
          <p:cNvPr id="99332" name="Rectangle 3"/>
          <p:cNvSpPr>
            <a:spLocks noChangeArrowheads="1"/>
          </p:cNvSpPr>
          <p:nvPr/>
        </p:nvSpPr>
        <p:spPr bwMode="auto">
          <a:xfrm>
            <a:off x="304800" y="1524000"/>
            <a:ext cx="9601200" cy="3292475"/>
          </a:xfrm>
          <a:prstGeom prst="rect">
            <a:avLst/>
          </a:prstGeom>
          <a:noFill/>
          <a:ln w="9525">
            <a:noFill/>
            <a:miter lim="800000"/>
            <a:headEnd/>
            <a:tailEnd/>
          </a:ln>
        </p:spPr>
        <p:txBody>
          <a:bodyPr>
            <a:spAutoFit/>
          </a:bodyPr>
          <a:lstStyle/>
          <a:p>
            <a:pPr algn="l"/>
            <a:r>
              <a:rPr lang="en-US" sz="3200"/>
              <a:t>We will focus on a few selected methods that are relevant to nanoscience</a:t>
            </a:r>
          </a:p>
          <a:p>
            <a:pPr>
              <a:lnSpc>
                <a:spcPct val="150000"/>
              </a:lnSpc>
              <a:buFont typeface="Wingdings" pitchFamily="2" charset="2"/>
              <a:buChar char="Ø"/>
            </a:pPr>
            <a:r>
              <a:rPr lang="en-US" sz="3200"/>
              <a:t> Top-Down Methods</a:t>
            </a:r>
          </a:p>
          <a:p>
            <a:pPr>
              <a:lnSpc>
                <a:spcPct val="150000"/>
              </a:lnSpc>
              <a:buFont typeface="Wingdings" pitchFamily="2" charset="2"/>
              <a:buChar char="Ø"/>
            </a:pPr>
            <a:r>
              <a:rPr lang="en-US" sz="3200"/>
              <a:t> Bottom-Up Methods</a:t>
            </a:r>
          </a:p>
          <a:p>
            <a:pPr>
              <a:lnSpc>
                <a:spcPct val="150000"/>
              </a:lnSpc>
              <a:buFont typeface="Wingdings" pitchFamily="2" charset="2"/>
              <a:buChar char="Ø"/>
            </a:pPr>
            <a:r>
              <a:rPr lang="en-US" sz="3200"/>
              <a:t> Other Methods (combination of both)</a:t>
            </a:r>
          </a:p>
        </p:txBody>
      </p:sp>
      <p:sp>
        <p:nvSpPr>
          <p:cNvPr id="99333" name="TextBox 4"/>
          <p:cNvSpPr txBox="1">
            <a:spLocks noChangeArrowheads="1"/>
          </p:cNvSpPr>
          <p:nvPr/>
        </p:nvSpPr>
        <p:spPr bwMode="auto">
          <a:xfrm>
            <a:off x="2667000" y="0"/>
            <a:ext cx="6269038" cy="708025"/>
          </a:xfrm>
          <a:prstGeom prst="rect">
            <a:avLst/>
          </a:prstGeom>
          <a:noFill/>
          <a:ln w="9525">
            <a:noFill/>
            <a:miter lim="800000"/>
            <a:headEnd/>
            <a:tailEnd/>
          </a:ln>
        </p:spPr>
        <p:txBody>
          <a:bodyPr wrap="none">
            <a:spAutoFit/>
          </a:bodyPr>
          <a:lstStyle/>
          <a:p>
            <a:r>
              <a:rPr lang="en-US" sz="4000"/>
              <a:t>Generation of  Nanomaterials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1"/>
          <p:cNvSpPr>
            <a:spLocks noGrp="1"/>
          </p:cNvSpPr>
          <p:nvPr>
            <p:ph type="dt" sz="quarter" idx="10"/>
          </p:nvPr>
        </p:nvSpPr>
        <p:spPr>
          <a:noFill/>
        </p:spPr>
        <p:txBody>
          <a:bodyPr/>
          <a:lstStyle/>
          <a:p>
            <a:fld id="{1C00FE3A-B78F-439E-80B8-F750696C9372}" type="datetime2">
              <a:rPr lang="en-US" smtClean="0"/>
              <a:pPr/>
              <a:t>Tuesday, September 7, 2021</a:t>
            </a:fld>
            <a:endParaRPr lang="en-US" smtClean="0"/>
          </a:p>
        </p:txBody>
      </p:sp>
      <p:sp>
        <p:nvSpPr>
          <p:cNvPr id="100355" name="Slide Number Placeholder 2"/>
          <p:cNvSpPr>
            <a:spLocks noGrp="1"/>
          </p:cNvSpPr>
          <p:nvPr>
            <p:ph type="sldNum" sz="quarter" idx="12"/>
          </p:nvPr>
        </p:nvSpPr>
        <p:spPr>
          <a:noFill/>
        </p:spPr>
        <p:txBody>
          <a:bodyPr/>
          <a:lstStyle/>
          <a:p>
            <a:fld id="{95631246-A024-41E8-BD46-0BC209481A2C}" type="slidenum">
              <a:rPr lang="en-US" smtClean="0"/>
              <a:pPr/>
              <a:t>16</a:t>
            </a:fld>
            <a:endParaRPr lang="en-US" smtClean="0"/>
          </a:p>
        </p:txBody>
      </p:sp>
      <p:sp>
        <p:nvSpPr>
          <p:cNvPr id="100356" name="Rectangle 3"/>
          <p:cNvSpPr>
            <a:spLocks noChangeArrowheads="1"/>
          </p:cNvSpPr>
          <p:nvPr/>
        </p:nvSpPr>
        <p:spPr bwMode="auto">
          <a:xfrm>
            <a:off x="533400" y="0"/>
            <a:ext cx="9144000" cy="6402388"/>
          </a:xfrm>
          <a:prstGeom prst="rect">
            <a:avLst/>
          </a:prstGeom>
          <a:noFill/>
          <a:ln w="9525">
            <a:noFill/>
            <a:miter lim="800000"/>
            <a:headEnd/>
            <a:tailEnd/>
          </a:ln>
        </p:spPr>
        <p:txBody>
          <a:bodyPr>
            <a:spAutoFit/>
          </a:bodyPr>
          <a:lstStyle/>
          <a:p>
            <a:r>
              <a:rPr lang="en-US" sz="4400" b="1"/>
              <a:t>Challenges Facing Nanofabrications</a:t>
            </a:r>
          </a:p>
          <a:p>
            <a:endParaRPr lang="en-US" sz="1600"/>
          </a:p>
          <a:p>
            <a:pPr algn="l"/>
            <a:r>
              <a:rPr lang="en-US" sz="2800"/>
              <a:t>There are numerous challenges facing nanofabrication and the commercialization of nanotechnology in general:</a:t>
            </a:r>
          </a:p>
          <a:p>
            <a:pPr lvl="2" algn="l">
              <a:lnSpc>
                <a:spcPct val="150000"/>
              </a:lnSpc>
              <a:buFont typeface="Wingdings" pitchFamily="2" charset="2"/>
              <a:buChar char="Ø"/>
            </a:pPr>
            <a:r>
              <a:rPr lang="en-US" sz="2800"/>
              <a:t>Energy, equipment and testing costs</a:t>
            </a:r>
          </a:p>
          <a:p>
            <a:pPr lvl="2" algn="l">
              <a:lnSpc>
                <a:spcPct val="150000"/>
              </a:lnSpc>
              <a:buFont typeface="Wingdings" pitchFamily="2" charset="2"/>
              <a:buChar char="Ø"/>
            </a:pPr>
            <a:r>
              <a:rPr lang="en-US" sz="2800"/>
              <a:t>Precision and accuracy</a:t>
            </a:r>
          </a:p>
          <a:p>
            <a:pPr lvl="2" algn="l">
              <a:lnSpc>
                <a:spcPct val="150000"/>
              </a:lnSpc>
              <a:buFont typeface="Wingdings" pitchFamily="2" charset="2"/>
              <a:buChar char="Ø"/>
            </a:pPr>
            <a:r>
              <a:rPr lang="en-US" sz="2800"/>
              <a:t>Connections between the nano and bulk domains</a:t>
            </a:r>
          </a:p>
          <a:p>
            <a:pPr lvl="2" algn="l">
              <a:lnSpc>
                <a:spcPct val="150000"/>
              </a:lnSpc>
              <a:buFont typeface="Wingdings" pitchFamily="2" charset="2"/>
              <a:buChar char="Ø"/>
            </a:pPr>
            <a:r>
              <a:rPr lang="en-US" sz="2800"/>
              <a:t>Long range order</a:t>
            </a:r>
          </a:p>
          <a:p>
            <a:pPr lvl="2" algn="l">
              <a:lnSpc>
                <a:spcPct val="150000"/>
              </a:lnSpc>
              <a:buFont typeface="Wingdings" pitchFamily="2" charset="2"/>
              <a:buChar char="Ø"/>
            </a:pPr>
            <a:r>
              <a:rPr lang="en-US" sz="2800"/>
              <a:t>Manufacturing standards</a:t>
            </a:r>
          </a:p>
          <a:p>
            <a:pPr lvl="2" algn="l">
              <a:lnSpc>
                <a:spcPct val="150000"/>
              </a:lnSpc>
              <a:buFont typeface="Wingdings" pitchFamily="2" charset="2"/>
              <a:buChar char="Ø"/>
            </a:pPr>
            <a:r>
              <a:rPr lang="en-US" sz="2800"/>
              <a:t>Health and safety</a:t>
            </a:r>
          </a:p>
          <a:p>
            <a:pPr algn="l">
              <a:lnSpc>
                <a:spcPct val="150000"/>
              </a:lnSpc>
            </a:pPr>
            <a:r>
              <a:rPr lang="en-US" sz="2800"/>
              <a:t>			There are many more….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1"/>
          <p:cNvSpPr>
            <a:spLocks noGrp="1"/>
          </p:cNvSpPr>
          <p:nvPr>
            <p:ph type="dt" sz="quarter" idx="10"/>
          </p:nvPr>
        </p:nvSpPr>
        <p:spPr>
          <a:noFill/>
        </p:spPr>
        <p:txBody>
          <a:bodyPr/>
          <a:lstStyle/>
          <a:p>
            <a:fld id="{8679B43C-32F5-431E-B5C0-AF199666BD60}" type="datetime2">
              <a:rPr lang="en-US" smtClean="0"/>
              <a:pPr/>
              <a:t>Tuesday, September 7, 2021</a:t>
            </a:fld>
            <a:endParaRPr lang="en-US" smtClean="0"/>
          </a:p>
        </p:txBody>
      </p:sp>
      <p:sp>
        <p:nvSpPr>
          <p:cNvPr id="101379" name="Slide Number Placeholder 2"/>
          <p:cNvSpPr>
            <a:spLocks noGrp="1"/>
          </p:cNvSpPr>
          <p:nvPr>
            <p:ph type="sldNum" sz="quarter" idx="12"/>
          </p:nvPr>
        </p:nvSpPr>
        <p:spPr>
          <a:noFill/>
        </p:spPr>
        <p:txBody>
          <a:bodyPr/>
          <a:lstStyle/>
          <a:p>
            <a:fld id="{2F23DF09-8C7A-480E-BF88-AAB6D69E3CD4}" type="slidenum">
              <a:rPr lang="en-US" smtClean="0"/>
              <a:pPr/>
              <a:t>17</a:t>
            </a:fld>
            <a:endParaRPr lang="en-US" smtClean="0"/>
          </a:p>
        </p:txBody>
      </p:sp>
      <p:sp>
        <p:nvSpPr>
          <p:cNvPr id="101380" name="Rectangle 3"/>
          <p:cNvSpPr>
            <a:spLocks noChangeArrowheads="1"/>
          </p:cNvSpPr>
          <p:nvPr/>
        </p:nvSpPr>
        <p:spPr bwMode="auto">
          <a:xfrm>
            <a:off x="1219200" y="990600"/>
            <a:ext cx="7086600" cy="4524375"/>
          </a:xfrm>
          <a:prstGeom prst="rect">
            <a:avLst/>
          </a:prstGeom>
          <a:noFill/>
          <a:ln w="9525">
            <a:noFill/>
            <a:miter lim="800000"/>
            <a:headEnd/>
            <a:tailEnd/>
          </a:ln>
        </p:spPr>
        <p:txBody>
          <a:bodyPr>
            <a:spAutoFit/>
          </a:bodyPr>
          <a:lstStyle/>
          <a:p>
            <a:pPr algn="l">
              <a:lnSpc>
                <a:spcPct val="150000"/>
              </a:lnSpc>
              <a:buFont typeface="Wingdings" pitchFamily="2" charset="2"/>
              <a:buChar char="Ø"/>
            </a:pPr>
            <a:r>
              <a:rPr lang="en-US" sz="3200"/>
              <a:t>Mechanical-energy methods</a:t>
            </a:r>
          </a:p>
          <a:p>
            <a:pPr algn="l">
              <a:lnSpc>
                <a:spcPct val="150000"/>
              </a:lnSpc>
              <a:buFont typeface="Wingdings" pitchFamily="2" charset="2"/>
              <a:buChar char="Ø"/>
            </a:pPr>
            <a:r>
              <a:rPr lang="en-US" sz="3200"/>
              <a:t> Thermal fabrication methods</a:t>
            </a:r>
          </a:p>
          <a:p>
            <a:pPr algn="l">
              <a:lnSpc>
                <a:spcPct val="150000"/>
              </a:lnSpc>
              <a:buFont typeface="Wingdings" pitchFamily="2" charset="2"/>
              <a:buChar char="Ø"/>
            </a:pPr>
            <a:r>
              <a:rPr lang="en-US" sz="3200"/>
              <a:t> High-energy and particle methods</a:t>
            </a:r>
          </a:p>
          <a:p>
            <a:pPr algn="l">
              <a:lnSpc>
                <a:spcPct val="150000"/>
              </a:lnSpc>
              <a:buFont typeface="Wingdings" pitchFamily="2" charset="2"/>
              <a:buChar char="Ø"/>
            </a:pPr>
            <a:r>
              <a:rPr lang="en-US" sz="3200"/>
              <a:t> Lithographic methods</a:t>
            </a:r>
          </a:p>
          <a:p>
            <a:pPr algn="l">
              <a:lnSpc>
                <a:spcPct val="150000"/>
              </a:lnSpc>
              <a:buFont typeface="Wingdings" pitchFamily="2" charset="2"/>
              <a:buChar char="Ø"/>
            </a:pPr>
            <a:r>
              <a:rPr lang="en-US" sz="3200"/>
              <a:t> Chemical methods</a:t>
            </a:r>
          </a:p>
          <a:p>
            <a:pPr algn="l">
              <a:lnSpc>
                <a:spcPct val="150000"/>
              </a:lnSpc>
              <a:buFont typeface="Wingdings" pitchFamily="2" charset="2"/>
              <a:buChar char="Ø"/>
            </a:pPr>
            <a:r>
              <a:rPr lang="en-US" sz="3200"/>
              <a:t> Natural processes</a:t>
            </a:r>
          </a:p>
        </p:txBody>
      </p:sp>
      <p:sp>
        <p:nvSpPr>
          <p:cNvPr id="101381" name="Rectangle 4"/>
          <p:cNvSpPr>
            <a:spLocks noChangeArrowheads="1"/>
          </p:cNvSpPr>
          <p:nvPr/>
        </p:nvSpPr>
        <p:spPr bwMode="auto">
          <a:xfrm>
            <a:off x="2819400" y="0"/>
            <a:ext cx="4079875" cy="646113"/>
          </a:xfrm>
          <a:prstGeom prst="rect">
            <a:avLst/>
          </a:prstGeom>
          <a:noFill/>
          <a:ln w="9525">
            <a:noFill/>
            <a:miter lim="800000"/>
            <a:headEnd/>
            <a:tailEnd/>
          </a:ln>
        </p:spPr>
        <p:txBody>
          <a:bodyPr wrap="none">
            <a:spAutoFit/>
          </a:bodyPr>
          <a:lstStyle/>
          <a:p>
            <a:r>
              <a:rPr lang="en-US" sz="3600" b="1"/>
              <a:t>Top-Down Methods</a:t>
            </a:r>
            <a:endParaRPr 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1"/>
          <p:cNvSpPr>
            <a:spLocks noGrp="1"/>
          </p:cNvSpPr>
          <p:nvPr>
            <p:ph type="dt" sz="quarter" idx="10"/>
          </p:nvPr>
        </p:nvSpPr>
        <p:spPr>
          <a:noFill/>
        </p:spPr>
        <p:txBody>
          <a:bodyPr/>
          <a:lstStyle/>
          <a:p>
            <a:fld id="{00694A6E-D30E-4C11-AE04-3CE9BE7DC372}" type="datetime2">
              <a:rPr lang="en-US" smtClean="0"/>
              <a:pPr/>
              <a:t>Tuesday, September 7, 2021</a:t>
            </a:fld>
            <a:endParaRPr lang="en-US" smtClean="0"/>
          </a:p>
        </p:txBody>
      </p:sp>
      <p:sp>
        <p:nvSpPr>
          <p:cNvPr id="102403" name="Slide Number Placeholder 2"/>
          <p:cNvSpPr>
            <a:spLocks noGrp="1"/>
          </p:cNvSpPr>
          <p:nvPr>
            <p:ph type="sldNum" sz="quarter" idx="12"/>
          </p:nvPr>
        </p:nvSpPr>
        <p:spPr>
          <a:noFill/>
        </p:spPr>
        <p:txBody>
          <a:bodyPr/>
          <a:lstStyle/>
          <a:p>
            <a:fld id="{EB8D1980-9BC8-4671-9CF8-E29329C0C6F8}" type="slidenum">
              <a:rPr lang="en-US" smtClean="0"/>
              <a:pPr/>
              <a:t>18</a:t>
            </a:fld>
            <a:endParaRPr lang="en-US" smtClean="0"/>
          </a:p>
        </p:txBody>
      </p:sp>
      <p:sp>
        <p:nvSpPr>
          <p:cNvPr id="102404" name="Rectangle 3"/>
          <p:cNvSpPr>
            <a:spLocks noChangeArrowheads="1"/>
          </p:cNvSpPr>
          <p:nvPr/>
        </p:nvSpPr>
        <p:spPr bwMode="auto">
          <a:xfrm>
            <a:off x="2514600" y="0"/>
            <a:ext cx="5891213" cy="646113"/>
          </a:xfrm>
          <a:prstGeom prst="rect">
            <a:avLst/>
          </a:prstGeom>
          <a:noFill/>
          <a:ln w="9525">
            <a:noFill/>
            <a:miter lim="800000"/>
            <a:headEnd/>
            <a:tailEnd/>
          </a:ln>
        </p:spPr>
        <p:txBody>
          <a:bodyPr wrap="none">
            <a:spAutoFit/>
          </a:bodyPr>
          <a:lstStyle/>
          <a:p>
            <a:r>
              <a:rPr lang="en-US" sz="3600" b="1"/>
              <a:t>MECHANICAL METHODS</a:t>
            </a:r>
            <a:endParaRPr lang="en-US" sz="3600"/>
          </a:p>
        </p:txBody>
      </p:sp>
      <p:sp>
        <p:nvSpPr>
          <p:cNvPr id="102405" name="Rectangle 4"/>
          <p:cNvSpPr>
            <a:spLocks noChangeArrowheads="1"/>
          </p:cNvSpPr>
          <p:nvPr/>
        </p:nvSpPr>
        <p:spPr bwMode="auto">
          <a:xfrm>
            <a:off x="1676400" y="1066800"/>
            <a:ext cx="7086600" cy="4616450"/>
          </a:xfrm>
          <a:prstGeom prst="rect">
            <a:avLst/>
          </a:prstGeom>
          <a:noFill/>
          <a:ln w="9525">
            <a:noFill/>
            <a:miter lim="800000"/>
            <a:headEnd/>
            <a:tailEnd/>
          </a:ln>
        </p:spPr>
        <p:txBody>
          <a:bodyPr>
            <a:spAutoFit/>
          </a:bodyPr>
          <a:lstStyle/>
          <a:p>
            <a:pPr algn="l">
              <a:lnSpc>
                <a:spcPct val="150000"/>
              </a:lnSpc>
              <a:buFont typeface="Wingdings" pitchFamily="2" charset="2"/>
              <a:buChar char="Ø"/>
            </a:pPr>
            <a:r>
              <a:rPr lang="en-US" sz="2800"/>
              <a:t>Ball milling</a:t>
            </a:r>
          </a:p>
          <a:p>
            <a:pPr algn="l">
              <a:lnSpc>
                <a:spcPct val="150000"/>
              </a:lnSpc>
              <a:buFont typeface="Wingdings" pitchFamily="2" charset="2"/>
              <a:buChar char="Ø"/>
            </a:pPr>
            <a:r>
              <a:rPr lang="en-US" sz="2800"/>
              <a:t> Rolling and beating</a:t>
            </a:r>
          </a:p>
          <a:p>
            <a:pPr algn="l">
              <a:lnSpc>
                <a:spcPct val="150000"/>
              </a:lnSpc>
              <a:buFont typeface="Wingdings" pitchFamily="2" charset="2"/>
              <a:buChar char="Ø"/>
            </a:pPr>
            <a:r>
              <a:rPr lang="en-US" sz="2800"/>
              <a:t> Extrusion and drawing</a:t>
            </a:r>
          </a:p>
          <a:p>
            <a:pPr algn="l">
              <a:lnSpc>
                <a:spcPct val="150000"/>
              </a:lnSpc>
              <a:buFont typeface="Wingdings" pitchFamily="2" charset="2"/>
              <a:buChar char="Ø"/>
            </a:pPr>
            <a:r>
              <a:rPr lang="en-US" sz="2800"/>
              <a:t> Mechanical machining, polishing, grinding</a:t>
            </a:r>
          </a:p>
          <a:p>
            <a:pPr algn="l">
              <a:lnSpc>
                <a:spcPct val="150000"/>
              </a:lnSpc>
              <a:buFont typeface="Wingdings" pitchFamily="2" charset="2"/>
              <a:buChar char="Ø"/>
            </a:pPr>
            <a:r>
              <a:rPr lang="en-US" sz="2800"/>
              <a:t> Mechanical cutting (e.g. a microtome)</a:t>
            </a:r>
          </a:p>
          <a:p>
            <a:pPr algn="l">
              <a:lnSpc>
                <a:spcPct val="150000"/>
              </a:lnSpc>
              <a:buFont typeface="Wingdings" pitchFamily="2" charset="2"/>
              <a:buChar char="Ø"/>
            </a:pPr>
            <a:r>
              <a:rPr lang="en-US" sz="2800"/>
              <a:t> Compaction and consolidation</a:t>
            </a:r>
          </a:p>
          <a:p>
            <a:pPr algn="l">
              <a:lnSpc>
                <a:spcPct val="150000"/>
              </a:lnSpc>
              <a:buFont typeface="Wingdings" pitchFamily="2" charset="2"/>
              <a:buChar char="Ø"/>
            </a:pPr>
            <a:r>
              <a:rPr lang="en-US" sz="2800"/>
              <a:t> Atomization</a:t>
            </a:r>
          </a:p>
        </p:txBody>
      </p:sp>
      <p:sp>
        <p:nvSpPr>
          <p:cNvPr id="102406" name="Rectangle 5"/>
          <p:cNvSpPr>
            <a:spLocks noChangeArrowheads="1"/>
          </p:cNvSpPr>
          <p:nvPr/>
        </p:nvSpPr>
        <p:spPr bwMode="auto">
          <a:xfrm>
            <a:off x="0" y="609600"/>
            <a:ext cx="9906000" cy="430213"/>
          </a:xfrm>
          <a:prstGeom prst="rect">
            <a:avLst/>
          </a:prstGeom>
          <a:noFill/>
          <a:ln w="9525">
            <a:noFill/>
            <a:miter lim="800000"/>
            <a:headEnd/>
            <a:tailEnd/>
          </a:ln>
        </p:spPr>
        <p:txBody>
          <a:bodyPr>
            <a:spAutoFit/>
          </a:bodyPr>
          <a:lstStyle/>
          <a:p>
            <a:r>
              <a:rPr lang="en-US">
                <a:solidFill>
                  <a:srgbClr val="FF0000"/>
                </a:solidFill>
              </a:rPr>
              <a:t>(Imparts kinetic mechanical energy to a material in order to break it down)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Date Placeholder 1"/>
          <p:cNvSpPr>
            <a:spLocks noGrp="1"/>
          </p:cNvSpPr>
          <p:nvPr>
            <p:ph type="dt" sz="quarter" idx="10"/>
          </p:nvPr>
        </p:nvSpPr>
        <p:spPr>
          <a:noFill/>
        </p:spPr>
        <p:txBody>
          <a:bodyPr/>
          <a:lstStyle/>
          <a:p>
            <a:fld id="{653BC33A-B69E-4586-B216-060B1058F6F7}" type="datetime2">
              <a:rPr lang="en-US" smtClean="0"/>
              <a:pPr/>
              <a:t>Tuesday, September 7, 2021</a:t>
            </a:fld>
            <a:endParaRPr lang="en-US" smtClean="0"/>
          </a:p>
        </p:txBody>
      </p:sp>
      <p:sp>
        <p:nvSpPr>
          <p:cNvPr id="8196" name="Slide Number Placeholder 2"/>
          <p:cNvSpPr>
            <a:spLocks noGrp="1"/>
          </p:cNvSpPr>
          <p:nvPr>
            <p:ph type="sldNum" sz="quarter" idx="12"/>
          </p:nvPr>
        </p:nvSpPr>
        <p:spPr>
          <a:noFill/>
        </p:spPr>
        <p:txBody>
          <a:bodyPr/>
          <a:lstStyle/>
          <a:p>
            <a:fld id="{3001C077-FDB2-49C9-AE7A-4A541056EE71}" type="slidenum">
              <a:rPr lang="en-US" smtClean="0"/>
              <a:pPr/>
              <a:t>19</a:t>
            </a:fld>
            <a:endParaRPr lang="en-US" smtClean="0"/>
          </a:p>
        </p:txBody>
      </p:sp>
      <p:sp>
        <p:nvSpPr>
          <p:cNvPr id="8197" name="Rectangle 3"/>
          <p:cNvSpPr>
            <a:spLocks noChangeArrowheads="1"/>
          </p:cNvSpPr>
          <p:nvPr/>
        </p:nvSpPr>
        <p:spPr bwMode="auto">
          <a:xfrm>
            <a:off x="1371600" y="0"/>
            <a:ext cx="6737350" cy="646113"/>
          </a:xfrm>
          <a:prstGeom prst="rect">
            <a:avLst/>
          </a:prstGeom>
          <a:noFill/>
          <a:ln w="9525">
            <a:noFill/>
            <a:miter lim="800000"/>
            <a:headEnd/>
            <a:tailEnd/>
          </a:ln>
        </p:spPr>
        <p:txBody>
          <a:bodyPr wrap="none">
            <a:spAutoFit/>
          </a:bodyPr>
          <a:lstStyle/>
          <a:p>
            <a:r>
              <a:rPr lang="nb-NO" sz="3600" b="1"/>
              <a:t>Ball Milling, Beating, Rolling etc.</a:t>
            </a:r>
            <a:endParaRPr lang="en-US" sz="3600"/>
          </a:p>
        </p:txBody>
      </p:sp>
      <p:sp>
        <p:nvSpPr>
          <p:cNvPr id="8198" name="Rectangle 4"/>
          <p:cNvSpPr>
            <a:spLocks noChangeArrowheads="1"/>
          </p:cNvSpPr>
          <p:nvPr/>
        </p:nvSpPr>
        <p:spPr bwMode="auto">
          <a:xfrm>
            <a:off x="0" y="609600"/>
            <a:ext cx="8991600" cy="430213"/>
          </a:xfrm>
          <a:prstGeom prst="rect">
            <a:avLst/>
          </a:prstGeom>
          <a:noFill/>
          <a:ln w="9525">
            <a:noFill/>
            <a:miter lim="800000"/>
            <a:headEnd/>
            <a:tailEnd/>
          </a:ln>
        </p:spPr>
        <p:txBody>
          <a:bodyPr>
            <a:spAutoFit/>
          </a:bodyPr>
          <a:lstStyle/>
          <a:p>
            <a:r>
              <a:rPr lang="en-US">
                <a:solidFill>
                  <a:srgbClr val="FF0000"/>
                </a:solidFill>
              </a:rPr>
              <a:t>Ancient peoples have been able to beat gold into thin films of 50 nm</a:t>
            </a:r>
          </a:p>
        </p:txBody>
      </p:sp>
      <p:pic>
        <p:nvPicPr>
          <p:cNvPr id="8199" name="Picture 2"/>
          <p:cNvPicPr>
            <a:picLocks noChangeAspect="1" noChangeArrowheads="1"/>
          </p:cNvPicPr>
          <p:nvPr/>
        </p:nvPicPr>
        <p:blipFill>
          <a:blip r:embed="rId3"/>
          <a:srcRect/>
          <a:stretch>
            <a:fillRect/>
          </a:stretch>
        </p:blipFill>
        <p:spPr bwMode="auto">
          <a:xfrm>
            <a:off x="0" y="1524000"/>
            <a:ext cx="4238625" cy="3324225"/>
          </a:xfrm>
          <a:prstGeom prst="rect">
            <a:avLst/>
          </a:prstGeom>
          <a:noFill/>
          <a:ln w="9525" algn="ctr">
            <a:noFill/>
            <a:miter lim="800000"/>
            <a:headEnd/>
            <a:tailEnd/>
          </a:ln>
        </p:spPr>
      </p:pic>
      <p:sp>
        <p:nvSpPr>
          <p:cNvPr id="8200" name="Rectangle 6"/>
          <p:cNvSpPr>
            <a:spLocks noChangeArrowheads="1"/>
          </p:cNvSpPr>
          <p:nvPr/>
        </p:nvSpPr>
        <p:spPr bwMode="auto">
          <a:xfrm>
            <a:off x="4343400" y="1143000"/>
            <a:ext cx="5562600" cy="4832350"/>
          </a:xfrm>
          <a:prstGeom prst="rect">
            <a:avLst/>
          </a:prstGeom>
          <a:noFill/>
          <a:ln w="9525">
            <a:noFill/>
            <a:miter lim="800000"/>
            <a:headEnd/>
            <a:tailEnd/>
          </a:ln>
        </p:spPr>
        <p:txBody>
          <a:bodyPr>
            <a:spAutoFit/>
          </a:bodyPr>
          <a:lstStyle/>
          <a:p>
            <a:pPr algn="l"/>
            <a:r>
              <a:rPr lang="en-US" sz="2800"/>
              <a:t>Ball milling involves a rotating canister filled with a hard grinding medium. It operates on the principle</a:t>
            </a:r>
          </a:p>
          <a:p>
            <a:pPr algn="l"/>
            <a:r>
              <a:rPr lang="en-US" sz="2800"/>
              <a:t>of mechanical attrition</a:t>
            </a:r>
          </a:p>
          <a:p>
            <a:pPr algn="l"/>
            <a:endParaRPr lang="en-US" sz="2800"/>
          </a:p>
          <a:p>
            <a:pPr algn="l"/>
            <a:endParaRPr lang="en-US" sz="2800"/>
          </a:p>
          <a:p>
            <a:pPr algn="l"/>
            <a:r>
              <a:rPr lang="en-US" sz="2800"/>
              <a:t>where σ</a:t>
            </a:r>
            <a:r>
              <a:rPr lang="en-US" sz="2800" i="1" baseline="-25000"/>
              <a:t>F</a:t>
            </a:r>
            <a:r>
              <a:rPr lang="en-US" sz="2800" i="1"/>
              <a:t> is the stress at </a:t>
            </a:r>
            <a:r>
              <a:rPr lang="en-US" sz="2800"/>
              <a:t>which crack propagation leads to catastrophic</a:t>
            </a:r>
          </a:p>
          <a:p>
            <a:pPr algn="l"/>
            <a:r>
              <a:rPr lang="en-US" sz="2800"/>
              <a:t>failure, γ is the surface energy of the material, </a:t>
            </a:r>
            <a:r>
              <a:rPr lang="en-US" sz="2800" i="1"/>
              <a:t>E is </a:t>
            </a:r>
            <a:r>
              <a:rPr lang="en-US" sz="2800"/>
              <a:t>the Young’s modulus and </a:t>
            </a:r>
            <a:r>
              <a:rPr lang="en-US" sz="2800" i="1"/>
              <a:t>c </a:t>
            </a:r>
            <a:r>
              <a:rPr lang="en-US" sz="2800"/>
              <a:t>is the length of the crack.</a:t>
            </a:r>
          </a:p>
        </p:txBody>
      </p:sp>
      <p:graphicFrame>
        <p:nvGraphicFramePr>
          <p:cNvPr id="8194" name="Object 3"/>
          <p:cNvGraphicFramePr>
            <a:graphicFrameLocks noChangeAspect="1"/>
          </p:cNvGraphicFramePr>
          <p:nvPr/>
        </p:nvGraphicFramePr>
        <p:xfrm>
          <a:off x="5283200" y="2725738"/>
          <a:ext cx="1652588" cy="1069975"/>
        </p:xfrm>
        <a:graphic>
          <a:graphicData uri="http://schemas.openxmlformats.org/presentationml/2006/ole">
            <mc:AlternateContent xmlns:mc="http://schemas.openxmlformats.org/markup-compatibility/2006">
              <mc:Choice xmlns:v="urn:schemas-microsoft-com:vml" Requires="v">
                <p:oleObj spid="_x0000_s8208" name="Equation" r:id="rId4" imgW="685800" imgH="444240" progId="Equation.3">
                  <p:embed/>
                </p:oleObj>
              </mc:Choice>
              <mc:Fallback>
                <p:oleObj name="Equation" r:id="rId4" imgW="685800" imgH="444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3200" y="2725738"/>
                        <a:ext cx="1652588"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C7FDEA-E143-434B-A0F8-A1F0890BF213}" type="datetime2">
              <a:rPr lang="en-US" smtClean="0"/>
              <a:pPr>
                <a:defRPr/>
              </a:pPr>
              <a:t>Tuesday, September 7, 2021</a:t>
            </a:fld>
            <a:endParaRPr lang="en-US"/>
          </a:p>
        </p:txBody>
      </p:sp>
      <p:sp>
        <p:nvSpPr>
          <p:cNvPr id="3" name="Slide Number Placeholder 2"/>
          <p:cNvSpPr>
            <a:spLocks noGrp="1"/>
          </p:cNvSpPr>
          <p:nvPr>
            <p:ph type="sldNum" sz="quarter" idx="12"/>
          </p:nvPr>
        </p:nvSpPr>
        <p:spPr/>
        <p:txBody>
          <a:bodyPr/>
          <a:lstStyle/>
          <a:p>
            <a:pPr>
              <a:defRPr/>
            </a:pPr>
            <a:fld id="{54EF7AC1-DF6B-4AED-90D1-50B21A796213}" type="slidenum">
              <a:rPr lang="en-US" smtClean="0"/>
              <a:pPr>
                <a:defRPr/>
              </a:pPr>
              <a:t>2</a:t>
            </a:fld>
            <a:endParaRPr lang="en-US"/>
          </a:p>
        </p:txBody>
      </p:sp>
      <p:sp>
        <p:nvSpPr>
          <p:cNvPr id="4" name="TextBox 3"/>
          <p:cNvSpPr txBox="1"/>
          <p:nvPr/>
        </p:nvSpPr>
        <p:spPr>
          <a:xfrm>
            <a:off x="3581400" y="254913"/>
            <a:ext cx="2717412" cy="430887"/>
          </a:xfrm>
          <a:prstGeom prst="rect">
            <a:avLst/>
          </a:prstGeom>
          <a:noFill/>
        </p:spPr>
        <p:txBody>
          <a:bodyPr wrap="none" rtlCol="0">
            <a:spAutoFit/>
          </a:bodyPr>
          <a:lstStyle/>
          <a:p>
            <a:r>
              <a:rPr lang="en-US" dirty="0" smtClean="0">
                <a:solidFill>
                  <a:srgbClr val="FF0000"/>
                </a:solidFill>
              </a:rPr>
              <a:t>QUANTUM EFFECT</a:t>
            </a:r>
            <a:endParaRPr lang="en-US" dirty="0">
              <a:solidFill>
                <a:srgbClr val="FF0000"/>
              </a:solidFill>
            </a:endParaRPr>
          </a:p>
        </p:txBody>
      </p:sp>
      <p:sp>
        <p:nvSpPr>
          <p:cNvPr id="5" name="TextBox 4"/>
          <p:cNvSpPr txBox="1"/>
          <p:nvPr/>
        </p:nvSpPr>
        <p:spPr>
          <a:xfrm>
            <a:off x="228600" y="685800"/>
            <a:ext cx="9677400" cy="3477875"/>
          </a:xfrm>
          <a:prstGeom prst="rect">
            <a:avLst/>
          </a:prstGeom>
          <a:noFill/>
        </p:spPr>
        <p:txBody>
          <a:bodyPr wrap="square" rtlCol="0">
            <a:spAutoFit/>
          </a:bodyPr>
          <a:lstStyle/>
          <a:p>
            <a:pPr algn="l"/>
            <a:r>
              <a:rPr lang="en-US" dirty="0" smtClean="0"/>
              <a:t>Quantum mechanics is a branch of physics that was developed in the early part of the 20</a:t>
            </a:r>
            <a:r>
              <a:rPr lang="en-US" baseline="30000" dirty="0" smtClean="0"/>
              <a:t>th</a:t>
            </a:r>
            <a:r>
              <a:rPr lang="en-US" dirty="0" smtClean="0"/>
              <a:t> century. It is extremely effective in describing the </a:t>
            </a:r>
            <a:r>
              <a:rPr lang="en-US" dirty="0" err="1" smtClean="0"/>
              <a:t>behaviour</a:t>
            </a:r>
            <a:r>
              <a:rPr lang="en-US" dirty="0" smtClean="0"/>
              <a:t> of atoms, molecules, nuclei and most recently “NANOPARTICLE”</a:t>
            </a:r>
          </a:p>
          <a:p>
            <a:pPr algn="l"/>
            <a:r>
              <a:rPr lang="en-US" dirty="0" smtClean="0"/>
              <a:t>  </a:t>
            </a:r>
          </a:p>
          <a:p>
            <a:pPr algn="l"/>
            <a:r>
              <a:rPr lang="en-US" dirty="0" smtClean="0"/>
              <a:t>It consider all particle are wave….</a:t>
            </a:r>
          </a:p>
          <a:p>
            <a:pPr algn="l"/>
            <a:r>
              <a:rPr lang="en-US" dirty="0" smtClean="0"/>
              <a:t> </a:t>
            </a:r>
          </a:p>
          <a:p>
            <a:pPr algn="l"/>
            <a:r>
              <a:rPr lang="en-US" dirty="0" smtClean="0"/>
              <a:t>One way to look the wave function is to consider particles as stationary waves.</a:t>
            </a:r>
          </a:p>
          <a:p>
            <a:pPr algn="l"/>
            <a:endParaRPr lang="en-US" dirty="0" smtClean="0"/>
          </a:p>
          <a:p>
            <a:pPr algn="l"/>
            <a:r>
              <a:rPr lang="en-US" dirty="0" smtClean="0"/>
              <a:t>Density of states: It is a physical property of a material that indicates the structure and degree of packing of energy levels in a quantum mechanical system.</a:t>
            </a:r>
            <a:endParaRPr lang="en-US" dirty="0"/>
          </a:p>
        </p:txBody>
      </p:sp>
      <p:pic>
        <p:nvPicPr>
          <p:cNvPr id="219138" name="Picture 2"/>
          <p:cNvPicPr>
            <a:picLocks noChangeAspect="1" noChangeArrowheads="1"/>
          </p:cNvPicPr>
          <p:nvPr/>
        </p:nvPicPr>
        <p:blipFill>
          <a:blip r:embed="rId2"/>
          <a:srcRect/>
          <a:stretch>
            <a:fillRect/>
          </a:stretch>
        </p:blipFill>
        <p:spPr bwMode="auto">
          <a:xfrm>
            <a:off x="2819400" y="4181475"/>
            <a:ext cx="3124200" cy="2709569"/>
          </a:xfrm>
          <a:prstGeom prst="rect">
            <a:avLst/>
          </a:prstGeom>
          <a:noFill/>
          <a:ln w="9525">
            <a:noFill/>
            <a:miter lim="800000"/>
            <a:headEnd/>
            <a:tailEnd/>
          </a:ln>
          <a:effectLst/>
        </p:spPr>
      </p:pic>
      <p:grpSp>
        <p:nvGrpSpPr>
          <p:cNvPr id="6" name="Group 11"/>
          <p:cNvGrpSpPr/>
          <p:nvPr/>
        </p:nvGrpSpPr>
        <p:grpSpPr>
          <a:xfrm>
            <a:off x="1779962" y="0"/>
            <a:ext cx="6201178" cy="282738"/>
            <a:chOff x="1500166" y="-24"/>
            <a:chExt cx="5724164" cy="282738"/>
          </a:xfrm>
        </p:grpSpPr>
        <p:pic>
          <p:nvPicPr>
            <p:cNvPr id="8" name="Picture 4" descr="logo_iitp[1]"/>
            <p:cNvPicPr>
              <a:picLocks noChangeAspect="1" noChangeArrowheads="1"/>
            </p:cNvPicPr>
            <p:nvPr/>
          </p:nvPicPr>
          <p:blipFill>
            <a:blip r:embed="rId3" cstate="print"/>
            <a:srcRect/>
            <a:stretch>
              <a:fillRect/>
            </a:stretch>
          </p:blipFill>
          <p:spPr bwMode="auto">
            <a:xfrm>
              <a:off x="1500166" y="-24"/>
              <a:ext cx="285752" cy="282738"/>
            </a:xfrm>
            <a:prstGeom prst="rect">
              <a:avLst/>
            </a:prstGeom>
            <a:noFill/>
            <a:ln w="9525">
              <a:noFill/>
              <a:miter lim="800000"/>
              <a:headEnd/>
              <a:tailEnd/>
            </a:ln>
          </p:spPr>
        </p:pic>
        <p:sp>
          <p:nvSpPr>
            <p:cNvPr id="9" name="TextBox 8"/>
            <p:cNvSpPr txBox="1"/>
            <p:nvPr/>
          </p:nvSpPr>
          <p:spPr>
            <a:xfrm>
              <a:off x="1785918" y="0"/>
              <a:ext cx="5438412" cy="276999"/>
            </a:xfrm>
            <a:prstGeom prst="rect">
              <a:avLst/>
            </a:prstGeom>
            <a:noFill/>
          </p:spPr>
          <p:txBody>
            <a:bodyPr wrap="none" rtlCol="0">
              <a:spAutoFit/>
            </a:bodyPr>
            <a:lstStyle/>
            <a:p>
              <a:r>
                <a:rPr lang="en-US" sz="1200" dirty="0" smtClean="0"/>
                <a:t>Dr. </a:t>
              </a:r>
              <a:r>
                <a:rPr lang="en-US" sz="1200" dirty="0" err="1" smtClean="0"/>
                <a:t>Manoranjan</a:t>
              </a:r>
              <a:r>
                <a:rPr lang="en-US" sz="1200" dirty="0" smtClean="0"/>
                <a:t> </a:t>
              </a:r>
              <a:r>
                <a:rPr lang="en-US" sz="1200" dirty="0" err="1" smtClean="0"/>
                <a:t>Kar</a:t>
              </a:r>
              <a:r>
                <a:rPr lang="en-US" sz="1200" dirty="0" smtClean="0"/>
                <a:t> </a:t>
              </a:r>
              <a:r>
                <a:rPr lang="en-US" sz="1200" dirty="0" smtClean="0">
                  <a:solidFill>
                    <a:schemeClr val="accent2">
                      <a:lumMod val="75000"/>
                    </a:schemeClr>
                  </a:solidFill>
                </a:rPr>
                <a:t>(</a:t>
              </a:r>
              <a:r>
                <a:rPr lang="en-US" sz="1200" i="1" dirty="0" smtClean="0">
                  <a:solidFill>
                    <a:schemeClr val="accent2">
                      <a:lumMod val="75000"/>
                    </a:schemeClr>
                  </a:solidFill>
                </a:rPr>
                <a:t>mano@iitp.ac.in</a:t>
              </a:r>
              <a:r>
                <a:rPr lang="en-US" sz="1200" dirty="0" smtClean="0">
                  <a:solidFill>
                    <a:schemeClr val="accent2">
                      <a:lumMod val="75000"/>
                    </a:schemeClr>
                  </a:solidFill>
                </a:rPr>
                <a:t>)</a:t>
              </a:r>
              <a:r>
                <a:rPr lang="en-US" sz="1200" dirty="0" smtClean="0"/>
                <a:t>, Indian Institute of Technology Patna, </a:t>
              </a:r>
              <a:r>
                <a:rPr lang="en-US" sz="1200" i="1" dirty="0" smtClean="0">
                  <a:solidFill>
                    <a:srgbClr val="FF0000"/>
                  </a:solidFill>
                </a:rPr>
                <a:t>www.iitp.ac.in</a:t>
              </a:r>
              <a:endParaRPr lang="en-IN" sz="1200" i="1" dirty="0">
                <a:solidFill>
                  <a:srgbClr val="FF0000"/>
                </a:solidFill>
              </a:endParaRPr>
            </a:p>
          </p:txBody>
        </p:sp>
      </p:grpSp>
    </p:spTree>
    <p:extLst>
      <p:ext uri="{BB962C8B-B14F-4D97-AF65-F5344CB8AC3E}">
        <p14:creationId xmlns:p14="http://schemas.microsoft.com/office/powerpoint/2010/main" val="2924184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1"/>
          <p:cNvSpPr>
            <a:spLocks noGrp="1"/>
          </p:cNvSpPr>
          <p:nvPr>
            <p:ph type="dt" sz="quarter" idx="10"/>
          </p:nvPr>
        </p:nvSpPr>
        <p:spPr>
          <a:noFill/>
        </p:spPr>
        <p:txBody>
          <a:bodyPr/>
          <a:lstStyle/>
          <a:p>
            <a:fld id="{B8767ADF-31F0-4E80-BBE0-65E2A68D3126}" type="datetime2">
              <a:rPr lang="en-US" smtClean="0"/>
              <a:pPr/>
              <a:t>Tuesday, September 7, 2021</a:t>
            </a:fld>
            <a:endParaRPr lang="en-US" smtClean="0"/>
          </a:p>
        </p:txBody>
      </p:sp>
      <p:sp>
        <p:nvSpPr>
          <p:cNvPr id="103427" name="Slide Number Placeholder 2"/>
          <p:cNvSpPr>
            <a:spLocks noGrp="1"/>
          </p:cNvSpPr>
          <p:nvPr>
            <p:ph type="sldNum" sz="quarter" idx="12"/>
          </p:nvPr>
        </p:nvSpPr>
        <p:spPr>
          <a:noFill/>
        </p:spPr>
        <p:txBody>
          <a:bodyPr/>
          <a:lstStyle/>
          <a:p>
            <a:fld id="{C613376F-D4FE-4792-9090-633111C125A4}" type="slidenum">
              <a:rPr lang="en-US" smtClean="0"/>
              <a:pPr/>
              <a:t>20</a:t>
            </a:fld>
            <a:endParaRPr lang="en-US" smtClean="0"/>
          </a:p>
        </p:txBody>
      </p:sp>
      <p:sp>
        <p:nvSpPr>
          <p:cNvPr id="103428" name="Rectangle 3"/>
          <p:cNvSpPr>
            <a:spLocks noChangeArrowheads="1"/>
          </p:cNvSpPr>
          <p:nvPr/>
        </p:nvSpPr>
        <p:spPr bwMode="auto">
          <a:xfrm>
            <a:off x="381000" y="0"/>
            <a:ext cx="9220200" cy="2246313"/>
          </a:xfrm>
          <a:prstGeom prst="rect">
            <a:avLst/>
          </a:prstGeom>
          <a:noFill/>
          <a:ln w="9525">
            <a:noFill/>
            <a:miter lim="800000"/>
            <a:headEnd/>
            <a:tailEnd/>
          </a:ln>
        </p:spPr>
        <p:txBody>
          <a:bodyPr>
            <a:spAutoFit/>
          </a:bodyPr>
          <a:lstStyle/>
          <a:p>
            <a:pPr algn="just"/>
            <a:r>
              <a:rPr lang="en-US" sz="2800">
                <a:solidFill>
                  <a:srgbClr val="0000FF"/>
                </a:solidFill>
              </a:rPr>
              <a:t>The “ball bearings” impart kinetic energy to a bulk material.</a:t>
            </a:r>
          </a:p>
          <a:p>
            <a:pPr algn="just"/>
            <a:r>
              <a:rPr lang="en-US" sz="2800">
                <a:solidFill>
                  <a:srgbClr val="0000FF"/>
                </a:solidFill>
              </a:rPr>
              <a:t>The canister begins to rotate. The bearings impart kinetic energy to the softer material. Compaction, rearrangement, elastic and plastic deformation and welding occurs. Particle fracture and fragmentation further reduce particle size.</a:t>
            </a:r>
          </a:p>
        </p:txBody>
      </p:sp>
      <p:sp>
        <p:nvSpPr>
          <p:cNvPr id="103429" name="Rectangle 4"/>
          <p:cNvSpPr>
            <a:spLocks noChangeArrowheads="1"/>
          </p:cNvSpPr>
          <p:nvPr/>
        </p:nvSpPr>
        <p:spPr bwMode="auto">
          <a:xfrm>
            <a:off x="0" y="2667000"/>
            <a:ext cx="9906000" cy="523875"/>
          </a:xfrm>
          <a:prstGeom prst="rect">
            <a:avLst/>
          </a:prstGeom>
          <a:noFill/>
          <a:ln w="9525">
            <a:noFill/>
            <a:miter lim="800000"/>
            <a:headEnd/>
            <a:tailEnd/>
          </a:ln>
        </p:spPr>
        <p:txBody>
          <a:bodyPr>
            <a:spAutoFit/>
          </a:bodyPr>
          <a:lstStyle/>
          <a:p>
            <a:pPr algn="l"/>
            <a:r>
              <a:rPr lang="en-US" sz="2800">
                <a:solidFill>
                  <a:srgbClr val="0000FF"/>
                </a:solidFill>
              </a:rPr>
              <a:t>Particles smaller than 20 nm diameter can be produced this way.</a:t>
            </a:r>
          </a:p>
        </p:txBody>
      </p:sp>
      <p:sp>
        <p:nvSpPr>
          <p:cNvPr id="103430" name="TextBox 5"/>
          <p:cNvSpPr txBox="1">
            <a:spLocks noChangeArrowheads="1"/>
          </p:cNvSpPr>
          <p:nvPr/>
        </p:nvSpPr>
        <p:spPr bwMode="auto">
          <a:xfrm>
            <a:off x="381000" y="3657600"/>
            <a:ext cx="4970463" cy="523875"/>
          </a:xfrm>
          <a:prstGeom prst="rect">
            <a:avLst/>
          </a:prstGeom>
          <a:noFill/>
          <a:ln w="9525">
            <a:noFill/>
            <a:miter lim="800000"/>
            <a:headEnd/>
            <a:tailEnd/>
          </a:ln>
        </p:spPr>
        <p:txBody>
          <a:bodyPr wrap="none">
            <a:spAutoFit/>
          </a:bodyPr>
          <a:lstStyle/>
          <a:p>
            <a:r>
              <a:rPr lang="en-US" sz="2800">
                <a:solidFill>
                  <a:srgbClr val="0000FF"/>
                </a:solidFill>
              </a:rPr>
              <a:t>Ball to material amount is crucial</a:t>
            </a:r>
          </a:p>
        </p:txBody>
      </p:sp>
      <p:sp>
        <p:nvSpPr>
          <p:cNvPr id="103431" name="Rectangle 6"/>
          <p:cNvSpPr>
            <a:spLocks noChangeArrowheads="1"/>
          </p:cNvSpPr>
          <p:nvPr/>
        </p:nvSpPr>
        <p:spPr bwMode="auto">
          <a:xfrm>
            <a:off x="304800" y="4267200"/>
            <a:ext cx="9601200" cy="1077913"/>
          </a:xfrm>
          <a:prstGeom prst="rect">
            <a:avLst/>
          </a:prstGeom>
          <a:noFill/>
          <a:ln w="9525">
            <a:noFill/>
            <a:miter lim="800000"/>
            <a:headEnd/>
            <a:tailEnd/>
          </a:ln>
        </p:spPr>
        <p:txBody>
          <a:bodyPr>
            <a:spAutoFit/>
          </a:bodyPr>
          <a:lstStyle/>
          <a:p>
            <a:pPr algn="l"/>
            <a:r>
              <a:rPr lang="en-US" sz="3200">
                <a:solidFill>
                  <a:srgbClr val="0000FF"/>
                </a:solidFill>
              </a:rPr>
              <a:t>Following ball milling, the nanoparticles are compacted under pressure to form superior alloys</a:t>
            </a:r>
          </a:p>
        </p:txBody>
      </p:sp>
      <p:sp>
        <p:nvSpPr>
          <p:cNvPr id="103432" name="Rectangle 7"/>
          <p:cNvSpPr>
            <a:spLocks noChangeArrowheads="1"/>
          </p:cNvSpPr>
          <p:nvPr/>
        </p:nvSpPr>
        <p:spPr bwMode="auto">
          <a:xfrm>
            <a:off x="609600" y="5410200"/>
            <a:ext cx="8382000" cy="1446213"/>
          </a:xfrm>
          <a:prstGeom prst="rect">
            <a:avLst/>
          </a:prstGeom>
          <a:noFill/>
          <a:ln w="9525">
            <a:noFill/>
            <a:miter lim="800000"/>
            <a:headEnd/>
            <a:tailEnd/>
          </a:ln>
        </p:spPr>
        <p:txBody>
          <a:bodyPr>
            <a:spAutoFit/>
          </a:bodyPr>
          <a:lstStyle/>
          <a:p>
            <a:r>
              <a:rPr lang="en-US">
                <a:solidFill>
                  <a:srgbClr val="FF0000"/>
                </a:solidFill>
              </a:rPr>
              <a:t>An advantage? Ball milling is a relatively inexpensive process.</a:t>
            </a:r>
          </a:p>
          <a:p>
            <a:r>
              <a:rPr lang="en-US">
                <a:solidFill>
                  <a:srgbClr val="FF0000"/>
                </a:solidFill>
              </a:rPr>
              <a:t>Great disadvantage: No control of size of particle (Cost increases to separate it out the different size of particle. But till today, it is a versatile technique to produce nanomaterials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1"/>
          <p:cNvSpPr>
            <a:spLocks noGrp="1"/>
          </p:cNvSpPr>
          <p:nvPr>
            <p:ph type="dt" sz="quarter" idx="10"/>
          </p:nvPr>
        </p:nvSpPr>
        <p:spPr>
          <a:noFill/>
        </p:spPr>
        <p:txBody>
          <a:bodyPr/>
          <a:lstStyle/>
          <a:p>
            <a:fld id="{F9B80511-86D1-4AC7-99BA-8656067A8F5E}" type="datetime2">
              <a:rPr lang="en-US" smtClean="0"/>
              <a:pPr/>
              <a:t>Tuesday, September 7, 2021</a:t>
            </a:fld>
            <a:endParaRPr lang="en-US" smtClean="0"/>
          </a:p>
        </p:txBody>
      </p:sp>
      <p:sp>
        <p:nvSpPr>
          <p:cNvPr id="104451" name="Slide Number Placeholder 2"/>
          <p:cNvSpPr>
            <a:spLocks noGrp="1"/>
          </p:cNvSpPr>
          <p:nvPr>
            <p:ph type="sldNum" sz="quarter" idx="12"/>
          </p:nvPr>
        </p:nvSpPr>
        <p:spPr>
          <a:noFill/>
        </p:spPr>
        <p:txBody>
          <a:bodyPr/>
          <a:lstStyle/>
          <a:p>
            <a:fld id="{6E2D1B9C-96BD-45E0-AC67-6328BC797371}" type="slidenum">
              <a:rPr lang="en-US" smtClean="0"/>
              <a:pPr/>
              <a:t>21</a:t>
            </a:fld>
            <a:endParaRPr lang="en-US" smtClean="0"/>
          </a:p>
        </p:txBody>
      </p:sp>
      <p:sp>
        <p:nvSpPr>
          <p:cNvPr id="104452" name="Rectangle 4"/>
          <p:cNvSpPr>
            <a:spLocks noChangeArrowheads="1"/>
          </p:cNvSpPr>
          <p:nvPr/>
        </p:nvSpPr>
        <p:spPr bwMode="auto">
          <a:xfrm>
            <a:off x="3124200" y="0"/>
            <a:ext cx="4484688" cy="584200"/>
          </a:xfrm>
          <a:prstGeom prst="rect">
            <a:avLst/>
          </a:prstGeom>
          <a:noFill/>
          <a:ln w="9525">
            <a:noFill/>
            <a:miter lim="800000"/>
            <a:headEnd/>
            <a:tailEnd/>
          </a:ln>
        </p:spPr>
        <p:txBody>
          <a:bodyPr wrap="none">
            <a:spAutoFit/>
          </a:bodyPr>
          <a:lstStyle/>
          <a:p>
            <a:r>
              <a:rPr lang="en-US" sz="3200" b="1"/>
              <a:t>THERMAL METHODS</a:t>
            </a:r>
            <a:endParaRPr lang="en-US" sz="3200"/>
          </a:p>
        </p:txBody>
      </p:sp>
      <p:sp>
        <p:nvSpPr>
          <p:cNvPr id="104453" name="Rectangle 5"/>
          <p:cNvSpPr>
            <a:spLocks noChangeArrowheads="1"/>
          </p:cNvSpPr>
          <p:nvPr/>
        </p:nvSpPr>
        <p:spPr bwMode="auto">
          <a:xfrm>
            <a:off x="0" y="533400"/>
            <a:ext cx="9906000" cy="6002338"/>
          </a:xfrm>
          <a:prstGeom prst="rect">
            <a:avLst/>
          </a:prstGeom>
          <a:noFill/>
          <a:ln w="9525">
            <a:noFill/>
            <a:miter lim="800000"/>
            <a:headEnd/>
            <a:tailEnd/>
          </a:ln>
        </p:spPr>
        <p:txBody>
          <a:bodyPr>
            <a:spAutoFit/>
          </a:bodyPr>
          <a:lstStyle/>
          <a:p>
            <a:pPr algn="l">
              <a:buFont typeface="Wingdings" pitchFamily="2" charset="2"/>
              <a:buChar char="Ø"/>
            </a:pPr>
            <a:r>
              <a:rPr lang="en-US" sz="2400" b="1"/>
              <a:t>Annealing</a:t>
            </a:r>
          </a:p>
          <a:p>
            <a:pPr algn="l">
              <a:buFont typeface="Wingdings" pitchFamily="2" charset="2"/>
              <a:buChar char="Ø"/>
            </a:pPr>
            <a:r>
              <a:rPr lang="en-US" sz="2400" b="1"/>
              <a:t>Chill-block melt spinning-</a:t>
            </a:r>
            <a:r>
              <a:rPr lang="en-US" sz="2400"/>
              <a:t>&gt;Metal is melted with RF coil and forced through nozzle on rotating drum, where it solidifies; strips formed with nanostructure</a:t>
            </a:r>
          </a:p>
          <a:p>
            <a:pPr algn="l">
              <a:buFont typeface="Wingdings" pitchFamily="2" charset="2"/>
              <a:buChar char="Ø"/>
            </a:pPr>
            <a:r>
              <a:rPr lang="en-US" sz="2400"/>
              <a:t> </a:t>
            </a:r>
            <a:r>
              <a:rPr lang="en-US" sz="2400" b="1"/>
              <a:t>Electrohydrodynamic atomization (EHDA)</a:t>
            </a:r>
          </a:p>
          <a:p>
            <a:pPr algn="l"/>
            <a:r>
              <a:rPr lang="en-US" sz="2400"/>
              <a:t>Production of monodisperse droplets; melt or liquid materials at nozzle with electric field between nozzle and surface: cone → thin jet → droplets</a:t>
            </a:r>
          </a:p>
          <a:p>
            <a:pPr algn="l"/>
            <a:r>
              <a:rPr lang="en-US" sz="2400"/>
              <a:t>EDHA + pyrolysis to produce 10-nm Pt nanoparticles</a:t>
            </a:r>
          </a:p>
          <a:p>
            <a:pPr algn="l"/>
            <a:endParaRPr lang="en-US" sz="2400"/>
          </a:p>
          <a:p>
            <a:pPr algn="l">
              <a:buFont typeface="Wingdings" pitchFamily="2" charset="2"/>
              <a:buChar char="Ø"/>
            </a:pPr>
            <a:r>
              <a:rPr lang="en-US" sz="2400"/>
              <a:t> </a:t>
            </a:r>
            <a:r>
              <a:rPr lang="en-US" sz="2400" b="1"/>
              <a:t>Electrospinning</a:t>
            </a:r>
          </a:p>
          <a:p>
            <a:pPr algn="l"/>
            <a:r>
              <a:rPr lang="en-US" sz="2400"/>
              <a:t>In electrospinning, a high voltage is applied to a polymer melt solution to induce charging. Thin layers of filaments from a bulk polymer solution are able to generate fibers of nanoscale diameter.</a:t>
            </a:r>
          </a:p>
          <a:p>
            <a:pPr algn="l"/>
            <a:endParaRPr lang="en-US" sz="2400"/>
          </a:p>
          <a:p>
            <a:pPr algn="l"/>
            <a:r>
              <a:rPr lang="en-US" sz="2400"/>
              <a:t> </a:t>
            </a:r>
            <a:r>
              <a:rPr lang="en-US" sz="2400" b="1"/>
              <a:t>Liquid dynamic compaction (LDC)-&gt;</a:t>
            </a:r>
            <a:r>
              <a:rPr lang="en-US" sz="2400"/>
              <a:t>Molten stream of metal is atomized by high-velocity pulses of an inert gas and the semisolidified droplets are collected on a chilled, metallic substrate.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1"/>
          <p:cNvSpPr>
            <a:spLocks noGrp="1"/>
          </p:cNvSpPr>
          <p:nvPr>
            <p:ph type="dt" sz="quarter" idx="10"/>
          </p:nvPr>
        </p:nvSpPr>
        <p:spPr>
          <a:noFill/>
        </p:spPr>
        <p:txBody>
          <a:bodyPr/>
          <a:lstStyle/>
          <a:p>
            <a:fld id="{67015EA2-EB5B-4C49-8717-822B5EE056FA}" type="datetime2">
              <a:rPr lang="en-US" smtClean="0"/>
              <a:pPr/>
              <a:t>Tuesday, September 7, 2021</a:t>
            </a:fld>
            <a:endParaRPr lang="en-US" smtClean="0"/>
          </a:p>
        </p:txBody>
      </p:sp>
      <p:sp>
        <p:nvSpPr>
          <p:cNvPr id="105475" name="Slide Number Placeholder 2"/>
          <p:cNvSpPr>
            <a:spLocks noGrp="1"/>
          </p:cNvSpPr>
          <p:nvPr>
            <p:ph type="sldNum" sz="quarter" idx="12"/>
          </p:nvPr>
        </p:nvSpPr>
        <p:spPr>
          <a:noFill/>
        </p:spPr>
        <p:txBody>
          <a:bodyPr/>
          <a:lstStyle/>
          <a:p>
            <a:fld id="{38757665-D7EF-44D6-8775-3E653AB35D0C}" type="slidenum">
              <a:rPr lang="en-US" smtClean="0"/>
              <a:pPr/>
              <a:t>22</a:t>
            </a:fld>
            <a:endParaRPr lang="en-US" smtClean="0"/>
          </a:p>
        </p:txBody>
      </p:sp>
      <p:sp>
        <p:nvSpPr>
          <p:cNvPr id="105476" name="Rectangle 3"/>
          <p:cNvSpPr>
            <a:spLocks noChangeArrowheads="1"/>
          </p:cNvSpPr>
          <p:nvPr/>
        </p:nvSpPr>
        <p:spPr bwMode="auto">
          <a:xfrm>
            <a:off x="381000" y="0"/>
            <a:ext cx="9144000" cy="6740525"/>
          </a:xfrm>
          <a:prstGeom prst="rect">
            <a:avLst/>
          </a:prstGeom>
          <a:noFill/>
          <a:ln w="9525">
            <a:noFill/>
            <a:miter lim="800000"/>
            <a:headEnd/>
            <a:tailEnd/>
          </a:ln>
        </p:spPr>
        <p:txBody>
          <a:bodyPr>
            <a:spAutoFit/>
          </a:bodyPr>
          <a:lstStyle/>
          <a:p>
            <a:pPr algn="l"/>
            <a:r>
              <a:rPr lang="en-US" sz="2400" b="1" dirty="0"/>
              <a:t>Gas atomization: </a:t>
            </a:r>
            <a:r>
              <a:rPr lang="en-US" sz="2400" dirty="0"/>
              <a:t>Molten metal is subjected to high-velocity inert gas impact that forms metal droplets.</a:t>
            </a:r>
          </a:p>
          <a:p>
            <a:pPr algn="l"/>
            <a:r>
              <a:rPr lang="en-US" sz="2400" dirty="0"/>
              <a:t>Kinetic energy is transferred to metal, resulting in small droplets upon solidification to form powders. Powders are then compacted to form high-strength bulk materials.</a:t>
            </a:r>
          </a:p>
          <a:p>
            <a:pPr algn="l"/>
            <a:endParaRPr lang="en-US" sz="2400" b="1" dirty="0"/>
          </a:p>
          <a:p>
            <a:pPr algn="l"/>
            <a:endParaRPr lang="en-US" sz="2400" b="1" dirty="0"/>
          </a:p>
          <a:p>
            <a:pPr algn="l"/>
            <a:endParaRPr lang="en-US" sz="2400" b="1" dirty="0"/>
          </a:p>
          <a:p>
            <a:pPr algn="l"/>
            <a:r>
              <a:rPr lang="en-US" sz="2400" b="1" dirty="0"/>
              <a:t>Evaporation:</a:t>
            </a:r>
          </a:p>
          <a:p>
            <a:pPr algn="l"/>
            <a:r>
              <a:rPr lang="en-US" sz="2400" dirty="0"/>
              <a:t>Evaporation of solid metal or other material samples to form thin </a:t>
            </a:r>
            <a:r>
              <a:rPr lang="en-US" sz="2400" dirty="0" smtClean="0"/>
              <a:t>films</a:t>
            </a:r>
            <a:r>
              <a:rPr lang="en-US" sz="2400" dirty="0"/>
              <a:t>; usually performed under high vacuum (10</a:t>
            </a:r>
            <a:r>
              <a:rPr lang="en-US" sz="2400" baseline="30000" dirty="0"/>
              <a:t>–6</a:t>
            </a:r>
            <a:r>
              <a:rPr lang="en-US" sz="2400" dirty="0"/>
              <a:t> </a:t>
            </a:r>
            <a:r>
              <a:rPr lang="en-US" sz="2400" dirty="0" err="1"/>
              <a:t>torr</a:t>
            </a:r>
            <a:r>
              <a:rPr lang="en-US" sz="2400" dirty="0"/>
              <a:t>). Heat is produced by electrical resistance. If </a:t>
            </a:r>
            <a:r>
              <a:rPr lang="en-US" sz="2400" dirty="0" err="1"/>
              <a:t>nanoclusters</a:t>
            </a:r>
            <a:r>
              <a:rPr lang="en-US" sz="2400" dirty="0"/>
              <a:t> are formed during the evaporation process, it is top down. If atoms or molecules are formed during the evaporation process that recombine to form a thin layer without any chemical reaction, it is a crossover technique.</a:t>
            </a:r>
            <a:endParaRPr lang="en-US" sz="2400" b="1" dirty="0"/>
          </a:p>
          <a:p>
            <a:pPr algn="l"/>
            <a:endParaRPr lang="en-US" sz="2400" b="1" dirty="0"/>
          </a:p>
          <a:p>
            <a:pPr algn="l"/>
            <a:r>
              <a:rPr lang="en-US" sz="2400" b="1" dirty="0"/>
              <a:t> Template extrusion, Sublimation, </a:t>
            </a:r>
            <a:r>
              <a:rPr lang="en-US" sz="2400" b="1" dirty="0" err="1"/>
              <a:t>Thermolysis</a:t>
            </a:r>
            <a:r>
              <a:rPr lang="en-US" sz="2400" b="1" dirty="0"/>
              <a:t> / </a:t>
            </a:r>
            <a:r>
              <a:rPr lang="en-US" sz="2400" b="1" dirty="0" err="1"/>
              <a:t>Pyrolysis</a:t>
            </a:r>
            <a:r>
              <a:rPr lang="en-US" sz="2400" b="1" dirty="0"/>
              <a:t>, Combustion, Polymer carbonization</a:t>
            </a:r>
          </a:p>
        </p:txBody>
      </p:sp>
      <p:sp>
        <p:nvSpPr>
          <p:cNvPr id="105477" name="Rectangle 4"/>
          <p:cNvSpPr>
            <a:spLocks noChangeArrowheads="1"/>
          </p:cNvSpPr>
          <p:nvPr/>
        </p:nvSpPr>
        <p:spPr bwMode="auto">
          <a:xfrm>
            <a:off x="381000" y="2133600"/>
            <a:ext cx="9525000" cy="830263"/>
          </a:xfrm>
          <a:prstGeom prst="rect">
            <a:avLst/>
          </a:prstGeom>
          <a:noFill/>
          <a:ln w="9525">
            <a:noFill/>
            <a:miter lim="800000"/>
            <a:headEnd/>
            <a:tailEnd/>
          </a:ln>
        </p:spPr>
        <p:txBody>
          <a:bodyPr>
            <a:spAutoFit/>
          </a:bodyPr>
          <a:lstStyle/>
          <a:p>
            <a:pPr algn="just"/>
            <a:r>
              <a:rPr lang="en-US" sz="2400">
                <a:solidFill>
                  <a:srgbClr val="0000FF"/>
                </a:solidFill>
              </a:rPr>
              <a:t>Atomization requires energy to overcome the cohesion energy and surface tension of the liquid.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fld id="{D218D809-D0E8-4B69-8482-F2AB3772B1BB}" type="datetime2">
              <a:rPr lang="en-US" smtClean="0"/>
              <a:pPr/>
              <a:t>Tuesday, September 7, 2021</a:t>
            </a:fld>
            <a:endParaRPr lang="en-US" smtClean="0"/>
          </a:p>
        </p:txBody>
      </p:sp>
      <p:sp>
        <p:nvSpPr>
          <p:cNvPr id="110595" name="Slide Number Placeholder 3"/>
          <p:cNvSpPr>
            <a:spLocks noGrp="1"/>
          </p:cNvSpPr>
          <p:nvPr>
            <p:ph type="sldNum" sz="quarter" idx="12"/>
          </p:nvPr>
        </p:nvSpPr>
        <p:spPr>
          <a:noFill/>
        </p:spPr>
        <p:txBody>
          <a:bodyPr/>
          <a:lstStyle/>
          <a:p>
            <a:fld id="{73E6497A-06A3-458D-948C-E03D1D3D7562}" type="slidenum">
              <a:rPr lang="en-US" smtClean="0"/>
              <a:pPr/>
              <a:t>23</a:t>
            </a:fld>
            <a:endParaRPr lang="en-US" smtClean="0"/>
          </a:p>
        </p:txBody>
      </p:sp>
      <p:sp>
        <p:nvSpPr>
          <p:cNvPr id="110596" name="Rectangle 6"/>
          <p:cNvSpPr>
            <a:spLocks noChangeArrowheads="1"/>
          </p:cNvSpPr>
          <p:nvPr/>
        </p:nvSpPr>
        <p:spPr bwMode="auto">
          <a:xfrm>
            <a:off x="0" y="3103563"/>
            <a:ext cx="9906000" cy="0"/>
          </a:xfrm>
          <a:prstGeom prst="rect">
            <a:avLst/>
          </a:prstGeom>
          <a:noFill/>
          <a:ln w="9525" algn="ctr">
            <a:noFill/>
            <a:miter lim="800000"/>
            <a:headEnd/>
            <a:tailEnd/>
          </a:ln>
        </p:spPr>
        <p:txBody>
          <a:bodyPr wrap="none" anchor="ctr">
            <a:spAutoFit/>
          </a:bodyPr>
          <a:lstStyle/>
          <a:p>
            <a:endParaRPr lang="en-US"/>
          </a:p>
        </p:txBody>
      </p:sp>
      <p:sp>
        <p:nvSpPr>
          <p:cNvPr id="110597" name="TextBox 3"/>
          <p:cNvSpPr txBox="1">
            <a:spLocks noChangeArrowheads="1"/>
          </p:cNvSpPr>
          <p:nvPr/>
        </p:nvSpPr>
        <p:spPr bwMode="auto">
          <a:xfrm>
            <a:off x="2133600" y="0"/>
            <a:ext cx="5757863" cy="708025"/>
          </a:xfrm>
          <a:prstGeom prst="rect">
            <a:avLst/>
          </a:prstGeom>
          <a:noFill/>
          <a:ln w="9525">
            <a:noFill/>
            <a:miter lim="800000"/>
            <a:headEnd/>
            <a:tailEnd/>
          </a:ln>
        </p:spPr>
        <p:txBody>
          <a:bodyPr wrap="none">
            <a:spAutoFit/>
          </a:bodyPr>
          <a:lstStyle/>
          <a:p>
            <a:r>
              <a:rPr lang="en-US" sz="4000"/>
              <a:t>Review of previous classes</a:t>
            </a:r>
          </a:p>
        </p:txBody>
      </p:sp>
      <p:sp>
        <p:nvSpPr>
          <p:cNvPr id="110598" name="Rectangle 4"/>
          <p:cNvSpPr>
            <a:spLocks noChangeArrowheads="1"/>
          </p:cNvSpPr>
          <p:nvPr/>
        </p:nvSpPr>
        <p:spPr bwMode="auto">
          <a:xfrm>
            <a:off x="0" y="685800"/>
            <a:ext cx="4648200" cy="1384300"/>
          </a:xfrm>
          <a:prstGeom prst="rect">
            <a:avLst/>
          </a:prstGeom>
          <a:noFill/>
          <a:ln w="9525">
            <a:noFill/>
            <a:miter lim="800000"/>
            <a:headEnd/>
            <a:tailEnd/>
          </a:ln>
        </p:spPr>
        <p:txBody>
          <a:bodyPr>
            <a:spAutoFit/>
          </a:bodyPr>
          <a:lstStyle/>
          <a:p>
            <a:pPr algn="l"/>
            <a:r>
              <a:rPr lang="en-US" sz="1400"/>
              <a:t>1. Nanotechnology in upward motion: next future of science and technology is nanotechnology</a:t>
            </a:r>
          </a:p>
          <a:p>
            <a:pPr algn="l"/>
            <a:r>
              <a:rPr lang="en-US" sz="1400"/>
              <a:t>2. Constructive - Destructive interference by thin films</a:t>
            </a:r>
          </a:p>
          <a:p>
            <a:pPr algn="l"/>
            <a:r>
              <a:rPr lang="en-US" sz="1400"/>
              <a:t>3. Non-Reflective Surfaces</a:t>
            </a:r>
          </a:p>
          <a:p>
            <a:pPr algn="l"/>
            <a:r>
              <a:rPr lang="en-US" sz="1400"/>
              <a:t>4. Super-Hydro-Phobicity</a:t>
            </a:r>
          </a:p>
          <a:p>
            <a:pPr algn="l"/>
            <a:r>
              <a:rPr lang="en-US" sz="1400"/>
              <a:t>5. Self-Cleaning</a:t>
            </a:r>
          </a:p>
        </p:txBody>
      </p:sp>
      <p:sp>
        <p:nvSpPr>
          <p:cNvPr id="110599" name="TextBox 5"/>
          <p:cNvSpPr txBox="1">
            <a:spLocks noChangeArrowheads="1"/>
          </p:cNvSpPr>
          <p:nvPr/>
        </p:nvSpPr>
        <p:spPr bwMode="auto">
          <a:xfrm>
            <a:off x="4573588" y="533400"/>
            <a:ext cx="5332412" cy="2062163"/>
          </a:xfrm>
          <a:prstGeom prst="rect">
            <a:avLst/>
          </a:prstGeom>
          <a:noFill/>
          <a:ln w="9525">
            <a:noFill/>
            <a:miter lim="800000"/>
            <a:headEnd/>
            <a:tailEnd/>
          </a:ln>
        </p:spPr>
        <p:txBody>
          <a:bodyPr wrap="none">
            <a:spAutoFit/>
          </a:bodyPr>
          <a:lstStyle/>
          <a:p>
            <a:pPr marL="742950" indent="-742950" algn="l">
              <a:buFontTx/>
              <a:buAutoNum type="arabicPeriod"/>
            </a:pPr>
            <a:r>
              <a:rPr lang="en-US" sz="1600">
                <a:solidFill>
                  <a:srgbClr val="FF0000"/>
                </a:solidFill>
              </a:rPr>
              <a:t>Nano in Histroy</a:t>
            </a:r>
          </a:p>
          <a:p>
            <a:pPr marL="742950" indent="-742950" algn="l">
              <a:buFontTx/>
              <a:buAutoNum type="arabicPeriod"/>
            </a:pPr>
            <a:r>
              <a:rPr lang="en-US" sz="1600">
                <a:solidFill>
                  <a:srgbClr val="FF0000"/>
                </a:solidFill>
              </a:rPr>
              <a:t>The Localized Surface Plasmon Resonance</a:t>
            </a:r>
          </a:p>
          <a:p>
            <a:pPr marL="742950" indent="-742950" algn="l">
              <a:buFontTx/>
              <a:buAutoNum type="arabicPeriod"/>
            </a:pPr>
            <a:r>
              <a:rPr lang="en-US" sz="1600">
                <a:solidFill>
                  <a:srgbClr val="FF0000"/>
                </a:solidFill>
              </a:rPr>
              <a:t>DICHROISM</a:t>
            </a:r>
          </a:p>
          <a:p>
            <a:pPr marL="742950" indent="-742950" algn="l">
              <a:buFontTx/>
              <a:buAutoNum type="arabicPeriod"/>
            </a:pPr>
            <a:r>
              <a:rPr lang="en-US" sz="1600">
                <a:solidFill>
                  <a:srgbClr val="FF0000"/>
                </a:solidFill>
              </a:rPr>
              <a:t>Development of nanoscience and technology</a:t>
            </a:r>
          </a:p>
          <a:p>
            <a:pPr marL="742950" indent="-742950" algn="l">
              <a:buFontTx/>
              <a:buAutoNum type="arabicPeriod"/>
            </a:pPr>
            <a:r>
              <a:rPr lang="en-US" sz="1600">
                <a:solidFill>
                  <a:srgbClr val="FF0000"/>
                </a:solidFill>
              </a:rPr>
              <a:t>Diversity of nano field</a:t>
            </a:r>
          </a:p>
          <a:p>
            <a:pPr marL="742950" indent="-742950" algn="l">
              <a:buFontTx/>
              <a:buAutoNum type="arabicPeriod"/>
            </a:pPr>
            <a:r>
              <a:rPr lang="en-US" sz="1600">
                <a:solidFill>
                  <a:srgbClr val="FF0000"/>
                </a:solidFill>
              </a:rPr>
              <a:t>Surface to volume atoms of Cuboctahedral system</a:t>
            </a:r>
          </a:p>
          <a:p>
            <a:pPr marL="742950" indent="-742950" algn="l">
              <a:buFontTx/>
              <a:buAutoNum type="arabicPeriod"/>
            </a:pPr>
            <a:r>
              <a:rPr lang="en-US" sz="1600">
                <a:solidFill>
                  <a:srgbClr val="FF0000"/>
                </a:solidFill>
              </a:rPr>
              <a:t>M(K) = (1/3)*(10K</a:t>
            </a:r>
            <a:r>
              <a:rPr lang="en-US" sz="1600" baseline="30000">
                <a:solidFill>
                  <a:srgbClr val="FF0000"/>
                </a:solidFill>
              </a:rPr>
              <a:t>3</a:t>
            </a:r>
            <a:r>
              <a:rPr lang="en-US" sz="1600">
                <a:solidFill>
                  <a:srgbClr val="FF0000"/>
                </a:solidFill>
              </a:rPr>
              <a:t>+15K</a:t>
            </a:r>
            <a:r>
              <a:rPr lang="en-US" sz="1600" baseline="30000">
                <a:solidFill>
                  <a:srgbClr val="FF0000"/>
                </a:solidFill>
              </a:rPr>
              <a:t>2</a:t>
            </a:r>
            <a:r>
              <a:rPr lang="en-US" sz="1600">
                <a:solidFill>
                  <a:srgbClr val="FF0000"/>
                </a:solidFill>
              </a:rPr>
              <a:t>+11K+3), K = No. of shell</a:t>
            </a:r>
          </a:p>
          <a:p>
            <a:pPr marL="742950" indent="-742950" algn="l"/>
            <a:r>
              <a:rPr lang="en-US" sz="1600">
                <a:solidFill>
                  <a:srgbClr val="FF0000"/>
                </a:solidFill>
              </a:rPr>
              <a:t>	N</a:t>
            </a:r>
            <a:r>
              <a:rPr lang="en-US" sz="1600" baseline="-25000">
                <a:solidFill>
                  <a:srgbClr val="FF0000"/>
                </a:solidFill>
              </a:rPr>
              <a:t>K</a:t>
            </a:r>
            <a:r>
              <a:rPr lang="en-US" sz="1600">
                <a:solidFill>
                  <a:srgbClr val="FF0000"/>
                </a:solidFill>
              </a:rPr>
              <a:t> =10K</a:t>
            </a:r>
            <a:r>
              <a:rPr lang="en-US" sz="1600" baseline="30000">
                <a:solidFill>
                  <a:srgbClr val="FF0000"/>
                </a:solidFill>
              </a:rPr>
              <a:t>2</a:t>
            </a:r>
            <a:r>
              <a:rPr lang="en-US" sz="1600">
                <a:solidFill>
                  <a:srgbClr val="FF0000"/>
                </a:solidFill>
              </a:rPr>
              <a:t> + 2, Every shell contains number of  shell</a:t>
            </a:r>
          </a:p>
        </p:txBody>
      </p:sp>
      <p:sp>
        <p:nvSpPr>
          <p:cNvPr id="110600" name="TextBox 12"/>
          <p:cNvSpPr txBox="1">
            <a:spLocks noChangeArrowheads="1"/>
          </p:cNvSpPr>
          <p:nvPr/>
        </p:nvSpPr>
        <p:spPr bwMode="auto">
          <a:xfrm>
            <a:off x="6096000" y="2819400"/>
            <a:ext cx="1847850" cy="400050"/>
          </a:xfrm>
          <a:prstGeom prst="rect">
            <a:avLst/>
          </a:prstGeom>
          <a:noFill/>
          <a:ln w="9525">
            <a:noFill/>
            <a:miter lim="800000"/>
            <a:headEnd/>
            <a:tailEnd/>
          </a:ln>
        </p:spPr>
        <p:txBody>
          <a:bodyPr wrap="none">
            <a:spAutoFit/>
          </a:bodyPr>
          <a:lstStyle/>
          <a:p>
            <a:r>
              <a:rPr lang="en-US" sz="2000" b="1">
                <a:solidFill>
                  <a:srgbClr val="0000CC"/>
                </a:solidFill>
              </a:rPr>
              <a:t>SIZE EFFECT</a:t>
            </a:r>
          </a:p>
        </p:txBody>
      </p:sp>
      <p:sp>
        <p:nvSpPr>
          <p:cNvPr id="110601" name="TextBox 13"/>
          <p:cNvSpPr txBox="1">
            <a:spLocks noChangeArrowheads="1"/>
          </p:cNvSpPr>
          <p:nvPr/>
        </p:nvSpPr>
        <p:spPr bwMode="auto">
          <a:xfrm>
            <a:off x="304800" y="2971800"/>
            <a:ext cx="2151063" cy="461963"/>
          </a:xfrm>
          <a:prstGeom prst="rect">
            <a:avLst/>
          </a:prstGeom>
          <a:noFill/>
          <a:ln w="9525">
            <a:noFill/>
            <a:miter lim="800000"/>
            <a:headEnd/>
            <a:tailEnd/>
          </a:ln>
        </p:spPr>
        <p:txBody>
          <a:bodyPr wrap="none">
            <a:spAutoFit/>
          </a:bodyPr>
          <a:lstStyle/>
          <a:p>
            <a:r>
              <a:rPr lang="en-US" sz="2400"/>
              <a:t>Quantum Effect</a:t>
            </a:r>
          </a:p>
        </p:txBody>
      </p:sp>
      <p:sp>
        <p:nvSpPr>
          <p:cNvPr id="110602" name="TextBox 14"/>
          <p:cNvSpPr txBox="1">
            <a:spLocks noChangeArrowheads="1"/>
          </p:cNvSpPr>
          <p:nvPr/>
        </p:nvSpPr>
        <p:spPr bwMode="auto">
          <a:xfrm>
            <a:off x="381000" y="3429000"/>
            <a:ext cx="8275638" cy="430213"/>
          </a:xfrm>
          <a:prstGeom prst="rect">
            <a:avLst/>
          </a:prstGeom>
          <a:noFill/>
          <a:ln w="9525">
            <a:noFill/>
            <a:miter lim="800000"/>
            <a:headEnd/>
            <a:tailEnd/>
          </a:ln>
        </p:spPr>
        <p:txBody>
          <a:bodyPr wrap="none">
            <a:spAutoFit/>
          </a:bodyPr>
          <a:lstStyle/>
          <a:p>
            <a:r>
              <a:rPr lang="en-US"/>
              <a:t>Colour, Melting point, Specific heat, Electrical, Magnetic properties etc.</a:t>
            </a:r>
          </a:p>
        </p:txBody>
      </p:sp>
      <p:sp>
        <p:nvSpPr>
          <p:cNvPr id="110603" name="TextBox 15"/>
          <p:cNvSpPr txBox="1">
            <a:spLocks noChangeArrowheads="1"/>
          </p:cNvSpPr>
          <p:nvPr/>
        </p:nvSpPr>
        <p:spPr bwMode="auto">
          <a:xfrm>
            <a:off x="457200" y="4267200"/>
            <a:ext cx="8913813" cy="1077913"/>
          </a:xfrm>
          <a:prstGeom prst="rect">
            <a:avLst/>
          </a:prstGeom>
          <a:noFill/>
          <a:ln w="9525">
            <a:noFill/>
            <a:miter lim="800000"/>
            <a:headEnd/>
            <a:tailEnd/>
          </a:ln>
        </p:spPr>
        <p:txBody>
          <a:bodyPr wrap="none">
            <a:spAutoFit/>
          </a:bodyPr>
          <a:lstStyle/>
          <a:p>
            <a:r>
              <a:rPr lang="en-US" sz="3200" dirty="0"/>
              <a:t>To-Down Method of Preparation</a:t>
            </a:r>
          </a:p>
          <a:p>
            <a:r>
              <a:rPr lang="en-US" sz="3200" dirty="0"/>
              <a:t>Ball mill, Thermal, Arc discharge, Laser ablation etc.</a:t>
            </a:r>
          </a:p>
        </p:txBody>
      </p:sp>
    </p:spTree>
    <p:extLst>
      <p:ext uri="{BB962C8B-B14F-4D97-AF65-F5344CB8AC3E}">
        <p14:creationId xmlns:p14="http://schemas.microsoft.com/office/powerpoint/2010/main" val="30457691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1"/>
          <p:cNvSpPr>
            <a:spLocks noGrp="1"/>
          </p:cNvSpPr>
          <p:nvPr>
            <p:ph type="dt" sz="quarter" idx="10"/>
          </p:nvPr>
        </p:nvSpPr>
        <p:spPr>
          <a:noFill/>
        </p:spPr>
        <p:txBody>
          <a:bodyPr/>
          <a:lstStyle/>
          <a:p>
            <a:fld id="{75030BC3-5241-4CDB-82EB-A44BE9D43D2D}" type="datetime2">
              <a:rPr lang="en-US" smtClean="0"/>
              <a:pPr/>
              <a:t>Tuesday, September 7, 2021</a:t>
            </a:fld>
            <a:endParaRPr lang="en-US" smtClean="0"/>
          </a:p>
        </p:txBody>
      </p:sp>
      <p:sp>
        <p:nvSpPr>
          <p:cNvPr id="106499" name="Slide Number Placeholder 2"/>
          <p:cNvSpPr>
            <a:spLocks noGrp="1"/>
          </p:cNvSpPr>
          <p:nvPr>
            <p:ph type="sldNum" sz="quarter" idx="12"/>
          </p:nvPr>
        </p:nvSpPr>
        <p:spPr>
          <a:noFill/>
        </p:spPr>
        <p:txBody>
          <a:bodyPr/>
          <a:lstStyle/>
          <a:p>
            <a:fld id="{391237F9-824E-4DC6-B438-959F5F683062}" type="slidenum">
              <a:rPr lang="en-US" smtClean="0"/>
              <a:pPr/>
              <a:t>24</a:t>
            </a:fld>
            <a:endParaRPr lang="en-US" smtClean="0"/>
          </a:p>
        </p:txBody>
      </p:sp>
      <p:sp>
        <p:nvSpPr>
          <p:cNvPr id="106500" name="Rectangle 3"/>
          <p:cNvSpPr>
            <a:spLocks noChangeArrowheads="1"/>
          </p:cNvSpPr>
          <p:nvPr/>
        </p:nvSpPr>
        <p:spPr bwMode="auto">
          <a:xfrm>
            <a:off x="3048000" y="0"/>
            <a:ext cx="5380038" cy="584200"/>
          </a:xfrm>
          <a:prstGeom prst="rect">
            <a:avLst/>
          </a:prstGeom>
          <a:noFill/>
          <a:ln w="9525">
            <a:noFill/>
            <a:miter lim="800000"/>
            <a:headEnd/>
            <a:tailEnd/>
          </a:ln>
        </p:spPr>
        <p:txBody>
          <a:bodyPr wrap="none">
            <a:spAutoFit/>
          </a:bodyPr>
          <a:lstStyle/>
          <a:p>
            <a:r>
              <a:rPr lang="en-US" sz="3200" b="1"/>
              <a:t>HIGH-ENERGY METHODS</a:t>
            </a:r>
            <a:endParaRPr lang="en-US" sz="3200"/>
          </a:p>
        </p:txBody>
      </p:sp>
      <p:sp>
        <p:nvSpPr>
          <p:cNvPr id="106501" name="Rectangle 4"/>
          <p:cNvSpPr>
            <a:spLocks noChangeArrowheads="1"/>
          </p:cNvSpPr>
          <p:nvPr/>
        </p:nvSpPr>
        <p:spPr bwMode="auto">
          <a:xfrm>
            <a:off x="2286000" y="762000"/>
            <a:ext cx="4953000" cy="5016500"/>
          </a:xfrm>
          <a:prstGeom prst="rect">
            <a:avLst/>
          </a:prstGeom>
          <a:noFill/>
          <a:ln w="9525">
            <a:noFill/>
            <a:miter lim="800000"/>
            <a:headEnd/>
            <a:tailEnd/>
          </a:ln>
        </p:spPr>
        <p:txBody>
          <a:bodyPr>
            <a:spAutoFit/>
          </a:bodyPr>
          <a:lstStyle/>
          <a:p>
            <a:pPr algn="l"/>
            <a:r>
              <a:rPr lang="en-US" sz="3200"/>
              <a:t>• Arc discharge</a:t>
            </a:r>
          </a:p>
          <a:p>
            <a:pPr algn="l"/>
            <a:r>
              <a:rPr lang="en-US" sz="3200"/>
              <a:t>• Laser ablation</a:t>
            </a:r>
          </a:p>
          <a:p>
            <a:pPr algn="l"/>
            <a:r>
              <a:rPr lang="en-US" sz="3200"/>
              <a:t>• Solar energy vaporization</a:t>
            </a:r>
          </a:p>
          <a:p>
            <a:pPr algn="l"/>
            <a:r>
              <a:rPr lang="en-US" sz="3200"/>
              <a:t>• RF sputtering</a:t>
            </a:r>
          </a:p>
          <a:p>
            <a:pPr algn="l"/>
            <a:r>
              <a:rPr lang="en-US" sz="3200"/>
              <a:t>• Ion milling</a:t>
            </a:r>
          </a:p>
          <a:p>
            <a:pPr algn="l"/>
            <a:r>
              <a:rPr lang="en-US" sz="3200"/>
              <a:t>• Electron-beam evaporation</a:t>
            </a:r>
          </a:p>
          <a:p>
            <a:pPr algn="l"/>
            <a:r>
              <a:rPr lang="en-US" sz="3200"/>
              <a:t>• Reactive ion etching (RIE)</a:t>
            </a:r>
          </a:p>
          <a:p>
            <a:pPr algn="l"/>
            <a:r>
              <a:rPr lang="en-US" sz="3200"/>
              <a:t>• Pyrolysis</a:t>
            </a:r>
          </a:p>
          <a:p>
            <a:pPr algn="l"/>
            <a:r>
              <a:rPr lang="en-US" sz="3200"/>
              <a:t>• Combustion</a:t>
            </a:r>
          </a:p>
          <a:p>
            <a:pPr algn="l"/>
            <a:r>
              <a:rPr lang="en-US" sz="3200"/>
              <a:t>• High energy sonication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1"/>
          <p:cNvSpPr>
            <a:spLocks noGrp="1"/>
          </p:cNvSpPr>
          <p:nvPr>
            <p:ph type="dt" sz="quarter" idx="10"/>
          </p:nvPr>
        </p:nvSpPr>
        <p:spPr>
          <a:noFill/>
        </p:spPr>
        <p:txBody>
          <a:bodyPr/>
          <a:lstStyle/>
          <a:p>
            <a:fld id="{8BE03B33-BDC8-48B3-8EDB-2DD79B7EC8E4}" type="datetime2">
              <a:rPr lang="en-US" smtClean="0"/>
              <a:pPr/>
              <a:t>Tuesday, September 7, 2021</a:t>
            </a:fld>
            <a:endParaRPr lang="en-US" smtClean="0"/>
          </a:p>
        </p:txBody>
      </p:sp>
      <p:sp>
        <p:nvSpPr>
          <p:cNvPr id="107523" name="Slide Number Placeholder 2"/>
          <p:cNvSpPr>
            <a:spLocks noGrp="1"/>
          </p:cNvSpPr>
          <p:nvPr>
            <p:ph type="sldNum" sz="quarter" idx="12"/>
          </p:nvPr>
        </p:nvSpPr>
        <p:spPr>
          <a:noFill/>
        </p:spPr>
        <p:txBody>
          <a:bodyPr/>
          <a:lstStyle/>
          <a:p>
            <a:fld id="{EE5A2003-7BE0-4D94-8997-2E971A2389D0}" type="slidenum">
              <a:rPr lang="en-US" smtClean="0"/>
              <a:pPr/>
              <a:t>25</a:t>
            </a:fld>
            <a:endParaRPr lang="en-US" smtClean="0"/>
          </a:p>
        </p:txBody>
      </p:sp>
      <p:pic>
        <p:nvPicPr>
          <p:cNvPr id="107524" name="Picture 2"/>
          <p:cNvPicPr>
            <a:picLocks noChangeAspect="1" noChangeArrowheads="1"/>
          </p:cNvPicPr>
          <p:nvPr/>
        </p:nvPicPr>
        <p:blipFill>
          <a:blip r:embed="rId2"/>
          <a:srcRect/>
          <a:stretch>
            <a:fillRect/>
          </a:stretch>
        </p:blipFill>
        <p:spPr bwMode="auto">
          <a:xfrm>
            <a:off x="685800" y="2057400"/>
            <a:ext cx="4060825" cy="3733800"/>
          </a:xfrm>
          <a:prstGeom prst="rect">
            <a:avLst/>
          </a:prstGeom>
          <a:noFill/>
          <a:ln w="9525" algn="ctr">
            <a:noFill/>
            <a:miter lim="800000"/>
            <a:headEnd/>
            <a:tailEnd/>
          </a:ln>
        </p:spPr>
      </p:pic>
      <p:sp>
        <p:nvSpPr>
          <p:cNvPr id="107525" name="Rectangle 4"/>
          <p:cNvSpPr>
            <a:spLocks noChangeArrowheads="1"/>
          </p:cNvSpPr>
          <p:nvPr/>
        </p:nvSpPr>
        <p:spPr bwMode="auto">
          <a:xfrm>
            <a:off x="4038600" y="0"/>
            <a:ext cx="2362200" cy="523875"/>
          </a:xfrm>
          <a:prstGeom prst="rect">
            <a:avLst/>
          </a:prstGeom>
          <a:noFill/>
          <a:ln w="9525">
            <a:noFill/>
            <a:miter lim="800000"/>
            <a:headEnd/>
            <a:tailEnd/>
          </a:ln>
        </p:spPr>
        <p:txBody>
          <a:bodyPr>
            <a:spAutoFit/>
          </a:bodyPr>
          <a:lstStyle/>
          <a:p>
            <a:r>
              <a:rPr lang="en-US" sz="2800" b="1"/>
              <a:t>Arc Discharge</a:t>
            </a:r>
            <a:endParaRPr lang="en-US" sz="2800"/>
          </a:p>
        </p:txBody>
      </p:sp>
      <p:sp>
        <p:nvSpPr>
          <p:cNvPr id="107526" name="Rectangle 5"/>
          <p:cNvSpPr>
            <a:spLocks noChangeArrowheads="1"/>
          </p:cNvSpPr>
          <p:nvPr/>
        </p:nvSpPr>
        <p:spPr bwMode="auto">
          <a:xfrm>
            <a:off x="0" y="457200"/>
            <a:ext cx="9601200" cy="769938"/>
          </a:xfrm>
          <a:prstGeom prst="rect">
            <a:avLst/>
          </a:prstGeom>
          <a:noFill/>
          <a:ln w="9525">
            <a:noFill/>
            <a:miter lim="800000"/>
            <a:headEnd/>
            <a:tailEnd/>
          </a:ln>
        </p:spPr>
        <p:txBody>
          <a:bodyPr>
            <a:spAutoFit/>
          </a:bodyPr>
          <a:lstStyle/>
          <a:p>
            <a:pPr algn="l"/>
            <a:r>
              <a:rPr lang="en-US"/>
              <a:t>Carbon nanotubes were first deliberately produced by arc discharge on solid graphite targets.</a:t>
            </a:r>
          </a:p>
        </p:txBody>
      </p:sp>
      <p:sp>
        <p:nvSpPr>
          <p:cNvPr id="107527" name="Rectangle 6"/>
          <p:cNvSpPr>
            <a:spLocks noChangeArrowheads="1"/>
          </p:cNvSpPr>
          <p:nvPr/>
        </p:nvSpPr>
        <p:spPr bwMode="auto">
          <a:xfrm>
            <a:off x="4953000" y="1371600"/>
            <a:ext cx="4953000" cy="3232150"/>
          </a:xfrm>
          <a:prstGeom prst="rect">
            <a:avLst/>
          </a:prstGeom>
          <a:noFill/>
          <a:ln w="9525">
            <a:noFill/>
            <a:miter lim="800000"/>
            <a:headEnd/>
            <a:tailEnd/>
          </a:ln>
        </p:spPr>
        <p:txBody>
          <a:bodyPr>
            <a:spAutoFit/>
          </a:bodyPr>
          <a:lstStyle/>
          <a:p>
            <a:r>
              <a:rPr lang="en-US" sz="3600" b="1"/>
              <a:t>Conditions</a:t>
            </a:r>
          </a:p>
          <a:p>
            <a:pPr algn="l"/>
            <a:r>
              <a:rPr lang="en-US" sz="2800"/>
              <a:t>Potential: 20 V</a:t>
            </a:r>
          </a:p>
          <a:p>
            <a:pPr algn="l"/>
            <a:r>
              <a:rPr lang="en-US" sz="2800"/>
              <a:t>Current: 50 – 100 A</a:t>
            </a:r>
          </a:p>
          <a:p>
            <a:pPr algn="l"/>
            <a:r>
              <a:rPr lang="en-US" sz="2800"/>
              <a:t>He Pressure: 50 - 760 Torr</a:t>
            </a:r>
          </a:p>
          <a:p>
            <a:pPr algn="l"/>
            <a:r>
              <a:rPr lang="en-US" sz="2800"/>
              <a:t>Temperature: ~ 4000 °C</a:t>
            </a:r>
          </a:p>
          <a:p>
            <a:pPr algn="l"/>
            <a:r>
              <a:rPr lang="en-US" sz="2800"/>
              <a:t>Graphite rods: 1mm apart</a:t>
            </a:r>
          </a:p>
          <a:p>
            <a:pPr algn="l"/>
            <a:r>
              <a:rPr lang="en-US" sz="2800"/>
              <a:t>Collection: at cathode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1"/>
          <p:cNvSpPr>
            <a:spLocks noGrp="1"/>
          </p:cNvSpPr>
          <p:nvPr>
            <p:ph type="dt" sz="quarter" idx="10"/>
          </p:nvPr>
        </p:nvSpPr>
        <p:spPr>
          <a:noFill/>
        </p:spPr>
        <p:txBody>
          <a:bodyPr/>
          <a:lstStyle/>
          <a:p>
            <a:fld id="{058CA8C0-9FBF-4A76-98A1-8F2696D829D0}" type="datetime2">
              <a:rPr lang="en-US" smtClean="0"/>
              <a:pPr/>
              <a:t>Tuesday, September 7, 2021</a:t>
            </a:fld>
            <a:endParaRPr lang="en-US" smtClean="0"/>
          </a:p>
        </p:txBody>
      </p:sp>
      <p:sp>
        <p:nvSpPr>
          <p:cNvPr id="108547" name="Slide Number Placeholder 2"/>
          <p:cNvSpPr>
            <a:spLocks noGrp="1"/>
          </p:cNvSpPr>
          <p:nvPr>
            <p:ph type="sldNum" sz="quarter" idx="12"/>
          </p:nvPr>
        </p:nvSpPr>
        <p:spPr>
          <a:noFill/>
        </p:spPr>
        <p:txBody>
          <a:bodyPr/>
          <a:lstStyle/>
          <a:p>
            <a:fld id="{23C64B57-C460-4A95-ABB1-C7C775042CCE}" type="slidenum">
              <a:rPr lang="en-US" smtClean="0"/>
              <a:pPr/>
              <a:t>26</a:t>
            </a:fld>
            <a:endParaRPr lang="en-US" smtClean="0"/>
          </a:p>
        </p:txBody>
      </p:sp>
      <p:pic>
        <p:nvPicPr>
          <p:cNvPr id="108548" name="Picture 2"/>
          <p:cNvPicPr>
            <a:picLocks noChangeAspect="1" noChangeArrowheads="1"/>
          </p:cNvPicPr>
          <p:nvPr/>
        </p:nvPicPr>
        <p:blipFill>
          <a:blip r:embed="rId2"/>
          <a:srcRect/>
          <a:stretch>
            <a:fillRect/>
          </a:stretch>
        </p:blipFill>
        <p:spPr bwMode="auto">
          <a:xfrm>
            <a:off x="1219200" y="1752600"/>
            <a:ext cx="7437438" cy="3195638"/>
          </a:xfrm>
          <a:prstGeom prst="rect">
            <a:avLst/>
          </a:prstGeom>
          <a:noFill/>
          <a:ln w="9525" algn="ctr">
            <a:noFill/>
            <a:miter lim="800000"/>
            <a:headEnd/>
            <a:tailEnd/>
          </a:ln>
        </p:spPr>
      </p:pic>
      <p:sp>
        <p:nvSpPr>
          <p:cNvPr id="108549" name="Rectangle 4"/>
          <p:cNvSpPr>
            <a:spLocks noChangeArrowheads="1"/>
          </p:cNvSpPr>
          <p:nvPr/>
        </p:nvSpPr>
        <p:spPr bwMode="auto">
          <a:xfrm>
            <a:off x="4343400" y="-76200"/>
            <a:ext cx="2787650" cy="584200"/>
          </a:xfrm>
          <a:prstGeom prst="rect">
            <a:avLst/>
          </a:prstGeom>
          <a:noFill/>
          <a:ln w="9525">
            <a:noFill/>
            <a:miter lim="800000"/>
            <a:headEnd/>
            <a:tailEnd/>
          </a:ln>
        </p:spPr>
        <p:txBody>
          <a:bodyPr wrap="none">
            <a:spAutoFit/>
          </a:bodyPr>
          <a:lstStyle/>
          <a:p>
            <a:r>
              <a:rPr lang="en-US" sz="3200" b="1"/>
              <a:t>Laser Ablation</a:t>
            </a:r>
            <a:endParaRPr lang="en-US" sz="3200"/>
          </a:p>
        </p:txBody>
      </p:sp>
      <p:sp>
        <p:nvSpPr>
          <p:cNvPr id="108550" name="Rectangle 5"/>
          <p:cNvSpPr>
            <a:spLocks noChangeArrowheads="1"/>
          </p:cNvSpPr>
          <p:nvPr/>
        </p:nvSpPr>
        <p:spPr bwMode="auto">
          <a:xfrm>
            <a:off x="1981200" y="4919663"/>
            <a:ext cx="6553200" cy="1938337"/>
          </a:xfrm>
          <a:prstGeom prst="rect">
            <a:avLst/>
          </a:prstGeom>
          <a:noFill/>
          <a:ln w="9525">
            <a:noFill/>
            <a:miter lim="800000"/>
            <a:headEnd/>
            <a:tailEnd/>
          </a:ln>
        </p:spPr>
        <p:txBody>
          <a:bodyPr>
            <a:spAutoFit/>
          </a:bodyPr>
          <a:lstStyle/>
          <a:p>
            <a:r>
              <a:rPr lang="en-US" sz="2400" b="1"/>
              <a:t>Conditions:</a:t>
            </a:r>
          </a:p>
          <a:p>
            <a:r>
              <a:rPr lang="en-US" sz="2400"/>
              <a:t>• Temperature: 1100 - 1500 °C</a:t>
            </a:r>
          </a:p>
          <a:p>
            <a:r>
              <a:rPr lang="en-US" sz="2400"/>
              <a:t>• Collection: water-cooled copper coil</a:t>
            </a:r>
          </a:p>
          <a:p>
            <a:r>
              <a:rPr lang="nb-NO" sz="2400"/>
              <a:t>• Laser: IR, UV or Nd:YAG lasers</a:t>
            </a:r>
          </a:p>
          <a:p>
            <a:r>
              <a:rPr lang="en-US" sz="2400"/>
              <a:t>• Power: Continuous wave ~2 kW</a:t>
            </a:r>
          </a:p>
        </p:txBody>
      </p:sp>
      <p:sp>
        <p:nvSpPr>
          <p:cNvPr id="108551" name="Rectangle 6"/>
          <p:cNvSpPr>
            <a:spLocks noChangeArrowheads="1"/>
          </p:cNvSpPr>
          <p:nvPr/>
        </p:nvSpPr>
        <p:spPr bwMode="auto">
          <a:xfrm>
            <a:off x="0" y="381000"/>
            <a:ext cx="9906000" cy="1446213"/>
          </a:xfrm>
          <a:prstGeom prst="rect">
            <a:avLst/>
          </a:prstGeom>
          <a:noFill/>
          <a:ln w="9525">
            <a:noFill/>
            <a:miter lim="800000"/>
            <a:headEnd/>
            <a:tailEnd/>
          </a:ln>
        </p:spPr>
        <p:txBody>
          <a:bodyPr>
            <a:spAutoFit/>
          </a:bodyPr>
          <a:lstStyle/>
          <a:p>
            <a:pPr algn="l"/>
            <a:r>
              <a:rPr lang="en-US" b="1" i="1"/>
              <a:t>Laser ablation is a cleaner means of fabricating nanotubes than arc-discharge. Graphite targets are placed inside a quartz tube. The tube is heated to 1150°C. Vaporized carbon products are collected on a cold finger downstream of the ablation process.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1"/>
          <p:cNvSpPr>
            <a:spLocks noGrp="1"/>
          </p:cNvSpPr>
          <p:nvPr>
            <p:ph type="dt" sz="quarter" idx="10"/>
          </p:nvPr>
        </p:nvSpPr>
        <p:spPr>
          <a:noFill/>
        </p:spPr>
        <p:txBody>
          <a:bodyPr/>
          <a:lstStyle/>
          <a:p>
            <a:fld id="{7B41A6AF-005A-46C8-943D-BFDA6AA5EB3C}" type="datetime2">
              <a:rPr lang="en-US" smtClean="0"/>
              <a:pPr/>
              <a:t>Tuesday, September 7, 2021</a:t>
            </a:fld>
            <a:endParaRPr lang="en-US" smtClean="0"/>
          </a:p>
        </p:txBody>
      </p:sp>
      <p:sp>
        <p:nvSpPr>
          <p:cNvPr id="109571" name="Slide Number Placeholder 2"/>
          <p:cNvSpPr>
            <a:spLocks noGrp="1"/>
          </p:cNvSpPr>
          <p:nvPr>
            <p:ph type="sldNum" sz="quarter" idx="12"/>
          </p:nvPr>
        </p:nvSpPr>
        <p:spPr>
          <a:noFill/>
        </p:spPr>
        <p:txBody>
          <a:bodyPr/>
          <a:lstStyle/>
          <a:p>
            <a:fld id="{1458E74B-AC72-4295-B902-3FDE4521DBEF}" type="slidenum">
              <a:rPr lang="en-US" smtClean="0"/>
              <a:pPr/>
              <a:t>27</a:t>
            </a:fld>
            <a:endParaRPr lang="en-US" smtClean="0"/>
          </a:p>
        </p:txBody>
      </p:sp>
      <p:sp>
        <p:nvSpPr>
          <p:cNvPr id="109572" name="Rectangle 3"/>
          <p:cNvSpPr>
            <a:spLocks noChangeArrowheads="1"/>
          </p:cNvSpPr>
          <p:nvPr/>
        </p:nvSpPr>
        <p:spPr bwMode="auto">
          <a:xfrm>
            <a:off x="3505200" y="-76200"/>
            <a:ext cx="3454400" cy="646113"/>
          </a:xfrm>
          <a:prstGeom prst="rect">
            <a:avLst/>
          </a:prstGeom>
          <a:noFill/>
          <a:ln w="9525">
            <a:noFill/>
            <a:miter lim="800000"/>
            <a:headEnd/>
            <a:tailEnd/>
          </a:ln>
        </p:spPr>
        <p:txBody>
          <a:bodyPr wrap="none">
            <a:spAutoFit/>
          </a:bodyPr>
          <a:lstStyle/>
          <a:p>
            <a:r>
              <a:rPr lang="en-US" sz="3600" b="1"/>
              <a:t>Plasma Methods</a:t>
            </a:r>
            <a:endParaRPr lang="en-US" sz="3600"/>
          </a:p>
        </p:txBody>
      </p:sp>
      <p:pic>
        <p:nvPicPr>
          <p:cNvPr id="109573" name="Picture 2"/>
          <p:cNvPicPr>
            <a:picLocks noChangeAspect="1" noChangeArrowheads="1"/>
          </p:cNvPicPr>
          <p:nvPr/>
        </p:nvPicPr>
        <p:blipFill>
          <a:blip r:embed="rId2"/>
          <a:srcRect/>
          <a:stretch>
            <a:fillRect/>
          </a:stretch>
        </p:blipFill>
        <p:spPr bwMode="auto">
          <a:xfrm>
            <a:off x="0" y="1476375"/>
            <a:ext cx="4800600" cy="4848225"/>
          </a:xfrm>
          <a:prstGeom prst="rect">
            <a:avLst/>
          </a:prstGeom>
          <a:noFill/>
          <a:ln w="9525" algn="ctr">
            <a:noFill/>
            <a:miter lim="800000"/>
            <a:headEnd/>
            <a:tailEnd/>
          </a:ln>
        </p:spPr>
      </p:pic>
      <p:sp>
        <p:nvSpPr>
          <p:cNvPr id="109574" name="Rectangle 5"/>
          <p:cNvSpPr>
            <a:spLocks noChangeArrowheads="1"/>
          </p:cNvSpPr>
          <p:nvPr/>
        </p:nvSpPr>
        <p:spPr bwMode="auto">
          <a:xfrm>
            <a:off x="4800600" y="1601788"/>
            <a:ext cx="5029200" cy="5172075"/>
          </a:xfrm>
          <a:prstGeom prst="rect">
            <a:avLst/>
          </a:prstGeom>
          <a:noFill/>
          <a:ln w="9525">
            <a:noFill/>
            <a:miter lim="800000"/>
            <a:headEnd/>
            <a:tailEnd/>
          </a:ln>
        </p:spPr>
        <p:txBody>
          <a:bodyPr>
            <a:spAutoFit/>
          </a:bodyPr>
          <a:lstStyle/>
          <a:p>
            <a:pPr algn="l">
              <a:buFont typeface="Wingdings" pitchFamily="2" charset="2"/>
              <a:buChar char="Ø"/>
            </a:pPr>
            <a:r>
              <a:rPr lang="en-US" b="1"/>
              <a:t>All are characterized by a plasma formed of electrons and ionized gases.</a:t>
            </a:r>
          </a:p>
          <a:p>
            <a:pPr algn="l">
              <a:buFont typeface="Wingdings" pitchFamily="2" charset="2"/>
              <a:buChar char="Ø"/>
            </a:pPr>
            <a:r>
              <a:rPr lang="en-US" b="1"/>
              <a:t>These are considered to be physical vapor deposition methods (PVD). </a:t>
            </a:r>
          </a:p>
          <a:p>
            <a:pPr algn="l">
              <a:buFont typeface="Wingdings" pitchFamily="2" charset="2"/>
              <a:buChar char="Ø"/>
            </a:pPr>
            <a:endParaRPr lang="en-US" b="1"/>
          </a:p>
          <a:p>
            <a:pPr algn="l"/>
            <a:r>
              <a:rPr lang="en-US"/>
              <a:t>In RF sputtering, a radio frequency ac field is applied across a potential to form a plasma.</a:t>
            </a:r>
          </a:p>
          <a:p>
            <a:pPr algn="l"/>
            <a:endParaRPr lang="en-US"/>
          </a:p>
          <a:p>
            <a:pPr algn="l"/>
            <a:r>
              <a:rPr lang="en-US"/>
              <a:t>The plasma, usually made of argon ions, then is accelerated onto a target material (e.g. silver). The impact is enough to “sputter” silver nanoparticles onto a</a:t>
            </a:r>
          </a:p>
          <a:p>
            <a:pPr algn="l"/>
            <a:r>
              <a:rPr lang="en-US"/>
              <a:t>substrate (momentum exchange), thereby forming a thin film.</a:t>
            </a:r>
          </a:p>
        </p:txBody>
      </p:sp>
      <p:sp>
        <p:nvSpPr>
          <p:cNvPr id="109575" name="Rectangle 6"/>
          <p:cNvSpPr>
            <a:spLocks noChangeArrowheads="1"/>
          </p:cNvSpPr>
          <p:nvPr/>
        </p:nvSpPr>
        <p:spPr bwMode="auto">
          <a:xfrm>
            <a:off x="304800" y="381000"/>
            <a:ext cx="9601200" cy="769938"/>
          </a:xfrm>
          <a:prstGeom prst="rect">
            <a:avLst/>
          </a:prstGeom>
          <a:noFill/>
          <a:ln w="9525">
            <a:noFill/>
            <a:miter lim="800000"/>
            <a:headEnd/>
            <a:tailEnd/>
          </a:ln>
        </p:spPr>
        <p:txBody>
          <a:bodyPr>
            <a:spAutoFit/>
          </a:bodyPr>
          <a:lstStyle/>
          <a:p>
            <a:pPr algn="l"/>
            <a:r>
              <a:rPr lang="en-US"/>
              <a:t>Plasma methods include RF-sputtering, plasma cleaning, ion milling and reactive ion etching.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1"/>
          <p:cNvSpPr>
            <a:spLocks noGrp="1"/>
          </p:cNvSpPr>
          <p:nvPr>
            <p:ph type="dt" sz="quarter" idx="10"/>
          </p:nvPr>
        </p:nvSpPr>
        <p:spPr>
          <a:noFill/>
        </p:spPr>
        <p:txBody>
          <a:bodyPr/>
          <a:lstStyle/>
          <a:p>
            <a:fld id="{E1A81B6D-9028-4086-B49C-4429581CD43D}" type="datetime2">
              <a:rPr lang="en-US" smtClean="0"/>
              <a:pPr/>
              <a:t>Tuesday, September 7, 2021</a:t>
            </a:fld>
            <a:endParaRPr lang="en-US" smtClean="0"/>
          </a:p>
        </p:txBody>
      </p:sp>
      <p:sp>
        <p:nvSpPr>
          <p:cNvPr id="111619" name="Slide Number Placeholder 2"/>
          <p:cNvSpPr>
            <a:spLocks noGrp="1"/>
          </p:cNvSpPr>
          <p:nvPr>
            <p:ph type="sldNum" sz="quarter" idx="12"/>
          </p:nvPr>
        </p:nvSpPr>
        <p:spPr>
          <a:noFill/>
        </p:spPr>
        <p:txBody>
          <a:bodyPr/>
          <a:lstStyle/>
          <a:p>
            <a:fld id="{97082B86-F5B7-4595-84BB-C34A31F7B819}" type="slidenum">
              <a:rPr lang="en-US" smtClean="0"/>
              <a:pPr/>
              <a:t>28</a:t>
            </a:fld>
            <a:endParaRPr lang="en-US" smtClean="0"/>
          </a:p>
        </p:txBody>
      </p:sp>
      <p:sp>
        <p:nvSpPr>
          <p:cNvPr id="111620" name="Rectangle 3"/>
          <p:cNvSpPr>
            <a:spLocks noChangeArrowheads="1"/>
          </p:cNvSpPr>
          <p:nvPr/>
        </p:nvSpPr>
        <p:spPr bwMode="auto">
          <a:xfrm>
            <a:off x="0" y="0"/>
            <a:ext cx="9601200" cy="2924175"/>
          </a:xfrm>
          <a:prstGeom prst="rect">
            <a:avLst/>
          </a:prstGeom>
          <a:noFill/>
          <a:ln w="9525">
            <a:noFill/>
            <a:miter lim="800000"/>
            <a:headEnd/>
            <a:tailEnd/>
          </a:ln>
        </p:spPr>
        <p:txBody>
          <a:bodyPr>
            <a:spAutoFit/>
          </a:bodyPr>
          <a:lstStyle/>
          <a:p>
            <a:pPr algn="l"/>
            <a:r>
              <a:rPr lang="en-US" sz="4000" b="1"/>
              <a:t>Ion milling </a:t>
            </a:r>
            <a:r>
              <a:rPr lang="en-US" sz="3600"/>
              <a:t>acts in an opposite manner than RF sputtering. In this case, material is removed from a substrate. Ion milling is used to thin films for TEM analysis or to form nanofacets on a surface by removing topographically targeted sites.</a:t>
            </a:r>
          </a:p>
        </p:txBody>
      </p:sp>
      <p:sp>
        <p:nvSpPr>
          <p:cNvPr id="111621" name="Rectangle 4"/>
          <p:cNvSpPr>
            <a:spLocks noChangeArrowheads="1"/>
          </p:cNvSpPr>
          <p:nvPr/>
        </p:nvSpPr>
        <p:spPr bwMode="auto">
          <a:xfrm>
            <a:off x="0" y="3124200"/>
            <a:ext cx="9220200" cy="3540125"/>
          </a:xfrm>
          <a:prstGeom prst="rect">
            <a:avLst/>
          </a:prstGeom>
          <a:noFill/>
          <a:ln w="9525">
            <a:noFill/>
            <a:miter lim="800000"/>
            <a:headEnd/>
            <a:tailEnd/>
          </a:ln>
        </p:spPr>
        <p:txBody>
          <a:bodyPr>
            <a:spAutoFit/>
          </a:bodyPr>
          <a:lstStyle/>
          <a:p>
            <a:pPr algn="just"/>
            <a:r>
              <a:rPr lang="en-US" sz="3200" b="1"/>
              <a:t>Reactive ion: </a:t>
            </a:r>
            <a:r>
              <a:rPr lang="en-US" sz="3200"/>
              <a:t>Sensitive materials are etched by reactive chemical species in charged plasma. Chemical change of the etched material takes place during this process. The etching process is guided by maskant materials.</a:t>
            </a:r>
            <a:r>
              <a:rPr lang="en-US" sz="3200" b="1"/>
              <a:t> </a:t>
            </a:r>
          </a:p>
          <a:p>
            <a:pPr algn="just"/>
            <a:r>
              <a:rPr lang="en-US" sz="3200" b="1"/>
              <a:t> Reactive ion etching is a borderline PVD-chemical process</a:t>
            </a:r>
            <a:endParaRPr lang="en-US" sz="3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1"/>
          <p:cNvSpPr>
            <a:spLocks noGrp="1"/>
          </p:cNvSpPr>
          <p:nvPr>
            <p:ph type="dt" sz="quarter" idx="10"/>
          </p:nvPr>
        </p:nvSpPr>
        <p:spPr>
          <a:noFill/>
        </p:spPr>
        <p:txBody>
          <a:bodyPr/>
          <a:lstStyle/>
          <a:p>
            <a:fld id="{6299540C-A947-49FA-9AF4-DE16B696F876}" type="datetime2">
              <a:rPr lang="en-US" smtClean="0"/>
              <a:pPr/>
              <a:t>Tuesday, September 7, 2021</a:t>
            </a:fld>
            <a:endParaRPr lang="en-US" smtClean="0"/>
          </a:p>
        </p:txBody>
      </p:sp>
      <p:sp>
        <p:nvSpPr>
          <p:cNvPr id="112643" name="Slide Number Placeholder 2"/>
          <p:cNvSpPr>
            <a:spLocks noGrp="1"/>
          </p:cNvSpPr>
          <p:nvPr>
            <p:ph type="sldNum" sz="quarter" idx="12"/>
          </p:nvPr>
        </p:nvSpPr>
        <p:spPr>
          <a:noFill/>
        </p:spPr>
        <p:txBody>
          <a:bodyPr/>
          <a:lstStyle/>
          <a:p>
            <a:fld id="{3606D7CD-8C90-43EB-A72C-F406CD0B45B8}" type="slidenum">
              <a:rPr lang="en-US" smtClean="0"/>
              <a:pPr/>
              <a:t>29</a:t>
            </a:fld>
            <a:endParaRPr lang="en-US" smtClean="0"/>
          </a:p>
        </p:txBody>
      </p:sp>
      <p:sp>
        <p:nvSpPr>
          <p:cNvPr id="112644" name="Rectangle 3"/>
          <p:cNvSpPr>
            <a:spLocks noChangeArrowheads="1"/>
          </p:cNvSpPr>
          <p:nvPr/>
        </p:nvSpPr>
        <p:spPr bwMode="auto">
          <a:xfrm>
            <a:off x="2827338" y="-98425"/>
            <a:ext cx="5783262" cy="708025"/>
          </a:xfrm>
          <a:prstGeom prst="rect">
            <a:avLst/>
          </a:prstGeom>
          <a:noFill/>
          <a:ln w="9525">
            <a:noFill/>
            <a:miter lim="800000"/>
            <a:headEnd/>
            <a:tailEnd/>
          </a:ln>
        </p:spPr>
        <p:txBody>
          <a:bodyPr wrap="none">
            <a:spAutoFit/>
          </a:bodyPr>
          <a:lstStyle/>
          <a:p>
            <a:r>
              <a:rPr lang="en-US" sz="4000" b="1"/>
              <a:t>CHEMICAL METHODS</a:t>
            </a:r>
            <a:endParaRPr lang="en-US" sz="4000"/>
          </a:p>
        </p:txBody>
      </p:sp>
      <p:sp>
        <p:nvSpPr>
          <p:cNvPr id="112645" name="Rectangle 4"/>
          <p:cNvSpPr>
            <a:spLocks noChangeArrowheads="1"/>
          </p:cNvSpPr>
          <p:nvPr/>
        </p:nvSpPr>
        <p:spPr bwMode="auto">
          <a:xfrm>
            <a:off x="0" y="304800"/>
            <a:ext cx="9906000" cy="6556375"/>
          </a:xfrm>
          <a:prstGeom prst="rect">
            <a:avLst/>
          </a:prstGeom>
          <a:noFill/>
          <a:ln w="9525">
            <a:noFill/>
            <a:miter lim="800000"/>
            <a:headEnd/>
            <a:tailEnd/>
          </a:ln>
        </p:spPr>
        <p:txBody>
          <a:bodyPr>
            <a:spAutoFit/>
          </a:bodyPr>
          <a:lstStyle/>
          <a:p>
            <a:pPr algn="l"/>
            <a:r>
              <a:rPr lang="en-US" sz="2800" b="1"/>
              <a:t>• Chemical etching</a:t>
            </a:r>
          </a:p>
          <a:p>
            <a:pPr algn="l"/>
            <a:r>
              <a:rPr lang="en-US" sz="2400"/>
              <a:t>Standard acid or base solution etching of silicon and other materials, usually guided by maskant materials. Materials with nanometer pore channels are produced by this method. Etching of a metal surface without substantial oxide growth results in nanofacets.</a:t>
            </a:r>
            <a:endParaRPr lang="en-US" sz="2400" b="1"/>
          </a:p>
          <a:p>
            <a:pPr algn="l"/>
            <a:r>
              <a:rPr lang="en-US" sz="2800" b="1"/>
              <a:t>• Chemical-mechanical polishing</a:t>
            </a:r>
          </a:p>
          <a:p>
            <a:pPr algn="l"/>
            <a:r>
              <a:rPr lang="en-US" sz="2400"/>
              <a:t>CMP utilizes abrasives with or without a corrosive chemical slurry.</a:t>
            </a:r>
          </a:p>
          <a:p>
            <a:pPr algn="l"/>
            <a:r>
              <a:rPr lang="en-US" sz="2400"/>
              <a:t>Purpose is to thin and flatten samples. Surface roughness depends on size of abrasive. Mirror finishes with nanometer-scale roughness are produced by CMP methods.</a:t>
            </a:r>
            <a:endParaRPr lang="en-US" sz="2400" b="1"/>
          </a:p>
          <a:p>
            <a:pPr algn="l"/>
            <a:r>
              <a:rPr lang="en-US" sz="2800" b="1"/>
              <a:t>• Electropolishing</a:t>
            </a:r>
          </a:p>
          <a:p>
            <a:pPr algn="l"/>
            <a:r>
              <a:rPr lang="en-US" sz="2400"/>
              <a:t>Electropolishing is an anodic method for brightening and smoothing the surface of a metal, primarily used for aluminum. </a:t>
            </a:r>
          </a:p>
          <a:p>
            <a:pPr algn="l"/>
            <a:r>
              <a:rPr lang="en-US" sz="2400"/>
              <a:t>The purpose of electropolishing is to reduce the surface roughness of a metal to nanometer scale.</a:t>
            </a:r>
          </a:p>
          <a:p>
            <a:pPr algn="l"/>
            <a:r>
              <a:rPr lang="en-US" sz="2400"/>
              <a:t>Conditions are extreme: concentrated acids (or bases), elevated temperature, and elevated current.</a:t>
            </a:r>
            <a:endParaRPr lang="en-US" sz="24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C7FDEA-E143-434B-A0F8-A1F0890BF213}" type="datetime2">
              <a:rPr lang="en-US" smtClean="0"/>
              <a:pPr>
                <a:defRPr/>
              </a:pPr>
              <a:t>Tuesday, September 7, 2021</a:t>
            </a:fld>
            <a:endParaRPr lang="en-US"/>
          </a:p>
        </p:txBody>
      </p:sp>
      <p:sp>
        <p:nvSpPr>
          <p:cNvPr id="3" name="Slide Number Placeholder 2"/>
          <p:cNvSpPr>
            <a:spLocks noGrp="1"/>
          </p:cNvSpPr>
          <p:nvPr>
            <p:ph type="sldNum" sz="quarter" idx="12"/>
          </p:nvPr>
        </p:nvSpPr>
        <p:spPr/>
        <p:txBody>
          <a:bodyPr/>
          <a:lstStyle/>
          <a:p>
            <a:pPr>
              <a:defRPr/>
            </a:pPr>
            <a:fld id="{54EF7AC1-DF6B-4AED-90D1-50B21A796213}" type="slidenum">
              <a:rPr lang="en-US" smtClean="0"/>
              <a:pPr>
                <a:defRPr/>
              </a:pPr>
              <a:t>3</a:t>
            </a:fld>
            <a:endParaRPr lang="en-US"/>
          </a:p>
        </p:txBody>
      </p:sp>
      <p:sp>
        <p:nvSpPr>
          <p:cNvPr id="4" name="TextBox 3"/>
          <p:cNvSpPr txBox="1"/>
          <p:nvPr/>
        </p:nvSpPr>
        <p:spPr>
          <a:xfrm>
            <a:off x="4038600" y="178713"/>
            <a:ext cx="2198039" cy="430887"/>
          </a:xfrm>
          <a:prstGeom prst="rect">
            <a:avLst/>
          </a:prstGeom>
          <a:noFill/>
        </p:spPr>
        <p:txBody>
          <a:bodyPr wrap="none" rtlCol="0">
            <a:spAutoFit/>
          </a:bodyPr>
          <a:lstStyle/>
          <a:p>
            <a:r>
              <a:rPr lang="en-US" dirty="0" smtClean="0">
                <a:solidFill>
                  <a:srgbClr val="FF0000"/>
                </a:solidFill>
              </a:rPr>
              <a:t>Particle in a BOX</a:t>
            </a:r>
            <a:endParaRPr lang="en-US" dirty="0">
              <a:solidFill>
                <a:srgbClr val="FF0000"/>
              </a:solidFill>
            </a:endParaRPr>
          </a:p>
        </p:txBody>
      </p:sp>
      <p:sp>
        <p:nvSpPr>
          <p:cNvPr id="5" name="TextBox 4"/>
          <p:cNvSpPr txBox="1"/>
          <p:nvPr/>
        </p:nvSpPr>
        <p:spPr>
          <a:xfrm>
            <a:off x="5829178" y="1066800"/>
            <a:ext cx="4076822" cy="769441"/>
          </a:xfrm>
          <a:prstGeom prst="rect">
            <a:avLst/>
          </a:prstGeom>
          <a:noFill/>
        </p:spPr>
        <p:txBody>
          <a:bodyPr wrap="none" rtlCol="0">
            <a:spAutoFit/>
          </a:bodyPr>
          <a:lstStyle/>
          <a:p>
            <a:r>
              <a:rPr lang="en-US" dirty="0" smtClean="0"/>
              <a:t>Example: Consider an atom </a:t>
            </a:r>
          </a:p>
          <a:p>
            <a:r>
              <a:rPr lang="en-US" dirty="0" smtClean="0"/>
              <a:t>L = 0.1nm E</a:t>
            </a:r>
            <a:r>
              <a:rPr lang="en-US" baseline="-25000" dirty="0" smtClean="0"/>
              <a:t>3</a:t>
            </a:r>
            <a:r>
              <a:rPr lang="en-US" dirty="0" smtClean="0"/>
              <a:t>=338.4ev, </a:t>
            </a:r>
            <a:r>
              <a:rPr lang="el-GR" dirty="0" smtClean="0"/>
              <a:t>λ</a:t>
            </a:r>
            <a:r>
              <a:rPr lang="en-US" dirty="0" smtClean="0"/>
              <a:t>=4.12nm</a:t>
            </a:r>
            <a:endParaRPr lang="en-US" dirty="0"/>
          </a:p>
        </p:txBody>
      </p:sp>
      <p:graphicFrame>
        <p:nvGraphicFramePr>
          <p:cNvPr id="6" name="Object 5"/>
          <p:cNvGraphicFramePr>
            <a:graphicFrameLocks noChangeAspect="1"/>
          </p:cNvGraphicFramePr>
          <p:nvPr/>
        </p:nvGraphicFramePr>
        <p:xfrm>
          <a:off x="7772400" y="0"/>
          <a:ext cx="1625600" cy="1016000"/>
        </p:xfrm>
        <a:graphic>
          <a:graphicData uri="http://schemas.openxmlformats.org/presentationml/2006/ole">
            <mc:AlternateContent xmlns:mc="http://schemas.openxmlformats.org/markup-compatibility/2006">
              <mc:Choice xmlns:v="urn:schemas-microsoft-com:vml" Requires="v">
                <p:oleObj spid="_x0000_s217104" name="Equation" r:id="rId3" imgW="812520" imgH="507960" progId="Equation.3">
                  <p:embed/>
                </p:oleObj>
              </mc:Choice>
              <mc:Fallback>
                <p:oleObj name="Equation" r:id="rId3" imgW="81252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1625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705601" y="2438400"/>
            <a:ext cx="3200400" cy="3477875"/>
          </a:xfrm>
          <a:prstGeom prst="rect">
            <a:avLst/>
          </a:prstGeom>
          <a:noFill/>
        </p:spPr>
        <p:txBody>
          <a:bodyPr wrap="square" rtlCol="0">
            <a:spAutoFit/>
          </a:bodyPr>
          <a:lstStyle/>
          <a:p>
            <a:r>
              <a:rPr lang="en-US" dirty="0" err="1" smtClean="0"/>
              <a:t>Butadene</a:t>
            </a:r>
            <a:r>
              <a:rPr lang="en-US" dirty="0" smtClean="0"/>
              <a:t>: CH</a:t>
            </a:r>
            <a:r>
              <a:rPr lang="en-US" baseline="-25000" dirty="0" smtClean="0"/>
              <a:t>2</a:t>
            </a:r>
            <a:r>
              <a:rPr lang="en-US" dirty="0" smtClean="0"/>
              <a:t>=C-C-CH</a:t>
            </a:r>
            <a:r>
              <a:rPr lang="en-US" baseline="-25000" dirty="0" smtClean="0"/>
              <a:t>2</a:t>
            </a:r>
          </a:p>
          <a:p>
            <a:r>
              <a:rPr lang="en-US" dirty="0" smtClean="0"/>
              <a:t>C-C=1.54Å</a:t>
            </a:r>
          </a:p>
          <a:p>
            <a:r>
              <a:rPr lang="en-US" dirty="0" smtClean="0"/>
              <a:t>C=C-&gt;1.35Å</a:t>
            </a:r>
          </a:p>
          <a:p>
            <a:r>
              <a:rPr lang="en-US" dirty="0" smtClean="0"/>
              <a:t>L = 5.78Å</a:t>
            </a:r>
          </a:p>
          <a:p>
            <a:r>
              <a:rPr lang="en-US" dirty="0" smtClean="0"/>
              <a:t>n=1 is full and n=2 is full so transition from 2-3</a:t>
            </a:r>
          </a:p>
          <a:p>
            <a:r>
              <a:rPr lang="en-US" dirty="0" smtClean="0"/>
              <a:t>E</a:t>
            </a:r>
            <a:r>
              <a:rPr lang="en-US" baseline="-25000" dirty="0" smtClean="0"/>
              <a:t>n3</a:t>
            </a:r>
            <a:r>
              <a:rPr lang="en-US" dirty="0" smtClean="0"/>
              <a:t>-E</a:t>
            </a:r>
            <a:r>
              <a:rPr lang="en-US" baseline="-25000" dirty="0" smtClean="0"/>
              <a:t>n2</a:t>
            </a:r>
            <a:r>
              <a:rPr lang="en-US" dirty="0" smtClean="0"/>
              <a:t>=9.02x10</a:t>
            </a:r>
            <a:r>
              <a:rPr lang="en-US" baseline="30000" dirty="0" smtClean="0"/>
              <a:t>-19</a:t>
            </a:r>
            <a:r>
              <a:rPr lang="en-US" dirty="0" smtClean="0"/>
              <a:t>J</a:t>
            </a:r>
          </a:p>
          <a:p>
            <a:r>
              <a:rPr lang="en-US" dirty="0" smtClean="0"/>
              <a:t>λ=220nm</a:t>
            </a:r>
          </a:p>
          <a:p>
            <a:r>
              <a:rPr lang="en-US" dirty="0" smtClean="0"/>
              <a:t>Experimental observation 217nm.</a:t>
            </a:r>
          </a:p>
        </p:txBody>
      </p:sp>
      <p:pic>
        <p:nvPicPr>
          <p:cNvPr id="217091" name="Picture 3"/>
          <p:cNvPicPr>
            <a:picLocks noChangeAspect="1" noChangeArrowheads="1"/>
          </p:cNvPicPr>
          <p:nvPr/>
        </p:nvPicPr>
        <p:blipFill>
          <a:blip r:embed="rId5"/>
          <a:srcRect/>
          <a:stretch>
            <a:fillRect/>
          </a:stretch>
        </p:blipFill>
        <p:spPr bwMode="auto">
          <a:xfrm rot="10800000">
            <a:off x="762000" y="533400"/>
            <a:ext cx="3419475" cy="2190750"/>
          </a:xfrm>
          <a:prstGeom prst="rect">
            <a:avLst/>
          </a:prstGeom>
          <a:noFill/>
          <a:ln w="9525">
            <a:noFill/>
            <a:miter lim="800000"/>
            <a:headEnd/>
            <a:tailEnd/>
          </a:ln>
          <a:effectLst/>
        </p:spPr>
      </p:pic>
      <p:pic>
        <p:nvPicPr>
          <p:cNvPr id="217092" name="Picture 4"/>
          <p:cNvPicPr>
            <a:picLocks noChangeAspect="1" noChangeArrowheads="1"/>
          </p:cNvPicPr>
          <p:nvPr/>
        </p:nvPicPr>
        <p:blipFill>
          <a:blip r:embed="rId6"/>
          <a:srcRect/>
          <a:stretch>
            <a:fillRect/>
          </a:stretch>
        </p:blipFill>
        <p:spPr bwMode="auto">
          <a:xfrm>
            <a:off x="609600" y="3200400"/>
            <a:ext cx="2743200" cy="2492783"/>
          </a:xfrm>
          <a:prstGeom prst="rect">
            <a:avLst/>
          </a:prstGeom>
          <a:noFill/>
          <a:ln w="9525">
            <a:noFill/>
            <a:miter lim="800000"/>
            <a:headEnd/>
            <a:tailEnd/>
          </a:ln>
          <a:effectLst/>
        </p:spPr>
      </p:pic>
      <p:grpSp>
        <p:nvGrpSpPr>
          <p:cNvPr id="8" name="Group 11"/>
          <p:cNvGrpSpPr/>
          <p:nvPr/>
        </p:nvGrpSpPr>
        <p:grpSpPr>
          <a:xfrm>
            <a:off x="1779962" y="0"/>
            <a:ext cx="6201178" cy="282738"/>
            <a:chOff x="1500166" y="-24"/>
            <a:chExt cx="5724164" cy="282738"/>
          </a:xfrm>
        </p:grpSpPr>
        <p:pic>
          <p:nvPicPr>
            <p:cNvPr id="12" name="Picture 4" descr="logo_iitp[1]"/>
            <p:cNvPicPr>
              <a:picLocks noChangeAspect="1" noChangeArrowheads="1"/>
            </p:cNvPicPr>
            <p:nvPr/>
          </p:nvPicPr>
          <p:blipFill>
            <a:blip r:embed="rId7" cstate="print"/>
            <a:srcRect/>
            <a:stretch>
              <a:fillRect/>
            </a:stretch>
          </p:blipFill>
          <p:spPr bwMode="auto">
            <a:xfrm>
              <a:off x="1500166" y="-24"/>
              <a:ext cx="285752" cy="282738"/>
            </a:xfrm>
            <a:prstGeom prst="rect">
              <a:avLst/>
            </a:prstGeom>
            <a:noFill/>
            <a:ln w="9525">
              <a:noFill/>
              <a:miter lim="800000"/>
              <a:headEnd/>
              <a:tailEnd/>
            </a:ln>
          </p:spPr>
        </p:pic>
        <p:sp>
          <p:nvSpPr>
            <p:cNvPr id="13" name="TextBox 12"/>
            <p:cNvSpPr txBox="1"/>
            <p:nvPr/>
          </p:nvSpPr>
          <p:spPr>
            <a:xfrm>
              <a:off x="1785918" y="0"/>
              <a:ext cx="5438412" cy="276999"/>
            </a:xfrm>
            <a:prstGeom prst="rect">
              <a:avLst/>
            </a:prstGeom>
            <a:noFill/>
          </p:spPr>
          <p:txBody>
            <a:bodyPr wrap="none" rtlCol="0">
              <a:spAutoFit/>
            </a:bodyPr>
            <a:lstStyle/>
            <a:p>
              <a:r>
                <a:rPr lang="en-US" sz="1200" dirty="0" smtClean="0"/>
                <a:t>Dr. </a:t>
              </a:r>
              <a:r>
                <a:rPr lang="en-US" sz="1200" dirty="0" err="1" smtClean="0"/>
                <a:t>Manoranjan</a:t>
              </a:r>
              <a:r>
                <a:rPr lang="en-US" sz="1200" dirty="0" smtClean="0"/>
                <a:t> </a:t>
              </a:r>
              <a:r>
                <a:rPr lang="en-US" sz="1200" dirty="0" err="1" smtClean="0"/>
                <a:t>Kar</a:t>
              </a:r>
              <a:r>
                <a:rPr lang="en-US" sz="1200" dirty="0" smtClean="0"/>
                <a:t> </a:t>
              </a:r>
              <a:r>
                <a:rPr lang="en-US" sz="1200" dirty="0" smtClean="0">
                  <a:solidFill>
                    <a:schemeClr val="accent2">
                      <a:lumMod val="75000"/>
                    </a:schemeClr>
                  </a:solidFill>
                </a:rPr>
                <a:t>(</a:t>
              </a:r>
              <a:r>
                <a:rPr lang="en-US" sz="1200" i="1" dirty="0" smtClean="0">
                  <a:solidFill>
                    <a:schemeClr val="accent2">
                      <a:lumMod val="75000"/>
                    </a:schemeClr>
                  </a:solidFill>
                </a:rPr>
                <a:t>mano@iitp.ac.in</a:t>
              </a:r>
              <a:r>
                <a:rPr lang="en-US" sz="1200" dirty="0" smtClean="0">
                  <a:solidFill>
                    <a:schemeClr val="accent2">
                      <a:lumMod val="75000"/>
                    </a:schemeClr>
                  </a:solidFill>
                </a:rPr>
                <a:t>)</a:t>
              </a:r>
              <a:r>
                <a:rPr lang="en-US" sz="1200" dirty="0" smtClean="0"/>
                <a:t>, Indian Institute of Technology Patna, </a:t>
              </a:r>
              <a:r>
                <a:rPr lang="en-US" sz="1200" i="1" dirty="0" smtClean="0">
                  <a:solidFill>
                    <a:srgbClr val="FF0000"/>
                  </a:solidFill>
                </a:rPr>
                <a:t>www.iitp.ac.in</a:t>
              </a:r>
              <a:endParaRPr lang="en-IN" sz="1200" i="1" dirty="0">
                <a:solidFill>
                  <a:srgbClr val="FF0000"/>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1"/>
          <p:cNvSpPr>
            <a:spLocks noGrp="1"/>
          </p:cNvSpPr>
          <p:nvPr>
            <p:ph type="dt" sz="quarter" idx="10"/>
          </p:nvPr>
        </p:nvSpPr>
        <p:spPr>
          <a:noFill/>
        </p:spPr>
        <p:txBody>
          <a:bodyPr/>
          <a:lstStyle/>
          <a:p>
            <a:fld id="{66257E59-46B9-4D30-BB7C-1181B24C3C64}" type="datetime2">
              <a:rPr lang="en-US" smtClean="0"/>
              <a:pPr/>
              <a:t>Tuesday, September 7, 2021</a:t>
            </a:fld>
            <a:endParaRPr lang="en-US" smtClean="0"/>
          </a:p>
        </p:txBody>
      </p:sp>
      <p:sp>
        <p:nvSpPr>
          <p:cNvPr id="113667" name="Slide Number Placeholder 2"/>
          <p:cNvSpPr>
            <a:spLocks noGrp="1"/>
          </p:cNvSpPr>
          <p:nvPr>
            <p:ph type="sldNum" sz="quarter" idx="12"/>
          </p:nvPr>
        </p:nvSpPr>
        <p:spPr>
          <a:noFill/>
        </p:spPr>
        <p:txBody>
          <a:bodyPr/>
          <a:lstStyle/>
          <a:p>
            <a:fld id="{341F1A66-BC3E-402A-B54B-1D94CC6C66AC}" type="slidenum">
              <a:rPr lang="en-US" smtClean="0"/>
              <a:pPr/>
              <a:t>30</a:t>
            </a:fld>
            <a:endParaRPr lang="en-US" smtClean="0"/>
          </a:p>
        </p:txBody>
      </p:sp>
      <p:sp>
        <p:nvSpPr>
          <p:cNvPr id="113668" name="Rectangle 3"/>
          <p:cNvSpPr>
            <a:spLocks noChangeArrowheads="1"/>
          </p:cNvSpPr>
          <p:nvPr/>
        </p:nvSpPr>
        <p:spPr bwMode="auto">
          <a:xfrm>
            <a:off x="0" y="0"/>
            <a:ext cx="9906000" cy="5878513"/>
          </a:xfrm>
          <a:prstGeom prst="rect">
            <a:avLst/>
          </a:prstGeom>
          <a:noFill/>
          <a:ln w="9525">
            <a:noFill/>
            <a:miter lim="800000"/>
            <a:headEnd/>
            <a:tailEnd/>
          </a:ln>
        </p:spPr>
        <p:txBody>
          <a:bodyPr>
            <a:spAutoFit/>
          </a:bodyPr>
          <a:lstStyle/>
          <a:p>
            <a:pPr algn="l">
              <a:buFont typeface="Arial" pitchFamily="34" charset="0"/>
              <a:buChar char="•"/>
            </a:pPr>
            <a:r>
              <a:rPr lang="en-US" sz="3600" b="1"/>
              <a:t>Anodizing</a:t>
            </a:r>
          </a:p>
          <a:p>
            <a:pPr algn="l"/>
            <a:r>
              <a:rPr lang="en-US" sz="2800"/>
              <a:t>Anodizing is considered to be a crossover method in that nanofacets are formed on a bulk aluminum surface from the top down that in turn direct the formation of an anodic oxide from the bottom up. Anodizing operates under the same principle as electropolishing except that film growth is favored instead of film dissolution. Conditions are mild in comparison: dilute polyprotic acids, low temperatures (0°C), and low current.</a:t>
            </a:r>
            <a:endParaRPr lang="en-US" sz="2800" b="1"/>
          </a:p>
          <a:p>
            <a:pPr algn="l"/>
            <a:endParaRPr lang="en-US" sz="2400" b="1"/>
          </a:p>
          <a:p>
            <a:pPr algn="l">
              <a:buFont typeface="Arial" pitchFamily="34" charset="0"/>
              <a:buChar char="•"/>
            </a:pPr>
            <a:r>
              <a:rPr lang="en-US" sz="3600" b="1"/>
              <a:t> Combustion</a:t>
            </a:r>
          </a:p>
          <a:p>
            <a:pPr algn="l"/>
            <a:r>
              <a:rPr lang="en-US" sz="2800"/>
              <a:t>Combustion is an irreversible and dynamic chemical process that is catalyzed by high-temperature flames. Trees burning in a forest fire is a top-down way to form nanoaerosols.</a:t>
            </a:r>
            <a:endParaRPr lang="en-US" sz="28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1"/>
          <p:cNvSpPr>
            <a:spLocks noGrp="1"/>
          </p:cNvSpPr>
          <p:nvPr>
            <p:ph type="dt" sz="quarter" idx="10"/>
          </p:nvPr>
        </p:nvSpPr>
        <p:spPr>
          <a:noFill/>
        </p:spPr>
        <p:txBody>
          <a:bodyPr/>
          <a:lstStyle/>
          <a:p>
            <a:fld id="{9AE54BBC-4B4B-4231-B457-0F15BA440BA0}" type="datetime2">
              <a:rPr lang="en-US" smtClean="0"/>
              <a:pPr/>
              <a:t>Tuesday, September 7, 2021</a:t>
            </a:fld>
            <a:endParaRPr lang="en-US" smtClean="0"/>
          </a:p>
        </p:txBody>
      </p:sp>
      <p:sp>
        <p:nvSpPr>
          <p:cNvPr id="114691" name="Slide Number Placeholder 2"/>
          <p:cNvSpPr>
            <a:spLocks noGrp="1"/>
          </p:cNvSpPr>
          <p:nvPr>
            <p:ph type="sldNum" sz="quarter" idx="12"/>
          </p:nvPr>
        </p:nvSpPr>
        <p:spPr>
          <a:noFill/>
        </p:spPr>
        <p:txBody>
          <a:bodyPr/>
          <a:lstStyle/>
          <a:p>
            <a:fld id="{832E6C3C-7573-4B3D-B967-EE07092DE169}" type="slidenum">
              <a:rPr lang="en-US" smtClean="0"/>
              <a:pPr/>
              <a:t>31</a:t>
            </a:fld>
            <a:endParaRPr lang="en-US" smtClean="0"/>
          </a:p>
        </p:txBody>
      </p:sp>
      <p:sp>
        <p:nvSpPr>
          <p:cNvPr id="114692" name="Rectangle 3"/>
          <p:cNvSpPr>
            <a:spLocks noChangeArrowheads="1"/>
          </p:cNvSpPr>
          <p:nvPr/>
        </p:nvSpPr>
        <p:spPr bwMode="auto">
          <a:xfrm>
            <a:off x="3352800" y="-152400"/>
            <a:ext cx="4303713" cy="708025"/>
          </a:xfrm>
          <a:prstGeom prst="rect">
            <a:avLst/>
          </a:prstGeom>
          <a:noFill/>
          <a:ln w="9525">
            <a:noFill/>
            <a:miter lim="800000"/>
            <a:headEnd/>
            <a:tailEnd/>
          </a:ln>
        </p:spPr>
        <p:txBody>
          <a:bodyPr wrap="none">
            <a:spAutoFit/>
          </a:bodyPr>
          <a:lstStyle/>
          <a:p>
            <a:r>
              <a:rPr lang="en-US" sz="4000" b="1"/>
              <a:t>Chemical Methods</a:t>
            </a:r>
            <a:endParaRPr lang="en-US" sz="4000"/>
          </a:p>
        </p:txBody>
      </p:sp>
      <p:sp>
        <p:nvSpPr>
          <p:cNvPr id="114693" name="Rectangle 4"/>
          <p:cNvSpPr>
            <a:spLocks noChangeArrowheads="1"/>
          </p:cNvSpPr>
          <p:nvPr/>
        </p:nvSpPr>
        <p:spPr bwMode="auto">
          <a:xfrm>
            <a:off x="0" y="504825"/>
            <a:ext cx="9906000" cy="5694363"/>
          </a:xfrm>
          <a:prstGeom prst="rect">
            <a:avLst/>
          </a:prstGeom>
          <a:noFill/>
          <a:ln w="9525">
            <a:noFill/>
            <a:miter lim="800000"/>
            <a:headEnd/>
            <a:tailEnd/>
          </a:ln>
        </p:spPr>
        <p:txBody>
          <a:bodyPr>
            <a:spAutoFit/>
          </a:bodyPr>
          <a:lstStyle/>
          <a:p>
            <a:pPr algn="l"/>
            <a:r>
              <a:rPr lang="en-US" sz="2800" b="1"/>
              <a:t>Chemical etching of silicon is a workhorse technique in</a:t>
            </a:r>
          </a:p>
          <a:p>
            <a:pPr algn="l"/>
            <a:r>
              <a:rPr lang="en-US" sz="2800"/>
              <a:t>the semiconductor industry for many decades.</a:t>
            </a:r>
          </a:p>
          <a:p>
            <a:pPr algn="l"/>
            <a:endParaRPr lang="en-US" sz="2800"/>
          </a:p>
          <a:p>
            <a:pPr algn="l"/>
            <a:r>
              <a:rPr lang="en-US" sz="2800"/>
              <a:t>Si</a:t>
            </a:r>
            <a:r>
              <a:rPr lang="en-US" sz="2800" baseline="-25000"/>
              <a:t>(s)</a:t>
            </a:r>
            <a:r>
              <a:rPr lang="en-US" sz="2800"/>
              <a:t> + 4KOH</a:t>
            </a:r>
            <a:r>
              <a:rPr lang="en-US" sz="2800" baseline="-25000"/>
              <a:t>(aq)</a:t>
            </a:r>
            <a:r>
              <a:rPr lang="en-US" sz="2800"/>
              <a:t> → [SiO</a:t>
            </a:r>
            <a:r>
              <a:rPr lang="en-US" sz="2800" baseline="-25000"/>
              <a:t>4</a:t>
            </a:r>
            <a:r>
              <a:rPr lang="en-US" sz="2800"/>
              <a:t>)</a:t>
            </a:r>
            <a:r>
              <a:rPr lang="en-US" sz="2800" baseline="30000"/>
              <a:t>4-</a:t>
            </a:r>
            <a:r>
              <a:rPr lang="en-US" sz="2800"/>
              <a:t> + 4K</a:t>
            </a:r>
            <a:r>
              <a:rPr lang="en-US" sz="2800" baseline="30000"/>
              <a:t>+</a:t>
            </a:r>
            <a:r>
              <a:rPr lang="en-US" sz="2800" baseline="-25000"/>
              <a:t>(aq)</a:t>
            </a:r>
            <a:r>
              <a:rPr lang="en-US" sz="2800"/>
              <a:t> +2H</a:t>
            </a:r>
            <a:r>
              <a:rPr lang="en-US" sz="2800" baseline="-25000"/>
              <a:t>2(g)</a:t>
            </a:r>
          </a:p>
          <a:p>
            <a:pPr algn="l"/>
            <a:endParaRPr lang="en-US" sz="2800"/>
          </a:p>
          <a:p>
            <a:pPr algn="l"/>
            <a:r>
              <a:rPr lang="en-US" sz="2800"/>
              <a:t>Silicon is etched in an anisotropic way— i.e. that different crystal faces etch at different rates. The Si(110) surface undergoes the fastest etch rate. The etch rates of Si (110), (100) and (111) proceed at 1.5, 0.79 and 0.005 μm·min</a:t>
            </a:r>
            <a:r>
              <a:rPr lang="en-US" sz="2800" baseline="30000"/>
              <a:t>-1</a:t>
            </a:r>
            <a:r>
              <a:rPr lang="en-US" sz="2800"/>
              <a:t>. </a:t>
            </a:r>
          </a:p>
          <a:p>
            <a:pPr algn="l"/>
            <a:endParaRPr lang="en-US" sz="2800"/>
          </a:p>
          <a:p>
            <a:pPr algn="l"/>
            <a:r>
              <a:rPr lang="en-US" sz="2800"/>
              <a:t>Hydrofluoric acid is also used:</a:t>
            </a:r>
          </a:p>
          <a:p>
            <a:pPr algn="l"/>
            <a:endParaRPr lang="en-US" sz="2800"/>
          </a:p>
          <a:p>
            <a:pPr algn="l"/>
            <a:r>
              <a:rPr lang="en-US" sz="2800"/>
              <a:t>Si</a:t>
            </a:r>
            <a:r>
              <a:rPr lang="en-US" sz="2800" baseline="-25000"/>
              <a:t>(s)</a:t>
            </a:r>
            <a:r>
              <a:rPr lang="en-US" sz="2800"/>
              <a:t> + 6HF</a:t>
            </a:r>
            <a:r>
              <a:rPr lang="en-US" sz="2800" baseline="-25000"/>
              <a:t>(aq) </a:t>
            </a:r>
            <a:r>
              <a:rPr lang="en-US" sz="2800"/>
              <a:t>→ [SiF</a:t>
            </a:r>
            <a:r>
              <a:rPr lang="en-US" sz="2800" baseline="-25000"/>
              <a:t>6</a:t>
            </a:r>
            <a:r>
              <a:rPr lang="en-US" sz="2800"/>
              <a:t>)</a:t>
            </a:r>
            <a:r>
              <a:rPr lang="en-US" sz="2800" baseline="30000"/>
              <a:t>2-</a:t>
            </a:r>
            <a:r>
              <a:rPr lang="en-US" sz="2800"/>
              <a:t> + 4H</a:t>
            </a:r>
            <a:r>
              <a:rPr lang="en-US" sz="2800" baseline="30000"/>
              <a:t>+</a:t>
            </a:r>
            <a:r>
              <a:rPr lang="en-US" sz="2800" baseline="-25000"/>
              <a:t>(aq)</a:t>
            </a:r>
            <a:r>
              <a:rPr lang="en-US" sz="2800"/>
              <a:t> +2H</a:t>
            </a:r>
            <a:r>
              <a:rPr lang="en-US" sz="2800" baseline="-25000"/>
              <a:t>2(g)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1"/>
          <p:cNvSpPr>
            <a:spLocks noGrp="1"/>
          </p:cNvSpPr>
          <p:nvPr>
            <p:ph type="dt" sz="quarter" idx="10"/>
          </p:nvPr>
        </p:nvSpPr>
        <p:spPr>
          <a:noFill/>
        </p:spPr>
        <p:txBody>
          <a:bodyPr/>
          <a:lstStyle/>
          <a:p>
            <a:fld id="{00D03AB3-E5F9-471F-95B1-12842A0CD8BE}" type="datetime2">
              <a:rPr lang="en-US" smtClean="0"/>
              <a:pPr/>
              <a:t>Tuesday, September 7, 2021</a:t>
            </a:fld>
            <a:endParaRPr lang="en-US" smtClean="0"/>
          </a:p>
        </p:txBody>
      </p:sp>
      <p:sp>
        <p:nvSpPr>
          <p:cNvPr id="115715" name="Slide Number Placeholder 2"/>
          <p:cNvSpPr>
            <a:spLocks noGrp="1"/>
          </p:cNvSpPr>
          <p:nvPr>
            <p:ph type="sldNum" sz="quarter" idx="12"/>
          </p:nvPr>
        </p:nvSpPr>
        <p:spPr>
          <a:noFill/>
        </p:spPr>
        <p:txBody>
          <a:bodyPr/>
          <a:lstStyle/>
          <a:p>
            <a:fld id="{E1E1C343-C107-4797-ACA1-75CFC52C4B86}" type="slidenum">
              <a:rPr lang="en-US" smtClean="0"/>
              <a:pPr/>
              <a:t>32</a:t>
            </a:fld>
            <a:endParaRPr lang="en-US" smtClean="0"/>
          </a:p>
        </p:txBody>
      </p:sp>
      <p:sp>
        <p:nvSpPr>
          <p:cNvPr id="115716" name="Rectangle 3"/>
          <p:cNvSpPr>
            <a:spLocks noChangeArrowheads="1"/>
          </p:cNvSpPr>
          <p:nvPr/>
        </p:nvSpPr>
        <p:spPr bwMode="auto">
          <a:xfrm>
            <a:off x="2133600" y="0"/>
            <a:ext cx="6161088" cy="646113"/>
          </a:xfrm>
          <a:prstGeom prst="rect">
            <a:avLst/>
          </a:prstGeom>
          <a:noFill/>
          <a:ln w="9525">
            <a:noFill/>
            <a:miter lim="800000"/>
            <a:headEnd/>
            <a:tailEnd/>
          </a:ln>
        </p:spPr>
        <p:txBody>
          <a:bodyPr wrap="none">
            <a:spAutoFit/>
          </a:bodyPr>
          <a:lstStyle/>
          <a:p>
            <a:r>
              <a:rPr lang="en-US" sz="3600" b="1"/>
              <a:t>Chemical Methods: Anodizing</a:t>
            </a:r>
            <a:endParaRPr lang="en-US" sz="3600"/>
          </a:p>
        </p:txBody>
      </p:sp>
      <p:sp>
        <p:nvSpPr>
          <p:cNvPr id="115717" name="Rectangle 4"/>
          <p:cNvSpPr>
            <a:spLocks noChangeArrowheads="1"/>
          </p:cNvSpPr>
          <p:nvPr/>
        </p:nvSpPr>
        <p:spPr bwMode="auto">
          <a:xfrm>
            <a:off x="0" y="990600"/>
            <a:ext cx="9372600" cy="4545013"/>
          </a:xfrm>
          <a:prstGeom prst="rect">
            <a:avLst/>
          </a:prstGeom>
          <a:noFill/>
          <a:ln w="9525">
            <a:noFill/>
            <a:miter lim="800000"/>
            <a:headEnd/>
            <a:tailEnd/>
          </a:ln>
        </p:spPr>
        <p:txBody>
          <a:bodyPr>
            <a:spAutoFit/>
          </a:bodyPr>
          <a:lstStyle/>
          <a:p>
            <a:pPr algn="l"/>
            <a:r>
              <a:rPr lang="en-US" sz="2800" b="1"/>
              <a:t>Anodizing is a splendid means of forming a nanostructured </a:t>
            </a:r>
            <a:r>
              <a:rPr lang="pt-BR" sz="2800"/>
              <a:t>material from bulk aluminum metal.</a:t>
            </a:r>
          </a:p>
          <a:p>
            <a:pPr algn="l"/>
            <a:r>
              <a:rPr lang="en-US" sz="2800"/>
              <a:t>Anode Reaction: 			         2Al</a:t>
            </a:r>
            <a:r>
              <a:rPr lang="en-US" sz="2800" baseline="30000"/>
              <a:t>o</a:t>
            </a:r>
            <a:r>
              <a:rPr lang="en-US" sz="2800" baseline="-25000"/>
              <a:t>(s)</a:t>
            </a:r>
            <a:r>
              <a:rPr lang="en-US" sz="2800"/>
              <a:t> → 2Al</a:t>
            </a:r>
            <a:r>
              <a:rPr lang="en-US" sz="2800" baseline="30000"/>
              <a:t>3+</a:t>
            </a:r>
            <a:r>
              <a:rPr lang="en-US" sz="2800"/>
              <a:t>(aq) + 6e-</a:t>
            </a:r>
          </a:p>
          <a:p>
            <a:pPr algn="l"/>
            <a:r>
              <a:rPr lang="en-US" sz="2800"/>
              <a:t>Oxide-Electrolyte Interface:    </a:t>
            </a:r>
            <a:r>
              <a:rPr lang="en-US" sz="2400"/>
              <a:t>2Al</a:t>
            </a:r>
            <a:r>
              <a:rPr lang="en-US" sz="2400" baseline="30000"/>
              <a:t>3+</a:t>
            </a:r>
            <a:r>
              <a:rPr lang="en-US" sz="2400" baseline="-25000"/>
              <a:t>(aq)</a:t>
            </a:r>
            <a:r>
              <a:rPr lang="en-US" sz="2400"/>
              <a:t> + 3H</a:t>
            </a:r>
            <a:r>
              <a:rPr lang="en-US" sz="2400" baseline="-25000"/>
              <a:t>2</a:t>
            </a:r>
            <a:r>
              <a:rPr lang="en-US" sz="2400"/>
              <a:t>O → Al</a:t>
            </a:r>
            <a:r>
              <a:rPr lang="en-US" sz="2400" baseline="-25000"/>
              <a:t>2</a:t>
            </a:r>
            <a:r>
              <a:rPr lang="en-US" sz="2400"/>
              <a:t>O</a:t>
            </a:r>
            <a:r>
              <a:rPr lang="en-US" sz="2400" baseline="-25000"/>
              <a:t>3(s)</a:t>
            </a:r>
            <a:r>
              <a:rPr lang="en-US" sz="2400"/>
              <a:t> + 6H</a:t>
            </a:r>
            <a:r>
              <a:rPr lang="en-US" sz="2400" baseline="30000"/>
              <a:t>+</a:t>
            </a:r>
            <a:r>
              <a:rPr lang="en-US" sz="2400" baseline="-25000"/>
              <a:t>(aq)</a:t>
            </a:r>
          </a:p>
          <a:p>
            <a:pPr algn="l"/>
            <a:r>
              <a:rPr lang="en-US" sz="2800"/>
              <a:t>Cathode Reaction: 		           6H</a:t>
            </a:r>
            <a:r>
              <a:rPr lang="en-US" sz="2800" baseline="30000"/>
              <a:t>+</a:t>
            </a:r>
            <a:r>
              <a:rPr lang="en-US" sz="2800" baseline="-25000"/>
              <a:t>(aq) </a:t>
            </a:r>
            <a:r>
              <a:rPr lang="en-US" sz="2800"/>
              <a:t>+ 6e</a:t>
            </a:r>
            <a:r>
              <a:rPr lang="en-US" sz="2800" baseline="30000"/>
              <a:t>-</a:t>
            </a:r>
            <a:r>
              <a:rPr lang="en-US" sz="2800"/>
              <a:t> → 3H</a:t>
            </a:r>
            <a:r>
              <a:rPr lang="en-US" sz="2800" baseline="-25000"/>
              <a:t>2(g)</a:t>
            </a:r>
          </a:p>
          <a:p>
            <a:pPr algn="l"/>
            <a:r>
              <a:rPr lang="en-US" sz="2800" baseline="-25000"/>
              <a:t>-------------------------------------------------------------------------------------------------------------------</a:t>
            </a:r>
          </a:p>
          <a:p>
            <a:pPr algn="l"/>
            <a:endParaRPr lang="en-US" sz="2800" baseline="-25000"/>
          </a:p>
          <a:p>
            <a:pPr algn="l"/>
            <a:r>
              <a:rPr lang="en-US" sz="2800" b="1"/>
              <a:t>Overall Reaction:                 2Al</a:t>
            </a:r>
            <a:r>
              <a:rPr lang="en-US" sz="2800" b="1" baseline="30000"/>
              <a:t>o</a:t>
            </a:r>
            <a:r>
              <a:rPr lang="en-US" sz="2800" b="1" baseline="-25000"/>
              <a:t>(s)</a:t>
            </a:r>
            <a:r>
              <a:rPr lang="en-US" sz="2800" b="1"/>
              <a:t> + 3H</a:t>
            </a:r>
            <a:r>
              <a:rPr lang="en-US" sz="2800" b="1" baseline="-25000"/>
              <a:t>2</a:t>
            </a:r>
            <a:r>
              <a:rPr lang="en-US" sz="2800" b="1"/>
              <a:t>O → Al</a:t>
            </a:r>
            <a:r>
              <a:rPr lang="en-US" sz="2800" b="1" baseline="-25000"/>
              <a:t>2</a:t>
            </a:r>
            <a:r>
              <a:rPr lang="en-US" sz="2800" b="1"/>
              <a:t>O</a:t>
            </a:r>
            <a:r>
              <a:rPr lang="en-US" sz="2800" b="1" baseline="-25000"/>
              <a:t>3</a:t>
            </a:r>
            <a:r>
              <a:rPr lang="en-US" sz="2800" b="1"/>
              <a:t> + 3H</a:t>
            </a:r>
            <a:r>
              <a:rPr lang="en-US" sz="2800" b="1" baseline="-25000"/>
              <a:t>2(g)</a:t>
            </a:r>
          </a:p>
          <a:p>
            <a:pPr algn="l"/>
            <a:r>
              <a:rPr lang="en-US" sz="2800"/>
              <a:t>Starting with pure aluminum in an acid solution (sulfuric, oxalic or phosphoric acids usually) and applying a potential, scallops are formed in the top layer of the Al metal.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1"/>
          <p:cNvSpPr>
            <a:spLocks noGrp="1"/>
          </p:cNvSpPr>
          <p:nvPr>
            <p:ph type="dt" sz="quarter" idx="10"/>
          </p:nvPr>
        </p:nvSpPr>
        <p:spPr>
          <a:noFill/>
        </p:spPr>
        <p:txBody>
          <a:bodyPr/>
          <a:lstStyle/>
          <a:p>
            <a:fld id="{508F3523-53DC-4439-8B36-545E0BFF6B93}" type="datetime2">
              <a:rPr lang="en-US" smtClean="0"/>
              <a:pPr/>
              <a:t>Tuesday, September 7, 2021</a:t>
            </a:fld>
            <a:endParaRPr lang="en-US" smtClean="0"/>
          </a:p>
        </p:txBody>
      </p:sp>
      <p:sp>
        <p:nvSpPr>
          <p:cNvPr id="116739" name="Slide Number Placeholder 2"/>
          <p:cNvSpPr>
            <a:spLocks noGrp="1"/>
          </p:cNvSpPr>
          <p:nvPr>
            <p:ph type="sldNum" sz="quarter" idx="12"/>
          </p:nvPr>
        </p:nvSpPr>
        <p:spPr>
          <a:noFill/>
        </p:spPr>
        <p:txBody>
          <a:bodyPr/>
          <a:lstStyle/>
          <a:p>
            <a:fld id="{D6AA7842-F278-4B9B-815F-036A16175BAF}" type="slidenum">
              <a:rPr lang="en-US" smtClean="0"/>
              <a:pPr/>
              <a:t>33</a:t>
            </a:fld>
            <a:endParaRPr lang="en-US" smtClean="0"/>
          </a:p>
        </p:txBody>
      </p:sp>
      <p:pic>
        <p:nvPicPr>
          <p:cNvPr id="116740" name="Picture 2"/>
          <p:cNvPicPr>
            <a:picLocks noChangeAspect="1" noChangeArrowheads="1"/>
          </p:cNvPicPr>
          <p:nvPr/>
        </p:nvPicPr>
        <p:blipFill>
          <a:blip r:embed="rId2"/>
          <a:srcRect/>
          <a:stretch>
            <a:fillRect/>
          </a:stretch>
        </p:blipFill>
        <p:spPr bwMode="auto">
          <a:xfrm>
            <a:off x="304800" y="609600"/>
            <a:ext cx="4994275" cy="5486400"/>
          </a:xfrm>
          <a:prstGeom prst="rect">
            <a:avLst/>
          </a:prstGeom>
          <a:noFill/>
          <a:ln w="9525" algn="ctr">
            <a:noFill/>
            <a:miter lim="800000"/>
            <a:headEnd/>
            <a:tailEnd/>
          </a:ln>
        </p:spPr>
      </p:pic>
      <p:sp>
        <p:nvSpPr>
          <p:cNvPr id="116741" name="Rectangle 4"/>
          <p:cNvSpPr>
            <a:spLocks noChangeArrowheads="1"/>
          </p:cNvSpPr>
          <p:nvPr/>
        </p:nvSpPr>
        <p:spPr bwMode="auto">
          <a:xfrm>
            <a:off x="5486400" y="304800"/>
            <a:ext cx="4419600" cy="5940425"/>
          </a:xfrm>
          <a:prstGeom prst="rect">
            <a:avLst/>
          </a:prstGeom>
          <a:noFill/>
          <a:ln w="9525">
            <a:noFill/>
            <a:miter lim="800000"/>
            <a:headEnd/>
            <a:tailEnd/>
          </a:ln>
        </p:spPr>
        <p:txBody>
          <a:bodyPr>
            <a:spAutoFit/>
          </a:bodyPr>
          <a:lstStyle/>
          <a:p>
            <a:pPr algn="l"/>
            <a:r>
              <a:rPr lang="en-US"/>
              <a:t>The diameter of the scallops, and therefore the size of the porous cells, is directly proportional to the applied voltage. The diameter in nm of the pore channels follows:</a:t>
            </a:r>
          </a:p>
          <a:p>
            <a:pPr algn="l"/>
            <a:r>
              <a:rPr lang="en-US" sz="2800" i="1"/>
              <a:t>	d</a:t>
            </a:r>
            <a:r>
              <a:rPr lang="en-US" sz="2800" i="1" baseline="-25000"/>
              <a:t>pore</a:t>
            </a:r>
            <a:r>
              <a:rPr lang="en-US" sz="2800" i="1"/>
              <a:t> ∝ 1.4 V</a:t>
            </a:r>
          </a:p>
          <a:p>
            <a:pPr algn="l"/>
            <a:r>
              <a:rPr lang="en-US"/>
              <a:t>Porous anodic templates are chemically resistant (except to</a:t>
            </a:r>
          </a:p>
          <a:p>
            <a:pPr algn="l"/>
            <a:r>
              <a:rPr lang="en-US"/>
              <a:t>strong acids or bases), optically</a:t>
            </a:r>
          </a:p>
          <a:p>
            <a:pPr algn="l"/>
            <a:r>
              <a:rPr lang="en-US"/>
              <a:t>clear, thermally stable (to 1000</a:t>
            </a:r>
          </a:p>
          <a:p>
            <a:pPr algn="l"/>
            <a:r>
              <a:rPr lang="en-US"/>
              <a:t>°C depending on the electrolyte)</a:t>
            </a:r>
          </a:p>
          <a:p>
            <a:pPr algn="l"/>
            <a:r>
              <a:rPr lang="en-US"/>
              <a:t>and physical rather durable</a:t>
            </a:r>
          </a:p>
          <a:p>
            <a:pPr algn="l"/>
            <a:r>
              <a:rPr lang="en-US"/>
              <a:t>(although it is a ceramic). In its</a:t>
            </a:r>
          </a:p>
          <a:p>
            <a:pPr algn="l"/>
            <a:r>
              <a:rPr lang="en-US"/>
              <a:t>post anodize stage, the barrier</a:t>
            </a:r>
          </a:p>
          <a:p>
            <a:pPr algn="l"/>
            <a:r>
              <a:rPr lang="en-US"/>
              <a:t>layer is still conductive and</a:t>
            </a:r>
          </a:p>
          <a:p>
            <a:pPr algn="l"/>
            <a:r>
              <a:rPr lang="en-US"/>
              <a:t>metals can be plated within the</a:t>
            </a:r>
          </a:p>
          <a:p>
            <a:pPr algn="l"/>
            <a:r>
              <a:rPr lang="en-US"/>
              <a:t>pores.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fld id="{D218D809-D0E8-4B69-8482-F2AB3772B1BB}" type="datetime2">
              <a:rPr lang="en-US" smtClean="0"/>
              <a:pPr/>
              <a:t>Tuesday, September 7, 2021</a:t>
            </a:fld>
            <a:endParaRPr lang="en-US" smtClean="0"/>
          </a:p>
        </p:txBody>
      </p:sp>
      <p:sp>
        <p:nvSpPr>
          <p:cNvPr id="110595" name="Slide Number Placeholder 3"/>
          <p:cNvSpPr>
            <a:spLocks noGrp="1"/>
          </p:cNvSpPr>
          <p:nvPr>
            <p:ph type="sldNum" sz="quarter" idx="12"/>
          </p:nvPr>
        </p:nvSpPr>
        <p:spPr>
          <a:noFill/>
        </p:spPr>
        <p:txBody>
          <a:bodyPr/>
          <a:lstStyle/>
          <a:p>
            <a:fld id="{73E6497A-06A3-458D-948C-E03D1D3D7562}" type="slidenum">
              <a:rPr lang="en-US" smtClean="0"/>
              <a:pPr/>
              <a:t>34</a:t>
            </a:fld>
            <a:endParaRPr lang="en-US" smtClean="0"/>
          </a:p>
        </p:txBody>
      </p:sp>
      <p:sp>
        <p:nvSpPr>
          <p:cNvPr id="110596" name="Rectangle 6"/>
          <p:cNvSpPr>
            <a:spLocks noChangeArrowheads="1"/>
          </p:cNvSpPr>
          <p:nvPr/>
        </p:nvSpPr>
        <p:spPr bwMode="auto">
          <a:xfrm>
            <a:off x="0" y="3103563"/>
            <a:ext cx="9906000" cy="0"/>
          </a:xfrm>
          <a:prstGeom prst="rect">
            <a:avLst/>
          </a:prstGeom>
          <a:noFill/>
          <a:ln w="9525" algn="ctr">
            <a:noFill/>
            <a:miter lim="800000"/>
            <a:headEnd/>
            <a:tailEnd/>
          </a:ln>
        </p:spPr>
        <p:txBody>
          <a:bodyPr wrap="none" anchor="ctr">
            <a:spAutoFit/>
          </a:bodyPr>
          <a:lstStyle/>
          <a:p>
            <a:endParaRPr lang="en-US"/>
          </a:p>
        </p:txBody>
      </p:sp>
      <p:sp>
        <p:nvSpPr>
          <p:cNvPr id="110597" name="TextBox 3"/>
          <p:cNvSpPr txBox="1">
            <a:spLocks noChangeArrowheads="1"/>
          </p:cNvSpPr>
          <p:nvPr/>
        </p:nvSpPr>
        <p:spPr bwMode="auto">
          <a:xfrm>
            <a:off x="2133600" y="0"/>
            <a:ext cx="5757863" cy="708025"/>
          </a:xfrm>
          <a:prstGeom prst="rect">
            <a:avLst/>
          </a:prstGeom>
          <a:noFill/>
          <a:ln w="9525">
            <a:noFill/>
            <a:miter lim="800000"/>
            <a:headEnd/>
            <a:tailEnd/>
          </a:ln>
        </p:spPr>
        <p:txBody>
          <a:bodyPr wrap="none">
            <a:spAutoFit/>
          </a:bodyPr>
          <a:lstStyle/>
          <a:p>
            <a:r>
              <a:rPr lang="en-US" sz="4000"/>
              <a:t>Review of previous classes</a:t>
            </a:r>
          </a:p>
        </p:txBody>
      </p:sp>
      <p:sp>
        <p:nvSpPr>
          <p:cNvPr id="110598" name="Rectangle 4"/>
          <p:cNvSpPr>
            <a:spLocks noChangeArrowheads="1"/>
          </p:cNvSpPr>
          <p:nvPr/>
        </p:nvSpPr>
        <p:spPr bwMode="auto">
          <a:xfrm>
            <a:off x="0" y="685800"/>
            <a:ext cx="4648200" cy="1384300"/>
          </a:xfrm>
          <a:prstGeom prst="rect">
            <a:avLst/>
          </a:prstGeom>
          <a:noFill/>
          <a:ln w="9525">
            <a:noFill/>
            <a:miter lim="800000"/>
            <a:headEnd/>
            <a:tailEnd/>
          </a:ln>
        </p:spPr>
        <p:txBody>
          <a:bodyPr>
            <a:spAutoFit/>
          </a:bodyPr>
          <a:lstStyle/>
          <a:p>
            <a:pPr algn="l"/>
            <a:r>
              <a:rPr lang="en-US" sz="1400"/>
              <a:t>1. Nanotechnology in upward motion: next future of science and technology is nanotechnology</a:t>
            </a:r>
          </a:p>
          <a:p>
            <a:pPr algn="l"/>
            <a:r>
              <a:rPr lang="en-US" sz="1400"/>
              <a:t>2. Constructive - Destructive interference by thin films</a:t>
            </a:r>
          </a:p>
          <a:p>
            <a:pPr algn="l"/>
            <a:r>
              <a:rPr lang="en-US" sz="1400"/>
              <a:t>3. Non-Reflective Surfaces</a:t>
            </a:r>
          </a:p>
          <a:p>
            <a:pPr algn="l"/>
            <a:r>
              <a:rPr lang="en-US" sz="1400"/>
              <a:t>4. Super-Hydro-Phobicity</a:t>
            </a:r>
          </a:p>
          <a:p>
            <a:pPr algn="l"/>
            <a:r>
              <a:rPr lang="en-US" sz="1400"/>
              <a:t>5. Self-Cleaning</a:t>
            </a:r>
          </a:p>
        </p:txBody>
      </p:sp>
      <p:sp>
        <p:nvSpPr>
          <p:cNvPr id="110599" name="TextBox 5"/>
          <p:cNvSpPr txBox="1">
            <a:spLocks noChangeArrowheads="1"/>
          </p:cNvSpPr>
          <p:nvPr/>
        </p:nvSpPr>
        <p:spPr bwMode="auto">
          <a:xfrm>
            <a:off x="4573588" y="533400"/>
            <a:ext cx="5332412" cy="2062163"/>
          </a:xfrm>
          <a:prstGeom prst="rect">
            <a:avLst/>
          </a:prstGeom>
          <a:noFill/>
          <a:ln w="9525">
            <a:noFill/>
            <a:miter lim="800000"/>
            <a:headEnd/>
            <a:tailEnd/>
          </a:ln>
        </p:spPr>
        <p:txBody>
          <a:bodyPr wrap="none">
            <a:spAutoFit/>
          </a:bodyPr>
          <a:lstStyle/>
          <a:p>
            <a:pPr marL="742950" indent="-742950" algn="l">
              <a:buFontTx/>
              <a:buAutoNum type="arabicPeriod"/>
            </a:pPr>
            <a:r>
              <a:rPr lang="en-US" sz="1600">
                <a:solidFill>
                  <a:srgbClr val="FF0000"/>
                </a:solidFill>
              </a:rPr>
              <a:t>Nano in Histroy</a:t>
            </a:r>
          </a:p>
          <a:p>
            <a:pPr marL="742950" indent="-742950" algn="l">
              <a:buFontTx/>
              <a:buAutoNum type="arabicPeriod"/>
            </a:pPr>
            <a:r>
              <a:rPr lang="en-US" sz="1600">
                <a:solidFill>
                  <a:srgbClr val="FF0000"/>
                </a:solidFill>
              </a:rPr>
              <a:t>The Localized Surface Plasmon Resonance</a:t>
            </a:r>
          </a:p>
          <a:p>
            <a:pPr marL="742950" indent="-742950" algn="l">
              <a:buFontTx/>
              <a:buAutoNum type="arabicPeriod"/>
            </a:pPr>
            <a:r>
              <a:rPr lang="en-US" sz="1600">
                <a:solidFill>
                  <a:srgbClr val="FF0000"/>
                </a:solidFill>
              </a:rPr>
              <a:t>DICHROISM</a:t>
            </a:r>
          </a:p>
          <a:p>
            <a:pPr marL="742950" indent="-742950" algn="l">
              <a:buFontTx/>
              <a:buAutoNum type="arabicPeriod"/>
            </a:pPr>
            <a:r>
              <a:rPr lang="en-US" sz="1600">
                <a:solidFill>
                  <a:srgbClr val="FF0000"/>
                </a:solidFill>
              </a:rPr>
              <a:t>Development of nanoscience and technology</a:t>
            </a:r>
          </a:p>
          <a:p>
            <a:pPr marL="742950" indent="-742950" algn="l">
              <a:buFontTx/>
              <a:buAutoNum type="arabicPeriod"/>
            </a:pPr>
            <a:r>
              <a:rPr lang="en-US" sz="1600">
                <a:solidFill>
                  <a:srgbClr val="FF0000"/>
                </a:solidFill>
              </a:rPr>
              <a:t>Diversity of nano field</a:t>
            </a:r>
          </a:p>
          <a:p>
            <a:pPr marL="742950" indent="-742950" algn="l">
              <a:buFontTx/>
              <a:buAutoNum type="arabicPeriod"/>
            </a:pPr>
            <a:r>
              <a:rPr lang="en-US" sz="1600">
                <a:solidFill>
                  <a:srgbClr val="FF0000"/>
                </a:solidFill>
              </a:rPr>
              <a:t>Surface to volume atoms of Cuboctahedral system</a:t>
            </a:r>
          </a:p>
          <a:p>
            <a:pPr marL="742950" indent="-742950" algn="l">
              <a:buFontTx/>
              <a:buAutoNum type="arabicPeriod"/>
            </a:pPr>
            <a:r>
              <a:rPr lang="en-US" sz="1600">
                <a:solidFill>
                  <a:srgbClr val="FF0000"/>
                </a:solidFill>
              </a:rPr>
              <a:t>M(K) = (1/3)*(10K</a:t>
            </a:r>
            <a:r>
              <a:rPr lang="en-US" sz="1600" baseline="30000">
                <a:solidFill>
                  <a:srgbClr val="FF0000"/>
                </a:solidFill>
              </a:rPr>
              <a:t>3</a:t>
            </a:r>
            <a:r>
              <a:rPr lang="en-US" sz="1600">
                <a:solidFill>
                  <a:srgbClr val="FF0000"/>
                </a:solidFill>
              </a:rPr>
              <a:t>+15K</a:t>
            </a:r>
            <a:r>
              <a:rPr lang="en-US" sz="1600" baseline="30000">
                <a:solidFill>
                  <a:srgbClr val="FF0000"/>
                </a:solidFill>
              </a:rPr>
              <a:t>2</a:t>
            </a:r>
            <a:r>
              <a:rPr lang="en-US" sz="1600">
                <a:solidFill>
                  <a:srgbClr val="FF0000"/>
                </a:solidFill>
              </a:rPr>
              <a:t>+11K+3), K = No. of shell</a:t>
            </a:r>
          </a:p>
          <a:p>
            <a:pPr marL="742950" indent="-742950" algn="l"/>
            <a:r>
              <a:rPr lang="en-US" sz="1600">
                <a:solidFill>
                  <a:srgbClr val="FF0000"/>
                </a:solidFill>
              </a:rPr>
              <a:t>	N</a:t>
            </a:r>
            <a:r>
              <a:rPr lang="en-US" sz="1600" baseline="-25000">
                <a:solidFill>
                  <a:srgbClr val="FF0000"/>
                </a:solidFill>
              </a:rPr>
              <a:t>K</a:t>
            </a:r>
            <a:r>
              <a:rPr lang="en-US" sz="1600">
                <a:solidFill>
                  <a:srgbClr val="FF0000"/>
                </a:solidFill>
              </a:rPr>
              <a:t> =10K</a:t>
            </a:r>
            <a:r>
              <a:rPr lang="en-US" sz="1600" baseline="30000">
                <a:solidFill>
                  <a:srgbClr val="FF0000"/>
                </a:solidFill>
              </a:rPr>
              <a:t>2</a:t>
            </a:r>
            <a:r>
              <a:rPr lang="en-US" sz="1600">
                <a:solidFill>
                  <a:srgbClr val="FF0000"/>
                </a:solidFill>
              </a:rPr>
              <a:t> + 2, Every shell contains number of  shell</a:t>
            </a:r>
          </a:p>
        </p:txBody>
      </p:sp>
      <p:sp>
        <p:nvSpPr>
          <p:cNvPr id="110600" name="TextBox 12"/>
          <p:cNvSpPr txBox="1">
            <a:spLocks noChangeArrowheads="1"/>
          </p:cNvSpPr>
          <p:nvPr/>
        </p:nvSpPr>
        <p:spPr bwMode="auto">
          <a:xfrm>
            <a:off x="6096000" y="2819400"/>
            <a:ext cx="1847850" cy="400050"/>
          </a:xfrm>
          <a:prstGeom prst="rect">
            <a:avLst/>
          </a:prstGeom>
          <a:noFill/>
          <a:ln w="9525">
            <a:noFill/>
            <a:miter lim="800000"/>
            <a:headEnd/>
            <a:tailEnd/>
          </a:ln>
        </p:spPr>
        <p:txBody>
          <a:bodyPr wrap="none">
            <a:spAutoFit/>
          </a:bodyPr>
          <a:lstStyle/>
          <a:p>
            <a:r>
              <a:rPr lang="en-US" sz="2000" b="1">
                <a:solidFill>
                  <a:srgbClr val="0000CC"/>
                </a:solidFill>
              </a:rPr>
              <a:t>SIZE EFFECT</a:t>
            </a:r>
          </a:p>
        </p:txBody>
      </p:sp>
      <p:sp>
        <p:nvSpPr>
          <p:cNvPr id="110601" name="TextBox 13"/>
          <p:cNvSpPr txBox="1">
            <a:spLocks noChangeArrowheads="1"/>
          </p:cNvSpPr>
          <p:nvPr/>
        </p:nvSpPr>
        <p:spPr bwMode="auto">
          <a:xfrm>
            <a:off x="304800" y="2971800"/>
            <a:ext cx="2151063" cy="461963"/>
          </a:xfrm>
          <a:prstGeom prst="rect">
            <a:avLst/>
          </a:prstGeom>
          <a:noFill/>
          <a:ln w="9525">
            <a:noFill/>
            <a:miter lim="800000"/>
            <a:headEnd/>
            <a:tailEnd/>
          </a:ln>
        </p:spPr>
        <p:txBody>
          <a:bodyPr wrap="none">
            <a:spAutoFit/>
          </a:bodyPr>
          <a:lstStyle/>
          <a:p>
            <a:r>
              <a:rPr lang="en-US" sz="2400"/>
              <a:t>Quantum Effect</a:t>
            </a:r>
          </a:p>
        </p:txBody>
      </p:sp>
      <p:sp>
        <p:nvSpPr>
          <p:cNvPr id="110602" name="TextBox 14"/>
          <p:cNvSpPr txBox="1">
            <a:spLocks noChangeArrowheads="1"/>
          </p:cNvSpPr>
          <p:nvPr/>
        </p:nvSpPr>
        <p:spPr bwMode="auto">
          <a:xfrm>
            <a:off x="381000" y="3429000"/>
            <a:ext cx="8275638" cy="430213"/>
          </a:xfrm>
          <a:prstGeom prst="rect">
            <a:avLst/>
          </a:prstGeom>
          <a:noFill/>
          <a:ln w="9525">
            <a:noFill/>
            <a:miter lim="800000"/>
            <a:headEnd/>
            <a:tailEnd/>
          </a:ln>
        </p:spPr>
        <p:txBody>
          <a:bodyPr wrap="none">
            <a:spAutoFit/>
          </a:bodyPr>
          <a:lstStyle/>
          <a:p>
            <a:r>
              <a:rPr lang="en-US"/>
              <a:t>Colour, Melting point, Specific heat, Electrical, Magnetic properties etc.</a:t>
            </a:r>
          </a:p>
        </p:txBody>
      </p:sp>
      <p:sp>
        <p:nvSpPr>
          <p:cNvPr id="110603" name="TextBox 15"/>
          <p:cNvSpPr txBox="1">
            <a:spLocks noChangeArrowheads="1"/>
          </p:cNvSpPr>
          <p:nvPr/>
        </p:nvSpPr>
        <p:spPr bwMode="auto">
          <a:xfrm>
            <a:off x="457200" y="4267200"/>
            <a:ext cx="8913813" cy="1077913"/>
          </a:xfrm>
          <a:prstGeom prst="rect">
            <a:avLst/>
          </a:prstGeom>
          <a:noFill/>
          <a:ln w="9525">
            <a:noFill/>
            <a:miter lim="800000"/>
            <a:headEnd/>
            <a:tailEnd/>
          </a:ln>
        </p:spPr>
        <p:txBody>
          <a:bodyPr wrap="none">
            <a:spAutoFit/>
          </a:bodyPr>
          <a:lstStyle/>
          <a:p>
            <a:r>
              <a:rPr lang="en-US" sz="3200" dirty="0"/>
              <a:t>To-Down Method of Preparation</a:t>
            </a:r>
          </a:p>
          <a:p>
            <a:r>
              <a:rPr lang="en-US" sz="3200" dirty="0"/>
              <a:t>Ball mill, Thermal, Arc discharge, Laser ablation etc.</a:t>
            </a:r>
          </a:p>
        </p:txBody>
      </p:sp>
      <p:sp>
        <p:nvSpPr>
          <p:cNvPr id="12" name="TextBox 11"/>
          <p:cNvSpPr txBox="1"/>
          <p:nvPr/>
        </p:nvSpPr>
        <p:spPr>
          <a:xfrm>
            <a:off x="3581400" y="5715000"/>
            <a:ext cx="3794629" cy="430887"/>
          </a:xfrm>
          <a:prstGeom prst="rect">
            <a:avLst/>
          </a:prstGeom>
          <a:noFill/>
        </p:spPr>
        <p:txBody>
          <a:bodyPr wrap="none" rtlCol="0">
            <a:spAutoFit/>
          </a:bodyPr>
          <a:lstStyle/>
          <a:p>
            <a:r>
              <a:rPr lang="en-US" b="1" dirty="0" smtClean="0">
                <a:solidFill>
                  <a:srgbClr val="FF0000"/>
                </a:solidFill>
              </a:rPr>
              <a:t>LITHOGRAPHIC METHOD</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1"/>
          <p:cNvSpPr>
            <a:spLocks noGrp="1"/>
          </p:cNvSpPr>
          <p:nvPr>
            <p:ph type="dt" sz="quarter" idx="10"/>
          </p:nvPr>
        </p:nvSpPr>
        <p:spPr>
          <a:noFill/>
        </p:spPr>
        <p:txBody>
          <a:bodyPr/>
          <a:lstStyle/>
          <a:p>
            <a:fld id="{852E14EB-BF50-405F-B238-E493EE9E9DF0}" type="datetime2">
              <a:rPr lang="en-US" smtClean="0"/>
              <a:pPr/>
              <a:t>Tuesday, September 7, 2021</a:t>
            </a:fld>
            <a:endParaRPr lang="en-US" smtClean="0"/>
          </a:p>
        </p:txBody>
      </p:sp>
      <p:sp>
        <p:nvSpPr>
          <p:cNvPr id="117763" name="Slide Number Placeholder 2"/>
          <p:cNvSpPr>
            <a:spLocks noGrp="1"/>
          </p:cNvSpPr>
          <p:nvPr>
            <p:ph type="sldNum" sz="quarter" idx="12"/>
          </p:nvPr>
        </p:nvSpPr>
        <p:spPr>
          <a:noFill/>
        </p:spPr>
        <p:txBody>
          <a:bodyPr/>
          <a:lstStyle/>
          <a:p>
            <a:fld id="{7B032CF9-0C48-402A-A563-DFAA5AF73534}" type="slidenum">
              <a:rPr lang="en-US" smtClean="0"/>
              <a:pPr/>
              <a:t>35</a:t>
            </a:fld>
            <a:endParaRPr lang="en-US" smtClean="0"/>
          </a:p>
        </p:txBody>
      </p:sp>
      <p:sp>
        <p:nvSpPr>
          <p:cNvPr id="117764" name="Rectangle 3"/>
          <p:cNvSpPr>
            <a:spLocks noChangeArrowheads="1"/>
          </p:cNvSpPr>
          <p:nvPr/>
        </p:nvSpPr>
        <p:spPr bwMode="auto">
          <a:xfrm>
            <a:off x="2971800" y="0"/>
            <a:ext cx="3951288" cy="430213"/>
          </a:xfrm>
          <a:prstGeom prst="rect">
            <a:avLst/>
          </a:prstGeom>
          <a:noFill/>
          <a:ln w="9525">
            <a:noFill/>
            <a:miter lim="800000"/>
            <a:headEnd/>
            <a:tailEnd/>
          </a:ln>
        </p:spPr>
        <p:txBody>
          <a:bodyPr wrap="none">
            <a:spAutoFit/>
          </a:bodyPr>
          <a:lstStyle/>
          <a:p>
            <a:r>
              <a:rPr lang="en-US" b="1"/>
              <a:t>LITHOGRAPHIC METHODS</a:t>
            </a:r>
            <a:endParaRPr lang="en-US"/>
          </a:p>
        </p:txBody>
      </p:sp>
      <p:sp>
        <p:nvSpPr>
          <p:cNvPr id="117765" name="Rectangle 5"/>
          <p:cNvSpPr>
            <a:spLocks noChangeArrowheads="1"/>
          </p:cNvSpPr>
          <p:nvPr/>
        </p:nvSpPr>
        <p:spPr bwMode="auto">
          <a:xfrm>
            <a:off x="381000" y="381000"/>
            <a:ext cx="9144000" cy="646113"/>
          </a:xfrm>
          <a:prstGeom prst="rect">
            <a:avLst/>
          </a:prstGeom>
          <a:noFill/>
          <a:ln w="9525">
            <a:noFill/>
            <a:miter lim="800000"/>
            <a:headEnd/>
            <a:tailEnd/>
          </a:ln>
        </p:spPr>
        <p:txBody>
          <a:bodyPr>
            <a:spAutoFit/>
          </a:bodyPr>
          <a:lstStyle/>
          <a:p>
            <a:pPr algn="l"/>
            <a:r>
              <a:rPr lang="en-US" sz="1800" b="1" i="1"/>
              <a:t>Lithography is the workhorse of the computer chip industry. It is the most common top-down manufacturing process and it is one nano manufacturing technique that is widespread. </a:t>
            </a:r>
            <a:endParaRPr lang="en-US" sz="1800"/>
          </a:p>
        </p:txBody>
      </p:sp>
      <p:sp>
        <p:nvSpPr>
          <p:cNvPr id="117766" name="Rectangle 6"/>
          <p:cNvSpPr>
            <a:spLocks noChangeArrowheads="1"/>
          </p:cNvSpPr>
          <p:nvPr/>
        </p:nvSpPr>
        <p:spPr bwMode="auto">
          <a:xfrm>
            <a:off x="2171700" y="914400"/>
            <a:ext cx="6591300" cy="5262563"/>
          </a:xfrm>
          <a:prstGeom prst="rect">
            <a:avLst/>
          </a:prstGeom>
          <a:noFill/>
          <a:ln w="9525">
            <a:noFill/>
            <a:miter lim="800000"/>
            <a:headEnd/>
            <a:tailEnd/>
          </a:ln>
        </p:spPr>
        <p:txBody>
          <a:bodyPr>
            <a:spAutoFit/>
          </a:bodyPr>
          <a:lstStyle/>
          <a:p>
            <a:pPr algn="l">
              <a:buFont typeface="Wingdings" pitchFamily="2" charset="2"/>
              <a:buChar char="Ø"/>
            </a:pPr>
            <a:r>
              <a:rPr lang="en-US" sz="2400"/>
              <a:t>Photolithography</a:t>
            </a:r>
          </a:p>
          <a:p>
            <a:pPr algn="l">
              <a:buFont typeface="Wingdings" pitchFamily="2" charset="2"/>
              <a:buChar char="Ø"/>
            </a:pPr>
            <a:r>
              <a:rPr lang="en-US" sz="2400"/>
              <a:t> Immersion lithography</a:t>
            </a:r>
          </a:p>
          <a:p>
            <a:pPr algn="l">
              <a:buFont typeface="Wingdings" pitchFamily="2" charset="2"/>
              <a:buChar char="Ø"/>
            </a:pPr>
            <a:r>
              <a:rPr lang="en-US" sz="2400"/>
              <a:t> Deep ultraviolet lithography (DUV)</a:t>
            </a:r>
          </a:p>
          <a:p>
            <a:pPr algn="l">
              <a:buFont typeface="Wingdings" pitchFamily="2" charset="2"/>
              <a:buChar char="Ø"/>
            </a:pPr>
            <a:r>
              <a:rPr lang="en-US" sz="2400"/>
              <a:t> Extreme ultraviolet lithography (EUVL)</a:t>
            </a:r>
          </a:p>
          <a:p>
            <a:pPr algn="l">
              <a:buFont typeface="Wingdings" pitchFamily="2" charset="2"/>
              <a:buChar char="Ø"/>
            </a:pPr>
            <a:r>
              <a:rPr lang="en-US" sz="2400"/>
              <a:t> X-ray lithography (XRL)</a:t>
            </a:r>
          </a:p>
          <a:p>
            <a:pPr algn="l">
              <a:buFont typeface="Wingdings" pitchFamily="2" charset="2"/>
              <a:buChar char="Ø"/>
            </a:pPr>
            <a:r>
              <a:rPr lang="en-US" sz="2400"/>
              <a:t> Electron-beam lithography</a:t>
            </a:r>
          </a:p>
          <a:p>
            <a:pPr algn="l">
              <a:buFont typeface="Wingdings" pitchFamily="2" charset="2"/>
              <a:buChar char="Ø"/>
            </a:pPr>
            <a:r>
              <a:rPr lang="en-US" sz="2400"/>
              <a:t> Electron beam writing (EBW)</a:t>
            </a:r>
          </a:p>
          <a:p>
            <a:pPr algn="l">
              <a:buFont typeface="Wingdings" pitchFamily="2" charset="2"/>
              <a:buChar char="Ø"/>
            </a:pPr>
            <a:r>
              <a:rPr lang="en-US" sz="2400"/>
              <a:t> Electron beam projection lithography (EPL)</a:t>
            </a:r>
          </a:p>
          <a:p>
            <a:pPr algn="l">
              <a:buFont typeface="Wingdings" pitchFamily="2" charset="2"/>
              <a:buChar char="Ø"/>
            </a:pPr>
            <a:r>
              <a:rPr lang="en-US" sz="2400"/>
              <a:t> Focused ion beam lithography (FIBL)</a:t>
            </a:r>
          </a:p>
          <a:p>
            <a:pPr algn="l">
              <a:buFont typeface="Wingdings" pitchFamily="2" charset="2"/>
              <a:buChar char="Ø"/>
            </a:pPr>
            <a:r>
              <a:rPr lang="en-US" sz="2400"/>
              <a:t> Microcontact printing methods</a:t>
            </a:r>
          </a:p>
          <a:p>
            <a:pPr algn="l">
              <a:buFont typeface="Wingdings" pitchFamily="2" charset="2"/>
              <a:buChar char="Ø"/>
            </a:pPr>
            <a:r>
              <a:rPr lang="en-US" sz="2400"/>
              <a:t> Nano imprint lithography (NIL)</a:t>
            </a:r>
          </a:p>
          <a:p>
            <a:pPr algn="l">
              <a:buFont typeface="Wingdings" pitchFamily="2" charset="2"/>
              <a:buChar char="Ø"/>
            </a:pPr>
            <a:r>
              <a:rPr lang="en-US" sz="2400"/>
              <a:t> Nanosphere lithography (NSL)</a:t>
            </a:r>
          </a:p>
          <a:p>
            <a:pPr algn="l">
              <a:buFont typeface="Wingdings" pitchFamily="2" charset="2"/>
              <a:buChar char="Ø"/>
            </a:pPr>
            <a:r>
              <a:rPr lang="en-US" sz="2400"/>
              <a:t> Scanning AFM nano-stencil</a:t>
            </a:r>
          </a:p>
          <a:p>
            <a:pPr algn="l">
              <a:buFont typeface="Wingdings" pitchFamily="2" charset="2"/>
              <a:buChar char="Ø"/>
            </a:pPr>
            <a:r>
              <a:rPr lang="en-US" sz="2400"/>
              <a:t> Scanning probe nano-lithographies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1"/>
          <p:cNvSpPr>
            <a:spLocks noGrp="1"/>
          </p:cNvSpPr>
          <p:nvPr>
            <p:ph type="dt" sz="quarter" idx="10"/>
          </p:nvPr>
        </p:nvSpPr>
        <p:spPr>
          <a:noFill/>
        </p:spPr>
        <p:txBody>
          <a:bodyPr/>
          <a:lstStyle/>
          <a:p>
            <a:fld id="{864B934D-39CE-495C-BDE0-23DE3326BA67}" type="datetime2">
              <a:rPr lang="en-US" smtClean="0"/>
              <a:pPr/>
              <a:t>Tuesday, September 7, 2021</a:t>
            </a:fld>
            <a:endParaRPr lang="en-US" smtClean="0"/>
          </a:p>
        </p:txBody>
      </p:sp>
      <p:sp>
        <p:nvSpPr>
          <p:cNvPr id="118787" name="Slide Number Placeholder 2"/>
          <p:cNvSpPr>
            <a:spLocks noGrp="1"/>
          </p:cNvSpPr>
          <p:nvPr>
            <p:ph type="sldNum" sz="quarter" idx="12"/>
          </p:nvPr>
        </p:nvSpPr>
        <p:spPr>
          <a:noFill/>
        </p:spPr>
        <p:txBody>
          <a:bodyPr/>
          <a:lstStyle/>
          <a:p>
            <a:fld id="{9BEAA42F-3E49-4E93-82F5-4771C89BF523}" type="slidenum">
              <a:rPr lang="en-US" smtClean="0"/>
              <a:pPr/>
              <a:t>36</a:t>
            </a:fld>
            <a:endParaRPr lang="en-US" smtClean="0"/>
          </a:p>
        </p:txBody>
      </p:sp>
      <p:sp>
        <p:nvSpPr>
          <p:cNvPr id="118788" name="Rectangle 3"/>
          <p:cNvSpPr>
            <a:spLocks noChangeArrowheads="1"/>
          </p:cNvSpPr>
          <p:nvPr/>
        </p:nvSpPr>
        <p:spPr bwMode="auto">
          <a:xfrm>
            <a:off x="3429000" y="-76200"/>
            <a:ext cx="4033838" cy="708025"/>
          </a:xfrm>
          <a:prstGeom prst="rect">
            <a:avLst/>
          </a:prstGeom>
          <a:noFill/>
          <a:ln w="9525">
            <a:noFill/>
            <a:miter lim="800000"/>
            <a:headEnd/>
            <a:tailEnd/>
          </a:ln>
        </p:spPr>
        <p:txBody>
          <a:bodyPr wrap="none">
            <a:spAutoFit/>
          </a:bodyPr>
          <a:lstStyle/>
          <a:p>
            <a:r>
              <a:rPr lang="en-US" sz="4000" b="1"/>
              <a:t>Photolithography</a:t>
            </a:r>
            <a:endParaRPr lang="en-US" sz="4000"/>
          </a:p>
        </p:txBody>
      </p:sp>
      <p:pic>
        <p:nvPicPr>
          <p:cNvPr id="118789" name="Picture 2"/>
          <p:cNvPicPr>
            <a:picLocks noChangeAspect="1" noChangeArrowheads="1"/>
          </p:cNvPicPr>
          <p:nvPr/>
        </p:nvPicPr>
        <p:blipFill>
          <a:blip r:embed="rId2"/>
          <a:srcRect/>
          <a:stretch>
            <a:fillRect/>
          </a:stretch>
        </p:blipFill>
        <p:spPr bwMode="auto">
          <a:xfrm>
            <a:off x="1573213" y="762000"/>
            <a:ext cx="7773987" cy="5257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1"/>
          <p:cNvSpPr>
            <a:spLocks noGrp="1"/>
          </p:cNvSpPr>
          <p:nvPr>
            <p:ph type="dt" sz="quarter" idx="10"/>
          </p:nvPr>
        </p:nvSpPr>
        <p:spPr>
          <a:noFill/>
        </p:spPr>
        <p:txBody>
          <a:bodyPr/>
          <a:lstStyle/>
          <a:p>
            <a:fld id="{96FEBF0A-A62C-47B5-97A9-69DD6EA4F798}" type="datetime2">
              <a:rPr lang="en-US" smtClean="0"/>
              <a:pPr/>
              <a:t>Tuesday, September 7, 2021</a:t>
            </a:fld>
            <a:endParaRPr lang="en-US" smtClean="0"/>
          </a:p>
        </p:txBody>
      </p:sp>
      <p:sp>
        <p:nvSpPr>
          <p:cNvPr id="119811" name="Slide Number Placeholder 2"/>
          <p:cNvSpPr>
            <a:spLocks noGrp="1"/>
          </p:cNvSpPr>
          <p:nvPr>
            <p:ph type="sldNum" sz="quarter" idx="12"/>
          </p:nvPr>
        </p:nvSpPr>
        <p:spPr>
          <a:noFill/>
        </p:spPr>
        <p:txBody>
          <a:bodyPr/>
          <a:lstStyle/>
          <a:p>
            <a:fld id="{43628D27-E2E0-49E1-9F36-906F81A3968B}" type="slidenum">
              <a:rPr lang="en-US" smtClean="0"/>
              <a:pPr/>
              <a:t>37</a:t>
            </a:fld>
            <a:endParaRPr lang="en-US" smtClean="0"/>
          </a:p>
        </p:txBody>
      </p:sp>
      <p:sp>
        <p:nvSpPr>
          <p:cNvPr id="119812" name="Rectangle 3"/>
          <p:cNvSpPr>
            <a:spLocks noChangeArrowheads="1"/>
          </p:cNvSpPr>
          <p:nvPr/>
        </p:nvSpPr>
        <p:spPr bwMode="auto">
          <a:xfrm>
            <a:off x="304800" y="304800"/>
            <a:ext cx="9601200" cy="6002338"/>
          </a:xfrm>
          <a:prstGeom prst="rect">
            <a:avLst/>
          </a:prstGeom>
          <a:noFill/>
          <a:ln w="9525">
            <a:noFill/>
            <a:miter lim="800000"/>
            <a:headEnd/>
            <a:tailEnd/>
          </a:ln>
        </p:spPr>
        <p:txBody>
          <a:bodyPr>
            <a:spAutoFit/>
          </a:bodyPr>
          <a:lstStyle/>
          <a:p>
            <a:pPr algn="l"/>
            <a:r>
              <a:rPr lang="en-US" sz="3200" b="1" i="1"/>
              <a:t>A target material is first applied to the surface of a silicon substrate. Polymeric resist layer is then applied by spin coating. An energy beam, usually in the visible to ultraviolet wavelength range, is shined through a mask that contains a predetermined pattern. Regions exposed to the EM radiation are sensitized (positive resist) or protected (negative) to the subsequent etch step. Following etching, the resist is removed, transferring the pattern inscribed by the mask to the target material. Lithography is a rather expensive process that requires clean room conditions, high-vacuum conditions, and otherwise expensive equipment.</a:t>
            </a:r>
            <a:endParaRPr lang="en-US" sz="3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1"/>
          <p:cNvSpPr>
            <a:spLocks noGrp="1"/>
          </p:cNvSpPr>
          <p:nvPr>
            <p:ph type="dt" sz="quarter" idx="10"/>
          </p:nvPr>
        </p:nvSpPr>
        <p:spPr>
          <a:noFill/>
        </p:spPr>
        <p:txBody>
          <a:bodyPr/>
          <a:lstStyle/>
          <a:p>
            <a:fld id="{7D36F356-2B3C-4F96-B895-33BE36D288ED}" type="datetime2">
              <a:rPr lang="en-US" smtClean="0"/>
              <a:pPr/>
              <a:t>Tuesday, September 7, 2021</a:t>
            </a:fld>
            <a:endParaRPr lang="en-US" smtClean="0"/>
          </a:p>
        </p:txBody>
      </p:sp>
      <p:sp>
        <p:nvSpPr>
          <p:cNvPr id="120835" name="Slide Number Placeholder 2"/>
          <p:cNvSpPr>
            <a:spLocks noGrp="1"/>
          </p:cNvSpPr>
          <p:nvPr>
            <p:ph type="sldNum" sz="quarter" idx="12"/>
          </p:nvPr>
        </p:nvSpPr>
        <p:spPr>
          <a:noFill/>
        </p:spPr>
        <p:txBody>
          <a:bodyPr/>
          <a:lstStyle/>
          <a:p>
            <a:fld id="{86D8CEF2-D45E-4D7C-A87D-34D6BF608A75}" type="slidenum">
              <a:rPr lang="en-US" smtClean="0"/>
              <a:pPr/>
              <a:t>38</a:t>
            </a:fld>
            <a:endParaRPr lang="en-US" smtClean="0"/>
          </a:p>
        </p:txBody>
      </p:sp>
      <p:pic>
        <p:nvPicPr>
          <p:cNvPr id="120836" name="Picture 2"/>
          <p:cNvPicPr>
            <a:picLocks noChangeAspect="1" noChangeArrowheads="1"/>
          </p:cNvPicPr>
          <p:nvPr/>
        </p:nvPicPr>
        <p:blipFill>
          <a:blip r:embed="rId2"/>
          <a:srcRect/>
          <a:stretch>
            <a:fillRect/>
          </a:stretch>
        </p:blipFill>
        <p:spPr bwMode="auto">
          <a:xfrm>
            <a:off x="228600" y="228600"/>
            <a:ext cx="5381625" cy="5867400"/>
          </a:xfrm>
          <a:prstGeom prst="rect">
            <a:avLst/>
          </a:prstGeom>
          <a:noFill/>
          <a:ln w="9525" algn="ctr">
            <a:noFill/>
            <a:miter lim="800000"/>
            <a:headEnd/>
            <a:tailEnd/>
          </a:ln>
        </p:spPr>
      </p:pic>
      <p:sp>
        <p:nvSpPr>
          <p:cNvPr id="120837" name="Rectangle 4"/>
          <p:cNvSpPr>
            <a:spLocks noChangeArrowheads="1"/>
          </p:cNvSpPr>
          <p:nvPr/>
        </p:nvSpPr>
        <p:spPr bwMode="auto">
          <a:xfrm>
            <a:off x="5715000" y="425450"/>
            <a:ext cx="4191000" cy="4832350"/>
          </a:xfrm>
          <a:prstGeom prst="rect">
            <a:avLst/>
          </a:prstGeom>
          <a:noFill/>
          <a:ln w="9525">
            <a:noFill/>
            <a:miter lim="800000"/>
            <a:headEnd/>
            <a:tailEnd/>
          </a:ln>
        </p:spPr>
        <p:txBody>
          <a:bodyPr>
            <a:spAutoFit/>
          </a:bodyPr>
          <a:lstStyle/>
          <a:p>
            <a:pPr algn="l"/>
            <a:r>
              <a:rPr lang="en-US" b="1"/>
              <a:t>Pattern Transfer:</a:t>
            </a:r>
          </a:p>
          <a:p>
            <a:pPr algn="l"/>
            <a:r>
              <a:rPr lang="en-US"/>
              <a:t>The product can be “positive” or “negative” of the mask depending on what part of the resist is</a:t>
            </a:r>
          </a:p>
          <a:p>
            <a:pPr algn="l"/>
            <a:r>
              <a:rPr lang="en-US"/>
              <a:t>Dissolved. Overall, a negative or</a:t>
            </a:r>
          </a:p>
          <a:p>
            <a:pPr algn="l"/>
            <a:r>
              <a:rPr lang="en-US"/>
              <a:t>positive replica of the mask pattern is reproduced. For positive resists, exposure toUV light makes the resist more soluble to dissolution.</a:t>
            </a:r>
          </a:p>
          <a:p>
            <a:pPr algn="l"/>
            <a:r>
              <a:rPr lang="en-US"/>
              <a:t>UV exposure to negative resists cause the resist material to polymerize and therefore, render it less soluble in the dissolving medium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1"/>
          <p:cNvSpPr>
            <a:spLocks noGrp="1"/>
          </p:cNvSpPr>
          <p:nvPr>
            <p:ph type="dt" sz="quarter" idx="10"/>
          </p:nvPr>
        </p:nvSpPr>
        <p:spPr>
          <a:noFill/>
        </p:spPr>
        <p:txBody>
          <a:bodyPr/>
          <a:lstStyle/>
          <a:p>
            <a:fld id="{1235A168-9AE0-44DC-ADDD-38EA259ED0C7}" type="datetime2">
              <a:rPr lang="en-US" smtClean="0"/>
              <a:pPr/>
              <a:t>Tuesday, September 7, 2021</a:t>
            </a:fld>
            <a:endParaRPr lang="en-US" smtClean="0"/>
          </a:p>
        </p:txBody>
      </p:sp>
      <p:sp>
        <p:nvSpPr>
          <p:cNvPr id="9221" name="Slide Number Placeholder 2"/>
          <p:cNvSpPr>
            <a:spLocks noGrp="1"/>
          </p:cNvSpPr>
          <p:nvPr>
            <p:ph type="sldNum" sz="quarter" idx="12"/>
          </p:nvPr>
        </p:nvSpPr>
        <p:spPr>
          <a:noFill/>
        </p:spPr>
        <p:txBody>
          <a:bodyPr/>
          <a:lstStyle/>
          <a:p>
            <a:fld id="{D733A2B9-A728-4959-A6A6-7EBC0F760110}" type="slidenum">
              <a:rPr lang="en-US" smtClean="0"/>
              <a:pPr/>
              <a:t>39</a:t>
            </a:fld>
            <a:endParaRPr lang="en-US" smtClean="0"/>
          </a:p>
        </p:txBody>
      </p:sp>
      <p:sp>
        <p:nvSpPr>
          <p:cNvPr id="9222" name="Rectangle 3"/>
          <p:cNvSpPr>
            <a:spLocks noChangeArrowheads="1"/>
          </p:cNvSpPr>
          <p:nvPr/>
        </p:nvSpPr>
        <p:spPr bwMode="auto">
          <a:xfrm>
            <a:off x="457200" y="0"/>
            <a:ext cx="8686800" cy="523875"/>
          </a:xfrm>
          <a:prstGeom prst="rect">
            <a:avLst/>
          </a:prstGeom>
          <a:noFill/>
          <a:ln w="9525">
            <a:noFill/>
            <a:miter lim="800000"/>
            <a:headEnd/>
            <a:tailEnd/>
          </a:ln>
        </p:spPr>
        <p:txBody>
          <a:bodyPr>
            <a:spAutoFit/>
          </a:bodyPr>
          <a:lstStyle/>
          <a:p>
            <a:r>
              <a:rPr lang="en-US" sz="2800" b="1"/>
              <a:t>There are three general kinds of photo lithography:</a:t>
            </a:r>
          </a:p>
        </p:txBody>
      </p:sp>
      <p:sp>
        <p:nvSpPr>
          <p:cNvPr id="9223" name="Rectangle 4"/>
          <p:cNvSpPr>
            <a:spLocks noChangeArrowheads="1"/>
          </p:cNvSpPr>
          <p:nvPr/>
        </p:nvSpPr>
        <p:spPr bwMode="auto">
          <a:xfrm>
            <a:off x="0" y="457200"/>
            <a:ext cx="9906000" cy="2123658"/>
          </a:xfrm>
          <a:prstGeom prst="rect">
            <a:avLst/>
          </a:prstGeom>
          <a:noFill/>
          <a:ln w="9525">
            <a:noFill/>
            <a:miter lim="800000"/>
            <a:headEnd/>
            <a:tailEnd/>
          </a:ln>
        </p:spPr>
        <p:txBody>
          <a:bodyPr>
            <a:spAutoFit/>
          </a:bodyPr>
          <a:lstStyle/>
          <a:p>
            <a:pPr algn="l"/>
            <a:r>
              <a:rPr lang="en-US" dirty="0"/>
              <a:t>1. </a:t>
            </a:r>
            <a:r>
              <a:rPr lang="en-US" b="1" dirty="0"/>
              <a:t>Contact printing</a:t>
            </a:r>
            <a:r>
              <a:rPr lang="en-US" dirty="0"/>
              <a:t>— Mask lies on the top of the resist (there is no wafer-mask gap) requires no magnification but resolution is limited (~500nm). The mask degrades in this configuration resulting in loss of planarity. Radiation interacts with the sample as a square  wave with limited or no diffraction. The near field  (or </a:t>
            </a:r>
            <a:r>
              <a:rPr lang="en-US" dirty="0" err="1"/>
              <a:t>fresnel</a:t>
            </a:r>
            <a:r>
              <a:rPr lang="en-US" dirty="0"/>
              <a:t> diffraction limit), appropriate for proximity printing, and resolution given by </a:t>
            </a:r>
          </a:p>
          <a:p>
            <a:pPr algn="l"/>
            <a:r>
              <a:rPr lang="en-US" dirty="0"/>
              <a:t> </a:t>
            </a:r>
          </a:p>
        </p:txBody>
      </p:sp>
      <p:sp>
        <p:nvSpPr>
          <p:cNvPr id="9224" name="Rectangle 7"/>
          <p:cNvSpPr>
            <a:spLocks noChangeArrowheads="1"/>
          </p:cNvSpPr>
          <p:nvPr/>
        </p:nvSpPr>
        <p:spPr bwMode="auto">
          <a:xfrm>
            <a:off x="0" y="2590800"/>
            <a:ext cx="9906000" cy="1108075"/>
          </a:xfrm>
          <a:prstGeom prst="rect">
            <a:avLst/>
          </a:prstGeom>
          <a:noFill/>
          <a:ln w="9525">
            <a:noFill/>
            <a:miter lim="800000"/>
            <a:headEnd/>
            <a:tailEnd/>
          </a:ln>
        </p:spPr>
        <p:txBody>
          <a:bodyPr>
            <a:spAutoFit/>
          </a:bodyPr>
          <a:lstStyle/>
          <a:p>
            <a:pPr algn="l"/>
            <a:r>
              <a:rPr lang="en-US" b="1" dirty="0"/>
              <a:t>2. Proximity printing involves no contact with the resist </a:t>
            </a:r>
            <a:r>
              <a:rPr lang="en-US" dirty="0"/>
              <a:t>by the mask— held 20-50 </a:t>
            </a:r>
            <a:r>
              <a:rPr lang="en-US" dirty="0" err="1"/>
              <a:t>μm</a:t>
            </a:r>
            <a:r>
              <a:rPr lang="en-US" dirty="0"/>
              <a:t> from resist. Resolution not as good as for contact printing due to Fresnel near</a:t>
            </a:r>
          </a:p>
          <a:p>
            <a:pPr algn="l"/>
            <a:r>
              <a:rPr lang="en-US" dirty="0"/>
              <a:t>field diffraction of light made better by using shorter wavelengths. Limit defined by:</a:t>
            </a:r>
          </a:p>
        </p:txBody>
      </p:sp>
      <p:graphicFrame>
        <p:nvGraphicFramePr>
          <p:cNvPr id="9218" name="Object 3"/>
          <p:cNvGraphicFramePr>
            <a:graphicFrameLocks noChangeAspect="1"/>
          </p:cNvGraphicFramePr>
          <p:nvPr/>
        </p:nvGraphicFramePr>
        <p:xfrm>
          <a:off x="2209800" y="3810000"/>
          <a:ext cx="2209800" cy="784225"/>
        </p:xfrm>
        <a:graphic>
          <a:graphicData uri="http://schemas.openxmlformats.org/presentationml/2006/ole">
            <mc:AlternateContent xmlns:mc="http://schemas.openxmlformats.org/markup-compatibility/2006">
              <mc:Choice xmlns:v="urn:schemas-microsoft-com:vml" Requires="v">
                <p:oleObj spid="_x0000_s9246" name="Equation" r:id="rId3" imgW="787320" imgH="279360" progId="Equation.3">
                  <p:embed/>
                </p:oleObj>
              </mc:Choice>
              <mc:Fallback>
                <p:oleObj name="Equation" r:id="rId3" imgW="78732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810000"/>
                        <a:ext cx="22098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TextBox 9"/>
          <p:cNvSpPr txBox="1">
            <a:spLocks noChangeArrowheads="1"/>
          </p:cNvSpPr>
          <p:nvPr/>
        </p:nvSpPr>
        <p:spPr bwMode="auto">
          <a:xfrm>
            <a:off x="4495800" y="3768725"/>
            <a:ext cx="5257800" cy="1108075"/>
          </a:xfrm>
          <a:prstGeom prst="rect">
            <a:avLst/>
          </a:prstGeom>
          <a:noFill/>
          <a:ln w="9525">
            <a:noFill/>
            <a:miter lim="800000"/>
            <a:headEnd/>
            <a:tailEnd/>
          </a:ln>
        </p:spPr>
        <p:txBody>
          <a:bodyPr>
            <a:spAutoFit/>
          </a:bodyPr>
          <a:lstStyle/>
          <a:p>
            <a:r>
              <a:rPr lang="el-GR"/>
              <a:t>Κ</a:t>
            </a:r>
            <a:r>
              <a:rPr lang="en-US"/>
              <a:t> is a constnat close to 1, </a:t>
            </a:r>
            <a:r>
              <a:rPr lang="el-GR"/>
              <a:t>λ</a:t>
            </a:r>
            <a:r>
              <a:rPr lang="en-US"/>
              <a:t> is the wavelength of imprinting radiation, d</a:t>
            </a:r>
            <a:r>
              <a:rPr lang="en-US" baseline="-25000"/>
              <a:t>g</a:t>
            </a:r>
            <a:r>
              <a:rPr lang="en-US"/>
              <a:t> is the mask-to wafer distance</a:t>
            </a:r>
          </a:p>
        </p:txBody>
      </p:sp>
      <p:sp>
        <p:nvSpPr>
          <p:cNvPr id="9226" name="Rectangle 10"/>
          <p:cNvSpPr>
            <a:spLocks noChangeArrowheads="1"/>
          </p:cNvSpPr>
          <p:nvPr/>
        </p:nvSpPr>
        <p:spPr bwMode="auto">
          <a:xfrm>
            <a:off x="0" y="4724400"/>
            <a:ext cx="9601200" cy="769938"/>
          </a:xfrm>
          <a:prstGeom prst="rect">
            <a:avLst/>
          </a:prstGeom>
          <a:noFill/>
          <a:ln w="9525">
            <a:noFill/>
            <a:miter lim="800000"/>
            <a:headEnd/>
            <a:tailEnd/>
          </a:ln>
        </p:spPr>
        <p:txBody>
          <a:bodyPr>
            <a:spAutoFit/>
          </a:bodyPr>
          <a:lstStyle/>
          <a:p>
            <a:pPr algn="l"/>
            <a:r>
              <a:rPr lang="en-US" b="1"/>
              <a:t>3. Projection printing uses a large gap between mask </a:t>
            </a:r>
            <a:r>
              <a:rPr lang="en-US"/>
              <a:t>and resist (Fresnel diffraction not a problem). Resolution governed by Rayleigh criterion:</a:t>
            </a:r>
          </a:p>
        </p:txBody>
      </p:sp>
      <p:graphicFrame>
        <p:nvGraphicFramePr>
          <p:cNvPr id="9219" name="Object 4"/>
          <p:cNvGraphicFramePr>
            <a:graphicFrameLocks noChangeAspect="1"/>
          </p:cNvGraphicFramePr>
          <p:nvPr/>
        </p:nvGraphicFramePr>
        <p:xfrm>
          <a:off x="2743200" y="5638800"/>
          <a:ext cx="1828800" cy="995363"/>
        </p:xfrm>
        <a:graphic>
          <a:graphicData uri="http://schemas.openxmlformats.org/presentationml/2006/ole">
            <mc:AlternateContent xmlns:mc="http://schemas.openxmlformats.org/markup-compatibility/2006">
              <mc:Choice xmlns:v="urn:schemas-microsoft-com:vml" Requires="v">
                <p:oleObj spid="_x0000_s9247" name="Equation" r:id="rId5" imgW="723600" imgH="393480" progId="Equation.3">
                  <p:embed/>
                </p:oleObj>
              </mc:Choice>
              <mc:Fallback>
                <p:oleObj name="Equation" r:id="rId5" imgW="7236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638800"/>
                        <a:ext cx="182880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TextBox 12"/>
          <p:cNvSpPr txBox="1">
            <a:spLocks noChangeArrowheads="1"/>
          </p:cNvSpPr>
          <p:nvPr/>
        </p:nvSpPr>
        <p:spPr bwMode="auto">
          <a:xfrm>
            <a:off x="5181600" y="5486400"/>
            <a:ext cx="4724400" cy="1446213"/>
          </a:xfrm>
          <a:prstGeom prst="rect">
            <a:avLst/>
          </a:prstGeom>
          <a:noFill/>
          <a:ln w="9525">
            <a:noFill/>
            <a:miter lim="800000"/>
            <a:headEnd/>
            <a:tailEnd/>
          </a:ln>
        </p:spPr>
        <p:txBody>
          <a:bodyPr>
            <a:spAutoFit/>
          </a:bodyPr>
          <a:lstStyle/>
          <a:p>
            <a:r>
              <a:rPr lang="en-US"/>
              <a:t>N. A. ~ numerical apperature = nsin</a:t>
            </a:r>
            <a:r>
              <a:rPr lang="el-GR"/>
              <a:t>θ</a:t>
            </a:r>
            <a:r>
              <a:rPr lang="en-US"/>
              <a:t>, n is refractive index, </a:t>
            </a:r>
            <a:r>
              <a:rPr lang="el-GR"/>
              <a:t>θ</a:t>
            </a:r>
            <a:r>
              <a:rPr lang="en-US"/>
              <a:t> is the half angle of the cone of light that can enter or exit the lens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5613" y="0"/>
            <a:ext cx="4336123" cy="523220"/>
          </a:xfrm>
          <a:prstGeom prst="rect">
            <a:avLst/>
          </a:prstGeom>
          <a:noFill/>
        </p:spPr>
        <p:txBody>
          <a:bodyPr wrap="none" rtlCol="0">
            <a:spAutoFit/>
          </a:bodyPr>
          <a:lstStyle/>
          <a:p>
            <a:r>
              <a:rPr lang="en-IN" sz="2800" b="1" dirty="0" smtClean="0">
                <a:solidFill>
                  <a:srgbClr val="C00000"/>
                </a:solidFill>
              </a:rPr>
              <a:t>SYMMETRY BREAKING</a:t>
            </a:r>
            <a:endParaRPr lang="en-IN" sz="2800" b="1" dirty="0">
              <a:solidFill>
                <a:srgbClr val="C00000"/>
              </a:solidFill>
            </a:endParaRPr>
          </a:p>
        </p:txBody>
      </p:sp>
      <p:sp>
        <p:nvSpPr>
          <p:cNvPr id="5" name="Rectangle 4"/>
          <p:cNvSpPr/>
          <p:nvPr/>
        </p:nvSpPr>
        <p:spPr>
          <a:xfrm>
            <a:off x="0" y="533400"/>
            <a:ext cx="9906000" cy="2759730"/>
          </a:xfrm>
          <a:prstGeom prst="rect">
            <a:avLst/>
          </a:prstGeom>
        </p:spPr>
        <p:txBody>
          <a:bodyPr wrap="square">
            <a:spAutoFit/>
          </a:bodyPr>
          <a:lstStyle/>
          <a:p>
            <a:pPr algn="l"/>
            <a:r>
              <a:rPr lang="en-IN" sz="2000" dirty="0" smtClean="0"/>
              <a:t>Three aspects of the problem of symmetry breaking </a:t>
            </a:r>
          </a:p>
          <a:p>
            <a:pPr algn="l"/>
            <a:endParaRPr lang="en-IN" sz="2000" dirty="0" smtClean="0"/>
          </a:p>
          <a:p>
            <a:pPr algn="l"/>
            <a:r>
              <a:rPr lang="en-IN" sz="2000" dirty="0" smtClean="0"/>
              <a:t>(1) The relation of the physical properties of the samples to their dimensionality (samples with </a:t>
            </a:r>
            <a:r>
              <a:rPr lang="it-IT" sz="2000" dirty="0" smtClean="0"/>
              <a:t>quasi-zero dimension (0D), unidimensional (1D), bidimensional (2D) or tridimensional </a:t>
            </a:r>
            <a:r>
              <a:rPr lang="en-IN" sz="2000" dirty="0" smtClean="0"/>
              <a:t>(3D)).</a:t>
            </a:r>
          </a:p>
          <a:p>
            <a:pPr algn="l"/>
            <a:endParaRPr lang="en-IN" sz="2000" baseline="-25000" dirty="0" smtClean="0"/>
          </a:p>
          <a:p>
            <a:pPr algn="l"/>
            <a:r>
              <a:rPr lang="en-IN" sz="2000" dirty="0" smtClean="0"/>
              <a:t>(2) The change in coordination of the atoms at the interface.</a:t>
            </a:r>
          </a:p>
          <a:p>
            <a:pPr algn="l"/>
            <a:endParaRPr lang="en-IN" sz="2000" dirty="0" smtClean="0"/>
          </a:p>
          <a:p>
            <a:pPr algn="l"/>
            <a:r>
              <a:rPr lang="en-IN" sz="2000" dirty="0" smtClean="0"/>
              <a:t>(3) The effect of the increase in the proportion of surface (or interface) atoms in </a:t>
            </a:r>
            <a:r>
              <a:rPr lang="en-IN" sz="2000" dirty="0" err="1" smtClean="0"/>
              <a:t>nanoscopic</a:t>
            </a:r>
            <a:r>
              <a:rPr lang="en-IN" sz="2000" dirty="0" smtClean="0"/>
              <a:t> samples.</a:t>
            </a:r>
            <a:endParaRPr lang="en-IN" sz="2000" dirty="0"/>
          </a:p>
        </p:txBody>
      </p:sp>
      <p:sp>
        <p:nvSpPr>
          <p:cNvPr id="6" name="TextBox 5"/>
          <p:cNvSpPr txBox="1"/>
          <p:nvPr/>
        </p:nvSpPr>
        <p:spPr>
          <a:xfrm>
            <a:off x="1143000" y="3200400"/>
            <a:ext cx="8238281" cy="430887"/>
          </a:xfrm>
          <a:prstGeom prst="rect">
            <a:avLst/>
          </a:prstGeom>
          <a:noFill/>
        </p:spPr>
        <p:txBody>
          <a:bodyPr wrap="none" rtlCol="0">
            <a:spAutoFit/>
          </a:bodyPr>
          <a:lstStyle/>
          <a:p>
            <a:r>
              <a:rPr lang="en-IN" b="1" dirty="0" smtClean="0">
                <a:solidFill>
                  <a:srgbClr val="C00000"/>
                </a:solidFill>
              </a:rPr>
              <a:t>DENSITY OF ELECTRONIC STATES AND DIMENSIONALITY</a:t>
            </a:r>
            <a:endParaRPr lang="en-IN" b="1" dirty="0">
              <a:solidFill>
                <a:srgbClr val="C00000"/>
              </a:solidFill>
            </a:endParaRPr>
          </a:p>
        </p:txBody>
      </p:sp>
      <p:sp>
        <p:nvSpPr>
          <p:cNvPr id="7" name="Rectangle 6"/>
          <p:cNvSpPr/>
          <p:nvPr/>
        </p:nvSpPr>
        <p:spPr>
          <a:xfrm>
            <a:off x="154748" y="3714752"/>
            <a:ext cx="12494452" cy="769441"/>
          </a:xfrm>
          <a:prstGeom prst="rect">
            <a:avLst/>
          </a:prstGeom>
        </p:spPr>
        <p:txBody>
          <a:bodyPr wrap="square">
            <a:spAutoFit/>
          </a:bodyPr>
          <a:lstStyle/>
          <a:p>
            <a:pPr algn="l"/>
            <a:r>
              <a:rPr lang="en-IN" dirty="0" smtClean="0"/>
              <a:t>potential V(</a:t>
            </a:r>
            <a:r>
              <a:rPr lang="en-IN" dirty="0" err="1" smtClean="0"/>
              <a:t>x,y</a:t>
            </a:r>
            <a:r>
              <a:rPr lang="en-IN" dirty="0" smtClean="0"/>
              <a:t>, z) inside the box of side L is V</a:t>
            </a:r>
            <a:r>
              <a:rPr lang="en-IN" baseline="-25000" dirty="0" smtClean="0"/>
              <a:t>0</a:t>
            </a:r>
            <a:r>
              <a:rPr lang="en-IN" dirty="0" smtClean="0"/>
              <a:t> =const </a:t>
            </a:r>
          </a:p>
          <a:p>
            <a:pPr algn="l"/>
            <a:r>
              <a:rPr lang="en-IN" dirty="0" smtClean="0"/>
              <a:t>for 0 ≤ x ≤ L, 0 ≤ y ≤ L, and 0 ≤ z ≤ L; V = ∞</a:t>
            </a:r>
            <a:endParaRPr lang="en-IN" dirty="0"/>
          </a:p>
        </p:txBody>
      </p:sp>
      <p:pic>
        <p:nvPicPr>
          <p:cNvPr id="486401" name="Picture 1"/>
          <p:cNvPicPr>
            <a:picLocks noChangeAspect="1" noChangeArrowheads="1"/>
          </p:cNvPicPr>
          <p:nvPr/>
        </p:nvPicPr>
        <p:blipFill>
          <a:blip r:embed="rId2"/>
          <a:srcRect/>
          <a:stretch>
            <a:fillRect/>
          </a:stretch>
        </p:blipFill>
        <p:spPr bwMode="auto">
          <a:xfrm>
            <a:off x="2057400" y="4419600"/>
            <a:ext cx="3972719" cy="790575"/>
          </a:xfrm>
          <a:prstGeom prst="rect">
            <a:avLst/>
          </a:prstGeom>
          <a:noFill/>
          <a:ln w="9525">
            <a:noFill/>
            <a:miter lim="800000"/>
            <a:headEnd/>
            <a:tailEnd/>
          </a:ln>
          <a:effectLst/>
        </p:spPr>
      </p:pic>
      <p:pic>
        <p:nvPicPr>
          <p:cNvPr id="486402" name="Picture 2"/>
          <p:cNvPicPr>
            <a:picLocks noChangeAspect="1" noChangeArrowheads="1"/>
          </p:cNvPicPr>
          <p:nvPr/>
        </p:nvPicPr>
        <p:blipFill>
          <a:blip r:embed="rId3"/>
          <a:srcRect/>
          <a:stretch>
            <a:fillRect/>
          </a:stretch>
        </p:blipFill>
        <p:spPr bwMode="auto">
          <a:xfrm>
            <a:off x="2631266" y="5214950"/>
            <a:ext cx="2631281" cy="685800"/>
          </a:xfrm>
          <a:prstGeom prst="rect">
            <a:avLst/>
          </a:prstGeom>
          <a:noFill/>
          <a:ln w="9525">
            <a:noFill/>
            <a:miter lim="800000"/>
            <a:headEnd/>
            <a:tailEnd/>
          </a:ln>
          <a:effectLst/>
        </p:spPr>
      </p:pic>
      <p:pic>
        <p:nvPicPr>
          <p:cNvPr id="486403" name="Picture 3"/>
          <p:cNvPicPr>
            <a:picLocks noChangeAspect="1" noChangeArrowheads="1"/>
          </p:cNvPicPr>
          <p:nvPr/>
        </p:nvPicPr>
        <p:blipFill>
          <a:blip r:embed="rId4"/>
          <a:srcRect/>
          <a:stretch>
            <a:fillRect/>
          </a:stretch>
        </p:blipFill>
        <p:spPr bwMode="auto">
          <a:xfrm>
            <a:off x="6477000" y="5105400"/>
            <a:ext cx="1589088" cy="390525"/>
          </a:xfrm>
          <a:prstGeom prst="rect">
            <a:avLst/>
          </a:prstGeom>
          <a:noFill/>
          <a:ln w="9525">
            <a:noFill/>
            <a:miter lim="800000"/>
            <a:headEnd/>
            <a:tailEnd/>
          </a:ln>
          <a:effectLst/>
        </p:spPr>
      </p:pic>
      <p:sp>
        <p:nvSpPr>
          <p:cNvPr id="9" name="TextBox 8"/>
          <p:cNvSpPr txBox="1"/>
          <p:nvPr/>
        </p:nvSpPr>
        <p:spPr>
          <a:xfrm>
            <a:off x="5715000" y="5105400"/>
            <a:ext cx="622286" cy="430887"/>
          </a:xfrm>
          <a:prstGeom prst="rect">
            <a:avLst/>
          </a:prstGeom>
          <a:noFill/>
        </p:spPr>
        <p:txBody>
          <a:bodyPr wrap="none" rtlCol="0">
            <a:spAutoFit/>
          </a:bodyPr>
          <a:lstStyle/>
          <a:p>
            <a:r>
              <a:rPr lang="en-IN" dirty="0" smtClean="0"/>
              <a:t>Use</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p:txBody>
          <a:bodyPr/>
          <a:lstStyle/>
          <a:p>
            <a:pPr defTabSz="838200">
              <a:defRPr/>
            </a:pPr>
            <a:fld id="{A37C65B6-AC38-49B8-BB8F-4F6E9CAC8780}" type="datetime2">
              <a:rPr lang="en-US"/>
              <a:pPr defTabSz="838200">
                <a:defRPr/>
              </a:pPr>
              <a:t>Tuesday, September 7, 2021</a:t>
            </a:fld>
            <a:endParaRPr lang="en-US" dirty="0"/>
          </a:p>
        </p:txBody>
      </p:sp>
      <p:sp>
        <p:nvSpPr>
          <p:cNvPr id="41987" name="Slide Number Placeholder 3"/>
          <p:cNvSpPr>
            <a:spLocks noGrp="1"/>
          </p:cNvSpPr>
          <p:nvPr>
            <p:ph type="sldNum" sz="quarter" idx="12"/>
          </p:nvPr>
        </p:nvSpPr>
        <p:spPr/>
        <p:txBody>
          <a:bodyPr/>
          <a:lstStyle/>
          <a:p>
            <a:pPr defTabSz="838200">
              <a:defRPr/>
            </a:pPr>
            <a:fld id="{7B5D8B49-C2F6-4D39-85CA-0BDAD741BABC}" type="slidenum">
              <a:rPr lang="en-US"/>
              <a:pPr defTabSz="838200">
                <a:defRPr/>
              </a:pPr>
              <a:t>40</a:t>
            </a:fld>
            <a:endParaRPr lang="en-US"/>
          </a:p>
        </p:txBody>
      </p:sp>
      <p:sp>
        <p:nvSpPr>
          <p:cNvPr id="12292" name="Rectangle 12"/>
          <p:cNvSpPr>
            <a:spLocks noChangeArrowheads="1"/>
          </p:cNvSpPr>
          <p:nvPr/>
        </p:nvSpPr>
        <p:spPr bwMode="auto">
          <a:xfrm>
            <a:off x="381000" y="620713"/>
            <a:ext cx="8616950" cy="1446542"/>
          </a:xfrm>
          <a:prstGeom prst="rect">
            <a:avLst/>
          </a:prstGeom>
          <a:noFill/>
          <a:ln w="9525" algn="ctr">
            <a:noFill/>
            <a:miter lim="800000"/>
            <a:headEnd/>
            <a:tailEnd/>
          </a:ln>
        </p:spPr>
        <p:txBody>
          <a:bodyPr lIns="91433" tIns="45716" rIns="91433" bIns="45716">
            <a:spAutoFit/>
          </a:bodyPr>
          <a:lstStyle/>
          <a:p>
            <a:pPr defTabSz="838200"/>
            <a:r>
              <a:rPr lang="en-US">
                <a:solidFill>
                  <a:srgbClr val="FF0000"/>
                </a:solidFill>
                <a:latin typeface="Calibri" pitchFamily="34" charset="0"/>
              </a:rPr>
              <a:t>The fundamental nature of light poses limits on the detail that can be resolved. Abbe (1893) showed that the smallest resolvable distance is about 1/2 the wavelength of light used. Thus, 1/2 the wavelength of the radiation used is the ultimate resolving power of any instrument.</a:t>
            </a:r>
          </a:p>
        </p:txBody>
      </p:sp>
      <p:sp>
        <p:nvSpPr>
          <p:cNvPr id="12293" name="Text Box 13"/>
          <p:cNvSpPr txBox="1">
            <a:spLocks noChangeArrowheads="1"/>
          </p:cNvSpPr>
          <p:nvPr/>
        </p:nvSpPr>
        <p:spPr bwMode="auto">
          <a:xfrm>
            <a:off x="381000" y="317500"/>
            <a:ext cx="4483100" cy="457200"/>
          </a:xfrm>
          <a:prstGeom prst="rect">
            <a:avLst/>
          </a:prstGeom>
          <a:noFill/>
          <a:ln w="9525">
            <a:noFill/>
            <a:miter lim="800000"/>
            <a:headEnd/>
            <a:tailEnd/>
          </a:ln>
        </p:spPr>
        <p:txBody>
          <a:bodyPr lIns="91433" tIns="45716" rIns="91433" bIns="45716">
            <a:spAutoFit/>
          </a:bodyPr>
          <a:lstStyle/>
          <a:p>
            <a:pPr eaLnBrk="0" hangingPunct="0"/>
            <a:r>
              <a:rPr lang="en-US" sz="2400" b="1">
                <a:solidFill>
                  <a:srgbClr val="0000FF"/>
                </a:solidFill>
                <a:latin typeface="Calibri" pitchFamily="34" charset="0"/>
              </a:rPr>
              <a:t>Ernst Abbe: 1840 - 1905</a:t>
            </a:r>
          </a:p>
        </p:txBody>
      </p:sp>
      <p:sp>
        <p:nvSpPr>
          <p:cNvPr id="12294" name="Rectangle 14"/>
          <p:cNvSpPr>
            <a:spLocks noChangeArrowheads="1"/>
          </p:cNvSpPr>
          <p:nvPr/>
        </p:nvSpPr>
        <p:spPr bwMode="auto">
          <a:xfrm>
            <a:off x="381000" y="2670175"/>
            <a:ext cx="6324600" cy="1938984"/>
          </a:xfrm>
          <a:prstGeom prst="rect">
            <a:avLst/>
          </a:prstGeom>
          <a:noFill/>
          <a:ln w="9525" algn="ctr">
            <a:noFill/>
            <a:miter lim="800000"/>
            <a:headEnd/>
            <a:tailEnd/>
          </a:ln>
        </p:spPr>
        <p:txBody>
          <a:bodyPr wrap="square" lIns="91433" tIns="45716" rIns="91433" bIns="45716">
            <a:spAutoFit/>
          </a:bodyPr>
          <a:lstStyle/>
          <a:p>
            <a:pPr defTabSz="838200"/>
            <a:r>
              <a:rPr lang="en-US" sz="2000" dirty="0">
                <a:latin typeface="Calibri" pitchFamily="34" charset="0"/>
              </a:rPr>
              <a:t>The Rayleigh criterion defines the resolution (R) of light microscope as:</a:t>
            </a:r>
          </a:p>
          <a:p>
            <a:pPr defTabSz="838200"/>
            <a:r>
              <a:rPr lang="en-US" sz="2000" dirty="0">
                <a:latin typeface="Calibri" pitchFamily="34" charset="0"/>
              </a:rPr>
              <a:t>                           R=d/2=0.61λ/</a:t>
            </a:r>
            <a:r>
              <a:rPr lang="en-US" sz="2000" dirty="0" err="1">
                <a:latin typeface="Calibri" pitchFamily="34" charset="0"/>
              </a:rPr>
              <a:t>nsin</a:t>
            </a:r>
            <a:r>
              <a:rPr lang="el-GR" sz="2000" dirty="0">
                <a:latin typeface="Calibri" pitchFamily="34" charset="0"/>
              </a:rPr>
              <a:t>θ</a:t>
            </a:r>
            <a:endParaRPr lang="en-US" sz="2000" dirty="0">
              <a:latin typeface="Calibri" pitchFamily="34" charset="0"/>
            </a:endParaRPr>
          </a:p>
          <a:p>
            <a:pPr defTabSz="838200"/>
            <a:r>
              <a:rPr lang="en-US" sz="2000" dirty="0">
                <a:latin typeface="Calibri" pitchFamily="34" charset="0"/>
              </a:rPr>
              <a:t>where λ is the wavelength of the radiation, </a:t>
            </a:r>
          </a:p>
          <a:p>
            <a:pPr defTabSz="838200"/>
            <a:r>
              <a:rPr lang="en-US" sz="2000" dirty="0">
                <a:latin typeface="Calibri" pitchFamily="34" charset="0"/>
              </a:rPr>
              <a:t>          </a:t>
            </a:r>
            <a:r>
              <a:rPr lang="en-US" sz="2000" i="1" dirty="0">
                <a:latin typeface="Calibri" pitchFamily="34" charset="0"/>
              </a:rPr>
              <a:t>n </a:t>
            </a:r>
            <a:r>
              <a:rPr lang="en-US" sz="2000" dirty="0">
                <a:latin typeface="Calibri" pitchFamily="34" charset="0"/>
              </a:rPr>
              <a:t>is the refractive index of the view medium and,</a:t>
            </a:r>
          </a:p>
          <a:p>
            <a:pPr defTabSz="838200"/>
            <a:r>
              <a:rPr lang="en-US" sz="2000" dirty="0">
                <a:latin typeface="Calibri" pitchFamily="34" charset="0"/>
              </a:rPr>
              <a:t>   </a:t>
            </a:r>
            <a:r>
              <a:rPr lang="el-GR" sz="2000" dirty="0">
                <a:latin typeface="Calibri" pitchFamily="34" charset="0"/>
              </a:rPr>
              <a:t>θ</a:t>
            </a:r>
            <a:r>
              <a:rPr lang="en-US" sz="2000" i="1" dirty="0">
                <a:latin typeface="Calibri" pitchFamily="34" charset="0"/>
              </a:rPr>
              <a:t> </a:t>
            </a:r>
            <a:r>
              <a:rPr lang="en-US" sz="2000" dirty="0">
                <a:latin typeface="Calibri" pitchFamily="34" charset="0"/>
              </a:rPr>
              <a:t>is the semi-angle of collection of the magnifying lens.</a:t>
            </a:r>
          </a:p>
        </p:txBody>
      </p:sp>
      <p:sp>
        <p:nvSpPr>
          <p:cNvPr id="12295" name="Text Box 16"/>
          <p:cNvSpPr txBox="1">
            <a:spLocks noChangeArrowheads="1"/>
          </p:cNvSpPr>
          <p:nvPr/>
        </p:nvSpPr>
        <p:spPr bwMode="auto">
          <a:xfrm>
            <a:off x="381000" y="2062163"/>
            <a:ext cx="6796088" cy="457200"/>
          </a:xfrm>
          <a:prstGeom prst="rect">
            <a:avLst/>
          </a:prstGeom>
          <a:noFill/>
          <a:ln w="9525">
            <a:noFill/>
            <a:miter lim="800000"/>
            <a:headEnd/>
            <a:tailEnd/>
          </a:ln>
        </p:spPr>
        <p:txBody>
          <a:bodyPr lIns="91433" tIns="45716" rIns="91433" bIns="45716">
            <a:spAutoFit/>
          </a:bodyPr>
          <a:lstStyle/>
          <a:p>
            <a:pPr eaLnBrk="0" hangingPunct="0"/>
            <a:r>
              <a:rPr lang="en-US" sz="2400" b="1">
                <a:solidFill>
                  <a:srgbClr val="0000FF"/>
                </a:solidFill>
                <a:latin typeface="Calibri" pitchFamily="34" charset="0"/>
              </a:rPr>
              <a:t>John William Strutt (Lord Rayleigh): 1842 - 1919</a:t>
            </a:r>
          </a:p>
        </p:txBody>
      </p:sp>
      <p:sp>
        <p:nvSpPr>
          <p:cNvPr id="756753" name="Rectangle 17"/>
          <p:cNvSpPr>
            <a:spLocks noChangeArrowheads="1"/>
          </p:cNvSpPr>
          <p:nvPr/>
        </p:nvSpPr>
        <p:spPr bwMode="auto">
          <a:xfrm rot="19264059">
            <a:off x="346075" y="3164052"/>
            <a:ext cx="9036050" cy="523212"/>
          </a:xfrm>
          <a:prstGeom prst="rect">
            <a:avLst/>
          </a:prstGeom>
          <a:noFill/>
          <a:ln w="9525" algn="ctr">
            <a:noFill/>
            <a:miter lim="800000"/>
            <a:headEnd/>
            <a:tailEnd/>
          </a:ln>
        </p:spPr>
        <p:txBody>
          <a:bodyPr lIns="91433" tIns="45716" rIns="91433" bIns="45716">
            <a:spAutoFit/>
          </a:bodyPr>
          <a:lstStyle/>
          <a:p>
            <a:pPr defTabSz="838200"/>
            <a:r>
              <a:rPr lang="en-US" sz="2800" dirty="0">
                <a:latin typeface="Calibri" pitchFamily="34" charset="0"/>
              </a:rPr>
              <a:t>X-ray: Cu </a:t>
            </a:r>
            <a:r>
              <a:rPr lang="en-US" sz="2800" dirty="0" err="1">
                <a:latin typeface="Calibri" pitchFamily="34" charset="0"/>
              </a:rPr>
              <a:t>kα</a:t>
            </a:r>
            <a:r>
              <a:rPr lang="en-US" sz="2800" dirty="0">
                <a:latin typeface="Calibri" pitchFamily="34" charset="0"/>
              </a:rPr>
              <a:t>: λ=0.154 nm, Electron: 200 kV, 0.00251 nm</a:t>
            </a:r>
          </a:p>
        </p:txBody>
      </p:sp>
      <p:sp>
        <p:nvSpPr>
          <p:cNvPr id="12297" name="Rectangle 18"/>
          <p:cNvSpPr>
            <a:spLocks noChangeArrowheads="1"/>
          </p:cNvSpPr>
          <p:nvPr/>
        </p:nvSpPr>
        <p:spPr bwMode="auto">
          <a:xfrm>
            <a:off x="381000" y="4795838"/>
            <a:ext cx="9107488" cy="1785096"/>
          </a:xfrm>
          <a:prstGeom prst="rect">
            <a:avLst/>
          </a:prstGeom>
          <a:noFill/>
          <a:ln w="9525" algn="ctr">
            <a:noFill/>
            <a:miter lim="800000"/>
            <a:headEnd/>
            <a:tailEnd/>
          </a:ln>
        </p:spPr>
        <p:txBody>
          <a:bodyPr lIns="91433" tIns="45716" rIns="91433" bIns="45716">
            <a:spAutoFit/>
          </a:bodyPr>
          <a:lstStyle/>
          <a:p>
            <a:pPr defTabSz="838200"/>
            <a:r>
              <a:rPr lang="en-US" dirty="0">
                <a:solidFill>
                  <a:srgbClr val="996633"/>
                </a:solidFill>
                <a:latin typeface="Calibri" pitchFamily="34" charset="0"/>
              </a:rPr>
              <a:t>Due to the limitations of the values α, λ , and </a:t>
            </a:r>
            <a:r>
              <a:rPr lang="en-US" i="1" dirty="0">
                <a:solidFill>
                  <a:srgbClr val="996633"/>
                </a:solidFill>
                <a:latin typeface="Calibri" pitchFamily="34" charset="0"/>
              </a:rPr>
              <a:t>n</a:t>
            </a:r>
            <a:r>
              <a:rPr lang="en-US" dirty="0">
                <a:solidFill>
                  <a:srgbClr val="996633"/>
                </a:solidFill>
                <a:latin typeface="Calibri" pitchFamily="34" charset="0"/>
              </a:rPr>
              <a:t>, the resolution limit of a light microscope using visible light is about 200 nm. The shortest wavelength of visible light is blue (</a:t>
            </a:r>
            <a:r>
              <a:rPr lang="en-US" i="1" dirty="0">
                <a:solidFill>
                  <a:srgbClr val="996633"/>
                </a:solidFill>
                <a:latin typeface="Calibri" pitchFamily="34" charset="0"/>
              </a:rPr>
              <a:t>λ </a:t>
            </a:r>
            <a:r>
              <a:rPr lang="en-US" dirty="0">
                <a:solidFill>
                  <a:srgbClr val="996633"/>
                </a:solidFill>
                <a:latin typeface="Calibri" pitchFamily="34" charset="0"/>
              </a:rPr>
              <a:t>= 450nm), </a:t>
            </a:r>
            <a:r>
              <a:rPr lang="el-GR" dirty="0">
                <a:solidFill>
                  <a:srgbClr val="996633"/>
                </a:solidFill>
                <a:latin typeface="Calibri" pitchFamily="34" charset="0"/>
              </a:rPr>
              <a:t>θ</a:t>
            </a:r>
            <a:r>
              <a:rPr lang="en-US" i="1" dirty="0">
                <a:solidFill>
                  <a:srgbClr val="996633"/>
                </a:solidFill>
                <a:latin typeface="Calibri" pitchFamily="34" charset="0"/>
              </a:rPr>
              <a:t> </a:t>
            </a:r>
            <a:r>
              <a:rPr lang="en-US" dirty="0">
                <a:solidFill>
                  <a:srgbClr val="996633"/>
                </a:solidFill>
                <a:latin typeface="Calibri" pitchFamily="34" charset="0"/>
              </a:rPr>
              <a:t>for the best lens is about 70° (sin </a:t>
            </a:r>
            <a:r>
              <a:rPr lang="el-GR" dirty="0">
                <a:solidFill>
                  <a:srgbClr val="996633"/>
                </a:solidFill>
                <a:latin typeface="Calibri" pitchFamily="34" charset="0"/>
              </a:rPr>
              <a:t>θ</a:t>
            </a:r>
            <a:r>
              <a:rPr lang="en-US" i="1" dirty="0">
                <a:solidFill>
                  <a:srgbClr val="996633"/>
                </a:solidFill>
                <a:latin typeface="Calibri" pitchFamily="34" charset="0"/>
              </a:rPr>
              <a:t> </a:t>
            </a:r>
            <a:r>
              <a:rPr lang="en-US" dirty="0">
                <a:solidFill>
                  <a:srgbClr val="996633"/>
                </a:solidFill>
                <a:latin typeface="Calibri" pitchFamily="34" charset="0"/>
              </a:rPr>
              <a:t>= 0.94), and the typical high resolution lenses are oil immersion lenses (</a:t>
            </a:r>
            <a:r>
              <a:rPr lang="en-US" i="1" dirty="0">
                <a:solidFill>
                  <a:srgbClr val="996633"/>
                </a:solidFill>
                <a:latin typeface="Calibri" pitchFamily="34" charset="0"/>
              </a:rPr>
              <a:t>n </a:t>
            </a:r>
            <a:r>
              <a:rPr lang="en-US" dirty="0">
                <a:solidFill>
                  <a:srgbClr val="996633"/>
                </a:solidFill>
                <a:latin typeface="Calibri" pitchFamily="34" charset="0"/>
              </a:rPr>
              <a:t>= 1.56): R=187 nm</a:t>
            </a:r>
          </a:p>
        </p:txBody>
      </p:sp>
      <p:pic>
        <p:nvPicPr>
          <p:cNvPr id="12298" name="Picture 21"/>
          <p:cNvPicPr>
            <a:picLocks noChangeAspect="1" noChangeArrowheads="1"/>
          </p:cNvPicPr>
          <p:nvPr/>
        </p:nvPicPr>
        <p:blipFill>
          <a:blip r:embed="rId2"/>
          <a:srcRect/>
          <a:stretch>
            <a:fillRect/>
          </a:stretch>
        </p:blipFill>
        <p:spPr bwMode="auto">
          <a:xfrm rot="5400000">
            <a:off x="6629401" y="2225676"/>
            <a:ext cx="2428875" cy="2559050"/>
          </a:xfrm>
          <a:prstGeom prst="rect">
            <a:avLst/>
          </a:prstGeom>
          <a:noFill/>
          <a:ln w="9525" algn="ctr">
            <a:noFill/>
            <a:miter lim="800000"/>
            <a:headEnd/>
            <a:tailEnd/>
          </a:ln>
        </p:spPr>
      </p:pic>
      <p:sp>
        <p:nvSpPr>
          <p:cNvPr id="11" name="TextBox 10"/>
          <p:cNvSpPr txBox="1"/>
          <p:nvPr/>
        </p:nvSpPr>
        <p:spPr>
          <a:xfrm>
            <a:off x="2715915" y="6437144"/>
            <a:ext cx="4296369" cy="430887"/>
          </a:xfrm>
          <a:prstGeom prst="rect">
            <a:avLst/>
          </a:prstGeom>
          <a:noFill/>
        </p:spPr>
        <p:txBody>
          <a:bodyPr wrap="none" rtlCol="0">
            <a:spAutoFit/>
          </a:bodyPr>
          <a:lstStyle/>
          <a:p>
            <a:r>
              <a:rPr lang="en-US" dirty="0"/>
              <a:t>(Numerical </a:t>
            </a:r>
            <a:r>
              <a:rPr lang="en-US" dirty="0" err="1"/>
              <a:t>aperature</a:t>
            </a:r>
            <a:r>
              <a:rPr lang="en-US" dirty="0"/>
              <a:t>=N.A. = </a:t>
            </a:r>
            <a:r>
              <a:rPr lang="en-US" dirty="0" err="1"/>
              <a:t>nsin</a:t>
            </a:r>
            <a:r>
              <a:rPr lang="el-GR" dirty="0"/>
              <a:t>θ</a:t>
            </a:r>
            <a:r>
              <a:rPr lang="en-US" dirty="0"/>
              <a:t>)</a:t>
            </a:r>
          </a:p>
        </p:txBody>
      </p:sp>
    </p:spTree>
    <p:extLst>
      <p:ext uri="{BB962C8B-B14F-4D97-AF65-F5344CB8AC3E}">
        <p14:creationId xmlns:p14="http://schemas.microsoft.com/office/powerpoint/2010/main" val="158486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56753">
                                            <p:txEl>
                                              <p:pRg st="0" end="0"/>
                                            </p:txEl>
                                          </p:spTgt>
                                        </p:tgtEl>
                                        <p:attrNameLst>
                                          <p:attrName>style.visibility</p:attrName>
                                        </p:attrNameLst>
                                      </p:cBhvr>
                                      <p:to>
                                        <p:strVal val="visible"/>
                                      </p:to>
                                    </p:set>
                                    <p:animEffect transition="in" filter="diamond(in)">
                                      <p:cBhvr>
                                        <p:cTn id="7" dur="2000"/>
                                        <p:tgtEl>
                                          <p:spTgt spid="756753">
                                            <p:txEl>
                                              <p:pRg st="0" end="0"/>
                                            </p:txEl>
                                          </p:spTgt>
                                        </p:tgtEl>
                                      </p:cBhvr>
                                    </p:animEffect>
                                  </p:childTnLst>
                                </p:cTn>
                              </p:par>
                              <p:par>
                                <p:cTn id="8" presetID="8" presetClass="emph" presetSubtype="0" fill="hold" grpId="0" nodeType="withEffect">
                                  <p:stCondLst>
                                    <p:cond delay="0"/>
                                  </p:stCondLst>
                                  <p:childTnLst>
                                    <p:animRot by="21600000">
                                      <p:cBhvr>
                                        <p:cTn id="9" dur="2000" fill="hold"/>
                                        <p:tgtEl>
                                          <p:spTgt spid="75675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3"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fld id="{D218D809-D0E8-4B69-8482-F2AB3772B1BB}" type="datetime2">
              <a:rPr lang="en-US" smtClean="0"/>
              <a:pPr/>
              <a:t>Tuesday, September 7, 2021</a:t>
            </a:fld>
            <a:endParaRPr lang="en-US" smtClean="0"/>
          </a:p>
        </p:txBody>
      </p:sp>
      <p:sp>
        <p:nvSpPr>
          <p:cNvPr id="110595" name="Slide Number Placeholder 3"/>
          <p:cNvSpPr>
            <a:spLocks noGrp="1"/>
          </p:cNvSpPr>
          <p:nvPr>
            <p:ph type="sldNum" sz="quarter" idx="12"/>
          </p:nvPr>
        </p:nvSpPr>
        <p:spPr>
          <a:noFill/>
        </p:spPr>
        <p:txBody>
          <a:bodyPr/>
          <a:lstStyle/>
          <a:p>
            <a:fld id="{73E6497A-06A3-458D-948C-E03D1D3D7562}" type="slidenum">
              <a:rPr lang="en-US" smtClean="0"/>
              <a:pPr/>
              <a:t>41</a:t>
            </a:fld>
            <a:endParaRPr lang="en-US" smtClean="0"/>
          </a:p>
        </p:txBody>
      </p:sp>
      <p:sp>
        <p:nvSpPr>
          <p:cNvPr id="110596" name="Rectangle 6"/>
          <p:cNvSpPr>
            <a:spLocks noChangeArrowheads="1"/>
          </p:cNvSpPr>
          <p:nvPr/>
        </p:nvSpPr>
        <p:spPr bwMode="auto">
          <a:xfrm>
            <a:off x="0" y="3103563"/>
            <a:ext cx="9906000" cy="0"/>
          </a:xfrm>
          <a:prstGeom prst="rect">
            <a:avLst/>
          </a:prstGeom>
          <a:noFill/>
          <a:ln w="9525" algn="ctr">
            <a:noFill/>
            <a:miter lim="800000"/>
            <a:headEnd/>
            <a:tailEnd/>
          </a:ln>
        </p:spPr>
        <p:txBody>
          <a:bodyPr wrap="none" anchor="ctr">
            <a:spAutoFit/>
          </a:bodyPr>
          <a:lstStyle/>
          <a:p>
            <a:endParaRPr lang="en-US"/>
          </a:p>
        </p:txBody>
      </p:sp>
      <p:sp>
        <p:nvSpPr>
          <p:cNvPr id="110597" name="TextBox 3"/>
          <p:cNvSpPr txBox="1">
            <a:spLocks noChangeArrowheads="1"/>
          </p:cNvSpPr>
          <p:nvPr/>
        </p:nvSpPr>
        <p:spPr bwMode="auto">
          <a:xfrm>
            <a:off x="2133600" y="0"/>
            <a:ext cx="5757863" cy="708025"/>
          </a:xfrm>
          <a:prstGeom prst="rect">
            <a:avLst/>
          </a:prstGeom>
          <a:noFill/>
          <a:ln w="9525">
            <a:noFill/>
            <a:miter lim="800000"/>
            <a:headEnd/>
            <a:tailEnd/>
          </a:ln>
        </p:spPr>
        <p:txBody>
          <a:bodyPr wrap="none">
            <a:spAutoFit/>
          </a:bodyPr>
          <a:lstStyle/>
          <a:p>
            <a:r>
              <a:rPr lang="en-US" sz="4000"/>
              <a:t>Review of previous classes</a:t>
            </a:r>
          </a:p>
        </p:txBody>
      </p:sp>
      <p:sp>
        <p:nvSpPr>
          <p:cNvPr id="110598" name="Rectangle 4"/>
          <p:cNvSpPr>
            <a:spLocks noChangeArrowheads="1"/>
          </p:cNvSpPr>
          <p:nvPr/>
        </p:nvSpPr>
        <p:spPr bwMode="auto">
          <a:xfrm>
            <a:off x="0" y="685800"/>
            <a:ext cx="4648200" cy="1384300"/>
          </a:xfrm>
          <a:prstGeom prst="rect">
            <a:avLst/>
          </a:prstGeom>
          <a:noFill/>
          <a:ln w="9525">
            <a:noFill/>
            <a:miter lim="800000"/>
            <a:headEnd/>
            <a:tailEnd/>
          </a:ln>
        </p:spPr>
        <p:txBody>
          <a:bodyPr>
            <a:spAutoFit/>
          </a:bodyPr>
          <a:lstStyle/>
          <a:p>
            <a:pPr algn="l"/>
            <a:r>
              <a:rPr lang="en-US" sz="1400"/>
              <a:t>1. Nanotechnology in upward motion: next future of science and technology is nanotechnology</a:t>
            </a:r>
          </a:p>
          <a:p>
            <a:pPr algn="l"/>
            <a:r>
              <a:rPr lang="en-US" sz="1400"/>
              <a:t>2. Constructive - Destructive interference by thin films</a:t>
            </a:r>
          </a:p>
          <a:p>
            <a:pPr algn="l"/>
            <a:r>
              <a:rPr lang="en-US" sz="1400"/>
              <a:t>3. Non-Reflective Surfaces</a:t>
            </a:r>
          </a:p>
          <a:p>
            <a:pPr algn="l"/>
            <a:r>
              <a:rPr lang="en-US" sz="1400"/>
              <a:t>4. Super-Hydro-Phobicity</a:t>
            </a:r>
          </a:p>
          <a:p>
            <a:pPr algn="l"/>
            <a:r>
              <a:rPr lang="en-US" sz="1400"/>
              <a:t>5. Self-Cleaning</a:t>
            </a:r>
          </a:p>
        </p:txBody>
      </p:sp>
      <p:sp>
        <p:nvSpPr>
          <p:cNvPr id="110599" name="TextBox 5"/>
          <p:cNvSpPr txBox="1">
            <a:spLocks noChangeArrowheads="1"/>
          </p:cNvSpPr>
          <p:nvPr/>
        </p:nvSpPr>
        <p:spPr bwMode="auto">
          <a:xfrm>
            <a:off x="4573588" y="533400"/>
            <a:ext cx="5332412" cy="2062163"/>
          </a:xfrm>
          <a:prstGeom prst="rect">
            <a:avLst/>
          </a:prstGeom>
          <a:noFill/>
          <a:ln w="9525">
            <a:noFill/>
            <a:miter lim="800000"/>
            <a:headEnd/>
            <a:tailEnd/>
          </a:ln>
        </p:spPr>
        <p:txBody>
          <a:bodyPr wrap="none">
            <a:spAutoFit/>
          </a:bodyPr>
          <a:lstStyle/>
          <a:p>
            <a:pPr marL="742950" indent="-742950" algn="l">
              <a:buFontTx/>
              <a:buAutoNum type="arabicPeriod"/>
            </a:pPr>
            <a:r>
              <a:rPr lang="en-US" sz="1600">
                <a:solidFill>
                  <a:srgbClr val="FF0000"/>
                </a:solidFill>
              </a:rPr>
              <a:t>Nano in Histroy</a:t>
            </a:r>
          </a:p>
          <a:p>
            <a:pPr marL="742950" indent="-742950" algn="l">
              <a:buFontTx/>
              <a:buAutoNum type="arabicPeriod"/>
            </a:pPr>
            <a:r>
              <a:rPr lang="en-US" sz="1600">
                <a:solidFill>
                  <a:srgbClr val="FF0000"/>
                </a:solidFill>
              </a:rPr>
              <a:t>The Localized Surface Plasmon Resonance</a:t>
            </a:r>
          </a:p>
          <a:p>
            <a:pPr marL="742950" indent="-742950" algn="l">
              <a:buFontTx/>
              <a:buAutoNum type="arabicPeriod"/>
            </a:pPr>
            <a:r>
              <a:rPr lang="en-US" sz="1600">
                <a:solidFill>
                  <a:srgbClr val="FF0000"/>
                </a:solidFill>
              </a:rPr>
              <a:t>DICHROISM</a:t>
            </a:r>
          </a:p>
          <a:p>
            <a:pPr marL="742950" indent="-742950" algn="l">
              <a:buFontTx/>
              <a:buAutoNum type="arabicPeriod"/>
            </a:pPr>
            <a:r>
              <a:rPr lang="en-US" sz="1600">
                <a:solidFill>
                  <a:srgbClr val="FF0000"/>
                </a:solidFill>
              </a:rPr>
              <a:t>Development of nanoscience and technology</a:t>
            </a:r>
          </a:p>
          <a:p>
            <a:pPr marL="742950" indent="-742950" algn="l">
              <a:buFontTx/>
              <a:buAutoNum type="arabicPeriod"/>
            </a:pPr>
            <a:r>
              <a:rPr lang="en-US" sz="1600">
                <a:solidFill>
                  <a:srgbClr val="FF0000"/>
                </a:solidFill>
              </a:rPr>
              <a:t>Diversity of nano field</a:t>
            </a:r>
          </a:p>
          <a:p>
            <a:pPr marL="742950" indent="-742950" algn="l">
              <a:buFontTx/>
              <a:buAutoNum type="arabicPeriod"/>
            </a:pPr>
            <a:r>
              <a:rPr lang="en-US" sz="1600">
                <a:solidFill>
                  <a:srgbClr val="FF0000"/>
                </a:solidFill>
              </a:rPr>
              <a:t>Surface to volume atoms of Cuboctahedral system</a:t>
            </a:r>
          </a:p>
          <a:p>
            <a:pPr marL="742950" indent="-742950" algn="l">
              <a:buFontTx/>
              <a:buAutoNum type="arabicPeriod"/>
            </a:pPr>
            <a:r>
              <a:rPr lang="en-US" sz="1600">
                <a:solidFill>
                  <a:srgbClr val="FF0000"/>
                </a:solidFill>
              </a:rPr>
              <a:t>M(K) = (1/3)*(10K</a:t>
            </a:r>
            <a:r>
              <a:rPr lang="en-US" sz="1600" baseline="30000">
                <a:solidFill>
                  <a:srgbClr val="FF0000"/>
                </a:solidFill>
              </a:rPr>
              <a:t>3</a:t>
            </a:r>
            <a:r>
              <a:rPr lang="en-US" sz="1600">
                <a:solidFill>
                  <a:srgbClr val="FF0000"/>
                </a:solidFill>
              </a:rPr>
              <a:t>+15K</a:t>
            </a:r>
            <a:r>
              <a:rPr lang="en-US" sz="1600" baseline="30000">
                <a:solidFill>
                  <a:srgbClr val="FF0000"/>
                </a:solidFill>
              </a:rPr>
              <a:t>2</a:t>
            </a:r>
            <a:r>
              <a:rPr lang="en-US" sz="1600">
                <a:solidFill>
                  <a:srgbClr val="FF0000"/>
                </a:solidFill>
              </a:rPr>
              <a:t>+11K+3), K = No. of shell</a:t>
            </a:r>
          </a:p>
          <a:p>
            <a:pPr marL="742950" indent="-742950" algn="l"/>
            <a:r>
              <a:rPr lang="en-US" sz="1600">
                <a:solidFill>
                  <a:srgbClr val="FF0000"/>
                </a:solidFill>
              </a:rPr>
              <a:t>	N</a:t>
            </a:r>
            <a:r>
              <a:rPr lang="en-US" sz="1600" baseline="-25000">
                <a:solidFill>
                  <a:srgbClr val="FF0000"/>
                </a:solidFill>
              </a:rPr>
              <a:t>K</a:t>
            </a:r>
            <a:r>
              <a:rPr lang="en-US" sz="1600">
                <a:solidFill>
                  <a:srgbClr val="FF0000"/>
                </a:solidFill>
              </a:rPr>
              <a:t> =10K</a:t>
            </a:r>
            <a:r>
              <a:rPr lang="en-US" sz="1600" baseline="30000">
                <a:solidFill>
                  <a:srgbClr val="FF0000"/>
                </a:solidFill>
              </a:rPr>
              <a:t>2</a:t>
            </a:r>
            <a:r>
              <a:rPr lang="en-US" sz="1600">
                <a:solidFill>
                  <a:srgbClr val="FF0000"/>
                </a:solidFill>
              </a:rPr>
              <a:t> + 2, Every shell contains number of  shell</a:t>
            </a:r>
          </a:p>
        </p:txBody>
      </p:sp>
      <p:sp>
        <p:nvSpPr>
          <p:cNvPr id="110600" name="TextBox 12"/>
          <p:cNvSpPr txBox="1">
            <a:spLocks noChangeArrowheads="1"/>
          </p:cNvSpPr>
          <p:nvPr/>
        </p:nvSpPr>
        <p:spPr bwMode="auto">
          <a:xfrm>
            <a:off x="6096000" y="2819400"/>
            <a:ext cx="1847850" cy="400050"/>
          </a:xfrm>
          <a:prstGeom prst="rect">
            <a:avLst/>
          </a:prstGeom>
          <a:noFill/>
          <a:ln w="9525">
            <a:noFill/>
            <a:miter lim="800000"/>
            <a:headEnd/>
            <a:tailEnd/>
          </a:ln>
        </p:spPr>
        <p:txBody>
          <a:bodyPr wrap="none">
            <a:spAutoFit/>
          </a:bodyPr>
          <a:lstStyle/>
          <a:p>
            <a:r>
              <a:rPr lang="en-US" sz="2000" b="1">
                <a:solidFill>
                  <a:srgbClr val="0000CC"/>
                </a:solidFill>
              </a:rPr>
              <a:t>SIZE EFFECT</a:t>
            </a:r>
          </a:p>
        </p:txBody>
      </p:sp>
      <p:sp>
        <p:nvSpPr>
          <p:cNvPr id="110601" name="TextBox 13"/>
          <p:cNvSpPr txBox="1">
            <a:spLocks noChangeArrowheads="1"/>
          </p:cNvSpPr>
          <p:nvPr/>
        </p:nvSpPr>
        <p:spPr bwMode="auto">
          <a:xfrm>
            <a:off x="304800" y="2971800"/>
            <a:ext cx="2151063" cy="461963"/>
          </a:xfrm>
          <a:prstGeom prst="rect">
            <a:avLst/>
          </a:prstGeom>
          <a:noFill/>
          <a:ln w="9525">
            <a:noFill/>
            <a:miter lim="800000"/>
            <a:headEnd/>
            <a:tailEnd/>
          </a:ln>
        </p:spPr>
        <p:txBody>
          <a:bodyPr wrap="none">
            <a:spAutoFit/>
          </a:bodyPr>
          <a:lstStyle/>
          <a:p>
            <a:r>
              <a:rPr lang="en-US" sz="2400"/>
              <a:t>Quantum Effect</a:t>
            </a:r>
          </a:p>
        </p:txBody>
      </p:sp>
      <p:sp>
        <p:nvSpPr>
          <p:cNvPr id="110602" name="TextBox 14"/>
          <p:cNvSpPr txBox="1">
            <a:spLocks noChangeArrowheads="1"/>
          </p:cNvSpPr>
          <p:nvPr/>
        </p:nvSpPr>
        <p:spPr bwMode="auto">
          <a:xfrm>
            <a:off x="381000" y="3429000"/>
            <a:ext cx="8275638" cy="430213"/>
          </a:xfrm>
          <a:prstGeom prst="rect">
            <a:avLst/>
          </a:prstGeom>
          <a:noFill/>
          <a:ln w="9525">
            <a:noFill/>
            <a:miter lim="800000"/>
            <a:headEnd/>
            <a:tailEnd/>
          </a:ln>
        </p:spPr>
        <p:txBody>
          <a:bodyPr wrap="none">
            <a:spAutoFit/>
          </a:bodyPr>
          <a:lstStyle/>
          <a:p>
            <a:r>
              <a:rPr lang="en-US"/>
              <a:t>Colour, Melting point, Specific heat, Electrical, Magnetic properties etc.</a:t>
            </a:r>
          </a:p>
        </p:txBody>
      </p:sp>
      <p:sp>
        <p:nvSpPr>
          <p:cNvPr id="110603" name="TextBox 15"/>
          <p:cNvSpPr txBox="1">
            <a:spLocks noChangeArrowheads="1"/>
          </p:cNvSpPr>
          <p:nvPr/>
        </p:nvSpPr>
        <p:spPr bwMode="auto">
          <a:xfrm>
            <a:off x="457200" y="4267200"/>
            <a:ext cx="8913813" cy="1077913"/>
          </a:xfrm>
          <a:prstGeom prst="rect">
            <a:avLst/>
          </a:prstGeom>
          <a:noFill/>
          <a:ln w="9525">
            <a:noFill/>
            <a:miter lim="800000"/>
            <a:headEnd/>
            <a:tailEnd/>
          </a:ln>
        </p:spPr>
        <p:txBody>
          <a:bodyPr wrap="none">
            <a:spAutoFit/>
          </a:bodyPr>
          <a:lstStyle/>
          <a:p>
            <a:r>
              <a:rPr lang="en-US" sz="3200" dirty="0"/>
              <a:t>To-Down Method of Preparation</a:t>
            </a:r>
          </a:p>
          <a:p>
            <a:r>
              <a:rPr lang="en-US" sz="3200" dirty="0"/>
              <a:t>Ball mill, Thermal, Arc discharge, Laser ablation etc.</a:t>
            </a:r>
          </a:p>
        </p:txBody>
      </p:sp>
      <p:sp>
        <p:nvSpPr>
          <p:cNvPr id="12" name="TextBox 11"/>
          <p:cNvSpPr txBox="1"/>
          <p:nvPr/>
        </p:nvSpPr>
        <p:spPr>
          <a:xfrm>
            <a:off x="3200400" y="5334000"/>
            <a:ext cx="3794629" cy="430887"/>
          </a:xfrm>
          <a:prstGeom prst="rect">
            <a:avLst/>
          </a:prstGeom>
          <a:noFill/>
        </p:spPr>
        <p:txBody>
          <a:bodyPr wrap="none" rtlCol="0">
            <a:spAutoFit/>
          </a:bodyPr>
          <a:lstStyle/>
          <a:p>
            <a:r>
              <a:rPr lang="en-US" b="1" dirty="0" smtClean="0">
                <a:solidFill>
                  <a:srgbClr val="009900"/>
                </a:solidFill>
              </a:rPr>
              <a:t>LITHOGRAPHIC METHOD</a:t>
            </a:r>
            <a:endParaRPr lang="en-US" b="1" dirty="0">
              <a:solidFill>
                <a:srgbClr val="009900"/>
              </a:solidFill>
            </a:endParaRPr>
          </a:p>
        </p:txBody>
      </p:sp>
      <p:sp>
        <p:nvSpPr>
          <p:cNvPr id="13" name="TextBox 12"/>
          <p:cNvSpPr txBox="1"/>
          <p:nvPr/>
        </p:nvSpPr>
        <p:spPr>
          <a:xfrm>
            <a:off x="3810000" y="6096000"/>
            <a:ext cx="2392771" cy="430887"/>
          </a:xfrm>
          <a:prstGeom prst="rect">
            <a:avLst/>
          </a:prstGeom>
          <a:noFill/>
        </p:spPr>
        <p:txBody>
          <a:bodyPr wrap="none" rtlCol="0">
            <a:spAutoFit/>
          </a:bodyPr>
          <a:lstStyle/>
          <a:p>
            <a:r>
              <a:rPr lang="en-US" dirty="0" smtClean="0"/>
              <a:t>Bottom-UP method</a:t>
            </a:r>
            <a:endParaRPr lang="en-US" dirty="0"/>
          </a:p>
        </p:txBody>
      </p:sp>
    </p:spTree>
    <p:extLst>
      <p:ext uri="{BB962C8B-B14F-4D97-AF65-F5344CB8AC3E}">
        <p14:creationId xmlns:p14="http://schemas.microsoft.com/office/powerpoint/2010/main" val="33855162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1"/>
          <p:cNvSpPr>
            <a:spLocks noGrp="1"/>
          </p:cNvSpPr>
          <p:nvPr>
            <p:ph type="dt" sz="quarter" idx="10"/>
          </p:nvPr>
        </p:nvSpPr>
        <p:spPr>
          <a:noFill/>
        </p:spPr>
        <p:txBody>
          <a:bodyPr/>
          <a:lstStyle/>
          <a:p>
            <a:fld id="{4973C3CE-7F08-454B-A93F-63F6D3EE10C5}" type="datetime2">
              <a:rPr lang="en-US" smtClean="0"/>
              <a:pPr/>
              <a:t>Tuesday, September 7, 2021</a:t>
            </a:fld>
            <a:endParaRPr lang="en-US" smtClean="0"/>
          </a:p>
        </p:txBody>
      </p:sp>
      <p:sp>
        <p:nvSpPr>
          <p:cNvPr id="121859" name="Slide Number Placeholder 2"/>
          <p:cNvSpPr>
            <a:spLocks noGrp="1"/>
          </p:cNvSpPr>
          <p:nvPr>
            <p:ph type="sldNum" sz="quarter" idx="12"/>
          </p:nvPr>
        </p:nvSpPr>
        <p:spPr>
          <a:noFill/>
        </p:spPr>
        <p:txBody>
          <a:bodyPr/>
          <a:lstStyle/>
          <a:p>
            <a:fld id="{B0A22A0C-3F24-49D9-881A-89EF9BE3FC2B}" type="slidenum">
              <a:rPr lang="en-US" smtClean="0"/>
              <a:pPr/>
              <a:t>42</a:t>
            </a:fld>
            <a:endParaRPr lang="en-US" smtClean="0"/>
          </a:p>
        </p:txBody>
      </p:sp>
      <p:pic>
        <p:nvPicPr>
          <p:cNvPr id="121860" name="Picture 2"/>
          <p:cNvPicPr>
            <a:picLocks noChangeAspect="1" noChangeArrowheads="1"/>
          </p:cNvPicPr>
          <p:nvPr/>
        </p:nvPicPr>
        <p:blipFill>
          <a:blip r:embed="rId2"/>
          <a:srcRect/>
          <a:stretch>
            <a:fillRect/>
          </a:stretch>
        </p:blipFill>
        <p:spPr bwMode="auto">
          <a:xfrm>
            <a:off x="995363" y="752475"/>
            <a:ext cx="7915275" cy="5353050"/>
          </a:xfrm>
          <a:prstGeom prst="rect">
            <a:avLst/>
          </a:prstGeom>
          <a:noFill/>
          <a:ln w="9525" algn="ctr">
            <a:noFill/>
            <a:miter lim="800000"/>
            <a:headEnd/>
            <a:tailEnd/>
          </a:ln>
        </p:spPr>
      </p:pic>
      <p:sp>
        <p:nvSpPr>
          <p:cNvPr id="121861" name="Rectangle 4"/>
          <p:cNvSpPr>
            <a:spLocks noChangeArrowheads="1"/>
          </p:cNvSpPr>
          <p:nvPr/>
        </p:nvSpPr>
        <p:spPr bwMode="auto">
          <a:xfrm>
            <a:off x="1524000" y="5181600"/>
            <a:ext cx="1462088" cy="584200"/>
          </a:xfrm>
          <a:prstGeom prst="rect">
            <a:avLst/>
          </a:prstGeom>
          <a:noFill/>
          <a:ln w="9525">
            <a:noFill/>
            <a:miter lim="800000"/>
            <a:headEnd/>
            <a:tailEnd/>
          </a:ln>
        </p:spPr>
        <p:txBody>
          <a:bodyPr wrap="none">
            <a:spAutoFit/>
          </a:bodyPr>
          <a:lstStyle/>
          <a:p>
            <a:r>
              <a:rPr lang="en-US" sz="3200"/>
              <a:t>Contact</a:t>
            </a:r>
          </a:p>
        </p:txBody>
      </p:sp>
      <p:sp>
        <p:nvSpPr>
          <p:cNvPr id="121862" name="Rectangle 5"/>
          <p:cNvSpPr>
            <a:spLocks noChangeArrowheads="1"/>
          </p:cNvSpPr>
          <p:nvPr/>
        </p:nvSpPr>
        <p:spPr bwMode="auto">
          <a:xfrm>
            <a:off x="4114800" y="5105400"/>
            <a:ext cx="1620838" cy="523875"/>
          </a:xfrm>
          <a:prstGeom prst="rect">
            <a:avLst/>
          </a:prstGeom>
          <a:noFill/>
          <a:ln w="9525">
            <a:noFill/>
            <a:miter lim="800000"/>
            <a:headEnd/>
            <a:tailEnd/>
          </a:ln>
        </p:spPr>
        <p:txBody>
          <a:bodyPr wrap="none">
            <a:spAutoFit/>
          </a:bodyPr>
          <a:lstStyle/>
          <a:p>
            <a:r>
              <a:rPr lang="en-US" sz="2800"/>
              <a:t>Proximity</a:t>
            </a:r>
          </a:p>
        </p:txBody>
      </p:sp>
      <p:sp>
        <p:nvSpPr>
          <p:cNvPr id="121863" name="Rectangle 6"/>
          <p:cNvSpPr>
            <a:spLocks noChangeArrowheads="1"/>
          </p:cNvSpPr>
          <p:nvPr/>
        </p:nvSpPr>
        <p:spPr bwMode="auto">
          <a:xfrm>
            <a:off x="6934200" y="6096000"/>
            <a:ext cx="1871663" cy="584200"/>
          </a:xfrm>
          <a:prstGeom prst="rect">
            <a:avLst/>
          </a:prstGeom>
          <a:noFill/>
          <a:ln w="9525">
            <a:noFill/>
            <a:miter lim="800000"/>
            <a:headEnd/>
            <a:tailEnd/>
          </a:ln>
        </p:spPr>
        <p:txBody>
          <a:bodyPr wrap="none">
            <a:spAutoFit/>
          </a:bodyPr>
          <a:lstStyle/>
          <a:p>
            <a:r>
              <a:rPr lang="en-US" sz="3200"/>
              <a:t>Projection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1"/>
          <p:cNvSpPr>
            <a:spLocks noGrp="1"/>
          </p:cNvSpPr>
          <p:nvPr>
            <p:ph type="dt" sz="quarter" idx="10"/>
          </p:nvPr>
        </p:nvSpPr>
        <p:spPr>
          <a:noFill/>
        </p:spPr>
        <p:txBody>
          <a:bodyPr/>
          <a:lstStyle/>
          <a:p>
            <a:fld id="{D6706F20-C7CC-4B0D-9E67-70C41C06545B}" type="datetime2">
              <a:rPr lang="en-US" smtClean="0"/>
              <a:pPr/>
              <a:t>Tuesday, September 7, 2021</a:t>
            </a:fld>
            <a:endParaRPr lang="en-US" smtClean="0"/>
          </a:p>
        </p:txBody>
      </p:sp>
      <p:sp>
        <p:nvSpPr>
          <p:cNvPr id="122883" name="Slide Number Placeholder 2"/>
          <p:cNvSpPr>
            <a:spLocks noGrp="1"/>
          </p:cNvSpPr>
          <p:nvPr>
            <p:ph type="sldNum" sz="quarter" idx="12"/>
          </p:nvPr>
        </p:nvSpPr>
        <p:spPr>
          <a:noFill/>
        </p:spPr>
        <p:txBody>
          <a:bodyPr/>
          <a:lstStyle/>
          <a:p>
            <a:fld id="{E64481BF-FA10-4C7C-9E0B-F9E700CD5A98}" type="slidenum">
              <a:rPr lang="en-US" smtClean="0"/>
              <a:pPr/>
              <a:t>43</a:t>
            </a:fld>
            <a:endParaRPr lang="en-US" smtClean="0"/>
          </a:p>
        </p:txBody>
      </p:sp>
      <p:sp>
        <p:nvSpPr>
          <p:cNvPr id="122884" name="Rectangle 3"/>
          <p:cNvSpPr>
            <a:spLocks noChangeArrowheads="1"/>
          </p:cNvSpPr>
          <p:nvPr/>
        </p:nvSpPr>
        <p:spPr bwMode="auto">
          <a:xfrm>
            <a:off x="685800" y="0"/>
            <a:ext cx="9220200" cy="2062163"/>
          </a:xfrm>
          <a:prstGeom prst="rect">
            <a:avLst/>
          </a:prstGeom>
          <a:noFill/>
          <a:ln w="9525">
            <a:noFill/>
            <a:miter lim="800000"/>
            <a:headEnd/>
            <a:tailEnd/>
          </a:ln>
        </p:spPr>
        <p:txBody>
          <a:bodyPr>
            <a:spAutoFit/>
          </a:bodyPr>
          <a:lstStyle/>
          <a:p>
            <a:pPr algn="l"/>
            <a:r>
              <a:rPr lang="en-US" sz="3200"/>
              <a:t>What is the resolution of a projection lithograph system that employs 500 nm radiation. Assume </a:t>
            </a:r>
            <a:r>
              <a:rPr lang="en-US" sz="3200" i="1"/>
              <a:t>k = 0.35 </a:t>
            </a:r>
            <a:r>
              <a:rPr lang="en-US" sz="3200"/>
              <a:t>and N.A. is 0.8. What can you do to improve the</a:t>
            </a:r>
          </a:p>
          <a:p>
            <a:pPr algn="l"/>
            <a:r>
              <a:rPr lang="en-US" sz="3200"/>
              <a:t>resolution?</a:t>
            </a:r>
          </a:p>
        </p:txBody>
      </p:sp>
      <p:sp>
        <p:nvSpPr>
          <p:cNvPr id="122885" name="Rectangle 4"/>
          <p:cNvSpPr>
            <a:spLocks noChangeArrowheads="1"/>
          </p:cNvSpPr>
          <p:nvPr/>
        </p:nvSpPr>
        <p:spPr bwMode="auto">
          <a:xfrm>
            <a:off x="1752600" y="2057400"/>
            <a:ext cx="6248400" cy="523875"/>
          </a:xfrm>
          <a:prstGeom prst="rect">
            <a:avLst/>
          </a:prstGeom>
          <a:noFill/>
          <a:ln w="9525">
            <a:noFill/>
            <a:miter lim="800000"/>
            <a:headEnd/>
            <a:tailEnd/>
          </a:ln>
        </p:spPr>
        <p:txBody>
          <a:bodyPr>
            <a:spAutoFit/>
          </a:bodyPr>
          <a:lstStyle/>
          <a:p>
            <a:r>
              <a:rPr lang="en-US" sz="2800" i="1"/>
              <a:t>W = </a:t>
            </a:r>
            <a:r>
              <a:rPr lang="en-US" sz="2800"/>
              <a:t>(0.35) ⋅ 500 nm/0.8 = 219 nm</a:t>
            </a:r>
          </a:p>
        </p:txBody>
      </p:sp>
      <p:sp>
        <p:nvSpPr>
          <p:cNvPr id="122886" name="Rectangle 5"/>
          <p:cNvSpPr>
            <a:spLocks noChangeArrowheads="1"/>
          </p:cNvSpPr>
          <p:nvPr/>
        </p:nvSpPr>
        <p:spPr bwMode="auto">
          <a:xfrm>
            <a:off x="0" y="3048000"/>
            <a:ext cx="9906000" cy="1816100"/>
          </a:xfrm>
          <a:prstGeom prst="rect">
            <a:avLst/>
          </a:prstGeom>
          <a:noFill/>
          <a:ln w="9525">
            <a:noFill/>
            <a:miter lim="800000"/>
            <a:headEnd/>
            <a:tailEnd/>
          </a:ln>
        </p:spPr>
        <p:txBody>
          <a:bodyPr>
            <a:spAutoFit/>
          </a:bodyPr>
          <a:lstStyle/>
          <a:p>
            <a:pPr algn="l"/>
            <a:r>
              <a:rPr lang="en-US" sz="2800"/>
              <a:t>Resolution can be improved by reducing the wavelength or Increasing the numerical aperture. If possible, increasing the Refractive index of the medium would help to better the resolution (recall that N.A. ∝ n sin </a:t>
            </a:r>
            <a:r>
              <a:rPr lang="el-GR" sz="2800"/>
              <a:t>θ</a:t>
            </a:r>
            <a:r>
              <a:rPr lang="en-US" sz="280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1"/>
          <p:cNvSpPr>
            <a:spLocks noGrp="1"/>
          </p:cNvSpPr>
          <p:nvPr>
            <p:ph type="dt" sz="quarter" idx="10"/>
          </p:nvPr>
        </p:nvSpPr>
        <p:spPr>
          <a:noFill/>
        </p:spPr>
        <p:txBody>
          <a:bodyPr/>
          <a:lstStyle/>
          <a:p>
            <a:fld id="{4ECAAD72-E91A-44C8-BD61-152C16526D31}" type="datetime2">
              <a:rPr lang="en-US" smtClean="0"/>
              <a:pPr/>
              <a:t>Tuesday, September 7, 2021</a:t>
            </a:fld>
            <a:endParaRPr lang="en-US" smtClean="0"/>
          </a:p>
        </p:txBody>
      </p:sp>
      <p:sp>
        <p:nvSpPr>
          <p:cNvPr id="123907" name="Slide Number Placeholder 2"/>
          <p:cNvSpPr>
            <a:spLocks noGrp="1"/>
          </p:cNvSpPr>
          <p:nvPr>
            <p:ph type="sldNum" sz="quarter" idx="12"/>
          </p:nvPr>
        </p:nvSpPr>
        <p:spPr>
          <a:noFill/>
        </p:spPr>
        <p:txBody>
          <a:bodyPr/>
          <a:lstStyle/>
          <a:p>
            <a:fld id="{7F9AD646-217E-4292-AE98-9BE08F572936}" type="slidenum">
              <a:rPr lang="en-US" smtClean="0"/>
              <a:pPr/>
              <a:t>44</a:t>
            </a:fld>
            <a:endParaRPr lang="en-US" smtClean="0"/>
          </a:p>
        </p:txBody>
      </p:sp>
      <p:sp>
        <p:nvSpPr>
          <p:cNvPr id="123908" name="Rectangle 3"/>
          <p:cNvSpPr>
            <a:spLocks noChangeArrowheads="1"/>
          </p:cNvSpPr>
          <p:nvPr/>
        </p:nvSpPr>
        <p:spPr bwMode="auto">
          <a:xfrm>
            <a:off x="2971800" y="0"/>
            <a:ext cx="6264275" cy="430213"/>
          </a:xfrm>
          <a:prstGeom prst="rect">
            <a:avLst/>
          </a:prstGeom>
          <a:noFill/>
          <a:ln w="9525">
            <a:noFill/>
            <a:miter lim="800000"/>
            <a:headEnd/>
            <a:tailEnd/>
          </a:ln>
        </p:spPr>
        <p:txBody>
          <a:bodyPr wrap="none">
            <a:spAutoFit/>
          </a:bodyPr>
          <a:lstStyle/>
          <a:p>
            <a:r>
              <a:rPr lang="en-US" b="1"/>
              <a:t>NANO-IMPRINT  LITHOGRAPHIC METHODS</a:t>
            </a:r>
            <a:endParaRPr lang="en-US"/>
          </a:p>
        </p:txBody>
      </p:sp>
      <p:pic>
        <p:nvPicPr>
          <p:cNvPr id="123909" name="Picture 3"/>
          <p:cNvPicPr>
            <a:picLocks noChangeAspect="1" noChangeArrowheads="1"/>
          </p:cNvPicPr>
          <p:nvPr/>
        </p:nvPicPr>
        <p:blipFill>
          <a:blip r:embed="rId2"/>
          <a:srcRect/>
          <a:stretch>
            <a:fillRect/>
          </a:stretch>
        </p:blipFill>
        <p:spPr bwMode="auto">
          <a:xfrm>
            <a:off x="3352800" y="457200"/>
            <a:ext cx="6324600" cy="5884863"/>
          </a:xfrm>
          <a:prstGeom prst="rect">
            <a:avLst/>
          </a:prstGeom>
          <a:noFill/>
          <a:ln w="9525" algn="ctr">
            <a:noFill/>
            <a:miter lim="800000"/>
            <a:headEnd/>
            <a:tailEnd/>
          </a:ln>
        </p:spPr>
      </p:pic>
      <p:sp>
        <p:nvSpPr>
          <p:cNvPr id="123910" name="Rectangle 7"/>
          <p:cNvSpPr>
            <a:spLocks noChangeArrowheads="1"/>
          </p:cNvSpPr>
          <p:nvPr/>
        </p:nvSpPr>
        <p:spPr bwMode="auto">
          <a:xfrm>
            <a:off x="0" y="152400"/>
            <a:ext cx="3352800" cy="5940425"/>
          </a:xfrm>
          <a:prstGeom prst="rect">
            <a:avLst/>
          </a:prstGeom>
          <a:noFill/>
          <a:ln w="9525">
            <a:noFill/>
            <a:miter lim="800000"/>
            <a:headEnd/>
            <a:tailEnd/>
          </a:ln>
        </p:spPr>
        <p:txBody>
          <a:bodyPr>
            <a:spAutoFit/>
          </a:bodyPr>
          <a:lstStyle/>
          <a:p>
            <a:pPr algn="l"/>
            <a:r>
              <a:rPr lang="en-US" sz="2000" b="1" i="1"/>
              <a:t>Nano-imprint lithography (NIL) was invented in the mid 1990s by Stephen Chou of Princeton University. NIL is a method that is capable of generating features with nanoscale resolution with high throughput. A stamp (top), made by an electron beam lithographic method, is pressed into a soft polymeric material at its glass transition temperature. The film is hardened before the stamp is removed. Anisotropic etching by RIE process removes excess polymer. Metallic pillars are fabricated in the nanofeatures formed by NIL.</a:t>
            </a:r>
            <a:endParaRPr lang="en-US" sz="2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1"/>
          <p:cNvSpPr>
            <a:spLocks noGrp="1"/>
          </p:cNvSpPr>
          <p:nvPr>
            <p:ph type="dt" sz="quarter" idx="10"/>
          </p:nvPr>
        </p:nvSpPr>
        <p:spPr>
          <a:noFill/>
        </p:spPr>
        <p:txBody>
          <a:bodyPr/>
          <a:lstStyle/>
          <a:p>
            <a:fld id="{D8A25359-D613-4AE9-9BD7-7FDEA8245C3F}" type="datetime2">
              <a:rPr lang="en-US" smtClean="0"/>
              <a:pPr/>
              <a:t>Tuesday, September 7, 2021</a:t>
            </a:fld>
            <a:endParaRPr lang="en-US" smtClean="0"/>
          </a:p>
        </p:txBody>
      </p:sp>
      <p:sp>
        <p:nvSpPr>
          <p:cNvPr id="124931" name="Slide Number Placeholder 2"/>
          <p:cNvSpPr>
            <a:spLocks noGrp="1"/>
          </p:cNvSpPr>
          <p:nvPr>
            <p:ph type="sldNum" sz="quarter" idx="12"/>
          </p:nvPr>
        </p:nvSpPr>
        <p:spPr>
          <a:noFill/>
        </p:spPr>
        <p:txBody>
          <a:bodyPr/>
          <a:lstStyle/>
          <a:p>
            <a:fld id="{33821BF7-CDE8-4DE0-8907-55867166CC6F}" type="slidenum">
              <a:rPr lang="en-US" smtClean="0"/>
              <a:pPr/>
              <a:t>45</a:t>
            </a:fld>
            <a:endParaRPr lang="en-US" smtClean="0"/>
          </a:p>
        </p:txBody>
      </p:sp>
      <p:pic>
        <p:nvPicPr>
          <p:cNvPr id="124932" name="Picture 2"/>
          <p:cNvPicPr>
            <a:picLocks noChangeAspect="1" noChangeArrowheads="1"/>
          </p:cNvPicPr>
          <p:nvPr/>
        </p:nvPicPr>
        <p:blipFill>
          <a:blip r:embed="rId2"/>
          <a:srcRect/>
          <a:stretch>
            <a:fillRect/>
          </a:stretch>
        </p:blipFill>
        <p:spPr bwMode="auto">
          <a:xfrm>
            <a:off x="304800" y="381000"/>
            <a:ext cx="3294063" cy="5257800"/>
          </a:xfrm>
          <a:prstGeom prst="rect">
            <a:avLst/>
          </a:prstGeom>
          <a:noFill/>
          <a:ln w="9525" algn="ctr">
            <a:noFill/>
            <a:miter lim="800000"/>
            <a:headEnd/>
            <a:tailEnd/>
          </a:ln>
        </p:spPr>
      </p:pic>
      <p:sp>
        <p:nvSpPr>
          <p:cNvPr id="124933" name="Rectangle 4"/>
          <p:cNvSpPr>
            <a:spLocks noChangeArrowheads="1"/>
          </p:cNvSpPr>
          <p:nvPr/>
        </p:nvSpPr>
        <p:spPr bwMode="auto">
          <a:xfrm>
            <a:off x="4953000" y="0"/>
            <a:ext cx="4953000" cy="5848350"/>
          </a:xfrm>
          <a:prstGeom prst="rect">
            <a:avLst/>
          </a:prstGeom>
          <a:noFill/>
          <a:ln w="9525">
            <a:noFill/>
            <a:miter lim="800000"/>
            <a:headEnd/>
            <a:tailEnd/>
          </a:ln>
        </p:spPr>
        <p:txBody>
          <a:bodyPr>
            <a:spAutoFit/>
          </a:bodyPr>
          <a:lstStyle/>
          <a:p>
            <a:pPr algn="l"/>
            <a:r>
              <a:rPr lang="en-US" b="1" i="1"/>
              <a:t>Nanosphere lithography (NSL), like NIL, is another ingenious low-cost, high- throughput method to form  nanomaterials and nanoparticle arrays. One simple method utilizes latex</a:t>
            </a:r>
          </a:p>
          <a:p>
            <a:pPr algn="l"/>
            <a:r>
              <a:rPr lang="en-US" b="1" i="1"/>
              <a:t>spheres that are close packed in a two-dimensional array. Deposition of metal between spheres, the interstitial spaces, forms star-shaped patterns of  tetrahedrally formed nanostructured</a:t>
            </a:r>
          </a:p>
          <a:p>
            <a:pPr algn="l"/>
            <a:r>
              <a:rPr lang="en-US" b="1" i="1"/>
              <a:t>materials. RIE etching, depending on the type of active molecule, is able to reduce</a:t>
            </a:r>
          </a:p>
          <a:p>
            <a:pPr algn="l"/>
            <a:r>
              <a:rPr lang="en-US" b="1" i="1"/>
              <a:t>the size of the spheres (thereby creating wider gaps among the spherical matrix elements, or etch) in an anisotropic manner, the substrate under the spaces to form pore channels.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fld id="{D218D809-D0E8-4B69-8482-F2AB3772B1BB}" type="datetime2">
              <a:rPr lang="en-US" smtClean="0"/>
              <a:pPr/>
              <a:t>Tuesday, September 7, 2021</a:t>
            </a:fld>
            <a:endParaRPr lang="en-US" smtClean="0"/>
          </a:p>
        </p:txBody>
      </p:sp>
      <p:sp>
        <p:nvSpPr>
          <p:cNvPr id="110595" name="Slide Number Placeholder 3"/>
          <p:cNvSpPr>
            <a:spLocks noGrp="1"/>
          </p:cNvSpPr>
          <p:nvPr>
            <p:ph type="sldNum" sz="quarter" idx="12"/>
          </p:nvPr>
        </p:nvSpPr>
        <p:spPr>
          <a:noFill/>
        </p:spPr>
        <p:txBody>
          <a:bodyPr/>
          <a:lstStyle/>
          <a:p>
            <a:fld id="{73E6497A-06A3-458D-948C-E03D1D3D7562}" type="slidenum">
              <a:rPr lang="en-US" smtClean="0"/>
              <a:pPr/>
              <a:t>46</a:t>
            </a:fld>
            <a:endParaRPr lang="en-US" smtClean="0"/>
          </a:p>
        </p:txBody>
      </p:sp>
      <p:sp>
        <p:nvSpPr>
          <p:cNvPr id="110596" name="Rectangle 6"/>
          <p:cNvSpPr>
            <a:spLocks noChangeArrowheads="1"/>
          </p:cNvSpPr>
          <p:nvPr/>
        </p:nvSpPr>
        <p:spPr bwMode="auto">
          <a:xfrm>
            <a:off x="0" y="3103563"/>
            <a:ext cx="9906000" cy="0"/>
          </a:xfrm>
          <a:prstGeom prst="rect">
            <a:avLst/>
          </a:prstGeom>
          <a:noFill/>
          <a:ln w="9525" algn="ctr">
            <a:noFill/>
            <a:miter lim="800000"/>
            <a:headEnd/>
            <a:tailEnd/>
          </a:ln>
        </p:spPr>
        <p:txBody>
          <a:bodyPr wrap="none" anchor="ctr">
            <a:spAutoFit/>
          </a:bodyPr>
          <a:lstStyle/>
          <a:p>
            <a:endParaRPr lang="en-US"/>
          </a:p>
        </p:txBody>
      </p:sp>
      <p:sp>
        <p:nvSpPr>
          <p:cNvPr id="110597" name="TextBox 3"/>
          <p:cNvSpPr txBox="1">
            <a:spLocks noChangeArrowheads="1"/>
          </p:cNvSpPr>
          <p:nvPr/>
        </p:nvSpPr>
        <p:spPr bwMode="auto">
          <a:xfrm>
            <a:off x="2133600" y="0"/>
            <a:ext cx="5757863" cy="708025"/>
          </a:xfrm>
          <a:prstGeom prst="rect">
            <a:avLst/>
          </a:prstGeom>
          <a:noFill/>
          <a:ln w="9525">
            <a:noFill/>
            <a:miter lim="800000"/>
            <a:headEnd/>
            <a:tailEnd/>
          </a:ln>
        </p:spPr>
        <p:txBody>
          <a:bodyPr wrap="none">
            <a:spAutoFit/>
          </a:bodyPr>
          <a:lstStyle/>
          <a:p>
            <a:r>
              <a:rPr lang="en-US" sz="4000"/>
              <a:t>Review of previous classes</a:t>
            </a:r>
          </a:p>
        </p:txBody>
      </p:sp>
      <p:sp>
        <p:nvSpPr>
          <p:cNvPr id="110598" name="Rectangle 4"/>
          <p:cNvSpPr>
            <a:spLocks noChangeArrowheads="1"/>
          </p:cNvSpPr>
          <p:nvPr/>
        </p:nvSpPr>
        <p:spPr bwMode="auto">
          <a:xfrm>
            <a:off x="0" y="685800"/>
            <a:ext cx="4648200" cy="1384300"/>
          </a:xfrm>
          <a:prstGeom prst="rect">
            <a:avLst/>
          </a:prstGeom>
          <a:noFill/>
          <a:ln w="9525">
            <a:noFill/>
            <a:miter lim="800000"/>
            <a:headEnd/>
            <a:tailEnd/>
          </a:ln>
        </p:spPr>
        <p:txBody>
          <a:bodyPr>
            <a:spAutoFit/>
          </a:bodyPr>
          <a:lstStyle/>
          <a:p>
            <a:pPr algn="l"/>
            <a:r>
              <a:rPr lang="en-US" sz="1400"/>
              <a:t>1. Nanotechnology in upward motion: next future of science and technology is nanotechnology</a:t>
            </a:r>
          </a:p>
          <a:p>
            <a:pPr algn="l"/>
            <a:r>
              <a:rPr lang="en-US" sz="1400"/>
              <a:t>2. Constructive - Destructive interference by thin films</a:t>
            </a:r>
          </a:p>
          <a:p>
            <a:pPr algn="l"/>
            <a:r>
              <a:rPr lang="en-US" sz="1400"/>
              <a:t>3. Non-Reflective Surfaces</a:t>
            </a:r>
          </a:p>
          <a:p>
            <a:pPr algn="l"/>
            <a:r>
              <a:rPr lang="en-US" sz="1400"/>
              <a:t>4. Super-Hydro-Phobicity</a:t>
            </a:r>
          </a:p>
          <a:p>
            <a:pPr algn="l"/>
            <a:r>
              <a:rPr lang="en-US" sz="1400"/>
              <a:t>5. Self-Cleaning</a:t>
            </a:r>
          </a:p>
        </p:txBody>
      </p:sp>
      <p:sp>
        <p:nvSpPr>
          <p:cNvPr id="110599" name="TextBox 5"/>
          <p:cNvSpPr txBox="1">
            <a:spLocks noChangeArrowheads="1"/>
          </p:cNvSpPr>
          <p:nvPr/>
        </p:nvSpPr>
        <p:spPr bwMode="auto">
          <a:xfrm>
            <a:off x="4573588" y="533400"/>
            <a:ext cx="5332412" cy="2062163"/>
          </a:xfrm>
          <a:prstGeom prst="rect">
            <a:avLst/>
          </a:prstGeom>
          <a:noFill/>
          <a:ln w="9525">
            <a:noFill/>
            <a:miter lim="800000"/>
            <a:headEnd/>
            <a:tailEnd/>
          </a:ln>
        </p:spPr>
        <p:txBody>
          <a:bodyPr wrap="none">
            <a:spAutoFit/>
          </a:bodyPr>
          <a:lstStyle/>
          <a:p>
            <a:pPr marL="742950" indent="-742950" algn="l">
              <a:buFontTx/>
              <a:buAutoNum type="arabicPeriod"/>
            </a:pPr>
            <a:r>
              <a:rPr lang="en-US" sz="1600">
                <a:solidFill>
                  <a:srgbClr val="FF0000"/>
                </a:solidFill>
              </a:rPr>
              <a:t>Nano in Histroy</a:t>
            </a:r>
          </a:p>
          <a:p>
            <a:pPr marL="742950" indent="-742950" algn="l">
              <a:buFontTx/>
              <a:buAutoNum type="arabicPeriod"/>
            </a:pPr>
            <a:r>
              <a:rPr lang="en-US" sz="1600">
                <a:solidFill>
                  <a:srgbClr val="FF0000"/>
                </a:solidFill>
              </a:rPr>
              <a:t>The Localized Surface Plasmon Resonance</a:t>
            </a:r>
          </a:p>
          <a:p>
            <a:pPr marL="742950" indent="-742950" algn="l">
              <a:buFontTx/>
              <a:buAutoNum type="arabicPeriod"/>
            </a:pPr>
            <a:r>
              <a:rPr lang="en-US" sz="1600">
                <a:solidFill>
                  <a:srgbClr val="FF0000"/>
                </a:solidFill>
              </a:rPr>
              <a:t>DICHROISM</a:t>
            </a:r>
          </a:p>
          <a:p>
            <a:pPr marL="742950" indent="-742950" algn="l">
              <a:buFontTx/>
              <a:buAutoNum type="arabicPeriod"/>
            </a:pPr>
            <a:r>
              <a:rPr lang="en-US" sz="1600">
                <a:solidFill>
                  <a:srgbClr val="FF0000"/>
                </a:solidFill>
              </a:rPr>
              <a:t>Development of nanoscience and technology</a:t>
            </a:r>
          </a:p>
          <a:p>
            <a:pPr marL="742950" indent="-742950" algn="l">
              <a:buFontTx/>
              <a:buAutoNum type="arabicPeriod"/>
            </a:pPr>
            <a:r>
              <a:rPr lang="en-US" sz="1600">
                <a:solidFill>
                  <a:srgbClr val="FF0000"/>
                </a:solidFill>
              </a:rPr>
              <a:t>Diversity of nano field</a:t>
            </a:r>
          </a:p>
          <a:p>
            <a:pPr marL="742950" indent="-742950" algn="l">
              <a:buFontTx/>
              <a:buAutoNum type="arabicPeriod"/>
            </a:pPr>
            <a:r>
              <a:rPr lang="en-US" sz="1600">
                <a:solidFill>
                  <a:srgbClr val="FF0000"/>
                </a:solidFill>
              </a:rPr>
              <a:t>Surface to volume atoms of Cuboctahedral system</a:t>
            </a:r>
          </a:p>
          <a:p>
            <a:pPr marL="742950" indent="-742950" algn="l">
              <a:buFontTx/>
              <a:buAutoNum type="arabicPeriod"/>
            </a:pPr>
            <a:r>
              <a:rPr lang="en-US" sz="1600">
                <a:solidFill>
                  <a:srgbClr val="FF0000"/>
                </a:solidFill>
              </a:rPr>
              <a:t>M(K) = (1/3)*(10K</a:t>
            </a:r>
            <a:r>
              <a:rPr lang="en-US" sz="1600" baseline="30000">
                <a:solidFill>
                  <a:srgbClr val="FF0000"/>
                </a:solidFill>
              </a:rPr>
              <a:t>3</a:t>
            </a:r>
            <a:r>
              <a:rPr lang="en-US" sz="1600">
                <a:solidFill>
                  <a:srgbClr val="FF0000"/>
                </a:solidFill>
              </a:rPr>
              <a:t>+15K</a:t>
            </a:r>
            <a:r>
              <a:rPr lang="en-US" sz="1600" baseline="30000">
                <a:solidFill>
                  <a:srgbClr val="FF0000"/>
                </a:solidFill>
              </a:rPr>
              <a:t>2</a:t>
            </a:r>
            <a:r>
              <a:rPr lang="en-US" sz="1600">
                <a:solidFill>
                  <a:srgbClr val="FF0000"/>
                </a:solidFill>
              </a:rPr>
              <a:t>+11K+3), K = No. of shell</a:t>
            </a:r>
          </a:p>
          <a:p>
            <a:pPr marL="742950" indent="-742950" algn="l"/>
            <a:r>
              <a:rPr lang="en-US" sz="1600">
                <a:solidFill>
                  <a:srgbClr val="FF0000"/>
                </a:solidFill>
              </a:rPr>
              <a:t>	N</a:t>
            </a:r>
            <a:r>
              <a:rPr lang="en-US" sz="1600" baseline="-25000">
                <a:solidFill>
                  <a:srgbClr val="FF0000"/>
                </a:solidFill>
              </a:rPr>
              <a:t>K</a:t>
            </a:r>
            <a:r>
              <a:rPr lang="en-US" sz="1600">
                <a:solidFill>
                  <a:srgbClr val="FF0000"/>
                </a:solidFill>
              </a:rPr>
              <a:t> =10K</a:t>
            </a:r>
            <a:r>
              <a:rPr lang="en-US" sz="1600" baseline="30000">
                <a:solidFill>
                  <a:srgbClr val="FF0000"/>
                </a:solidFill>
              </a:rPr>
              <a:t>2</a:t>
            </a:r>
            <a:r>
              <a:rPr lang="en-US" sz="1600">
                <a:solidFill>
                  <a:srgbClr val="FF0000"/>
                </a:solidFill>
              </a:rPr>
              <a:t> + 2, Every shell contains number of  shell</a:t>
            </a:r>
          </a:p>
        </p:txBody>
      </p:sp>
      <p:sp>
        <p:nvSpPr>
          <p:cNvPr id="110600" name="TextBox 12"/>
          <p:cNvSpPr txBox="1">
            <a:spLocks noChangeArrowheads="1"/>
          </p:cNvSpPr>
          <p:nvPr/>
        </p:nvSpPr>
        <p:spPr bwMode="auto">
          <a:xfrm>
            <a:off x="6096000" y="2819400"/>
            <a:ext cx="1847850" cy="400050"/>
          </a:xfrm>
          <a:prstGeom prst="rect">
            <a:avLst/>
          </a:prstGeom>
          <a:noFill/>
          <a:ln w="9525">
            <a:noFill/>
            <a:miter lim="800000"/>
            <a:headEnd/>
            <a:tailEnd/>
          </a:ln>
        </p:spPr>
        <p:txBody>
          <a:bodyPr wrap="none">
            <a:spAutoFit/>
          </a:bodyPr>
          <a:lstStyle/>
          <a:p>
            <a:r>
              <a:rPr lang="en-US" sz="2000" b="1">
                <a:solidFill>
                  <a:srgbClr val="0000CC"/>
                </a:solidFill>
              </a:rPr>
              <a:t>SIZE EFFECT</a:t>
            </a:r>
          </a:p>
        </p:txBody>
      </p:sp>
      <p:sp>
        <p:nvSpPr>
          <p:cNvPr id="110601" name="TextBox 13"/>
          <p:cNvSpPr txBox="1">
            <a:spLocks noChangeArrowheads="1"/>
          </p:cNvSpPr>
          <p:nvPr/>
        </p:nvSpPr>
        <p:spPr bwMode="auto">
          <a:xfrm>
            <a:off x="304800" y="2971800"/>
            <a:ext cx="2151063" cy="461963"/>
          </a:xfrm>
          <a:prstGeom prst="rect">
            <a:avLst/>
          </a:prstGeom>
          <a:noFill/>
          <a:ln w="9525">
            <a:noFill/>
            <a:miter lim="800000"/>
            <a:headEnd/>
            <a:tailEnd/>
          </a:ln>
        </p:spPr>
        <p:txBody>
          <a:bodyPr wrap="none">
            <a:spAutoFit/>
          </a:bodyPr>
          <a:lstStyle/>
          <a:p>
            <a:r>
              <a:rPr lang="en-US" sz="2400"/>
              <a:t>Quantum Effect</a:t>
            </a:r>
          </a:p>
        </p:txBody>
      </p:sp>
      <p:sp>
        <p:nvSpPr>
          <p:cNvPr id="110602" name="TextBox 14"/>
          <p:cNvSpPr txBox="1">
            <a:spLocks noChangeArrowheads="1"/>
          </p:cNvSpPr>
          <p:nvPr/>
        </p:nvSpPr>
        <p:spPr bwMode="auto">
          <a:xfrm>
            <a:off x="381000" y="3429000"/>
            <a:ext cx="8275638" cy="430213"/>
          </a:xfrm>
          <a:prstGeom prst="rect">
            <a:avLst/>
          </a:prstGeom>
          <a:noFill/>
          <a:ln w="9525">
            <a:noFill/>
            <a:miter lim="800000"/>
            <a:headEnd/>
            <a:tailEnd/>
          </a:ln>
        </p:spPr>
        <p:txBody>
          <a:bodyPr wrap="none">
            <a:spAutoFit/>
          </a:bodyPr>
          <a:lstStyle/>
          <a:p>
            <a:r>
              <a:rPr lang="en-US"/>
              <a:t>Colour, Melting point, Specific heat, Electrical, Magnetic properties etc.</a:t>
            </a:r>
          </a:p>
        </p:txBody>
      </p:sp>
      <p:sp>
        <p:nvSpPr>
          <p:cNvPr id="110603" name="TextBox 15"/>
          <p:cNvSpPr txBox="1">
            <a:spLocks noChangeArrowheads="1"/>
          </p:cNvSpPr>
          <p:nvPr/>
        </p:nvSpPr>
        <p:spPr bwMode="auto">
          <a:xfrm>
            <a:off x="1555302" y="4267200"/>
            <a:ext cx="6717608" cy="830997"/>
          </a:xfrm>
          <a:prstGeom prst="rect">
            <a:avLst/>
          </a:prstGeom>
          <a:noFill/>
          <a:ln w="9525">
            <a:noFill/>
            <a:miter lim="800000"/>
            <a:headEnd/>
            <a:tailEnd/>
          </a:ln>
        </p:spPr>
        <p:txBody>
          <a:bodyPr wrap="none">
            <a:spAutoFit/>
          </a:bodyPr>
          <a:lstStyle/>
          <a:p>
            <a:r>
              <a:rPr lang="en-US" sz="2400" dirty="0"/>
              <a:t>To-Down Method of Preparation</a:t>
            </a:r>
          </a:p>
          <a:p>
            <a:r>
              <a:rPr lang="en-US" sz="2400" dirty="0"/>
              <a:t>Ball mill, Thermal, Arc discharge, Laser ablation etc.</a:t>
            </a:r>
          </a:p>
        </p:txBody>
      </p:sp>
      <p:sp>
        <p:nvSpPr>
          <p:cNvPr id="12" name="TextBox 11"/>
          <p:cNvSpPr txBox="1"/>
          <p:nvPr/>
        </p:nvSpPr>
        <p:spPr>
          <a:xfrm>
            <a:off x="3363105" y="5334000"/>
            <a:ext cx="3469218" cy="400110"/>
          </a:xfrm>
          <a:prstGeom prst="rect">
            <a:avLst/>
          </a:prstGeom>
          <a:noFill/>
        </p:spPr>
        <p:txBody>
          <a:bodyPr wrap="none" rtlCol="0">
            <a:spAutoFit/>
          </a:bodyPr>
          <a:lstStyle/>
          <a:p>
            <a:r>
              <a:rPr lang="en-US" sz="2000" b="1" dirty="0" smtClean="0">
                <a:solidFill>
                  <a:srgbClr val="009900"/>
                </a:solidFill>
              </a:rPr>
              <a:t>LITHOGRAPHIC METHOD</a:t>
            </a:r>
            <a:endParaRPr lang="en-US" sz="2000" b="1" dirty="0">
              <a:solidFill>
                <a:srgbClr val="009900"/>
              </a:solidFill>
            </a:endParaRPr>
          </a:p>
        </p:txBody>
      </p:sp>
      <p:sp>
        <p:nvSpPr>
          <p:cNvPr id="13" name="TextBox 12"/>
          <p:cNvSpPr txBox="1"/>
          <p:nvPr/>
        </p:nvSpPr>
        <p:spPr>
          <a:xfrm>
            <a:off x="3185419" y="5863679"/>
            <a:ext cx="4198778" cy="707886"/>
          </a:xfrm>
          <a:prstGeom prst="rect">
            <a:avLst/>
          </a:prstGeom>
          <a:noFill/>
        </p:spPr>
        <p:txBody>
          <a:bodyPr wrap="none" rtlCol="0">
            <a:spAutoFit/>
          </a:bodyPr>
          <a:lstStyle/>
          <a:p>
            <a:r>
              <a:rPr lang="en-US" sz="4000" dirty="0" smtClean="0">
                <a:solidFill>
                  <a:srgbClr val="FF0000"/>
                </a:solidFill>
              </a:rPr>
              <a:t>Bottom-UP method</a:t>
            </a:r>
            <a:endParaRPr lang="en-US" sz="4000" dirty="0">
              <a:solidFill>
                <a:srgbClr val="FF0000"/>
              </a:solidFill>
            </a:endParaRPr>
          </a:p>
        </p:txBody>
      </p:sp>
    </p:spTree>
    <p:extLst>
      <p:ext uri="{BB962C8B-B14F-4D97-AF65-F5344CB8AC3E}">
        <p14:creationId xmlns:p14="http://schemas.microsoft.com/office/powerpoint/2010/main" val="106288764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
          <p:cNvSpPr>
            <a:spLocks noGrp="1"/>
          </p:cNvSpPr>
          <p:nvPr>
            <p:ph type="dt" sz="quarter" idx="10"/>
          </p:nvPr>
        </p:nvSpPr>
        <p:spPr>
          <a:noFill/>
        </p:spPr>
        <p:txBody>
          <a:bodyPr/>
          <a:lstStyle/>
          <a:p>
            <a:fld id="{820C88C0-0026-480E-AAEE-BD8A6FFF95C4}" type="datetime2">
              <a:rPr lang="en-US" smtClean="0"/>
              <a:pPr/>
              <a:t>Tuesday, September 7, 2021</a:t>
            </a:fld>
            <a:endParaRPr lang="en-US" smtClean="0"/>
          </a:p>
        </p:txBody>
      </p:sp>
      <p:sp>
        <p:nvSpPr>
          <p:cNvPr id="10244" name="Slide Number Placeholder 2"/>
          <p:cNvSpPr>
            <a:spLocks noGrp="1"/>
          </p:cNvSpPr>
          <p:nvPr>
            <p:ph type="sldNum" sz="quarter" idx="12"/>
          </p:nvPr>
        </p:nvSpPr>
        <p:spPr>
          <a:noFill/>
        </p:spPr>
        <p:txBody>
          <a:bodyPr/>
          <a:lstStyle/>
          <a:p>
            <a:fld id="{4157A5A8-5540-4CD6-B7CA-2139A476748C}" type="slidenum">
              <a:rPr lang="en-US" smtClean="0"/>
              <a:pPr/>
              <a:t>47</a:t>
            </a:fld>
            <a:endParaRPr lang="en-US" smtClean="0"/>
          </a:p>
        </p:txBody>
      </p:sp>
      <p:sp>
        <p:nvSpPr>
          <p:cNvPr id="10245" name="Rectangle 3"/>
          <p:cNvSpPr>
            <a:spLocks noChangeArrowheads="1"/>
          </p:cNvSpPr>
          <p:nvPr/>
        </p:nvSpPr>
        <p:spPr bwMode="auto">
          <a:xfrm>
            <a:off x="3124200" y="0"/>
            <a:ext cx="4886325" cy="584200"/>
          </a:xfrm>
          <a:prstGeom prst="rect">
            <a:avLst/>
          </a:prstGeom>
          <a:noFill/>
          <a:ln w="9525">
            <a:noFill/>
            <a:miter lim="800000"/>
            <a:headEnd/>
            <a:tailEnd/>
          </a:ln>
        </p:spPr>
        <p:txBody>
          <a:bodyPr wrap="none">
            <a:spAutoFit/>
          </a:bodyPr>
          <a:lstStyle/>
          <a:p>
            <a:r>
              <a:rPr lang="en-US" sz="3200" b="1"/>
              <a:t>BOTTOM-UP METHODS</a:t>
            </a:r>
            <a:endParaRPr lang="en-US" sz="3200"/>
          </a:p>
        </p:txBody>
      </p:sp>
      <p:sp>
        <p:nvSpPr>
          <p:cNvPr id="10246" name="Rectangle 4"/>
          <p:cNvSpPr>
            <a:spLocks noChangeArrowheads="1"/>
          </p:cNvSpPr>
          <p:nvPr/>
        </p:nvSpPr>
        <p:spPr bwMode="auto">
          <a:xfrm>
            <a:off x="0" y="457200"/>
            <a:ext cx="9906000" cy="2959100"/>
          </a:xfrm>
          <a:prstGeom prst="rect">
            <a:avLst/>
          </a:prstGeom>
          <a:noFill/>
          <a:ln w="9525">
            <a:noFill/>
            <a:miter lim="800000"/>
            <a:headEnd/>
            <a:tailEnd/>
          </a:ln>
        </p:spPr>
        <p:txBody>
          <a:bodyPr>
            <a:spAutoFit/>
          </a:bodyPr>
          <a:lstStyle/>
          <a:p>
            <a:pPr algn="l">
              <a:lnSpc>
                <a:spcPct val="150000"/>
              </a:lnSpc>
              <a:buFont typeface="Wingdings" pitchFamily="2" charset="2"/>
              <a:buChar char="Ø"/>
            </a:pPr>
            <a:r>
              <a:rPr lang="en-US" sz="3200"/>
              <a:t>Gas-phase bottom-up methods</a:t>
            </a:r>
          </a:p>
          <a:p>
            <a:pPr algn="l">
              <a:lnSpc>
                <a:spcPct val="150000"/>
              </a:lnSpc>
              <a:buFont typeface="Wingdings" pitchFamily="2" charset="2"/>
              <a:buChar char="Ø"/>
            </a:pPr>
            <a:r>
              <a:rPr lang="en-US" sz="3200"/>
              <a:t> Non-biological liquid-phase bottom-up methods</a:t>
            </a:r>
          </a:p>
          <a:p>
            <a:pPr algn="l">
              <a:lnSpc>
                <a:spcPct val="150000"/>
              </a:lnSpc>
              <a:buFont typeface="Wingdings" pitchFamily="2" charset="2"/>
              <a:buChar char="Ø"/>
            </a:pPr>
            <a:r>
              <a:rPr lang="en-US" sz="3200"/>
              <a:t> Bottom-up lithographic methods</a:t>
            </a:r>
          </a:p>
          <a:p>
            <a:pPr algn="l">
              <a:lnSpc>
                <a:spcPct val="150000"/>
              </a:lnSpc>
              <a:buFont typeface="Wingdings" pitchFamily="2" charset="2"/>
              <a:buChar char="Ø"/>
            </a:pPr>
            <a:r>
              <a:rPr lang="en-US" sz="3200"/>
              <a:t> Bottom-up natural (biological and inorganic) methods</a:t>
            </a:r>
          </a:p>
        </p:txBody>
      </p:sp>
      <p:graphicFrame>
        <p:nvGraphicFramePr>
          <p:cNvPr id="10242" name="Object 2"/>
          <p:cNvGraphicFramePr>
            <a:graphicFrameLocks noChangeAspect="1"/>
          </p:cNvGraphicFramePr>
          <p:nvPr/>
        </p:nvGraphicFramePr>
        <p:xfrm>
          <a:off x="609600" y="3556000"/>
          <a:ext cx="1422400" cy="939800"/>
        </p:xfrm>
        <a:graphic>
          <a:graphicData uri="http://schemas.openxmlformats.org/presentationml/2006/ole">
            <mc:AlternateContent xmlns:mc="http://schemas.openxmlformats.org/markup-compatibility/2006">
              <mc:Choice xmlns:v="urn:schemas-microsoft-com:vml" Requires="v">
                <p:oleObj spid="_x0000_s10256" name="Equation" r:id="rId3" imgW="711000" imgH="469800" progId="Equation.3">
                  <p:embed/>
                </p:oleObj>
              </mc:Choice>
              <mc:Fallback>
                <p:oleObj name="Equation" r:id="rId3" imgW="711000" imgH="46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56000"/>
                        <a:ext cx="1422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TextBox 6"/>
          <p:cNvSpPr txBox="1">
            <a:spLocks noChangeArrowheads="1"/>
          </p:cNvSpPr>
          <p:nvPr/>
        </p:nvSpPr>
        <p:spPr bwMode="auto">
          <a:xfrm>
            <a:off x="2452688" y="3886200"/>
            <a:ext cx="5519737" cy="1570038"/>
          </a:xfrm>
          <a:prstGeom prst="rect">
            <a:avLst/>
          </a:prstGeom>
          <a:noFill/>
          <a:ln w="9525">
            <a:noFill/>
            <a:miter lim="800000"/>
            <a:headEnd/>
            <a:tailEnd/>
          </a:ln>
        </p:spPr>
        <p:txBody>
          <a:bodyPr wrap="none">
            <a:spAutoFit/>
          </a:bodyPr>
          <a:lstStyle/>
          <a:p>
            <a:pPr algn="l"/>
            <a:r>
              <a:rPr lang="en-US" sz="2400"/>
              <a:t>d = distance between molecules in a gas</a:t>
            </a:r>
          </a:p>
          <a:p>
            <a:pPr algn="l"/>
            <a:r>
              <a:rPr lang="en-US" sz="2400"/>
              <a:t>V= volume, N = number of molecules, </a:t>
            </a:r>
          </a:p>
          <a:p>
            <a:pPr algn="l"/>
            <a:r>
              <a:rPr lang="en-US" sz="2400"/>
              <a:t>In an ideal gas at STP, </a:t>
            </a:r>
          </a:p>
          <a:p>
            <a:pPr algn="l"/>
            <a:r>
              <a:rPr lang="en-US" sz="2400"/>
              <a:t>V = 22.4 lt, N = Avogadro’s no. d = 3.34nm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1"/>
          <p:cNvSpPr>
            <a:spLocks noGrp="1"/>
          </p:cNvSpPr>
          <p:nvPr>
            <p:ph type="dt" sz="quarter" idx="10"/>
          </p:nvPr>
        </p:nvSpPr>
        <p:spPr>
          <a:noFill/>
        </p:spPr>
        <p:txBody>
          <a:bodyPr/>
          <a:lstStyle/>
          <a:p>
            <a:fld id="{1F056698-7F0A-4F47-826D-70210B415F32}" type="datetime2">
              <a:rPr lang="en-US" smtClean="0"/>
              <a:pPr/>
              <a:t>Tuesday, September 7, 2021</a:t>
            </a:fld>
            <a:endParaRPr lang="en-US" smtClean="0"/>
          </a:p>
        </p:txBody>
      </p:sp>
      <p:sp>
        <p:nvSpPr>
          <p:cNvPr id="126979" name="Slide Number Placeholder 2"/>
          <p:cNvSpPr>
            <a:spLocks noGrp="1"/>
          </p:cNvSpPr>
          <p:nvPr>
            <p:ph type="sldNum" sz="quarter" idx="12"/>
          </p:nvPr>
        </p:nvSpPr>
        <p:spPr>
          <a:noFill/>
        </p:spPr>
        <p:txBody>
          <a:bodyPr/>
          <a:lstStyle/>
          <a:p>
            <a:fld id="{30A3862E-1528-41D7-8801-FD650F5451E3}" type="slidenum">
              <a:rPr lang="en-US" smtClean="0"/>
              <a:pPr/>
              <a:t>48</a:t>
            </a:fld>
            <a:endParaRPr lang="en-US" smtClean="0"/>
          </a:p>
        </p:txBody>
      </p:sp>
      <p:sp>
        <p:nvSpPr>
          <p:cNvPr id="126980" name="Rectangle 3"/>
          <p:cNvSpPr>
            <a:spLocks noChangeArrowheads="1"/>
          </p:cNvSpPr>
          <p:nvPr/>
        </p:nvSpPr>
        <p:spPr bwMode="auto">
          <a:xfrm>
            <a:off x="838200" y="0"/>
            <a:ext cx="8001000" cy="584200"/>
          </a:xfrm>
          <a:prstGeom prst="rect">
            <a:avLst/>
          </a:prstGeom>
          <a:noFill/>
          <a:ln w="9525">
            <a:noFill/>
            <a:miter lim="800000"/>
            <a:headEnd/>
            <a:tailEnd/>
          </a:ln>
        </p:spPr>
        <p:txBody>
          <a:bodyPr>
            <a:spAutoFit/>
          </a:bodyPr>
          <a:lstStyle/>
          <a:p>
            <a:r>
              <a:rPr lang="en-US" sz="3200" b="1"/>
              <a:t>BOTTOM-UP GAS PHASE METHODS</a:t>
            </a:r>
            <a:endParaRPr lang="en-US" sz="3200"/>
          </a:p>
        </p:txBody>
      </p:sp>
      <p:sp>
        <p:nvSpPr>
          <p:cNvPr id="126981" name="Rectangle 4"/>
          <p:cNvSpPr>
            <a:spLocks noChangeArrowheads="1"/>
          </p:cNvSpPr>
          <p:nvPr/>
        </p:nvSpPr>
        <p:spPr bwMode="auto">
          <a:xfrm>
            <a:off x="609600" y="731838"/>
            <a:ext cx="8610600" cy="6126162"/>
          </a:xfrm>
          <a:prstGeom prst="rect">
            <a:avLst/>
          </a:prstGeom>
          <a:noFill/>
          <a:ln w="9525">
            <a:noFill/>
            <a:miter lim="800000"/>
            <a:headEnd/>
            <a:tailEnd/>
          </a:ln>
        </p:spPr>
        <p:txBody>
          <a:bodyPr>
            <a:spAutoFit/>
          </a:bodyPr>
          <a:lstStyle/>
          <a:p>
            <a:pPr algn="l">
              <a:lnSpc>
                <a:spcPct val="150000"/>
              </a:lnSpc>
              <a:buFont typeface="Wingdings" pitchFamily="2" charset="2"/>
              <a:buChar char="Ø"/>
            </a:pPr>
            <a:r>
              <a:rPr lang="en-US"/>
              <a:t>Chemical vapor deposition (CVD)</a:t>
            </a:r>
          </a:p>
          <a:p>
            <a:pPr algn="l">
              <a:lnSpc>
                <a:spcPct val="150000"/>
              </a:lnSpc>
              <a:buFont typeface="Wingdings" pitchFamily="2" charset="2"/>
              <a:buChar char="Ø"/>
            </a:pPr>
            <a:r>
              <a:rPr lang="en-US"/>
              <a:t>Atomic layer deposition</a:t>
            </a:r>
          </a:p>
          <a:p>
            <a:pPr algn="l">
              <a:lnSpc>
                <a:spcPct val="150000"/>
              </a:lnSpc>
              <a:buFont typeface="Wingdings" pitchFamily="2" charset="2"/>
              <a:buChar char="Ø"/>
            </a:pPr>
            <a:r>
              <a:rPr lang="en-US"/>
              <a:t> Combustion</a:t>
            </a:r>
          </a:p>
          <a:p>
            <a:pPr algn="l">
              <a:lnSpc>
                <a:spcPct val="150000"/>
              </a:lnSpc>
              <a:buFont typeface="Wingdings" pitchFamily="2" charset="2"/>
              <a:buChar char="Ø"/>
            </a:pPr>
            <a:r>
              <a:rPr lang="en-US"/>
              <a:t> Thermolysis – pyrolysis</a:t>
            </a:r>
          </a:p>
          <a:p>
            <a:pPr algn="l">
              <a:lnSpc>
                <a:spcPct val="150000"/>
              </a:lnSpc>
              <a:buFont typeface="Wingdings" pitchFamily="2" charset="2"/>
              <a:buChar char="Ø"/>
            </a:pPr>
            <a:r>
              <a:rPr lang="en-US"/>
              <a:t> Metal oxide chemical vapor deposition (MOCVD)</a:t>
            </a:r>
          </a:p>
          <a:p>
            <a:pPr algn="l">
              <a:lnSpc>
                <a:spcPct val="150000"/>
              </a:lnSpc>
              <a:buFont typeface="Wingdings" pitchFamily="2" charset="2"/>
              <a:buChar char="Ø"/>
            </a:pPr>
            <a:r>
              <a:rPr lang="en-US"/>
              <a:t> Organometallic vapor phase epitaxy (OMPVE)</a:t>
            </a:r>
          </a:p>
          <a:p>
            <a:pPr algn="l">
              <a:lnSpc>
                <a:spcPct val="150000"/>
              </a:lnSpc>
              <a:buFont typeface="Wingdings" pitchFamily="2" charset="2"/>
              <a:buChar char="Ø"/>
            </a:pPr>
            <a:r>
              <a:rPr lang="en-US"/>
              <a:t> Molecular beam epitaxy (MBE)</a:t>
            </a:r>
          </a:p>
          <a:p>
            <a:pPr algn="l">
              <a:lnSpc>
                <a:spcPct val="150000"/>
              </a:lnSpc>
              <a:buFont typeface="Wingdings" pitchFamily="2" charset="2"/>
              <a:buChar char="Ø"/>
            </a:pPr>
            <a:r>
              <a:rPr lang="en-US"/>
              <a:t> Ion implantation</a:t>
            </a:r>
          </a:p>
          <a:p>
            <a:pPr algn="l">
              <a:lnSpc>
                <a:spcPct val="150000"/>
              </a:lnSpc>
              <a:buFont typeface="Wingdings" pitchFamily="2" charset="2"/>
              <a:buChar char="Ø"/>
            </a:pPr>
            <a:r>
              <a:rPr lang="en-US"/>
              <a:t> Gas phase condensation, thermolysis</a:t>
            </a:r>
          </a:p>
          <a:p>
            <a:pPr algn="l">
              <a:lnSpc>
                <a:spcPct val="150000"/>
              </a:lnSpc>
              <a:buFont typeface="Wingdings" pitchFamily="2" charset="2"/>
              <a:buChar char="Ø"/>
            </a:pPr>
            <a:r>
              <a:rPr lang="en-US"/>
              <a:t> Gas deposition on solid templates</a:t>
            </a:r>
          </a:p>
          <a:p>
            <a:pPr algn="l">
              <a:lnSpc>
                <a:spcPct val="150000"/>
              </a:lnSpc>
              <a:buFont typeface="Wingdings" pitchFamily="2" charset="2"/>
              <a:buChar char="Ø"/>
            </a:pPr>
            <a:r>
              <a:rPr lang="en-US"/>
              <a:t> Evaporation</a:t>
            </a:r>
          </a:p>
          <a:p>
            <a:pPr algn="l">
              <a:lnSpc>
                <a:spcPct val="150000"/>
              </a:lnSpc>
              <a:buFont typeface="Wingdings" pitchFamily="2" charset="2"/>
              <a:buChar char="Ø"/>
            </a:pPr>
            <a:r>
              <a:rPr lang="en-US"/>
              <a:t> Sublimation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1"/>
          <p:cNvSpPr>
            <a:spLocks noGrp="1"/>
          </p:cNvSpPr>
          <p:nvPr>
            <p:ph type="dt" sz="quarter" idx="10"/>
          </p:nvPr>
        </p:nvSpPr>
        <p:spPr>
          <a:noFill/>
        </p:spPr>
        <p:txBody>
          <a:bodyPr/>
          <a:lstStyle/>
          <a:p>
            <a:fld id="{682FB559-3EA5-427D-BA15-7E7E2E94DCB2}" type="datetime2">
              <a:rPr lang="en-US" smtClean="0"/>
              <a:pPr/>
              <a:t>Tuesday, September 7, 2021</a:t>
            </a:fld>
            <a:endParaRPr lang="en-US" smtClean="0"/>
          </a:p>
        </p:txBody>
      </p:sp>
      <p:sp>
        <p:nvSpPr>
          <p:cNvPr id="128003" name="Slide Number Placeholder 2"/>
          <p:cNvSpPr>
            <a:spLocks noGrp="1"/>
          </p:cNvSpPr>
          <p:nvPr>
            <p:ph type="sldNum" sz="quarter" idx="12"/>
          </p:nvPr>
        </p:nvSpPr>
        <p:spPr>
          <a:noFill/>
        </p:spPr>
        <p:txBody>
          <a:bodyPr/>
          <a:lstStyle/>
          <a:p>
            <a:fld id="{BD5B3BC8-C7F7-43DE-AD63-8397B69B80C8}" type="slidenum">
              <a:rPr lang="en-US" smtClean="0"/>
              <a:pPr/>
              <a:t>49</a:t>
            </a:fld>
            <a:endParaRPr lang="en-US" smtClean="0"/>
          </a:p>
        </p:txBody>
      </p:sp>
      <p:sp>
        <p:nvSpPr>
          <p:cNvPr id="128004" name="Rectangle 3"/>
          <p:cNvSpPr>
            <a:spLocks noChangeArrowheads="1"/>
          </p:cNvSpPr>
          <p:nvPr/>
        </p:nvSpPr>
        <p:spPr bwMode="auto">
          <a:xfrm>
            <a:off x="2895600" y="0"/>
            <a:ext cx="4357688" cy="430213"/>
          </a:xfrm>
          <a:prstGeom prst="rect">
            <a:avLst/>
          </a:prstGeom>
          <a:noFill/>
          <a:ln w="9525">
            <a:noFill/>
            <a:miter lim="800000"/>
            <a:headEnd/>
            <a:tailEnd/>
          </a:ln>
        </p:spPr>
        <p:txBody>
          <a:bodyPr wrap="none">
            <a:spAutoFit/>
          </a:bodyPr>
          <a:lstStyle/>
          <a:p>
            <a:r>
              <a:rPr lang="en-US" b="1"/>
              <a:t>Chemical Vapor Deposition (CVD)</a:t>
            </a:r>
            <a:endParaRPr lang="en-US"/>
          </a:p>
        </p:txBody>
      </p:sp>
      <p:pic>
        <p:nvPicPr>
          <p:cNvPr id="128005" name="Picture 2"/>
          <p:cNvPicPr>
            <a:picLocks noChangeAspect="1" noChangeArrowheads="1"/>
          </p:cNvPicPr>
          <p:nvPr/>
        </p:nvPicPr>
        <p:blipFill>
          <a:blip r:embed="rId2"/>
          <a:srcRect/>
          <a:stretch>
            <a:fillRect/>
          </a:stretch>
        </p:blipFill>
        <p:spPr bwMode="auto">
          <a:xfrm>
            <a:off x="1524000" y="1447800"/>
            <a:ext cx="6781800" cy="3413125"/>
          </a:xfrm>
          <a:prstGeom prst="rect">
            <a:avLst/>
          </a:prstGeom>
          <a:noFill/>
          <a:ln w="9525" algn="ctr">
            <a:noFill/>
            <a:miter lim="800000"/>
            <a:headEnd/>
            <a:tailEnd/>
          </a:ln>
        </p:spPr>
      </p:pic>
      <p:sp>
        <p:nvSpPr>
          <p:cNvPr id="128006" name="Rectangle 5"/>
          <p:cNvSpPr>
            <a:spLocks noChangeArrowheads="1"/>
          </p:cNvSpPr>
          <p:nvPr/>
        </p:nvSpPr>
        <p:spPr bwMode="auto">
          <a:xfrm>
            <a:off x="0" y="381000"/>
            <a:ext cx="9906000" cy="1108075"/>
          </a:xfrm>
          <a:prstGeom prst="rect">
            <a:avLst/>
          </a:prstGeom>
          <a:noFill/>
          <a:ln w="9525">
            <a:noFill/>
            <a:miter lim="800000"/>
            <a:headEnd/>
            <a:tailEnd/>
          </a:ln>
        </p:spPr>
        <p:txBody>
          <a:bodyPr>
            <a:spAutoFit/>
          </a:bodyPr>
          <a:lstStyle/>
          <a:p>
            <a:pPr algn="l"/>
            <a:r>
              <a:rPr lang="en-US"/>
              <a:t>CVD involves the formation of nanomaterials from the gas phase at  Elevated temperatures— usually onto a solid substrate or catalyst. Carbon nanotubes are formed by CVD processes.</a:t>
            </a:r>
          </a:p>
        </p:txBody>
      </p:sp>
      <p:sp>
        <p:nvSpPr>
          <p:cNvPr id="128007" name="Rectangle 6"/>
          <p:cNvSpPr>
            <a:spLocks noChangeArrowheads="1"/>
          </p:cNvSpPr>
          <p:nvPr/>
        </p:nvSpPr>
        <p:spPr bwMode="auto">
          <a:xfrm>
            <a:off x="0" y="4826000"/>
            <a:ext cx="9906000" cy="2032000"/>
          </a:xfrm>
          <a:prstGeom prst="rect">
            <a:avLst/>
          </a:prstGeom>
          <a:noFill/>
          <a:ln w="9525">
            <a:noFill/>
            <a:miter lim="800000"/>
            <a:headEnd/>
            <a:tailEnd/>
          </a:ln>
        </p:spPr>
        <p:txBody>
          <a:bodyPr>
            <a:spAutoFit/>
          </a:bodyPr>
          <a:lstStyle/>
          <a:p>
            <a:pPr algn="l"/>
            <a:r>
              <a:rPr lang="en-US" sz="1800" b="1"/>
              <a:t>Chemical vapor deposition, especially in the case of carbon nanotubes, is yet another low cost, “low-tech” method to form nanomaterials. A carbon source gas (usually methane, CO, acetylene, propylene, or ethylene) is introduced into a chamber (the quartz tube pictured) under reducing conditions. Upon contact with Co, Fe, or Ni catalyst particles, the gases decompose into C and H atoms. Nanotubes nucleate on the catalyst particle and grows out from the particle by either the tip-growth                                or base-growth mechanism. Typical CVD conditions use 10% methane, 5% hydrogen, 85% argon carrier gas at 700°C, and atmospheric pressure.</a:t>
            </a:r>
            <a:endParaRPr 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2"/>
          <p:cNvPicPr>
            <a:picLocks noChangeAspect="1" noChangeArrowheads="1"/>
          </p:cNvPicPr>
          <p:nvPr/>
        </p:nvPicPr>
        <p:blipFill>
          <a:blip r:embed="rId2"/>
          <a:srcRect/>
          <a:stretch>
            <a:fillRect/>
          </a:stretch>
        </p:blipFill>
        <p:spPr bwMode="auto">
          <a:xfrm>
            <a:off x="3492898" y="55261"/>
            <a:ext cx="3549664" cy="5731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1"/>
          <p:cNvSpPr>
            <a:spLocks noGrp="1"/>
          </p:cNvSpPr>
          <p:nvPr>
            <p:ph type="dt" sz="quarter" idx="10"/>
          </p:nvPr>
        </p:nvSpPr>
        <p:spPr>
          <a:noFill/>
        </p:spPr>
        <p:txBody>
          <a:bodyPr/>
          <a:lstStyle/>
          <a:p>
            <a:fld id="{5DAD191E-C986-48BD-986E-F08D3D34653F}" type="datetime2">
              <a:rPr lang="en-US" smtClean="0"/>
              <a:pPr/>
              <a:t>Tuesday, September 7, 2021</a:t>
            </a:fld>
            <a:endParaRPr lang="en-US" smtClean="0"/>
          </a:p>
        </p:txBody>
      </p:sp>
      <p:sp>
        <p:nvSpPr>
          <p:cNvPr id="129027" name="Slide Number Placeholder 2"/>
          <p:cNvSpPr>
            <a:spLocks noGrp="1"/>
          </p:cNvSpPr>
          <p:nvPr>
            <p:ph type="sldNum" sz="quarter" idx="12"/>
          </p:nvPr>
        </p:nvSpPr>
        <p:spPr>
          <a:noFill/>
        </p:spPr>
        <p:txBody>
          <a:bodyPr/>
          <a:lstStyle/>
          <a:p>
            <a:fld id="{69E53089-852A-4718-8EBB-99EA3494A8AA}" type="slidenum">
              <a:rPr lang="en-US" smtClean="0"/>
              <a:pPr/>
              <a:t>50</a:t>
            </a:fld>
            <a:endParaRPr lang="en-US" smtClean="0"/>
          </a:p>
        </p:txBody>
      </p:sp>
      <p:sp>
        <p:nvSpPr>
          <p:cNvPr id="129028" name="Rectangle 3"/>
          <p:cNvSpPr>
            <a:spLocks noChangeArrowheads="1"/>
          </p:cNvSpPr>
          <p:nvPr/>
        </p:nvSpPr>
        <p:spPr bwMode="auto">
          <a:xfrm>
            <a:off x="0" y="76200"/>
            <a:ext cx="9906000" cy="4832350"/>
          </a:xfrm>
          <a:prstGeom prst="rect">
            <a:avLst/>
          </a:prstGeom>
          <a:noFill/>
          <a:ln w="9525">
            <a:noFill/>
            <a:miter lim="800000"/>
            <a:headEnd/>
            <a:tailEnd/>
          </a:ln>
        </p:spPr>
        <p:txBody>
          <a:bodyPr>
            <a:spAutoFit/>
          </a:bodyPr>
          <a:lstStyle/>
          <a:p>
            <a:pPr algn="l"/>
            <a:r>
              <a:rPr lang="en-US" sz="2800"/>
              <a:t>CVD involves the formation of nanomaterials from the gas phase at elevated temperatures— usually onto a solid substrate or catalyst. </a:t>
            </a:r>
          </a:p>
          <a:p>
            <a:pPr algn="l"/>
            <a:endParaRPr lang="en-US" sz="2800"/>
          </a:p>
          <a:p>
            <a:pPr algn="l"/>
            <a:r>
              <a:rPr lang="en-US" sz="2800"/>
              <a:t>Carbon nanotubes are formed by CVD processes. </a:t>
            </a:r>
          </a:p>
          <a:p>
            <a:pPr algn="l"/>
            <a:endParaRPr lang="en-US" sz="2800"/>
          </a:p>
          <a:p>
            <a:pPr algn="l"/>
            <a:r>
              <a:rPr lang="en-US" sz="2800"/>
              <a:t>The process involves:</a:t>
            </a:r>
          </a:p>
          <a:p>
            <a:pPr algn="l"/>
            <a:r>
              <a:rPr lang="en-US" sz="2800"/>
              <a:t>– Gas-phase carbon source (CH</a:t>
            </a:r>
            <a:r>
              <a:rPr lang="en-US" sz="2800" baseline="-25000"/>
              <a:t>4</a:t>
            </a:r>
            <a:r>
              <a:rPr lang="en-US" sz="2800"/>
              <a:t>, C</a:t>
            </a:r>
            <a:r>
              <a:rPr lang="en-US" sz="2800" baseline="-25000"/>
              <a:t>2</a:t>
            </a:r>
            <a:r>
              <a:rPr lang="en-US" sz="2800"/>
              <a:t>H</a:t>
            </a:r>
            <a:r>
              <a:rPr lang="en-US" sz="2800" baseline="-25000"/>
              <a:t>4</a:t>
            </a:r>
            <a:r>
              <a:rPr lang="en-US" sz="2800"/>
              <a:t>, C</a:t>
            </a:r>
            <a:r>
              <a:rPr lang="en-US" sz="2800" baseline="-25000"/>
              <a:t>2</a:t>
            </a:r>
            <a:r>
              <a:rPr lang="en-US" sz="2800"/>
              <a:t>H</a:t>
            </a:r>
            <a:r>
              <a:rPr lang="en-US" sz="2800" baseline="-25000"/>
              <a:t>2</a:t>
            </a:r>
            <a:r>
              <a:rPr lang="en-US" sz="2800"/>
              <a:t>, etc.)</a:t>
            </a:r>
          </a:p>
          <a:p>
            <a:pPr algn="l"/>
            <a:r>
              <a:rPr lang="it-IT" sz="2800"/>
              <a:t>– Nanometal catalysts (Fe, Co, Ni + Mo accelerator)</a:t>
            </a:r>
          </a:p>
          <a:p>
            <a:pPr algn="l"/>
            <a:r>
              <a:rPr lang="en-US" sz="2800"/>
              <a:t>– Fumed alumina support materials (high surface area)</a:t>
            </a:r>
          </a:p>
          <a:p>
            <a:pPr algn="l"/>
            <a:r>
              <a:rPr lang="en-US" sz="2800"/>
              <a:t>– Temperatures in the range of 400 to 1000 °C</a:t>
            </a:r>
          </a:p>
          <a:p>
            <a:pPr algn="l"/>
            <a:r>
              <a:rPr lang="en-US" sz="2800"/>
              <a:t>– Hydrogen gas and argon carrier gas</a:t>
            </a:r>
          </a:p>
        </p:txBody>
      </p:sp>
      <p:sp>
        <p:nvSpPr>
          <p:cNvPr id="129029" name="Rectangle 4"/>
          <p:cNvSpPr>
            <a:spLocks noChangeArrowheads="1"/>
          </p:cNvSpPr>
          <p:nvPr/>
        </p:nvSpPr>
        <p:spPr bwMode="auto">
          <a:xfrm>
            <a:off x="0" y="5105400"/>
            <a:ext cx="9906000" cy="769938"/>
          </a:xfrm>
          <a:prstGeom prst="rect">
            <a:avLst/>
          </a:prstGeom>
          <a:noFill/>
          <a:ln w="9525">
            <a:noFill/>
            <a:miter lim="800000"/>
            <a:headEnd/>
            <a:tailEnd/>
          </a:ln>
        </p:spPr>
        <p:txBody>
          <a:bodyPr>
            <a:spAutoFit/>
          </a:bodyPr>
          <a:lstStyle/>
          <a:p>
            <a:pPr algn="l"/>
            <a:r>
              <a:rPr lang="en-US"/>
              <a:t>Carbon nanotubes formed by this process require extensive purification to remove metal, alumina and sooty carbon byproducts.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1"/>
          <p:cNvSpPr>
            <a:spLocks noGrp="1"/>
          </p:cNvSpPr>
          <p:nvPr>
            <p:ph type="dt" sz="quarter" idx="10"/>
          </p:nvPr>
        </p:nvSpPr>
        <p:spPr>
          <a:noFill/>
        </p:spPr>
        <p:txBody>
          <a:bodyPr/>
          <a:lstStyle/>
          <a:p>
            <a:fld id="{A61FE0CF-D7D2-4E3F-82C3-13AF06446F02}" type="datetime2">
              <a:rPr lang="en-US" smtClean="0"/>
              <a:pPr/>
              <a:t>Tuesday, September 7, 2021</a:t>
            </a:fld>
            <a:endParaRPr lang="en-US" smtClean="0"/>
          </a:p>
        </p:txBody>
      </p:sp>
      <p:sp>
        <p:nvSpPr>
          <p:cNvPr id="130051" name="Slide Number Placeholder 2"/>
          <p:cNvSpPr>
            <a:spLocks noGrp="1"/>
          </p:cNvSpPr>
          <p:nvPr>
            <p:ph type="sldNum" sz="quarter" idx="12"/>
          </p:nvPr>
        </p:nvSpPr>
        <p:spPr>
          <a:noFill/>
        </p:spPr>
        <p:txBody>
          <a:bodyPr/>
          <a:lstStyle/>
          <a:p>
            <a:fld id="{3E3B2593-0B08-42FA-8969-334B2861196A}" type="slidenum">
              <a:rPr lang="en-US" smtClean="0"/>
              <a:pPr/>
              <a:t>51</a:t>
            </a:fld>
            <a:endParaRPr lang="en-US" smtClean="0"/>
          </a:p>
        </p:txBody>
      </p:sp>
      <p:sp>
        <p:nvSpPr>
          <p:cNvPr id="130052" name="TextBox 3"/>
          <p:cNvSpPr txBox="1">
            <a:spLocks noChangeArrowheads="1"/>
          </p:cNvSpPr>
          <p:nvPr/>
        </p:nvSpPr>
        <p:spPr bwMode="auto">
          <a:xfrm>
            <a:off x="2819400" y="0"/>
            <a:ext cx="5637213" cy="584200"/>
          </a:xfrm>
          <a:prstGeom prst="rect">
            <a:avLst/>
          </a:prstGeom>
          <a:noFill/>
          <a:ln w="9525">
            <a:noFill/>
            <a:miter lim="800000"/>
            <a:headEnd/>
            <a:tailEnd/>
          </a:ln>
        </p:spPr>
        <p:txBody>
          <a:bodyPr wrap="none">
            <a:spAutoFit/>
          </a:bodyPr>
          <a:lstStyle/>
          <a:p>
            <a:r>
              <a:rPr lang="en-US" sz="3200"/>
              <a:t>There are different types of CVD</a:t>
            </a:r>
          </a:p>
        </p:txBody>
      </p:sp>
      <p:sp>
        <p:nvSpPr>
          <p:cNvPr id="130053" name="TextBox 4"/>
          <p:cNvSpPr txBox="1">
            <a:spLocks noChangeArrowheads="1"/>
          </p:cNvSpPr>
          <p:nvPr/>
        </p:nvSpPr>
        <p:spPr bwMode="auto">
          <a:xfrm>
            <a:off x="0" y="1066800"/>
            <a:ext cx="9906000" cy="769938"/>
          </a:xfrm>
          <a:prstGeom prst="rect">
            <a:avLst/>
          </a:prstGeom>
          <a:noFill/>
          <a:ln w="9525">
            <a:noFill/>
            <a:miter lim="800000"/>
            <a:headEnd/>
            <a:tailEnd/>
          </a:ln>
        </p:spPr>
        <p:txBody>
          <a:bodyPr>
            <a:spAutoFit/>
          </a:bodyPr>
          <a:lstStyle/>
          <a:p>
            <a:r>
              <a:rPr lang="en-US"/>
              <a:t>1. </a:t>
            </a:r>
            <a:r>
              <a:rPr lang="en-US" b="1"/>
              <a:t>Metal Oxide CVD (MOCVD): </a:t>
            </a:r>
            <a:r>
              <a:rPr lang="en-US"/>
              <a:t>Used H</a:t>
            </a:r>
            <a:r>
              <a:rPr lang="en-US" baseline="-25000"/>
              <a:t>2</a:t>
            </a:r>
            <a:r>
              <a:rPr lang="en-US"/>
              <a:t> as a carrier gas. Group- III metal –organic compunds and group – V hydrides</a:t>
            </a:r>
          </a:p>
        </p:txBody>
      </p:sp>
      <p:sp>
        <p:nvSpPr>
          <p:cNvPr id="130054" name="TextBox 5"/>
          <p:cNvSpPr txBox="1">
            <a:spLocks noChangeArrowheads="1"/>
          </p:cNvSpPr>
          <p:nvPr/>
        </p:nvSpPr>
        <p:spPr bwMode="auto">
          <a:xfrm>
            <a:off x="0" y="2514600"/>
            <a:ext cx="9906000" cy="1108075"/>
          </a:xfrm>
          <a:prstGeom prst="rect">
            <a:avLst/>
          </a:prstGeom>
          <a:noFill/>
          <a:ln w="9525">
            <a:noFill/>
            <a:miter lim="800000"/>
            <a:headEnd/>
            <a:tailEnd/>
          </a:ln>
        </p:spPr>
        <p:txBody>
          <a:bodyPr>
            <a:spAutoFit/>
          </a:bodyPr>
          <a:lstStyle/>
          <a:p>
            <a:pPr algn="l"/>
            <a:r>
              <a:rPr lang="en-US"/>
              <a:t>2. </a:t>
            </a:r>
            <a:r>
              <a:rPr lang="en-US" b="1"/>
              <a:t>Plasma Enhanced CVD (PECVD): </a:t>
            </a:r>
            <a:r>
              <a:rPr lang="en-US"/>
              <a:t>The plasma is created by radio frequency or direct current discharge between electrodes. SiO</a:t>
            </a:r>
            <a:r>
              <a:rPr lang="en-US" baseline="-25000"/>
              <a:t>2</a:t>
            </a:r>
            <a:r>
              <a:rPr lang="en-US"/>
              <a:t> can be formed. Silicon nitride thin films.</a:t>
            </a:r>
            <a:endParaRPr lang="en-US" b="1"/>
          </a:p>
        </p:txBody>
      </p:sp>
      <p:sp>
        <p:nvSpPr>
          <p:cNvPr id="130055" name="TextBox 6"/>
          <p:cNvSpPr txBox="1">
            <a:spLocks noChangeArrowheads="1"/>
          </p:cNvSpPr>
          <p:nvPr/>
        </p:nvSpPr>
        <p:spPr bwMode="auto">
          <a:xfrm>
            <a:off x="381000" y="4114800"/>
            <a:ext cx="9525000" cy="769938"/>
          </a:xfrm>
          <a:prstGeom prst="rect">
            <a:avLst/>
          </a:prstGeom>
          <a:noFill/>
          <a:ln w="9525">
            <a:noFill/>
            <a:miter lim="800000"/>
            <a:headEnd/>
            <a:tailEnd/>
          </a:ln>
        </p:spPr>
        <p:txBody>
          <a:bodyPr>
            <a:spAutoFit/>
          </a:bodyPr>
          <a:lstStyle/>
          <a:p>
            <a:r>
              <a:rPr lang="en-US" b="1"/>
              <a:t>3. Low pressure CVD (LPCVD) or Liquid phase CVD: (T=650</a:t>
            </a:r>
            <a:r>
              <a:rPr lang="en-US" b="1" baseline="30000"/>
              <a:t>0</a:t>
            </a:r>
            <a:r>
              <a:rPr lang="en-US" b="1"/>
              <a:t>C):</a:t>
            </a:r>
            <a:r>
              <a:rPr lang="en-US"/>
              <a:t>Another gas phosphine or arsine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1"/>
          <p:cNvSpPr>
            <a:spLocks noGrp="1"/>
          </p:cNvSpPr>
          <p:nvPr>
            <p:ph type="dt" sz="quarter" idx="10"/>
          </p:nvPr>
        </p:nvSpPr>
        <p:spPr>
          <a:noFill/>
        </p:spPr>
        <p:txBody>
          <a:bodyPr/>
          <a:lstStyle/>
          <a:p>
            <a:fld id="{395DF55A-8D14-45E0-B47D-A1D0A679C034}" type="datetime2">
              <a:rPr lang="en-US" smtClean="0"/>
              <a:pPr/>
              <a:t>Tuesday, September 7, 2021</a:t>
            </a:fld>
            <a:endParaRPr lang="en-US" smtClean="0"/>
          </a:p>
        </p:txBody>
      </p:sp>
      <p:sp>
        <p:nvSpPr>
          <p:cNvPr id="131075" name="Slide Number Placeholder 2"/>
          <p:cNvSpPr>
            <a:spLocks noGrp="1"/>
          </p:cNvSpPr>
          <p:nvPr>
            <p:ph type="sldNum" sz="quarter" idx="12"/>
          </p:nvPr>
        </p:nvSpPr>
        <p:spPr>
          <a:noFill/>
        </p:spPr>
        <p:txBody>
          <a:bodyPr/>
          <a:lstStyle/>
          <a:p>
            <a:fld id="{05BAAE09-6B7C-4FF3-A8B4-B06949D26240}" type="slidenum">
              <a:rPr lang="en-US" smtClean="0"/>
              <a:pPr/>
              <a:t>52</a:t>
            </a:fld>
            <a:endParaRPr lang="en-US" smtClean="0"/>
          </a:p>
        </p:txBody>
      </p:sp>
      <p:sp>
        <p:nvSpPr>
          <p:cNvPr id="131076" name="TextBox 3"/>
          <p:cNvSpPr txBox="1">
            <a:spLocks noChangeArrowheads="1"/>
          </p:cNvSpPr>
          <p:nvPr/>
        </p:nvSpPr>
        <p:spPr bwMode="auto">
          <a:xfrm>
            <a:off x="2209800" y="152400"/>
            <a:ext cx="6088063" cy="523875"/>
          </a:xfrm>
          <a:prstGeom prst="rect">
            <a:avLst/>
          </a:prstGeom>
          <a:noFill/>
          <a:ln w="9525">
            <a:noFill/>
            <a:miter lim="800000"/>
            <a:headEnd/>
            <a:tailEnd/>
          </a:ln>
        </p:spPr>
        <p:txBody>
          <a:bodyPr wrap="none">
            <a:spAutoFit/>
          </a:bodyPr>
          <a:lstStyle/>
          <a:p>
            <a:r>
              <a:rPr lang="en-US" sz="2800">
                <a:solidFill>
                  <a:srgbClr val="C00000"/>
                </a:solidFill>
              </a:rPr>
              <a:t>ATOMIC LAYER DEPOSITION (ALD)</a:t>
            </a:r>
          </a:p>
        </p:txBody>
      </p:sp>
      <p:sp>
        <p:nvSpPr>
          <p:cNvPr id="131077" name="TextBox 4"/>
          <p:cNvSpPr txBox="1">
            <a:spLocks noChangeArrowheads="1"/>
          </p:cNvSpPr>
          <p:nvPr/>
        </p:nvSpPr>
        <p:spPr bwMode="auto">
          <a:xfrm>
            <a:off x="304800" y="838200"/>
            <a:ext cx="9601200" cy="954088"/>
          </a:xfrm>
          <a:prstGeom prst="rect">
            <a:avLst/>
          </a:prstGeom>
          <a:noFill/>
          <a:ln w="9525">
            <a:noFill/>
            <a:miter lim="800000"/>
            <a:headEnd/>
            <a:tailEnd/>
          </a:ln>
        </p:spPr>
        <p:txBody>
          <a:bodyPr>
            <a:spAutoFit/>
          </a:bodyPr>
          <a:lstStyle/>
          <a:p>
            <a:pPr algn="l"/>
            <a:r>
              <a:rPr lang="en-US" sz="2800">
                <a:solidFill>
                  <a:schemeClr val="tx1"/>
                </a:solidFill>
              </a:rPr>
              <a:t>1974-&gt; Finland , Tuoma Suntala, Improve the quality of ZnS films used in electroluminesence displays.</a:t>
            </a:r>
          </a:p>
        </p:txBody>
      </p:sp>
      <p:sp>
        <p:nvSpPr>
          <p:cNvPr id="131078" name="TextBox 5"/>
          <p:cNvSpPr txBox="1">
            <a:spLocks noChangeArrowheads="1"/>
          </p:cNvSpPr>
          <p:nvPr/>
        </p:nvSpPr>
        <p:spPr bwMode="auto">
          <a:xfrm>
            <a:off x="228600" y="2209800"/>
            <a:ext cx="9372600" cy="1816100"/>
          </a:xfrm>
          <a:prstGeom prst="rect">
            <a:avLst/>
          </a:prstGeom>
          <a:noFill/>
          <a:ln w="9525">
            <a:noFill/>
            <a:miter lim="800000"/>
            <a:headEnd/>
            <a:tailEnd/>
          </a:ln>
        </p:spPr>
        <p:txBody>
          <a:bodyPr>
            <a:spAutoFit/>
          </a:bodyPr>
          <a:lstStyle/>
          <a:p>
            <a:pPr algn="l"/>
            <a:r>
              <a:rPr lang="en-US" sz="2800">
                <a:solidFill>
                  <a:schemeClr val="tx1"/>
                </a:solidFill>
              </a:rPr>
              <a:t>ALD is the process of fabricating uniform conformal films through the cyclic deposition of self-terminating surface half –reactions that allows for thickness control at the level of the atomic layer.</a:t>
            </a:r>
          </a:p>
        </p:txBody>
      </p:sp>
      <p:sp>
        <p:nvSpPr>
          <p:cNvPr id="131079" name="TextBox 6"/>
          <p:cNvSpPr txBox="1">
            <a:spLocks noChangeArrowheads="1"/>
          </p:cNvSpPr>
          <p:nvPr/>
        </p:nvSpPr>
        <p:spPr bwMode="auto">
          <a:xfrm>
            <a:off x="304800" y="4572000"/>
            <a:ext cx="9601200" cy="1570038"/>
          </a:xfrm>
          <a:prstGeom prst="rect">
            <a:avLst/>
          </a:prstGeom>
          <a:noFill/>
          <a:ln w="9525">
            <a:noFill/>
            <a:miter lim="800000"/>
            <a:headEnd/>
            <a:tailEnd/>
          </a:ln>
        </p:spPr>
        <p:txBody>
          <a:bodyPr>
            <a:spAutoFit/>
          </a:bodyPr>
          <a:lstStyle/>
          <a:p>
            <a:r>
              <a:rPr lang="en-US" sz="3200">
                <a:solidFill>
                  <a:srgbClr val="C00000"/>
                </a:solidFill>
              </a:rPr>
              <a:t>Surface activation -&gt;  Injection of A -&gt; Purge -&gt; Injection of B -&gt; purge-&gt; injection of A - &gt; purge - &gt; Injection of B - &gt; purge -&gt; ….-&gt;termination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1"/>
          <p:cNvSpPr>
            <a:spLocks noGrp="1"/>
          </p:cNvSpPr>
          <p:nvPr>
            <p:ph type="dt" sz="quarter" idx="10"/>
          </p:nvPr>
        </p:nvSpPr>
        <p:spPr>
          <a:noFill/>
        </p:spPr>
        <p:txBody>
          <a:bodyPr/>
          <a:lstStyle/>
          <a:p>
            <a:fld id="{E10A3FBC-A32A-42E7-85D4-AB68EDA1A284}" type="datetime2">
              <a:rPr lang="en-US" smtClean="0"/>
              <a:pPr/>
              <a:t>Tuesday, September 7, 2021</a:t>
            </a:fld>
            <a:endParaRPr lang="en-US" smtClean="0"/>
          </a:p>
        </p:txBody>
      </p:sp>
      <p:sp>
        <p:nvSpPr>
          <p:cNvPr id="132099" name="Slide Number Placeholder 2"/>
          <p:cNvSpPr>
            <a:spLocks noGrp="1"/>
          </p:cNvSpPr>
          <p:nvPr>
            <p:ph type="sldNum" sz="quarter" idx="12"/>
          </p:nvPr>
        </p:nvSpPr>
        <p:spPr>
          <a:noFill/>
        </p:spPr>
        <p:txBody>
          <a:bodyPr/>
          <a:lstStyle/>
          <a:p>
            <a:fld id="{FA42D86B-1A4F-4693-916D-08D9CF1B13E4}" type="slidenum">
              <a:rPr lang="en-US" smtClean="0"/>
              <a:pPr/>
              <a:t>53</a:t>
            </a:fld>
            <a:endParaRPr lang="en-US" smtClean="0"/>
          </a:p>
        </p:txBody>
      </p:sp>
      <p:pic>
        <p:nvPicPr>
          <p:cNvPr id="132100" name="Picture 2"/>
          <p:cNvPicPr>
            <a:picLocks noChangeAspect="1" noChangeArrowheads="1"/>
          </p:cNvPicPr>
          <p:nvPr/>
        </p:nvPicPr>
        <p:blipFill>
          <a:blip r:embed="rId2"/>
          <a:srcRect/>
          <a:stretch>
            <a:fillRect/>
          </a:stretch>
        </p:blipFill>
        <p:spPr bwMode="auto">
          <a:xfrm>
            <a:off x="0" y="381000"/>
            <a:ext cx="4191000" cy="5856288"/>
          </a:xfrm>
          <a:prstGeom prst="rect">
            <a:avLst/>
          </a:prstGeom>
          <a:noFill/>
          <a:ln w="9525" algn="ctr">
            <a:noFill/>
            <a:miter lim="800000"/>
            <a:headEnd/>
            <a:tailEnd/>
          </a:ln>
        </p:spPr>
      </p:pic>
      <p:sp>
        <p:nvSpPr>
          <p:cNvPr id="132101" name="Rectangle 4"/>
          <p:cNvSpPr>
            <a:spLocks noChangeArrowheads="1"/>
          </p:cNvSpPr>
          <p:nvPr/>
        </p:nvSpPr>
        <p:spPr bwMode="auto">
          <a:xfrm>
            <a:off x="4648200" y="0"/>
            <a:ext cx="4953000" cy="4832350"/>
          </a:xfrm>
          <a:prstGeom prst="rect">
            <a:avLst/>
          </a:prstGeom>
          <a:noFill/>
          <a:ln w="9525">
            <a:noFill/>
            <a:miter lim="800000"/>
            <a:headEnd/>
            <a:tailEnd/>
          </a:ln>
        </p:spPr>
        <p:txBody>
          <a:bodyPr>
            <a:spAutoFit/>
          </a:bodyPr>
          <a:lstStyle/>
          <a:p>
            <a:r>
              <a:rPr lang="en-US" b="1"/>
              <a:t>Atomic Layer Deposition (ALD)</a:t>
            </a:r>
          </a:p>
          <a:p>
            <a:pPr algn="l"/>
            <a:r>
              <a:rPr lang="en-US"/>
              <a:t>ALD is the process of fabricating</a:t>
            </a:r>
          </a:p>
          <a:p>
            <a:pPr algn="l"/>
            <a:r>
              <a:rPr lang="en-US"/>
              <a:t>uniform conformal films through the</a:t>
            </a:r>
          </a:p>
          <a:p>
            <a:pPr algn="l"/>
            <a:r>
              <a:rPr lang="en-US"/>
              <a:t>cyclic deposition of self-terminating</a:t>
            </a:r>
          </a:p>
          <a:p>
            <a:pPr algn="l"/>
            <a:r>
              <a:rPr lang="en-US"/>
              <a:t>surface half-reactions.  ALD allows</a:t>
            </a:r>
          </a:p>
          <a:p>
            <a:pPr algn="l"/>
            <a:r>
              <a:rPr lang="en-US"/>
              <a:t>for monolayer deposition, and, as a</a:t>
            </a:r>
          </a:p>
          <a:p>
            <a:pPr algn="l"/>
            <a:r>
              <a:rPr lang="en-US"/>
              <a:t>result, there is good control over</a:t>
            </a:r>
          </a:p>
          <a:p>
            <a:pPr algn="l"/>
            <a:r>
              <a:rPr lang="en-US"/>
              <a:t>layer thickness.</a:t>
            </a:r>
          </a:p>
          <a:p>
            <a:pPr algn="l"/>
            <a:r>
              <a:rPr lang="en-US"/>
              <a:t>• Surface activated with OH groups</a:t>
            </a:r>
          </a:p>
          <a:p>
            <a:pPr algn="l"/>
            <a:r>
              <a:rPr lang="en-US"/>
              <a:t>• Al(CH</a:t>
            </a:r>
            <a:r>
              <a:rPr lang="en-US" baseline="-25000"/>
              <a:t>3</a:t>
            </a:r>
            <a:r>
              <a:rPr lang="en-US"/>
              <a:t>)</a:t>
            </a:r>
            <a:r>
              <a:rPr lang="en-US" baseline="-25000"/>
              <a:t>3</a:t>
            </a:r>
            <a:r>
              <a:rPr lang="en-US"/>
              <a:t> replaces H on OH</a:t>
            </a:r>
          </a:p>
          <a:p>
            <a:pPr algn="l"/>
            <a:r>
              <a:rPr lang="en-US"/>
              <a:t>• Process until saturation</a:t>
            </a:r>
          </a:p>
          <a:p>
            <a:pPr algn="l"/>
            <a:r>
              <a:rPr lang="en-US"/>
              <a:t>• Water removes all methyl groups</a:t>
            </a:r>
          </a:p>
          <a:p>
            <a:pPr algn="l"/>
            <a:r>
              <a:rPr lang="en-US"/>
              <a:t>• Process repeats</a:t>
            </a:r>
          </a:p>
          <a:p>
            <a:pPr algn="l"/>
            <a:r>
              <a:rPr lang="en-US"/>
              <a:t>• Thickness controlled by cycles</a:t>
            </a:r>
          </a:p>
        </p:txBody>
      </p:sp>
      <p:sp>
        <p:nvSpPr>
          <p:cNvPr id="132102" name="TextBox 5"/>
          <p:cNvSpPr txBox="1">
            <a:spLocks noChangeArrowheads="1"/>
          </p:cNvSpPr>
          <p:nvPr/>
        </p:nvSpPr>
        <p:spPr bwMode="auto">
          <a:xfrm>
            <a:off x="4343400" y="4687888"/>
            <a:ext cx="5257800" cy="2246312"/>
          </a:xfrm>
          <a:prstGeom prst="rect">
            <a:avLst/>
          </a:prstGeom>
          <a:noFill/>
          <a:ln w="9525">
            <a:noFill/>
            <a:miter lim="800000"/>
            <a:headEnd/>
            <a:tailEnd/>
          </a:ln>
        </p:spPr>
        <p:txBody>
          <a:bodyPr>
            <a:spAutoFit/>
          </a:bodyPr>
          <a:lstStyle/>
          <a:p>
            <a:r>
              <a:rPr lang="en-US" sz="2800">
                <a:solidFill>
                  <a:srgbClr val="C00000"/>
                </a:solidFill>
              </a:rPr>
              <a:t>Surface activation -&gt;  Injection of A -&gt; Purge -&gt; Injection of B -&gt; purge-&gt; injection of A - &gt; purge - &gt; Injection of B - &gt; purge -&gt; ….-&gt;termination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1"/>
          <p:cNvSpPr>
            <a:spLocks noGrp="1"/>
          </p:cNvSpPr>
          <p:nvPr>
            <p:ph type="dt" sz="quarter" idx="10"/>
          </p:nvPr>
        </p:nvSpPr>
        <p:spPr>
          <a:noFill/>
        </p:spPr>
        <p:txBody>
          <a:bodyPr/>
          <a:lstStyle/>
          <a:p>
            <a:fld id="{BD1F2765-859E-4397-B811-A07D9BDEF979}" type="datetime2">
              <a:rPr lang="en-US" smtClean="0"/>
              <a:pPr/>
              <a:t>Tuesday, September 7, 2021</a:t>
            </a:fld>
            <a:endParaRPr lang="en-US" smtClean="0"/>
          </a:p>
        </p:txBody>
      </p:sp>
      <p:sp>
        <p:nvSpPr>
          <p:cNvPr id="133123" name="Slide Number Placeholder 2"/>
          <p:cNvSpPr>
            <a:spLocks noGrp="1"/>
          </p:cNvSpPr>
          <p:nvPr>
            <p:ph type="sldNum" sz="quarter" idx="12"/>
          </p:nvPr>
        </p:nvSpPr>
        <p:spPr>
          <a:noFill/>
        </p:spPr>
        <p:txBody>
          <a:bodyPr/>
          <a:lstStyle/>
          <a:p>
            <a:fld id="{70D9C918-38AD-4568-BA7C-F54663B73291}" type="slidenum">
              <a:rPr lang="en-US" smtClean="0"/>
              <a:pPr/>
              <a:t>54</a:t>
            </a:fld>
            <a:endParaRPr lang="en-US" smtClean="0"/>
          </a:p>
        </p:txBody>
      </p:sp>
      <p:pic>
        <p:nvPicPr>
          <p:cNvPr id="133124" name="Picture 2"/>
          <p:cNvPicPr>
            <a:picLocks noChangeAspect="1" noChangeArrowheads="1"/>
          </p:cNvPicPr>
          <p:nvPr/>
        </p:nvPicPr>
        <p:blipFill>
          <a:blip r:embed="rId2"/>
          <a:srcRect/>
          <a:stretch>
            <a:fillRect/>
          </a:stretch>
        </p:blipFill>
        <p:spPr bwMode="auto">
          <a:xfrm>
            <a:off x="252413" y="458788"/>
            <a:ext cx="9653587" cy="578961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1"/>
          <p:cNvSpPr>
            <a:spLocks noGrp="1"/>
          </p:cNvSpPr>
          <p:nvPr>
            <p:ph type="dt" sz="quarter" idx="10"/>
          </p:nvPr>
        </p:nvSpPr>
        <p:spPr>
          <a:noFill/>
        </p:spPr>
        <p:txBody>
          <a:bodyPr/>
          <a:lstStyle/>
          <a:p>
            <a:fld id="{0D6DC5A7-1B9C-4034-A7EB-E8EFA462276F}" type="datetime2">
              <a:rPr lang="en-US" smtClean="0"/>
              <a:pPr/>
              <a:t>Tuesday, September 7, 2021</a:t>
            </a:fld>
            <a:endParaRPr lang="en-US" smtClean="0"/>
          </a:p>
        </p:txBody>
      </p:sp>
      <p:sp>
        <p:nvSpPr>
          <p:cNvPr id="134147" name="Slide Number Placeholder 2"/>
          <p:cNvSpPr>
            <a:spLocks noGrp="1"/>
          </p:cNvSpPr>
          <p:nvPr>
            <p:ph type="sldNum" sz="quarter" idx="12"/>
          </p:nvPr>
        </p:nvSpPr>
        <p:spPr>
          <a:noFill/>
        </p:spPr>
        <p:txBody>
          <a:bodyPr/>
          <a:lstStyle/>
          <a:p>
            <a:fld id="{E2420223-63E2-4919-AA82-CFA89C53CC52}" type="slidenum">
              <a:rPr lang="en-US" smtClean="0"/>
              <a:pPr/>
              <a:t>55</a:t>
            </a:fld>
            <a:endParaRPr lang="en-US" smtClean="0"/>
          </a:p>
        </p:txBody>
      </p:sp>
      <p:pic>
        <p:nvPicPr>
          <p:cNvPr id="134148" name="Picture 2"/>
          <p:cNvPicPr>
            <a:picLocks noChangeAspect="1" noChangeArrowheads="1"/>
          </p:cNvPicPr>
          <p:nvPr/>
        </p:nvPicPr>
        <p:blipFill>
          <a:blip r:embed="rId2"/>
          <a:srcRect/>
          <a:stretch>
            <a:fillRect/>
          </a:stretch>
        </p:blipFill>
        <p:spPr bwMode="auto">
          <a:xfrm>
            <a:off x="0" y="2241550"/>
            <a:ext cx="6172200" cy="3978275"/>
          </a:xfrm>
          <a:prstGeom prst="rect">
            <a:avLst/>
          </a:prstGeom>
          <a:noFill/>
          <a:ln w="9525" algn="ctr">
            <a:noFill/>
            <a:miter lim="800000"/>
            <a:headEnd/>
            <a:tailEnd/>
          </a:ln>
        </p:spPr>
      </p:pic>
      <p:sp>
        <p:nvSpPr>
          <p:cNvPr id="134149" name="Rectangle 4"/>
          <p:cNvSpPr>
            <a:spLocks noChangeArrowheads="1"/>
          </p:cNvSpPr>
          <p:nvPr/>
        </p:nvSpPr>
        <p:spPr bwMode="auto">
          <a:xfrm>
            <a:off x="3429000" y="0"/>
            <a:ext cx="4089400" cy="430213"/>
          </a:xfrm>
          <a:prstGeom prst="rect">
            <a:avLst/>
          </a:prstGeom>
          <a:noFill/>
          <a:ln w="9525">
            <a:noFill/>
            <a:miter lim="800000"/>
            <a:headEnd/>
            <a:tailEnd/>
          </a:ln>
        </p:spPr>
        <p:txBody>
          <a:bodyPr wrap="none">
            <a:spAutoFit/>
          </a:bodyPr>
          <a:lstStyle/>
          <a:p>
            <a:r>
              <a:rPr lang="en-US" b="1"/>
              <a:t>Molecular Beam Epitaxy (MBE)</a:t>
            </a:r>
            <a:endParaRPr lang="en-US"/>
          </a:p>
        </p:txBody>
      </p:sp>
      <p:sp>
        <p:nvSpPr>
          <p:cNvPr id="134150" name="Rectangle 5"/>
          <p:cNvSpPr>
            <a:spLocks noChangeArrowheads="1"/>
          </p:cNvSpPr>
          <p:nvPr/>
        </p:nvSpPr>
        <p:spPr bwMode="auto">
          <a:xfrm>
            <a:off x="0" y="381000"/>
            <a:ext cx="9906000" cy="769938"/>
          </a:xfrm>
          <a:prstGeom prst="rect">
            <a:avLst/>
          </a:prstGeom>
          <a:noFill/>
          <a:ln w="9525">
            <a:noFill/>
            <a:miter lim="800000"/>
            <a:headEnd/>
            <a:tailEnd/>
          </a:ln>
        </p:spPr>
        <p:txBody>
          <a:bodyPr>
            <a:spAutoFit/>
          </a:bodyPr>
          <a:lstStyle/>
          <a:p>
            <a:pPr algn="l"/>
            <a:r>
              <a:rPr lang="en-US"/>
              <a:t>The term epitaxy implies lateral growth on a surface. Epitaxy is the evaporation of one or more elemental or molecular species onto a heated substrate in high vacuum</a:t>
            </a:r>
          </a:p>
        </p:txBody>
      </p:sp>
      <p:sp>
        <p:nvSpPr>
          <p:cNvPr id="134151" name="Rectangle 6"/>
          <p:cNvSpPr>
            <a:spLocks noChangeArrowheads="1"/>
          </p:cNvSpPr>
          <p:nvPr/>
        </p:nvSpPr>
        <p:spPr bwMode="auto">
          <a:xfrm>
            <a:off x="0" y="1219200"/>
            <a:ext cx="9906000" cy="769938"/>
          </a:xfrm>
          <a:prstGeom prst="rect">
            <a:avLst/>
          </a:prstGeom>
          <a:noFill/>
          <a:ln w="9525">
            <a:noFill/>
            <a:miter lim="800000"/>
            <a:headEnd/>
            <a:tailEnd/>
          </a:ln>
        </p:spPr>
        <p:txBody>
          <a:bodyPr>
            <a:spAutoFit/>
          </a:bodyPr>
          <a:lstStyle/>
          <a:p>
            <a:pPr algn="l"/>
            <a:r>
              <a:rPr lang="en-US"/>
              <a:t>One potential issue with epitaxial layers is the potential mismatch between crystal types. This is a potential source of strain within the epitaxial layer.</a:t>
            </a:r>
          </a:p>
        </p:txBody>
      </p:sp>
      <p:sp>
        <p:nvSpPr>
          <p:cNvPr id="134152" name="TextBox 7"/>
          <p:cNvSpPr txBox="1">
            <a:spLocks noChangeArrowheads="1"/>
          </p:cNvSpPr>
          <p:nvPr/>
        </p:nvSpPr>
        <p:spPr bwMode="auto">
          <a:xfrm>
            <a:off x="6858000" y="1828800"/>
            <a:ext cx="2430474" cy="1077218"/>
          </a:xfrm>
          <a:prstGeom prst="rect">
            <a:avLst/>
          </a:prstGeom>
          <a:noFill/>
          <a:ln w="9525">
            <a:noFill/>
            <a:miter lim="800000"/>
            <a:headEnd/>
            <a:tailEnd/>
          </a:ln>
        </p:spPr>
        <p:txBody>
          <a:bodyPr wrap="none">
            <a:spAutoFit/>
          </a:bodyPr>
          <a:lstStyle/>
          <a:p>
            <a:r>
              <a:rPr lang="en-US" sz="3200" dirty="0" smtClean="0">
                <a:solidFill>
                  <a:srgbClr val="C00000"/>
                </a:solidFill>
              </a:rPr>
              <a:t>Homo </a:t>
            </a:r>
            <a:r>
              <a:rPr lang="en-US" sz="3200" dirty="0" err="1">
                <a:solidFill>
                  <a:srgbClr val="C00000"/>
                </a:solidFill>
              </a:rPr>
              <a:t>epitaxi</a:t>
            </a:r>
            <a:endParaRPr lang="en-US" sz="3200" dirty="0">
              <a:solidFill>
                <a:srgbClr val="C00000"/>
              </a:solidFill>
            </a:endParaRPr>
          </a:p>
          <a:p>
            <a:r>
              <a:rPr lang="en-US" sz="3200" dirty="0" err="1">
                <a:solidFill>
                  <a:srgbClr val="C00000"/>
                </a:solidFill>
              </a:rPr>
              <a:t>Heteroepitaxi</a:t>
            </a:r>
            <a:endParaRPr lang="en-US" sz="3200" dirty="0">
              <a:solidFill>
                <a:srgbClr val="C00000"/>
              </a:solidFill>
            </a:endParaRPr>
          </a:p>
        </p:txBody>
      </p:sp>
      <p:sp>
        <p:nvSpPr>
          <p:cNvPr id="134153" name="TextBox 8"/>
          <p:cNvSpPr txBox="1">
            <a:spLocks noChangeArrowheads="1"/>
          </p:cNvSpPr>
          <p:nvPr/>
        </p:nvSpPr>
        <p:spPr bwMode="auto">
          <a:xfrm>
            <a:off x="6248400" y="3008313"/>
            <a:ext cx="3657600" cy="4154487"/>
          </a:xfrm>
          <a:prstGeom prst="rect">
            <a:avLst/>
          </a:prstGeom>
          <a:noFill/>
          <a:ln w="9525">
            <a:noFill/>
            <a:miter lim="800000"/>
            <a:headEnd/>
            <a:tailEnd/>
          </a:ln>
        </p:spPr>
        <p:txBody>
          <a:bodyPr>
            <a:spAutoFit/>
          </a:bodyPr>
          <a:lstStyle/>
          <a:p>
            <a:pPr marL="457200" indent="-457200" algn="l">
              <a:buFontTx/>
              <a:buAutoNum type="arabicPeriod"/>
            </a:pPr>
            <a:r>
              <a:rPr lang="en-US" dirty="0"/>
              <a:t>One criterion for MBE operation is that the mean free path (</a:t>
            </a:r>
            <a:r>
              <a:rPr lang="el-GR" dirty="0"/>
              <a:t>λ</a:t>
            </a:r>
            <a:r>
              <a:rPr lang="en-US" dirty="0"/>
              <a:t>) of atoms, molecules or clusters be larger than the geometric </a:t>
            </a:r>
            <a:r>
              <a:rPr lang="en-US" dirty="0" err="1"/>
              <a:t>dimention</a:t>
            </a:r>
            <a:r>
              <a:rPr lang="en-US" dirty="0"/>
              <a:t> of the chamber.</a:t>
            </a:r>
          </a:p>
          <a:p>
            <a:pPr marL="457200" indent="-457200" algn="l">
              <a:buFontTx/>
              <a:buAutoNum type="arabicPeriod"/>
            </a:pPr>
            <a:r>
              <a:rPr lang="en-US" dirty="0"/>
              <a:t>The time it takes for surface diffusion incorporation be less  than the time required to </a:t>
            </a:r>
            <a:r>
              <a:rPr lang="en-US" dirty="0" err="1"/>
              <a:t>deposite</a:t>
            </a:r>
            <a:r>
              <a:rPr lang="en-US" dirty="0"/>
              <a:t> a monolayer</a:t>
            </a:r>
          </a:p>
          <a:p>
            <a:pPr marL="457200" indent="-457200" algn="l">
              <a:buFontTx/>
              <a:buAutoNum type="arabicPeriod"/>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1"/>
          <p:cNvSpPr>
            <a:spLocks noGrp="1"/>
          </p:cNvSpPr>
          <p:nvPr>
            <p:ph type="dt" sz="quarter" idx="10"/>
          </p:nvPr>
        </p:nvSpPr>
        <p:spPr>
          <a:noFill/>
        </p:spPr>
        <p:txBody>
          <a:bodyPr/>
          <a:lstStyle/>
          <a:p>
            <a:fld id="{4306BD30-D74F-4524-90A8-00400349C920}" type="datetime2">
              <a:rPr lang="en-US" smtClean="0"/>
              <a:pPr/>
              <a:t>Tuesday, September 7, 2021</a:t>
            </a:fld>
            <a:endParaRPr lang="en-US" smtClean="0"/>
          </a:p>
        </p:txBody>
      </p:sp>
      <p:sp>
        <p:nvSpPr>
          <p:cNvPr id="135171" name="Slide Number Placeholder 2"/>
          <p:cNvSpPr>
            <a:spLocks noGrp="1"/>
          </p:cNvSpPr>
          <p:nvPr>
            <p:ph type="sldNum" sz="quarter" idx="12"/>
          </p:nvPr>
        </p:nvSpPr>
        <p:spPr>
          <a:noFill/>
        </p:spPr>
        <p:txBody>
          <a:bodyPr/>
          <a:lstStyle/>
          <a:p>
            <a:fld id="{75F33485-72AE-4D8B-B6FB-2A964833AF56}" type="slidenum">
              <a:rPr lang="en-US" smtClean="0"/>
              <a:pPr/>
              <a:t>56</a:t>
            </a:fld>
            <a:endParaRPr lang="en-US" smtClean="0"/>
          </a:p>
        </p:txBody>
      </p:sp>
      <p:sp>
        <p:nvSpPr>
          <p:cNvPr id="135172" name="Rectangle 3"/>
          <p:cNvSpPr>
            <a:spLocks noChangeArrowheads="1"/>
          </p:cNvSpPr>
          <p:nvPr/>
        </p:nvSpPr>
        <p:spPr bwMode="auto">
          <a:xfrm>
            <a:off x="4114800" y="0"/>
            <a:ext cx="3181350" cy="584200"/>
          </a:xfrm>
          <a:prstGeom prst="rect">
            <a:avLst/>
          </a:prstGeom>
          <a:noFill/>
          <a:ln w="9525">
            <a:noFill/>
            <a:miter lim="800000"/>
            <a:headEnd/>
            <a:tailEnd/>
          </a:ln>
        </p:spPr>
        <p:txBody>
          <a:bodyPr wrap="none">
            <a:spAutoFit/>
          </a:bodyPr>
          <a:lstStyle/>
          <a:p>
            <a:r>
              <a:rPr lang="en-US" sz="3200" b="1"/>
              <a:t>Ion Implantation</a:t>
            </a:r>
            <a:endParaRPr lang="en-US" sz="3200"/>
          </a:p>
        </p:txBody>
      </p:sp>
      <p:sp>
        <p:nvSpPr>
          <p:cNvPr id="135173" name="Rectangle 4"/>
          <p:cNvSpPr>
            <a:spLocks noChangeArrowheads="1"/>
          </p:cNvSpPr>
          <p:nvPr/>
        </p:nvSpPr>
        <p:spPr bwMode="auto">
          <a:xfrm>
            <a:off x="0" y="457200"/>
            <a:ext cx="9906000" cy="1816100"/>
          </a:xfrm>
          <a:prstGeom prst="rect">
            <a:avLst/>
          </a:prstGeom>
          <a:noFill/>
          <a:ln w="9525">
            <a:noFill/>
            <a:miter lim="800000"/>
            <a:headEnd/>
            <a:tailEnd/>
          </a:ln>
        </p:spPr>
        <p:txBody>
          <a:bodyPr>
            <a:spAutoFit/>
          </a:bodyPr>
          <a:lstStyle/>
          <a:p>
            <a:pPr algn="l"/>
            <a:r>
              <a:rPr lang="en-US" sz="2800"/>
              <a:t>In this procedure, ions of one material can be implanted into the matrix of another solid material. The implanted ions may chemically alter the nature of the solid or it may alter the crystal structure.</a:t>
            </a:r>
          </a:p>
        </p:txBody>
      </p:sp>
      <p:sp>
        <p:nvSpPr>
          <p:cNvPr id="135174" name="Rectangle 5"/>
          <p:cNvSpPr>
            <a:spLocks noChangeArrowheads="1"/>
          </p:cNvSpPr>
          <p:nvPr/>
        </p:nvSpPr>
        <p:spPr bwMode="auto">
          <a:xfrm>
            <a:off x="0" y="2146300"/>
            <a:ext cx="9906000" cy="1816100"/>
          </a:xfrm>
          <a:prstGeom prst="rect">
            <a:avLst/>
          </a:prstGeom>
          <a:noFill/>
          <a:ln w="9525">
            <a:noFill/>
            <a:miter lim="800000"/>
            <a:headEnd/>
            <a:tailEnd/>
          </a:ln>
        </p:spPr>
        <p:txBody>
          <a:bodyPr>
            <a:spAutoFit/>
          </a:bodyPr>
          <a:lstStyle/>
          <a:p>
            <a:pPr algn="l"/>
            <a:r>
              <a:rPr lang="en-US" sz="2800"/>
              <a:t>Doping in semiconductors is accomplished by accelerating boron, phosphorus or arsenic ions at energies ranging from 10 to 500 keV to form charge carriers (electrons or holes depending on the type of semiconductor </a:t>
            </a:r>
            <a:r>
              <a:rPr lang="en-US" sz="2800" i="1"/>
              <a:t>p-type or n-type).</a:t>
            </a:r>
            <a:endParaRPr lang="en-US" sz="2800"/>
          </a:p>
        </p:txBody>
      </p:sp>
      <p:sp>
        <p:nvSpPr>
          <p:cNvPr id="135175" name="Rectangle 6"/>
          <p:cNvSpPr>
            <a:spLocks noChangeArrowheads="1"/>
          </p:cNvSpPr>
          <p:nvPr/>
        </p:nvSpPr>
        <p:spPr bwMode="auto">
          <a:xfrm>
            <a:off x="152400" y="4078288"/>
            <a:ext cx="9601200" cy="2246312"/>
          </a:xfrm>
          <a:prstGeom prst="rect">
            <a:avLst/>
          </a:prstGeom>
          <a:noFill/>
          <a:ln w="9525">
            <a:noFill/>
            <a:miter lim="800000"/>
            <a:headEnd/>
            <a:tailEnd/>
          </a:ln>
        </p:spPr>
        <p:txBody>
          <a:bodyPr>
            <a:spAutoFit/>
          </a:bodyPr>
          <a:lstStyle/>
          <a:p>
            <a:pPr algn="l"/>
            <a:r>
              <a:rPr lang="en-US" sz="2800">
                <a:solidFill>
                  <a:srgbClr val="C00000"/>
                </a:solidFill>
              </a:rPr>
              <a:t>ZnO nanoparticles were fabricated in SiO</a:t>
            </a:r>
            <a:r>
              <a:rPr lang="en-US" sz="2800" baseline="-25000">
                <a:solidFill>
                  <a:srgbClr val="C00000"/>
                </a:solidFill>
              </a:rPr>
              <a:t>2</a:t>
            </a:r>
            <a:r>
              <a:rPr lang="en-US" sz="2800">
                <a:solidFill>
                  <a:srgbClr val="C00000"/>
                </a:solidFill>
              </a:rPr>
              <a:t> by ion implantation in combination with thermal oxidation (Zn+ ions @ 60 keV yielding 10</a:t>
            </a:r>
            <a:r>
              <a:rPr lang="en-US" sz="2800" baseline="30000">
                <a:solidFill>
                  <a:srgbClr val="C00000"/>
                </a:solidFill>
              </a:rPr>
              <a:t>17</a:t>
            </a:r>
            <a:r>
              <a:rPr lang="en-US" sz="2800">
                <a:solidFill>
                  <a:srgbClr val="C00000"/>
                </a:solidFill>
              </a:rPr>
              <a:t> ions·cm</a:t>
            </a:r>
            <a:r>
              <a:rPr lang="en-US" sz="2800" baseline="30000">
                <a:solidFill>
                  <a:srgbClr val="C00000"/>
                </a:solidFill>
              </a:rPr>
              <a:t>-2</a:t>
            </a:r>
            <a:r>
              <a:rPr lang="en-US" sz="2800">
                <a:solidFill>
                  <a:srgbClr val="C00000"/>
                </a:solidFill>
              </a:rPr>
              <a:t> followed by oxidation at 700 °C for 1 h. ZnO nanoparticles 5-10 nm in diameter within 80 nm of the surface of the silica).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1"/>
          <p:cNvSpPr>
            <a:spLocks noGrp="1"/>
          </p:cNvSpPr>
          <p:nvPr>
            <p:ph type="dt" sz="quarter" idx="10"/>
          </p:nvPr>
        </p:nvSpPr>
        <p:spPr>
          <a:noFill/>
        </p:spPr>
        <p:txBody>
          <a:bodyPr/>
          <a:lstStyle/>
          <a:p>
            <a:fld id="{7E84A4EC-6803-4558-8AC5-7A495CDEB9A0}" type="datetime2">
              <a:rPr lang="en-US" smtClean="0"/>
              <a:pPr/>
              <a:t>Tuesday, September 7, 2021</a:t>
            </a:fld>
            <a:endParaRPr lang="en-US" smtClean="0"/>
          </a:p>
        </p:txBody>
      </p:sp>
      <p:sp>
        <p:nvSpPr>
          <p:cNvPr id="136195" name="Slide Number Placeholder 2"/>
          <p:cNvSpPr>
            <a:spLocks noGrp="1"/>
          </p:cNvSpPr>
          <p:nvPr>
            <p:ph type="sldNum" sz="quarter" idx="12"/>
          </p:nvPr>
        </p:nvSpPr>
        <p:spPr>
          <a:noFill/>
        </p:spPr>
        <p:txBody>
          <a:bodyPr/>
          <a:lstStyle/>
          <a:p>
            <a:fld id="{1EBCA510-1DE9-4EB7-AEC1-3D552DAB7A2C}" type="slidenum">
              <a:rPr lang="en-US" smtClean="0"/>
              <a:pPr/>
              <a:t>57</a:t>
            </a:fld>
            <a:endParaRPr lang="en-US" smtClean="0"/>
          </a:p>
        </p:txBody>
      </p:sp>
      <p:sp>
        <p:nvSpPr>
          <p:cNvPr id="136196" name="Rectangle 3"/>
          <p:cNvSpPr>
            <a:spLocks noChangeArrowheads="1"/>
          </p:cNvSpPr>
          <p:nvPr/>
        </p:nvSpPr>
        <p:spPr bwMode="auto">
          <a:xfrm>
            <a:off x="3581400" y="0"/>
            <a:ext cx="3092450" cy="430213"/>
          </a:xfrm>
          <a:prstGeom prst="rect">
            <a:avLst/>
          </a:prstGeom>
          <a:noFill/>
          <a:ln w="9525">
            <a:noFill/>
            <a:miter lim="800000"/>
            <a:headEnd/>
            <a:tailEnd/>
          </a:ln>
        </p:spPr>
        <p:txBody>
          <a:bodyPr wrap="none">
            <a:spAutoFit/>
          </a:bodyPr>
          <a:lstStyle/>
          <a:p>
            <a:r>
              <a:rPr lang="en-US" b="1"/>
              <a:t>Thermal Decomposition</a:t>
            </a:r>
            <a:endParaRPr lang="en-US"/>
          </a:p>
        </p:txBody>
      </p:sp>
      <p:sp>
        <p:nvSpPr>
          <p:cNvPr id="136197" name="Rectangle 4"/>
          <p:cNvSpPr>
            <a:spLocks noChangeArrowheads="1"/>
          </p:cNvSpPr>
          <p:nvPr/>
        </p:nvSpPr>
        <p:spPr bwMode="auto">
          <a:xfrm>
            <a:off x="0" y="654050"/>
            <a:ext cx="9906000" cy="4832350"/>
          </a:xfrm>
          <a:prstGeom prst="rect">
            <a:avLst/>
          </a:prstGeom>
          <a:noFill/>
          <a:ln w="9525">
            <a:noFill/>
            <a:miter lim="800000"/>
            <a:headEnd/>
            <a:tailEnd/>
          </a:ln>
        </p:spPr>
        <p:txBody>
          <a:bodyPr>
            <a:spAutoFit/>
          </a:bodyPr>
          <a:lstStyle/>
          <a:p>
            <a:pPr algn="l"/>
            <a:r>
              <a:rPr lang="en-US" sz="2800"/>
              <a:t>Solid Si nanoparticles can be formed from thermal decomposition of silane gas:</a:t>
            </a:r>
          </a:p>
          <a:p>
            <a:pPr algn="l"/>
            <a:r>
              <a:rPr lang="en-US" sz="2800"/>
              <a:t>SiH</a:t>
            </a:r>
            <a:r>
              <a:rPr lang="en-US" sz="2800" baseline="-25000"/>
              <a:t>4</a:t>
            </a:r>
            <a:r>
              <a:rPr lang="en-US" sz="2800"/>
              <a:t>(g) → Si(s) + 2H</a:t>
            </a:r>
            <a:r>
              <a:rPr lang="en-US" sz="2800" baseline="-25000"/>
              <a:t>2</a:t>
            </a:r>
            <a:r>
              <a:rPr lang="en-US" sz="2800"/>
              <a:t>(g)</a:t>
            </a:r>
          </a:p>
          <a:p>
            <a:pPr algn="l"/>
            <a:endParaRPr lang="en-US" sz="2800"/>
          </a:p>
          <a:p>
            <a:pPr algn="l"/>
            <a:r>
              <a:rPr lang="en-US" sz="2800"/>
              <a:t>Ferrocene, mentioned earlier, also follows this pathway:</a:t>
            </a:r>
          </a:p>
          <a:p>
            <a:pPr algn="l"/>
            <a:r>
              <a:rPr lang="en-US" sz="2800"/>
              <a:t>Fe(C</a:t>
            </a:r>
            <a:r>
              <a:rPr lang="en-US" sz="2800" baseline="-25000"/>
              <a:t>2</a:t>
            </a:r>
            <a:r>
              <a:rPr lang="en-US" sz="2800"/>
              <a:t>H</a:t>
            </a:r>
            <a:r>
              <a:rPr lang="en-US" sz="2800" baseline="-25000"/>
              <a:t>5</a:t>
            </a:r>
            <a:r>
              <a:rPr lang="en-US" sz="2800"/>
              <a:t>)</a:t>
            </a:r>
            <a:r>
              <a:rPr lang="en-US" sz="2800" baseline="-25000"/>
              <a:t>2</a:t>
            </a:r>
            <a:r>
              <a:rPr lang="en-US" sz="2800"/>
              <a:t>(g) → Fe(s) + (C</a:t>
            </a:r>
            <a:r>
              <a:rPr lang="en-US" sz="2800" baseline="-25000"/>
              <a:t>2</a:t>
            </a:r>
            <a:r>
              <a:rPr lang="en-US" sz="2800"/>
              <a:t>H</a:t>
            </a:r>
            <a:r>
              <a:rPr lang="en-US" sz="2800" baseline="-25000"/>
              <a:t>5</a:t>
            </a:r>
            <a:r>
              <a:rPr lang="en-US" sz="2800"/>
              <a:t>)</a:t>
            </a:r>
            <a:r>
              <a:rPr lang="en-US" sz="2800" baseline="-25000"/>
              <a:t>2</a:t>
            </a:r>
            <a:r>
              <a:rPr lang="en-US" sz="2800"/>
              <a:t>(g)+ C decay products</a:t>
            </a:r>
          </a:p>
          <a:p>
            <a:pPr algn="l"/>
            <a:endParaRPr lang="en-US" sz="2800"/>
          </a:p>
          <a:p>
            <a:pPr algn="l"/>
            <a:r>
              <a:rPr lang="en-US" sz="2800"/>
              <a:t>The thermal decomposition of zinc acetate led to the formation of nanowires, nanoparticles and nanowalls of ZnO on Si at 200-250 °C substrate temperature. The diameters ranged from 30 to 100 nm. The nanowall thickness was 20 nm.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1"/>
          <p:cNvSpPr>
            <a:spLocks noGrp="1"/>
          </p:cNvSpPr>
          <p:nvPr>
            <p:ph type="dt" sz="quarter" idx="10"/>
          </p:nvPr>
        </p:nvSpPr>
        <p:spPr>
          <a:noFill/>
        </p:spPr>
        <p:txBody>
          <a:bodyPr/>
          <a:lstStyle/>
          <a:p>
            <a:fld id="{127DEC60-0822-4B6F-9CF6-90DF03EEAAD6}" type="datetime2">
              <a:rPr lang="en-US" smtClean="0"/>
              <a:pPr/>
              <a:t>Tuesday, September 7, 2021</a:t>
            </a:fld>
            <a:endParaRPr lang="en-US" smtClean="0"/>
          </a:p>
        </p:txBody>
      </p:sp>
      <p:sp>
        <p:nvSpPr>
          <p:cNvPr id="137219" name="Slide Number Placeholder 2"/>
          <p:cNvSpPr>
            <a:spLocks noGrp="1"/>
          </p:cNvSpPr>
          <p:nvPr>
            <p:ph type="sldNum" sz="quarter" idx="12"/>
          </p:nvPr>
        </p:nvSpPr>
        <p:spPr>
          <a:noFill/>
        </p:spPr>
        <p:txBody>
          <a:bodyPr/>
          <a:lstStyle/>
          <a:p>
            <a:fld id="{57BD2558-3222-4F35-A297-08205F5036E4}" type="slidenum">
              <a:rPr lang="en-US" smtClean="0"/>
              <a:pPr/>
              <a:t>58</a:t>
            </a:fld>
            <a:endParaRPr lang="en-US" smtClean="0"/>
          </a:p>
        </p:txBody>
      </p:sp>
      <p:sp>
        <p:nvSpPr>
          <p:cNvPr id="137220" name="Rectangle 3"/>
          <p:cNvSpPr>
            <a:spLocks noChangeArrowheads="1"/>
          </p:cNvSpPr>
          <p:nvPr/>
        </p:nvSpPr>
        <p:spPr bwMode="auto">
          <a:xfrm>
            <a:off x="2057400" y="0"/>
            <a:ext cx="6629400" cy="430213"/>
          </a:xfrm>
          <a:prstGeom prst="rect">
            <a:avLst/>
          </a:prstGeom>
          <a:noFill/>
          <a:ln w="9525">
            <a:noFill/>
            <a:miter lim="800000"/>
            <a:headEnd/>
            <a:tailEnd/>
          </a:ln>
        </p:spPr>
        <p:txBody>
          <a:bodyPr>
            <a:spAutoFit/>
          </a:bodyPr>
          <a:lstStyle/>
          <a:p>
            <a:r>
              <a:rPr lang="en-US" b="1"/>
              <a:t>BOTTOM-UP LIQUID PHASE METHODS</a:t>
            </a:r>
            <a:endParaRPr lang="en-US"/>
          </a:p>
        </p:txBody>
      </p:sp>
      <p:sp>
        <p:nvSpPr>
          <p:cNvPr id="137221" name="Rectangle 4"/>
          <p:cNvSpPr>
            <a:spLocks noChangeArrowheads="1"/>
          </p:cNvSpPr>
          <p:nvPr/>
        </p:nvSpPr>
        <p:spPr bwMode="auto">
          <a:xfrm>
            <a:off x="2476500" y="508000"/>
            <a:ext cx="6210300" cy="6197600"/>
          </a:xfrm>
          <a:prstGeom prst="rect">
            <a:avLst/>
          </a:prstGeom>
          <a:noFill/>
          <a:ln w="9525">
            <a:noFill/>
            <a:miter lim="800000"/>
            <a:headEnd/>
            <a:tailEnd/>
          </a:ln>
        </p:spPr>
        <p:txBody>
          <a:bodyPr>
            <a:spAutoFit/>
          </a:bodyPr>
          <a:lstStyle/>
          <a:p>
            <a:pPr algn="l">
              <a:lnSpc>
                <a:spcPct val="130000"/>
              </a:lnSpc>
              <a:buFont typeface="Arial" pitchFamily="34" charset="0"/>
              <a:buChar char="•"/>
            </a:pPr>
            <a:r>
              <a:rPr lang="en-US" sz="2800"/>
              <a:t>Molecular self-assembly</a:t>
            </a:r>
          </a:p>
          <a:p>
            <a:pPr algn="l">
              <a:lnSpc>
                <a:spcPct val="130000"/>
              </a:lnSpc>
            </a:pPr>
            <a:r>
              <a:rPr lang="en-US" sz="2800"/>
              <a:t>• Supramolecular chemistry</a:t>
            </a:r>
          </a:p>
          <a:p>
            <a:pPr algn="l">
              <a:lnSpc>
                <a:spcPct val="130000"/>
              </a:lnSpc>
            </a:pPr>
            <a:r>
              <a:rPr lang="en-US" sz="2800"/>
              <a:t>• Nucleation and sol-gel processes</a:t>
            </a:r>
          </a:p>
          <a:p>
            <a:pPr algn="l">
              <a:lnSpc>
                <a:spcPct val="130000"/>
              </a:lnSpc>
            </a:pPr>
            <a:r>
              <a:rPr lang="en-US" sz="2800"/>
              <a:t>• Reduction of metal salts</a:t>
            </a:r>
          </a:p>
          <a:p>
            <a:pPr algn="l">
              <a:lnSpc>
                <a:spcPct val="130000"/>
              </a:lnSpc>
            </a:pPr>
            <a:r>
              <a:rPr lang="en-US" sz="2800"/>
              <a:t>• Single-crystal growth</a:t>
            </a:r>
          </a:p>
          <a:p>
            <a:pPr algn="l">
              <a:lnSpc>
                <a:spcPct val="130000"/>
              </a:lnSpc>
            </a:pPr>
            <a:r>
              <a:rPr lang="en-US" sz="2800"/>
              <a:t>• Electrodeposition / electroplating</a:t>
            </a:r>
          </a:p>
          <a:p>
            <a:pPr algn="l">
              <a:lnSpc>
                <a:spcPct val="130000"/>
              </a:lnSpc>
            </a:pPr>
            <a:r>
              <a:rPr lang="en-US" sz="2800"/>
              <a:t>• Anodizing</a:t>
            </a:r>
          </a:p>
          <a:p>
            <a:pPr algn="l">
              <a:lnSpc>
                <a:spcPct val="130000"/>
              </a:lnSpc>
            </a:pPr>
            <a:r>
              <a:rPr lang="en-US" sz="2800"/>
              <a:t>• Molten salt solution electrolysis</a:t>
            </a:r>
          </a:p>
          <a:p>
            <a:pPr algn="l">
              <a:lnSpc>
                <a:spcPct val="130000"/>
              </a:lnSpc>
            </a:pPr>
            <a:r>
              <a:rPr lang="en-US" sz="2800"/>
              <a:t>• Solid template synthesis</a:t>
            </a:r>
          </a:p>
          <a:p>
            <a:pPr algn="l">
              <a:lnSpc>
                <a:spcPct val="130000"/>
              </a:lnSpc>
            </a:pPr>
            <a:r>
              <a:rPr lang="en-US" sz="2800"/>
              <a:t>• Liquid template synthesis</a:t>
            </a:r>
          </a:p>
          <a:p>
            <a:pPr algn="l">
              <a:lnSpc>
                <a:spcPct val="130000"/>
              </a:lnSpc>
            </a:pPr>
            <a:r>
              <a:rPr lang="en-US" sz="2800"/>
              <a:t>• Super-critical fluid expansion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1"/>
          <p:cNvSpPr>
            <a:spLocks noGrp="1"/>
          </p:cNvSpPr>
          <p:nvPr>
            <p:ph type="dt" sz="quarter" idx="10"/>
          </p:nvPr>
        </p:nvSpPr>
        <p:spPr>
          <a:noFill/>
        </p:spPr>
        <p:txBody>
          <a:bodyPr/>
          <a:lstStyle/>
          <a:p>
            <a:fld id="{8720EEEA-F061-4A9A-9BE6-EEFA54CBDD0E}" type="datetime2">
              <a:rPr lang="en-US" smtClean="0"/>
              <a:pPr/>
              <a:t>Tuesday, September 7, 2021</a:t>
            </a:fld>
            <a:endParaRPr lang="en-US" smtClean="0"/>
          </a:p>
        </p:txBody>
      </p:sp>
      <p:sp>
        <p:nvSpPr>
          <p:cNvPr id="138243" name="Slide Number Placeholder 2"/>
          <p:cNvSpPr>
            <a:spLocks noGrp="1"/>
          </p:cNvSpPr>
          <p:nvPr>
            <p:ph type="sldNum" sz="quarter" idx="12"/>
          </p:nvPr>
        </p:nvSpPr>
        <p:spPr>
          <a:noFill/>
        </p:spPr>
        <p:txBody>
          <a:bodyPr/>
          <a:lstStyle/>
          <a:p>
            <a:fld id="{400FC297-3D5D-4F27-BC17-B3B648FF8233}" type="slidenum">
              <a:rPr lang="en-US" smtClean="0"/>
              <a:pPr/>
              <a:t>59</a:t>
            </a:fld>
            <a:endParaRPr lang="en-US" smtClean="0"/>
          </a:p>
        </p:txBody>
      </p:sp>
      <p:sp>
        <p:nvSpPr>
          <p:cNvPr id="138244" name="Rectangle 3"/>
          <p:cNvSpPr>
            <a:spLocks noChangeArrowheads="1"/>
          </p:cNvSpPr>
          <p:nvPr/>
        </p:nvSpPr>
        <p:spPr bwMode="auto">
          <a:xfrm>
            <a:off x="3276600" y="0"/>
            <a:ext cx="4016375" cy="523875"/>
          </a:xfrm>
          <a:prstGeom prst="rect">
            <a:avLst/>
          </a:prstGeom>
          <a:noFill/>
          <a:ln w="9525">
            <a:noFill/>
            <a:miter lim="800000"/>
            <a:headEnd/>
            <a:tailEnd/>
          </a:ln>
        </p:spPr>
        <p:txBody>
          <a:bodyPr wrap="none">
            <a:spAutoFit/>
          </a:bodyPr>
          <a:lstStyle/>
          <a:p>
            <a:r>
              <a:rPr lang="en-US" sz="2800" b="1"/>
              <a:t>Molecular Self-Assembly</a:t>
            </a:r>
            <a:endParaRPr lang="en-US" sz="2800"/>
          </a:p>
        </p:txBody>
      </p:sp>
      <p:pic>
        <p:nvPicPr>
          <p:cNvPr id="138245" name="Picture 2"/>
          <p:cNvPicPr>
            <a:picLocks noChangeAspect="1" noChangeArrowheads="1"/>
          </p:cNvPicPr>
          <p:nvPr/>
        </p:nvPicPr>
        <p:blipFill>
          <a:blip r:embed="rId2"/>
          <a:srcRect/>
          <a:stretch>
            <a:fillRect/>
          </a:stretch>
        </p:blipFill>
        <p:spPr bwMode="auto">
          <a:xfrm>
            <a:off x="457200" y="3200400"/>
            <a:ext cx="3827463" cy="3352800"/>
          </a:xfrm>
          <a:prstGeom prst="rect">
            <a:avLst/>
          </a:prstGeom>
          <a:noFill/>
          <a:ln w="9525" algn="ctr">
            <a:noFill/>
            <a:miter lim="800000"/>
            <a:headEnd/>
            <a:tailEnd/>
          </a:ln>
        </p:spPr>
      </p:pic>
      <p:sp>
        <p:nvSpPr>
          <p:cNvPr id="138246" name="Rectangle 5"/>
          <p:cNvSpPr>
            <a:spLocks noChangeArrowheads="1"/>
          </p:cNvSpPr>
          <p:nvPr/>
        </p:nvSpPr>
        <p:spPr bwMode="auto">
          <a:xfrm>
            <a:off x="0" y="457200"/>
            <a:ext cx="9906000" cy="2800350"/>
          </a:xfrm>
          <a:prstGeom prst="rect">
            <a:avLst/>
          </a:prstGeom>
          <a:noFill/>
          <a:ln w="9525">
            <a:noFill/>
            <a:miter lim="800000"/>
            <a:headEnd/>
            <a:tailEnd/>
          </a:ln>
        </p:spPr>
        <p:txBody>
          <a:bodyPr>
            <a:spAutoFit/>
          </a:bodyPr>
          <a:lstStyle/>
          <a:p>
            <a:pPr algn="l"/>
            <a:r>
              <a:rPr lang="en-US" b="1"/>
              <a:t>Self-assembly is a fast expanding technique that is expected to make significant contributions to bottom-up manufacturing of nanomaterials. Various types of micelles are shown in the figure. Depending on solution conditions, micelles (the spherical structures depicted) or bilayers are commonly formed. Micelles are made of molecules called amphiphiles: single molecules that have both a polar and a nonpolar chemical group. In order for self assembly techniques to become dominant, problems with self-assembly methods, including lack of long-range order and structural integrity, need to be overcome.</a:t>
            </a:r>
            <a:endParaRPr lang="en-US"/>
          </a:p>
        </p:txBody>
      </p:sp>
      <p:pic>
        <p:nvPicPr>
          <p:cNvPr id="138247" name="Picture 3"/>
          <p:cNvPicPr>
            <a:picLocks noChangeAspect="1" noChangeArrowheads="1"/>
          </p:cNvPicPr>
          <p:nvPr/>
        </p:nvPicPr>
        <p:blipFill>
          <a:blip r:embed="rId3"/>
          <a:srcRect/>
          <a:stretch>
            <a:fillRect/>
          </a:stretch>
        </p:blipFill>
        <p:spPr bwMode="auto">
          <a:xfrm>
            <a:off x="5257800" y="3352800"/>
            <a:ext cx="4648200" cy="2900363"/>
          </a:xfrm>
          <a:prstGeom prst="rect">
            <a:avLst/>
          </a:prstGeom>
          <a:noFill/>
          <a:ln w="9525" algn="ctr">
            <a:noFill/>
            <a:miter lim="800000"/>
            <a:headEnd/>
            <a:tailEnd/>
          </a:ln>
        </p:spPr>
      </p:pic>
      <p:sp>
        <p:nvSpPr>
          <p:cNvPr id="138248" name="Rectangle 8"/>
          <p:cNvSpPr>
            <a:spLocks noChangeArrowheads="1"/>
          </p:cNvSpPr>
          <p:nvPr/>
        </p:nvSpPr>
        <p:spPr bwMode="auto">
          <a:xfrm>
            <a:off x="7010400" y="4648200"/>
            <a:ext cx="3124200" cy="584200"/>
          </a:xfrm>
          <a:prstGeom prst="rect">
            <a:avLst/>
          </a:prstGeom>
          <a:noFill/>
          <a:ln w="9525">
            <a:noFill/>
            <a:miter lim="800000"/>
            <a:headEnd/>
            <a:tailEnd/>
          </a:ln>
        </p:spPr>
        <p:txBody>
          <a:bodyPr>
            <a:spAutoFit/>
          </a:bodyPr>
          <a:lstStyle/>
          <a:p>
            <a:r>
              <a:rPr lang="en-US" sz="1600"/>
              <a:t>Hydrophilic</a:t>
            </a:r>
          </a:p>
          <a:p>
            <a:r>
              <a:rPr lang="en-US" sz="1600"/>
              <a:t>Core</a:t>
            </a:r>
          </a:p>
        </p:txBody>
      </p:sp>
      <p:sp>
        <p:nvSpPr>
          <p:cNvPr id="138249" name="Rectangle 9"/>
          <p:cNvSpPr>
            <a:spLocks noChangeArrowheads="1"/>
          </p:cNvSpPr>
          <p:nvPr/>
        </p:nvSpPr>
        <p:spPr bwMode="auto">
          <a:xfrm>
            <a:off x="3962400" y="5257800"/>
            <a:ext cx="4953000" cy="769938"/>
          </a:xfrm>
          <a:prstGeom prst="rect">
            <a:avLst/>
          </a:prstGeom>
          <a:noFill/>
          <a:ln w="9525">
            <a:noFill/>
            <a:miter lim="800000"/>
            <a:headEnd/>
            <a:tailEnd/>
          </a:ln>
        </p:spPr>
        <p:txBody>
          <a:bodyPr>
            <a:spAutoFit/>
          </a:bodyPr>
          <a:lstStyle/>
          <a:p>
            <a:r>
              <a:rPr lang="en-US"/>
              <a:t>Hydrophilic</a:t>
            </a:r>
          </a:p>
          <a:p>
            <a:r>
              <a:rPr lang="en-US"/>
              <a:t>Head Group</a:t>
            </a:r>
          </a:p>
        </p:txBody>
      </p:sp>
      <p:sp>
        <p:nvSpPr>
          <p:cNvPr id="138250" name="Rectangle 11"/>
          <p:cNvSpPr>
            <a:spLocks noChangeArrowheads="1"/>
          </p:cNvSpPr>
          <p:nvPr/>
        </p:nvSpPr>
        <p:spPr bwMode="auto">
          <a:xfrm>
            <a:off x="4876800" y="3192463"/>
            <a:ext cx="4953000" cy="769937"/>
          </a:xfrm>
          <a:prstGeom prst="rect">
            <a:avLst/>
          </a:prstGeom>
          <a:noFill/>
          <a:ln w="9525">
            <a:noFill/>
            <a:miter lim="800000"/>
            <a:headEnd/>
            <a:tailEnd/>
          </a:ln>
        </p:spPr>
        <p:txBody>
          <a:bodyPr>
            <a:spAutoFit/>
          </a:bodyPr>
          <a:lstStyle/>
          <a:p>
            <a:r>
              <a:rPr lang="en-US"/>
              <a:t>Hydrophobic</a:t>
            </a:r>
          </a:p>
          <a:p>
            <a:r>
              <a:rPr lang="en-US"/>
              <a:t>Tail Group</a:t>
            </a:r>
          </a:p>
        </p:txBody>
      </p:sp>
      <p:cxnSp>
        <p:nvCxnSpPr>
          <p:cNvPr id="138251" name="Straight Arrow Connector 13"/>
          <p:cNvCxnSpPr>
            <a:cxnSpLocks noChangeShapeType="1"/>
          </p:cNvCxnSpPr>
          <p:nvPr/>
        </p:nvCxnSpPr>
        <p:spPr bwMode="auto">
          <a:xfrm rot="16200000" flipH="1">
            <a:off x="6248400" y="5105400"/>
            <a:ext cx="381000" cy="228600"/>
          </a:xfrm>
          <a:prstGeom prst="straightConnector1">
            <a:avLst/>
          </a:prstGeom>
          <a:noFill/>
          <a:ln w="9525" algn="ctr">
            <a:noFill/>
            <a:round/>
            <a:headEnd/>
            <a:tailEnd type="arrow" w="med" len="med"/>
          </a:ln>
        </p:spPr>
      </p:cxnSp>
      <p:cxnSp>
        <p:nvCxnSpPr>
          <p:cNvPr id="138252" name="Straight Arrow Connector 15"/>
          <p:cNvCxnSpPr>
            <a:cxnSpLocks noChangeShapeType="1"/>
          </p:cNvCxnSpPr>
          <p:nvPr/>
        </p:nvCxnSpPr>
        <p:spPr bwMode="auto">
          <a:xfrm>
            <a:off x="4648200" y="5181600"/>
            <a:ext cx="914400" cy="914400"/>
          </a:xfrm>
          <a:prstGeom prst="straightConnector1">
            <a:avLst/>
          </a:prstGeom>
          <a:noFill/>
          <a:ln w="9525" algn="ctr">
            <a:noFill/>
            <a:round/>
            <a:headEnd/>
            <a:tailEnd type="arrow"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42" name="Picture 2"/>
          <p:cNvPicPr>
            <a:picLocks noChangeAspect="1" noChangeArrowheads="1"/>
          </p:cNvPicPr>
          <p:nvPr/>
        </p:nvPicPr>
        <p:blipFill>
          <a:blip r:embed="rId2"/>
          <a:srcRect/>
          <a:stretch>
            <a:fillRect/>
          </a:stretch>
        </p:blipFill>
        <p:spPr bwMode="auto">
          <a:xfrm>
            <a:off x="2321700" y="0"/>
            <a:ext cx="4711183" cy="1000108"/>
          </a:xfrm>
          <a:prstGeom prst="rect">
            <a:avLst/>
          </a:prstGeom>
          <a:noFill/>
          <a:ln w="9525">
            <a:noFill/>
            <a:miter lim="800000"/>
            <a:headEnd/>
            <a:tailEnd/>
          </a:ln>
          <a:effectLst/>
        </p:spPr>
      </p:pic>
      <p:pic>
        <p:nvPicPr>
          <p:cNvPr id="573443" name="Picture 3"/>
          <p:cNvPicPr>
            <a:picLocks noChangeAspect="1" noChangeArrowheads="1"/>
          </p:cNvPicPr>
          <p:nvPr/>
        </p:nvPicPr>
        <p:blipFill>
          <a:blip r:embed="rId3"/>
          <a:srcRect/>
          <a:stretch>
            <a:fillRect/>
          </a:stretch>
        </p:blipFill>
        <p:spPr bwMode="auto">
          <a:xfrm>
            <a:off x="2244309" y="1000108"/>
            <a:ext cx="3637385" cy="989886"/>
          </a:xfrm>
          <a:prstGeom prst="rect">
            <a:avLst/>
          </a:prstGeom>
          <a:noFill/>
          <a:ln w="9525">
            <a:noFill/>
            <a:miter lim="800000"/>
            <a:headEnd/>
            <a:tailEnd/>
          </a:ln>
          <a:effectLst/>
        </p:spPr>
      </p:pic>
      <p:pic>
        <p:nvPicPr>
          <p:cNvPr id="573444" name="Picture 4"/>
          <p:cNvPicPr>
            <a:picLocks noChangeAspect="1" noChangeArrowheads="1"/>
          </p:cNvPicPr>
          <p:nvPr/>
        </p:nvPicPr>
        <p:blipFill>
          <a:blip r:embed="rId4"/>
          <a:srcRect/>
          <a:stretch>
            <a:fillRect/>
          </a:stretch>
        </p:blipFill>
        <p:spPr bwMode="auto">
          <a:xfrm>
            <a:off x="1547789" y="3000373"/>
            <a:ext cx="4953000" cy="619125"/>
          </a:xfrm>
          <a:prstGeom prst="rect">
            <a:avLst/>
          </a:prstGeom>
          <a:noFill/>
          <a:ln w="9525">
            <a:noFill/>
            <a:miter lim="800000"/>
            <a:headEnd/>
            <a:tailEnd/>
          </a:ln>
          <a:effectLst/>
        </p:spPr>
      </p:pic>
      <p:sp>
        <p:nvSpPr>
          <p:cNvPr id="7" name="TextBox 6"/>
          <p:cNvSpPr txBox="1"/>
          <p:nvPr/>
        </p:nvSpPr>
        <p:spPr>
          <a:xfrm>
            <a:off x="232139" y="2071679"/>
            <a:ext cx="7058343" cy="584775"/>
          </a:xfrm>
          <a:prstGeom prst="rect">
            <a:avLst/>
          </a:prstGeom>
          <a:noFill/>
        </p:spPr>
        <p:txBody>
          <a:bodyPr wrap="none" rtlCol="0">
            <a:spAutoFit/>
          </a:bodyPr>
          <a:lstStyle/>
          <a:p>
            <a:r>
              <a:rPr lang="en-IN" sz="3200" dirty="0" smtClean="0"/>
              <a:t>From the boundary condition, one can get</a:t>
            </a:r>
            <a:endParaRPr lang="en-IN" sz="3200" dirty="0"/>
          </a:p>
        </p:txBody>
      </p:sp>
      <p:sp>
        <p:nvSpPr>
          <p:cNvPr id="8" name="TextBox 7"/>
          <p:cNvSpPr txBox="1"/>
          <p:nvPr/>
        </p:nvSpPr>
        <p:spPr>
          <a:xfrm>
            <a:off x="1779963" y="2643182"/>
            <a:ext cx="5424883" cy="430887"/>
          </a:xfrm>
          <a:prstGeom prst="rect">
            <a:avLst/>
          </a:prstGeom>
          <a:noFill/>
        </p:spPr>
        <p:txBody>
          <a:bodyPr wrap="none" rtlCol="0">
            <a:spAutoFit/>
          </a:bodyPr>
          <a:lstStyle/>
          <a:p>
            <a:r>
              <a:rPr lang="el-GR" dirty="0" smtClean="0"/>
              <a:t>Ψ</a:t>
            </a:r>
            <a:r>
              <a:rPr lang="en-IN" dirty="0" smtClean="0"/>
              <a:t> = 0 for x = 0, x = L, y=0, y = L, z = 0, z = L</a:t>
            </a:r>
            <a:endParaRPr lang="en-IN" dirty="0"/>
          </a:p>
        </p:txBody>
      </p:sp>
      <p:sp>
        <p:nvSpPr>
          <p:cNvPr id="9" name="TextBox 8"/>
          <p:cNvSpPr txBox="1"/>
          <p:nvPr/>
        </p:nvSpPr>
        <p:spPr>
          <a:xfrm>
            <a:off x="773877" y="3929066"/>
            <a:ext cx="2714206" cy="430887"/>
          </a:xfrm>
          <a:prstGeom prst="rect">
            <a:avLst/>
          </a:prstGeom>
          <a:noFill/>
        </p:spPr>
        <p:txBody>
          <a:bodyPr wrap="none" rtlCol="0">
            <a:spAutoFit/>
          </a:bodyPr>
          <a:lstStyle/>
          <a:p>
            <a:r>
              <a:rPr lang="en-IN" dirty="0" smtClean="0"/>
              <a:t>Number of states N is,</a:t>
            </a:r>
            <a:endParaRPr lang="en-IN" dirty="0"/>
          </a:p>
        </p:txBody>
      </p:sp>
      <p:pic>
        <p:nvPicPr>
          <p:cNvPr id="573445" name="Picture 5"/>
          <p:cNvPicPr>
            <a:picLocks noChangeAspect="1" noChangeArrowheads="1"/>
          </p:cNvPicPr>
          <p:nvPr/>
        </p:nvPicPr>
        <p:blipFill>
          <a:blip r:embed="rId5"/>
          <a:srcRect/>
          <a:stretch>
            <a:fillRect/>
          </a:stretch>
        </p:blipFill>
        <p:spPr bwMode="auto">
          <a:xfrm>
            <a:off x="3946915" y="4000504"/>
            <a:ext cx="1474208" cy="785818"/>
          </a:xfrm>
          <a:prstGeom prst="rect">
            <a:avLst/>
          </a:prstGeom>
          <a:noFill/>
          <a:ln w="9525">
            <a:noFill/>
            <a:miter lim="800000"/>
            <a:headEnd/>
            <a:tailEnd/>
          </a:ln>
          <a:effectLst/>
        </p:spPr>
      </p:pic>
      <p:sp>
        <p:nvSpPr>
          <p:cNvPr id="11" name="TextBox 10"/>
          <p:cNvSpPr txBox="1"/>
          <p:nvPr/>
        </p:nvSpPr>
        <p:spPr>
          <a:xfrm>
            <a:off x="1006050" y="4857760"/>
            <a:ext cx="7089890" cy="430887"/>
          </a:xfrm>
          <a:prstGeom prst="rect">
            <a:avLst/>
          </a:prstGeom>
          <a:noFill/>
        </p:spPr>
        <p:txBody>
          <a:bodyPr wrap="none" rtlCol="0">
            <a:spAutoFit/>
          </a:bodyPr>
          <a:lstStyle/>
          <a:p>
            <a:r>
              <a:rPr lang="en-IN" dirty="0" smtClean="0"/>
              <a:t>At T = 0, all states are occupied </a:t>
            </a:r>
            <a:r>
              <a:rPr lang="en-IN" dirty="0" err="1" smtClean="0"/>
              <a:t>upto</a:t>
            </a:r>
            <a:r>
              <a:rPr lang="en-IN" dirty="0" smtClean="0"/>
              <a:t> K</a:t>
            </a:r>
            <a:r>
              <a:rPr lang="en-IN" baseline="-25000" dirty="0" smtClean="0"/>
              <a:t>F</a:t>
            </a:r>
            <a:r>
              <a:rPr lang="en-IN" dirty="0" smtClean="0"/>
              <a:t> (Fermi wave vector)</a:t>
            </a:r>
            <a:endParaRPr lang="en-IN" dirty="0"/>
          </a:p>
        </p:txBody>
      </p:sp>
      <p:pic>
        <p:nvPicPr>
          <p:cNvPr id="573446" name="Picture 6"/>
          <p:cNvPicPr>
            <a:picLocks noChangeAspect="1" noChangeArrowheads="1"/>
          </p:cNvPicPr>
          <p:nvPr/>
        </p:nvPicPr>
        <p:blipFill>
          <a:blip r:embed="rId6"/>
          <a:srcRect/>
          <a:stretch>
            <a:fillRect/>
          </a:stretch>
        </p:blipFill>
        <p:spPr bwMode="auto">
          <a:xfrm>
            <a:off x="309530" y="5286388"/>
            <a:ext cx="2932859" cy="1000132"/>
          </a:xfrm>
          <a:prstGeom prst="rect">
            <a:avLst/>
          </a:prstGeom>
          <a:noFill/>
          <a:ln w="9525">
            <a:noFill/>
            <a:miter lim="800000"/>
            <a:headEnd/>
            <a:tailEnd/>
          </a:ln>
          <a:effectLst/>
        </p:spPr>
      </p:pic>
      <p:pic>
        <p:nvPicPr>
          <p:cNvPr id="573447" name="Picture 7"/>
          <p:cNvPicPr>
            <a:picLocks noChangeAspect="1" noChangeArrowheads="1"/>
          </p:cNvPicPr>
          <p:nvPr/>
        </p:nvPicPr>
        <p:blipFill>
          <a:blip r:embed="rId7"/>
          <a:srcRect/>
          <a:stretch>
            <a:fillRect/>
          </a:stretch>
        </p:blipFill>
        <p:spPr bwMode="auto">
          <a:xfrm>
            <a:off x="3714741" y="5429264"/>
            <a:ext cx="3730255"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ate Placeholder 1"/>
          <p:cNvSpPr>
            <a:spLocks noGrp="1"/>
          </p:cNvSpPr>
          <p:nvPr>
            <p:ph type="dt" sz="quarter" idx="10"/>
          </p:nvPr>
        </p:nvSpPr>
        <p:spPr>
          <a:noFill/>
        </p:spPr>
        <p:txBody>
          <a:bodyPr/>
          <a:lstStyle/>
          <a:p>
            <a:fld id="{69FA3FF7-12F5-4038-95B2-3542DAAC7DE8}" type="datetime2">
              <a:rPr lang="en-US" smtClean="0"/>
              <a:pPr/>
              <a:t>Tuesday, September 7, 2021</a:t>
            </a:fld>
            <a:endParaRPr lang="en-US" smtClean="0"/>
          </a:p>
        </p:txBody>
      </p:sp>
      <p:sp>
        <p:nvSpPr>
          <p:cNvPr id="139267" name="Slide Number Placeholder 2"/>
          <p:cNvSpPr>
            <a:spLocks noGrp="1"/>
          </p:cNvSpPr>
          <p:nvPr>
            <p:ph type="sldNum" sz="quarter" idx="12"/>
          </p:nvPr>
        </p:nvSpPr>
        <p:spPr>
          <a:noFill/>
        </p:spPr>
        <p:txBody>
          <a:bodyPr/>
          <a:lstStyle/>
          <a:p>
            <a:fld id="{E37BD46F-2B9D-4F3B-8752-D6C50762C032}" type="slidenum">
              <a:rPr lang="en-US" smtClean="0"/>
              <a:pPr/>
              <a:t>60</a:t>
            </a:fld>
            <a:endParaRPr lang="en-US" smtClean="0"/>
          </a:p>
        </p:txBody>
      </p:sp>
      <p:pic>
        <p:nvPicPr>
          <p:cNvPr id="139268" name="Picture 3"/>
          <p:cNvPicPr>
            <a:picLocks noChangeAspect="1" noChangeArrowheads="1"/>
          </p:cNvPicPr>
          <p:nvPr/>
        </p:nvPicPr>
        <p:blipFill>
          <a:blip r:embed="rId2"/>
          <a:srcRect/>
          <a:stretch>
            <a:fillRect/>
          </a:stretch>
        </p:blipFill>
        <p:spPr bwMode="auto">
          <a:xfrm>
            <a:off x="152400" y="3135313"/>
            <a:ext cx="9512300" cy="2722562"/>
          </a:xfrm>
          <a:prstGeom prst="rect">
            <a:avLst/>
          </a:prstGeom>
          <a:noFill/>
          <a:ln w="9525" algn="ctr">
            <a:noFill/>
            <a:miter lim="800000"/>
            <a:headEnd/>
            <a:tailEnd/>
          </a:ln>
        </p:spPr>
      </p:pic>
      <p:sp>
        <p:nvSpPr>
          <p:cNvPr id="139269" name="Rectangle 5"/>
          <p:cNvSpPr>
            <a:spLocks noChangeArrowheads="1"/>
          </p:cNvSpPr>
          <p:nvPr/>
        </p:nvSpPr>
        <p:spPr bwMode="auto">
          <a:xfrm>
            <a:off x="0" y="762000"/>
            <a:ext cx="9525000" cy="2124075"/>
          </a:xfrm>
          <a:prstGeom prst="rect">
            <a:avLst/>
          </a:prstGeom>
          <a:noFill/>
          <a:ln w="9525">
            <a:noFill/>
            <a:miter lim="800000"/>
            <a:headEnd/>
            <a:tailEnd/>
          </a:ln>
        </p:spPr>
        <p:txBody>
          <a:bodyPr>
            <a:spAutoFit/>
          </a:bodyPr>
          <a:lstStyle/>
          <a:p>
            <a:pPr algn="just"/>
            <a:r>
              <a:rPr lang="en-US" b="1"/>
              <a:t>Sol–gel synthesis is an old technology that has incredible potential for nanomanufacturing. Starting from the absolute bottom with molecules and via the process of nucleation and Ostwald ripening, larger and larger particles are grown until the reaction is terminated. Following a sintering process, an array of close-packed spherical particles can be used to form aerogels or xerogels or act as a template to form other nanomaterials.</a:t>
            </a:r>
            <a:endParaRPr lang="en-US"/>
          </a:p>
        </p:txBody>
      </p:sp>
      <p:sp>
        <p:nvSpPr>
          <p:cNvPr id="139270" name="Rectangle 6"/>
          <p:cNvSpPr>
            <a:spLocks noChangeArrowheads="1"/>
          </p:cNvSpPr>
          <p:nvPr/>
        </p:nvSpPr>
        <p:spPr bwMode="auto">
          <a:xfrm>
            <a:off x="2133600" y="228600"/>
            <a:ext cx="5486400" cy="523875"/>
          </a:xfrm>
          <a:prstGeom prst="rect">
            <a:avLst/>
          </a:prstGeom>
          <a:noFill/>
          <a:ln w="9525">
            <a:noFill/>
            <a:miter lim="800000"/>
            <a:headEnd/>
            <a:tailEnd/>
          </a:ln>
        </p:spPr>
        <p:txBody>
          <a:bodyPr>
            <a:spAutoFit/>
          </a:bodyPr>
          <a:lstStyle/>
          <a:p>
            <a:r>
              <a:rPr lang="en-US" sz="2800" b="1"/>
              <a:t>Nucleation and Sol-Gel Processes</a:t>
            </a:r>
            <a:endParaRPr lang="en-US" sz="28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1"/>
          <p:cNvSpPr>
            <a:spLocks noGrp="1"/>
          </p:cNvSpPr>
          <p:nvPr>
            <p:ph type="dt" sz="quarter" idx="10"/>
          </p:nvPr>
        </p:nvSpPr>
        <p:spPr>
          <a:noFill/>
        </p:spPr>
        <p:txBody>
          <a:bodyPr/>
          <a:lstStyle/>
          <a:p>
            <a:fld id="{D62712E3-F78B-4CCC-AA01-514D0CB3BE23}" type="datetime2">
              <a:rPr lang="en-US" smtClean="0"/>
              <a:pPr/>
              <a:t>Tuesday, September 7, 2021</a:t>
            </a:fld>
            <a:endParaRPr lang="en-US" smtClean="0"/>
          </a:p>
        </p:txBody>
      </p:sp>
      <p:sp>
        <p:nvSpPr>
          <p:cNvPr id="140291" name="Slide Number Placeholder 2"/>
          <p:cNvSpPr>
            <a:spLocks noGrp="1"/>
          </p:cNvSpPr>
          <p:nvPr>
            <p:ph type="sldNum" sz="quarter" idx="12"/>
          </p:nvPr>
        </p:nvSpPr>
        <p:spPr>
          <a:noFill/>
        </p:spPr>
        <p:txBody>
          <a:bodyPr/>
          <a:lstStyle/>
          <a:p>
            <a:fld id="{5D844BD4-3FCD-4B73-A3F8-513EF94FF4B7}" type="slidenum">
              <a:rPr lang="en-US" smtClean="0"/>
              <a:pPr/>
              <a:t>61</a:t>
            </a:fld>
            <a:endParaRPr lang="en-US" smtClean="0"/>
          </a:p>
        </p:txBody>
      </p:sp>
      <p:sp>
        <p:nvSpPr>
          <p:cNvPr id="140292" name="Rectangle 3"/>
          <p:cNvSpPr>
            <a:spLocks noChangeArrowheads="1"/>
          </p:cNvSpPr>
          <p:nvPr/>
        </p:nvSpPr>
        <p:spPr bwMode="auto">
          <a:xfrm>
            <a:off x="2286000" y="0"/>
            <a:ext cx="7315200" cy="461963"/>
          </a:xfrm>
          <a:prstGeom prst="rect">
            <a:avLst/>
          </a:prstGeom>
          <a:noFill/>
          <a:ln w="9525">
            <a:noFill/>
            <a:miter lim="800000"/>
            <a:headEnd/>
            <a:tailEnd/>
          </a:ln>
        </p:spPr>
        <p:txBody>
          <a:bodyPr>
            <a:spAutoFit/>
          </a:bodyPr>
          <a:lstStyle/>
          <a:p>
            <a:r>
              <a:rPr lang="en-US" sz="2400" b="1"/>
              <a:t>Electroplating and Electro less Deposition</a:t>
            </a:r>
            <a:endParaRPr lang="en-US" sz="2400"/>
          </a:p>
        </p:txBody>
      </p:sp>
      <p:sp>
        <p:nvSpPr>
          <p:cNvPr id="140293" name="Rectangle 4"/>
          <p:cNvSpPr>
            <a:spLocks noChangeArrowheads="1"/>
          </p:cNvSpPr>
          <p:nvPr/>
        </p:nvSpPr>
        <p:spPr bwMode="auto">
          <a:xfrm>
            <a:off x="0" y="1066800"/>
            <a:ext cx="7429500" cy="430213"/>
          </a:xfrm>
          <a:prstGeom prst="rect">
            <a:avLst/>
          </a:prstGeom>
          <a:noFill/>
          <a:ln w="9525">
            <a:noFill/>
            <a:miter lim="800000"/>
            <a:headEnd/>
            <a:tailEnd/>
          </a:ln>
        </p:spPr>
        <p:txBody>
          <a:bodyPr>
            <a:spAutoFit/>
          </a:bodyPr>
          <a:lstStyle/>
          <a:p>
            <a:pPr algn="l"/>
            <a:r>
              <a:rPr lang="en-US" b="1"/>
              <a:t>Biotemplate Synthesis of 3-nm Ni and Co Nanowires</a:t>
            </a:r>
            <a:endParaRPr lang="en-US"/>
          </a:p>
        </p:txBody>
      </p:sp>
      <p:sp>
        <p:nvSpPr>
          <p:cNvPr id="140294" name="TextBox 5"/>
          <p:cNvSpPr txBox="1">
            <a:spLocks noChangeArrowheads="1"/>
          </p:cNvSpPr>
          <p:nvPr/>
        </p:nvSpPr>
        <p:spPr bwMode="auto">
          <a:xfrm>
            <a:off x="228600" y="685800"/>
            <a:ext cx="4989513" cy="430213"/>
          </a:xfrm>
          <a:prstGeom prst="rect">
            <a:avLst/>
          </a:prstGeom>
          <a:noFill/>
          <a:ln w="9525">
            <a:noFill/>
            <a:miter lim="800000"/>
            <a:headEnd/>
            <a:tailEnd/>
          </a:ln>
        </p:spPr>
        <p:txBody>
          <a:bodyPr wrap="none">
            <a:spAutoFit/>
          </a:bodyPr>
          <a:lstStyle/>
          <a:p>
            <a:r>
              <a:rPr lang="en-US"/>
              <a:t>Biological Bottom-Up Febrication method</a:t>
            </a:r>
          </a:p>
        </p:txBody>
      </p:sp>
      <p:pic>
        <p:nvPicPr>
          <p:cNvPr id="140295" name="Picture 2"/>
          <p:cNvPicPr>
            <a:picLocks noChangeAspect="1" noChangeArrowheads="1"/>
          </p:cNvPicPr>
          <p:nvPr/>
        </p:nvPicPr>
        <p:blipFill>
          <a:blip r:embed="rId2"/>
          <a:srcRect/>
          <a:stretch>
            <a:fillRect/>
          </a:stretch>
        </p:blipFill>
        <p:spPr bwMode="auto">
          <a:xfrm>
            <a:off x="85725" y="2636838"/>
            <a:ext cx="6696075" cy="3535362"/>
          </a:xfrm>
          <a:prstGeom prst="rect">
            <a:avLst/>
          </a:prstGeom>
          <a:noFill/>
          <a:ln w="9525" algn="ctr">
            <a:noFill/>
            <a:miter lim="800000"/>
            <a:headEnd/>
            <a:tailEnd/>
          </a:ln>
        </p:spPr>
      </p:pic>
      <p:sp>
        <p:nvSpPr>
          <p:cNvPr id="140296" name="Rectangle 7"/>
          <p:cNvSpPr>
            <a:spLocks noChangeArrowheads="1"/>
          </p:cNvSpPr>
          <p:nvPr/>
        </p:nvSpPr>
        <p:spPr bwMode="auto">
          <a:xfrm>
            <a:off x="0" y="1447800"/>
            <a:ext cx="9372600" cy="1108075"/>
          </a:xfrm>
          <a:prstGeom prst="rect">
            <a:avLst/>
          </a:prstGeom>
          <a:noFill/>
          <a:ln w="9525">
            <a:noFill/>
            <a:miter lim="800000"/>
            <a:headEnd/>
            <a:tailEnd/>
          </a:ln>
        </p:spPr>
        <p:txBody>
          <a:bodyPr>
            <a:spAutoFit/>
          </a:bodyPr>
          <a:lstStyle/>
          <a:p>
            <a:pPr algn="l"/>
            <a:r>
              <a:rPr lang="en-US"/>
              <a:t>The central channel of the tobacco mosaic virus (TMV) was used as a template to electrolessly deposit Ni and Co nanowires with diameter of 3 nm with lengths in the micrometer range!!!</a:t>
            </a:r>
          </a:p>
        </p:txBody>
      </p:sp>
      <p:sp>
        <p:nvSpPr>
          <p:cNvPr id="140297" name="Rectangle 8"/>
          <p:cNvSpPr>
            <a:spLocks noChangeArrowheads="1"/>
          </p:cNvSpPr>
          <p:nvPr/>
        </p:nvSpPr>
        <p:spPr bwMode="auto">
          <a:xfrm>
            <a:off x="6934200" y="2362200"/>
            <a:ext cx="2971800" cy="2462213"/>
          </a:xfrm>
          <a:prstGeom prst="rect">
            <a:avLst/>
          </a:prstGeom>
          <a:noFill/>
          <a:ln w="9525">
            <a:noFill/>
            <a:miter lim="800000"/>
            <a:headEnd/>
            <a:tailEnd/>
          </a:ln>
        </p:spPr>
        <p:txBody>
          <a:bodyPr>
            <a:spAutoFit/>
          </a:bodyPr>
          <a:lstStyle/>
          <a:p>
            <a:pPr algn="l"/>
            <a:r>
              <a:rPr lang="en-US"/>
              <a:t>TMV is a tube shaped</a:t>
            </a:r>
          </a:p>
          <a:p>
            <a:pPr algn="l"/>
            <a:r>
              <a:rPr lang="en-US"/>
              <a:t>virus made of 6390 nucleotide bases and 2130 identical wedge shaped coat proteins. OD = 18nm; ID = 4 nm;</a:t>
            </a:r>
          </a:p>
          <a:p>
            <a:pPr algn="l"/>
            <a:r>
              <a:rPr lang="en-US"/>
              <a:t>Length = 300 nm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0" name="Picture 2"/>
          <p:cNvPicPr>
            <a:picLocks noChangeAspect="1" noChangeArrowheads="1"/>
          </p:cNvPicPr>
          <p:nvPr/>
        </p:nvPicPr>
        <p:blipFill>
          <a:blip r:embed="rId2"/>
          <a:srcRect/>
          <a:stretch>
            <a:fillRect/>
          </a:stretch>
        </p:blipFill>
        <p:spPr bwMode="auto">
          <a:xfrm>
            <a:off x="2553874" y="214290"/>
            <a:ext cx="4136910" cy="1143008"/>
          </a:xfrm>
          <a:prstGeom prst="rect">
            <a:avLst/>
          </a:prstGeom>
          <a:noFill/>
          <a:ln w="9525">
            <a:noFill/>
            <a:miter lim="800000"/>
            <a:headEnd/>
            <a:tailEnd/>
          </a:ln>
          <a:effectLst/>
        </p:spPr>
      </p:pic>
      <p:pic>
        <p:nvPicPr>
          <p:cNvPr id="575491" name="Picture 3"/>
          <p:cNvPicPr>
            <a:picLocks noChangeAspect="1" noChangeArrowheads="1"/>
          </p:cNvPicPr>
          <p:nvPr/>
        </p:nvPicPr>
        <p:blipFill>
          <a:blip r:embed="rId3"/>
          <a:srcRect/>
          <a:stretch>
            <a:fillRect/>
          </a:stretch>
        </p:blipFill>
        <p:spPr bwMode="auto">
          <a:xfrm>
            <a:off x="2863439" y="1500174"/>
            <a:ext cx="3783559" cy="785816"/>
          </a:xfrm>
          <a:prstGeom prst="rect">
            <a:avLst/>
          </a:prstGeom>
          <a:noFill/>
          <a:ln w="9525">
            <a:noFill/>
            <a:miter lim="800000"/>
            <a:headEnd/>
            <a:tailEnd/>
          </a:ln>
          <a:effectLst/>
        </p:spPr>
      </p:pic>
      <p:pic>
        <p:nvPicPr>
          <p:cNvPr id="575492" name="Picture 4"/>
          <p:cNvPicPr>
            <a:picLocks noChangeAspect="1" noChangeArrowheads="1"/>
          </p:cNvPicPr>
          <p:nvPr/>
        </p:nvPicPr>
        <p:blipFill>
          <a:blip r:embed="rId4"/>
          <a:srcRect/>
          <a:stretch>
            <a:fillRect/>
          </a:stretch>
        </p:blipFill>
        <p:spPr bwMode="auto">
          <a:xfrm>
            <a:off x="3018221" y="2357430"/>
            <a:ext cx="2608893" cy="695328"/>
          </a:xfrm>
          <a:prstGeom prst="rect">
            <a:avLst/>
          </a:prstGeom>
          <a:noFill/>
          <a:ln w="9525">
            <a:noFill/>
            <a:miter lim="800000"/>
            <a:headEnd/>
            <a:tailEnd/>
          </a:ln>
          <a:effectLst/>
        </p:spPr>
      </p:pic>
      <p:pic>
        <p:nvPicPr>
          <p:cNvPr id="575493" name="Picture 5"/>
          <p:cNvPicPr>
            <a:picLocks noChangeAspect="1" noChangeArrowheads="1"/>
          </p:cNvPicPr>
          <p:nvPr/>
        </p:nvPicPr>
        <p:blipFill>
          <a:blip r:embed="rId5"/>
          <a:srcRect/>
          <a:stretch>
            <a:fillRect/>
          </a:stretch>
        </p:blipFill>
        <p:spPr bwMode="auto">
          <a:xfrm>
            <a:off x="2786048" y="3214687"/>
            <a:ext cx="3575465" cy="700091"/>
          </a:xfrm>
          <a:prstGeom prst="rect">
            <a:avLst/>
          </a:prstGeom>
          <a:noFill/>
          <a:ln w="9525">
            <a:noFill/>
            <a:miter lim="800000"/>
            <a:headEnd/>
            <a:tailEnd/>
          </a:ln>
          <a:effectLst/>
        </p:spPr>
      </p:pic>
      <p:pic>
        <p:nvPicPr>
          <p:cNvPr id="575494" name="Picture 6"/>
          <p:cNvPicPr>
            <a:picLocks noChangeAspect="1" noChangeArrowheads="1"/>
          </p:cNvPicPr>
          <p:nvPr/>
        </p:nvPicPr>
        <p:blipFill>
          <a:blip r:embed="rId6"/>
          <a:srcRect/>
          <a:stretch>
            <a:fillRect/>
          </a:stretch>
        </p:blipFill>
        <p:spPr bwMode="auto">
          <a:xfrm>
            <a:off x="2631265" y="3968730"/>
            <a:ext cx="4333905" cy="28892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514" name="Picture 2"/>
          <p:cNvPicPr>
            <a:picLocks noChangeAspect="1" noChangeArrowheads="1"/>
          </p:cNvPicPr>
          <p:nvPr/>
        </p:nvPicPr>
        <p:blipFill>
          <a:blip r:embed="rId2"/>
          <a:srcRect/>
          <a:stretch>
            <a:fillRect/>
          </a:stretch>
        </p:blipFill>
        <p:spPr bwMode="auto">
          <a:xfrm>
            <a:off x="2166919" y="0"/>
            <a:ext cx="3798681" cy="1038230"/>
          </a:xfrm>
          <a:prstGeom prst="rect">
            <a:avLst/>
          </a:prstGeom>
          <a:noFill/>
          <a:ln w="9525">
            <a:noFill/>
            <a:miter lim="800000"/>
            <a:headEnd/>
            <a:tailEnd/>
          </a:ln>
          <a:effectLst/>
        </p:spPr>
      </p:pic>
      <p:pic>
        <p:nvPicPr>
          <p:cNvPr id="576515" name="Picture 3"/>
          <p:cNvPicPr>
            <a:picLocks noChangeAspect="1" noChangeArrowheads="1"/>
          </p:cNvPicPr>
          <p:nvPr/>
        </p:nvPicPr>
        <p:blipFill>
          <a:blip r:embed="rId3"/>
          <a:srcRect/>
          <a:stretch>
            <a:fillRect/>
          </a:stretch>
        </p:blipFill>
        <p:spPr bwMode="auto">
          <a:xfrm>
            <a:off x="2786047" y="928670"/>
            <a:ext cx="2270136" cy="857254"/>
          </a:xfrm>
          <a:prstGeom prst="rect">
            <a:avLst/>
          </a:prstGeom>
          <a:noFill/>
          <a:ln w="9525">
            <a:noFill/>
            <a:miter lim="800000"/>
            <a:headEnd/>
            <a:tailEnd/>
          </a:ln>
          <a:effectLst/>
        </p:spPr>
      </p:pic>
      <p:pic>
        <p:nvPicPr>
          <p:cNvPr id="576516" name="Picture 4"/>
          <p:cNvPicPr>
            <a:picLocks noChangeAspect="1" noChangeArrowheads="1"/>
          </p:cNvPicPr>
          <p:nvPr/>
        </p:nvPicPr>
        <p:blipFill>
          <a:blip r:embed="rId4"/>
          <a:srcRect/>
          <a:stretch>
            <a:fillRect/>
          </a:stretch>
        </p:blipFill>
        <p:spPr bwMode="auto">
          <a:xfrm>
            <a:off x="2012136" y="2285993"/>
            <a:ext cx="3979022" cy="933455"/>
          </a:xfrm>
          <a:prstGeom prst="rect">
            <a:avLst/>
          </a:prstGeom>
          <a:noFill/>
          <a:ln w="9525">
            <a:noFill/>
            <a:miter lim="800000"/>
            <a:headEnd/>
            <a:tailEnd/>
          </a:ln>
          <a:effectLst/>
        </p:spPr>
      </p:pic>
      <p:pic>
        <p:nvPicPr>
          <p:cNvPr id="576517" name="Picture 5"/>
          <p:cNvPicPr>
            <a:picLocks noChangeAspect="1" noChangeArrowheads="1"/>
          </p:cNvPicPr>
          <p:nvPr/>
        </p:nvPicPr>
        <p:blipFill>
          <a:blip r:embed="rId5"/>
          <a:srcRect/>
          <a:stretch>
            <a:fillRect/>
          </a:stretch>
        </p:blipFill>
        <p:spPr bwMode="auto">
          <a:xfrm>
            <a:off x="2553873" y="3286124"/>
            <a:ext cx="3556394" cy="928694"/>
          </a:xfrm>
          <a:prstGeom prst="rect">
            <a:avLst/>
          </a:prstGeom>
          <a:noFill/>
          <a:ln w="9525">
            <a:noFill/>
            <a:miter lim="800000"/>
            <a:headEnd/>
            <a:tailEnd/>
          </a:ln>
          <a:effectLst/>
        </p:spPr>
      </p:pic>
      <p:pic>
        <p:nvPicPr>
          <p:cNvPr id="576518" name="Picture 6"/>
          <p:cNvPicPr>
            <a:picLocks noChangeAspect="1" noChangeArrowheads="1"/>
          </p:cNvPicPr>
          <p:nvPr/>
        </p:nvPicPr>
        <p:blipFill>
          <a:blip r:embed="rId6"/>
          <a:srcRect/>
          <a:stretch>
            <a:fillRect/>
          </a:stretch>
        </p:blipFill>
        <p:spPr bwMode="auto">
          <a:xfrm>
            <a:off x="2631265" y="4357695"/>
            <a:ext cx="3095642" cy="714379"/>
          </a:xfrm>
          <a:prstGeom prst="rect">
            <a:avLst/>
          </a:prstGeom>
          <a:noFill/>
          <a:ln w="9525">
            <a:noFill/>
            <a:miter lim="800000"/>
            <a:headEnd/>
            <a:tailEnd/>
          </a:ln>
          <a:effectLst/>
        </p:spPr>
      </p:pic>
      <p:pic>
        <p:nvPicPr>
          <p:cNvPr id="576519" name="Picture 7"/>
          <p:cNvPicPr>
            <a:picLocks noChangeAspect="1" noChangeArrowheads="1"/>
          </p:cNvPicPr>
          <p:nvPr/>
        </p:nvPicPr>
        <p:blipFill>
          <a:blip r:embed="rId7"/>
          <a:srcRect/>
          <a:stretch>
            <a:fillRect/>
          </a:stretch>
        </p:blipFill>
        <p:spPr bwMode="auto">
          <a:xfrm>
            <a:off x="3327786" y="5143512"/>
            <a:ext cx="2476517" cy="861652"/>
          </a:xfrm>
          <a:prstGeom prst="rect">
            <a:avLst/>
          </a:prstGeom>
          <a:noFill/>
          <a:ln w="9525">
            <a:noFill/>
            <a:miter lim="800000"/>
            <a:headEnd/>
            <a:tailEnd/>
          </a:ln>
          <a:effectLst/>
        </p:spPr>
      </p:pic>
      <p:pic>
        <p:nvPicPr>
          <p:cNvPr id="576520" name="Picture 8"/>
          <p:cNvPicPr>
            <a:picLocks noChangeAspect="1" noChangeArrowheads="1"/>
          </p:cNvPicPr>
          <p:nvPr/>
        </p:nvPicPr>
        <p:blipFill>
          <a:blip r:embed="rId8"/>
          <a:srcRect/>
          <a:stretch>
            <a:fillRect/>
          </a:stretch>
        </p:blipFill>
        <p:spPr bwMode="auto">
          <a:xfrm>
            <a:off x="6346041" y="5214950"/>
            <a:ext cx="3167116" cy="8382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C7FDEA-E143-434B-A0F8-A1F0890BF213}" type="datetime2">
              <a:rPr lang="en-US" smtClean="0"/>
              <a:pPr>
                <a:defRPr/>
              </a:pPr>
              <a:t>Tuesday, September 7, 2021</a:t>
            </a:fld>
            <a:endParaRPr lang="en-US"/>
          </a:p>
        </p:txBody>
      </p:sp>
      <p:sp>
        <p:nvSpPr>
          <p:cNvPr id="3" name="Slide Number Placeholder 2"/>
          <p:cNvSpPr>
            <a:spLocks noGrp="1"/>
          </p:cNvSpPr>
          <p:nvPr>
            <p:ph type="sldNum" sz="quarter" idx="12"/>
          </p:nvPr>
        </p:nvSpPr>
        <p:spPr/>
        <p:txBody>
          <a:bodyPr/>
          <a:lstStyle/>
          <a:p>
            <a:pPr>
              <a:defRPr/>
            </a:pPr>
            <a:fld id="{54EF7AC1-DF6B-4AED-90D1-50B21A796213}" type="slidenum">
              <a:rPr lang="en-US" smtClean="0"/>
              <a:pPr>
                <a:defRPr/>
              </a:pPr>
              <a:t>9</a:t>
            </a:fld>
            <a:endParaRPr lang="en-US"/>
          </a:p>
        </p:txBody>
      </p:sp>
      <p:sp>
        <p:nvSpPr>
          <p:cNvPr id="4" name="TextBox 3"/>
          <p:cNvSpPr txBox="1"/>
          <p:nvPr/>
        </p:nvSpPr>
        <p:spPr>
          <a:xfrm>
            <a:off x="2133600" y="0"/>
            <a:ext cx="5769080" cy="430887"/>
          </a:xfrm>
          <a:prstGeom prst="rect">
            <a:avLst/>
          </a:prstGeom>
          <a:noFill/>
        </p:spPr>
        <p:txBody>
          <a:bodyPr wrap="none" rtlCol="0">
            <a:spAutoFit/>
          </a:bodyPr>
          <a:lstStyle/>
          <a:p>
            <a:r>
              <a:rPr lang="en-US" dirty="0" smtClean="0">
                <a:solidFill>
                  <a:srgbClr val="C00000"/>
                </a:solidFill>
              </a:rPr>
              <a:t>The Fermi Energy, Fermi Velocity and Kubo Gap</a:t>
            </a:r>
            <a:endParaRPr lang="en-US" dirty="0">
              <a:solidFill>
                <a:srgbClr val="C00000"/>
              </a:solidFill>
            </a:endParaRPr>
          </a:p>
        </p:txBody>
      </p:sp>
      <p:sp>
        <p:nvSpPr>
          <p:cNvPr id="5" name="TextBox 4"/>
          <p:cNvSpPr txBox="1"/>
          <p:nvPr/>
        </p:nvSpPr>
        <p:spPr>
          <a:xfrm>
            <a:off x="0" y="533400"/>
            <a:ext cx="9174051" cy="430887"/>
          </a:xfrm>
          <a:prstGeom prst="rect">
            <a:avLst/>
          </a:prstGeom>
          <a:noFill/>
        </p:spPr>
        <p:txBody>
          <a:bodyPr wrap="none" rtlCol="0">
            <a:spAutoFit/>
          </a:bodyPr>
          <a:lstStyle/>
          <a:p>
            <a:r>
              <a:rPr lang="en-US" dirty="0" smtClean="0">
                <a:solidFill>
                  <a:srgbClr val="C00000"/>
                </a:solidFill>
              </a:rPr>
              <a:t>Density of States: </a:t>
            </a:r>
            <a:r>
              <a:rPr lang="en-US" dirty="0" smtClean="0"/>
              <a:t>Density of states in the metal per unit volume per unit energy</a:t>
            </a:r>
            <a:endParaRPr lang="en-US" dirty="0"/>
          </a:p>
        </p:txBody>
      </p:sp>
      <p:sp>
        <p:nvSpPr>
          <p:cNvPr id="6" name="TextBox 5"/>
          <p:cNvSpPr txBox="1"/>
          <p:nvPr/>
        </p:nvSpPr>
        <p:spPr>
          <a:xfrm>
            <a:off x="533400" y="1371600"/>
            <a:ext cx="4507965" cy="430887"/>
          </a:xfrm>
          <a:prstGeom prst="rect">
            <a:avLst/>
          </a:prstGeom>
          <a:noFill/>
        </p:spPr>
        <p:txBody>
          <a:bodyPr wrap="none" rtlCol="0">
            <a:spAutoFit/>
          </a:bodyPr>
          <a:lstStyle/>
          <a:p>
            <a:r>
              <a:rPr lang="en-US" dirty="0" smtClean="0"/>
              <a:t>K-space: having a radius k, volume is </a:t>
            </a:r>
            <a:endParaRPr lang="en-US" dirty="0"/>
          </a:p>
        </p:txBody>
      </p:sp>
      <p:graphicFrame>
        <p:nvGraphicFramePr>
          <p:cNvPr id="7" name="Object 6"/>
          <p:cNvGraphicFramePr>
            <a:graphicFrameLocks noChangeAspect="1"/>
          </p:cNvGraphicFramePr>
          <p:nvPr/>
        </p:nvGraphicFramePr>
        <p:xfrm>
          <a:off x="5257800" y="1447800"/>
          <a:ext cx="2514600" cy="1046074"/>
        </p:xfrm>
        <a:graphic>
          <a:graphicData uri="http://schemas.openxmlformats.org/presentationml/2006/ole">
            <mc:AlternateContent xmlns:mc="http://schemas.openxmlformats.org/markup-compatibility/2006">
              <mc:Choice xmlns:v="urn:schemas-microsoft-com:vml" Requires="v">
                <p:oleObj spid="_x0000_s163870" name="Equation" r:id="rId3" imgW="1587240" imgH="660240" progId="Equation.3">
                  <p:embed/>
                </p:oleObj>
              </mc:Choice>
              <mc:Fallback>
                <p:oleObj name="Equation" r:id="rId3" imgW="158724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447800"/>
                        <a:ext cx="2514600" cy="1046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04800" y="2667000"/>
            <a:ext cx="9601200" cy="2462213"/>
          </a:xfrm>
          <a:prstGeom prst="rect">
            <a:avLst/>
          </a:prstGeom>
          <a:noFill/>
        </p:spPr>
        <p:txBody>
          <a:bodyPr wrap="square" rtlCol="0">
            <a:spAutoFit/>
          </a:bodyPr>
          <a:lstStyle/>
          <a:p>
            <a:pPr algn="l"/>
            <a:r>
              <a:rPr lang="en-US" dirty="0" smtClean="0"/>
              <a:t>Sphere has a constant energy surface and also contains many states with smaller energies with smaller characteristic by smaller radii. </a:t>
            </a:r>
          </a:p>
          <a:p>
            <a:pPr algn="l"/>
            <a:endParaRPr lang="en-US" dirty="0"/>
          </a:p>
          <a:p>
            <a:pPr algn="l"/>
            <a:r>
              <a:rPr lang="en-US" dirty="0" smtClean="0"/>
              <a:t>The volume of a given state in k-space is simple the product, </a:t>
            </a:r>
            <a:r>
              <a:rPr lang="en-US" dirty="0" err="1" smtClean="0"/>
              <a:t>V</a:t>
            </a:r>
            <a:r>
              <a:rPr lang="en-US" baseline="-25000" dirty="0" err="1" smtClean="0"/>
              <a:t>stat</a:t>
            </a:r>
            <a:r>
              <a:rPr lang="en-US" dirty="0" smtClean="0"/>
              <a:t>=</a:t>
            </a:r>
            <a:r>
              <a:rPr lang="en-US" dirty="0" err="1" smtClean="0"/>
              <a:t>k</a:t>
            </a:r>
            <a:r>
              <a:rPr lang="en-US" baseline="-25000" dirty="0" err="1" smtClean="0"/>
              <a:t>x</a:t>
            </a:r>
            <a:r>
              <a:rPr lang="en-US" dirty="0" err="1" smtClean="0"/>
              <a:t>k</a:t>
            </a:r>
            <a:r>
              <a:rPr lang="en-US" baseline="-25000" dirty="0" err="1" smtClean="0"/>
              <a:t>y</a:t>
            </a:r>
            <a:r>
              <a:rPr lang="en-US" dirty="0" err="1" smtClean="0"/>
              <a:t>k</a:t>
            </a:r>
            <a:r>
              <a:rPr lang="en-US" baseline="-25000" dirty="0" err="1" smtClean="0"/>
              <a:t>z</a:t>
            </a:r>
            <a:r>
              <a:rPr lang="en-US" dirty="0" smtClean="0"/>
              <a:t>, where </a:t>
            </a:r>
            <a:r>
              <a:rPr lang="en-US" dirty="0" err="1" smtClean="0"/>
              <a:t>k</a:t>
            </a:r>
            <a:r>
              <a:rPr lang="en-US" baseline="-25000" dirty="0" err="1" smtClean="0"/>
              <a:t>x</a:t>
            </a:r>
            <a:r>
              <a:rPr lang="en-US" dirty="0" smtClean="0"/>
              <a:t>=2</a:t>
            </a:r>
            <a:r>
              <a:rPr lang="el-GR" dirty="0" smtClean="0"/>
              <a:t>π</a:t>
            </a:r>
            <a:r>
              <a:rPr lang="en-US" dirty="0" smtClean="0"/>
              <a:t>/L</a:t>
            </a:r>
            <a:r>
              <a:rPr lang="en-US" baseline="-25000" dirty="0" smtClean="0"/>
              <a:t>x</a:t>
            </a:r>
            <a:r>
              <a:rPr lang="en-US" dirty="0" smtClean="0"/>
              <a:t>, </a:t>
            </a:r>
            <a:r>
              <a:rPr lang="en-US" dirty="0" err="1" smtClean="0"/>
              <a:t>k</a:t>
            </a:r>
            <a:r>
              <a:rPr lang="en-US" baseline="-25000" dirty="0" err="1" smtClean="0"/>
              <a:t>y</a:t>
            </a:r>
            <a:r>
              <a:rPr lang="en-US" dirty="0"/>
              <a:t>=</a:t>
            </a:r>
            <a:r>
              <a:rPr lang="en-US" dirty="0" smtClean="0"/>
              <a:t>2</a:t>
            </a:r>
            <a:r>
              <a:rPr lang="el-GR" dirty="0" smtClean="0"/>
              <a:t>π</a:t>
            </a:r>
            <a:r>
              <a:rPr lang="en-US" dirty="0" smtClean="0"/>
              <a:t>/L</a:t>
            </a:r>
            <a:r>
              <a:rPr lang="en-US" baseline="-25000" dirty="0" smtClean="0"/>
              <a:t>y</a:t>
            </a:r>
            <a:r>
              <a:rPr lang="en-US" dirty="0" smtClean="0"/>
              <a:t> and </a:t>
            </a:r>
            <a:r>
              <a:rPr lang="en-US" dirty="0" err="1" smtClean="0"/>
              <a:t>k</a:t>
            </a:r>
            <a:r>
              <a:rPr lang="en-US" baseline="-25000" dirty="0" err="1" smtClean="0"/>
              <a:t>z</a:t>
            </a:r>
            <a:r>
              <a:rPr lang="en-US" dirty="0" smtClean="0"/>
              <a:t>=2</a:t>
            </a:r>
            <a:r>
              <a:rPr lang="el-GR" dirty="0" smtClean="0"/>
              <a:t>π</a:t>
            </a:r>
            <a:r>
              <a:rPr lang="en-US" dirty="0" smtClean="0"/>
              <a:t>/</a:t>
            </a:r>
            <a:r>
              <a:rPr lang="en-US" dirty="0" err="1"/>
              <a:t>L</a:t>
            </a:r>
            <a:r>
              <a:rPr lang="en-US" baseline="-25000" dirty="0" err="1" smtClean="0"/>
              <a:t>z</a:t>
            </a:r>
            <a:r>
              <a:rPr lang="en-US" dirty="0" smtClean="0"/>
              <a:t>.</a:t>
            </a:r>
          </a:p>
          <a:p>
            <a:pPr algn="l"/>
            <a:endParaRPr lang="en-US" dirty="0"/>
          </a:p>
          <a:p>
            <a:pPr algn="l"/>
            <a:r>
              <a:rPr lang="en-US" dirty="0" smtClean="0"/>
              <a:t>Number of energy states N</a:t>
            </a:r>
            <a:r>
              <a:rPr lang="en-US" baseline="-25000" dirty="0" smtClean="0"/>
              <a:t>1</a:t>
            </a:r>
            <a:r>
              <a:rPr lang="en-US" dirty="0" smtClean="0"/>
              <a:t> contain within the sphere ,</a:t>
            </a:r>
          </a:p>
        </p:txBody>
      </p:sp>
      <p:graphicFrame>
        <p:nvGraphicFramePr>
          <p:cNvPr id="9" name="Object 8"/>
          <p:cNvGraphicFramePr>
            <a:graphicFrameLocks noChangeAspect="1"/>
          </p:cNvGraphicFramePr>
          <p:nvPr/>
        </p:nvGraphicFramePr>
        <p:xfrm>
          <a:off x="6781800" y="4495800"/>
          <a:ext cx="2510824" cy="698500"/>
        </p:xfrm>
        <a:graphic>
          <a:graphicData uri="http://schemas.openxmlformats.org/presentationml/2006/ole">
            <mc:AlternateContent xmlns:mc="http://schemas.openxmlformats.org/markup-compatibility/2006">
              <mc:Choice xmlns:v="urn:schemas-microsoft-com:vml" Requires="v">
                <p:oleObj spid="_x0000_s163871" name="Equation" r:id="rId5" imgW="1688760" imgH="469800" progId="Equation.3">
                  <p:embed/>
                </p:oleObj>
              </mc:Choice>
              <mc:Fallback>
                <p:oleObj name="Equation" r:id="rId5" imgW="1688760" imgH="469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495800"/>
                        <a:ext cx="2510824"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838200" y="5562600"/>
            <a:ext cx="7797969" cy="769441"/>
          </a:xfrm>
          <a:prstGeom prst="rect">
            <a:avLst/>
          </a:prstGeom>
          <a:noFill/>
        </p:spPr>
        <p:txBody>
          <a:bodyPr wrap="none" rtlCol="0">
            <a:spAutoFit/>
          </a:bodyPr>
          <a:lstStyle/>
          <a:p>
            <a:r>
              <a:rPr lang="en-US" dirty="0" smtClean="0"/>
              <a:t>Since electron posses two spin orientations that are equal in energy,</a:t>
            </a:r>
          </a:p>
          <a:p>
            <a:r>
              <a:rPr lang="en-US" dirty="0" smtClean="0"/>
              <a:t>So N</a:t>
            </a:r>
            <a:r>
              <a:rPr lang="en-US" baseline="-25000" dirty="0" smtClean="0"/>
              <a:t>2</a:t>
            </a:r>
            <a:r>
              <a:rPr lang="en-US" dirty="0" smtClean="0"/>
              <a:t>=2N</a:t>
            </a:r>
            <a:r>
              <a:rPr lang="en-US" baseline="-25000" dirty="0" smtClean="0"/>
              <a:t>1</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8382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006600"/>
            </a:solidFill>
            <a:effectLst/>
            <a:latin typeface="Times New Roman" pitchFamily="18" charset="0"/>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8382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006600"/>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D16ED3FE24DD49BB3D15BD75765A63" ma:contentTypeVersion="0" ma:contentTypeDescription="Create a new document." ma:contentTypeScope="" ma:versionID="a486fb947195b0ef3257a2d2ea52d65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F56567-C29D-4910-9F0E-62DCDE484346}"/>
</file>

<file path=customXml/itemProps2.xml><?xml version="1.0" encoding="utf-8"?>
<ds:datastoreItem xmlns:ds="http://schemas.openxmlformats.org/officeDocument/2006/customXml" ds:itemID="{3CBA03DE-9D23-4FA6-B401-DFBF41FB529B}"/>
</file>

<file path=customXml/itemProps3.xml><?xml version="1.0" encoding="utf-8"?>
<ds:datastoreItem xmlns:ds="http://schemas.openxmlformats.org/officeDocument/2006/customXml" ds:itemID="{7C719341-1890-4F1B-9667-3E303542F140}"/>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68921</TotalTime>
  <Words>5125</Words>
  <Application>Microsoft Office PowerPoint</Application>
  <PresentationFormat>A4 Paper (210x297 mm)</PresentationFormat>
  <Paragraphs>599</Paragraphs>
  <Slides>61</Slides>
  <Notes>0</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ariant>
        <vt:lpstr>Custom Shows</vt:lpstr>
      </vt:variant>
      <vt:variant>
        <vt:i4>3</vt:i4>
      </vt:variant>
    </vt:vector>
  </HeadingPairs>
  <TitlesOfParts>
    <vt:vector size="72" baseType="lpstr">
      <vt:lpstr>Arial</vt:lpstr>
      <vt:lpstr>Bookman Old Style</vt:lpstr>
      <vt:lpstr>Calibri</vt:lpstr>
      <vt:lpstr>Comic Sans MS</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lpstr>Custom Show 2</vt:lpstr>
      <vt:lpstr>Custom Show 3</vt:lpstr>
    </vt:vector>
  </TitlesOfParts>
  <Company>Low Temp Lab, 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Sravi</dc:creator>
  <cp:lastModifiedBy>HP</cp:lastModifiedBy>
  <cp:revision>1505</cp:revision>
  <dcterms:created xsi:type="dcterms:W3CDTF">2004-08-19T00:42:30Z</dcterms:created>
  <dcterms:modified xsi:type="dcterms:W3CDTF">2021-09-07T06:30:38Z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0x0101009FD16ED3FE24DD49BB3D15BD75765A63</vt:lpwstr>
  </property>
</Properties>
</file>