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2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685" r:id="rId2"/>
    <p:sldId id="684" r:id="rId3"/>
    <p:sldId id="686" r:id="rId4"/>
    <p:sldId id="687" r:id="rId5"/>
    <p:sldId id="688" r:id="rId6"/>
    <p:sldId id="689" r:id="rId7"/>
    <p:sldId id="690" r:id="rId8"/>
    <p:sldId id="691" r:id="rId9"/>
    <p:sldId id="692" r:id="rId10"/>
    <p:sldId id="693" r:id="rId11"/>
    <p:sldId id="694" r:id="rId12"/>
    <p:sldId id="695" r:id="rId13"/>
    <p:sldId id="866" r:id="rId14"/>
    <p:sldId id="867" r:id="rId15"/>
    <p:sldId id="709" r:id="rId16"/>
    <p:sldId id="710" r:id="rId17"/>
    <p:sldId id="711" r:id="rId18"/>
    <p:sldId id="712" r:id="rId19"/>
    <p:sldId id="713" r:id="rId20"/>
    <p:sldId id="752" r:id="rId21"/>
    <p:sldId id="756" r:id="rId22"/>
  </p:sldIdLst>
  <p:sldSz cx="9144000" cy="6858000" type="screen4x3"/>
  <p:notesSz cx="6858000" cy="9144000"/>
  <p:defaultTextStyle>
    <a:defPPr>
      <a:defRPr lang="it-IT"/>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CC0066"/>
    <a:srgbClr val="FBFDFF"/>
    <a:srgbClr val="CCECFF"/>
    <a:srgbClr val="A7DBFF"/>
    <a:srgbClr val="99CCFF"/>
    <a:srgbClr val="003300"/>
    <a:srgbClr val="8F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8" autoAdjust="0"/>
    <p:restoredTop sz="94624" autoAdjust="0"/>
  </p:normalViewPr>
  <p:slideViewPr>
    <p:cSldViewPr>
      <p:cViewPr varScale="1">
        <p:scale>
          <a:sx n="69" d="100"/>
          <a:sy n="69" d="100"/>
        </p:scale>
        <p:origin x="14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it-IT"/>
          </a:p>
        </p:txBody>
      </p:sp>
      <p:sp>
        <p:nvSpPr>
          <p:cNvPr id="1392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it-IT"/>
          </a:p>
        </p:txBody>
      </p:sp>
      <p:sp>
        <p:nvSpPr>
          <p:cNvPr id="1392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it-IT"/>
          </a:p>
        </p:txBody>
      </p:sp>
      <p:sp>
        <p:nvSpPr>
          <p:cNvPr id="1392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5BED7F25-C514-4B00-8554-38C113975C2D}" type="slidenum">
              <a:rPr lang="it-IT"/>
              <a:pPr>
                <a:defRPr/>
              </a:pPr>
              <a:t>‹#›</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it-IT"/>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it-IT"/>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it-IT"/>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337750A-8F91-4E7E-893B-046483706FFB}"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B337750A-8F91-4E7E-893B-046483706FFB}" type="slidenum">
              <a:rPr lang="it-IT" smtClean="0"/>
              <a:pPr>
                <a:defRPr/>
              </a:pPr>
              <a:t>20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01045203-5A62-4BE7-90A8-4C47A69DFE5B}" type="slidenum">
              <a:rPr lang="it-IT"/>
              <a:pPr>
                <a:defRPr/>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63FD6B0-E2AB-4DAD-8DA3-41894E314A9E}" type="slidenum">
              <a:rPr lang="it-IT"/>
              <a:pPr>
                <a:defRPr/>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0B8F0560-C967-4641-915A-B4537DA9052F}" type="slidenum">
              <a:rPr lang="it-IT"/>
              <a:pPr>
                <a:defRPr/>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4E49736F-BC3B-461A-BFF6-C8291DEA3FC3}" type="slidenum">
              <a:rPr lang="it-IT"/>
              <a:pPr>
                <a:defRPr/>
              </a:pPr>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F2F2E8C1-44AC-4636-BC8E-159A6D3F651A}" type="slidenum">
              <a:rPr lang="it-IT"/>
              <a:pPr>
                <a:defRPr/>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73D059CE-A20F-4E17-82C3-DDF9218BE520}" type="slidenum">
              <a:rPr lang="it-IT"/>
              <a:pPr>
                <a:defRPr/>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44AFC8B8-475E-41F0-B446-D626F517790D}" type="slidenum">
              <a:rPr lang="it-IT"/>
              <a:pPr>
                <a:defRPr/>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6ECD8DA1-34F0-42D2-852D-7FD69D2056EC}" type="slidenum">
              <a:rPr lang="it-IT"/>
              <a:pPr>
                <a:defRPr/>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4674E8EC-D020-45EE-A057-18537603D9A3}" type="slidenum">
              <a:rPr lang="it-IT"/>
              <a:pPr>
                <a:defRPr/>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1BBBD574-7EC3-4F2B-B375-E58A689608AD}" type="slidenum">
              <a:rPr lang="it-IT"/>
              <a:pPr>
                <a:defRPr/>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6ABFD4C0-BCC1-4781-8B3A-CE55FCB76E9D}" type="slidenum">
              <a:rPr lang="it-IT"/>
              <a:pPr>
                <a:defRPr/>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s>
          </a:gsLst>
          <a:lin ang="2700000" scaled="1"/>
        </a:gra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1126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C03868DB-E719-403A-9B02-07E47983B929}" type="slidenum">
              <a:rPr lang="it-IT"/>
              <a:pPr>
                <a:defRPr/>
              </a:pPr>
              <a:t>‹#›</a:t>
            </a:fld>
            <a:endParaRPr lang="it-IT"/>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xml"/><Relationship Id="rId7"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2.wmf"/><Relationship Id="rId4" Type="http://schemas.openxmlformats.org/officeDocument/2006/relationships/oleObject" Target="../embeddings/oleObject6.bin"/><Relationship Id="rId9" Type="http://schemas.openxmlformats.org/officeDocument/2006/relationships/image" Target="../media/image24.wmf"/></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5.wmf"/><Relationship Id="rId4" Type="http://schemas.openxmlformats.org/officeDocument/2006/relationships/oleObject" Target="../embeddings/oleObject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Date Placeholder 1"/>
          <p:cNvSpPr>
            <a:spLocks noGrp="1"/>
          </p:cNvSpPr>
          <p:nvPr>
            <p:ph type="dt" sz="quarter" idx="10"/>
          </p:nvPr>
        </p:nvSpPr>
        <p:spPr/>
        <p:txBody>
          <a:bodyPr/>
          <a:lstStyle/>
          <a:p>
            <a:pPr>
              <a:defRPr/>
            </a:pPr>
            <a:fld id="{1D420111-F156-4E3E-80F2-29A25E50BF8C}" type="datetime2">
              <a:rPr lang="en-US"/>
              <a:pPr>
                <a:defRPr/>
              </a:pPr>
              <a:t>Tuesday, November 9, 2021</a:t>
            </a:fld>
            <a:endParaRPr lang="en-US"/>
          </a:p>
        </p:txBody>
      </p:sp>
      <p:sp>
        <p:nvSpPr>
          <p:cNvPr id="58371" name="Slide Number Placeholder 3"/>
          <p:cNvSpPr>
            <a:spLocks noGrp="1"/>
          </p:cNvSpPr>
          <p:nvPr>
            <p:ph type="sldNum" sz="quarter" idx="12"/>
          </p:nvPr>
        </p:nvSpPr>
        <p:spPr/>
        <p:txBody>
          <a:bodyPr/>
          <a:lstStyle/>
          <a:p>
            <a:pPr>
              <a:defRPr/>
            </a:pPr>
            <a:fld id="{B276B0D0-A698-46B0-B45E-B3F8CB76E938}" type="slidenum">
              <a:rPr lang="en-US"/>
              <a:pPr>
                <a:defRPr/>
              </a:pPr>
              <a:t>1</a:t>
            </a:fld>
            <a:endParaRPr lang="en-US"/>
          </a:p>
        </p:txBody>
      </p:sp>
      <p:sp>
        <p:nvSpPr>
          <p:cNvPr id="14340" name="Rectangle 6"/>
          <p:cNvSpPr>
            <a:spLocks noChangeArrowheads="1"/>
          </p:cNvSpPr>
          <p:nvPr/>
        </p:nvSpPr>
        <p:spPr bwMode="auto">
          <a:xfrm>
            <a:off x="0" y="3103563"/>
            <a:ext cx="184150" cy="369887"/>
          </a:xfrm>
          <a:prstGeom prst="rect">
            <a:avLst/>
          </a:prstGeom>
          <a:noFill/>
          <a:ln w="9525" algn="ctr">
            <a:noFill/>
            <a:miter lim="800000"/>
            <a:headEnd/>
            <a:tailEnd/>
          </a:ln>
        </p:spPr>
        <p:txBody>
          <a:bodyPr wrap="none" anchor="ctr">
            <a:spAutoFit/>
          </a:bodyPr>
          <a:lstStyle/>
          <a:p>
            <a:endParaRPr lang="en-US">
              <a:latin typeface="Calibri" pitchFamily="34" charset="0"/>
            </a:endParaRPr>
          </a:p>
        </p:txBody>
      </p:sp>
      <p:sp>
        <p:nvSpPr>
          <p:cNvPr id="14341" name="TextBox 3"/>
          <p:cNvSpPr txBox="1">
            <a:spLocks noChangeArrowheads="1"/>
          </p:cNvSpPr>
          <p:nvPr/>
        </p:nvSpPr>
        <p:spPr bwMode="auto">
          <a:xfrm>
            <a:off x="1970088" y="0"/>
            <a:ext cx="5668962" cy="708025"/>
          </a:xfrm>
          <a:prstGeom prst="rect">
            <a:avLst/>
          </a:prstGeom>
          <a:noFill/>
          <a:ln w="9525">
            <a:noFill/>
            <a:miter lim="800000"/>
            <a:headEnd/>
            <a:tailEnd/>
          </a:ln>
        </p:spPr>
        <p:txBody>
          <a:bodyPr wrap="none">
            <a:spAutoFit/>
          </a:bodyPr>
          <a:lstStyle/>
          <a:p>
            <a:r>
              <a:rPr lang="en-US" sz="4000">
                <a:latin typeface="Calibri" pitchFamily="34" charset="0"/>
              </a:rPr>
              <a:t>Review of previous classes</a:t>
            </a:r>
          </a:p>
        </p:txBody>
      </p:sp>
      <p:sp>
        <p:nvSpPr>
          <p:cNvPr id="14342" name="Rectangle 4"/>
          <p:cNvSpPr>
            <a:spLocks noChangeArrowheads="1"/>
          </p:cNvSpPr>
          <p:nvPr/>
        </p:nvSpPr>
        <p:spPr bwMode="auto">
          <a:xfrm>
            <a:off x="0" y="685800"/>
            <a:ext cx="4291013" cy="1384300"/>
          </a:xfrm>
          <a:prstGeom prst="rect">
            <a:avLst/>
          </a:prstGeom>
          <a:noFill/>
          <a:ln w="9525">
            <a:noFill/>
            <a:miter lim="800000"/>
            <a:headEnd/>
            <a:tailEnd/>
          </a:ln>
        </p:spPr>
        <p:txBody>
          <a:bodyPr>
            <a:spAutoFit/>
          </a:bodyPr>
          <a:lstStyle/>
          <a:p>
            <a:r>
              <a:rPr lang="en-US" sz="1400">
                <a:latin typeface="Calibri" pitchFamily="34" charset="0"/>
              </a:rPr>
              <a:t>1. Nanotechnology in upward motion: next future of science and technology is nanotechnology</a:t>
            </a:r>
          </a:p>
          <a:p>
            <a:r>
              <a:rPr lang="en-US" sz="1400">
                <a:latin typeface="Calibri" pitchFamily="34" charset="0"/>
              </a:rPr>
              <a:t>2. Constructive - Destructive interference by thin films</a:t>
            </a:r>
          </a:p>
          <a:p>
            <a:r>
              <a:rPr lang="en-US" sz="1400">
                <a:latin typeface="Calibri" pitchFamily="34" charset="0"/>
              </a:rPr>
              <a:t>3. Non-Reflective Surfaces</a:t>
            </a:r>
          </a:p>
          <a:p>
            <a:r>
              <a:rPr lang="en-US" sz="1400">
                <a:latin typeface="Calibri" pitchFamily="34" charset="0"/>
              </a:rPr>
              <a:t>4. Super-Hydro-Phobicity</a:t>
            </a:r>
          </a:p>
          <a:p>
            <a:r>
              <a:rPr lang="en-US" sz="1400">
                <a:latin typeface="Calibri" pitchFamily="34" charset="0"/>
              </a:rPr>
              <a:t>5. Self-Cleaning</a:t>
            </a:r>
          </a:p>
        </p:txBody>
      </p:sp>
      <p:sp>
        <p:nvSpPr>
          <p:cNvPr id="14343" name="TextBox 5"/>
          <p:cNvSpPr txBox="1">
            <a:spLocks noChangeArrowheads="1"/>
          </p:cNvSpPr>
          <p:nvPr/>
        </p:nvSpPr>
        <p:spPr bwMode="auto">
          <a:xfrm>
            <a:off x="4221163" y="533400"/>
            <a:ext cx="5108575" cy="2062163"/>
          </a:xfrm>
          <a:prstGeom prst="rect">
            <a:avLst/>
          </a:prstGeom>
          <a:noFill/>
          <a:ln w="9525">
            <a:noFill/>
            <a:miter lim="800000"/>
            <a:headEnd/>
            <a:tailEnd/>
          </a:ln>
        </p:spPr>
        <p:txBody>
          <a:bodyPr wrap="none">
            <a:spAutoFit/>
          </a:bodyPr>
          <a:lstStyle/>
          <a:p>
            <a:pPr marL="742950" indent="-742950">
              <a:buFontTx/>
              <a:buAutoNum type="arabicPeriod"/>
            </a:pPr>
            <a:r>
              <a:rPr lang="en-US" sz="1600">
                <a:solidFill>
                  <a:srgbClr val="FF0000"/>
                </a:solidFill>
                <a:latin typeface="Calibri" pitchFamily="34" charset="0"/>
              </a:rPr>
              <a:t>Nano in Histroy</a:t>
            </a:r>
          </a:p>
          <a:p>
            <a:pPr marL="742950" indent="-742950">
              <a:buFontTx/>
              <a:buAutoNum type="arabicPeriod"/>
            </a:pPr>
            <a:r>
              <a:rPr lang="en-US" sz="1600">
                <a:solidFill>
                  <a:srgbClr val="FF0000"/>
                </a:solidFill>
                <a:latin typeface="Calibri" pitchFamily="34" charset="0"/>
              </a:rPr>
              <a:t>The Localized Surface Plasmon Resonance</a:t>
            </a:r>
          </a:p>
          <a:p>
            <a:pPr marL="742950" indent="-742950">
              <a:buFontTx/>
              <a:buAutoNum type="arabicPeriod"/>
            </a:pPr>
            <a:r>
              <a:rPr lang="en-US" sz="1600">
                <a:solidFill>
                  <a:srgbClr val="FF0000"/>
                </a:solidFill>
                <a:latin typeface="Calibri" pitchFamily="34" charset="0"/>
              </a:rPr>
              <a:t>DICHROISM</a:t>
            </a:r>
          </a:p>
          <a:p>
            <a:pPr marL="742950" indent="-742950">
              <a:buFontTx/>
              <a:buAutoNum type="arabicPeriod"/>
            </a:pPr>
            <a:r>
              <a:rPr lang="en-US" sz="1600">
                <a:solidFill>
                  <a:srgbClr val="FF0000"/>
                </a:solidFill>
                <a:latin typeface="Calibri" pitchFamily="34" charset="0"/>
              </a:rPr>
              <a:t>Development of nanoscience and technology</a:t>
            </a:r>
          </a:p>
          <a:p>
            <a:pPr marL="742950" indent="-742950">
              <a:buFontTx/>
              <a:buAutoNum type="arabicPeriod"/>
            </a:pPr>
            <a:r>
              <a:rPr lang="en-US" sz="1600">
                <a:solidFill>
                  <a:srgbClr val="FF0000"/>
                </a:solidFill>
                <a:latin typeface="Calibri" pitchFamily="34" charset="0"/>
              </a:rPr>
              <a:t>Diversity of nano field</a:t>
            </a:r>
          </a:p>
          <a:p>
            <a:pPr marL="742950" indent="-742950">
              <a:buFontTx/>
              <a:buAutoNum type="arabicPeriod"/>
            </a:pPr>
            <a:r>
              <a:rPr lang="en-US" sz="1600">
                <a:solidFill>
                  <a:srgbClr val="FF0000"/>
                </a:solidFill>
                <a:latin typeface="Calibri" pitchFamily="34" charset="0"/>
              </a:rPr>
              <a:t>Surface to volume atoms of Cuboctahedral system</a:t>
            </a:r>
          </a:p>
          <a:p>
            <a:pPr marL="742950" indent="-742950">
              <a:buFontTx/>
              <a:buAutoNum type="arabicPeriod"/>
            </a:pPr>
            <a:r>
              <a:rPr lang="en-US" sz="1600">
                <a:solidFill>
                  <a:srgbClr val="FF0000"/>
                </a:solidFill>
                <a:latin typeface="Calibri" pitchFamily="34" charset="0"/>
              </a:rPr>
              <a:t>M(K) = (1/3)*(10K</a:t>
            </a:r>
            <a:r>
              <a:rPr lang="en-US" sz="1600" baseline="30000">
                <a:solidFill>
                  <a:srgbClr val="FF0000"/>
                </a:solidFill>
                <a:latin typeface="Calibri" pitchFamily="34" charset="0"/>
              </a:rPr>
              <a:t>3</a:t>
            </a:r>
            <a:r>
              <a:rPr lang="en-US" sz="1600">
                <a:solidFill>
                  <a:srgbClr val="FF0000"/>
                </a:solidFill>
                <a:latin typeface="Calibri" pitchFamily="34" charset="0"/>
              </a:rPr>
              <a:t>+15K</a:t>
            </a:r>
            <a:r>
              <a:rPr lang="en-US" sz="1600" baseline="30000">
                <a:solidFill>
                  <a:srgbClr val="FF0000"/>
                </a:solidFill>
                <a:latin typeface="Calibri" pitchFamily="34" charset="0"/>
              </a:rPr>
              <a:t>2</a:t>
            </a:r>
            <a:r>
              <a:rPr lang="en-US" sz="1600">
                <a:solidFill>
                  <a:srgbClr val="FF0000"/>
                </a:solidFill>
                <a:latin typeface="Calibri" pitchFamily="34" charset="0"/>
              </a:rPr>
              <a:t>+11K+3), K = No. of shell</a:t>
            </a:r>
          </a:p>
          <a:p>
            <a:pPr marL="742950" indent="-742950"/>
            <a:r>
              <a:rPr lang="en-US" sz="1600">
                <a:solidFill>
                  <a:srgbClr val="FF0000"/>
                </a:solidFill>
                <a:latin typeface="Calibri" pitchFamily="34" charset="0"/>
              </a:rPr>
              <a:t>	N</a:t>
            </a:r>
            <a:r>
              <a:rPr lang="en-US" sz="1600" baseline="-25000">
                <a:solidFill>
                  <a:srgbClr val="FF0000"/>
                </a:solidFill>
                <a:latin typeface="Calibri" pitchFamily="34" charset="0"/>
              </a:rPr>
              <a:t>K</a:t>
            </a:r>
            <a:r>
              <a:rPr lang="en-US" sz="1600">
                <a:solidFill>
                  <a:srgbClr val="FF0000"/>
                </a:solidFill>
                <a:latin typeface="Calibri" pitchFamily="34" charset="0"/>
              </a:rPr>
              <a:t> =10K</a:t>
            </a:r>
            <a:r>
              <a:rPr lang="en-US" sz="1600" baseline="30000">
                <a:solidFill>
                  <a:srgbClr val="FF0000"/>
                </a:solidFill>
                <a:latin typeface="Calibri" pitchFamily="34" charset="0"/>
              </a:rPr>
              <a:t>2</a:t>
            </a:r>
            <a:r>
              <a:rPr lang="en-US" sz="1600">
                <a:solidFill>
                  <a:srgbClr val="FF0000"/>
                </a:solidFill>
                <a:latin typeface="Calibri" pitchFamily="34" charset="0"/>
              </a:rPr>
              <a:t> + 2, Every shell contains number of  shell</a:t>
            </a:r>
          </a:p>
        </p:txBody>
      </p:sp>
      <p:sp>
        <p:nvSpPr>
          <p:cNvPr id="14344" name="TextBox 12"/>
          <p:cNvSpPr txBox="1">
            <a:spLocks noChangeArrowheads="1"/>
          </p:cNvSpPr>
          <p:nvPr/>
        </p:nvSpPr>
        <p:spPr bwMode="auto">
          <a:xfrm>
            <a:off x="5627688" y="2819400"/>
            <a:ext cx="1423987" cy="400050"/>
          </a:xfrm>
          <a:prstGeom prst="rect">
            <a:avLst/>
          </a:prstGeom>
          <a:noFill/>
          <a:ln w="9525">
            <a:noFill/>
            <a:miter lim="800000"/>
            <a:headEnd/>
            <a:tailEnd/>
          </a:ln>
        </p:spPr>
        <p:txBody>
          <a:bodyPr wrap="none">
            <a:spAutoFit/>
          </a:bodyPr>
          <a:lstStyle/>
          <a:p>
            <a:r>
              <a:rPr lang="en-US" sz="2000" b="1">
                <a:solidFill>
                  <a:srgbClr val="0000CC"/>
                </a:solidFill>
                <a:latin typeface="Calibri" pitchFamily="34" charset="0"/>
              </a:rPr>
              <a:t>SIZE EFFECT</a:t>
            </a:r>
          </a:p>
        </p:txBody>
      </p:sp>
      <p:sp>
        <p:nvSpPr>
          <p:cNvPr id="14345" name="TextBox 13"/>
          <p:cNvSpPr txBox="1">
            <a:spLocks noChangeArrowheads="1"/>
          </p:cNvSpPr>
          <p:nvPr/>
        </p:nvSpPr>
        <p:spPr bwMode="auto">
          <a:xfrm>
            <a:off x="280988" y="2971800"/>
            <a:ext cx="2144712" cy="461963"/>
          </a:xfrm>
          <a:prstGeom prst="rect">
            <a:avLst/>
          </a:prstGeom>
          <a:noFill/>
          <a:ln w="9525">
            <a:noFill/>
            <a:miter lim="800000"/>
            <a:headEnd/>
            <a:tailEnd/>
          </a:ln>
        </p:spPr>
        <p:txBody>
          <a:bodyPr wrap="none">
            <a:spAutoFit/>
          </a:bodyPr>
          <a:lstStyle/>
          <a:p>
            <a:r>
              <a:rPr lang="en-US">
                <a:latin typeface="Calibri" pitchFamily="34" charset="0"/>
              </a:rPr>
              <a:t>Quantum Effect</a:t>
            </a:r>
          </a:p>
        </p:txBody>
      </p:sp>
      <p:sp>
        <p:nvSpPr>
          <p:cNvPr id="14346" name="TextBox 14"/>
          <p:cNvSpPr txBox="1">
            <a:spLocks noChangeArrowheads="1"/>
          </p:cNvSpPr>
          <p:nvPr/>
        </p:nvSpPr>
        <p:spPr bwMode="auto">
          <a:xfrm>
            <a:off x="352425" y="3429000"/>
            <a:ext cx="6842125" cy="369888"/>
          </a:xfrm>
          <a:prstGeom prst="rect">
            <a:avLst/>
          </a:prstGeom>
          <a:noFill/>
          <a:ln w="9525">
            <a:noFill/>
            <a:miter lim="800000"/>
            <a:headEnd/>
            <a:tailEnd/>
          </a:ln>
        </p:spPr>
        <p:txBody>
          <a:bodyPr wrap="none">
            <a:spAutoFit/>
          </a:bodyPr>
          <a:lstStyle/>
          <a:p>
            <a:r>
              <a:rPr lang="en-US">
                <a:latin typeface="Calibri" pitchFamily="34" charset="0"/>
              </a:rPr>
              <a:t>Colour, Melting point, Specific heat, Electrical, Magnetic properties etc.</a:t>
            </a:r>
          </a:p>
        </p:txBody>
      </p:sp>
      <p:sp>
        <p:nvSpPr>
          <p:cNvPr id="14347" name="TextBox 15"/>
          <p:cNvSpPr txBox="1">
            <a:spLocks noChangeArrowheads="1"/>
          </p:cNvSpPr>
          <p:nvPr/>
        </p:nvSpPr>
        <p:spPr bwMode="auto">
          <a:xfrm>
            <a:off x="428625" y="3929063"/>
            <a:ext cx="8369300" cy="830262"/>
          </a:xfrm>
          <a:prstGeom prst="rect">
            <a:avLst/>
          </a:prstGeom>
          <a:noFill/>
          <a:ln w="9525">
            <a:noFill/>
            <a:miter lim="800000"/>
            <a:headEnd/>
            <a:tailEnd/>
          </a:ln>
        </p:spPr>
        <p:txBody>
          <a:bodyPr>
            <a:spAutoFit/>
          </a:bodyPr>
          <a:lstStyle/>
          <a:p>
            <a:r>
              <a:rPr lang="en-US" sz="1600">
                <a:latin typeface="Calibri" pitchFamily="34" charset="0"/>
              </a:rPr>
              <a:t>To-Down Method of Preparation</a:t>
            </a:r>
          </a:p>
          <a:p>
            <a:r>
              <a:rPr lang="en-US" sz="1600">
                <a:latin typeface="Calibri" pitchFamily="34" charset="0"/>
              </a:rPr>
              <a:t>Ball mill, Thermal, Arc discharge, Laser ablation etc. </a:t>
            </a:r>
            <a:r>
              <a:rPr lang="en-US" sz="1600">
                <a:solidFill>
                  <a:srgbClr val="C00000"/>
                </a:solidFill>
                <a:latin typeface="Calibri" pitchFamily="34" charset="0"/>
              </a:rPr>
              <a:t>Lithography</a:t>
            </a:r>
          </a:p>
          <a:p>
            <a:r>
              <a:rPr lang="en-US" sz="1600">
                <a:solidFill>
                  <a:srgbClr val="C00000"/>
                </a:solidFill>
                <a:latin typeface="Calibri" pitchFamily="34" charset="0"/>
              </a:rPr>
              <a:t>Bottom – up preparation method</a:t>
            </a:r>
          </a:p>
        </p:txBody>
      </p:sp>
      <p:sp>
        <p:nvSpPr>
          <p:cNvPr id="12" name="TextBox 11"/>
          <p:cNvSpPr txBox="1"/>
          <p:nvPr/>
        </p:nvSpPr>
        <p:spPr>
          <a:xfrm>
            <a:off x="642910" y="4786322"/>
            <a:ext cx="7389202" cy="1015663"/>
          </a:xfrm>
          <a:prstGeom prst="rect">
            <a:avLst/>
          </a:prstGeom>
          <a:noFill/>
        </p:spPr>
        <p:txBody>
          <a:bodyPr wrap="none">
            <a:spAutoFit/>
          </a:bodyPr>
          <a:lstStyle/>
          <a:p>
            <a:pPr>
              <a:defRPr/>
            </a:pPr>
            <a:r>
              <a:rPr lang="en-US" sz="2000" dirty="0" err="1">
                <a:latin typeface="+mj-lt"/>
              </a:rPr>
              <a:t>Characterisation</a:t>
            </a:r>
            <a:r>
              <a:rPr lang="en-US" sz="2000" dirty="0">
                <a:latin typeface="+mj-lt"/>
              </a:rPr>
              <a:t>: AFM, STM, TEM, SEM, IR, Raman, BET, DLS etc.</a:t>
            </a:r>
          </a:p>
          <a:p>
            <a:pPr>
              <a:defRPr/>
            </a:pPr>
            <a:endParaRPr lang="en-US" sz="2000" dirty="0">
              <a:latin typeface="+mj-lt"/>
            </a:endParaRPr>
          </a:p>
          <a:p>
            <a:pPr>
              <a:defRPr/>
            </a:pPr>
            <a:r>
              <a:rPr lang="en-US" sz="2000" dirty="0">
                <a:latin typeface="+mj-lt"/>
              </a:rPr>
              <a:t> </a:t>
            </a:r>
            <a:r>
              <a:rPr lang="en-US" sz="2000" b="1" dirty="0">
                <a:solidFill>
                  <a:srgbClr val="6600CC"/>
                </a:solidFill>
                <a:latin typeface="+mj-lt"/>
              </a:rPr>
              <a:t>Carbon </a:t>
            </a:r>
            <a:r>
              <a:rPr lang="en-US" sz="2000" b="1" dirty="0" err="1">
                <a:solidFill>
                  <a:srgbClr val="6600CC"/>
                </a:solidFill>
                <a:latin typeface="+mj-lt"/>
              </a:rPr>
              <a:t>Nanotube</a:t>
            </a:r>
            <a:r>
              <a:rPr lang="en-US" sz="2000" b="1" dirty="0">
                <a:solidFill>
                  <a:srgbClr val="6600CC"/>
                </a:solidFill>
                <a:latin typeface="+mj-lt"/>
              </a:rPr>
              <a:t> </a:t>
            </a:r>
          </a:p>
        </p:txBody>
      </p:sp>
      <p:sp>
        <p:nvSpPr>
          <p:cNvPr id="13" name="TextBox 12"/>
          <p:cNvSpPr txBox="1"/>
          <p:nvPr/>
        </p:nvSpPr>
        <p:spPr>
          <a:xfrm>
            <a:off x="3929058" y="6027003"/>
            <a:ext cx="1641027" cy="830997"/>
          </a:xfrm>
          <a:prstGeom prst="rect">
            <a:avLst/>
          </a:prstGeom>
          <a:noFill/>
        </p:spPr>
        <p:txBody>
          <a:bodyPr wrap="none" rtlCol="0">
            <a:spAutoFit/>
          </a:bodyPr>
          <a:lstStyle/>
          <a:p>
            <a:r>
              <a:rPr lang="en-US" b="1" dirty="0" smtClean="0">
                <a:solidFill>
                  <a:srgbClr val="FF0000"/>
                </a:solidFill>
                <a:latin typeface="+mn-lt"/>
              </a:rPr>
              <a:t>Curvature </a:t>
            </a:r>
          </a:p>
          <a:p>
            <a:r>
              <a:rPr lang="en-US" b="1" dirty="0" smtClean="0">
                <a:solidFill>
                  <a:srgbClr val="FF0000"/>
                </a:solidFill>
                <a:latin typeface="+mn-lt"/>
              </a:rPr>
              <a:t>Properties</a:t>
            </a:r>
            <a:endParaRPr lang="en-IN" b="1" dirty="0">
              <a:solidFill>
                <a:srgbClr val="FF0000"/>
              </a:solidFill>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Date Placeholder 1"/>
          <p:cNvSpPr>
            <a:spLocks noGrp="1"/>
          </p:cNvSpPr>
          <p:nvPr>
            <p:ph type="dt" sz="quarter" idx="10"/>
          </p:nvPr>
        </p:nvSpPr>
        <p:spPr>
          <a:noFill/>
        </p:spPr>
        <p:txBody>
          <a:bodyPr/>
          <a:lstStyle/>
          <a:p>
            <a:fld id="{7A4B094F-E6D6-4BBC-806D-8368CFC8914F}" type="datetime2">
              <a:rPr lang="en-US" smtClean="0"/>
              <a:pPr/>
              <a:t>Tuesday, November 9, 2021</a:t>
            </a:fld>
            <a:endParaRPr lang="en-US" smtClean="0"/>
          </a:p>
        </p:txBody>
      </p:sp>
      <p:sp>
        <p:nvSpPr>
          <p:cNvPr id="75779" name="Slide Number Placeholder 3"/>
          <p:cNvSpPr>
            <a:spLocks noGrp="1"/>
          </p:cNvSpPr>
          <p:nvPr>
            <p:ph type="sldNum" sz="quarter" idx="12"/>
          </p:nvPr>
        </p:nvSpPr>
        <p:spPr>
          <a:noFill/>
        </p:spPr>
        <p:txBody>
          <a:bodyPr/>
          <a:lstStyle/>
          <a:p>
            <a:fld id="{A4955F7B-073A-45A4-81D8-9317DB14F649}" type="slidenum">
              <a:rPr lang="en-US" smtClean="0"/>
              <a:pPr/>
              <a:t>10</a:t>
            </a:fld>
            <a:endParaRPr lang="en-US" smtClean="0"/>
          </a:p>
        </p:txBody>
      </p:sp>
      <p:sp>
        <p:nvSpPr>
          <p:cNvPr id="75780" name="Rectangle 5"/>
          <p:cNvSpPr>
            <a:spLocks noChangeArrowheads="1"/>
          </p:cNvSpPr>
          <p:nvPr/>
        </p:nvSpPr>
        <p:spPr bwMode="auto">
          <a:xfrm>
            <a:off x="0" y="3103563"/>
            <a:ext cx="184731" cy="461665"/>
          </a:xfrm>
          <a:prstGeom prst="rect">
            <a:avLst/>
          </a:prstGeom>
          <a:noFill/>
          <a:ln w="9525" algn="ctr">
            <a:noFill/>
            <a:miter lim="800000"/>
            <a:headEnd/>
            <a:tailEnd/>
          </a:ln>
        </p:spPr>
        <p:txBody>
          <a:bodyPr wrap="none" anchor="ctr">
            <a:spAutoFit/>
          </a:bodyPr>
          <a:lstStyle/>
          <a:p>
            <a:endParaRPr lang="en-US"/>
          </a:p>
        </p:txBody>
      </p:sp>
      <p:pic>
        <p:nvPicPr>
          <p:cNvPr id="75781" name="Picture 7"/>
          <p:cNvPicPr>
            <a:picLocks noChangeAspect="1" noChangeArrowheads="1"/>
          </p:cNvPicPr>
          <p:nvPr/>
        </p:nvPicPr>
        <p:blipFill>
          <a:blip r:embed="rId2"/>
          <a:srcRect/>
          <a:stretch>
            <a:fillRect/>
          </a:stretch>
        </p:blipFill>
        <p:spPr bwMode="auto">
          <a:xfrm>
            <a:off x="1055077" y="838201"/>
            <a:ext cx="6709997" cy="4868863"/>
          </a:xfrm>
          <a:prstGeom prst="rect">
            <a:avLst/>
          </a:prstGeom>
          <a:noFill/>
          <a:ln w="9525">
            <a:noFill/>
            <a:miter lim="800000"/>
            <a:headEnd/>
            <a:tailEnd/>
          </a:ln>
        </p:spPr>
      </p:pic>
      <p:sp>
        <p:nvSpPr>
          <p:cNvPr id="75782" name="Text Box 8"/>
          <p:cNvSpPr txBox="1">
            <a:spLocks noChangeArrowheads="1"/>
          </p:cNvSpPr>
          <p:nvPr/>
        </p:nvSpPr>
        <p:spPr bwMode="auto">
          <a:xfrm>
            <a:off x="4888524" y="6203951"/>
            <a:ext cx="3111012" cy="423187"/>
          </a:xfrm>
          <a:prstGeom prst="rect">
            <a:avLst/>
          </a:prstGeom>
          <a:noFill/>
          <a:ln w="12700">
            <a:noFill/>
            <a:miter lim="800000"/>
            <a:headEnd/>
            <a:tailEnd/>
          </a:ln>
        </p:spPr>
        <p:txBody>
          <a:bodyPr lIns="83814" tIns="41907" rIns="83814" bIns="41907">
            <a:spAutoFit/>
          </a:bodyPr>
          <a:lstStyle/>
          <a:p>
            <a:pPr algn="l" defTabSz="838200" eaLnBrk="0" hangingPunct="0"/>
            <a:r>
              <a:rPr lang="en-US" sz="1100">
                <a:solidFill>
                  <a:schemeClr val="tx1"/>
                </a:solidFill>
                <a:latin typeface="Times"/>
              </a:rPr>
              <a:t>Source: Nanoscale Materials in Chemistry, Wiley, 2001</a:t>
            </a:r>
          </a:p>
        </p:txBody>
      </p:sp>
      <p:sp>
        <p:nvSpPr>
          <p:cNvPr id="75783" name="Text Box 9"/>
          <p:cNvSpPr txBox="1">
            <a:spLocks noChangeArrowheads="1"/>
          </p:cNvSpPr>
          <p:nvPr/>
        </p:nvSpPr>
        <p:spPr bwMode="auto">
          <a:xfrm>
            <a:off x="422031" y="0"/>
            <a:ext cx="8204689" cy="876300"/>
          </a:xfrm>
          <a:prstGeom prst="rect">
            <a:avLst/>
          </a:prstGeom>
          <a:noFill/>
          <a:ln w="12700">
            <a:noFill/>
            <a:miter lim="800000"/>
            <a:headEnd/>
            <a:tailEnd/>
          </a:ln>
        </p:spPr>
        <p:txBody>
          <a:bodyPr lIns="83814" tIns="41907" rIns="83814" bIns="41907">
            <a:spAutoFit/>
          </a:bodyPr>
          <a:lstStyle/>
          <a:p>
            <a:pPr defTabSz="838200" eaLnBrk="0" hangingPunct="0"/>
            <a:r>
              <a:rPr lang="en-US" sz="2600" dirty="0">
                <a:solidFill>
                  <a:schemeClr val="tx1"/>
                </a:solidFill>
                <a:latin typeface="+mj-lt"/>
              </a:rPr>
              <a:t>The melting point of gold particles decreases dramatically as the particle size gets below 5 nm</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Date Placeholder 1"/>
          <p:cNvSpPr>
            <a:spLocks noGrp="1"/>
          </p:cNvSpPr>
          <p:nvPr>
            <p:ph type="dt" sz="quarter" idx="10"/>
          </p:nvPr>
        </p:nvSpPr>
        <p:spPr>
          <a:noFill/>
        </p:spPr>
        <p:txBody>
          <a:bodyPr/>
          <a:lstStyle/>
          <a:p>
            <a:fld id="{5972BD3D-7AD3-4977-888B-26A4DF27A94E}" type="datetime2">
              <a:rPr lang="en-US" smtClean="0"/>
              <a:pPr/>
              <a:t>Tuesday, November 9, 2021</a:t>
            </a:fld>
            <a:endParaRPr lang="en-US" smtClean="0"/>
          </a:p>
        </p:txBody>
      </p:sp>
      <p:sp>
        <p:nvSpPr>
          <p:cNvPr id="76803" name="Slide Number Placeholder 3"/>
          <p:cNvSpPr>
            <a:spLocks noGrp="1"/>
          </p:cNvSpPr>
          <p:nvPr>
            <p:ph type="sldNum" sz="quarter" idx="12"/>
          </p:nvPr>
        </p:nvSpPr>
        <p:spPr>
          <a:noFill/>
        </p:spPr>
        <p:txBody>
          <a:bodyPr/>
          <a:lstStyle/>
          <a:p>
            <a:fld id="{2EB898C4-4C01-4649-8979-4F1B0DA31A00}" type="slidenum">
              <a:rPr lang="en-US" smtClean="0"/>
              <a:pPr/>
              <a:t>11</a:t>
            </a:fld>
            <a:endParaRPr lang="en-US" smtClean="0"/>
          </a:p>
        </p:txBody>
      </p:sp>
      <p:sp>
        <p:nvSpPr>
          <p:cNvPr id="76804" name="Rectangle 5"/>
          <p:cNvSpPr>
            <a:spLocks noChangeArrowheads="1"/>
          </p:cNvSpPr>
          <p:nvPr/>
        </p:nvSpPr>
        <p:spPr bwMode="auto">
          <a:xfrm>
            <a:off x="0" y="3103563"/>
            <a:ext cx="184731" cy="461665"/>
          </a:xfrm>
          <a:prstGeom prst="rect">
            <a:avLst/>
          </a:prstGeom>
          <a:noFill/>
          <a:ln w="9525" algn="ctr">
            <a:noFill/>
            <a:miter lim="800000"/>
            <a:headEnd/>
            <a:tailEnd/>
          </a:ln>
        </p:spPr>
        <p:txBody>
          <a:bodyPr wrap="none" anchor="ctr">
            <a:spAutoFit/>
          </a:bodyPr>
          <a:lstStyle/>
          <a:p>
            <a:endParaRPr lang="en-US"/>
          </a:p>
        </p:txBody>
      </p:sp>
      <p:sp>
        <p:nvSpPr>
          <p:cNvPr id="76805" name="Rectangle 11"/>
          <p:cNvSpPr>
            <a:spLocks noChangeArrowheads="1"/>
          </p:cNvSpPr>
          <p:nvPr/>
        </p:nvSpPr>
        <p:spPr bwMode="auto">
          <a:xfrm>
            <a:off x="1543051" y="1890714"/>
            <a:ext cx="117020" cy="323165"/>
          </a:xfrm>
          <a:prstGeom prst="rect">
            <a:avLst/>
          </a:prstGeom>
          <a:noFill/>
          <a:ln w="9525">
            <a:noFill/>
            <a:miter lim="800000"/>
            <a:headEnd/>
            <a:tailEnd/>
          </a:ln>
        </p:spPr>
        <p:txBody>
          <a:bodyPr wrap="none" lIns="0" tIns="0" rIns="0" bIns="0">
            <a:spAutoFit/>
          </a:bodyPr>
          <a:lstStyle/>
          <a:p>
            <a:pPr algn="l" defTabSz="957263" eaLnBrk="0" hangingPunct="0"/>
            <a:r>
              <a:rPr lang="en-US" sz="2100" b="1">
                <a:solidFill>
                  <a:srgbClr val="000000"/>
                </a:solidFill>
              </a:rPr>
              <a:t> </a:t>
            </a:r>
            <a:endParaRPr lang="en-US" sz="4200" b="1">
              <a:solidFill>
                <a:schemeClr val="tx2"/>
              </a:solidFill>
              <a:latin typeface="Garamond" pitchFamily="18" charset="0"/>
            </a:endParaRPr>
          </a:p>
        </p:txBody>
      </p:sp>
      <p:pic>
        <p:nvPicPr>
          <p:cNvPr id="76806" name="Picture 12"/>
          <p:cNvPicPr>
            <a:picLocks noChangeAspect="1" noChangeArrowheads="1"/>
          </p:cNvPicPr>
          <p:nvPr/>
        </p:nvPicPr>
        <p:blipFill>
          <a:blip r:embed="rId2"/>
          <a:srcRect/>
          <a:stretch>
            <a:fillRect/>
          </a:stretch>
        </p:blipFill>
        <p:spPr bwMode="auto">
          <a:xfrm>
            <a:off x="2362200" y="4953000"/>
            <a:ext cx="4170485" cy="1314450"/>
          </a:xfrm>
          <a:prstGeom prst="rect">
            <a:avLst/>
          </a:prstGeom>
          <a:noFill/>
          <a:ln w="9525">
            <a:noFill/>
            <a:miter lim="800000"/>
            <a:headEnd/>
            <a:tailEnd/>
          </a:ln>
        </p:spPr>
      </p:pic>
      <p:sp>
        <p:nvSpPr>
          <p:cNvPr id="76807" name="Rectangle 13"/>
          <p:cNvSpPr>
            <a:spLocks noChangeArrowheads="1"/>
          </p:cNvSpPr>
          <p:nvPr/>
        </p:nvSpPr>
        <p:spPr bwMode="auto">
          <a:xfrm>
            <a:off x="2217128" y="1884364"/>
            <a:ext cx="5139103" cy="320675"/>
          </a:xfrm>
          <a:prstGeom prst="rect">
            <a:avLst/>
          </a:prstGeom>
          <a:noFill/>
          <a:ln w="9525">
            <a:noFill/>
            <a:miter lim="800000"/>
            <a:headEnd/>
            <a:tailEnd/>
          </a:ln>
        </p:spPr>
        <p:txBody>
          <a:bodyPr/>
          <a:lstStyle/>
          <a:p>
            <a:endParaRPr lang="en-US"/>
          </a:p>
        </p:txBody>
      </p:sp>
      <p:sp>
        <p:nvSpPr>
          <p:cNvPr id="76808" name="Rectangle 14"/>
          <p:cNvSpPr>
            <a:spLocks noChangeArrowheads="1"/>
          </p:cNvSpPr>
          <p:nvPr/>
        </p:nvSpPr>
        <p:spPr bwMode="auto">
          <a:xfrm>
            <a:off x="7820758" y="1897064"/>
            <a:ext cx="72136" cy="292388"/>
          </a:xfrm>
          <a:prstGeom prst="rect">
            <a:avLst/>
          </a:prstGeom>
          <a:noFill/>
          <a:ln w="9525">
            <a:noFill/>
            <a:miter lim="800000"/>
            <a:headEnd/>
            <a:tailEnd/>
          </a:ln>
        </p:spPr>
        <p:txBody>
          <a:bodyPr wrap="none" lIns="0" tIns="0" rIns="0" bIns="0">
            <a:spAutoFit/>
          </a:bodyPr>
          <a:lstStyle/>
          <a:p>
            <a:pPr algn="l" defTabSz="957263" eaLnBrk="0" hangingPunct="0"/>
            <a:r>
              <a:rPr lang="en-US" sz="1900">
                <a:solidFill>
                  <a:srgbClr val="000000"/>
                </a:solidFill>
              </a:rPr>
              <a:t> </a:t>
            </a:r>
            <a:endParaRPr lang="en-US" sz="4200" b="1">
              <a:solidFill>
                <a:schemeClr val="tx2"/>
              </a:solidFill>
              <a:latin typeface="Garamond" pitchFamily="18" charset="0"/>
            </a:endParaRPr>
          </a:p>
        </p:txBody>
      </p:sp>
      <p:sp>
        <p:nvSpPr>
          <p:cNvPr id="76809" name="Rectangle 15"/>
          <p:cNvSpPr>
            <a:spLocks noChangeArrowheads="1"/>
          </p:cNvSpPr>
          <p:nvPr/>
        </p:nvSpPr>
        <p:spPr bwMode="auto">
          <a:xfrm>
            <a:off x="1553308" y="4352925"/>
            <a:ext cx="6079881" cy="490538"/>
          </a:xfrm>
          <a:prstGeom prst="rect">
            <a:avLst/>
          </a:prstGeom>
          <a:noFill/>
          <a:ln w="9525">
            <a:noFill/>
            <a:miter lim="800000"/>
            <a:headEnd/>
            <a:tailEnd/>
          </a:ln>
        </p:spPr>
        <p:txBody>
          <a:bodyPr/>
          <a:lstStyle/>
          <a:p>
            <a:endParaRPr lang="en-US"/>
          </a:p>
        </p:txBody>
      </p:sp>
      <p:sp>
        <p:nvSpPr>
          <p:cNvPr id="76810" name="Rectangle 16"/>
          <p:cNvSpPr>
            <a:spLocks noChangeArrowheads="1"/>
          </p:cNvSpPr>
          <p:nvPr/>
        </p:nvSpPr>
        <p:spPr bwMode="auto">
          <a:xfrm>
            <a:off x="1544516" y="4197351"/>
            <a:ext cx="6002215" cy="900113"/>
          </a:xfrm>
          <a:prstGeom prst="rect">
            <a:avLst/>
          </a:prstGeom>
          <a:noFill/>
          <a:ln w="9525">
            <a:noFill/>
            <a:miter lim="800000"/>
            <a:headEnd/>
            <a:tailEnd/>
          </a:ln>
        </p:spPr>
        <p:txBody>
          <a:bodyPr/>
          <a:lstStyle/>
          <a:p>
            <a:endParaRPr lang="en-US"/>
          </a:p>
        </p:txBody>
      </p:sp>
      <p:sp>
        <p:nvSpPr>
          <p:cNvPr id="76811" name="Rectangle 17"/>
          <p:cNvSpPr>
            <a:spLocks noChangeArrowheads="1"/>
          </p:cNvSpPr>
          <p:nvPr/>
        </p:nvSpPr>
        <p:spPr bwMode="auto">
          <a:xfrm>
            <a:off x="1928446" y="4114801"/>
            <a:ext cx="5901295" cy="292388"/>
          </a:xfrm>
          <a:prstGeom prst="rect">
            <a:avLst/>
          </a:prstGeom>
          <a:noFill/>
          <a:ln w="9525">
            <a:noFill/>
            <a:miter lim="800000"/>
            <a:headEnd/>
            <a:tailEnd/>
          </a:ln>
        </p:spPr>
        <p:txBody>
          <a:bodyPr wrap="none" lIns="0" tIns="0" rIns="0" bIns="0">
            <a:spAutoFit/>
          </a:bodyPr>
          <a:lstStyle/>
          <a:p>
            <a:pPr algn="l" defTabSz="957263" eaLnBrk="0" hangingPunct="0"/>
            <a:r>
              <a:rPr lang="en-US" sz="1900" b="1">
                <a:solidFill>
                  <a:srgbClr val="000000"/>
                </a:solidFill>
                <a:latin typeface="Garamond" pitchFamily="18" charset="0"/>
              </a:rPr>
              <a:t>Quantum dots change color with size because additional </a:t>
            </a:r>
            <a:endParaRPr lang="en-US" sz="4200" b="1">
              <a:solidFill>
                <a:schemeClr val="tx2"/>
              </a:solidFill>
              <a:latin typeface="Garamond" pitchFamily="18" charset="0"/>
            </a:endParaRPr>
          </a:p>
        </p:txBody>
      </p:sp>
      <p:sp>
        <p:nvSpPr>
          <p:cNvPr id="76812" name="Rectangle 18"/>
          <p:cNvSpPr>
            <a:spLocks noChangeArrowheads="1"/>
          </p:cNvSpPr>
          <p:nvPr/>
        </p:nvSpPr>
        <p:spPr bwMode="auto">
          <a:xfrm>
            <a:off x="2243504" y="4370389"/>
            <a:ext cx="5294719" cy="292388"/>
          </a:xfrm>
          <a:prstGeom prst="rect">
            <a:avLst/>
          </a:prstGeom>
          <a:noFill/>
          <a:ln w="9525">
            <a:noFill/>
            <a:miter lim="800000"/>
            <a:headEnd/>
            <a:tailEnd/>
          </a:ln>
        </p:spPr>
        <p:txBody>
          <a:bodyPr wrap="none" lIns="0" tIns="0" rIns="0" bIns="0">
            <a:spAutoFit/>
          </a:bodyPr>
          <a:lstStyle/>
          <a:p>
            <a:pPr algn="l" defTabSz="957263" eaLnBrk="0" hangingPunct="0"/>
            <a:r>
              <a:rPr lang="en-US" sz="1900" b="1">
                <a:solidFill>
                  <a:srgbClr val="000000"/>
                </a:solidFill>
                <a:latin typeface="Garamond" pitchFamily="18" charset="0"/>
              </a:rPr>
              <a:t>energy is required to  “confine” the semiconductor </a:t>
            </a:r>
            <a:endParaRPr lang="en-US" sz="4200" b="1">
              <a:solidFill>
                <a:schemeClr val="tx2"/>
              </a:solidFill>
              <a:latin typeface="Garamond" pitchFamily="18" charset="0"/>
            </a:endParaRPr>
          </a:p>
        </p:txBody>
      </p:sp>
      <p:sp>
        <p:nvSpPr>
          <p:cNvPr id="76813" name="Rectangle 19"/>
          <p:cNvSpPr>
            <a:spLocks noChangeArrowheads="1"/>
          </p:cNvSpPr>
          <p:nvPr/>
        </p:nvSpPr>
        <p:spPr bwMode="auto">
          <a:xfrm>
            <a:off x="3301512" y="4627564"/>
            <a:ext cx="3142655" cy="292388"/>
          </a:xfrm>
          <a:prstGeom prst="rect">
            <a:avLst/>
          </a:prstGeom>
          <a:noFill/>
          <a:ln w="9525">
            <a:noFill/>
            <a:miter lim="800000"/>
            <a:headEnd/>
            <a:tailEnd/>
          </a:ln>
        </p:spPr>
        <p:txBody>
          <a:bodyPr wrap="none" lIns="0" tIns="0" rIns="0" bIns="0">
            <a:spAutoFit/>
          </a:bodyPr>
          <a:lstStyle/>
          <a:p>
            <a:pPr algn="l" defTabSz="957263" eaLnBrk="0" hangingPunct="0"/>
            <a:r>
              <a:rPr lang="en-US" sz="1900" b="1">
                <a:solidFill>
                  <a:srgbClr val="000000"/>
                </a:solidFill>
                <a:latin typeface="Garamond" pitchFamily="18" charset="0"/>
              </a:rPr>
              <a:t>excitation to a smaller volume.</a:t>
            </a:r>
            <a:endParaRPr lang="en-US" sz="4200" b="1">
              <a:solidFill>
                <a:schemeClr val="tx2"/>
              </a:solidFill>
              <a:latin typeface="Garamond" pitchFamily="18" charset="0"/>
            </a:endParaRPr>
          </a:p>
        </p:txBody>
      </p:sp>
      <p:sp>
        <p:nvSpPr>
          <p:cNvPr id="76814" name="Rectangle 20"/>
          <p:cNvSpPr>
            <a:spLocks noChangeArrowheads="1"/>
          </p:cNvSpPr>
          <p:nvPr/>
        </p:nvSpPr>
        <p:spPr bwMode="auto">
          <a:xfrm>
            <a:off x="6144358" y="4710114"/>
            <a:ext cx="60914" cy="292388"/>
          </a:xfrm>
          <a:prstGeom prst="rect">
            <a:avLst/>
          </a:prstGeom>
          <a:noFill/>
          <a:ln w="9525">
            <a:noFill/>
            <a:miter lim="800000"/>
            <a:headEnd/>
            <a:tailEnd/>
          </a:ln>
        </p:spPr>
        <p:txBody>
          <a:bodyPr wrap="none" lIns="0" tIns="0" rIns="0" bIns="0">
            <a:spAutoFit/>
          </a:bodyPr>
          <a:lstStyle/>
          <a:p>
            <a:pPr algn="l" defTabSz="957263" eaLnBrk="0" hangingPunct="0"/>
            <a:r>
              <a:rPr lang="en-US" sz="1900" b="1">
                <a:solidFill>
                  <a:srgbClr val="000000"/>
                </a:solidFill>
                <a:latin typeface="Garamond" pitchFamily="18" charset="0"/>
              </a:rPr>
              <a:t> </a:t>
            </a:r>
            <a:endParaRPr lang="en-US" sz="4200" b="1">
              <a:solidFill>
                <a:schemeClr val="tx2"/>
              </a:solidFill>
              <a:latin typeface="Garamond" pitchFamily="18" charset="0"/>
            </a:endParaRPr>
          </a:p>
        </p:txBody>
      </p:sp>
      <p:sp>
        <p:nvSpPr>
          <p:cNvPr id="76815" name="Text Box 21"/>
          <p:cNvSpPr txBox="1">
            <a:spLocks noChangeArrowheads="1"/>
          </p:cNvSpPr>
          <p:nvPr/>
        </p:nvSpPr>
        <p:spPr bwMode="auto">
          <a:xfrm>
            <a:off x="1447800" y="1279525"/>
            <a:ext cx="6455020" cy="1066214"/>
          </a:xfrm>
          <a:prstGeom prst="rect">
            <a:avLst/>
          </a:prstGeom>
          <a:noFill/>
          <a:ln w="9525">
            <a:noFill/>
            <a:miter lim="800000"/>
            <a:headEnd/>
            <a:tailEnd/>
          </a:ln>
        </p:spPr>
        <p:txBody>
          <a:bodyPr lIns="95783" tIns="47891" rIns="95783" bIns="47891">
            <a:spAutoFit/>
          </a:bodyPr>
          <a:lstStyle/>
          <a:p>
            <a:pPr defTabSz="957263" eaLnBrk="0" hangingPunct="0"/>
            <a:r>
              <a:rPr lang="en-US" sz="2100" b="1">
                <a:solidFill>
                  <a:schemeClr val="tx2"/>
                </a:solidFill>
                <a:latin typeface="Garamond" pitchFamily="18" charset="0"/>
              </a:rPr>
              <a:t>Ordinary light excites all color quantum dots.              </a:t>
            </a:r>
          </a:p>
          <a:p>
            <a:pPr defTabSz="957263" eaLnBrk="0" hangingPunct="0"/>
            <a:r>
              <a:rPr lang="en-US" sz="2100" b="1">
                <a:solidFill>
                  <a:schemeClr val="tx2"/>
                </a:solidFill>
                <a:latin typeface="Garamond" pitchFamily="18" charset="0"/>
              </a:rPr>
              <a:t>(</a:t>
            </a:r>
            <a:r>
              <a:rPr lang="en-US" sz="2100" b="1" i="1">
                <a:solidFill>
                  <a:schemeClr val="tx2"/>
                </a:solidFill>
                <a:latin typeface="Garamond" pitchFamily="18" charset="0"/>
              </a:rPr>
              <a:t>Any </a:t>
            </a:r>
            <a:r>
              <a:rPr lang="en-US" sz="2100" b="1">
                <a:solidFill>
                  <a:schemeClr val="tx2"/>
                </a:solidFill>
                <a:latin typeface="Garamond" pitchFamily="18" charset="0"/>
              </a:rPr>
              <a:t>light source “bluer” than the dot of interest works.)</a:t>
            </a:r>
          </a:p>
        </p:txBody>
      </p:sp>
      <p:grpSp>
        <p:nvGrpSpPr>
          <p:cNvPr id="2" name="Group 22"/>
          <p:cNvGrpSpPr>
            <a:grpSpLocks/>
          </p:cNvGrpSpPr>
          <p:nvPr/>
        </p:nvGrpSpPr>
        <p:grpSpPr bwMode="auto">
          <a:xfrm>
            <a:off x="2057400" y="1997076"/>
            <a:ext cx="5057043" cy="2041525"/>
            <a:chOff x="1337" y="1290"/>
            <a:chExt cx="3186" cy="1286"/>
          </a:xfrm>
        </p:grpSpPr>
        <p:sp>
          <p:nvSpPr>
            <p:cNvPr id="76818" name="Oval 23"/>
            <p:cNvSpPr>
              <a:spLocks noChangeAspect="1" noChangeArrowheads="1"/>
            </p:cNvSpPr>
            <p:nvPr/>
          </p:nvSpPr>
          <p:spPr bwMode="auto">
            <a:xfrm>
              <a:off x="2040" y="1819"/>
              <a:ext cx="559" cy="481"/>
            </a:xfrm>
            <a:prstGeom prst="ellipse">
              <a:avLst/>
            </a:prstGeom>
            <a:gradFill rotWithShape="0">
              <a:gsLst>
                <a:gs pos="0">
                  <a:srgbClr val="F8785E"/>
                </a:gs>
                <a:gs pos="100000">
                  <a:srgbClr val="73382C"/>
                </a:gs>
              </a:gsLst>
              <a:path path="shape">
                <a:fillToRect l="50000" t="50000" r="50000" b="50000"/>
              </a:path>
            </a:gradFill>
            <a:ln w="9525">
              <a:noFill/>
              <a:round/>
              <a:headEnd/>
              <a:tailEnd/>
            </a:ln>
          </p:spPr>
          <p:txBody>
            <a:bodyPr/>
            <a:lstStyle/>
            <a:p>
              <a:endParaRPr lang="en-US"/>
            </a:p>
          </p:txBody>
        </p:sp>
        <p:sp>
          <p:nvSpPr>
            <p:cNvPr id="76819" name="Oval 24"/>
            <p:cNvSpPr>
              <a:spLocks noChangeAspect="1" noChangeArrowheads="1"/>
            </p:cNvSpPr>
            <p:nvPr/>
          </p:nvSpPr>
          <p:spPr bwMode="auto">
            <a:xfrm>
              <a:off x="4339" y="2014"/>
              <a:ext cx="184" cy="159"/>
            </a:xfrm>
            <a:prstGeom prst="ellipse">
              <a:avLst/>
            </a:prstGeom>
            <a:gradFill rotWithShape="0">
              <a:gsLst>
                <a:gs pos="0">
                  <a:srgbClr val="3366FF"/>
                </a:gs>
                <a:gs pos="100000">
                  <a:srgbClr val="182F76"/>
                </a:gs>
              </a:gsLst>
              <a:path path="shape">
                <a:fillToRect l="50000" t="50000" r="50000" b="50000"/>
              </a:path>
            </a:gradFill>
            <a:ln w="9525">
              <a:noFill/>
              <a:round/>
              <a:headEnd/>
              <a:tailEnd/>
            </a:ln>
          </p:spPr>
          <p:txBody>
            <a:bodyPr/>
            <a:lstStyle/>
            <a:p>
              <a:endParaRPr lang="en-US"/>
            </a:p>
          </p:txBody>
        </p:sp>
        <p:sp>
          <p:nvSpPr>
            <p:cNvPr id="76820" name="Oval 25"/>
            <p:cNvSpPr>
              <a:spLocks noChangeAspect="1" noChangeArrowheads="1"/>
            </p:cNvSpPr>
            <p:nvPr/>
          </p:nvSpPr>
          <p:spPr bwMode="auto">
            <a:xfrm>
              <a:off x="3863" y="1968"/>
              <a:ext cx="265" cy="230"/>
            </a:xfrm>
            <a:prstGeom prst="ellipse">
              <a:avLst/>
            </a:prstGeom>
            <a:gradFill rotWithShape="0">
              <a:gsLst>
                <a:gs pos="0">
                  <a:srgbClr val="00CCFF"/>
                </a:gs>
                <a:gs pos="100000">
                  <a:srgbClr val="005E76"/>
                </a:gs>
              </a:gsLst>
              <a:path path="shape">
                <a:fillToRect l="50000" t="50000" r="50000" b="50000"/>
              </a:path>
            </a:gradFill>
            <a:ln w="9525">
              <a:noFill/>
              <a:round/>
              <a:headEnd/>
              <a:tailEnd/>
            </a:ln>
          </p:spPr>
          <p:txBody>
            <a:bodyPr/>
            <a:lstStyle/>
            <a:p>
              <a:endParaRPr lang="en-US"/>
            </a:p>
          </p:txBody>
        </p:sp>
        <p:sp>
          <p:nvSpPr>
            <p:cNvPr id="76821" name="Oval 26"/>
            <p:cNvSpPr>
              <a:spLocks noChangeAspect="1" noChangeArrowheads="1"/>
            </p:cNvSpPr>
            <p:nvPr/>
          </p:nvSpPr>
          <p:spPr bwMode="auto">
            <a:xfrm>
              <a:off x="3316" y="1917"/>
              <a:ext cx="380" cy="328"/>
            </a:xfrm>
            <a:prstGeom prst="ellipse">
              <a:avLst/>
            </a:prstGeom>
            <a:gradFill rotWithShape="0">
              <a:gsLst>
                <a:gs pos="0">
                  <a:srgbClr val="7BF20E"/>
                </a:gs>
                <a:gs pos="100000">
                  <a:srgbClr val="397006"/>
                </a:gs>
              </a:gsLst>
              <a:path path="shape">
                <a:fillToRect l="50000" t="50000" r="50000" b="50000"/>
              </a:path>
            </a:gradFill>
            <a:ln w="9525">
              <a:noFill/>
              <a:round/>
              <a:headEnd/>
              <a:tailEnd/>
            </a:ln>
          </p:spPr>
          <p:txBody>
            <a:bodyPr/>
            <a:lstStyle/>
            <a:p>
              <a:endParaRPr lang="en-US"/>
            </a:p>
          </p:txBody>
        </p:sp>
        <p:sp>
          <p:nvSpPr>
            <p:cNvPr id="76822" name="Oval 27"/>
            <p:cNvSpPr>
              <a:spLocks noChangeArrowheads="1"/>
            </p:cNvSpPr>
            <p:nvPr/>
          </p:nvSpPr>
          <p:spPr bwMode="auto">
            <a:xfrm>
              <a:off x="1337" y="1777"/>
              <a:ext cx="629" cy="542"/>
            </a:xfrm>
            <a:prstGeom prst="ellipse">
              <a:avLst/>
            </a:prstGeom>
            <a:gradFill rotWithShape="0">
              <a:gsLst>
                <a:gs pos="0">
                  <a:srgbClr val="FF4141"/>
                </a:gs>
                <a:gs pos="100000">
                  <a:srgbClr val="962626"/>
                </a:gs>
              </a:gsLst>
              <a:path path="shape">
                <a:fillToRect l="50000" t="50000" r="50000" b="50000"/>
              </a:path>
            </a:gradFill>
            <a:ln w="9525">
              <a:noFill/>
              <a:round/>
              <a:headEnd/>
              <a:tailEnd/>
            </a:ln>
          </p:spPr>
          <p:txBody>
            <a:bodyPr/>
            <a:lstStyle/>
            <a:p>
              <a:endParaRPr lang="en-US"/>
            </a:p>
          </p:txBody>
        </p:sp>
        <p:sp>
          <p:nvSpPr>
            <p:cNvPr id="76823" name="Freeform 28"/>
            <p:cNvSpPr>
              <a:spLocks/>
            </p:cNvSpPr>
            <p:nvPr/>
          </p:nvSpPr>
          <p:spPr bwMode="auto">
            <a:xfrm>
              <a:off x="1598" y="1454"/>
              <a:ext cx="63" cy="191"/>
            </a:xfrm>
            <a:custGeom>
              <a:avLst/>
              <a:gdLst>
                <a:gd name="T0" fmla="*/ 22 w 63"/>
                <a:gd name="T1" fmla="*/ 30 h 191"/>
                <a:gd name="T2" fmla="*/ 24 w 63"/>
                <a:gd name="T3" fmla="*/ 31 h 191"/>
                <a:gd name="T4" fmla="*/ 38 w 63"/>
                <a:gd name="T5" fmla="*/ 44 h 191"/>
                <a:gd name="T6" fmla="*/ 37 w 63"/>
                <a:gd name="T7" fmla="*/ 44 h 191"/>
                <a:gd name="T8" fmla="*/ 37 w 63"/>
                <a:gd name="T9" fmla="*/ 43 h 191"/>
                <a:gd name="T10" fmla="*/ 38 w 63"/>
                <a:gd name="T11" fmla="*/ 40 h 191"/>
                <a:gd name="T12" fmla="*/ 39 w 63"/>
                <a:gd name="T13" fmla="*/ 39 h 191"/>
                <a:gd name="T14" fmla="*/ 22 w 63"/>
                <a:gd name="T15" fmla="*/ 50 h 191"/>
                <a:gd name="T16" fmla="*/ 6 w 63"/>
                <a:gd name="T17" fmla="*/ 63 h 191"/>
                <a:gd name="T18" fmla="*/ 0 w 63"/>
                <a:gd name="T19" fmla="*/ 74 h 191"/>
                <a:gd name="T20" fmla="*/ 1 w 63"/>
                <a:gd name="T21" fmla="*/ 83 h 191"/>
                <a:gd name="T22" fmla="*/ 10 w 63"/>
                <a:gd name="T23" fmla="*/ 94 h 191"/>
                <a:gd name="T24" fmla="*/ 29 w 63"/>
                <a:gd name="T25" fmla="*/ 106 h 191"/>
                <a:gd name="T26" fmla="*/ 48 w 63"/>
                <a:gd name="T27" fmla="*/ 105 h 191"/>
                <a:gd name="T28" fmla="*/ 49 w 63"/>
                <a:gd name="T29" fmla="*/ 108 h 191"/>
                <a:gd name="T30" fmla="*/ 35 w 63"/>
                <a:gd name="T31" fmla="*/ 112 h 191"/>
                <a:gd name="T32" fmla="*/ 35 w 63"/>
                <a:gd name="T33" fmla="*/ 110 h 191"/>
                <a:gd name="T34" fmla="*/ 35 w 63"/>
                <a:gd name="T35" fmla="*/ 110 h 191"/>
                <a:gd name="T36" fmla="*/ 15 w 63"/>
                <a:gd name="T37" fmla="*/ 122 h 191"/>
                <a:gd name="T38" fmla="*/ 4 w 63"/>
                <a:gd name="T39" fmla="*/ 135 h 191"/>
                <a:gd name="T40" fmla="*/ 0 w 63"/>
                <a:gd name="T41" fmla="*/ 143 h 191"/>
                <a:gd name="T42" fmla="*/ 4 w 63"/>
                <a:gd name="T43" fmla="*/ 153 h 191"/>
                <a:gd name="T44" fmla="*/ 15 w 63"/>
                <a:gd name="T45" fmla="*/ 165 h 191"/>
                <a:gd name="T46" fmla="*/ 35 w 63"/>
                <a:gd name="T47" fmla="*/ 178 h 191"/>
                <a:gd name="T48" fmla="*/ 35 w 63"/>
                <a:gd name="T49" fmla="*/ 178 h 191"/>
                <a:gd name="T50" fmla="*/ 35 w 63"/>
                <a:gd name="T51" fmla="*/ 174 h 191"/>
                <a:gd name="T52" fmla="*/ 49 w 63"/>
                <a:gd name="T53" fmla="*/ 179 h 191"/>
                <a:gd name="T54" fmla="*/ 39 w 63"/>
                <a:gd name="T55" fmla="*/ 172 h 191"/>
                <a:gd name="T56" fmla="*/ 34 w 63"/>
                <a:gd name="T57" fmla="*/ 181 h 191"/>
                <a:gd name="T58" fmla="*/ 35 w 63"/>
                <a:gd name="T59" fmla="*/ 187 h 191"/>
                <a:gd name="T60" fmla="*/ 61 w 63"/>
                <a:gd name="T61" fmla="*/ 178 h 191"/>
                <a:gd name="T62" fmla="*/ 61 w 63"/>
                <a:gd name="T63" fmla="*/ 185 h 191"/>
                <a:gd name="T64" fmla="*/ 48 w 63"/>
                <a:gd name="T65" fmla="*/ 181 h 191"/>
                <a:gd name="T66" fmla="*/ 62 w 63"/>
                <a:gd name="T67" fmla="*/ 184 h 191"/>
                <a:gd name="T68" fmla="*/ 63 w 63"/>
                <a:gd name="T69" fmla="*/ 174 h 191"/>
                <a:gd name="T70" fmla="*/ 59 w 63"/>
                <a:gd name="T71" fmla="*/ 164 h 191"/>
                <a:gd name="T72" fmla="*/ 41 w 63"/>
                <a:gd name="T73" fmla="*/ 151 h 191"/>
                <a:gd name="T74" fmla="*/ 25 w 63"/>
                <a:gd name="T75" fmla="*/ 139 h 191"/>
                <a:gd name="T76" fmla="*/ 27 w 63"/>
                <a:gd name="T77" fmla="*/ 141 h 191"/>
                <a:gd name="T78" fmla="*/ 27 w 63"/>
                <a:gd name="T79" fmla="*/ 143 h 191"/>
                <a:gd name="T80" fmla="*/ 27 w 63"/>
                <a:gd name="T81" fmla="*/ 146 h 191"/>
                <a:gd name="T82" fmla="*/ 25 w 63"/>
                <a:gd name="T83" fmla="*/ 149 h 191"/>
                <a:gd name="T84" fmla="*/ 41 w 63"/>
                <a:gd name="T85" fmla="*/ 136 h 191"/>
                <a:gd name="T86" fmla="*/ 59 w 63"/>
                <a:gd name="T87" fmla="*/ 123 h 191"/>
                <a:gd name="T88" fmla="*/ 63 w 63"/>
                <a:gd name="T89" fmla="*/ 112 h 191"/>
                <a:gd name="T90" fmla="*/ 62 w 63"/>
                <a:gd name="T91" fmla="*/ 103 h 191"/>
                <a:gd name="T92" fmla="*/ 55 w 63"/>
                <a:gd name="T93" fmla="*/ 92 h 191"/>
                <a:gd name="T94" fmla="*/ 35 w 63"/>
                <a:gd name="T95" fmla="*/ 80 h 191"/>
                <a:gd name="T96" fmla="*/ 15 w 63"/>
                <a:gd name="T97" fmla="*/ 81 h 191"/>
                <a:gd name="T98" fmla="*/ 14 w 63"/>
                <a:gd name="T99" fmla="*/ 78 h 191"/>
                <a:gd name="T100" fmla="*/ 28 w 63"/>
                <a:gd name="T101" fmla="*/ 74 h 191"/>
                <a:gd name="T102" fmla="*/ 28 w 63"/>
                <a:gd name="T103" fmla="*/ 77 h 191"/>
                <a:gd name="T104" fmla="*/ 29 w 63"/>
                <a:gd name="T105" fmla="*/ 77 h 191"/>
                <a:gd name="T106" fmla="*/ 48 w 63"/>
                <a:gd name="T107" fmla="*/ 64 h 191"/>
                <a:gd name="T108" fmla="*/ 61 w 63"/>
                <a:gd name="T109" fmla="*/ 53 h 191"/>
                <a:gd name="T110" fmla="*/ 63 w 63"/>
                <a:gd name="T111" fmla="*/ 43 h 191"/>
                <a:gd name="T112" fmla="*/ 59 w 63"/>
                <a:gd name="T113" fmla="*/ 30 h 191"/>
                <a:gd name="T114" fmla="*/ 48 w 63"/>
                <a:gd name="T115" fmla="*/ 17 h 191"/>
                <a:gd name="T116" fmla="*/ 33 w 63"/>
                <a:gd name="T117" fmla="*/ 7 h 19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3"/>
                <a:gd name="T178" fmla="*/ 0 h 191"/>
                <a:gd name="T179" fmla="*/ 63 w 63"/>
                <a:gd name="T180" fmla="*/ 191 h 19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3" h="191">
                  <a:moveTo>
                    <a:pt x="21" y="0"/>
                  </a:moveTo>
                  <a:lnTo>
                    <a:pt x="6" y="20"/>
                  </a:lnTo>
                  <a:lnTo>
                    <a:pt x="22" y="30"/>
                  </a:lnTo>
                  <a:lnTo>
                    <a:pt x="27" y="18"/>
                  </a:lnTo>
                  <a:lnTo>
                    <a:pt x="18" y="27"/>
                  </a:lnTo>
                  <a:lnTo>
                    <a:pt x="24" y="31"/>
                  </a:lnTo>
                  <a:lnTo>
                    <a:pt x="29" y="35"/>
                  </a:lnTo>
                  <a:lnTo>
                    <a:pt x="33" y="40"/>
                  </a:lnTo>
                  <a:lnTo>
                    <a:pt x="38" y="44"/>
                  </a:lnTo>
                  <a:lnTo>
                    <a:pt x="47" y="34"/>
                  </a:lnTo>
                  <a:lnTo>
                    <a:pt x="34" y="40"/>
                  </a:lnTo>
                  <a:lnTo>
                    <a:pt x="37" y="44"/>
                  </a:lnTo>
                  <a:lnTo>
                    <a:pt x="49" y="39"/>
                  </a:lnTo>
                  <a:lnTo>
                    <a:pt x="35" y="39"/>
                  </a:lnTo>
                  <a:lnTo>
                    <a:pt x="37" y="43"/>
                  </a:lnTo>
                  <a:lnTo>
                    <a:pt x="35" y="45"/>
                  </a:lnTo>
                  <a:lnTo>
                    <a:pt x="49" y="45"/>
                  </a:lnTo>
                  <a:lnTo>
                    <a:pt x="38" y="40"/>
                  </a:lnTo>
                  <a:lnTo>
                    <a:pt x="35" y="42"/>
                  </a:lnTo>
                  <a:lnTo>
                    <a:pt x="48" y="47"/>
                  </a:lnTo>
                  <a:lnTo>
                    <a:pt x="39" y="39"/>
                  </a:lnTo>
                  <a:lnTo>
                    <a:pt x="35" y="42"/>
                  </a:lnTo>
                  <a:lnTo>
                    <a:pt x="29" y="46"/>
                  </a:lnTo>
                  <a:lnTo>
                    <a:pt x="22" y="50"/>
                  </a:lnTo>
                  <a:lnTo>
                    <a:pt x="15" y="55"/>
                  </a:lnTo>
                  <a:lnTo>
                    <a:pt x="10" y="59"/>
                  </a:lnTo>
                  <a:lnTo>
                    <a:pt x="6" y="63"/>
                  </a:lnTo>
                  <a:lnTo>
                    <a:pt x="4" y="68"/>
                  </a:lnTo>
                  <a:lnTo>
                    <a:pt x="1" y="69"/>
                  </a:lnTo>
                  <a:lnTo>
                    <a:pt x="0" y="74"/>
                  </a:lnTo>
                  <a:lnTo>
                    <a:pt x="0" y="76"/>
                  </a:lnTo>
                  <a:lnTo>
                    <a:pt x="0" y="78"/>
                  </a:lnTo>
                  <a:lnTo>
                    <a:pt x="1" y="83"/>
                  </a:lnTo>
                  <a:lnTo>
                    <a:pt x="4" y="85"/>
                  </a:lnTo>
                  <a:lnTo>
                    <a:pt x="6" y="89"/>
                  </a:lnTo>
                  <a:lnTo>
                    <a:pt x="10" y="94"/>
                  </a:lnTo>
                  <a:lnTo>
                    <a:pt x="15" y="98"/>
                  </a:lnTo>
                  <a:lnTo>
                    <a:pt x="22" y="102"/>
                  </a:lnTo>
                  <a:lnTo>
                    <a:pt x="29" y="106"/>
                  </a:lnTo>
                  <a:lnTo>
                    <a:pt x="35" y="111"/>
                  </a:lnTo>
                  <a:lnTo>
                    <a:pt x="39" y="115"/>
                  </a:lnTo>
                  <a:lnTo>
                    <a:pt x="48" y="105"/>
                  </a:lnTo>
                  <a:lnTo>
                    <a:pt x="35" y="111"/>
                  </a:lnTo>
                  <a:lnTo>
                    <a:pt x="38" y="113"/>
                  </a:lnTo>
                  <a:lnTo>
                    <a:pt x="49" y="108"/>
                  </a:lnTo>
                  <a:lnTo>
                    <a:pt x="35" y="108"/>
                  </a:lnTo>
                  <a:lnTo>
                    <a:pt x="37" y="110"/>
                  </a:lnTo>
                  <a:lnTo>
                    <a:pt x="35" y="112"/>
                  </a:lnTo>
                  <a:lnTo>
                    <a:pt x="49" y="112"/>
                  </a:lnTo>
                  <a:lnTo>
                    <a:pt x="38" y="106"/>
                  </a:lnTo>
                  <a:lnTo>
                    <a:pt x="35" y="110"/>
                  </a:lnTo>
                  <a:lnTo>
                    <a:pt x="48" y="114"/>
                  </a:lnTo>
                  <a:lnTo>
                    <a:pt x="39" y="105"/>
                  </a:lnTo>
                  <a:lnTo>
                    <a:pt x="35" y="110"/>
                  </a:lnTo>
                  <a:lnTo>
                    <a:pt x="29" y="113"/>
                  </a:lnTo>
                  <a:lnTo>
                    <a:pt x="22" y="117"/>
                  </a:lnTo>
                  <a:lnTo>
                    <a:pt x="15" y="122"/>
                  </a:lnTo>
                  <a:lnTo>
                    <a:pt x="10" y="126"/>
                  </a:lnTo>
                  <a:lnTo>
                    <a:pt x="6" y="130"/>
                  </a:lnTo>
                  <a:lnTo>
                    <a:pt x="4" y="135"/>
                  </a:lnTo>
                  <a:lnTo>
                    <a:pt x="1" y="137"/>
                  </a:lnTo>
                  <a:lnTo>
                    <a:pt x="0" y="141"/>
                  </a:lnTo>
                  <a:lnTo>
                    <a:pt x="0" y="143"/>
                  </a:lnTo>
                  <a:lnTo>
                    <a:pt x="0" y="145"/>
                  </a:lnTo>
                  <a:lnTo>
                    <a:pt x="1" y="150"/>
                  </a:lnTo>
                  <a:lnTo>
                    <a:pt x="4" y="153"/>
                  </a:lnTo>
                  <a:lnTo>
                    <a:pt x="6" y="156"/>
                  </a:lnTo>
                  <a:lnTo>
                    <a:pt x="10" y="160"/>
                  </a:lnTo>
                  <a:lnTo>
                    <a:pt x="15" y="165"/>
                  </a:lnTo>
                  <a:lnTo>
                    <a:pt x="22" y="169"/>
                  </a:lnTo>
                  <a:lnTo>
                    <a:pt x="29" y="173"/>
                  </a:lnTo>
                  <a:lnTo>
                    <a:pt x="35" y="178"/>
                  </a:lnTo>
                  <a:lnTo>
                    <a:pt x="39" y="182"/>
                  </a:lnTo>
                  <a:lnTo>
                    <a:pt x="48" y="172"/>
                  </a:lnTo>
                  <a:lnTo>
                    <a:pt x="35" y="178"/>
                  </a:lnTo>
                  <a:lnTo>
                    <a:pt x="38" y="180"/>
                  </a:lnTo>
                  <a:lnTo>
                    <a:pt x="49" y="174"/>
                  </a:lnTo>
                  <a:lnTo>
                    <a:pt x="35" y="174"/>
                  </a:lnTo>
                  <a:lnTo>
                    <a:pt x="37" y="177"/>
                  </a:lnTo>
                  <a:lnTo>
                    <a:pt x="35" y="179"/>
                  </a:lnTo>
                  <a:lnTo>
                    <a:pt x="49" y="179"/>
                  </a:lnTo>
                  <a:lnTo>
                    <a:pt x="38" y="174"/>
                  </a:lnTo>
                  <a:lnTo>
                    <a:pt x="40" y="170"/>
                  </a:lnTo>
                  <a:lnTo>
                    <a:pt x="39" y="172"/>
                  </a:lnTo>
                  <a:lnTo>
                    <a:pt x="39" y="171"/>
                  </a:lnTo>
                  <a:lnTo>
                    <a:pt x="35" y="177"/>
                  </a:lnTo>
                  <a:lnTo>
                    <a:pt x="34" y="181"/>
                  </a:lnTo>
                  <a:lnTo>
                    <a:pt x="35" y="185"/>
                  </a:lnTo>
                  <a:lnTo>
                    <a:pt x="35" y="186"/>
                  </a:lnTo>
                  <a:lnTo>
                    <a:pt x="35" y="187"/>
                  </a:lnTo>
                  <a:lnTo>
                    <a:pt x="37" y="187"/>
                  </a:lnTo>
                  <a:lnTo>
                    <a:pt x="61" y="177"/>
                  </a:lnTo>
                  <a:lnTo>
                    <a:pt x="61" y="178"/>
                  </a:lnTo>
                  <a:lnTo>
                    <a:pt x="60" y="175"/>
                  </a:lnTo>
                  <a:lnTo>
                    <a:pt x="58" y="191"/>
                  </a:lnTo>
                  <a:lnTo>
                    <a:pt x="61" y="185"/>
                  </a:lnTo>
                  <a:lnTo>
                    <a:pt x="62" y="181"/>
                  </a:lnTo>
                  <a:lnTo>
                    <a:pt x="61" y="177"/>
                  </a:lnTo>
                  <a:lnTo>
                    <a:pt x="48" y="181"/>
                  </a:lnTo>
                  <a:lnTo>
                    <a:pt x="58" y="191"/>
                  </a:lnTo>
                  <a:lnTo>
                    <a:pt x="59" y="187"/>
                  </a:lnTo>
                  <a:lnTo>
                    <a:pt x="62" y="184"/>
                  </a:lnTo>
                  <a:lnTo>
                    <a:pt x="63" y="179"/>
                  </a:lnTo>
                  <a:lnTo>
                    <a:pt x="63" y="177"/>
                  </a:lnTo>
                  <a:lnTo>
                    <a:pt x="63" y="174"/>
                  </a:lnTo>
                  <a:lnTo>
                    <a:pt x="62" y="170"/>
                  </a:lnTo>
                  <a:lnTo>
                    <a:pt x="61" y="168"/>
                  </a:lnTo>
                  <a:lnTo>
                    <a:pt x="59" y="164"/>
                  </a:lnTo>
                  <a:lnTo>
                    <a:pt x="55" y="159"/>
                  </a:lnTo>
                  <a:lnTo>
                    <a:pt x="48" y="155"/>
                  </a:lnTo>
                  <a:lnTo>
                    <a:pt x="41" y="151"/>
                  </a:lnTo>
                  <a:lnTo>
                    <a:pt x="35" y="147"/>
                  </a:lnTo>
                  <a:lnTo>
                    <a:pt x="29" y="142"/>
                  </a:lnTo>
                  <a:lnTo>
                    <a:pt x="25" y="139"/>
                  </a:lnTo>
                  <a:lnTo>
                    <a:pt x="15" y="147"/>
                  </a:lnTo>
                  <a:lnTo>
                    <a:pt x="28" y="142"/>
                  </a:lnTo>
                  <a:lnTo>
                    <a:pt x="27" y="141"/>
                  </a:lnTo>
                  <a:lnTo>
                    <a:pt x="14" y="145"/>
                  </a:lnTo>
                  <a:lnTo>
                    <a:pt x="28" y="145"/>
                  </a:lnTo>
                  <a:lnTo>
                    <a:pt x="27" y="143"/>
                  </a:lnTo>
                  <a:lnTo>
                    <a:pt x="28" y="141"/>
                  </a:lnTo>
                  <a:lnTo>
                    <a:pt x="14" y="141"/>
                  </a:lnTo>
                  <a:lnTo>
                    <a:pt x="27" y="146"/>
                  </a:lnTo>
                  <a:lnTo>
                    <a:pt x="28" y="144"/>
                  </a:lnTo>
                  <a:lnTo>
                    <a:pt x="15" y="139"/>
                  </a:lnTo>
                  <a:lnTo>
                    <a:pt x="25" y="149"/>
                  </a:lnTo>
                  <a:lnTo>
                    <a:pt x="29" y="144"/>
                  </a:lnTo>
                  <a:lnTo>
                    <a:pt x="35" y="140"/>
                  </a:lnTo>
                  <a:lnTo>
                    <a:pt x="41" y="136"/>
                  </a:lnTo>
                  <a:lnTo>
                    <a:pt x="48" y="131"/>
                  </a:lnTo>
                  <a:lnTo>
                    <a:pt x="55" y="127"/>
                  </a:lnTo>
                  <a:lnTo>
                    <a:pt x="59" y="123"/>
                  </a:lnTo>
                  <a:lnTo>
                    <a:pt x="61" y="119"/>
                  </a:lnTo>
                  <a:lnTo>
                    <a:pt x="62" y="117"/>
                  </a:lnTo>
                  <a:lnTo>
                    <a:pt x="63" y="112"/>
                  </a:lnTo>
                  <a:lnTo>
                    <a:pt x="63" y="110"/>
                  </a:lnTo>
                  <a:lnTo>
                    <a:pt x="63" y="108"/>
                  </a:lnTo>
                  <a:lnTo>
                    <a:pt x="62" y="103"/>
                  </a:lnTo>
                  <a:lnTo>
                    <a:pt x="61" y="101"/>
                  </a:lnTo>
                  <a:lnTo>
                    <a:pt x="59" y="97"/>
                  </a:lnTo>
                  <a:lnTo>
                    <a:pt x="55" y="92"/>
                  </a:lnTo>
                  <a:lnTo>
                    <a:pt x="48" y="88"/>
                  </a:lnTo>
                  <a:lnTo>
                    <a:pt x="41" y="84"/>
                  </a:lnTo>
                  <a:lnTo>
                    <a:pt x="35" y="80"/>
                  </a:lnTo>
                  <a:lnTo>
                    <a:pt x="29" y="75"/>
                  </a:lnTo>
                  <a:lnTo>
                    <a:pt x="25" y="72"/>
                  </a:lnTo>
                  <a:lnTo>
                    <a:pt x="15" y="81"/>
                  </a:lnTo>
                  <a:lnTo>
                    <a:pt x="28" y="75"/>
                  </a:lnTo>
                  <a:lnTo>
                    <a:pt x="27" y="74"/>
                  </a:lnTo>
                  <a:lnTo>
                    <a:pt x="14" y="78"/>
                  </a:lnTo>
                  <a:lnTo>
                    <a:pt x="28" y="78"/>
                  </a:lnTo>
                  <a:lnTo>
                    <a:pt x="27" y="76"/>
                  </a:lnTo>
                  <a:lnTo>
                    <a:pt x="28" y="74"/>
                  </a:lnTo>
                  <a:lnTo>
                    <a:pt x="14" y="74"/>
                  </a:lnTo>
                  <a:lnTo>
                    <a:pt x="27" y="80"/>
                  </a:lnTo>
                  <a:lnTo>
                    <a:pt x="28" y="77"/>
                  </a:lnTo>
                  <a:lnTo>
                    <a:pt x="15" y="72"/>
                  </a:lnTo>
                  <a:lnTo>
                    <a:pt x="25" y="82"/>
                  </a:lnTo>
                  <a:lnTo>
                    <a:pt x="29" y="77"/>
                  </a:lnTo>
                  <a:lnTo>
                    <a:pt x="35" y="73"/>
                  </a:lnTo>
                  <a:lnTo>
                    <a:pt x="41" y="69"/>
                  </a:lnTo>
                  <a:lnTo>
                    <a:pt x="48" y="64"/>
                  </a:lnTo>
                  <a:lnTo>
                    <a:pt x="55" y="60"/>
                  </a:lnTo>
                  <a:lnTo>
                    <a:pt x="59" y="56"/>
                  </a:lnTo>
                  <a:lnTo>
                    <a:pt x="61" y="53"/>
                  </a:lnTo>
                  <a:lnTo>
                    <a:pt x="62" y="50"/>
                  </a:lnTo>
                  <a:lnTo>
                    <a:pt x="63" y="45"/>
                  </a:lnTo>
                  <a:lnTo>
                    <a:pt x="63" y="43"/>
                  </a:lnTo>
                  <a:lnTo>
                    <a:pt x="63" y="39"/>
                  </a:lnTo>
                  <a:lnTo>
                    <a:pt x="62" y="34"/>
                  </a:lnTo>
                  <a:lnTo>
                    <a:pt x="59" y="30"/>
                  </a:lnTo>
                  <a:lnTo>
                    <a:pt x="56" y="26"/>
                  </a:lnTo>
                  <a:lnTo>
                    <a:pt x="53" y="21"/>
                  </a:lnTo>
                  <a:lnTo>
                    <a:pt x="48" y="17"/>
                  </a:lnTo>
                  <a:lnTo>
                    <a:pt x="44" y="13"/>
                  </a:lnTo>
                  <a:lnTo>
                    <a:pt x="38" y="10"/>
                  </a:lnTo>
                  <a:lnTo>
                    <a:pt x="33" y="7"/>
                  </a:lnTo>
                  <a:lnTo>
                    <a:pt x="21" y="0"/>
                  </a:lnTo>
                  <a:close/>
                </a:path>
              </a:pathLst>
            </a:custGeom>
            <a:solidFill>
              <a:srgbClr val="3333CC"/>
            </a:solidFill>
            <a:ln w="9525">
              <a:noFill/>
              <a:round/>
              <a:headEnd/>
              <a:tailEnd/>
            </a:ln>
          </p:spPr>
          <p:txBody>
            <a:bodyPr/>
            <a:lstStyle/>
            <a:p>
              <a:endParaRPr lang="en-US"/>
            </a:p>
          </p:txBody>
        </p:sp>
        <p:sp>
          <p:nvSpPr>
            <p:cNvPr id="76824" name="Freeform 29"/>
            <p:cNvSpPr>
              <a:spLocks/>
            </p:cNvSpPr>
            <p:nvPr/>
          </p:nvSpPr>
          <p:spPr bwMode="auto">
            <a:xfrm>
              <a:off x="1583" y="1647"/>
              <a:ext cx="103" cy="84"/>
            </a:xfrm>
            <a:custGeom>
              <a:avLst/>
              <a:gdLst>
                <a:gd name="T0" fmla="*/ 0 w 103"/>
                <a:gd name="T1" fmla="*/ 1 h 96"/>
                <a:gd name="T2" fmla="*/ 54 w 103"/>
                <a:gd name="T3" fmla="*/ 30 h 96"/>
                <a:gd name="T4" fmla="*/ 103 w 103"/>
                <a:gd name="T5" fmla="*/ 0 h 96"/>
                <a:gd name="T6" fmla="*/ 0 w 103"/>
                <a:gd name="T7" fmla="*/ 1 h 96"/>
                <a:gd name="T8" fmla="*/ 0 60000 65536"/>
                <a:gd name="T9" fmla="*/ 0 60000 65536"/>
                <a:gd name="T10" fmla="*/ 0 60000 65536"/>
                <a:gd name="T11" fmla="*/ 0 60000 65536"/>
                <a:gd name="T12" fmla="*/ 0 w 103"/>
                <a:gd name="T13" fmla="*/ 0 h 96"/>
                <a:gd name="T14" fmla="*/ 103 w 103"/>
                <a:gd name="T15" fmla="*/ 96 h 96"/>
              </a:gdLst>
              <a:ahLst/>
              <a:cxnLst>
                <a:cxn ang="T8">
                  <a:pos x="T0" y="T1"/>
                </a:cxn>
                <a:cxn ang="T9">
                  <a:pos x="T2" y="T3"/>
                </a:cxn>
                <a:cxn ang="T10">
                  <a:pos x="T4" y="T5"/>
                </a:cxn>
                <a:cxn ang="T11">
                  <a:pos x="T6" y="T7"/>
                </a:cxn>
              </a:cxnLst>
              <a:rect l="T12" t="T13" r="T14" b="T15"/>
              <a:pathLst>
                <a:path w="103" h="96">
                  <a:moveTo>
                    <a:pt x="0" y="1"/>
                  </a:moveTo>
                  <a:lnTo>
                    <a:pt x="54" y="96"/>
                  </a:lnTo>
                  <a:lnTo>
                    <a:pt x="103" y="0"/>
                  </a:lnTo>
                  <a:lnTo>
                    <a:pt x="0" y="1"/>
                  </a:lnTo>
                  <a:close/>
                </a:path>
              </a:pathLst>
            </a:custGeom>
            <a:solidFill>
              <a:srgbClr val="3333CC"/>
            </a:solidFill>
            <a:ln w="9525">
              <a:noFill/>
              <a:round/>
              <a:headEnd/>
              <a:tailEnd/>
            </a:ln>
          </p:spPr>
          <p:txBody>
            <a:bodyPr/>
            <a:lstStyle/>
            <a:p>
              <a:endParaRPr lang="en-US"/>
            </a:p>
          </p:txBody>
        </p:sp>
        <p:sp>
          <p:nvSpPr>
            <p:cNvPr id="76825" name="Freeform 30"/>
            <p:cNvSpPr>
              <a:spLocks/>
            </p:cNvSpPr>
            <p:nvPr/>
          </p:nvSpPr>
          <p:spPr bwMode="auto">
            <a:xfrm>
              <a:off x="4390" y="1710"/>
              <a:ext cx="64" cy="191"/>
            </a:xfrm>
            <a:custGeom>
              <a:avLst/>
              <a:gdLst>
                <a:gd name="T0" fmla="*/ 22 w 64"/>
                <a:gd name="T1" fmla="*/ 31 h 191"/>
                <a:gd name="T2" fmla="*/ 23 w 64"/>
                <a:gd name="T3" fmla="*/ 33 h 191"/>
                <a:gd name="T4" fmla="*/ 37 w 64"/>
                <a:gd name="T5" fmla="*/ 45 h 191"/>
                <a:gd name="T6" fmla="*/ 36 w 64"/>
                <a:gd name="T7" fmla="*/ 45 h 191"/>
                <a:gd name="T8" fmla="*/ 36 w 64"/>
                <a:gd name="T9" fmla="*/ 44 h 191"/>
                <a:gd name="T10" fmla="*/ 37 w 64"/>
                <a:gd name="T11" fmla="*/ 41 h 191"/>
                <a:gd name="T12" fmla="*/ 40 w 64"/>
                <a:gd name="T13" fmla="*/ 39 h 191"/>
                <a:gd name="T14" fmla="*/ 22 w 64"/>
                <a:gd name="T15" fmla="*/ 51 h 191"/>
                <a:gd name="T16" fmla="*/ 6 w 64"/>
                <a:gd name="T17" fmla="*/ 64 h 191"/>
                <a:gd name="T18" fmla="*/ 1 w 64"/>
                <a:gd name="T19" fmla="*/ 76 h 191"/>
                <a:gd name="T20" fmla="*/ 1 w 64"/>
                <a:gd name="T21" fmla="*/ 84 h 191"/>
                <a:gd name="T22" fmla="*/ 10 w 64"/>
                <a:gd name="T23" fmla="*/ 95 h 191"/>
                <a:gd name="T24" fmla="*/ 29 w 64"/>
                <a:gd name="T25" fmla="*/ 108 h 191"/>
                <a:gd name="T26" fmla="*/ 49 w 64"/>
                <a:gd name="T27" fmla="*/ 107 h 191"/>
                <a:gd name="T28" fmla="*/ 49 w 64"/>
                <a:gd name="T29" fmla="*/ 109 h 191"/>
                <a:gd name="T30" fmla="*/ 36 w 64"/>
                <a:gd name="T31" fmla="*/ 114 h 191"/>
                <a:gd name="T32" fmla="*/ 36 w 64"/>
                <a:gd name="T33" fmla="*/ 110 h 191"/>
                <a:gd name="T34" fmla="*/ 35 w 64"/>
                <a:gd name="T35" fmla="*/ 110 h 191"/>
                <a:gd name="T36" fmla="*/ 15 w 64"/>
                <a:gd name="T37" fmla="*/ 123 h 191"/>
                <a:gd name="T38" fmla="*/ 3 w 64"/>
                <a:gd name="T39" fmla="*/ 135 h 191"/>
                <a:gd name="T40" fmla="*/ 0 w 64"/>
                <a:gd name="T41" fmla="*/ 145 h 191"/>
                <a:gd name="T42" fmla="*/ 3 w 64"/>
                <a:gd name="T43" fmla="*/ 153 h 191"/>
                <a:gd name="T44" fmla="*/ 15 w 64"/>
                <a:gd name="T45" fmla="*/ 166 h 191"/>
                <a:gd name="T46" fmla="*/ 35 w 64"/>
                <a:gd name="T47" fmla="*/ 178 h 191"/>
                <a:gd name="T48" fmla="*/ 36 w 64"/>
                <a:gd name="T49" fmla="*/ 178 h 191"/>
                <a:gd name="T50" fmla="*/ 36 w 64"/>
                <a:gd name="T51" fmla="*/ 176 h 191"/>
                <a:gd name="T52" fmla="*/ 49 w 64"/>
                <a:gd name="T53" fmla="*/ 180 h 191"/>
                <a:gd name="T54" fmla="*/ 40 w 64"/>
                <a:gd name="T55" fmla="*/ 174 h 191"/>
                <a:gd name="T56" fmla="*/ 34 w 64"/>
                <a:gd name="T57" fmla="*/ 183 h 191"/>
                <a:gd name="T58" fmla="*/ 36 w 64"/>
                <a:gd name="T59" fmla="*/ 188 h 191"/>
                <a:gd name="T60" fmla="*/ 61 w 64"/>
                <a:gd name="T61" fmla="*/ 178 h 191"/>
                <a:gd name="T62" fmla="*/ 61 w 64"/>
                <a:gd name="T63" fmla="*/ 187 h 191"/>
                <a:gd name="T64" fmla="*/ 48 w 64"/>
                <a:gd name="T65" fmla="*/ 183 h 191"/>
                <a:gd name="T66" fmla="*/ 63 w 64"/>
                <a:gd name="T67" fmla="*/ 185 h 191"/>
                <a:gd name="T68" fmla="*/ 63 w 64"/>
                <a:gd name="T69" fmla="*/ 176 h 191"/>
                <a:gd name="T70" fmla="*/ 58 w 64"/>
                <a:gd name="T71" fmla="*/ 164 h 191"/>
                <a:gd name="T72" fmla="*/ 42 w 64"/>
                <a:gd name="T73" fmla="*/ 152 h 191"/>
                <a:gd name="T74" fmla="*/ 26 w 64"/>
                <a:gd name="T75" fmla="*/ 139 h 191"/>
                <a:gd name="T76" fmla="*/ 27 w 64"/>
                <a:gd name="T77" fmla="*/ 142 h 191"/>
                <a:gd name="T78" fmla="*/ 28 w 64"/>
                <a:gd name="T79" fmla="*/ 145 h 191"/>
                <a:gd name="T80" fmla="*/ 27 w 64"/>
                <a:gd name="T81" fmla="*/ 147 h 191"/>
                <a:gd name="T82" fmla="*/ 26 w 64"/>
                <a:gd name="T83" fmla="*/ 149 h 191"/>
                <a:gd name="T84" fmla="*/ 42 w 64"/>
                <a:gd name="T85" fmla="*/ 137 h 191"/>
                <a:gd name="T86" fmla="*/ 58 w 64"/>
                <a:gd name="T87" fmla="*/ 124 h 191"/>
                <a:gd name="T88" fmla="*/ 63 w 64"/>
                <a:gd name="T89" fmla="*/ 114 h 191"/>
                <a:gd name="T90" fmla="*/ 63 w 64"/>
                <a:gd name="T91" fmla="*/ 104 h 191"/>
                <a:gd name="T92" fmla="*/ 55 w 64"/>
                <a:gd name="T93" fmla="*/ 94 h 191"/>
                <a:gd name="T94" fmla="*/ 35 w 64"/>
                <a:gd name="T95" fmla="*/ 81 h 191"/>
                <a:gd name="T96" fmla="*/ 15 w 64"/>
                <a:gd name="T97" fmla="*/ 81 h 191"/>
                <a:gd name="T98" fmla="*/ 15 w 64"/>
                <a:gd name="T99" fmla="*/ 80 h 191"/>
                <a:gd name="T100" fmla="*/ 28 w 64"/>
                <a:gd name="T101" fmla="*/ 76 h 191"/>
                <a:gd name="T102" fmla="*/ 28 w 64"/>
                <a:gd name="T103" fmla="*/ 78 h 191"/>
                <a:gd name="T104" fmla="*/ 30 w 64"/>
                <a:gd name="T105" fmla="*/ 78 h 191"/>
                <a:gd name="T106" fmla="*/ 49 w 64"/>
                <a:gd name="T107" fmla="*/ 66 h 191"/>
                <a:gd name="T108" fmla="*/ 61 w 64"/>
                <a:gd name="T109" fmla="*/ 53 h 191"/>
                <a:gd name="T110" fmla="*/ 64 w 64"/>
                <a:gd name="T111" fmla="*/ 44 h 191"/>
                <a:gd name="T112" fmla="*/ 60 w 64"/>
                <a:gd name="T113" fmla="*/ 31 h 191"/>
                <a:gd name="T114" fmla="*/ 49 w 64"/>
                <a:gd name="T115" fmla="*/ 19 h 191"/>
                <a:gd name="T116" fmla="*/ 33 w 64"/>
                <a:gd name="T117" fmla="*/ 8 h 19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1"/>
                <a:gd name="T179" fmla="*/ 64 w 64"/>
                <a:gd name="T180" fmla="*/ 191 h 19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1">
                  <a:moveTo>
                    <a:pt x="22" y="0"/>
                  </a:moveTo>
                  <a:lnTo>
                    <a:pt x="7" y="21"/>
                  </a:lnTo>
                  <a:lnTo>
                    <a:pt x="22" y="31"/>
                  </a:lnTo>
                  <a:lnTo>
                    <a:pt x="28" y="19"/>
                  </a:lnTo>
                  <a:lnTo>
                    <a:pt x="17" y="28"/>
                  </a:lnTo>
                  <a:lnTo>
                    <a:pt x="23" y="33"/>
                  </a:lnTo>
                  <a:lnTo>
                    <a:pt x="29" y="36"/>
                  </a:lnTo>
                  <a:lnTo>
                    <a:pt x="34" y="40"/>
                  </a:lnTo>
                  <a:lnTo>
                    <a:pt x="37" y="45"/>
                  </a:lnTo>
                  <a:lnTo>
                    <a:pt x="48" y="36"/>
                  </a:lnTo>
                  <a:lnTo>
                    <a:pt x="34" y="40"/>
                  </a:lnTo>
                  <a:lnTo>
                    <a:pt x="36" y="45"/>
                  </a:lnTo>
                  <a:lnTo>
                    <a:pt x="49" y="40"/>
                  </a:lnTo>
                  <a:lnTo>
                    <a:pt x="36" y="40"/>
                  </a:lnTo>
                  <a:lnTo>
                    <a:pt x="36" y="44"/>
                  </a:lnTo>
                  <a:lnTo>
                    <a:pt x="36" y="46"/>
                  </a:lnTo>
                  <a:lnTo>
                    <a:pt x="49" y="46"/>
                  </a:lnTo>
                  <a:lnTo>
                    <a:pt x="37" y="41"/>
                  </a:lnTo>
                  <a:lnTo>
                    <a:pt x="36" y="44"/>
                  </a:lnTo>
                  <a:lnTo>
                    <a:pt x="49" y="49"/>
                  </a:lnTo>
                  <a:lnTo>
                    <a:pt x="40" y="39"/>
                  </a:lnTo>
                  <a:lnTo>
                    <a:pt x="35" y="44"/>
                  </a:lnTo>
                  <a:lnTo>
                    <a:pt x="29" y="48"/>
                  </a:lnTo>
                  <a:lnTo>
                    <a:pt x="22" y="51"/>
                  </a:lnTo>
                  <a:lnTo>
                    <a:pt x="15" y="56"/>
                  </a:lnTo>
                  <a:lnTo>
                    <a:pt x="10" y="60"/>
                  </a:lnTo>
                  <a:lnTo>
                    <a:pt x="6" y="64"/>
                  </a:lnTo>
                  <a:lnTo>
                    <a:pt x="3" y="68"/>
                  </a:lnTo>
                  <a:lnTo>
                    <a:pt x="1" y="70"/>
                  </a:lnTo>
                  <a:lnTo>
                    <a:pt x="1" y="76"/>
                  </a:lnTo>
                  <a:lnTo>
                    <a:pt x="0" y="78"/>
                  </a:lnTo>
                  <a:lnTo>
                    <a:pt x="1" y="80"/>
                  </a:lnTo>
                  <a:lnTo>
                    <a:pt x="1" y="84"/>
                  </a:lnTo>
                  <a:lnTo>
                    <a:pt x="3" y="87"/>
                  </a:lnTo>
                  <a:lnTo>
                    <a:pt x="6" y="91"/>
                  </a:lnTo>
                  <a:lnTo>
                    <a:pt x="10" y="95"/>
                  </a:lnTo>
                  <a:lnTo>
                    <a:pt x="15" y="100"/>
                  </a:lnTo>
                  <a:lnTo>
                    <a:pt x="22" y="103"/>
                  </a:lnTo>
                  <a:lnTo>
                    <a:pt x="29" y="108"/>
                  </a:lnTo>
                  <a:lnTo>
                    <a:pt x="35" y="111"/>
                  </a:lnTo>
                  <a:lnTo>
                    <a:pt x="40" y="116"/>
                  </a:lnTo>
                  <a:lnTo>
                    <a:pt x="49" y="107"/>
                  </a:lnTo>
                  <a:lnTo>
                    <a:pt x="36" y="111"/>
                  </a:lnTo>
                  <a:lnTo>
                    <a:pt x="37" y="114"/>
                  </a:lnTo>
                  <a:lnTo>
                    <a:pt x="49" y="109"/>
                  </a:lnTo>
                  <a:lnTo>
                    <a:pt x="36" y="109"/>
                  </a:lnTo>
                  <a:lnTo>
                    <a:pt x="36" y="110"/>
                  </a:lnTo>
                  <a:lnTo>
                    <a:pt x="36" y="114"/>
                  </a:lnTo>
                  <a:lnTo>
                    <a:pt x="49" y="114"/>
                  </a:lnTo>
                  <a:lnTo>
                    <a:pt x="37" y="108"/>
                  </a:lnTo>
                  <a:lnTo>
                    <a:pt x="36" y="110"/>
                  </a:lnTo>
                  <a:lnTo>
                    <a:pt x="49" y="116"/>
                  </a:lnTo>
                  <a:lnTo>
                    <a:pt x="40" y="106"/>
                  </a:lnTo>
                  <a:lnTo>
                    <a:pt x="35" y="110"/>
                  </a:lnTo>
                  <a:lnTo>
                    <a:pt x="29" y="115"/>
                  </a:lnTo>
                  <a:lnTo>
                    <a:pt x="22" y="119"/>
                  </a:lnTo>
                  <a:lnTo>
                    <a:pt x="15" y="123"/>
                  </a:lnTo>
                  <a:lnTo>
                    <a:pt x="10" y="127"/>
                  </a:lnTo>
                  <a:lnTo>
                    <a:pt x="6" y="131"/>
                  </a:lnTo>
                  <a:lnTo>
                    <a:pt x="3" y="135"/>
                  </a:lnTo>
                  <a:lnTo>
                    <a:pt x="1" y="137"/>
                  </a:lnTo>
                  <a:lnTo>
                    <a:pt x="1" y="143"/>
                  </a:lnTo>
                  <a:lnTo>
                    <a:pt x="0" y="145"/>
                  </a:lnTo>
                  <a:lnTo>
                    <a:pt x="1" y="146"/>
                  </a:lnTo>
                  <a:lnTo>
                    <a:pt x="1" y="151"/>
                  </a:lnTo>
                  <a:lnTo>
                    <a:pt x="3" y="153"/>
                  </a:lnTo>
                  <a:lnTo>
                    <a:pt x="6" y="158"/>
                  </a:lnTo>
                  <a:lnTo>
                    <a:pt x="10" y="162"/>
                  </a:lnTo>
                  <a:lnTo>
                    <a:pt x="15" y="166"/>
                  </a:lnTo>
                  <a:lnTo>
                    <a:pt x="22" y="170"/>
                  </a:lnTo>
                  <a:lnTo>
                    <a:pt x="29" y="174"/>
                  </a:lnTo>
                  <a:lnTo>
                    <a:pt x="35" y="178"/>
                  </a:lnTo>
                  <a:lnTo>
                    <a:pt x="40" y="183"/>
                  </a:lnTo>
                  <a:lnTo>
                    <a:pt x="49" y="174"/>
                  </a:lnTo>
                  <a:lnTo>
                    <a:pt x="36" y="178"/>
                  </a:lnTo>
                  <a:lnTo>
                    <a:pt x="37" y="180"/>
                  </a:lnTo>
                  <a:lnTo>
                    <a:pt x="49" y="176"/>
                  </a:lnTo>
                  <a:lnTo>
                    <a:pt x="36" y="176"/>
                  </a:lnTo>
                  <a:lnTo>
                    <a:pt x="36" y="178"/>
                  </a:lnTo>
                  <a:lnTo>
                    <a:pt x="36" y="180"/>
                  </a:lnTo>
                  <a:lnTo>
                    <a:pt x="49" y="180"/>
                  </a:lnTo>
                  <a:lnTo>
                    <a:pt x="37" y="175"/>
                  </a:lnTo>
                  <a:lnTo>
                    <a:pt x="40" y="171"/>
                  </a:lnTo>
                  <a:lnTo>
                    <a:pt x="40" y="174"/>
                  </a:lnTo>
                  <a:lnTo>
                    <a:pt x="38" y="173"/>
                  </a:lnTo>
                  <a:lnTo>
                    <a:pt x="36" y="177"/>
                  </a:lnTo>
                  <a:lnTo>
                    <a:pt x="34" y="183"/>
                  </a:lnTo>
                  <a:lnTo>
                    <a:pt x="35" y="187"/>
                  </a:lnTo>
                  <a:lnTo>
                    <a:pt x="36" y="188"/>
                  </a:lnTo>
                  <a:lnTo>
                    <a:pt x="36" y="189"/>
                  </a:lnTo>
                  <a:lnTo>
                    <a:pt x="61" y="178"/>
                  </a:lnTo>
                  <a:lnTo>
                    <a:pt x="60" y="176"/>
                  </a:lnTo>
                  <a:lnTo>
                    <a:pt x="57" y="191"/>
                  </a:lnTo>
                  <a:lnTo>
                    <a:pt x="61" y="187"/>
                  </a:lnTo>
                  <a:lnTo>
                    <a:pt x="62" y="183"/>
                  </a:lnTo>
                  <a:lnTo>
                    <a:pt x="61" y="177"/>
                  </a:lnTo>
                  <a:lnTo>
                    <a:pt x="48" y="183"/>
                  </a:lnTo>
                  <a:lnTo>
                    <a:pt x="57" y="191"/>
                  </a:lnTo>
                  <a:lnTo>
                    <a:pt x="60" y="189"/>
                  </a:lnTo>
                  <a:lnTo>
                    <a:pt x="63" y="185"/>
                  </a:lnTo>
                  <a:lnTo>
                    <a:pt x="63" y="180"/>
                  </a:lnTo>
                  <a:lnTo>
                    <a:pt x="64" y="178"/>
                  </a:lnTo>
                  <a:lnTo>
                    <a:pt x="63" y="176"/>
                  </a:lnTo>
                  <a:lnTo>
                    <a:pt x="63" y="171"/>
                  </a:lnTo>
                  <a:lnTo>
                    <a:pt x="61" y="169"/>
                  </a:lnTo>
                  <a:lnTo>
                    <a:pt x="58" y="164"/>
                  </a:lnTo>
                  <a:lnTo>
                    <a:pt x="55" y="160"/>
                  </a:lnTo>
                  <a:lnTo>
                    <a:pt x="49" y="157"/>
                  </a:lnTo>
                  <a:lnTo>
                    <a:pt x="42" y="152"/>
                  </a:lnTo>
                  <a:lnTo>
                    <a:pt x="35" y="148"/>
                  </a:lnTo>
                  <a:lnTo>
                    <a:pt x="30" y="144"/>
                  </a:lnTo>
                  <a:lnTo>
                    <a:pt x="26" y="139"/>
                  </a:lnTo>
                  <a:lnTo>
                    <a:pt x="15" y="148"/>
                  </a:lnTo>
                  <a:lnTo>
                    <a:pt x="28" y="144"/>
                  </a:lnTo>
                  <a:lnTo>
                    <a:pt x="27" y="142"/>
                  </a:lnTo>
                  <a:lnTo>
                    <a:pt x="15" y="146"/>
                  </a:lnTo>
                  <a:lnTo>
                    <a:pt x="28" y="146"/>
                  </a:lnTo>
                  <a:lnTo>
                    <a:pt x="28" y="145"/>
                  </a:lnTo>
                  <a:lnTo>
                    <a:pt x="28" y="143"/>
                  </a:lnTo>
                  <a:lnTo>
                    <a:pt x="15" y="143"/>
                  </a:lnTo>
                  <a:lnTo>
                    <a:pt x="27" y="147"/>
                  </a:lnTo>
                  <a:lnTo>
                    <a:pt x="28" y="145"/>
                  </a:lnTo>
                  <a:lnTo>
                    <a:pt x="15" y="141"/>
                  </a:lnTo>
                  <a:lnTo>
                    <a:pt x="26" y="149"/>
                  </a:lnTo>
                  <a:lnTo>
                    <a:pt x="30" y="145"/>
                  </a:lnTo>
                  <a:lnTo>
                    <a:pt x="35" y="141"/>
                  </a:lnTo>
                  <a:lnTo>
                    <a:pt x="42" y="137"/>
                  </a:lnTo>
                  <a:lnTo>
                    <a:pt x="49" y="132"/>
                  </a:lnTo>
                  <a:lnTo>
                    <a:pt x="55" y="129"/>
                  </a:lnTo>
                  <a:lnTo>
                    <a:pt x="58" y="124"/>
                  </a:lnTo>
                  <a:lnTo>
                    <a:pt x="61" y="120"/>
                  </a:lnTo>
                  <a:lnTo>
                    <a:pt x="63" y="118"/>
                  </a:lnTo>
                  <a:lnTo>
                    <a:pt x="63" y="114"/>
                  </a:lnTo>
                  <a:lnTo>
                    <a:pt x="64" y="110"/>
                  </a:lnTo>
                  <a:lnTo>
                    <a:pt x="63" y="109"/>
                  </a:lnTo>
                  <a:lnTo>
                    <a:pt x="63" y="104"/>
                  </a:lnTo>
                  <a:lnTo>
                    <a:pt x="61" y="102"/>
                  </a:lnTo>
                  <a:lnTo>
                    <a:pt x="58" y="97"/>
                  </a:lnTo>
                  <a:lnTo>
                    <a:pt x="55" y="94"/>
                  </a:lnTo>
                  <a:lnTo>
                    <a:pt x="49" y="89"/>
                  </a:lnTo>
                  <a:lnTo>
                    <a:pt x="42" y="86"/>
                  </a:lnTo>
                  <a:lnTo>
                    <a:pt x="35" y="81"/>
                  </a:lnTo>
                  <a:lnTo>
                    <a:pt x="30" y="77"/>
                  </a:lnTo>
                  <a:lnTo>
                    <a:pt x="26" y="73"/>
                  </a:lnTo>
                  <a:lnTo>
                    <a:pt x="15" y="81"/>
                  </a:lnTo>
                  <a:lnTo>
                    <a:pt x="28" y="77"/>
                  </a:lnTo>
                  <a:lnTo>
                    <a:pt x="27" y="75"/>
                  </a:lnTo>
                  <a:lnTo>
                    <a:pt x="15" y="80"/>
                  </a:lnTo>
                  <a:lnTo>
                    <a:pt x="28" y="80"/>
                  </a:lnTo>
                  <a:lnTo>
                    <a:pt x="28" y="78"/>
                  </a:lnTo>
                  <a:lnTo>
                    <a:pt x="28" y="76"/>
                  </a:lnTo>
                  <a:lnTo>
                    <a:pt x="15" y="76"/>
                  </a:lnTo>
                  <a:lnTo>
                    <a:pt x="27" y="80"/>
                  </a:lnTo>
                  <a:lnTo>
                    <a:pt x="28" y="78"/>
                  </a:lnTo>
                  <a:lnTo>
                    <a:pt x="15" y="74"/>
                  </a:lnTo>
                  <a:lnTo>
                    <a:pt x="26" y="82"/>
                  </a:lnTo>
                  <a:lnTo>
                    <a:pt x="30" y="78"/>
                  </a:lnTo>
                  <a:lnTo>
                    <a:pt x="35" y="74"/>
                  </a:lnTo>
                  <a:lnTo>
                    <a:pt x="42" y="70"/>
                  </a:lnTo>
                  <a:lnTo>
                    <a:pt x="49" y="66"/>
                  </a:lnTo>
                  <a:lnTo>
                    <a:pt x="55" y="62"/>
                  </a:lnTo>
                  <a:lnTo>
                    <a:pt x="58" y="58"/>
                  </a:lnTo>
                  <a:lnTo>
                    <a:pt x="61" y="53"/>
                  </a:lnTo>
                  <a:lnTo>
                    <a:pt x="63" y="51"/>
                  </a:lnTo>
                  <a:lnTo>
                    <a:pt x="63" y="46"/>
                  </a:lnTo>
                  <a:lnTo>
                    <a:pt x="64" y="44"/>
                  </a:lnTo>
                  <a:lnTo>
                    <a:pt x="63" y="40"/>
                  </a:lnTo>
                  <a:lnTo>
                    <a:pt x="62" y="35"/>
                  </a:lnTo>
                  <a:lnTo>
                    <a:pt x="60" y="31"/>
                  </a:lnTo>
                  <a:lnTo>
                    <a:pt x="57" y="27"/>
                  </a:lnTo>
                  <a:lnTo>
                    <a:pt x="54" y="22"/>
                  </a:lnTo>
                  <a:lnTo>
                    <a:pt x="49" y="19"/>
                  </a:lnTo>
                  <a:lnTo>
                    <a:pt x="43" y="14"/>
                  </a:lnTo>
                  <a:lnTo>
                    <a:pt x="37" y="10"/>
                  </a:lnTo>
                  <a:lnTo>
                    <a:pt x="33" y="8"/>
                  </a:lnTo>
                  <a:lnTo>
                    <a:pt x="22" y="0"/>
                  </a:lnTo>
                  <a:close/>
                </a:path>
              </a:pathLst>
            </a:custGeom>
            <a:solidFill>
              <a:srgbClr val="3333CC"/>
            </a:solidFill>
            <a:ln w="9525">
              <a:noFill/>
              <a:round/>
              <a:headEnd/>
              <a:tailEnd/>
            </a:ln>
          </p:spPr>
          <p:txBody>
            <a:bodyPr/>
            <a:lstStyle/>
            <a:p>
              <a:endParaRPr lang="en-US"/>
            </a:p>
          </p:txBody>
        </p:sp>
        <p:sp>
          <p:nvSpPr>
            <p:cNvPr id="76826" name="Freeform 31"/>
            <p:cNvSpPr>
              <a:spLocks/>
            </p:cNvSpPr>
            <p:nvPr/>
          </p:nvSpPr>
          <p:spPr bwMode="auto">
            <a:xfrm>
              <a:off x="4374" y="1893"/>
              <a:ext cx="105" cy="95"/>
            </a:xfrm>
            <a:custGeom>
              <a:avLst/>
              <a:gdLst>
                <a:gd name="T0" fmla="*/ 0 w 105"/>
                <a:gd name="T1" fmla="*/ 1 h 95"/>
                <a:gd name="T2" fmla="*/ 54 w 105"/>
                <a:gd name="T3" fmla="*/ 95 h 95"/>
                <a:gd name="T4" fmla="*/ 105 w 105"/>
                <a:gd name="T5" fmla="*/ 0 h 95"/>
                <a:gd name="T6" fmla="*/ 0 w 105"/>
                <a:gd name="T7" fmla="*/ 1 h 95"/>
                <a:gd name="T8" fmla="*/ 0 60000 65536"/>
                <a:gd name="T9" fmla="*/ 0 60000 65536"/>
                <a:gd name="T10" fmla="*/ 0 60000 65536"/>
                <a:gd name="T11" fmla="*/ 0 60000 65536"/>
                <a:gd name="T12" fmla="*/ 0 w 105"/>
                <a:gd name="T13" fmla="*/ 0 h 95"/>
                <a:gd name="T14" fmla="*/ 105 w 105"/>
                <a:gd name="T15" fmla="*/ 95 h 95"/>
              </a:gdLst>
              <a:ahLst/>
              <a:cxnLst>
                <a:cxn ang="T8">
                  <a:pos x="T0" y="T1"/>
                </a:cxn>
                <a:cxn ang="T9">
                  <a:pos x="T2" y="T3"/>
                </a:cxn>
                <a:cxn ang="T10">
                  <a:pos x="T4" y="T5"/>
                </a:cxn>
                <a:cxn ang="T11">
                  <a:pos x="T6" y="T7"/>
                </a:cxn>
              </a:cxnLst>
              <a:rect l="T12" t="T13" r="T14" b="T15"/>
              <a:pathLst>
                <a:path w="105" h="95">
                  <a:moveTo>
                    <a:pt x="0" y="1"/>
                  </a:moveTo>
                  <a:lnTo>
                    <a:pt x="54" y="95"/>
                  </a:lnTo>
                  <a:lnTo>
                    <a:pt x="105" y="0"/>
                  </a:lnTo>
                  <a:lnTo>
                    <a:pt x="0" y="1"/>
                  </a:lnTo>
                  <a:close/>
                </a:path>
              </a:pathLst>
            </a:custGeom>
            <a:solidFill>
              <a:srgbClr val="3333CC"/>
            </a:solidFill>
            <a:ln w="9525">
              <a:noFill/>
              <a:round/>
              <a:headEnd/>
              <a:tailEnd/>
            </a:ln>
          </p:spPr>
          <p:txBody>
            <a:bodyPr/>
            <a:lstStyle/>
            <a:p>
              <a:endParaRPr lang="en-US"/>
            </a:p>
          </p:txBody>
        </p:sp>
        <p:sp>
          <p:nvSpPr>
            <p:cNvPr id="76827" name="Freeform 32"/>
            <p:cNvSpPr>
              <a:spLocks/>
            </p:cNvSpPr>
            <p:nvPr/>
          </p:nvSpPr>
          <p:spPr bwMode="auto">
            <a:xfrm>
              <a:off x="3957" y="1660"/>
              <a:ext cx="64" cy="190"/>
            </a:xfrm>
            <a:custGeom>
              <a:avLst/>
              <a:gdLst>
                <a:gd name="T0" fmla="*/ 23 w 64"/>
                <a:gd name="T1" fmla="*/ 30 h 190"/>
                <a:gd name="T2" fmla="*/ 24 w 64"/>
                <a:gd name="T3" fmla="*/ 31 h 190"/>
                <a:gd name="T4" fmla="*/ 38 w 64"/>
                <a:gd name="T5" fmla="*/ 44 h 190"/>
                <a:gd name="T6" fmla="*/ 37 w 64"/>
                <a:gd name="T7" fmla="*/ 44 h 190"/>
                <a:gd name="T8" fmla="*/ 37 w 64"/>
                <a:gd name="T9" fmla="*/ 44 h 190"/>
                <a:gd name="T10" fmla="*/ 38 w 64"/>
                <a:gd name="T11" fmla="*/ 41 h 190"/>
                <a:gd name="T12" fmla="*/ 39 w 64"/>
                <a:gd name="T13" fmla="*/ 38 h 190"/>
                <a:gd name="T14" fmla="*/ 23 w 64"/>
                <a:gd name="T15" fmla="*/ 51 h 190"/>
                <a:gd name="T16" fmla="*/ 6 w 64"/>
                <a:gd name="T17" fmla="*/ 63 h 190"/>
                <a:gd name="T18" fmla="*/ 2 w 64"/>
                <a:gd name="T19" fmla="*/ 74 h 190"/>
                <a:gd name="T20" fmla="*/ 3 w 64"/>
                <a:gd name="T21" fmla="*/ 84 h 190"/>
                <a:gd name="T22" fmla="*/ 11 w 64"/>
                <a:gd name="T23" fmla="*/ 94 h 190"/>
                <a:gd name="T24" fmla="*/ 30 w 64"/>
                <a:gd name="T25" fmla="*/ 106 h 190"/>
                <a:gd name="T26" fmla="*/ 50 w 64"/>
                <a:gd name="T27" fmla="*/ 105 h 190"/>
                <a:gd name="T28" fmla="*/ 50 w 64"/>
                <a:gd name="T29" fmla="*/ 108 h 190"/>
                <a:gd name="T30" fmla="*/ 37 w 64"/>
                <a:gd name="T31" fmla="*/ 112 h 190"/>
                <a:gd name="T32" fmla="*/ 37 w 64"/>
                <a:gd name="T33" fmla="*/ 110 h 190"/>
                <a:gd name="T34" fmla="*/ 36 w 64"/>
                <a:gd name="T35" fmla="*/ 110 h 190"/>
                <a:gd name="T36" fmla="*/ 16 w 64"/>
                <a:gd name="T37" fmla="*/ 121 h 190"/>
                <a:gd name="T38" fmla="*/ 4 w 64"/>
                <a:gd name="T39" fmla="*/ 134 h 190"/>
                <a:gd name="T40" fmla="*/ 0 w 64"/>
                <a:gd name="T41" fmla="*/ 143 h 190"/>
                <a:gd name="T42" fmla="*/ 4 w 64"/>
                <a:gd name="T43" fmla="*/ 153 h 190"/>
                <a:gd name="T44" fmla="*/ 16 w 64"/>
                <a:gd name="T45" fmla="*/ 165 h 190"/>
                <a:gd name="T46" fmla="*/ 36 w 64"/>
                <a:gd name="T47" fmla="*/ 177 h 190"/>
                <a:gd name="T48" fmla="*/ 37 w 64"/>
                <a:gd name="T49" fmla="*/ 177 h 190"/>
                <a:gd name="T50" fmla="*/ 37 w 64"/>
                <a:gd name="T51" fmla="*/ 175 h 190"/>
                <a:gd name="T52" fmla="*/ 50 w 64"/>
                <a:gd name="T53" fmla="*/ 179 h 190"/>
                <a:gd name="T54" fmla="*/ 39 w 64"/>
                <a:gd name="T55" fmla="*/ 173 h 190"/>
                <a:gd name="T56" fmla="*/ 34 w 64"/>
                <a:gd name="T57" fmla="*/ 181 h 190"/>
                <a:gd name="T58" fmla="*/ 37 w 64"/>
                <a:gd name="T59" fmla="*/ 187 h 190"/>
                <a:gd name="T60" fmla="*/ 61 w 64"/>
                <a:gd name="T61" fmla="*/ 177 h 190"/>
                <a:gd name="T62" fmla="*/ 61 w 64"/>
                <a:gd name="T63" fmla="*/ 186 h 190"/>
                <a:gd name="T64" fmla="*/ 48 w 64"/>
                <a:gd name="T65" fmla="*/ 181 h 190"/>
                <a:gd name="T66" fmla="*/ 63 w 64"/>
                <a:gd name="T67" fmla="*/ 184 h 190"/>
                <a:gd name="T68" fmla="*/ 64 w 64"/>
                <a:gd name="T69" fmla="*/ 175 h 190"/>
                <a:gd name="T70" fmla="*/ 59 w 64"/>
                <a:gd name="T71" fmla="*/ 163 h 190"/>
                <a:gd name="T72" fmla="*/ 43 w 64"/>
                <a:gd name="T73" fmla="*/ 152 h 190"/>
                <a:gd name="T74" fmla="*/ 26 w 64"/>
                <a:gd name="T75" fmla="*/ 139 h 190"/>
                <a:gd name="T76" fmla="*/ 27 w 64"/>
                <a:gd name="T77" fmla="*/ 141 h 190"/>
                <a:gd name="T78" fmla="*/ 29 w 64"/>
                <a:gd name="T79" fmla="*/ 143 h 190"/>
                <a:gd name="T80" fmla="*/ 27 w 64"/>
                <a:gd name="T81" fmla="*/ 146 h 190"/>
                <a:gd name="T82" fmla="*/ 26 w 64"/>
                <a:gd name="T83" fmla="*/ 148 h 190"/>
                <a:gd name="T84" fmla="*/ 43 w 64"/>
                <a:gd name="T85" fmla="*/ 135 h 190"/>
                <a:gd name="T86" fmla="*/ 59 w 64"/>
                <a:gd name="T87" fmla="*/ 124 h 190"/>
                <a:gd name="T88" fmla="*/ 64 w 64"/>
                <a:gd name="T89" fmla="*/ 112 h 190"/>
                <a:gd name="T90" fmla="*/ 63 w 64"/>
                <a:gd name="T91" fmla="*/ 103 h 190"/>
                <a:gd name="T92" fmla="*/ 55 w 64"/>
                <a:gd name="T93" fmla="*/ 92 h 190"/>
                <a:gd name="T94" fmla="*/ 36 w 64"/>
                <a:gd name="T95" fmla="*/ 80 h 190"/>
                <a:gd name="T96" fmla="*/ 16 w 64"/>
                <a:gd name="T97" fmla="*/ 80 h 190"/>
                <a:gd name="T98" fmla="*/ 14 w 64"/>
                <a:gd name="T99" fmla="*/ 78 h 190"/>
                <a:gd name="T100" fmla="*/ 29 w 64"/>
                <a:gd name="T101" fmla="*/ 74 h 190"/>
                <a:gd name="T102" fmla="*/ 29 w 64"/>
                <a:gd name="T103" fmla="*/ 77 h 190"/>
                <a:gd name="T104" fmla="*/ 30 w 64"/>
                <a:gd name="T105" fmla="*/ 77 h 190"/>
                <a:gd name="T106" fmla="*/ 50 w 64"/>
                <a:gd name="T107" fmla="*/ 65 h 190"/>
                <a:gd name="T108" fmla="*/ 61 w 64"/>
                <a:gd name="T109" fmla="*/ 52 h 190"/>
                <a:gd name="T110" fmla="*/ 64 w 64"/>
                <a:gd name="T111" fmla="*/ 44 h 190"/>
                <a:gd name="T112" fmla="*/ 60 w 64"/>
                <a:gd name="T113" fmla="*/ 30 h 190"/>
                <a:gd name="T114" fmla="*/ 50 w 64"/>
                <a:gd name="T115" fmla="*/ 17 h 190"/>
                <a:gd name="T116" fmla="*/ 33 w 64"/>
                <a:gd name="T117" fmla="*/ 7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0"/>
                  </a:lnTo>
                  <a:lnTo>
                    <a:pt x="23" y="30"/>
                  </a:lnTo>
                  <a:lnTo>
                    <a:pt x="29" y="18"/>
                  </a:lnTo>
                  <a:lnTo>
                    <a:pt x="18" y="28"/>
                  </a:lnTo>
                  <a:lnTo>
                    <a:pt x="24" y="31"/>
                  </a:lnTo>
                  <a:lnTo>
                    <a:pt x="30" y="35"/>
                  </a:lnTo>
                  <a:lnTo>
                    <a:pt x="34" y="40"/>
                  </a:lnTo>
                  <a:lnTo>
                    <a:pt x="38" y="44"/>
                  </a:lnTo>
                  <a:lnTo>
                    <a:pt x="47" y="35"/>
                  </a:lnTo>
                  <a:lnTo>
                    <a:pt x="34" y="40"/>
                  </a:lnTo>
                  <a:lnTo>
                    <a:pt x="37" y="44"/>
                  </a:lnTo>
                  <a:lnTo>
                    <a:pt x="50" y="38"/>
                  </a:lnTo>
                  <a:lnTo>
                    <a:pt x="37" y="38"/>
                  </a:lnTo>
                  <a:lnTo>
                    <a:pt x="37" y="44"/>
                  </a:lnTo>
                  <a:lnTo>
                    <a:pt x="37" y="45"/>
                  </a:lnTo>
                  <a:lnTo>
                    <a:pt x="50" y="45"/>
                  </a:lnTo>
                  <a:lnTo>
                    <a:pt x="38" y="41"/>
                  </a:lnTo>
                  <a:lnTo>
                    <a:pt x="37" y="43"/>
                  </a:lnTo>
                  <a:lnTo>
                    <a:pt x="50" y="47"/>
                  </a:lnTo>
                  <a:lnTo>
                    <a:pt x="39" y="38"/>
                  </a:lnTo>
                  <a:lnTo>
                    <a:pt x="36" y="43"/>
                  </a:lnTo>
                  <a:lnTo>
                    <a:pt x="30" y="46"/>
                  </a:lnTo>
                  <a:lnTo>
                    <a:pt x="23" y="51"/>
                  </a:lnTo>
                  <a:lnTo>
                    <a:pt x="16" y="55"/>
                  </a:lnTo>
                  <a:lnTo>
                    <a:pt x="11" y="59"/>
                  </a:lnTo>
                  <a:lnTo>
                    <a:pt x="6" y="63"/>
                  </a:lnTo>
                  <a:lnTo>
                    <a:pt x="4" y="68"/>
                  </a:lnTo>
                  <a:lnTo>
                    <a:pt x="3" y="70"/>
                  </a:lnTo>
                  <a:lnTo>
                    <a:pt x="2" y="74"/>
                  </a:lnTo>
                  <a:lnTo>
                    <a:pt x="0" y="76"/>
                  </a:lnTo>
                  <a:lnTo>
                    <a:pt x="2" y="78"/>
                  </a:lnTo>
                  <a:lnTo>
                    <a:pt x="3" y="84"/>
                  </a:lnTo>
                  <a:lnTo>
                    <a:pt x="4" y="86"/>
                  </a:lnTo>
                  <a:lnTo>
                    <a:pt x="6" y="89"/>
                  </a:lnTo>
                  <a:lnTo>
                    <a:pt x="11" y="94"/>
                  </a:lnTo>
                  <a:lnTo>
                    <a:pt x="16" y="98"/>
                  </a:lnTo>
                  <a:lnTo>
                    <a:pt x="23" y="102"/>
                  </a:lnTo>
                  <a:lnTo>
                    <a:pt x="30" y="106"/>
                  </a:lnTo>
                  <a:lnTo>
                    <a:pt x="36" y="111"/>
                  </a:lnTo>
                  <a:lnTo>
                    <a:pt x="39" y="115"/>
                  </a:lnTo>
                  <a:lnTo>
                    <a:pt x="50" y="105"/>
                  </a:lnTo>
                  <a:lnTo>
                    <a:pt x="37" y="111"/>
                  </a:lnTo>
                  <a:lnTo>
                    <a:pt x="38" y="113"/>
                  </a:lnTo>
                  <a:lnTo>
                    <a:pt x="50" y="108"/>
                  </a:lnTo>
                  <a:lnTo>
                    <a:pt x="37" y="108"/>
                  </a:lnTo>
                  <a:lnTo>
                    <a:pt x="37" y="110"/>
                  </a:lnTo>
                  <a:lnTo>
                    <a:pt x="37" y="112"/>
                  </a:lnTo>
                  <a:lnTo>
                    <a:pt x="50" y="112"/>
                  </a:lnTo>
                  <a:lnTo>
                    <a:pt x="38" y="107"/>
                  </a:lnTo>
                  <a:lnTo>
                    <a:pt x="37" y="110"/>
                  </a:lnTo>
                  <a:lnTo>
                    <a:pt x="50" y="114"/>
                  </a:lnTo>
                  <a:lnTo>
                    <a:pt x="39" y="105"/>
                  </a:lnTo>
                  <a:lnTo>
                    <a:pt x="36" y="110"/>
                  </a:lnTo>
                  <a:lnTo>
                    <a:pt x="30" y="114"/>
                  </a:lnTo>
                  <a:lnTo>
                    <a:pt x="23" y="118"/>
                  </a:lnTo>
                  <a:lnTo>
                    <a:pt x="16" y="121"/>
                  </a:lnTo>
                  <a:lnTo>
                    <a:pt x="11" y="126"/>
                  </a:lnTo>
                  <a:lnTo>
                    <a:pt x="6" y="130"/>
                  </a:lnTo>
                  <a:lnTo>
                    <a:pt x="4" y="134"/>
                  </a:lnTo>
                  <a:lnTo>
                    <a:pt x="3" y="137"/>
                  </a:lnTo>
                  <a:lnTo>
                    <a:pt x="2" y="141"/>
                  </a:lnTo>
                  <a:lnTo>
                    <a:pt x="0" y="143"/>
                  </a:lnTo>
                  <a:lnTo>
                    <a:pt x="2" y="146"/>
                  </a:lnTo>
                  <a:lnTo>
                    <a:pt x="3" y="151"/>
                  </a:lnTo>
                  <a:lnTo>
                    <a:pt x="4" y="153"/>
                  </a:lnTo>
                  <a:lnTo>
                    <a:pt x="6" y="157"/>
                  </a:lnTo>
                  <a:lnTo>
                    <a:pt x="11" y="161"/>
                  </a:lnTo>
                  <a:lnTo>
                    <a:pt x="16" y="165"/>
                  </a:lnTo>
                  <a:lnTo>
                    <a:pt x="23" y="169"/>
                  </a:lnTo>
                  <a:lnTo>
                    <a:pt x="30" y="173"/>
                  </a:lnTo>
                  <a:lnTo>
                    <a:pt x="36" y="177"/>
                  </a:lnTo>
                  <a:lnTo>
                    <a:pt x="39" y="182"/>
                  </a:lnTo>
                  <a:lnTo>
                    <a:pt x="50" y="173"/>
                  </a:lnTo>
                  <a:lnTo>
                    <a:pt x="37" y="177"/>
                  </a:lnTo>
                  <a:lnTo>
                    <a:pt x="38" y="180"/>
                  </a:lnTo>
                  <a:lnTo>
                    <a:pt x="50" y="175"/>
                  </a:lnTo>
                  <a:lnTo>
                    <a:pt x="37" y="175"/>
                  </a:lnTo>
                  <a:lnTo>
                    <a:pt x="37" y="176"/>
                  </a:lnTo>
                  <a:lnTo>
                    <a:pt x="37" y="179"/>
                  </a:lnTo>
                  <a:lnTo>
                    <a:pt x="50" y="179"/>
                  </a:lnTo>
                  <a:lnTo>
                    <a:pt x="38" y="174"/>
                  </a:lnTo>
                  <a:lnTo>
                    <a:pt x="40" y="170"/>
                  </a:lnTo>
                  <a:lnTo>
                    <a:pt x="39" y="173"/>
                  </a:lnTo>
                  <a:lnTo>
                    <a:pt x="39" y="172"/>
                  </a:lnTo>
                  <a:lnTo>
                    <a:pt x="37" y="176"/>
                  </a:lnTo>
                  <a:lnTo>
                    <a:pt x="34" y="181"/>
                  </a:lnTo>
                  <a:lnTo>
                    <a:pt x="36" y="186"/>
                  </a:lnTo>
                  <a:lnTo>
                    <a:pt x="37" y="186"/>
                  </a:lnTo>
                  <a:lnTo>
                    <a:pt x="37" y="187"/>
                  </a:lnTo>
                  <a:lnTo>
                    <a:pt x="37" y="188"/>
                  </a:lnTo>
                  <a:lnTo>
                    <a:pt x="61" y="176"/>
                  </a:lnTo>
                  <a:lnTo>
                    <a:pt x="61" y="177"/>
                  </a:lnTo>
                  <a:lnTo>
                    <a:pt x="61" y="175"/>
                  </a:lnTo>
                  <a:lnTo>
                    <a:pt x="58" y="190"/>
                  </a:lnTo>
                  <a:lnTo>
                    <a:pt x="61" y="186"/>
                  </a:lnTo>
                  <a:lnTo>
                    <a:pt x="63" y="181"/>
                  </a:lnTo>
                  <a:lnTo>
                    <a:pt x="61" y="176"/>
                  </a:lnTo>
                  <a:lnTo>
                    <a:pt x="48" y="181"/>
                  </a:lnTo>
                  <a:lnTo>
                    <a:pt x="58" y="190"/>
                  </a:lnTo>
                  <a:lnTo>
                    <a:pt x="60" y="188"/>
                  </a:lnTo>
                  <a:lnTo>
                    <a:pt x="63" y="184"/>
                  </a:lnTo>
                  <a:lnTo>
                    <a:pt x="64" y="179"/>
                  </a:lnTo>
                  <a:lnTo>
                    <a:pt x="64" y="176"/>
                  </a:lnTo>
                  <a:lnTo>
                    <a:pt x="64" y="175"/>
                  </a:lnTo>
                  <a:lnTo>
                    <a:pt x="63" y="170"/>
                  </a:lnTo>
                  <a:lnTo>
                    <a:pt x="61" y="168"/>
                  </a:lnTo>
                  <a:lnTo>
                    <a:pt x="59" y="163"/>
                  </a:lnTo>
                  <a:lnTo>
                    <a:pt x="55" y="159"/>
                  </a:lnTo>
                  <a:lnTo>
                    <a:pt x="50" y="155"/>
                  </a:lnTo>
                  <a:lnTo>
                    <a:pt x="43" y="152"/>
                  </a:lnTo>
                  <a:lnTo>
                    <a:pt x="36" y="147"/>
                  </a:lnTo>
                  <a:lnTo>
                    <a:pt x="30" y="143"/>
                  </a:lnTo>
                  <a:lnTo>
                    <a:pt x="26" y="139"/>
                  </a:lnTo>
                  <a:lnTo>
                    <a:pt x="16" y="147"/>
                  </a:lnTo>
                  <a:lnTo>
                    <a:pt x="29" y="143"/>
                  </a:lnTo>
                  <a:lnTo>
                    <a:pt x="27" y="141"/>
                  </a:lnTo>
                  <a:lnTo>
                    <a:pt x="14" y="146"/>
                  </a:lnTo>
                  <a:lnTo>
                    <a:pt x="29" y="146"/>
                  </a:lnTo>
                  <a:lnTo>
                    <a:pt x="29" y="143"/>
                  </a:lnTo>
                  <a:lnTo>
                    <a:pt x="29" y="141"/>
                  </a:lnTo>
                  <a:lnTo>
                    <a:pt x="14" y="141"/>
                  </a:lnTo>
                  <a:lnTo>
                    <a:pt x="27" y="146"/>
                  </a:lnTo>
                  <a:lnTo>
                    <a:pt x="29" y="144"/>
                  </a:lnTo>
                  <a:lnTo>
                    <a:pt x="16" y="140"/>
                  </a:lnTo>
                  <a:lnTo>
                    <a:pt x="26" y="148"/>
                  </a:lnTo>
                  <a:lnTo>
                    <a:pt x="30" y="144"/>
                  </a:lnTo>
                  <a:lnTo>
                    <a:pt x="36" y="140"/>
                  </a:lnTo>
                  <a:lnTo>
                    <a:pt x="43" y="135"/>
                  </a:lnTo>
                  <a:lnTo>
                    <a:pt x="50" y="132"/>
                  </a:lnTo>
                  <a:lnTo>
                    <a:pt x="55" y="127"/>
                  </a:lnTo>
                  <a:lnTo>
                    <a:pt x="59" y="124"/>
                  </a:lnTo>
                  <a:lnTo>
                    <a:pt x="61" y="119"/>
                  </a:lnTo>
                  <a:lnTo>
                    <a:pt x="63" y="117"/>
                  </a:lnTo>
                  <a:lnTo>
                    <a:pt x="64" y="112"/>
                  </a:lnTo>
                  <a:lnTo>
                    <a:pt x="64" y="110"/>
                  </a:lnTo>
                  <a:lnTo>
                    <a:pt x="64" y="108"/>
                  </a:lnTo>
                  <a:lnTo>
                    <a:pt x="63" y="103"/>
                  </a:lnTo>
                  <a:lnTo>
                    <a:pt x="61" y="101"/>
                  </a:lnTo>
                  <a:lnTo>
                    <a:pt x="59" y="97"/>
                  </a:lnTo>
                  <a:lnTo>
                    <a:pt x="55" y="92"/>
                  </a:lnTo>
                  <a:lnTo>
                    <a:pt x="50" y="88"/>
                  </a:lnTo>
                  <a:lnTo>
                    <a:pt x="43" y="84"/>
                  </a:lnTo>
                  <a:lnTo>
                    <a:pt x="36" y="80"/>
                  </a:lnTo>
                  <a:lnTo>
                    <a:pt x="30" y="76"/>
                  </a:lnTo>
                  <a:lnTo>
                    <a:pt x="26" y="72"/>
                  </a:lnTo>
                  <a:lnTo>
                    <a:pt x="16" y="80"/>
                  </a:lnTo>
                  <a:lnTo>
                    <a:pt x="29" y="76"/>
                  </a:lnTo>
                  <a:lnTo>
                    <a:pt x="27" y="74"/>
                  </a:lnTo>
                  <a:lnTo>
                    <a:pt x="14" y="78"/>
                  </a:lnTo>
                  <a:lnTo>
                    <a:pt x="29" y="78"/>
                  </a:lnTo>
                  <a:lnTo>
                    <a:pt x="29" y="76"/>
                  </a:lnTo>
                  <a:lnTo>
                    <a:pt x="29" y="74"/>
                  </a:lnTo>
                  <a:lnTo>
                    <a:pt x="14" y="74"/>
                  </a:lnTo>
                  <a:lnTo>
                    <a:pt x="27" y="79"/>
                  </a:lnTo>
                  <a:lnTo>
                    <a:pt x="29" y="77"/>
                  </a:lnTo>
                  <a:lnTo>
                    <a:pt x="16" y="73"/>
                  </a:lnTo>
                  <a:lnTo>
                    <a:pt x="26" y="82"/>
                  </a:lnTo>
                  <a:lnTo>
                    <a:pt x="30" y="77"/>
                  </a:lnTo>
                  <a:lnTo>
                    <a:pt x="36" y="73"/>
                  </a:lnTo>
                  <a:lnTo>
                    <a:pt x="43" y="69"/>
                  </a:lnTo>
                  <a:lnTo>
                    <a:pt x="50" y="65"/>
                  </a:lnTo>
                  <a:lnTo>
                    <a:pt x="55" y="60"/>
                  </a:lnTo>
                  <a:lnTo>
                    <a:pt x="59" y="57"/>
                  </a:lnTo>
                  <a:lnTo>
                    <a:pt x="61" y="52"/>
                  </a:lnTo>
                  <a:lnTo>
                    <a:pt x="63" y="50"/>
                  </a:lnTo>
                  <a:lnTo>
                    <a:pt x="64" y="45"/>
                  </a:lnTo>
                  <a:lnTo>
                    <a:pt x="64" y="44"/>
                  </a:lnTo>
                  <a:lnTo>
                    <a:pt x="64" y="38"/>
                  </a:lnTo>
                  <a:lnTo>
                    <a:pt x="63" y="34"/>
                  </a:lnTo>
                  <a:lnTo>
                    <a:pt x="60" y="30"/>
                  </a:lnTo>
                  <a:lnTo>
                    <a:pt x="58" y="26"/>
                  </a:lnTo>
                  <a:lnTo>
                    <a:pt x="54" y="22"/>
                  </a:lnTo>
                  <a:lnTo>
                    <a:pt x="50" y="17"/>
                  </a:lnTo>
                  <a:lnTo>
                    <a:pt x="44" y="14"/>
                  </a:lnTo>
                  <a:lnTo>
                    <a:pt x="38" y="9"/>
                  </a:lnTo>
                  <a:lnTo>
                    <a:pt x="33" y="7"/>
                  </a:lnTo>
                  <a:lnTo>
                    <a:pt x="21" y="0"/>
                  </a:lnTo>
                  <a:close/>
                </a:path>
              </a:pathLst>
            </a:custGeom>
            <a:solidFill>
              <a:srgbClr val="3333CC"/>
            </a:solidFill>
            <a:ln w="9525">
              <a:noFill/>
              <a:round/>
              <a:headEnd/>
              <a:tailEnd/>
            </a:ln>
          </p:spPr>
          <p:txBody>
            <a:bodyPr/>
            <a:lstStyle/>
            <a:p>
              <a:endParaRPr lang="en-US"/>
            </a:p>
          </p:txBody>
        </p:sp>
        <p:sp>
          <p:nvSpPr>
            <p:cNvPr id="76828" name="Freeform 33"/>
            <p:cNvSpPr>
              <a:spLocks/>
            </p:cNvSpPr>
            <p:nvPr/>
          </p:nvSpPr>
          <p:spPr bwMode="auto">
            <a:xfrm>
              <a:off x="3942" y="1853"/>
              <a:ext cx="104" cy="97"/>
            </a:xfrm>
            <a:custGeom>
              <a:avLst/>
              <a:gdLst>
                <a:gd name="T0" fmla="*/ 0 w 104"/>
                <a:gd name="T1" fmla="*/ 2 h 97"/>
                <a:gd name="T2" fmla="*/ 54 w 104"/>
                <a:gd name="T3" fmla="*/ 97 h 97"/>
                <a:gd name="T4" fmla="*/ 104 w 104"/>
                <a:gd name="T5" fmla="*/ 0 h 97"/>
                <a:gd name="T6" fmla="*/ 0 w 104"/>
                <a:gd name="T7" fmla="*/ 2 h 97"/>
                <a:gd name="T8" fmla="*/ 0 60000 65536"/>
                <a:gd name="T9" fmla="*/ 0 60000 65536"/>
                <a:gd name="T10" fmla="*/ 0 60000 65536"/>
                <a:gd name="T11" fmla="*/ 0 60000 65536"/>
                <a:gd name="T12" fmla="*/ 0 w 104"/>
                <a:gd name="T13" fmla="*/ 0 h 97"/>
                <a:gd name="T14" fmla="*/ 104 w 104"/>
                <a:gd name="T15" fmla="*/ 97 h 97"/>
              </a:gdLst>
              <a:ahLst/>
              <a:cxnLst>
                <a:cxn ang="T8">
                  <a:pos x="T0" y="T1"/>
                </a:cxn>
                <a:cxn ang="T9">
                  <a:pos x="T2" y="T3"/>
                </a:cxn>
                <a:cxn ang="T10">
                  <a:pos x="T4" y="T5"/>
                </a:cxn>
                <a:cxn ang="T11">
                  <a:pos x="T6" y="T7"/>
                </a:cxn>
              </a:cxnLst>
              <a:rect l="T12" t="T13" r="T14" b="T15"/>
              <a:pathLst>
                <a:path w="104" h="97">
                  <a:moveTo>
                    <a:pt x="0" y="2"/>
                  </a:moveTo>
                  <a:lnTo>
                    <a:pt x="54" y="97"/>
                  </a:lnTo>
                  <a:lnTo>
                    <a:pt x="104" y="0"/>
                  </a:lnTo>
                  <a:lnTo>
                    <a:pt x="0" y="2"/>
                  </a:lnTo>
                  <a:close/>
                </a:path>
              </a:pathLst>
            </a:custGeom>
            <a:solidFill>
              <a:srgbClr val="3333CC"/>
            </a:solidFill>
            <a:ln w="9525">
              <a:noFill/>
              <a:round/>
              <a:headEnd/>
              <a:tailEnd/>
            </a:ln>
          </p:spPr>
          <p:txBody>
            <a:bodyPr/>
            <a:lstStyle/>
            <a:p>
              <a:endParaRPr lang="en-US"/>
            </a:p>
          </p:txBody>
        </p:sp>
        <p:sp>
          <p:nvSpPr>
            <p:cNvPr id="76829" name="Freeform 34"/>
            <p:cNvSpPr>
              <a:spLocks/>
            </p:cNvSpPr>
            <p:nvPr/>
          </p:nvSpPr>
          <p:spPr bwMode="auto">
            <a:xfrm>
              <a:off x="3468" y="1627"/>
              <a:ext cx="64" cy="191"/>
            </a:xfrm>
            <a:custGeom>
              <a:avLst/>
              <a:gdLst>
                <a:gd name="T0" fmla="*/ 23 w 64"/>
                <a:gd name="T1" fmla="*/ 31 h 191"/>
                <a:gd name="T2" fmla="*/ 24 w 64"/>
                <a:gd name="T3" fmla="*/ 32 h 191"/>
                <a:gd name="T4" fmla="*/ 38 w 64"/>
                <a:gd name="T5" fmla="*/ 45 h 191"/>
                <a:gd name="T6" fmla="*/ 37 w 64"/>
                <a:gd name="T7" fmla="*/ 45 h 191"/>
                <a:gd name="T8" fmla="*/ 37 w 64"/>
                <a:gd name="T9" fmla="*/ 44 h 191"/>
                <a:gd name="T10" fmla="*/ 38 w 64"/>
                <a:gd name="T11" fmla="*/ 40 h 191"/>
                <a:gd name="T12" fmla="*/ 39 w 64"/>
                <a:gd name="T13" fmla="*/ 38 h 191"/>
                <a:gd name="T14" fmla="*/ 23 w 64"/>
                <a:gd name="T15" fmla="*/ 51 h 191"/>
                <a:gd name="T16" fmla="*/ 5 w 64"/>
                <a:gd name="T17" fmla="*/ 64 h 191"/>
                <a:gd name="T18" fmla="*/ 2 w 64"/>
                <a:gd name="T19" fmla="*/ 75 h 191"/>
                <a:gd name="T20" fmla="*/ 2 w 64"/>
                <a:gd name="T21" fmla="*/ 83 h 191"/>
                <a:gd name="T22" fmla="*/ 11 w 64"/>
                <a:gd name="T23" fmla="*/ 94 h 191"/>
                <a:gd name="T24" fmla="*/ 30 w 64"/>
                <a:gd name="T25" fmla="*/ 107 h 191"/>
                <a:gd name="T26" fmla="*/ 49 w 64"/>
                <a:gd name="T27" fmla="*/ 106 h 191"/>
                <a:gd name="T28" fmla="*/ 50 w 64"/>
                <a:gd name="T29" fmla="*/ 108 h 191"/>
                <a:gd name="T30" fmla="*/ 37 w 64"/>
                <a:gd name="T31" fmla="*/ 113 h 191"/>
                <a:gd name="T32" fmla="*/ 37 w 64"/>
                <a:gd name="T33" fmla="*/ 110 h 191"/>
                <a:gd name="T34" fmla="*/ 36 w 64"/>
                <a:gd name="T35" fmla="*/ 110 h 191"/>
                <a:gd name="T36" fmla="*/ 16 w 64"/>
                <a:gd name="T37" fmla="*/ 122 h 191"/>
                <a:gd name="T38" fmla="*/ 4 w 64"/>
                <a:gd name="T39" fmla="*/ 134 h 191"/>
                <a:gd name="T40" fmla="*/ 0 w 64"/>
                <a:gd name="T41" fmla="*/ 144 h 191"/>
                <a:gd name="T42" fmla="*/ 4 w 64"/>
                <a:gd name="T43" fmla="*/ 153 h 191"/>
                <a:gd name="T44" fmla="*/ 16 w 64"/>
                <a:gd name="T45" fmla="*/ 165 h 191"/>
                <a:gd name="T46" fmla="*/ 36 w 64"/>
                <a:gd name="T47" fmla="*/ 178 h 191"/>
                <a:gd name="T48" fmla="*/ 37 w 64"/>
                <a:gd name="T49" fmla="*/ 178 h 191"/>
                <a:gd name="T50" fmla="*/ 37 w 64"/>
                <a:gd name="T51" fmla="*/ 175 h 191"/>
                <a:gd name="T52" fmla="*/ 50 w 64"/>
                <a:gd name="T53" fmla="*/ 179 h 191"/>
                <a:gd name="T54" fmla="*/ 39 w 64"/>
                <a:gd name="T55" fmla="*/ 173 h 191"/>
                <a:gd name="T56" fmla="*/ 34 w 64"/>
                <a:gd name="T57" fmla="*/ 182 h 191"/>
                <a:gd name="T58" fmla="*/ 37 w 64"/>
                <a:gd name="T59" fmla="*/ 188 h 191"/>
                <a:gd name="T60" fmla="*/ 61 w 64"/>
                <a:gd name="T61" fmla="*/ 178 h 191"/>
                <a:gd name="T62" fmla="*/ 61 w 64"/>
                <a:gd name="T63" fmla="*/ 186 h 191"/>
                <a:gd name="T64" fmla="*/ 49 w 64"/>
                <a:gd name="T65" fmla="*/ 182 h 191"/>
                <a:gd name="T66" fmla="*/ 63 w 64"/>
                <a:gd name="T67" fmla="*/ 185 h 191"/>
                <a:gd name="T68" fmla="*/ 64 w 64"/>
                <a:gd name="T69" fmla="*/ 175 h 191"/>
                <a:gd name="T70" fmla="*/ 59 w 64"/>
                <a:gd name="T71" fmla="*/ 164 h 191"/>
                <a:gd name="T72" fmla="*/ 43 w 64"/>
                <a:gd name="T73" fmla="*/ 151 h 191"/>
                <a:gd name="T74" fmla="*/ 25 w 64"/>
                <a:gd name="T75" fmla="*/ 139 h 191"/>
                <a:gd name="T76" fmla="*/ 27 w 64"/>
                <a:gd name="T77" fmla="*/ 141 h 191"/>
                <a:gd name="T78" fmla="*/ 27 w 64"/>
                <a:gd name="T79" fmla="*/ 144 h 191"/>
                <a:gd name="T80" fmla="*/ 27 w 64"/>
                <a:gd name="T81" fmla="*/ 147 h 191"/>
                <a:gd name="T82" fmla="*/ 25 w 64"/>
                <a:gd name="T83" fmla="*/ 149 h 191"/>
                <a:gd name="T84" fmla="*/ 43 w 64"/>
                <a:gd name="T85" fmla="*/ 136 h 191"/>
                <a:gd name="T86" fmla="*/ 59 w 64"/>
                <a:gd name="T87" fmla="*/ 123 h 191"/>
                <a:gd name="T88" fmla="*/ 64 w 64"/>
                <a:gd name="T89" fmla="*/ 113 h 191"/>
                <a:gd name="T90" fmla="*/ 63 w 64"/>
                <a:gd name="T91" fmla="*/ 104 h 191"/>
                <a:gd name="T92" fmla="*/ 54 w 64"/>
                <a:gd name="T93" fmla="*/ 93 h 191"/>
                <a:gd name="T94" fmla="*/ 36 w 64"/>
                <a:gd name="T95" fmla="*/ 80 h 191"/>
                <a:gd name="T96" fmla="*/ 16 w 64"/>
                <a:gd name="T97" fmla="*/ 81 h 191"/>
                <a:gd name="T98" fmla="*/ 15 w 64"/>
                <a:gd name="T99" fmla="*/ 79 h 191"/>
                <a:gd name="T100" fmla="*/ 29 w 64"/>
                <a:gd name="T101" fmla="*/ 75 h 191"/>
                <a:gd name="T102" fmla="*/ 29 w 64"/>
                <a:gd name="T103" fmla="*/ 78 h 191"/>
                <a:gd name="T104" fmla="*/ 30 w 64"/>
                <a:gd name="T105" fmla="*/ 78 h 191"/>
                <a:gd name="T106" fmla="*/ 49 w 64"/>
                <a:gd name="T107" fmla="*/ 65 h 191"/>
                <a:gd name="T108" fmla="*/ 61 w 64"/>
                <a:gd name="T109" fmla="*/ 52 h 191"/>
                <a:gd name="T110" fmla="*/ 64 w 64"/>
                <a:gd name="T111" fmla="*/ 44 h 191"/>
                <a:gd name="T112" fmla="*/ 60 w 64"/>
                <a:gd name="T113" fmla="*/ 31 h 191"/>
                <a:gd name="T114" fmla="*/ 49 w 64"/>
                <a:gd name="T115" fmla="*/ 18 h 191"/>
                <a:gd name="T116" fmla="*/ 33 w 64"/>
                <a:gd name="T117" fmla="*/ 8 h 19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1"/>
                <a:gd name="T179" fmla="*/ 64 w 64"/>
                <a:gd name="T180" fmla="*/ 191 h 19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1">
                  <a:moveTo>
                    <a:pt x="22" y="0"/>
                  </a:moveTo>
                  <a:lnTo>
                    <a:pt x="6" y="21"/>
                  </a:lnTo>
                  <a:lnTo>
                    <a:pt x="23" y="31"/>
                  </a:lnTo>
                  <a:lnTo>
                    <a:pt x="27" y="19"/>
                  </a:lnTo>
                  <a:lnTo>
                    <a:pt x="18" y="27"/>
                  </a:lnTo>
                  <a:lnTo>
                    <a:pt x="24" y="32"/>
                  </a:lnTo>
                  <a:lnTo>
                    <a:pt x="30" y="36"/>
                  </a:lnTo>
                  <a:lnTo>
                    <a:pt x="34" y="40"/>
                  </a:lnTo>
                  <a:lnTo>
                    <a:pt x="38" y="45"/>
                  </a:lnTo>
                  <a:lnTo>
                    <a:pt x="47" y="35"/>
                  </a:lnTo>
                  <a:lnTo>
                    <a:pt x="34" y="40"/>
                  </a:lnTo>
                  <a:lnTo>
                    <a:pt x="37" y="45"/>
                  </a:lnTo>
                  <a:lnTo>
                    <a:pt x="50" y="39"/>
                  </a:lnTo>
                  <a:lnTo>
                    <a:pt x="37" y="39"/>
                  </a:lnTo>
                  <a:lnTo>
                    <a:pt x="37" y="44"/>
                  </a:lnTo>
                  <a:lnTo>
                    <a:pt x="37" y="46"/>
                  </a:lnTo>
                  <a:lnTo>
                    <a:pt x="50" y="46"/>
                  </a:lnTo>
                  <a:lnTo>
                    <a:pt x="38" y="40"/>
                  </a:lnTo>
                  <a:lnTo>
                    <a:pt x="37" y="42"/>
                  </a:lnTo>
                  <a:lnTo>
                    <a:pt x="49" y="48"/>
                  </a:lnTo>
                  <a:lnTo>
                    <a:pt x="39" y="38"/>
                  </a:lnTo>
                  <a:lnTo>
                    <a:pt x="36" y="42"/>
                  </a:lnTo>
                  <a:lnTo>
                    <a:pt x="30" y="47"/>
                  </a:lnTo>
                  <a:lnTo>
                    <a:pt x="23" y="51"/>
                  </a:lnTo>
                  <a:lnTo>
                    <a:pt x="16" y="55"/>
                  </a:lnTo>
                  <a:lnTo>
                    <a:pt x="11" y="60"/>
                  </a:lnTo>
                  <a:lnTo>
                    <a:pt x="5" y="64"/>
                  </a:lnTo>
                  <a:lnTo>
                    <a:pt x="4" y="68"/>
                  </a:lnTo>
                  <a:lnTo>
                    <a:pt x="2" y="69"/>
                  </a:lnTo>
                  <a:lnTo>
                    <a:pt x="2" y="75"/>
                  </a:lnTo>
                  <a:lnTo>
                    <a:pt x="0" y="77"/>
                  </a:lnTo>
                  <a:lnTo>
                    <a:pt x="2" y="79"/>
                  </a:lnTo>
                  <a:lnTo>
                    <a:pt x="2" y="83"/>
                  </a:lnTo>
                  <a:lnTo>
                    <a:pt x="4" y="86"/>
                  </a:lnTo>
                  <a:lnTo>
                    <a:pt x="5" y="90"/>
                  </a:lnTo>
                  <a:lnTo>
                    <a:pt x="11" y="94"/>
                  </a:lnTo>
                  <a:lnTo>
                    <a:pt x="16" y="99"/>
                  </a:lnTo>
                  <a:lnTo>
                    <a:pt x="23" y="103"/>
                  </a:lnTo>
                  <a:lnTo>
                    <a:pt x="30" y="107"/>
                  </a:lnTo>
                  <a:lnTo>
                    <a:pt x="36" y="111"/>
                  </a:lnTo>
                  <a:lnTo>
                    <a:pt x="39" y="116"/>
                  </a:lnTo>
                  <a:lnTo>
                    <a:pt x="49" y="106"/>
                  </a:lnTo>
                  <a:lnTo>
                    <a:pt x="37" y="111"/>
                  </a:lnTo>
                  <a:lnTo>
                    <a:pt x="38" y="113"/>
                  </a:lnTo>
                  <a:lnTo>
                    <a:pt x="50" y="108"/>
                  </a:lnTo>
                  <a:lnTo>
                    <a:pt x="37" y="108"/>
                  </a:lnTo>
                  <a:lnTo>
                    <a:pt x="37" y="110"/>
                  </a:lnTo>
                  <a:lnTo>
                    <a:pt x="37" y="113"/>
                  </a:lnTo>
                  <a:lnTo>
                    <a:pt x="50" y="113"/>
                  </a:lnTo>
                  <a:lnTo>
                    <a:pt x="38" y="107"/>
                  </a:lnTo>
                  <a:lnTo>
                    <a:pt x="37" y="110"/>
                  </a:lnTo>
                  <a:lnTo>
                    <a:pt x="49" y="115"/>
                  </a:lnTo>
                  <a:lnTo>
                    <a:pt x="39" y="105"/>
                  </a:lnTo>
                  <a:lnTo>
                    <a:pt x="36" y="110"/>
                  </a:lnTo>
                  <a:lnTo>
                    <a:pt x="30" y="114"/>
                  </a:lnTo>
                  <a:lnTo>
                    <a:pt x="23" y="118"/>
                  </a:lnTo>
                  <a:lnTo>
                    <a:pt x="16" y="122"/>
                  </a:lnTo>
                  <a:lnTo>
                    <a:pt x="11" y="127"/>
                  </a:lnTo>
                  <a:lnTo>
                    <a:pt x="5" y="131"/>
                  </a:lnTo>
                  <a:lnTo>
                    <a:pt x="4" y="134"/>
                  </a:lnTo>
                  <a:lnTo>
                    <a:pt x="2" y="137"/>
                  </a:lnTo>
                  <a:lnTo>
                    <a:pt x="2" y="142"/>
                  </a:lnTo>
                  <a:lnTo>
                    <a:pt x="0" y="144"/>
                  </a:lnTo>
                  <a:lnTo>
                    <a:pt x="2" y="146"/>
                  </a:lnTo>
                  <a:lnTo>
                    <a:pt x="2" y="150"/>
                  </a:lnTo>
                  <a:lnTo>
                    <a:pt x="4" y="153"/>
                  </a:lnTo>
                  <a:lnTo>
                    <a:pt x="5" y="157"/>
                  </a:lnTo>
                  <a:lnTo>
                    <a:pt x="11" y="161"/>
                  </a:lnTo>
                  <a:lnTo>
                    <a:pt x="16" y="165"/>
                  </a:lnTo>
                  <a:lnTo>
                    <a:pt x="23" y="170"/>
                  </a:lnTo>
                  <a:lnTo>
                    <a:pt x="30" y="174"/>
                  </a:lnTo>
                  <a:lnTo>
                    <a:pt x="36" y="178"/>
                  </a:lnTo>
                  <a:lnTo>
                    <a:pt x="39" y="183"/>
                  </a:lnTo>
                  <a:lnTo>
                    <a:pt x="49" y="173"/>
                  </a:lnTo>
                  <a:lnTo>
                    <a:pt x="37" y="178"/>
                  </a:lnTo>
                  <a:lnTo>
                    <a:pt x="38" y="180"/>
                  </a:lnTo>
                  <a:lnTo>
                    <a:pt x="50" y="175"/>
                  </a:lnTo>
                  <a:lnTo>
                    <a:pt x="37" y="175"/>
                  </a:lnTo>
                  <a:lnTo>
                    <a:pt x="37" y="177"/>
                  </a:lnTo>
                  <a:lnTo>
                    <a:pt x="37" y="179"/>
                  </a:lnTo>
                  <a:lnTo>
                    <a:pt x="50" y="179"/>
                  </a:lnTo>
                  <a:lnTo>
                    <a:pt x="38" y="175"/>
                  </a:lnTo>
                  <a:lnTo>
                    <a:pt x="40" y="171"/>
                  </a:lnTo>
                  <a:lnTo>
                    <a:pt x="39" y="173"/>
                  </a:lnTo>
                  <a:lnTo>
                    <a:pt x="38" y="172"/>
                  </a:lnTo>
                  <a:lnTo>
                    <a:pt x="37" y="177"/>
                  </a:lnTo>
                  <a:lnTo>
                    <a:pt x="34" y="182"/>
                  </a:lnTo>
                  <a:lnTo>
                    <a:pt x="36" y="186"/>
                  </a:lnTo>
                  <a:lnTo>
                    <a:pt x="37" y="187"/>
                  </a:lnTo>
                  <a:lnTo>
                    <a:pt x="37" y="188"/>
                  </a:lnTo>
                  <a:lnTo>
                    <a:pt x="61" y="177"/>
                  </a:lnTo>
                  <a:lnTo>
                    <a:pt x="61" y="178"/>
                  </a:lnTo>
                  <a:lnTo>
                    <a:pt x="60" y="176"/>
                  </a:lnTo>
                  <a:lnTo>
                    <a:pt x="58" y="191"/>
                  </a:lnTo>
                  <a:lnTo>
                    <a:pt x="61" y="186"/>
                  </a:lnTo>
                  <a:lnTo>
                    <a:pt x="61" y="182"/>
                  </a:lnTo>
                  <a:lnTo>
                    <a:pt x="61" y="177"/>
                  </a:lnTo>
                  <a:lnTo>
                    <a:pt x="49" y="182"/>
                  </a:lnTo>
                  <a:lnTo>
                    <a:pt x="58" y="191"/>
                  </a:lnTo>
                  <a:lnTo>
                    <a:pt x="60" y="188"/>
                  </a:lnTo>
                  <a:lnTo>
                    <a:pt x="63" y="185"/>
                  </a:lnTo>
                  <a:lnTo>
                    <a:pt x="64" y="179"/>
                  </a:lnTo>
                  <a:lnTo>
                    <a:pt x="64" y="177"/>
                  </a:lnTo>
                  <a:lnTo>
                    <a:pt x="64" y="175"/>
                  </a:lnTo>
                  <a:lnTo>
                    <a:pt x="63" y="171"/>
                  </a:lnTo>
                  <a:lnTo>
                    <a:pt x="61" y="169"/>
                  </a:lnTo>
                  <a:lnTo>
                    <a:pt x="59" y="164"/>
                  </a:lnTo>
                  <a:lnTo>
                    <a:pt x="54" y="160"/>
                  </a:lnTo>
                  <a:lnTo>
                    <a:pt x="49" y="156"/>
                  </a:lnTo>
                  <a:lnTo>
                    <a:pt x="43" y="151"/>
                  </a:lnTo>
                  <a:lnTo>
                    <a:pt x="36" y="147"/>
                  </a:lnTo>
                  <a:lnTo>
                    <a:pt x="30" y="143"/>
                  </a:lnTo>
                  <a:lnTo>
                    <a:pt x="25" y="139"/>
                  </a:lnTo>
                  <a:lnTo>
                    <a:pt x="16" y="148"/>
                  </a:lnTo>
                  <a:lnTo>
                    <a:pt x="29" y="143"/>
                  </a:lnTo>
                  <a:lnTo>
                    <a:pt x="27" y="141"/>
                  </a:lnTo>
                  <a:lnTo>
                    <a:pt x="15" y="146"/>
                  </a:lnTo>
                  <a:lnTo>
                    <a:pt x="29" y="146"/>
                  </a:lnTo>
                  <a:lnTo>
                    <a:pt x="27" y="144"/>
                  </a:lnTo>
                  <a:lnTo>
                    <a:pt x="29" y="142"/>
                  </a:lnTo>
                  <a:lnTo>
                    <a:pt x="15" y="142"/>
                  </a:lnTo>
                  <a:lnTo>
                    <a:pt x="27" y="147"/>
                  </a:lnTo>
                  <a:lnTo>
                    <a:pt x="29" y="145"/>
                  </a:lnTo>
                  <a:lnTo>
                    <a:pt x="16" y="139"/>
                  </a:lnTo>
                  <a:lnTo>
                    <a:pt x="25" y="149"/>
                  </a:lnTo>
                  <a:lnTo>
                    <a:pt x="30" y="145"/>
                  </a:lnTo>
                  <a:lnTo>
                    <a:pt x="36" y="141"/>
                  </a:lnTo>
                  <a:lnTo>
                    <a:pt x="43" y="136"/>
                  </a:lnTo>
                  <a:lnTo>
                    <a:pt x="49" y="132"/>
                  </a:lnTo>
                  <a:lnTo>
                    <a:pt x="54" y="128"/>
                  </a:lnTo>
                  <a:lnTo>
                    <a:pt x="59" y="123"/>
                  </a:lnTo>
                  <a:lnTo>
                    <a:pt x="61" y="119"/>
                  </a:lnTo>
                  <a:lnTo>
                    <a:pt x="63" y="118"/>
                  </a:lnTo>
                  <a:lnTo>
                    <a:pt x="64" y="113"/>
                  </a:lnTo>
                  <a:lnTo>
                    <a:pt x="64" y="110"/>
                  </a:lnTo>
                  <a:lnTo>
                    <a:pt x="64" y="108"/>
                  </a:lnTo>
                  <a:lnTo>
                    <a:pt x="63" y="104"/>
                  </a:lnTo>
                  <a:lnTo>
                    <a:pt x="61" y="102"/>
                  </a:lnTo>
                  <a:lnTo>
                    <a:pt x="59" y="97"/>
                  </a:lnTo>
                  <a:lnTo>
                    <a:pt x="54" y="93"/>
                  </a:lnTo>
                  <a:lnTo>
                    <a:pt x="49" y="89"/>
                  </a:lnTo>
                  <a:lnTo>
                    <a:pt x="43" y="85"/>
                  </a:lnTo>
                  <a:lnTo>
                    <a:pt x="36" y="80"/>
                  </a:lnTo>
                  <a:lnTo>
                    <a:pt x="30" y="76"/>
                  </a:lnTo>
                  <a:lnTo>
                    <a:pt x="25" y="73"/>
                  </a:lnTo>
                  <a:lnTo>
                    <a:pt x="16" y="81"/>
                  </a:lnTo>
                  <a:lnTo>
                    <a:pt x="29" y="76"/>
                  </a:lnTo>
                  <a:lnTo>
                    <a:pt x="27" y="75"/>
                  </a:lnTo>
                  <a:lnTo>
                    <a:pt x="15" y="79"/>
                  </a:lnTo>
                  <a:lnTo>
                    <a:pt x="29" y="79"/>
                  </a:lnTo>
                  <a:lnTo>
                    <a:pt x="27" y="77"/>
                  </a:lnTo>
                  <a:lnTo>
                    <a:pt x="29" y="75"/>
                  </a:lnTo>
                  <a:lnTo>
                    <a:pt x="15" y="75"/>
                  </a:lnTo>
                  <a:lnTo>
                    <a:pt x="27" y="80"/>
                  </a:lnTo>
                  <a:lnTo>
                    <a:pt x="29" y="78"/>
                  </a:lnTo>
                  <a:lnTo>
                    <a:pt x="16" y="73"/>
                  </a:lnTo>
                  <a:lnTo>
                    <a:pt x="25" y="82"/>
                  </a:lnTo>
                  <a:lnTo>
                    <a:pt x="30" y="78"/>
                  </a:lnTo>
                  <a:lnTo>
                    <a:pt x="36" y="74"/>
                  </a:lnTo>
                  <a:lnTo>
                    <a:pt x="43" y="69"/>
                  </a:lnTo>
                  <a:lnTo>
                    <a:pt x="49" y="65"/>
                  </a:lnTo>
                  <a:lnTo>
                    <a:pt x="54" y="61"/>
                  </a:lnTo>
                  <a:lnTo>
                    <a:pt x="59" y="56"/>
                  </a:lnTo>
                  <a:lnTo>
                    <a:pt x="61" y="52"/>
                  </a:lnTo>
                  <a:lnTo>
                    <a:pt x="63" y="51"/>
                  </a:lnTo>
                  <a:lnTo>
                    <a:pt x="64" y="46"/>
                  </a:lnTo>
                  <a:lnTo>
                    <a:pt x="64" y="44"/>
                  </a:lnTo>
                  <a:lnTo>
                    <a:pt x="64" y="39"/>
                  </a:lnTo>
                  <a:lnTo>
                    <a:pt x="61" y="35"/>
                  </a:lnTo>
                  <a:lnTo>
                    <a:pt x="60" y="31"/>
                  </a:lnTo>
                  <a:lnTo>
                    <a:pt x="58" y="26"/>
                  </a:lnTo>
                  <a:lnTo>
                    <a:pt x="53" y="22"/>
                  </a:lnTo>
                  <a:lnTo>
                    <a:pt x="49" y="18"/>
                  </a:lnTo>
                  <a:lnTo>
                    <a:pt x="44" y="13"/>
                  </a:lnTo>
                  <a:lnTo>
                    <a:pt x="38" y="9"/>
                  </a:lnTo>
                  <a:lnTo>
                    <a:pt x="33" y="8"/>
                  </a:lnTo>
                  <a:lnTo>
                    <a:pt x="22" y="0"/>
                  </a:lnTo>
                  <a:close/>
                </a:path>
              </a:pathLst>
            </a:custGeom>
            <a:solidFill>
              <a:srgbClr val="3333CC"/>
            </a:solidFill>
            <a:ln w="9525">
              <a:noFill/>
              <a:round/>
              <a:headEnd/>
              <a:tailEnd/>
            </a:ln>
          </p:spPr>
          <p:txBody>
            <a:bodyPr/>
            <a:lstStyle/>
            <a:p>
              <a:endParaRPr lang="en-US"/>
            </a:p>
          </p:txBody>
        </p:sp>
        <p:sp>
          <p:nvSpPr>
            <p:cNvPr id="76830" name="Freeform 35"/>
            <p:cNvSpPr>
              <a:spLocks/>
            </p:cNvSpPr>
            <p:nvPr/>
          </p:nvSpPr>
          <p:spPr bwMode="auto">
            <a:xfrm>
              <a:off x="3453" y="1809"/>
              <a:ext cx="104" cy="95"/>
            </a:xfrm>
            <a:custGeom>
              <a:avLst/>
              <a:gdLst>
                <a:gd name="T0" fmla="*/ 0 w 104"/>
                <a:gd name="T1" fmla="*/ 1 h 95"/>
                <a:gd name="T2" fmla="*/ 54 w 104"/>
                <a:gd name="T3" fmla="*/ 95 h 95"/>
                <a:gd name="T4" fmla="*/ 104 w 104"/>
                <a:gd name="T5" fmla="*/ 0 h 95"/>
                <a:gd name="T6" fmla="*/ 0 w 104"/>
                <a:gd name="T7" fmla="*/ 1 h 95"/>
                <a:gd name="T8" fmla="*/ 0 60000 65536"/>
                <a:gd name="T9" fmla="*/ 0 60000 65536"/>
                <a:gd name="T10" fmla="*/ 0 60000 65536"/>
                <a:gd name="T11" fmla="*/ 0 60000 65536"/>
                <a:gd name="T12" fmla="*/ 0 w 104"/>
                <a:gd name="T13" fmla="*/ 0 h 95"/>
                <a:gd name="T14" fmla="*/ 104 w 104"/>
                <a:gd name="T15" fmla="*/ 95 h 95"/>
              </a:gdLst>
              <a:ahLst/>
              <a:cxnLst>
                <a:cxn ang="T8">
                  <a:pos x="T0" y="T1"/>
                </a:cxn>
                <a:cxn ang="T9">
                  <a:pos x="T2" y="T3"/>
                </a:cxn>
                <a:cxn ang="T10">
                  <a:pos x="T4" y="T5"/>
                </a:cxn>
                <a:cxn ang="T11">
                  <a:pos x="T6" y="T7"/>
                </a:cxn>
              </a:cxnLst>
              <a:rect l="T12" t="T13" r="T14" b="T15"/>
              <a:pathLst>
                <a:path w="104" h="95">
                  <a:moveTo>
                    <a:pt x="0" y="1"/>
                  </a:moveTo>
                  <a:lnTo>
                    <a:pt x="54" y="95"/>
                  </a:lnTo>
                  <a:lnTo>
                    <a:pt x="104" y="0"/>
                  </a:lnTo>
                  <a:lnTo>
                    <a:pt x="0" y="1"/>
                  </a:lnTo>
                  <a:close/>
                </a:path>
              </a:pathLst>
            </a:custGeom>
            <a:solidFill>
              <a:srgbClr val="3333CC"/>
            </a:solidFill>
            <a:ln w="9525">
              <a:noFill/>
              <a:round/>
              <a:headEnd/>
              <a:tailEnd/>
            </a:ln>
          </p:spPr>
          <p:txBody>
            <a:bodyPr/>
            <a:lstStyle/>
            <a:p>
              <a:endParaRPr lang="en-US"/>
            </a:p>
          </p:txBody>
        </p:sp>
        <p:sp>
          <p:nvSpPr>
            <p:cNvPr id="76831" name="Freeform 36"/>
            <p:cNvSpPr>
              <a:spLocks/>
            </p:cNvSpPr>
            <p:nvPr/>
          </p:nvSpPr>
          <p:spPr bwMode="auto">
            <a:xfrm>
              <a:off x="2282" y="1518"/>
              <a:ext cx="64" cy="190"/>
            </a:xfrm>
            <a:custGeom>
              <a:avLst/>
              <a:gdLst>
                <a:gd name="T0" fmla="*/ 23 w 64"/>
                <a:gd name="T1" fmla="*/ 30 h 190"/>
                <a:gd name="T2" fmla="*/ 24 w 64"/>
                <a:gd name="T3" fmla="*/ 31 h 190"/>
                <a:gd name="T4" fmla="*/ 37 w 64"/>
                <a:gd name="T5" fmla="*/ 44 h 190"/>
                <a:gd name="T6" fmla="*/ 37 w 64"/>
                <a:gd name="T7" fmla="*/ 44 h 190"/>
                <a:gd name="T8" fmla="*/ 37 w 64"/>
                <a:gd name="T9" fmla="*/ 43 h 190"/>
                <a:gd name="T10" fmla="*/ 37 w 64"/>
                <a:gd name="T11" fmla="*/ 41 h 190"/>
                <a:gd name="T12" fmla="*/ 39 w 64"/>
                <a:gd name="T13" fmla="*/ 39 h 190"/>
                <a:gd name="T14" fmla="*/ 23 w 64"/>
                <a:gd name="T15" fmla="*/ 51 h 190"/>
                <a:gd name="T16" fmla="*/ 5 w 64"/>
                <a:gd name="T17" fmla="*/ 64 h 190"/>
                <a:gd name="T18" fmla="*/ 1 w 64"/>
                <a:gd name="T19" fmla="*/ 74 h 190"/>
                <a:gd name="T20" fmla="*/ 1 w 64"/>
                <a:gd name="T21" fmla="*/ 84 h 190"/>
                <a:gd name="T22" fmla="*/ 10 w 64"/>
                <a:gd name="T23" fmla="*/ 94 h 190"/>
                <a:gd name="T24" fmla="*/ 28 w 64"/>
                <a:gd name="T25" fmla="*/ 107 h 190"/>
                <a:gd name="T26" fmla="*/ 48 w 64"/>
                <a:gd name="T27" fmla="*/ 106 h 190"/>
                <a:gd name="T28" fmla="*/ 49 w 64"/>
                <a:gd name="T29" fmla="*/ 108 h 190"/>
                <a:gd name="T30" fmla="*/ 35 w 64"/>
                <a:gd name="T31" fmla="*/ 112 h 190"/>
                <a:gd name="T32" fmla="*/ 35 w 64"/>
                <a:gd name="T33" fmla="*/ 109 h 190"/>
                <a:gd name="T34" fmla="*/ 35 w 64"/>
                <a:gd name="T35" fmla="*/ 109 h 190"/>
                <a:gd name="T36" fmla="*/ 15 w 64"/>
                <a:gd name="T37" fmla="*/ 122 h 190"/>
                <a:gd name="T38" fmla="*/ 3 w 64"/>
                <a:gd name="T39" fmla="*/ 135 h 190"/>
                <a:gd name="T40" fmla="*/ 0 w 64"/>
                <a:gd name="T41" fmla="*/ 143 h 190"/>
                <a:gd name="T42" fmla="*/ 3 w 64"/>
                <a:gd name="T43" fmla="*/ 152 h 190"/>
                <a:gd name="T44" fmla="*/ 15 w 64"/>
                <a:gd name="T45" fmla="*/ 165 h 190"/>
                <a:gd name="T46" fmla="*/ 35 w 64"/>
                <a:gd name="T47" fmla="*/ 178 h 190"/>
                <a:gd name="T48" fmla="*/ 35 w 64"/>
                <a:gd name="T49" fmla="*/ 178 h 190"/>
                <a:gd name="T50" fmla="*/ 35 w 64"/>
                <a:gd name="T51" fmla="*/ 175 h 190"/>
                <a:gd name="T52" fmla="*/ 49 w 64"/>
                <a:gd name="T53" fmla="*/ 179 h 190"/>
                <a:gd name="T54" fmla="*/ 39 w 64"/>
                <a:gd name="T55" fmla="*/ 172 h 190"/>
                <a:gd name="T56" fmla="*/ 34 w 64"/>
                <a:gd name="T57" fmla="*/ 181 h 190"/>
                <a:gd name="T58" fmla="*/ 35 w 64"/>
                <a:gd name="T59" fmla="*/ 188 h 190"/>
                <a:gd name="T60" fmla="*/ 60 w 64"/>
                <a:gd name="T61" fmla="*/ 178 h 190"/>
                <a:gd name="T62" fmla="*/ 60 w 64"/>
                <a:gd name="T63" fmla="*/ 186 h 190"/>
                <a:gd name="T64" fmla="*/ 48 w 64"/>
                <a:gd name="T65" fmla="*/ 181 h 190"/>
                <a:gd name="T66" fmla="*/ 62 w 64"/>
                <a:gd name="T67" fmla="*/ 184 h 190"/>
                <a:gd name="T68" fmla="*/ 64 w 64"/>
                <a:gd name="T69" fmla="*/ 175 h 190"/>
                <a:gd name="T70" fmla="*/ 59 w 64"/>
                <a:gd name="T71" fmla="*/ 164 h 190"/>
                <a:gd name="T72" fmla="*/ 42 w 64"/>
                <a:gd name="T73" fmla="*/ 151 h 190"/>
                <a:gd name="T74" fmla="*/ 25 w 64"/>
                <a:gd name="T75" fmla="*/ 139 h 190"/>
                <a:gd name="T76" fmla="*/ 26 w 64"/>
                <a:gd name="T77" fmla="*/ 141 h 190"/>
                <a:gd name="T78" fmla="*/ 27 w 64"/>
                <a:gd name="T79" fmla="*/ 143 h 190"/>
                <a:gd name="T80" fmla="*/ 26 w 64"/>
                <a:gd name="T81" fmla="*/ 147 h 190"/>
                <a:gd name="T82" fmla="*/ 25 w 64"/>
                <a:gd name="T83" fmla="*/ 149 h 190"/>
                <a:gd name="T84" fmla="*/ 42 w 64"/>
                <a:gd name="T85" fmla="*/ 136 h 190"/>
                <a:gd name="T86" fmla="*/ 59 w 64"/>
                <a:gd name="T87" fmla="*/ 123 h 190"/>
                <a:gd name="T88" fmla="*/ 64 w 64"/>
                <a:gd name="T89" fmla="*/ 112 h 190"/>
                <a:gd name="T90" fmla="*/ 62 w 64"/>
                <a:gd name="T91" fmla="*/ 103 h 190"/>
                <a:gd name="T92" fmla="*/ 54 w 64"/>
                <a:gd name="T93" fmla="*/ 93 h 190"/>
                <a:gd name="T94" fmla="*/ 35 w 64"/>
                <a:gd name="T95" fmla="*/ 80 h 190"/>
                <a:gd name="T96" fmla="*/ 15 w 64"/>
                <a:gd name="T97" fmla="*/ 81 h 190"/>
                <a:gd name="T98" fmla="*/ 14 w 64"/>
                <a:gd name="T99" fmla="*/ 79 h 190"/>
                <a:gd name="T100" fmla="*/ 28 w 64"/>
                <a:gd name="T101" fmla="*/ 74 h 190"/>
                <a:gd name="T102" fmla="*/ 28 w 64"/>
                <a:gd name="T103" fmla="*/ 78 h 190"/>
                <a:gd name="T104" fmla="*/ 30 w 64"/>
                <a:gd name="T105" fmla="*/ 78 h 190"/>
                <a:gd name="T106" fmla="*/ 48 w 64"/>
                <a:gd name="T107" fmla="*/ 65 h 190"/>
                <a:gd name="T108" fmla="*/ 60 w 64"/>
                <a:gd name="T109" fmla="*/ 53 h 190"/>
                <a:gd name="T110" fmla="*/ 64 w 64"/>
                <a:gd name="T111" fmla="*/ 43 h 190"/>
                <a:gd name="T112" fmla="*/ 59 w 64"/>
                <a:gd name="T113" fmla="*/ 30 h 190"/>
                <a:gd name="T114" fmla="*/ 48 w 64"/>
                <a:gd name="T115" fmla="*/ 17 h 190"/>
                <a:gd name="T116" fmla="*/ 33 w 64"/>
                <a:gd name="T117" fmla="*/ 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1"/>
                  </a:lnTo>
                  <a:lnTo>
                    <a:pt x="23" y="30"/>
                  </a:lnTo>
                  <a:lnTo>
                    <a:pt x="27" y="18"/>
                  </a:lnTo>
                  <a:lnTo>
                    <a:pt x="18" y="27"/>
                  </a:lnTo>
                  <a:lnTo>
                    <a:pt x="24" y="31"/>
                  </a:lnTo>
                  <a:lnTo>
                    <a:pt x="28" y="36"/>
                  </a:lnTo>
                  <a:lnTo>
                    <a:pt x="33" y="40"/>
                  </a:lnTo>
                  <a:lnTo>
                    <a:pt x="37" y="44"/>
                  </a:lnTo>
                  <a:lnTo>
                    <a:pt x="47" y="35"/>
                  </a:lnTo>
                  <a:lnTo>
                    <a:pt x="34" y="40"/>
                  </a:lnTo>
                  <a:lnTo>
                    <a:pt x="37" y="44"/>
                  </a:lnTo>
                  <a:lnTo>
                    <a:pt x="49" y="39"/>
                  </a:lnTo>
                  <a:lnTo>
                    <a:pt x="35" y="39"/>
                  </a:lnTo>
                  <a:lnTo>
                    <a:pt x="37" y="43"/>
                  </a:lnTo>
                  <a:lnTo>
                    <a:pt x="35" y="45"/>
                  </a:lnTo>
                  <a:lnTo>
                    <a:pt x="49" y="45"/>
                  </a:lnTo>
                  <a:lnTo>
                    <a:pt x="37" y="41"/>
                  </a:lnTo>
                  <a:lnTo>
                    <a:pt x="35" y="42"/>
                  </a:lnTo>
                  <a:lnTo>
                    <a:pt x="48" y="47"/>
                  </a:lnTo>
                  <a:lnTo>
                    <a:pt x="39" y="39"/>
                  </a:lnTo>
                  <a:lnTo>
                    <a:pt x="35" y="42"/>
                  </a:lnTo>
                  <a:lnTo>
                    <a:pt x="28" y="47"/>
                  </a:lnTo>
                  <a:lnTo>
                    <a:pt x="23" y="51"/>
                  </a:lnTo>
                  <a:lnTo>
                    <a:pt x="15" y="55"/>
                  </a:lnTo>
                  <a:lnTo>
                    <a:pt x="10" y="59"/>
                  </a:lnTo>
                  <a:lnTo>
                    <a:pt x="5" y="64"/>
                  </a:lnTo>
                  <a:lnTo>
                    <a:pt x="3" y="68"/>
                  </a:lnTo>
                  <a:lnTo>
                    <a:pt x="1" y="70"/>
                  </a:lnTo>
                  <a:lnTo>
                    <a:pt x="1" y="74"/>
                  </a:lnTo>
                  <a:lnTo>
                    <a:pt x="0" y="77"/>
                  </a:lnTo>
                  <a:lnTo>
                    <a:pt x="1" y="79"/>
                  </a:lnTo>
                  <a:lnTo>
                    <a:pt x="1" y="84"/>
                  </a:lnTo>
                  <a:lnTo>
                    <a:pt x="3" y="85"/>
                  </a:lnTo>
                  <a:lnTo>
                    <a:pt x="5" y="91"/>
                  </a:lnTo>
                  <a:lnTo>
                    <a:pt x="10" y="94"/>
                  </a:lnTo>
                  <a:lnTo>
                    <a:pt x="15" y="98"/>
                  </a:lnTo>
                  <a:lnTo>
                    <a:pt x="23" y="102"/>
                  </a:lnTo>
                  <a:lnTo>
                    <a:pt x="28" y="107"/>
                  </a:lnTo>
                  <a:lnTo>
                    <a:pt x="35" y="111"/>
                  </a:lnTo>
                  <a:lnTo>
                    <a:pt x="39" y="115"/>
                  </a:lnTo>
                  <a:lnTo>
                    <a:pt x="48" y="106"/>
                  </a:lnTo>
                  <a:lnTo>
                    <a:pt x="35" y="111"/>
                  </a:lnTo>
                  <a:lnTo>
                    <a:pt x="37" y="113"/>
                  </a:lnTo>
                  <a:lnTo>
                    <a:pt x="49" y="108"/>
                  </a:lnTo>
                  <a:lnTo>
                    <a:pt x="35" y="108"/>
                  </a:lnTo>
                  <a:lnTo>
                    <a:pt x="37" y="110"/>
                  </a:lnTo>
                  <a:lnTo>
                    <a:pt x="35" y="112"/>
                  </a:lnTo>
                  <a:lnTo>
                    <a:pt x="49" y="112"/>
                  </a:lnTo>
                  <a:lnTo>
                    <a:pt x="37" y="108"/>
                  </a:lnTo>
                  <a:lnTo>
                    <a:pt x="35" y="109"/>
                  </a:lnTo>
                  <a:lnTo>
                    <a:pt x="48" y="114"/>
                  </a:lnTo>
                  <a:lnTo>
                    <a:pt x="39" y="106"/>
                  </a:lnTo>
                  <a:lnTo>
                    <a:pt x="35" y="109"/>
                  </a:lnTo>
                  <a:lnTo>
                    <a:pt x="28" y="113"/>
                  </a:lnTo>
                  <a:lnTo>
                    <a:pt x="23" y="117"/>
                  </a:lnTo>
                  <a:lnTo>
                    <a:pt x="15" y="122"/>
                  </a:lnTo>
                  <a:lnTo>
                    <a:pt x="10" y="126"/>
                  </a:lnTo>
                  <a:lnTo>
                    <a:pt x="5" y="130"/>
                  </a:lnTo>
                  <a:lnTo>
                    <a:pt x="3" y="135"/>
                  </a:lnTo>
                  <a:lnTo>
                    <a:pt x="1" y="137"/>
                  </a:lnTo>
                  <a:lnTo>
                    <a:pt x="1" y="141"/>
                  </a:lnTo>
                  <a:lnTo>
                    <a:pt x="0" y="143"/>
                  </a:lnTo>
                  <a:lnTo>
                    <a:pt x="1" y="146"/>
                  </a:lnTo>
                  <a:lnTo>
                    <a:pt x="1" y="151"/>
                  </a:lnTo>
                  <a:lnTo>
                    <a:pt x="3" y="152"/>
                  </a:lnTo>
                  <a:lnTo>
                    <a:pt x="5" y="157"/>
                  </a:lnTo>
                  <a:lnTo>
                    <a:pt x="10" y="161"/>
                  </a:lnTo>
                  <a:lnTo>
                    <a:pt x="15" y="165"/>
                  </a:lnTo>
                  <a:lnTo>
                    <a:pt x="23" y="169"/>
                  </a:lnTo>
                  <a:lnTo>
                    <a:pt x="28" y="174"/>
                  </a:lnTo>
                  <a:lnTo>
                    <a:pt x="35" y="178"/>
                  </a:lnTo>
                  <a:lnTo>
                    <a:pt x="39" y="182"/>
                  </a:lnTo>
                  <a:lnTo>
                    <a:pt x="48" y="172"/>
                  </a:lnTo>
                  <a:lnTo>
                    <a:pt x="35" y="178"/>
                  </a:lnTo>
                  <a:lnTo>
                    <a:pt x="37" y="180"/>
                  </a:lnTo>
                  <a:lnTo>
                    <a:pt x="49" y="175"/>
                  </a:lnTo>
                  <a:lnTo>
                    <a:pt x="35" y="175"/>
                  </a:lnTo>
                  <a:lnTo>
                    <a:pt x="37" y="177"/>
                  </a:lnTo>
                  <a:lnTo>
                    <a:pt x="35" y="179"/>
                  </a:lnTo>
                  <a:lnTo>
                    <a:pt x="49" y="179"/>
                  </a:lnTo>
                  <a:lnTo>
                    <a:pt x="37" y="174"/>
                  </a:lnTo>
                  <a:lnTo>
                    <a:pt x="40" y="170"/>
                  </a:lnTo>
                  <a:lnTo>
                    <a:pt x="39" y="172"/>
                  </a:lnTo>
                  <a:lnTo>
                    <a:pt x="38" y="172"/>
                  </a:lnTo>
                  <a:lnTo>
                    <a:pt x="35" y="177"/>
                  </a:lnTo>
                  <a:lnTo>
                    <a:pt x="34" y="181"/>
                  </a:lnTo>
                  <a:lnTo>
                    <a:pt x="35" y="186"/>
                  </a:lnTo>
                  <a:lnTo>
                    <a:pt x="35" y="188"/>
                  </a:lnTo>
                  <a:lnTo>
                    <a:pt x="37" y="188"/>
                  </a:lnTo>
                  <a:lnTo>
                    <a:pt x="60" y="177"/>
                  </a:lnTo>
                  <a:lnTo>
                    <a:pt x="60" y="178"/>
                  </a:lnTo>
                  <a:lnTo>
                    <a:pt x="60" y="176"/>
                  </a:lnTo>
                  <a:lnTo>
                    <a:pt x="58" y="190"/>
                  </a:lnTo>
                  <a:lnTo>
                    <a:pt x="60" y="186"/>
                  </a:lnTo>
                  <a:lnTo>
                    <a:pt x="61" y="181"/>
                  </a:lnTo>
                  <a:lnTo>
                    <a:pt x="60" y="177"/>
                  </a:lnTo>
                  <a:lnTo>
                    <a:pt x="48" y="181"/>
                  </a:lnTo>
                  <a:lnTo>
                    <a:pt x="58" y="190"/>
                  </a:lnTo>
                  <a:lnTo>
                    <a:pt x="59" y="188"/>
                  </a:lnTo>
                  <a:lnTo>
                    <a:pt x="62" y="184"/>
                  </a:lnTo>
                  <a:lnTo>
                    <a:pt x="64" y="179"/>
                  </a:lnTo>
                  <a:lnTo>
                    <a:pt x="64" y="177"/>
                  </a:lnTo>
                  <a:lnTo>
                    <a:pt x="64" y="175"/>
                  </a:lnTo>
                  <a:lnTo>
                    <a:pt x="62" y="170"/>
                  </a:lnTo>
                  <a:lnTo>
                    <a:pt x="60" y="168"/>
                  </a:lnTo>
                  <a:lnTo>
                    <a:pt x="59" y="164"/>
                  </a:lnTo>
                  <a:lnTo>
                    <a:pt x="54" y="160"/>
                  </a:lnTo>
                  <a:lnTo>
                    <a:pt x="48" y="155"/>
                  </a:lnTo>
                  <a:lnTo>
                    <a:pt x="42" y="151"/>
                  </a:lnTo>
                  <a:lnTo>
                    <a:pt x="35" y="147"/>
                  </a:lnTo>
                  <a:lnTo>
                    <a:pt x="30" y="143"/>
                  </a:lnTo>
                  <a:lnTo>
                    <a:pt x="25" y="139"/>
                  </a:lnTo>
                  <a:lnTo>
                    <a:pt x="15" y="148"/>
                  </a:lnTo>
                  <a:lnTo>
                    <a:pt x="28" y="143"/>
                  </a:lnTo>
                  <a:lnTo>
                    <a:pt x="26" y="141"/>
                  </a:lnTo>
                  <a:lnTo>
                    <a:pt x="14" y="146"/>
                  </a:lnTo>
                  <a:lnTo>
                    <a:pt x="28" y="146"/>
                  </a:lnTo>
                  <a:lnTo>
                    <a:pt x="27" y="143"/>
                  </a:lnTo>
                  <a:lnTo>
                    <a:pt x="28" y="141"/>
                  </a:lnTo>
                  <a:lnTo>
                    <a:pt x="14" y="141"/>
                  </a:lnTo>
                  <a:lnTo>
                    <a:pt x="26" y="147"/>
                  </a:lnTo>
                  <a:lnTo>
                    <a:pt x="28" y="144"/>
                  </a:lnTo>
                  <a:lnTo>
                    <a:pt x="15" y="139"/>
                  </a:lnTo>
                  <a:lnTo>
                    <a:pt x="25" y="149"/>
                  </a:lnTo>
                  <a:lnTo>
                    <a:pt x="30" y="144"/>
                  </a:lnTo>
                  <a:lnTo>
                    <a:pt x="35" y="140"/>
                  </a:lnTo>
                  <a:lnTo>
                    <a:pt x="42" y="136"/>
                  </a:lnTo>
                  <a:lnTo>
                    <a:pt x="48" y="132"/>
                  </a:lnTo>
                  <a:lnTo>
                    <a:pt x="54" y="128"/>
                  </a:lnTo>
                  <a:lnTo>
                    <a:pt x="59" y="123"/>
                  </a:lnTo>
                  <a:lnTo>
                    <a:pt x="60" y="120"/>
                  </a:lnTo>
                  <a:lnTo>
                    <a:pt x="62" y="117"/>
                  </a:lnTo>
                  <a:lnTo>
                    <a:pt x="64" y="112"/>
                  </a:lnTo>
                  <a:lnTo>
                    <a:pt x="64" y="110"/>
                  </a:lnTo>
                  <a:lnTo>
                    <a:pt x="64" y="108"/>
                  </a:lnTo>
                  <a:lnTo>
                    <a:pt x="62" y="103"/>
                  </a:lnTo>
                  <a:lnTo>
                    <a:pt x="60" y="101"/>
                  </a:lnTo>
                  <a:lnTo>
                    <a:pt x="59" y="97"/>
                  </a:lnTo>
                  <a:lnTo>
                    <a:pt x="54" y="93"/>
                  </a:lnTo>
                  <a:lnTo>
                    <a:pt x="48" y="88"/>
                  </a:lnTo>
                  <a:lnTo>
                    <a:pt x="42" y="84"/>
                  </a:lnTo>
                  <a:lnTo>
                    <a:pt x="35" y="80"/>
                  </a:lnTo>
                  <a:lnTo>
                    <a:pt x="30" y="77"/>
                  </a:lnTo>
                  <a:lnTo>
                    <a:pt x="25" y="71"/>
                  </a:lnTo>
                  <a:lnTo>
                    <a:pt x="15" y="81"/>
                  </a:lnTo>
                  <a:lnTo>
                    <a:pt x="28" y="77"/>
                  </a:lnTo>
                  <a:lnTo>
                    <a:pt x="26" y="74"/>
                  </a:lnTo>
                  <a:lnTo>
                    <a:pt x="14" y="79"/>
                  </a:lnTo>
                  <a:lnTo>
                    <a:pt x="28" y="79"/>
                  </a:lnTo>
                  <a:lnTo>
                    <a:pt x="27" y="77"/>
                  </a:lnTo>
                  <a:lnTo>
                    <a:pt x="28" y="74"/>
                  </a:lnTo>
                  <a:lnTo>
                    <a:pt x="14" y="74"/>
                  </a:lnTo>
                  <a:lnTo>
                    <a:pt x="26" y="80"/>
                  </a:lnTo>
                  <a:lnTo>
                    <a:pt x="28" y="78"/>
                  </a:lnTo>
                  <a:lnTo>
                    <a:pt x="15" y="72"/>
                  </a:lnTo>
                  <a:lnTo>
                    <a:pt x="25" y="82"/>
                  </a:lnTo>
                  <a:lnTo>
                    <a:pt x="30" y="78"/>
                  </a:lnTo>
                  <a:lnTo>
                    <a:pt x="35" y="73"/>
                  </a:lnTo>
                  <a:lnTo>
                    <a:pt x="42" y="69"/>
                  </a:lnTo>
                  <a:lnTo>
                    <a:pt x="48" y="65"/>
                  </a:lnTo>
                  <a:lnTo>
                    <a:pt x="54" y="60"/>
                  </a:lnTo>
                  <a:lnTo>
                    <a:pt x="59" y="56"/>
                  </a:lnTo>
                  <a:lnTo>
                    <a:pt x="60" y="53"/>
                  </a:lnTo>
                  <a:lnTo>
                    <a:pt x="62" y="50"/>
                  </a:lnTo>
                  <a:lnTo>
                    <a:pt x="64" y="45"/>
                  </a:lnTo>
                  <a:lnTo>
                    <a:pt x="64" y="43"/>
                  </a:lnTo>
                  <a:lnTo>
                    <a:pt x="64" y="39"/>
                  </a:lnTo>
                  <a:lnTo>
                    <a:pt x="61" y="35"/>
                  </a:lnTo>
                  <a:lnTo>
                    <a:pt x="59" y="30"/>
                  </a:lnTo>
                  <a:lnTo>
                    <a:pt x="58" y="26"/>
                  </a:lnTo>
                  <a:lnTo>
                    <a:pt x="53" y="22"/>
                  </a:lnTo>
                  <a:lnTo>
                    <a:pt x="48" y="17"/>
                  </a:lnTo>
                  <a:lnTo>
                    <a:pt x="44" y="13"/>
                  </a:lnTo>
                  <a:lnTo>
                    <a:pt x="37" y="10"/>
                  </a:lnTo>
                  <a:lnTo>
                    <a:pt x="33" y="6"/>
                  </a:lnTo>
                  <a:lnTo>
                    <a:pt x="21" y="0"/>
                  </a:lnTo>
                  <a:close/>
                </a:path>
              </a:pathLst>
            </a:custGeom>
            <a:solidFill>
              <a:srgbClr val="3333CC"/>
            </a:solidFill>
            <a:ln w="9525">
              <a:noFill/>
              <a:round/>
              <a:headEnd/>
              <a:tailEnd/>
            </a:ln>
          </p:spPr>
          <p:txBody>
            <a:bodyPr/>
            <a:lstStyle/>
            <a:p>
              <a:endParaRPr lang="en-US"/>
            </a:p>
          </p:txBody>
        </p:sp>
        <p:sp>
          <p:nvSpPr>
            <p:cNvPr id="76832" name="Freeform 37"/>
            <p:cNvSpPr>
              <a:spLocks/>
            </p:cNvSpPr>
            <p:nvPr/>
          </p:nvSpPr>
          <p:spPr bwMode="auto">
            <a:xfrm>
              <a:off x="2266" y="1699"/>
              <a:ext cx="104" cy="96"/>
            </a:xfrm>
            <a:custGeom>
              <a:avLst/>
              <a:gdLst>
                <a:gd name="T0" fmla="*/ 0 w 104"/>
                <a:gd name="T1" fmla="*/ 1 h 96"/>
                <a:gd name="T2" fmla="*/ 55 w 104"/>
                <a:gd name="T3" fmla="*/ 96 h 96"/>
                <a:gd name="T4" fmla="*/ 104 w 104"/>
                <a:gd name="T5" fmla="*/ 0 h 96"/>
                <a:gd name="T6" fmla="*/ 0 w 104"/>
                <a:gd name="T7" fmla="*/ 1 h 96"/>
                <a:gd name="T8" fmla="*/ 0 60000 65536"/>
                <a:gd name="T9" fmla="*/ 0 60000 65536"/>
                <a:gd name="T10" fmla="*/ 0 60000 65536"/>
                <a:gd name="T11" fmla="*/ 0 60000 65536"/>
                <a:gd name="T12" fmla="*/ 0 w 104"/>
                <a:gd name="T13" fmla="*/ 0 h 96"/>
                <a:gd name="T14" fmla="*/ 104 w 104"/>
                <a:gd name="T15" fmla="*/ 96 h 96"/>
              </a:gdLst>
              <a:ahLst/>
              <a:cxnLst>
                <a:cxn ang="T8">
                  <a:pos x="T0" y="T1"/>
                </a:cxn>
                <a:cxn ang="T9">
                  <a:pos x="T2" y="T3"/>
                </a:cxn>
                <a:cxn ang="T10">
                  <a:pos x="T4" y="T5"/>
                </a:cxn>
                <a:cxn ang="T11">
                  <a:pos x="T6" y="T7"/>
                </a:cxn>
              </a:cxnLst>
              <a:rect l="T12" t="T13" r="T14" b="T15"/>
              <a:pathLst>
                <a:path w="104" h="96">
                  <a:moveTo>
                    <a:pt x="0" y="1"/>
                  </a:moveTo>
                  <a:lnTo>
                    <a:pt x="55" y="96"/>
                  </a:lnTo>
                  <a:lnTo>
                    <a:pt x="104" y="0"/>
                  </a:lnTo>
                  <a:lnTo>
                    <a:pt x="0" y="1"/>
                  </a:lnTo>
                  <a:close/>
                </a:path>
              </a:pathLst>
            </a:custGeom>
            <a:solidFill>
              <a:srgbClr val="3333CC"/>
            </a:solidFill>
            <a:ln w="9525">
              <a:noFill/>
              <a:round/>
              <a:headEnd/>
              <a:tailEnd/>
            </a:ln>
          </p:spPr>
          <p:txBody>
            <a:bodyPr/>
            <a:lstStyle/>
            <a:p>
              <a:endParaRPr lang="en-US"/>
            </a:p>
          </p:txBody>
        </p:sp>
        <p:sp>
          <p:nvSpPr>
            <p:cNvPr id="76833" name="Freeform 38"/>
            <p:cNvSpPr>
              <a:spLocks/>
            </p:cNvSpPr>
            <p:nvPr/>
          </p:nvSpPr>
          <p:spPr bwMode="auto">
            <a:xfrm>
              <a:off x="1610" y="2326"/>
              <a:ext cx="53" cy="155"/>
            </a:xfrm>
            <a:custGeom>
              <a:avLst/>
              <a:gdLst>
                <a:gd name="T0" fmla="*/ 18 w 53"/>
                <a:gd name="T1" fmla="*/ 25 h 155"/>
                <a:gd name="T2" fmla="*/ 19 w 53"/>
                <a:gd name="T3" fmla="*/ 26 h 155"/>
                <a:gd name="T4" fmla="*/ 31 w 53"/>
                <a:gd name="T5" fmla="*/ 36 h 155"/>
                <a:gd name="T6" fmla="*/ 31 w 53"/>
                <a:gd name="T7" fmla="*/ 36 h 155"/>
                <a:gd name="T8" fmla="*/ 31 w 53"/>
                <a:gd name="T9" fmla="*/ 35 h 155"/>
                <a:gd name="T10" fmla="*/ 31 w 53"/>
                <a:gd name="T11" fmla="*/ 32 h 155"/>
                <a:gd name="T12" fmla="*/ 32 w 53"/>
                <a:gd name="T13" fmla="*/ 31 h 155"/>
                <a:gd name="T14" fmla="*/ 18 w 53"/>
                <a:gd name="T15" fmla="*/ 41 h 155"/>
                <a:gd name="T16" fmla="*/ 5 w 53"/>
                <a:gd name="T17" fmla="*/ 52 h 155"/>
                <a:gd name="T18" fmla="*/ 0 w 53"/>
                <a:gd name="T19" fmla="*/ 60 h 155"/>
                <a:gd name="T20" fmla="*/ 1 w 53"/>
                <a:gd name="T21" fmla="*/ 68 h 155"/>
                <a:gd name="T22" fmla="*/ 8 w 53"/>
                <a:gd name="T23" fmla="*/ 77 h 155"/>
                <a:gd name="T24" fmla="*/ 24 w 53"/>
                <a:gd name="T25" fmla="*/ 86 h 155"/>
                <a:gd name="T26" fmla="*/ 40 w 53"/>
                <a:gd name="T27" fmla="*/ 86 h 155"/>
                <a:gd name="T28" fmla="*/ 41 w 53"/>
                <a:gd name="T29" fmla="*/ 87 h 155"/>
                <a:gd name="T30" fmla="*/ 29 w 53"/>
                <a:gd name="T31" fmla="*/ 92 h 155"/>
                <a:gd name="T32" fmla="*/ 29 w 53"/>
                <a:gd name="T33" fmla="*/ 88 h 155"/>
                <a:gd name="T34" fmla="*/ 28 w 53"/>
                <a:gd name="T35" fmla="*/ 88 h 155"/>
                <a:gd name="T36" fmla="*/ 12 w 53"/>
                <a:gd name="T37" fmla="*/ 99 h 155"/>
                <a:gd name="T38" fmla="*/ 3 w 53"/>
                <a:gd name="T39" fmla="*/ 110 h 155"/>
                <a:gd name="T40" fmla="*/ 0 w 53"/>
                <a:gd name="T41" fmla="*/ 117 h 155"/>
                <a:gd name="T42" fmla="*/ 3 w 53"/>
                <a:gd name="T43" fmla="*/ 125 h 155"/>
                <a:gd name="T44" fmla="*/ 12 w 53"/>
                <a:gd name="T45" fmla="*/ 135 h 155"/>
                <a:gd name="T46" fmla="*/ 28 w 53"/>
                <a:gd name="T47" fmla="*/ 145 h 155"/>
                <a:gd name="T48" fmla="*/ 29 w 53"/>
                <a:gd name="T49" fmla="*/ 145 h 155"/>
                <a:gd name="T50" fmla="*/ 29 w 53"/>
                <a:gd name="T51" fmla="*/ 142 h 155"/>
                <a:gd name="T52" fmla="*/ 41 w 53"/>
                <a:gd name="T53" fmla="*/ 146 h 155"/>
                <a:gd name="T54" fmla="*/ 32 w 53"/>
                <a:gd name="T55" fmla="*/ 141 h 155"/>
                <a:gd name="T56" fmla="*/ 28 w 53"/>
                <a:gd name="T57" fmla="*/ 148 h 155"/>
                <a:gd name="T58" fmla="*/ 29 w 53"/>
                <a:gd name="T59" fmla="*/ 153 h 155"/>
                <a:gd name="T60" fmla="*/ 51 w 53"/>
                <a:gd name="T61" fmla="*/ 145 h 155"/>
                <a:gd name="T62" fmla="*/ 51 w 53"/>
                <a:gd name="T63" fmla="*/ 152 h 155"/>
                <a:gd name="T64" fmla="*/ 40 w 53"/>
                <a:gd name="T65" fmla="*/ 148 h 155"/>
                <a:gd name="T66" fmla="*/ 52 w 53"/>
                <a:gd name="T67" fmla="*/ 150 h 155"/>
                <a:gd name="T68" fmla="*/ 53 w 53"/>
                <a:gd name="T69" fmla="*/ 142 h 155"/>
                <a:gd name="T70" fmla="*/ 49 w 53"/>
                <a:gd name="T71" fmla="*/ 134 h 155"/>
                <a:gd name="T72" fmla="*/ 34 w 53"/>
                <a:gd name="T73" fmla="*/ 123 h 155"/>
                <a:gd name="T74" fmla="*/ 20 w 53"/>
                <a:gd name="T75" fmla="*/ 113 h 155"/>
                <a:gd name="T76" fmla="*/ 22 w 53"/>
                <a:gd name="T77" fmla="*/ 114 h 155"/>
                <a:gd name="T78" fmla="*/ 22 w 53"/>
                <a:gd name="T79" fmla="*/ 117 h 155"/>
                <a:gd name="T80" fmla="*/ 22 w 53"/>
                <a:gd name="T81" fmla="*/ 120 h 155"/>
                <a:gd name="T82" fmla="*/ 20 w 53"/>
                <a:gd name="T83" fmla="*/ 121 h 155"/>
                <a:gd name="T84" fmla="*/ 34 w 53"/>
                <a:gd name="T85" fmla="*/ 111 h 155"/>
                <a:gd name="T86" fmla="*/ 49 w 53"/>
                <a:gd name="T87" fmla="*/ 100 h 155"/>
                <a:gd name="T88" fmla="*/ 53 w 53"/>
                <a:gd name="T89" fmla="*/ 92 h 155"/>
                <a:gd name="T90" fmla="*/ 52 w 53"/>
                <a:gd name="T91" fmla="*/ 84 h 155"/>
                <a:gd name="T92" fmla="*/ 46 w 53"/>
                <a:gd name="T93" fmla="*/ 76 h 155"/>
                <a:gd name="T94" fmla="*/ 28 w 53"/>
                <a:gd name="T95" fmla="*/ 65 h 155"/>
                <a:gd name="T96" fmla="*/ 12 w 53"/>
                <a:gd name="T97" fmla="*/ 66 h 155"/>
                <a:gd name="T98" fmla="*/ 12 w 53"/>
                <a:gd name="T99" fmla="*/ 64 h 155"/>
                <a:gd name="T100" fmla="*/ 24 w 53"/>
                <a:gd name="T101" fmla="*/ 60 h 155"/>
                <a:gd name="T102" fmla="*/ 24 w 53"/>
                <a:gd name="T103" fmla="*/ 63 h 155"/>
                <a:gd name="T104" fmla="*/ 25 w 53"/>
                <a:gd name="T105" fmla="*/ 63 h 155"/>
                <a:gd name="T106" fmla="*/ 40 w 53"/>
                <a:gd name="T107" fmla="*/ 53 h 155"/>
                <a:gd name="T108" fmla="*/ 51 w 53"/>
                <a:gd name="T109" fmla="*/ 42 h 155"/>
                <a:gd name="T110" fmla="*/ 53 w 53"/>
                <a:gd name="T111" fmla="*/ 35 h 155"/>
                <a:gd name="T112" fmla="*/ 49 w 53"/>
                <a:gd name="T113" fmla="*/ 25 h 155"/>
                <a:gd name="T114" fmla="*/ 40 w 53"/>
                <a:gd name="T115" fmla="*/ 14 h 155"/>
                <a:gd name="T116" fmla="*/ 27 w 53"/>
                <a:gd name="T117" fmla="*/ 6 h 15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3"/>
                <a:gd name="T178" fmla="*/ 0 h 155"/>
                <a:gd name="T179" fmla="*/ 53 w 53"/>
                <a:gd name="T180" fmla="*/ 155 h 15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3" h="155">
                  <a:moveTo>
                    <a:pt x="18" y="0"/>
                  </a:moveTo>
                  <a:lnTo>
                    <a:pt x="5" y="16"/>
                  </a:lnTo>
                  <a:lnTo>
                    <a:pt x="18" y="25"/>
                  </a:lnTo>
                  <a:lnTo>
                    <a:pt x="22" y="14"/>
                  </a:lnTo>
                  <a:lnTo>
                    <a:pt x="14" y="22"/>
                  </a:lnTo>
                  <a:lnTo>
                    <a:pt x="19" y="26"/>
                  </a:lnTo>
                  <a:lnTo>
                    <a:pt x="24" y="29"/>
                  </a:lnTo>
                  <a:lnTo>
                    <a:pt x="27" y="32"/>
                  </a:lnTo>
                  <a:lnTo>
                    <a:pt x="31" y="36"/>
                  </a:lnTo>
                  <a:lnTo>
                    <a:pt x="39" y="28"/>
                  </a:lnTo>
                  <a:lnTo>
                    <a:pt x="28" y="32"/>
                  </a:lnTo>
                  <a:lnTo>
                    <a:pt x="31" y="36"/>
                  </a:lnTo>
                  <a:lnTo>
                    <a:pt x="41" y="31"/>
                  </a:lnTo>
                  <a:lnTo>
                    <a:pt x="29" y="31"/>
                  </a:lnTo>
                  <a:lnTo>
                    <a:pt x="31" y="35"/>
                  </a:lnTo>
                  <a:lnTo>
                    <a:pt x="29" y="37"/>
                  </a:lnTo>
                  <a:lnTo>
                    <a:pt x="41" y="37"/>
                  </a:lnTo>
                  <a:lnTo>
                    <a:pt x="31" y="32"/>
                  </a:lnTo>
                  <a:lnTo>
                    <a:pt x="29" y="35"/>
                  </a:lnTo>
                  <a:lnTo>
                    <a:pt x="40" y="38"/>
                  </a:lnTo>
                  <a:lnTo>
                    <a:pt x="32" y="31"/>
                  </a:lnTo>
                  <a:lnTo>
                    <a:pt x="28" y="35"/>
                  </a:lnTo>
                  <a:lnTo>
                    <a:pt x="24" y="38"/>
                  </a:lnTo>
                  <a:lnTo>
                    <a:pt x="18" y="41"/>
                  </a:lnTo>
                  <a:lnTo>
                    <a:pt x="12" y="44"/>
                  </a:lnTo>
                  <a:lnTo>
                    <a:pt x="8" y="49"/>
                  </a:lnTo>
                  <a:lnTo>
                    <a:pt x="5" y="52"/>
                  </a:lnTo>
                  <a:lnTo>
                    <a:pt x="3" y="55"/>
                  </a:lnTo>
                  <a:lnTo>
                    <a:pt x="1" y="56"/>
                  </a:lnTo>
                  <a:lnTo>
                    <a:pt x="0" y="60"/>
                  </a:lnTo>
                  <a:lnTo>
                    <a:pt x="0" y="63"/>
                  </a:lnTo>
                  <a:lnTo>
                    <a:pt x="0" y="64"/>
                  </a:lnTo>
                  <a:lnTo>
                    <a:pt x="1" y="68"/>
                  </a:lnTo>
                  <a:lnTo>
                    <a:pt x="3" y="70"/>
                  </a:lnTo>
                  <a:lnTo>
                    <a:pt x="5" y="73"/>
                  </a:lnTo>
                  <a:lnTo>
                    <a:pt x="8" y="77"/>
                  </a:lnTo>
                  <a:lnTo>
                    <a:pt x="12" y="80"/>
                  </a:lnTo>
                  <a:lnTo>
                    <a:pt x="18" y="83"/>
                  </a:lnTo>
                  <a:lnTo>
                    <a:pt x="24" y="86"/>
                  </a:lnTo>
                  <a:lnTo>
                    <a:pt x="28" y="91"/>
                  </a:lnTo>
                  <a:lnTo>
                    <a:pt x="32" y="94"/>
                  </a:lnTo>
                  <a:lnTo>
                    <a:pt x="40" y="86"/>
                  </a:lnTo>
                  <a:lnTo>
                    <a:pt x="29" y="91"/>
                  </a:lnTo>
                  <a:lnTo>
                    <a:pt x="31" y="92"/>
                  </a:lnTo>
                  <a:lnTo>
                    <a:pt x="41" y="87"/>
                  </a:lnTo>
                  <a:lnTo>
                    <a:pt x="29" y="87"/>
                  </a:lnTo>
                  <a:lnTo>
                    <a:pt x="31" y="90"/>
                  </a:lnTo>
                  <a:lnTo>
                    <a:pt x="29" y="92"/>
                  </a:lnTo>
                  <a:lnTo>
                    <a:pt x="41" y="92"/>
                  </a:lnTo>
                  <a:lnTo>
                    <a:pt x="31" y="87"/>
                  </a:lnTo>
                  <a:lnTo>
                    <a:pt x="29" y="88"/>
                  </a:lnTo>
                  <a:lnTo>
                    <a:pt x="40" y="93"/>
                  </a:lnTo>
                  <a:lnTo>
                    <a:pt x="32" y="85"/>
                  </a:lnTo>
                  <a:lnTo>
                    <a:pt x="28" y="88"/>
                  </a:lnTo>
                  <a:lnTo>
                    <a:pt x="24" y="93"/>
                  </a:lnTo>
                  <a:lnTo>
                    <a:pt x="18" y="96"/>
                  </a:lnTo>
                  <a:lnTo>
                    <a:pt x="12" y="99"/>
                  </a:lnTo>
                  <a:lnTo>
                    <a:pt x="8" y="102"/>
                  </a:lnTo>
                  <a:lnTo>
                    <a:pt x="5" y="107"/>
                  </a:lnTo>
                  <a:lnTo>
                    <a:pt x="3" y="110"/>
                  </a:lnTo>
                  <a:lnTo>
                    <a:pt x="1" y="111"/>
                  </a:lnTo>
                  <a:lnTo>
                    <a:pt x="0" y="115"/>
                  </a:lnTo>
                  <a:lnTo>
                    <a:pt x="0" y="117"/>
                  </a:lnTo>
                  <a:lnTo>
                    <a:pt x="0" y="119"/>
                  </a:lnTo>
                  <a:lnTo>
                    <a:pt x="1" y="123"/>
                  </a:lnTo>
                  <a:lnTo>
                    <a:pt x="3" y="125"/>
                  </a:lnTo>
                  <a:lnTo>
                    <a:pt x="5" y="128"/>
                  </a:lnTo>
                  <a:lnTo>
                    <a:pt x="8" y="132"/>
                  </a:lnTo>
                  <a:lnTo>
                    <a:pt x="12" y="135"/>
                  </a:lnTo>
                  <a:lnTo>
                    <a:pt x="18" y="138"/>
                  </a:lnTo>
                  <a:lnTo>
                    <a:pt x="24" y="141"/>
                  </a:lnTo>
                  <a:lnTo>
                    <a:pt x="28" y="145"/>
                  </a:lnTo>
                  <a:lnTo>
                    <a:pt x="32" y="149"/>
                  </a:lnTo>
                  <a:lnTo>
                    <a:pt x="40" y="141"/>
                  </a:lnTo>
                  <a:lnTo>
                    <a:pt x="29" y="145"/>
                  </a:lnTo>
                  <a:lnTo>
                    <a:pt x="31" y="147"/>
                  </a:lnTo>
                  <a:lnTo>
                    <a:pt x="41" y="142"/>
                  </a:lnTo>
                  <a:lnTo>
                    <a:pt x="29" y="142"/>
                  </a:lnTo>
                  <a:lnTo>
                    <a:pt x="31" y="145"/>
                  </a:lnTo>
                  <a:lnTo>
                    <a:pt x="29" y="146"/>
                  </a:lnTo>
                  <a:lnTo>
                    <a:pt x="41" y="146"/>
                  </a:lnTo>
                  <a:lnTo>
                    <a:pt x="31" y="142"/>
                  </a:lnTo>
                  <a:lnTo>
                    <a:pt x="33" y="138"/>
                  </a:lnTo>
                  <a:lnTo>
                    <a:pt x="32" y="141"/>
                  </a:lnTo>
                  <a:lnTo>
                    <a:pt x="32" y="140"/>
                  </a:lnTo>
                  <a:lnTo>
                    <a:pt x="29" y="143"/>
                  </a:lnTo>
                  <a:lnTo>
                    <a:pt x="28" y="148"/>
                  </a:lnTo>
                  <a:lnTo>
                    <a:pt x="28" y="152"/>
                  </a:lnTo>
                  <a:lnTo>
                    <a:pt x="29" y="152"/>
                  </a:lnTo>
                  <a:lnTo>
                    <a:pt x="29" y="153"/>
                  </a:lnTo>
                  <a:lnTo>
                    <a:pt x="31" y="153"/>
                  </a:lnTo>
                  <a:lnTo>
                    <a:pt x="51" y="145"/>
                  </a:lnTo>
                  <a:lnTo>
                    <a:pt x="51" y="143"/>
                  </a:lnTo>
                  <a:lnTo>
                    <a:pt x="48" y="155"/>
                  </a:lnTo>
                  <a:lnTo>
                    <a:pt x="51" y="152"/>
                  </a:lnTo>
                  <a:lnTo>
                    <a:pt x="52" y="148"/>
                  </a:lnTo>
                  <a:lnTo>
                    <a:pt x="51" y="143"/>
                  </a:lnTo>
                  <a:lnTo>
                    <a:pt x="40" y="148"/>
                  </a:lnTo>
                  <a:lnTo>
                    <a:pt x="48" y="155"/>
                  </a:lnTo>
                  <a:lnTo>
                    <a:pt x="49" y="153"/>
                  </a:lnTo>
                  <a:lnTo>
                    <a:pt x="52" y="150"/>
                  </a:lnTo>
                  <a:lnTo>
                    <a:pt x="53" y="146"/>
                  </a:lnTo>
                  <a:lnTo>
                    <a:pt x="53" y="145"/>
                  </a:lnTo>
                  <a:lnTo>
                    <a:pt x="53" y="142"/>
                  </a:lnTo>
                  <a:lnTo>
                    <a:pt x="52" y="138"/>
                  </a:lnTo>
                  <a:lnTo>
                    <a:pt x="51" y="137"/>
                  </a:lnTo>
                  <a:lnTo>
                    <a:pt x="49" y="134"/>
                  </a:lnTo>
                  <a:lnTo>
                    <a:pt x="46" y="131"/>
                  </a:lnTo>
                  <a:lnTo>
                    <a:pt x="40" y="127"/>
                  </a:lnTo>
                  <a:lnTo>
                    <a:pt x="34" y="123"/>
                  </a:lnTo>
                  <a:lnTo>
                    <a:pt x="28" y="120"/>
                  </a:lnTo>
                  <a:lnTo>
                    <a:pt x="25" y="117"/>
                  </a:lnTo>
                  <a:lnTo>
                    <a:pt x="20" y="113"/>
                  </a:lnTo>
                  <a:lnTo>
                    <a:pt x="12" y="121"/>
                  </a:lnTo>
                  <a:lnTo>
                    <a:pt x="24" y="117"/>
                  </a:lnTo>
                  <a:lnTo>
                    <a:pt x="22" y="114"/>
                  </a:lnTo>
                  <a:lnTo>
                    <a:pt x="12" y="119"/>
                  </a:lnTo>
                  <a:lnTo>
                    <a:pt x="24" y="119"/>
                  </a:lnTo>
                  <a:lnTo>
                    <a:pt x="22" y="117"/>
                  </a:lnTo>
                  <a:lnTo>
                    <a:pt x="24" y="115"/>
                  </a:lnTo>
                  <a:lnTo>
                    <a:pt x="12" y="115"/>
                  </a:lnTo>
                  <a:lnTo>
                    <a:pt x="22" y="120"/>
                  </a:lnTo>
                  <a:lnTo>
                    <a:pt x="24" y="118"/>
                  </a:lnTo>
                  <a:lnTo>
                    <a:pt x="12" y="113"/>
                  </a:lnTo>
                  <a:lnTo>
                    <a:pt x="20" y="121"/>
                  </a:lnTo>
                  <a:lnTo>
                    <a:pt x="25" y="118"/>
                  </a:lnTo>
                  <a:lnTo>
                    <a:pt x="28" y="114"/>
                  </a:lnTo>
                  <a:lnTo>
                    <a:pt x="34" y="111"/>
                  </a:lnTo>
                  <a:lnTo>
                    <a:pt x="40" y="108"/>
                  </a:lnTo>
                  <a:lnTo>
                    <a:pt x="46" y="104"/>
                  </a:lnTo>
                  <a:lnTo>
                    <a:pt x="49" y="100"/>
                  </a:lnTo>
                  <a:lnTo>
                    <a:pt x="51" y="97"/>
                  </a:lnTo>
                  <a:lnTo>
                    <a:pt x="52" y="95"/>
                  </a:lnTo>
                  <a:lnTo>
                    <a:pt x="53" y="92"/>
                  </a:lnTo>
                  <a:lnTo>
                    <a:pt x="53" y="90"/>
                  </a:lnTo>
                  <a:lnTo>
                    <a:pt x="53" y="87"/>
                  </a:lnTo>
                  <a:lnTo>
                    <a:pt x="52" y="84"/>
                  </a:lnTo>
                  <a:lnTo>
                    <a:pt x="51" y="82"/>
                  </a:lnTo>
                  <a:lnTo>
                    <a:pt x="49" y="79"/>
                  </a:lnTo>
                  <a:lnTo>
                    <a:pt x="46" y="76"/>
                  </a:lnTo>
                  <a:lnTo>
                    <a:pt x="40" y="72"/>
                  </a:lnTo>
                  <a:lnTo>
                    <a:pt x="34" y="69"/>
                  </a:lnTo>
                  <a:lnTo>
                    <a:pt x="28" y="65"/>
                  </a:lnTo>
                  <a:lnTo>
                    <a:pt x="25" y="62"/>
                  </a:lnTo>
                  <a:lnTo>
                    <a:pt x="20" y="58"/>
                  </a:lnTo>
                  <a:lnTo>
                    <a:pt x="12" y="66"/>
                  </a:lnTo>
                  <a:lnTo>
                    <a:pt x="24" y="62"/>
                  </a:lnTo>
                  <a:lnTo>
                    <a:pt x="22" y="60"/>
                  </a:lnTo>
                  <a:lnTo>
                    <a:pt x="12" y="64"/>
                  </a:lnTo>
                  <a:lnTo>
                    <a:pt x="24" y="64"/>
                  </a:lnTo>
                  <a:lnTo>
                    <a:pt x="22" y="63"/>
                  </a:lnTo>
                  <a:lnTo>
                    <a:pt x="24" y="60"/>
                  </a:lnTo>
                  <a:lnTo>
                    <a:pt x="12" y="60"/>
                  </a:lnTo>
                  <a:lnTo>
                    <a:pt x="22" y="65"/>
                  </a:lnTo>
                  <a:lnTo>
                    <a:pt x="24" y="63"/>
                  </a:lnTo>
                  <a:lnTo>
                    <a:pt x="12" y="59"/>
                  </a:lnTo>
                  <a:lnTo>
                    <a:pt x="20" y="66"/>
                  </a:lnTo>
                  <a:lnTo>
                    <a:pt x="25" y="63"/>
                  </a:lnTo>
                  <a:lnTo>
                    <a:pt x="28" y="59"/>
                  </a:lnTo>
                  <a:lnTo>
                    <a:pt x="34" y="56"/>
                  </a:lnTo>
                  <a:lnTo>
                    <a:pt x="40" y="53"/>
                  </a:lnTo>
                  <a:lnTo>
                    <a:pt x="46" y="50"/>
                  </a:lnTo>
                  <a:lnTo>
                    <a:pt x="49" y="45"/>
                  </a:lnTo>
                  <a:lnTo>
                    <a:pt x="51" y="42"/>
                  </a:lnTo>
                  <a:lnTo>
                    <a:pt x="52" y="41"/>
                  </a:lnTo>
                  <a:lnTo>
                    <a:pt x="53" y="37"/>
                  </a:lnTo>
                  <a:lnTo>
                    <a:pt x="53" y="35"/>
                  </a:lnTo>
                  <a:lnTo>
                    <a:pt x="53" y="31"/>
                  </a:lnTo>
                  <a:lnTo>
                    <a:pt x="52" y="28"/>
                  </a:lnTo>
                  <a:lnTo>
                    <a:pt x="49" y="25"/>
                  </a:lnTo>
                  <a:lnTo>
                    <a:pt x="47" y="21"/>
                  </a:lnTo>
                  <a:lnTo>
                    <a:pt x="45" y="17"/>
                  </a:lnTo>
                  <a:lnTo>
                    <a:pt x="40" y="14"/>
                  </a:lnTo>
                  <a:lnTo>
                    <a:pt x="35" y="11"/>
                  </a:lnTo>
                  <a:lnTo>
                    <a:pt x="31" y="7"/>
                  </a:lnTo>
                  <a:lnTo>
                    <a:pt x="27" y="6"/>
                  </a:lnTo>
                  <a:lnTo>
                    <a:pt x="18" y="0"/>
                  </a:lnTo>
                  <a:close/>
                </a:path>
              </a:pathLst>
            </a:custGeom>
            <a:solidFill>
              <a:srgbClr val="FE0202"/>
            </a:solidFill>
            <a:ln w="9525">
              <a:noFill/>
              <a:round/>
              <a:headEnd/>
              <a:tailEnd/>
            </a:ln>
          </p:spPr>
          <p:txBody>
            <a:bodyPr/>
            <a:lstStyle/>
            <a:p>
              <a:endParaRPr lang="en-US"/>
            </a:p>
          </p:txBody>
        </p:sp>
        <p:sp>
          <p:nvSpPr>
            <p:cNvPr id="76834" name="Freeform 39"/>
            <p:cNvSpPr>
              <a:spLocks/>
            </p:cNvSpPr>
            <p:nvPr/>
          </p:nvSpPr>
          <p:spPr bwMode="auto">
            <a:xfrm>
              <a:off x="1595" y="2474"/>
              <a:ext cx="86" cy="78"/>
            </a:xfrm>
            <a:custGeom>
              <a:avLst/>
              <a:gdLst>
                <a:gd name="T0" fmla="*/ 0 w 86"/>
                <a:gd name="T1" fmla="*/ 1 h 78"/>
                <a:gd name="T2" fmla="*/ 44 w 86"/>
                <a:gd name="T3" fmla="*/ 78 h 78"/>
                <a:gd name="T4" fmla="*/ 86 w 86"/>
                <a:gd name="T5" fmla="*/ 0 h 78"/>
                <a:gd name="T6" fmla="*/ 0 w 86"/>
                <a:gd name="T7" fmla="*/ 1 h 78"/>
                <a:gd name="T8" fmla="*/ 0 60000 65536"/>
                <a:gd name="T9" fmla="*/ 0 60000 65536"/>
                <a:gd name="T10" fmla="*/ 0 60000 65536"/>
                <a:gd name="T11" fmla="*/ 0 60000 65536"/>
                <a:gd name="T12" fmla="*/ 0 w 86"/>
                <a:gd name="T13" fmla="*/ 0 h 78"/>
                <a:gd name="T14" fmla="*/ 86 w 86"/>
                <a:gd name="T15" fmla="*/ 78 h 78"/>
              </a:gdLst>
              <a:ahLst/>
              <a:cxnLst>
                <a:cxn ang="T8">
                  <a:pos x="T0" y="T1"/>
                </a:cxn>
                <a:cxn ang="T9">
                  <a:pos x="T2" y="T3"/>
                </a:cxn>
                <a:cxn ang="T10">
                  <a:pos x="T4" y="T5"/>
                </a:cxn>
                <a:cxn ang="T11">
                  <a:pos x="T6" y="T7"/>
                </a:cxn>
              </a:cxnLst>
              <a:rect l="T12" t="T13" r="T14" b="T15"/>
              <a:pathLst>
                <a:path w="86" h="78">
                  <a:moveTo>
                    <a:pt x="0" y="1"/>
                  </a:moveTo>
                  <a:lnTo>
                    <a:pt x="44" y="78"/>
                  </a:lnTo>
                  <a:lnTo>
                    <a:pt x="86" y="0"/>
                  </a:lnTo>
                  <a:lnTo>
                    <a:pt x="0" y="1"/>
                  </a:lnTo>
                  <a:close/>
                </a:path>
              </a:pathLst>
            </a:custGeom>
            <a:solidFill>
              <a:srgbClr val="FE0202"/>
            </a:solidFill>
            <a:ln w="9525">
              <a:noFill/>
              <a:round/>
              <a:headEnd/>
              <a:tailEnd/>
            </a:ln>
          </p:spPr>
          <p:txBody>
            <a:bodyPr/>
            <a:lstStyle/>
            <a:p>
              <a:endParaRPr lang="en-US"/>
            </a:p>
          </p:txBody>
        </p:sp>
        <p:sp>
          <p:nvSpPr>
            <p:cNvPr id="76835" name="Freeform 40"/>
            <p:cNvSpPr>
              <a:spLocks/>
            </p:cNvSpPr>
            <p:nvPr/>
          </p:nvSpPr>
          <p:spPr bwMode="auto">
            <a:xfrm>
              <a:off x="4408" y="2166"/>
              <a:ext cx="65" cy="191"/>
            </a:xfrm>
            <a:custGeom>
              <a:avLst/>
              <a:gdLst>
                <a:gd name="T0" fmla="*/ 22 w 65"/>
                <a:gd name="T1" fmla="*/ 30 h 191"/>
                <a:gd name="T2" fmla="*/ 24 w 65"/>
                <a:gd name="T3" fmla="*/ 32 h 191"/>
                <a:gd name="T4" fmla="*/ 38 w 65"/>
                <a:gd name="T5" fmla="*/ 44 h 191"/>
                <a:gd name="T6" fmla="*/ 37 w 65"/>
                <a:gd name="T7" fmla="*/ 44 h 191"/>
                <a:gd name="T8" fmla="*/ 37 w 65"/>
                <a:gd name="T9" fmla="*/ 43 h 191"/>
                <a:gd name="T10" fmla="*/ 38 w 65"/>
                <a:gd name="T11" fmla="*/ 41 h 191"/>
                <a:gd name="T12" fmla="*/ 39 w 65"/>
                <a:gd name="T13" fmla="*/ 39 h 191"/>
                <a:gd name="T14" fmla="*/ 22 w 65"/>
                <a:gd name="T15" fmla="*/ 52 h 191"/>
                <a:gd name="T16" fmla="*/ 6 w 65"/>
                <a:gd name="T17" fmla="*/ 64 h 191"/>
                <a:gd name="T18" fmla="*/ 1 w 65"/>
                <a:gd name="T19" fmla="*/ 75 h 191"/>
                <a:gd name="T20" fmla="*/ 3 w 65"/>
                <a:gd name="T21" fmla="*/ 84 h 191"/>
                <a:gd name="T22" fmla="*/ 11 w 65"/>
                <a:gd name="T23" fmla="*/ 95 h 191"/>
                <a:gd name="T24" fmla="*/ 30 w 65"/>
                <a:gd name="T25" fmla="*/ 107 h 191"/>
                <a:gd name="T26" fmla="*/ 49 w 65"/>
                <a:gd name="T27" fmla="*/ 107 h 191"/>
                <a:gd name="T28" fmla="*/ 51 w 65"/>
                <a:gd name="T29" fmla="*/ 109 h 191"/>
                <a:gd name="T30" fmla="*/ 37 w 65"/>
                <a:gd name="T31" fmla="*/ 113 h 191"/>
                <a:gd name="T32" fmla="*/ 37 w 65"/>
                <a:gd name="T33" fmla="*/ 110 h 191"/>
                <a:gd name="T34" fmla="*/ 35 w 65"/>
                <a:gd name="T35" fmla="*/ 110 h 191"/>
                <a:gd name="T36" fmla="*/ 15 w 65"/>
                <a:gd name="T37" fmla="*/ 123 h 191"/>
                <a:gd name="T38" fmla="*/ 4 w 65"/>
                <a:gd name="T39" fmla="*/ 135 h 191"/>
                <a:gd name="T40" fmla="*/ 0 w 65"/>
                <a:gd name="T41" fmla="*/ 144 h 191"/>
                <a:gd name="T42" fmla="*/ 4 w 65"/>
                <a:gd name="T43" fmla="*/ 153 h 191"/>
                <a:gd name="T44" fmla="*/ 15 w 65"/>
                <a:gd name="T45" fmla="*/ 166 h 191"/>
                <a:gd name="T46" fmla="*/ 35 w 65"/>
                <a:gd name="T47" fmla="*/ 178 h 191"/>
                <a:gd name="T48" fmla="*/ 37 w 65"/>
                <a:gd name="T49" fmla="*/ 178 h 191"/>
                <a:gd name="T50" fmla="*/ 37 w 65"/>
                <a:gd name="T51" fmla="*/ 176 h 191"/>
                <a:gd name="T52" fmla="*/ 51 w 65"/>
                <a:gd name="T53" fmla="*/ 180 h 191"/>
                <a:gd name="T54" fmla="*/ 39 w 65"/>
                <a:gd name="T55" fmla="*/ 173 h 191"/>
                <a:gd name="T56" fmla="*/ 34 w 65"/>
                <a:gd name="T57" fmla="*/ 181 h 191"/>
                <a:gd name="T58" fmla="*/ 37 w 65"/>
                <a:gd name="T59" fmla="*/ 187 h 191"/>
                <a:gd name="T60" fmla="*/ 61 w 65"/>
                <a:gd name="T61" fmla="*/ 178 h 191"/>
                <a:gd name="T62" fmla="*/ 61 w 65"/>
                <a:gd name="T63" fmla="*/ 186 h 191"/>
                <a:gd name="T64" fmla="*/ 48 w 65"/>
                <a:gd name="T65" fmla="*/ 181 h 191"/>
                <a:gd name="T66" fmla="*/ 62 w 65"/>
                <a:gd name="T67" fmla="*/ 184 h 191"/>
                <a:gd name="T68" fmla="*/ 64 w 65"/>
                <a:gd name="T69" fmla="*/ 176 h 191"/>
                <a:gd name="T70" fmla="*/ 59 w 65"/>
                <a:gd name="T71" fmla="*/ 165 h 191"/>
                <a:gd name="T72" fmla="*/ 42 w 65"/>
                <a:gd name="T73" fmla="*/ 152 h 191"/>
                <a:gd name="T74" fmla="*/ 26 w 65"/>
                <a:gd name="T75" fmla="*/ 139 h 191"/>
                <a:gd name="T76" fmla="*/ 27 w 65"/>
                <a:gd name="T77" fmla="*/ 141 h 191"/>
                <a:gd name="T78" fmla="*/ 27 w 65"/>
                <a:gd name="T79" fmla="*/ 144 h 191"/>
                <a:gd name="T80" fmla="*/ 27 w 65"/>
                <a:gd name="T81" fmla="*/ 146 h 191"/>
                <a:gd name="T82" fmla="*/ 26 w 65"/>
                <a:gd name="T83" fmla="*/ 149 h 191"/>
                <a:gd name="T84" fmla="*/ 42 w 65"/>
                <a:gd name="T85" fmla="*/ 137 h 191"/>
                <a:gd name="T86" fmla="*/ 59 w 65"/>
                <a:gd name="T87" fmla="*/ 124 h 191"/>
                <a:gd name="T88" fmla="*/ 64 w 65"/>
                <a:gd name="T89" fmla="*/ 113 h 191"/>
                <a:gd name="T90" fmla="*/ 62 w 65"/>
                <a:gd name="T91" fmla="*/ 103 h 191"/>
                <a:gd name="T92" fmla="*/ 55 w 65"/>
                <a:gd name="T93" fmla="*/ 93 h 191"/>
                <a:gd name="T94" fmla="*/ 35 w 65"/>
                <a:gd name="T95" fmla="*/ 81 h 191"/>
                <a:gd name="T96" fmla="*/ 15 w 65"/>
                <a:gd name="T97" fmla="*/ 81 h 191"/>
                <a:gd name="T98" fmla="*/ 15 w 65"/>
                <a:gd name="T99" fmla="*/ 79 h 191"/>
                <a:gd name="T100" fmla="*/ 28 w 65"/>
                <a:gd name="T101" fmla="*/ 75 h 191"/>
                <a:gd name="T102" fmla="*/ 28 w 65"/>
                <a:gd name="T103" fmla="*/ 78 h 191"/>
                <a:gd name="T104" fmla="*/ 30 w 65"/>
                <a:gd name="T105" fmla="*/ 78 h 191"/>
                <a:gd name="T106" fmla="*/ 49 w 65"/>
                <a:gd name="T107" fmla="*/ 65 h 191"/>
                <a:gd name="T108" fmla="*/ 61 w 65"/>
                <a:gd name="T109" fmla="*/ 53 h 191"/>
                <a:gd name="T110" fmla="*/ 65 w 65"/>
                <a:gd name="T111" fmla="*/ 43 h 191"/>
                <a:gd name="T112" fmla="*/ 60 w 65"/>
                <a:gd name="T113" fmla="*/ 30 h 191"/>
                <a:gd name="T114" fmla="*/ 49 w 65"/>
                <a:gd name="T115" fmla="*/ 18 h 191"/>
                <a:gd name="T116" fmla="*/ 33 w 65"/>
                <a:gd name="T117" fmla="*/ 7 h 19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5"/>
                <a:gd name="T178" fmla="*/ 0 h 191"/>
                <a:gd name="T179" fmla="*/ 65 w 65"/>
                <a:gd name="T180" fmla="*/ 191 h 19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5" h="191">
                  <a:moveTo>
                    <a:pt x="21" y="0"/>
                  </a:moveTo>
                  <a:lnTo>
                    <a:pt x="6" y="20"/>
                  </a:lnTo>
                  <a:lnTo>
                    <a:pt x="22" y="30"/>
                  </a:lnTo>
                  <a:lnTo>
                    <a:pt x="27" y="19"/>
                  </a:lnTo>
                  <a:lnTo>
                    <a:pt x="18" y="28"/>
                  </a:lnTo>
                  <a:lnTo>
                    <a:pt x="24" y="32"/>
                  </a:lnTo>
                  <a:lnTo>
                    <a:pt x="30" y="35"/>
                  </a:lnTo>
                  <a:lnTo>
                    <a:pt x="34" y="41"/>
                  </a:lnTo>
                  <a:lnTo>
                    <a:pt x="38" y="44"/>
                  </a:lnTo>
                  <a:lnTo>
                    <a:pt x="47" y="35"/>
                  </a:lnTo>
                  <a:lnTo>
                    <a:pt x="34" y="41"/>
                  </a:lnTo>
                  <a:lnTo>
                    <a:pt x="37" y="44"/>
                  </a:lnTo>
                  <a:lnTo>
                    <a:pt x="51" y="40"/>
                  </a:lnTo>
                  <a:lnTo>
                    <a:pt x="37" y="40"/>
                  </a:lnTo>
                  <a:lnTo>
                    <a:pt x="37" y="43"/>
                  </a:lnTo>
                  <a:lnTo>
                    <a:pt x="37" y="46"/>
                  </a:lnTo>
                  <a:lnTo>
                    <a:pt x="51" y="46"/>
                  </a:lnTo>
                  <a:lnTo>
                    <a:pt x="38" y="41"/>
                  </a:lnTo>
                  <a:lnTo>
                    <a:pt x="37" y="43"/>
                  </a:lnTo>
                  <a:lnTo>
                    <a:pt x="49" y="48"/>
                  </a:lnTo>
                  <a:lnTo>
                    <a:pt x="39" y="39"/>
                  </a:lnTo>
                  <a:lnTo>
                    <a:pt x="35" y="43"/>
                  </a:lnTo>
                  <a:lnTo>
                    <a:pt x="30" y="47"/>
                  </a:lnTo>
                  <a:lnTo>
                    <a:pt x="22" y="52"/>
                  </a:lnTo>
                  <a:lnTo>
                    <a:pt x="15" y="56"/>
                  </a:lnTo>
                  <a:lnTo>
                    <a:pt x="11" y="59"/>
                  </a:lnTo>
                  <a:lnTo>
                    <a:pt x="6" y="64"/>
                  </a:lnTo>
                  <a:lnTo>
                    <a:pt x="4" y="68"/>
                  </a:lnTo>
                  <a:lnTo>
                    <a:pt x="3" y="70"/>
                  </a:lnTo>
                  <a:lnTo>
                    <a:pt x="1" y="75"/>
                  </a:lnTo>
                  <a:lnTo>
                    <a:pt x="0" y="78"/>
                  </a:lnTo>
                  <a:lnTo>
                    <a:pt x="1" y="79"/>
                  </a:lnTo>
                  <a:lnTo>
                    <a:pt x="3" y="84"/>
                  </a:lnTo>
                  <a:lnTo>
                    <a:pt x="4" y="86"/>
                  </a:lnTo>
                  <a:lnTo>
                    <a:pt x="6" y="90"/>
                  </a:lnTo>
                  <a:lnTo>
                    <a:pt x="11" y="95"/>
                  </a:lnTo>
                  <a:lnTo>
                    <a:pt x="15" y="99"/>
                  </a:lnTo>
                  <a:lnTo>
                    <a:pt x="22" y="102"/>
                  </a:lnTo>
                  <a:lnTo>
                    <a:pt x="30" y="107"/>
                  </a:lnTo>
                  <a:lnTo>
                    <a:pt x="35" y="111"/>
                  </a:lnTo>
                  <a:lnTo>
                    <a:pt x="39" y="115"/>
                  </a:lnTo>
                  <a:lnTo>
                    <a:pt x="49" y="107"/>
                  </a:lnTo>
                  <a:lnTo>
                    <a:pt x="37" y="111"/>
                  </a:lnTo>
                  <a:lnTo>
                    <a:pt x="38" y="113"/>
                  </a:lnTo>
                  <a:lnTo>
                    <a:pt x="51" y="109"/>
                  </a:lnTo>
                  <a:lnTo>
                    <a:pt x="37" y="109"/>
                  </a:lnTo>
                  <a:lnTo>
                    <a:pt x="37" y="111"/>
                  </a:lnTo>
                  <a:lnTo>
                    <a:pt x="37" y="113"/>
                  </a:lnTo>
                  <a:lnTo>
                    <a:pt x="51" y="113"/>
                  </a:lnTo>
                  <a:lnTo>
                    <a:pt x="38" y="108"/>
                  </a:lnTo>
                  <a:lnTo>
                    <a:pt x="37" y="110"/>
                  </a:lnTo>
                  <a:lnTo>
                    <a:pt x="49" y="115"/>
                  </a:lnTo>
                  <a:lnTo>
                    <a:pt x="39" y="106"/>
                  </a:lnTo>
                  <a:lnTo>
                    <a:pt x="35" y="110"/>
                  </a:lnTo>
                  <a:lnTo>
                    <a:pt x="30" y="114"/>
                  </a:lnTo>
                  <a:lnTo>
                    <a:pt x="22" y="118"/>
                  </a:lnTo>
                  <a:lnTo>
                    <a:pt x="15" y="123"/>
                  </a:lnTo>
                  <a:lnTo>
                    <a:pt x="11" y="127"/>
                  </a:lnTo>
                  <a:lnTo>
                    <a:pt x="6" y="130"/>
                  </a:lnTo>
                  <a:lnTo>
                    <a:pt x="4" y="135"/>
                  </a:lnTo>
                  <a:lnTo>
                    <a:pt x="3" y="137"/>
                  </a:lnTo>
                  <a:lnTo>
                    <a:pt x="1" y="142"/>
                  </a:lnTo>
                  <a:lnTo>
                    <a:pt x="0" y="144"/>
                  </a:lnTo>
                  <a:lnTo>
                    <a:pt x="1" y="145"/>
                  </a:lnTo>
                  <a:lnTo>
                    <a:pt x="3" y="151"/>
                  </a:lnTo>
                  <a:lnTo>
                    <a:pt x="4" y="153"/>
                  </a:lnTo>
                  <a:lnTo>
                    <a:pt x="6" y="157"/>
                  </a:lnTo>
                  <a:lnTo>
                    <a:pt x="11" y="162"/>
                  </a:lnTo>
                  <a:lnTo>
                    <a:pt x="15" y="166"/>
                  </a:lnTo>
                  <a:lnTo>
                    <a:pt x="22" y="170"/>
                  </a:lnTo>
                  <a:lnTo>
                    <a:pt x="30" y="173"/>
                  </a:lnTo>
                  <a:lnTo>
                    <a:pt x="35" y="178"/>
                  </a:lnTo>
                  <a:lnTo>
                    <a:pt x="39" y="182"/>
                  </a:lnTo>
                  <a:lnTo>
                    <a:pt x="49" y="173"/>
                  </a:lnTo>
                  <a:lnTo>
                    <a:pt x="37" y="178"/>
                  </a:lnTo>
                  <a:lnTo>
                    <a:pt x="38" y="180"/>
                  </a:lnTo>
                  <a:lnTo>
                    <a:pt x="51" y="176"/>
                  </a:lnTo>
                  <a:lnTo>
                    <a:pt x="37" y="176"/>
                  </a:lnTo>
                  <a:lnTo>
                    <a:pt x="37" y="178"/>
                  </a:lnTo>
                  <a:lnTo>
                    <a:pt x="37" y="180"/>
                  </a:lnTo>
                  <a:lnTo>
                    <a:pt x="51" y="180"/>
                  </a:lnTo>
                  <a:lnTo>
                    <a:pt x="38" y="175"/>
                  </a:lnTo>
                  <a:lnTo>
                    <a:pt x="40" y="170"/>
                  </a:lnTo>
                  <a:lnTo>
                    <a:pt x="39" y="173"/>
                  </a:lnTo>
                  <a:lnTo>
                    <a:pt x="39" y="172"/>
                  </a:lnTo>
                  <a:lnTo>
                    <a:pt x="37" y="177"/>
                  </a:lnTo>
                  <a:lnTo>
                    <a:pt x="34" y="181"/>
                  </a:lnTo>
                  <a:lnTo>
                    <a:pt x="35" y="186"/>
                  </a:lnTo>
                  <a:lnTo>
                    <a:pt x="37" y="187"/>
                  </a:lnTo>
                  <a:lnTo>
                    <a:pt x="37" y="189"/>
                  </a:lnTo>
                  <a:lnTo>
                    <a:pt x="61" y="178"/>
                  </a:lnTo>
                  <a:lnTo>
                    <a:pt x="60" y="176"/>
                  </a:lnTo>
                  <a:lnTo>
                    <a:pt x="59" y="191"/>
                  </a:lnTo>
                  <a:lnTo>
                    <a:pt x="61" y="186"/>
                  </a:lnTo>
                  <a:lnTo>
                    <a:pt x="62" y="181"/>
                  </a:lnTo>
                  <a:lnTo>
                    <a:pt x="61" y="177"/>
                  </a:lnTo>
                  <a:lnTo>
                    <a:pt x="48" y="181"/>
                  </a:lnTo>
                  <a:lnTo>
                    <a:pt x="59" y="191"/>
                  </a:lnTo>
                  <a:lnTo>
                    <a:pt x="60" y="189"/>
                  </a:lnTo>
                  <a:lnTo>
                    <a:pt x="62" y="184"/>
                  </a:lnTo>
                  <a:lnTo>
                    <a:pt x="64" y="180"/>
                  </a:lnTo>
                  <a:lnTo>
                    <a:pt x="65" y="178"/>
                  </a:lnTo>
                  <a:lnTo>
                    <a:pt x="64" y="176"/>
                  </a:lnTo>
                  <a:lnTo>
                    <a:pt x="62" y="170"/>
                  </a:lnTo>
                  <a:lnTo>
                    <a:pt x="61" y="168"/>
                  </a:lnTo>
                  <a:lnTo>
                    <a:pt x="59" y="165"/>
                  </a:lnTo>
                  <a:lnTo>
                    <a:pt x="55" y="159"/>
                  </a:lnTo>
                  <a:lnTo>
                    <a:pt x="49" y="156"/>
                  </a:lnTo>
                  <a:lnTo>
                    <a:pt x="42" y="152"/>
                  </a:lnTo>
                  <a:lnTo>
                    <a:pt x="35" y="148"/>
                  </a:lnTo>
                  <a:lnTo>
                    <a:pt x="30" y="143"/>
                  </a:lnTo>
                  <a:lnTo>
                    <a:pt x="26" y="139"/>
                  </a:lnTo>
                  <a:lnTo>
                    <a:pt x="15" y="149"/>
                  </a:lnTo>
                  <a:lnTo>
                    <a:pt x="28" y="143"/>
                  </a:lnTo>
                  <a:lnTo>
                    <a:pt x="27" y="141"/>
                  </a:lnTo>
                  <a:lnTo>
                    <a:pt x="15" y="145"/>
                  </a:lnTo>
                  <a:lnTo>
                    <a:pt x="28" y="145"/>
                  </a:lnTo>
                  <a:lnTo>
                    <a:pt x="27" y="144"/>
                  </a:lnTo>
                  <a:lnTo>
                    <a:pt x="28" y="142"/>
                  </a:lnTo>
                  <a:lnTo>
                    <a:pt x="15" y="142"/>
                  </a:lnTo>
                  <a:lnTo>
                    <a:pt x="27" y="146"/>
                  </a:lnTo>
                  <a:lnTo>
                    <a:pt x="28" y="144"/>
                  </a:lnTo>
                  <a:lnTo>
                    <a:pt x="15" y="140"/>
                  </a:lnTo>
                  <a:lnTo>
                    <a:pt x="26" y="149"/>
                  </a:lnTo>
                  <a:lnTo>
                    <a:pt x="30" y="144"/>
                  </a:lnTo>
                  <a:lnTo>
                    <a:pt x="35" y="140"/>
                  </a:lnTo>
                  <a:lnTo>
                    <a:pt x="42" y="137"/>
                  </a:lnTo>
                  <a:lnTo>
                    <a:pt x="49" y="132"/>
                  </a:lnTo>
                  <a:lnTo>
                    <a:pt x="55" y="128"/>
                  </a:lnTo>
                  <a:lnTo>
                    <a:pt x="59" y="124"/>
                  </a:lnTo>
                  <a:lnTo>
                    <a:pt x="61" y="120"/>
                  </a:lnTo>
                  <a:lnTo>
                    <a:pt x="62" y="117"/>
                  </a:lnTo>
                  <a:lnTo>
                    <a:pt x="64" y="113"/>
                  </a:lnTo>
                  <a:lnTo>
                    <a:pt x="65" y="111"/>
                  </a:lnTo>
                  <a:lnTo>
                    <a:pt x="64" y="109"/>
                  </a:lnTo>
                  <a:lnTo>
                    <a:pt x="62" y="103"/>
                  </a:lnTo>
                  <a:lnTo>
                    <a:pt x="61" y="101"/>
                  </a:lnTo>
                  <a:lnTo>
                    <a:pt x="59" y="97"/>
                  </a:lnTo>
                  <a:lnTo>
                    <a:pt x="55" y="93"/>
                  </a:lnTo>
                  <a:lnTo>
                    <a:pt x="49" y="89"/>
                  </a:lnTo>
                  <a:lnTo>
                    <a:pt x="42" y="85"/>
                  </a:lnTo>
                  <a:lnTo>
                    <a:pt x="35" y="81"/>
                  </a:lnTo>
                  <a:lnTo>
                    <a:pt x="30" y="76"/>
                  </a:lnTo>
                  <a:lnTo>
                    <a:pt x="26" y="72"/>
                  </a:lnTo>
                  <a:lnTo>
                    <a:pt x="15" y="81"/>
                  </a:lnTo>
                  <a:lnTo>
                    <a:pt x="28" y="76"/>
                  </a:lnTo>
                  <a:lnTo>
                    <a:pt x="27" y="74"/>
                  </a:lnTo>
                  <a:lnTo>
                    <a:pt x="15" y="79"/>
                  </a:lnTo>
                  <a:lnTo>
                    <a:pt x="28" y="79"/>
                  </a:lnTo>
                  <a:lnTo>
                    <a:pt x="27" y="78"/>
                  </a:lnTo>
                  <a:lnTo>
                    <a:pt x="28" y="75"/>
                  </a:lnTo>
                  <a:lnTo>
                    <a:pt x="15" y="75"/>
                  </a:lnTo>
                  <a:lnTo>
                    <a:pt x="27" y="80"/>
                  </a:lnTo>
                  <a:lnTo>
                    <a:pt x="28" y="78"/>
                  </a:lnTo>
                  <a:lnTo>
                    <a:pt x="15" y="73"/>
                  </a:lnTo>
                  <a:lnTo>
                    <a:pt x="26" y="82"/>
                  </a:lnTo>
                  <a:lnTo>
                    <a:pt x="30" y="78"/>
                  </a:lnTo>
                  <a:lnTo>
                    <a:pt x="35" y="73"/>
                  </a:lnTo>
                  <a:lnTo>
                    <a:pt x="42" y="70"/>
                  </a:lnTo>
                  <a:lnTo>
                    <a:pt x="49" y="65"/>
                  </a:lnTo>
                  <a:lnTo>
                    <a:pt x="55" y="61"/>
                  </a:lnTo>
                  <a:lnTo>
                    <a:pt x="59" y="57"/>
                  </a:lnTo>
                  <a:lnTo>
                    <a:pt x="61" y="53"/>
                  </a:lnTo>
                  <a:lnTo>
                    <a:pt x="62" y="51"/>
                  </a:lnTo>
                  <a:lnTo>
                    <a:pt x="64" y="46"/>
                  </a:lnTo>
                  <a:lnTo>
                    <a:pt x="65" y="43"/>
                  </a:lnTo>
                  <a:lnTo>
                    <a:pt x="64" y="40"/>
                  </a:lnTo>
                  <a:lnTo>
                    <a:pt x="62" y="34"/>
                  </a:lnTo>
                  <a:lnTo>
                    <a:pt x="60" y="30"/>
                  </a:lnTo>
                  <a:lnTo>
                    <a:pt x="58" y="27"/>
                  </a:lnTo>
                  <a:lnTo>
                    <a:pt x="53" y="21"/>
                  </a:lnTo>
                  <a:lnTo>
                    <a:pt x="49" y="18"/>
                  </a:lnTo>
                  <a:lnTo>
                    <a:pt x="44" y="14"/>
                  </a:lnTo>
                  <a:lnTo>
                    <a:pt x="38" y="10"/>
                  </a:lnTo>
                  <a:lnTo>
                    <a:pt x="33" y="7"/>
                  </a:lnTo>
                  <a:lnTo>
                    <a:pt x="21" y="0"/>
                  </a:lnTo>
                  <a:close/>
                </a:path>
              </a:pathLst>
            </a:custGeom>
            <a:solidFill>
              <a:srgbClr val="0000FF"/>
            </a:solidFill>
            <a:ln w="9525">
              <a:noFill/>
              <a:round/>
              <a:headEnd/>
              <a:tailEnd/>
            </a:ln>
          </p:spPr>
          <p:txBody>
            <a:bodyPr/>
            <a:lstStyle/>
            <a:p>
              <a:endParaRPr lang="en-US"/>
            </a:p>
          </p:txBody>
        </p:sp>
        <p:sp>
          <p:nvSpPr>
            <p:cNvPr id="76836" name="Freeform 41"/>
            <p:cNvSpPr>
              <a:spLocks/>
            </p:cNvSpPr>
            <p:nvPr/>
          </p:nvSpPr>
          <p:spPr bwMode="auto">
            <a:xfrm>
              <a:off x="4381" y="2335"/>
              <a:ext cx="104" cy="97"/>
            </a:xfrm>
            <a:custGeom>
              <a:avLst/>
              <a:gdLst>
                <a:gd name="T0" fmla="*/ 0 w 104"/>
                <a:gd name="T1" fmla="*/ 2 h 97"/>
                <a:gd name="T2" fmla="*/ 54 w 104"/>
                <a:gd name="T3" fmla="*/ 97 h 97"/>
                <a:gd name="T4" fmla="*/ 104 w 104"/>
                <a:gd name="T5" fmla="*/ 0 h 97"/>
                <a:gd name="T6" fmla="*/ 0 w 104"/>
                <a:gd name="T7" fmla="*/ 2 h 97"/>
                <a:gd name="T8" fmla="*/ 0 60000 65536"/>
                <a:gd name="T9" fmla="*/ 0 60000 65536"/>
                <a:gd name="T10" fmla="*/ 0 60000 65536"/>
                <a:gd name="T11" fmla="*/ 0 60000 65536"/>
                <a:gd name="T12" fmla="*/ 0 w 104"/>
                <a:gd name="T13" fmla="*/ 0 h 97"/>
                <a:gd name="T14" fmla="*/ 104 w 104"/>
                <a:gd name="T15" fmla="*/ 97 h 97"/>
              </a:gdLst>
              <a:ahLst/>
              <a:cxnLst>
                <a:cxn ang="T8">
                  <a:pos x="T0" y="T1"/>
                </a:cxn>
                <a:cxn ang="T9">
                  <a:pos x="T2" y="T3"/>
                </a:cxn>
                <a:cxn ang="T10">
                  <a:pos x="T4" y="T5"/>
                </a:cxn>
                <a:cxn ang="T11">
                  <a:pos x="T6" y="T7"/>
                </a:cxn>
              </a:cxnLst>
              <a:rect l="T12" t="T13" r="T14" b="T15"/>
              <a:pathLst>
                <a:path w="104" h="97">
                  <a:moveTo>
                    <a:pt x="0" y="2"/>
                  </a:moveTo>
                  <a:lnTo>
                    <a:pt x="54" y="97"/>
                  </a:lnTo>
                  <a:lnTo>
                    <a:pt x="104" y="0"/>
                  </a:lnTo>
                  <a:lnTo>
                    <a:pt x="0" y="2"/>
                  </a:lnTo>
                  <a:close/>
                </a:path>
              </a:pathLst>
            </a:custGeom>
            <a:solidFill>
              <a:srgbClr val="0000FF"/>
            </a:solidFill>
            <a:ln w="9525">
              <a:noFill/>
              <a:round/>
              <a:headEnd/>
              <a:tailEnd/>
            </a:ln>
          </p:spPr>
          <p:txBody>
            <a:bodyPr/>
            <a:lstStyle/>
            <a:p>
              <a:endParaRPr lang="en-US"/>
            </a:p>
          </p:txBody>
        </p:sp>
        <p:sp>
          <p:nvSpPr>
            <p:cNvPr id="76837" name="Freeform 42"/>
            <p:cNvSpPr>
              <a:spLocks/>
            </p:cNvSpPr>
            <p:nvPr/>
          </p:nvSpPr>
          <p:spPr bwMode="auto">
            <a:xfrm>
              <a:off x="3967" y="2195"/>
              <a:ext cx="65" cy="191"/>
            </a:xfrm>
            <a:custGeom>
              <a:avLst/>
              <a:gdLst>
                <a:gd name="T0" fmla="*/ 23 w 65"/>
                <a:gd name="T1" fmla="*/ 30 h 191"/>
                <a:gd name="T2" fmla="*/ 24 w 65"/>
                <a:gd name="T3" fmla="*/ 31 h 191"/>
                <a:gd name="T4" fmla="*/ 38 w 65"/>
                <a:gd name="T5" fmla="*/ 44 h 191"/>
                <a:gd name="T6" fmla="*/ 37 w 65"/>
                <a:gd name="T7" fmla="*/ 44 h 191"/>
                <a:gd name="T8" fmla="*/ 37 w 65"/>
                <a:gd name="T9" fmla="*/ 43 h 191"/>
                <a:gd name="T10" fmla="*/ 38 w 65"/>
                <a:gd name="T11" fmla="*/ 40 h 191"/>
                <a:gd name="T12" fmla="*/ 39 w 65"/>
                <a:gd name="T13" fmla="*/ 39 h 191"/>
                <a:gd name="T14" fmla="*/ 23 w 65"/>
                <a:gd name="T15" fmla="*/ 51 h 191"/>
                <a:gd name="T16" fmla="*/ 6 w 65"/>
                <a:gd name="T17" fmla="*/ 64 h 191"/>
                <a:gd name="T18" fmla="*/ 2 w 65"/>
                <a:gd name="T19" fmla="*/ 75 h 191"/>
                <a:gd name="T20" fmla="*/ 3 w 65"/>
                <a:gd name="T21" fmla="*/ 84 h 191"/>
                <a:gd name="T22" fmla="*/ 11 w 65"/>
                <a:gd name="T23" fmla="*/ 94 h 191"/>
                <a:gd name="T24" fmla="*/ 30 w 65"/>
                <a:gd name="T25" fmla="*/ 107 h 191"/>
                <a:gd name="T26" fmla="*/ 50 w 65"/>
                <a:gd name="T27" fmla="*/ 106 h 191"/>
                <a:gd name="T28" fmla="*/ 51 w 65"/>
                <a:gd name="T29" fmla="*/ 108 h 191"/>
                <a:gd name="T30" fmla="*/ 37 w 65"/>
                <a:gd name="T31" fmla="*/ 112 h 191"/>
                <a:gd name="T32" fmla="*/ 37 w 65"/>
                <a:gd name="T33" fmla="*/ 110 h 191"/>
                <a:gd name="T34" fmla="*/ 36 w 65"/>
                <a:gd name="T35" fmla="*/ 110 h 191"/>
                <a:gd name="T36" fmla="*/ 16 w 65"/>
                <a:gd name="T37" fmla="*/ 122 h 191"/>
                <a:gd name="T38" fmla="*/ 4 w 65"/>
                <a:gd name="T39" fmla="*/ 135 h 191"/>
                <a:gd name="T40" fmla="*/ 0 w 65"/>
                <a:gd name="T41" fmla="*/ 143 h 191"/>
                <a:gd name="T42" fmla="*/ 4 w 65"/>
                <a:gd name="T43" fmla="*/ 153 h 191"/>
                <a:gd name="T44" fmla="*/ 16 w 65"/>
                <a:gd name="T45" fmla="*/ 165 h 191"/>
                <a:gd name="T46" fmla="*/ 36 w 65"/>
                <a:gd name="T47" fmla="*/ 178 h 191"/>
                <a:gd name="T48" fmla="*/ 37 w 65"/>
                <a:gd name="T49" fmla="*/ 178 h 191"/>
                <a:gd name="T50" fmla="*/ 37 w 65"/>
                <a:gd name="T51" fmla="*/ 175 h 191"/>
                <a:gd name="T52" fmla="*/ 51 w 65"/>
                <a:gd name="T53" fmla="*/ 179 h 191"/>
                <a:gd name="T54" fmla="*/ 39 w 65"/>
                <a:gd name="T55" fmla="*/ 173 h 191"/>
                <a:gd name="T56" fmla="*/ 36 w 65"/>
                <a:gd name="T57" fmla="*/ 181 h 191"/>
                <a:gd name="T58" fmla="*/ 37 w 65"/>
                <a:gd name="T59" fmla="*/ 188 h 191"/>
                <a:gd name="T60" fmla="*/ 61 w 65"/>
                <a:gd name="T61" fmla="*/ 178 h 191"/>
                <a:gd name="T62" fmla="*/ 61 w 65"/>
                <a:gd name="T63" fmla="*/ 186 h 191"/>
                <a:gd name="T64" fmla="*/ 48 w 65"/>
                <a:gd name="T65" fmla="*/ 181 h 191"/>
                <a:gd name="T66" fmla="*/ 62 w 65"/>
                <a:gd name="T67" fmla="*/ 184 h 191"/>
                <a:gd name="T68" fmla="*/ 64 w 65"/>
                <a:gd name="T69" fmla="*/ 175 h 191"/>
                <a:gd name="T70" fmla="*/ 59 w 65"/>
                <a:gd name="T71" fmla="*/ 164 h 191"/>
                <a:gd name="T72" fmla="*/ 43 w 65"/>
                <a:gd name="T73" fmla="*/ 151 h 191"/>
                <a:gd name="T74" fmla="*/ 26 w 65"/>
                <a:gd name="T75" fmla="*/ 139 h 191"/>
                <a:gd name="T76" fmla="*/ 27 w 65"/>
                <a:gd name="T77" fmla="*/ 141 h 191"/>
                <a:gd name="T78" fmla="*/ 29 w 65"/>
                <a:gd name="T79" fmla="*/ 143 h 191"/>
                <a:gd name="T80" fmla="*/ 27 w 65"/>
                <a:gd name="T81" fmla="*/ 147 h 191"/>
                <a:gd name="T82" fmla="*/ 26 w 65"/>
                <a:gd name="T83" fmla="*/ 149 h 191"/>
                <a:gd name="T84" fmla="*/ 43 w 65"/>
                <a:gd name="T85" fmla="*/ 136 h 191"/>
                <a:gd name="T86" fmla="*/ 59 w 65"/>
                <a:gd name="T87" fmla="*/ 123 h 191"/>
                <a:gd name="T88" fmla="*/ 64 w 65"/>
                <a:gd name="T89" fmla="*/ 112 h 191"/>
                <a:gd name="T90" fmla="*/ 62 w 65"/>
                <a:gd name="T91" fmla="*/ 104 h 191"/>
                <a:gd name="T92" fmla="*/ 55 w 65"/>
                <a:gd name="T93" fmla="*/ 93 h 191"/>
                <a:gd name="T94" fmla="*/ 36 w 65"/>
                <a:gd name="T95" fmla="*/ 80 h 191"/>
                <a:gd name="T96" fmla="*/ 16 w 65"/>
                <a:gd name="T97" fmla="*/ 81 h 191"/>
                <a:gd name="T98" fmla="*/ 16 w 65"/>
                <a:gd name="T99" fmla="*/ 79 h 191"/>
                <a:gd name="T100" fmla="*/ 29 w 65"/>
                <a:gd name="T101" fmla="*/ 75 h 191"/>
                <a:gd name="T102" fmla="*/ 29 w 65"/>
                <a:gd name="T103" fmla="*/ 78 h 191"/>
                <a:gd name="T104" fmla="*/ 30 w 65"/>
                <a:gd name="T105" fmla="*/ 78 h 191"/>
                <a:gd name="T106" fmla="*/ 50 w 65"/>
                <a:gd name="T107" fmla="*/ 65 h 191"/>
                <a:gd name="T108" fmla="*/ 61 w 65"/>
                <a:gd name="T109" fmla="*/ 53 h 191"/>
                <a:gd name="T110" fmla="*/ 65 w 65"/>
                <a:gd name="T111" fmla="*/ 43 h 191"/>
                <a:gd name="T112" fmla="*/ 60 w 65"/>
                <a:gd name="T113" fmla="*/ 30 h 191"/>
                <a:gd name="T114" fmla="*/ 50 w 65"/>
                <a:gd name="T115" fmla="*/ 17 h 191"/>
                <a:gd name="T116" fmla="*/ 33 w 65"/>
                <a:gd name="T117" fmla="*/ 8 h 19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5"/>
                <a:gd name="T178" fmla="*/ 0 h 191"/>
                <a:gd name="T179" fmla="*/ 65 w 65"/>
                <a:gd name="T180" fmla="*/ 191 h 19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5" h="191">
                  <a:moveTo>
                    <a:pt x="21" y="0"/>
                  </a:moveTo>
                  <a:lnTo>
                    <a:pt x="6" y="21"/>
                  </a:lnTo>
                  <a:lnTo>
                    <a:pt x="23" y="30"/>
                  </a:lnTo>
                  <a:lnTo>
                    <a:pt x="29" y="18"/>
                  </a:lnTo>
                  <a:lnTo>
                    <a:pt x="18" y="27"/>
                  </a:lnTo>
                  <a:lnTo>
                    <a:pt x="24" y="31"/>
                  </a:lnTo>
                  <a:lnTo>
                    <a:pt x="30" y="36"/>
                  </a:lnTo>
                  <a:lnTo>
                    <a:pt x="34" y="40"/>
                  </a:lnTo>
                  <a:lnTo>
                    <a:pt x="38" y="44"/>
                  </a:lnTo>
                  <a:lnTo>
                    <a:pt x="47" y="35"/>
                  </a:lnTo>
                  <a:lnTo>
                    <a:pt x="36" y="40"/>
                  </a:lnTo>
                  <a:lnTo>
                    <a:pt x="37" y="44"/>
                  </a:lnTo>
                  <a:lnTo>
                    <a:pt x="51" y="39"/>
                  </a:lnTo>
                  <a:lnTo>
                    <a:pt x="37" y="39"/>
                  </a:lnTo>
                  <a:lnTo>
                    <a:pt x="37" y="43"/>
                  </a:lnTo>
                  <a:lnTo>
                    <a:pt x="37" y="45"/>
                  </a:lnTo>
                  <a:lnTo>
                    <a:pt x="51" y="45"/>
                  </a:lnTo>
                  <a:lnTo>
                    <a:pt x="38" y="40"/>
                  </a:lnTo>
                  <a:lnTo>
                    <a:pt x="37" y="42"/>
                  </a:lnTo>
                  <a:lnTo>
                    <a:pt x="50" y="48"/>
                  </a:lnTo>
                  <a:lnTo>
                    <a:pt x="39" y="39"/>
                  </a:lnTo>
                  <a:lnTo>
                    <a:pt x="36" y="42"/>
                  </a:lnTo>
                  <a:lnTo>
                    <a:pt x="30" y="47"/>
                  </a:lnTo>
                  <a:lnTo>
                    <a:pt x="23" y="51"/>
                  </a:lnTo>
                  <a:lnTo>
                    <a:pt x="16" y="55"/>
                  </a:lnTo>
                  <a:lnTo>
                    <a:pt x="11" y="59"/>
                  </a:lnTo>
                  <a:lnTo>
                    <a:pt x="6" y="64"/>
                  </a:lnTo>
                  <a:lnTo>
                    <a:pt x="4" y="68"/>
                  </a:lnTo>
                  <a:lnTo>
                    <a:pt x="3" y="69"/>
                  </a:lnTo>
                  <a:lnTo>
                    <a:pt x="2" y="75"/>
                  </a:lnTo>
                  <a:lnTo>
                    <a:pt x="0" y="77"/>
                  </a:lnTo>
                  <a:lnTo>
                    <a:pt x="2" y="79"/>
                  </a:lnTo>
                  <a:lnTo>
                    <a:pt x="3" y="84"/>
                  </a:lnTo>
                  <a:lnTo>
                    <a:pt x="4" y="85"/>
                  </a:lnTo>
                  <a:lnTo>
                    <a:pt x="6" y="90"/>
                  </a:lnTo>
                  <a:lnTo>
                    <a:pt x="11" y="94"/>
                  </a:lnTo>
                  <a:lnTo>
                    <a:pt x="16" y="98"/>
                  </a:lnTo>
                  <a:lnTo>
                    <a:pt x="23" y="103"/>
                  </a:lnTo>
                  <a:lnTo>
                    <a:pt x="30" y="107"/>
                  </a:lnTo>
                  <a:lnTo>
                    <a:pt x="36" y="111"/>
                  </a:lnTo>
                  <a:lnTo>
                    <a:pt x="39" y="115"/>
                  </a:lnTo>
                  <a:lnTo>
                    <a:pt x="50" y="106"/>
                  </a:lnTo>
                  <a:lnTo>
                    <a:pt x="37" y="111"/>
                  </a:lnTo>
                  <a:lnTo>
                    <a:pt x="38" y="113"/>
                  </a:lnTo>
                  <a:lnTo>
                    <a:pt x="51" y="108"/>
                  </a:lnTo>
                  <a:lnTo>
                    <a:pt x="37" y="108"/>
                  </a:lnTo>
                  <a:lnTo>
                    <a:pt x="37" y="110"/>
                  </a:lnTo>
                  <a:lnTo>
                    <a:pt x="37" y="112"/>
                  </a:lnTo>
                  <a:lnTo>
                    <a:pt x="51" y="112"/>
                  </a:lnTo>
                  <a:lnTo>
                    <a:pt x="38" y="107"/>
                  </a:lnTo>
                  <a:lnTo>
                    <a:pt x="37" y="110"/>
                  </a:lnTo>
                  <a:lnTo>
                    <a:pt x="50" y="114"/>
                  </a:lnTo>
                  <a:lnTo>
                    <a:pt x="39" y="106"/>
                  </a:lnTo>
                  <a:lnTo>
                    <a:pt x="36" y="110"/>
                  </a:lnTo>
                  <a:lnTo>
                    <a:pt x="30" y="113"/>
                  </a:lnTo>
                  <a:lnTo>
                    <a:pt x="23" y="118"/>
                  </a:lnTo>
                  <a:lnTo>
                    <a:pt x="16" y="122"/>
                  </a:lnTo>
                  <a:lnTo>
                    <a:pt x="11" y="126"/>
                  </a:lnTo>
                  <a:lnTo>
                    <a:pt x="6" y="131"/>
                  </a:lnTo>
                  <a:lnTo>
                    <a:pt x="4" y="135"/>
                  </a:lnTo>
                  <a:lnTo>
                    <a:pt x="3" y="137"/>
                  </a:lnTo>
                  <a:lnTo>
                    <a:pt x="2" y="141"/>
                  </a:lnTo>
                  <a:lnTo>
                    <a:pt x="0" y="143"/>
                  </a:lnTo>
                  <a:lnTo>
                    <a:pt x="2" y="146"/>
                  </a:lnTo>
                  <a:lnTo>
                    <a:pt x="3" y="150"/>
                  </a:lnTo>
                  <a:lnTo>
                    <a:pt x="4" y="153"/>
                  </a:lnTo>
                  <a:lnTo>
                    <a:pt x="6" y="156"/>
                  </a:lnTo>
                  <a:lnTo>
                    <a:pt x="11" y="161"/>
                  </a:lnTo>
                  <a:lnTo>
                    <a:pt x="16" y="165"/>
                  </a:lnTo>
                  <a:lnTo>
                    <a:pt x="23" y="169"/>
                  </a:lnTo>
                  <a:lnTo>
                    <a:pt x="30" y="174"/>
                  </a:lnTo>
                  <a:lnTo>
                    <a:pt x="36" y="178"/>
                  </a:lnTo>
                  <a:lnTo>
                    <a:pt x="39" y="182"/>
                  </a:lnTo>
                  <a:lnTo>
                    <a:pt x="50" y="173"/>
                  </a:lnTo>
                  <a:lnTo>
                    <a:pt x="37" y="178"/>
                  </a:lnTo>
                  <a:lnTo>
                    <a:pt x="38" y="180"/>
                  </a:lnTo>
                  <a:lnTo>
                    <a:pt x="51" y="175"/>
                  </a:lnTo>
                  <a:lnTo>
                    <a:pt x="37" y="175"/>
                  </a:lnTo>
                  <a:lnTo>
                    <a:pt x="37" y="177"/>
                  </a:lnTo>
                  <a:lnTo>
                    <a:pt x="37" y="179"/>
                  </a:lnTo>
                  <a:lnTo>
                    <a:pt x="51" y="179"/>
                  </a:lnTo>
                  <a:lnTo>
                    <a:pt x="38" y="175"/>
                  </a:lnTo>
                  <a:lnTo>
                    <a:pt x="40" y="170"/>
                  </a:lnTo>
                  <a:lnTo>
                    <a:pt x="39" y="173"/>
                  </a:lnTo>
                  <a:lnTo>
                    <a:pt x="39" y="172"/>
                  </a:lnTo>
                  <a:lnTo>
                    <a:pt x="37" y="177"/>
                  </a:lnTo>
                  <a:lnTo>
                    <a:pt x="36" y="181"/>
                  </a:lnTo>
                  <a:lnTo>
                    <a:pt x="36" y="186"/>
                  </a:lnTo>
                  <a:lnTo>
                    <a:pt x="37" y="187"/>
                  </a:lnTo>
                  <a:lnTo>
                    <a:pt x="37" y="188"/>
                  </a:lnTo>
                  <a:lnTo>
                    <a:pt x="61" y="177"/>
                  </a:lnTo>
                  <a:lnTo>
                    <a:pt x="61" y="178"/>
                  </a:lnTo>
                  <a:lnTo>
                    <a:pt x="61" y="176"/>
                  </a:lnTo>
                  <a:lnTo>
                    <a:pt x="59" y="191"/>
                  </a:lnTo>
                  <a:lnTo>
                    <a:pt x="61" y="186"/>
                  </a:lnTo>
                  <a:lnTo>
                    <a:pt x="62" y="181"/>
                  </a:lnTo>
                  <a:lnTo>
                    <a:pt x="61" y="177"/>
                  </a:lnTo>
                  <a:lnTo>
                    <a:pt x="48" y="181"/>
                  </a:lnTo>
                  <a:lnTo>
                    <a:pt x="59" y="191"/>
                  </a:lnTo>
                  <a:lnTo>
                    <a:pt x="60" y="188"/>
                  </a:lnTo>
                  <a:lnTo>
                    <a:pt x="62" y="184"/>
                  </a:lnTo>
                  <a:lnTo>
                    <a:pt x="64" y="179"/>
                  </a:lnTo>
                  <a:lnTo>
                    <a:pt x="65" y="177"/>
                  </a:lnTo>
                  <a:lnTo>
                    <a:pt x="64" y="175"/>
                  </a:lnTo>
                  <a:lnTo>
                    <a:pt x="62" y="170"/>
                  </a:lnTo>
                  <a:lnTo>
                    <a:pt x="61" y="168"/>
                  </a:lnTo>
                  <a:lnTo>
                    <a:pt x="59" y="164"/>
                  </a:lnTo>
                  <a:lnTo>
                    <a:pt x="55" y="160"/>
                  </a:lnTo>
                  <a:lnTo>
                    <a:pt x="50" y="155"/>
                  </a:lnTo>
                  <a:lnTo>
                    <a:pt x="43" y="151"/>
                  </a:lnTo>
                  <a:lnTo>
                    <a:pt x="36" y="148"/>
                  </a:lnTo>
                  <a:lnTo>
                    <a:pt x="30" y="142"/>
                  </a:lnTo>
                  <a:lnTo>
                    <a:pt x="26" y="139"/>
                  </a:lnTo>
                  <a:lnTo>
                    <a:pt x="16" y="148"/>
                  </a:lnTo>
                  <a:lnTo>
                    <a:pt x="29" y="142"/>
                  </a:lnTo>
                  <a:lnTo>
                    <a:pt x="27" y="141"/>
                  </a:lnTo>
                  <a:lnTo>
                    <a:pt x="16" y="146"/>
                  </a:lnTo>
                  <a:lnTo>
                    <a:pt x="29" y="146"/>
                  </a:lnTo>
                  <a:lnTo>
                    <a:pt x="29" y="143"/>
                  </a:lnTo>
                  <a:lnTo>
                    <a:pt x="29" y="141"/>
                  </a:lnTo>
                  <a:lnTo>
                    <a:pt x="16" y="141"/>
                  </a:lnTo>
                  <a:lnTo>
                    <a:pt x="27" y="147"/>
                  </a:lnTo>
                  <a:lnTo>
                    <a:pt x="29" y="145"/>
                  </a:lnTo>
                  <a:lnTo>
                    <a:pt x="16" y="139"/>
                  </a:lnTo>
                  <a:lnTo>
                    <a:pt x="26" y="149"/>
                  </a:lnTo>
                  <a:lnTo>
                    <a:pt x="30" y="145"/>
                  </a:lnTo>
                  <a:lnTo>
                    <a:pt x="36" y="140"/>
                  </a:lnTo>
                  <a:lnTo>
                    <a:pt x="43" y="136"/>
                  </a:lnTo>
                  <a:lnTo>
                    <a:pt x="50" y="132"/>
                  </a:lnTo>
                  <a:lnTo>
                    <a:pt x="55" y="127"/>
                  </a:lnTo>
                  <a:lnTo>
                    <a:pt x="59" y="123"/>
                  </a:lnTo>
                  <a:lnTo>
                    <a:pt x="61" y="120"/>
                  </a:lnTo>
                  <a:lnTo>
                    <a:pt x="62" y="118"/>
                  </a:lnTo>
                  <a:lnTo>
                    <a:pt x="64" y="112"/>
                  </a:lnTo>
                  <a:lnTo>
                    <a:pt x="65" y="110"/>
                  </a:lnTo>
                  <a:lnTo>
                    <a:pt x="64" y="108"/>
                  </a:lnTo>
                  <a:lnTo>
                    <a:pt x="62" y="104"/>
                  </a:lnTo>
                  <a:lnTo>
                    <a:pt x="61" y="101"/>
                  </a:lnTo>
                  <a:lnTo>
                    <a:pt x="59" y="97"/>
                  </a:lnTo>
                  <a:lnTo>
                    <a:pt x="55" y="93"/>
                  </a:lnTo>
                  <a:lnTo>
                    <a:pt x="50" y="89"/>
                  </a:lnTo>
                  <a:lnTo>
                    <a:pt x="43" y="84"/>
                  </a:lnTo>
                  <a:lnTo>
                    <a:pt x="36" y="80"/>
                  </a:lnTo>
                  <a:lnTo>
                    <a:pt x="30" y="76"/>
                  </a:lnTo>
                  <a:lnTo>
                    <a:pt x="26" y="72"/>
                  </a:lnTo>
                  <a:lnTo>
                    <a:pt x="16" y="81"/>
                  </a:lnTo>
                  <a:lnTo>
                    <a:pt x="29" y="76"/>
                  </a:lnTo>
                  <a:lnTo>
                    <a:pt x="27" y="75"/>
                  </a:lnTo>
                  <a:lnTo>
                    <a:pt x="16" y="79"/>
                  </a:lnTo>
                  <a:lnTo>
                    <a:pt x="29" y="79"/>
                  </a:lnTo>
                  <a:lnTo>
                    <a:pt x="29" y="77"/>
                  </a:lnTo>
                  <a:lnTo>
                    <a:pt x="29" y="75"/>
                  </a:lnTo>
                  <a:lnTo>
                    <a:pt x="16" y="75"/>
                  </a:lnTo>
                  <a:lnTo>
                    <a:pt x="27" y="80"/>
                  </a:lnTo>
                  <a:lnTo>
                    <a:pt x="29" y="78"/>
                  </a:lnTo>
                  <a:lnTo>
                    <a:pt x="16" y="72"/>
                  </a:lnTo>
                  <a:lnTo>
                    <a:pt x="26" y="82"/>
                  </a:lnTo>
                  <a:lnTo>
                    <a:pt x="30" y="78"/>
                  </a:lnTo>
                  <a:lnTo>
                    <a:pt x="36" y="73"/>
                  </a:lnTo>
                  <a:lnTo>
                    <a:pt x="43" y="69"/>
                  </a:lnTo>
                  <a:lnTo>
                    <a:pt x="50" y="65"/>
                  </a:lnTo>
                  <a:lnTo>
                    <a:pt x="55" y="61"/>
                  </a:lnTo>
                  <a:lnTo>
                    <a:pt x="59" y="56"/>
                  </a:lnTo>
                  <a:lnTo>
                    <a:pt x="61" y="53"/>
                  </a:lnTo>
                  <a:lnTo>
                    <a:pt x="62" y="51"/>
                  </a:lnTo>
                  <a:lnTo>
                    <a:pt x="64" y="45"/>
                  </a:lnTo>
                  <a:lnTo>
                    <a:pt x="65" y="43"/>
                  </a:lnTo>
                  <a:lnTo>
                    <a:pt x="64" y="39"/>
                  </a:lnTo>
                  <a:lnTo>
                    <a:pt x="62" y="35"/>
                  </a:lnTo>
                  <a:lnTo>
                    <a:pt x="60" y="30"/>
                  </a:lnTo>
                  <a:lnTo>
                    <a:pt x="58" y="26"/>
                  </a:lnTo>
                  <a:lnTo>
                    <a:pt x="54" y="22"/>
                  </a:lnTo>
                  <a:lnTo>
                    <a:pt x="50" y="17"/>
                  </a:lnTo>
                  <a:lnTo>
                    <a:pt x="44" y="13"/>
                  </a:lnTo>
                  <a:lnTo>
                    <a:pt x="38" y="10"/>
                  </a:lnTo>
                  <a:lnTo>
                    <a:pt x="33" y="8"/>
                  </a:lnTo>
                  <a:lnTo>
                    <a:pt x="21" y="0"/>
                  </a:lnTo>
                  <a:close/>
                </a:path>
              </a:pathLst>
            </a:custGeom>
            <a:solidFill>
              <a:srgbClr val="00CCFF"/>
            </a:solidFill>
            <a:ln w="9525">
              <a:noFill/>
              <a:round/>
              <a:headEnd/>
              <a:tailEnd/>
            </a:ln>
          </p:spPr>
          <p:txBody>
            <a:bodyPr/>
            <a:lstStyle/>
            <a:p>
              <a:endParaRPr lang="en-US"/>
            </a:p>
          </p:txBody>
        </p:sp>
        <p:sp>
          <p:nvSpPr>
            <p:cNvPr id="76838" name="Freeform 43"/>
            <p:cNvSpPr>
              <a:spLocks/>
            </p:cNvSpPr>
            <p:nvPr/>
          </p:nvSpPr>
          <p:spPr bwMode="auto">
            <a:xfrm>
              <a:off x="3940" y="2388"/>
              <a:ext cx="104" cy="96"/>
            </a:xfrm>
            <a:custGeom>
              <a:avLst/>
              <a:gdLst>
                <a:gd name="T0" fmla="*/ 0 w 104"/>
                <a:gd name="T1" fmla="*/ 1 h 96"/>
                <a:gd name="T2" fmla="*/ 54 w 104"/>
                <a:gd name="T3" fmla="*/ 96 h 96"/>
                <a:gd name="T4" fmla="*/ 104 w 104"/>
                <a:gd name="T5" fmla="*/ 0 h 96"/>
                <a:gd name="T6" fmla="*/ 0 w 104"/>
                <a:gd name="T7" fmla="*/ 1 h 96"/>
                <a:gd name="T8" fmla="*/ 0 60000 65536"/>
                <a:gd name="T9" fmla="*/ 0 60000 65536"/>
                <a:gd name="T10" fmla="*/ 0 60000 65536"/>
                <a:gd name="T11" fmla="*/ 0 60000 65536"/>
                <a:gd name="T12" fmla="*/ 0 w 104"/>
                <a:gd name="T13" fmla="*/ 0 h 96"/>
                <a:gd name="T14" fmla="*/ 104 w 104"/>
                <a:gd name="T15" fmla="*/ 96 h 96"/>
              </a:gdLst>
              <a:ahLst/>
              <a:cxnLst>
                <a:cxn ang="T8">
                  <a:pos x="T0" y="T1"/>
                </a:cxn>
                <a:cxn ang="T9">
                  <a:pos x="T2" y="T3"/>
                </a:cxn>
                <a:cxn ang="T10">
                  <a:pos x="T4" y="T5"/>
                </a:cxn>
                <a:cxn ang="T11">
                  <a:pos x="T6" y="T7"/>
                </a:cxn>
              </a:cxnLst>
              <a:rect l="T12" t="T13" r="T14" b="T15"/>
              <a:pathLst>
                <a:path w="104" h="96">
                  <a:moveTo>
                    <a:pt x="0" y="1"/>
                  </a:moveTo>
                  <a:lnTo>
                    <a:pt x="54" y="96"/>
                  </a:lnTo>
                  <a:lnTo>
                    <a:pt x="104" y="0"/>
                  </a:lnTo>
                  <a:lnTo>
                    <a:pt x="0" y="1"/>
                  </a:lnTo>
                  <a:close/>
                </a:path>
              </a:pathLst>
            </a:custGeom>
            <a:solidFill>
              <a:srgbClr val="00CCFF"/>
            </a:solidFill>
            <a:ln w="9525">
              <a:noFill/>
              <a:round/>
              <a:headEnd/>
              <a:tailEnd/>
            </a:ln>
          </p:spPr>
          <p:txBody>
            <a:bodyPr/>
            <a:lstStyle/>
            <a:p>
              <a:endParaRPr lang="en-US"/>
            </a:p>
          </p:txBody>
        </p:sp>
        <p:sp>
          <p:nvSpPr>
            <p:cNvPr id="76839" name="Freeform 44"/>
            <p:cNvSpPr>
              <a:spLocks/>
            </p:cNvSpPr>
            <p:nvPr/>
          </p:nvSpPr>
          <p:spPr bwMode="auto">
            <a:xfrm>
              <a:off x="3469" y="2237"/>
              <a:ext cx="63" cy="191"/>
            </a:xfrm>
            <a:custGeom>
              <a:avLst/>
              <a:gdLst>
                <a:gd name="T0" fmla="*/ 21 w 63"/>
                <a:gd name="T1" fmla="*/ 30 h 191"/>
                <a:gd name="T2" fmla="*/ 24 w 63"/>
                <a:gd name="T3" fmla="*/ 32 h 191"/>
                <a:gd name="T4" fmla="*/ 36 w 63"/>
                <a:gd name="T5" fmla="*/ 44 h 191"/>
                <a:gd name="T6" fmla="*/ 36 w 63"/>
                <a:gd name="T7" fmla="*/ 44 h 191"/>
                <a:gd name="T8" fmla="*/ 36 w 63"/>
                <a:gd name="T9" fmla="*/ 43 h 191"/>
                <a:gd name="T10" fmla="*/ 36 w 63"/>
                <a:gd name="T11" fmla="*/ 41 h 191"/>
                <a:gd name="T12" fmla="*/ 39 w 63"/>
                <a:gd name="T13" fmla="*/ 39 h 191"/>
                <a:gd name="T14" fmla="*/ 21 w 63"/>
                <a:gd name="T15" fmla="*/ 50 h 191"/>
                <a:gd name="T16" fmla="*/ 5 w 63"/>
                <a:gd name="T17" fmla="*/ 63 h 191"/>
                <a:gd name="T18" fmla="*/ 0 w 63"/>
                <a:gd name="T19" fmla="*/ 75 h 191"/>
                <a:gd name="T20" fmla="*/ 1 w 63"/>
                <a:gd name="T21" fmla="*/ 84 h 191"/>
                <a:gd name="T22" fmla="*/ 9 w 63"/>
                <a:gd name="T23" fmla="*/ 94 h 191"/>
                <a:gd name="T24" fmla="*/ 28 w 63"/>
                <a:gd name="T25" fmla="*/ 106 h 191"/>
                <a:gd name="T26" fmla="*/ 48 w 63"/>
                <a:gd name="T27" fmla="*/ 106 h 191"/>
                <a:gd name="T28" fmla="*/ 49 w 63"/>
                <a:gd name="T29" fmla="*/ 108 h 191"/>
                <a:gd name="T30" fmla="*/ 35 w 63"/>
                <a:gd name="T31" fmla="*/ 113 h 191"/>
                <a:gd name="T32" fmla="*/ 35 w 63"/>
                <a:gd name="T33" fmla="*/ 110 h 191"/>
                <a:gd name="T34" fmla="*/ 35 w 63"/>
                <a:gd name="T35" fmla="*/ 110 h 191"/>
                <a:gd name="T36" fmla="*/ 15 w 63"/>
                <a:gd name="T37" fmla="*/ 123 h 191"/>
                <a:gd name="T38" fmla="*/ 2 w 63"/>
                <a:gd name="T39" fmla="*/ 134 h 191"/>
                <a:gd name="T40" fmla="*/ 0 w 63"/>
                <a:gd name="T41" fmla="*/ 144 h 191"/>
                <a:gd name="T42" fmla="*/ 2 w 63"/>
                <a:gd name="T43" fmla="*/ 153 h 191"/>
                <a:gd name="T44" fmla="*/ 15 w 63"/>
                <a:gd name="T45" fmla="*/ 166 h 191"/>
                <a:gd name="T46" fmla="*/ 35 w 63"/>
                <a:gd name="T47" fmla="*/ 178 h 191"/>
                <a:gd name="T48" fmla="*/ 35 w 63"/>
                <a:gd name="T49" fmla="*/ 178 h 191"/>
                <a:gd name="T50" fmla="*/ 35 w 63"/>
                <a:gd name="T51" fmla="*/ 174 h 191"/>
                <a:gd name="T52" fmla="*/ 49 w 63"/>
                <a:gd name="T53" fmla="*/ 180 h 191"/>
                <a:gd name="T54" fmla="*/ 39 w 63"/>
                <a:gd name="T55" fmla="*/ 173 h 191"/>
                <a:gd name="T56" fmla="*/ 34 w 63"/>
                <a:gd name="T57" fmla="*/ 181 h 191"/>
                <a:gd name="T58" fmla="*/ 35 w 63"/>
                <a:gd name="T59" fmla="*/ 187 h 191"/>
                <a:gd name="T60" fmla="*/ 61 w 63"/>
                <a:gd name="T61" fmla="*/ 178 h 191"/>
                <a:gd name="T62" fmla="*/ 61 w 63"/>
                <a:gd name="T63" fmla="*/ 186 h 191"/>
                <a:gd name="T64" fmla="*/ 47 w 63"/>
                <a:gd name="T65" fmla="*/ 181 h 191"/>
                <a:gd name="T66" fmla="*/ 62 w 63"/>
                <a:gd name="T67" fmla="*/ 184 h 191"/>
                <a:gd name="T68" fmla="*/ 62 w 63"/>
                <a:gd name="T69" fmla="*/ 174 h 191"/>
                <a:gd name="T70" fmla="*/ 59 w 63"/>
                <a:gd name="T71" fmla="*/ 164 h 191"/>
                <a:gd name="T72" fmla="*/ 41 w 63"/>
                <a:gd name="T73" fmla="*/ 152 h 191"/>
                <a:gd name="T74" fmla="*/ 25 w 63"/>
                <a:gd name="T75" fmla="*/ 139 h 191"/>
                <a:gd name="T76" fmla="*/ 27 w 63"/>
                <a:gd name="T77" fmla="*/ 141 h 191"/>
                <a:gd name="T78" fmla="*/ 27 w 63"/>
                <a:gd name="T79" fmla="*/ 144 h 191"/>
                <a:gd name="T80" fmla="*/ 27 w 63"/>
                <a:gd name="T81" fmla="*/ 146 h 191"/>
                <a:gd name="T82" fmla="*/ 25 w 63"/>
                <a:gd name="T83" fmla="*/ 148 h 191"/>
                <a:gd name="T84" fmla="*/ 41 w 63"/>
                <a:gd name="T85" fmla="*/ 137 h 191"/>
                <a:gd name="T86" fmla="*/ 59 w 63"/>
                <a:gd name="T87" fmla="*/ 124 h 191"/>
                <a:gd name="T88" fmla="*/ 62 w 63"/>
                <a:gd name="T89" fmla="*/ 113 h 191"/>
                <a:gd name="T90" fmla="*/ 62 w 63"/>
                <a:gd name="T91" fmla="*/ 103 h 191"/>
                <a:gd name="T92" fmla="*/ 54 w 63"/>
                <a:gd name="T93" fmla="*/ 92 h 191"/>
                <a:gd name="T94" fmla="*/ 35 w 63"/>
                <a:gd name="T95" fmla="*/ 81 h 191"/>
                <a:gd name="T96" fmla="*/ 15 w 63"/>
                <a:gd name="T97" fmla="*/ 81 h 191"/>
                <a:gd name="T98" fmla="*/ 14 w 63"/>
                <a:gd name="T99" fmla="*/ 78 h 191"/>
                <a:gd name="T100" fmla="*/ 28 w 63"/>
                <a:gd name="T101" fmla="*/ 75 h 191"/>
                <a:gd name="T102" fmla="*/ 28 w 63"/>
                <a:gd name="T103" fmla="*/ 77 h 191"/>
                <a:gd name="T104" fmla="*/ 29 w 63"/>
                <a:gd name="T105" fmla="*/ 77 h 191"/>
                <a:gd name="T106" fmla="*/ 48 w 63"/>
                <a:gd name="T107" fmla="*/ 64 h 191"/>
                <a:gd name="T108" fmla="*/ 61 w 63"/>
                <a:gd name="T109" fmla="*/ 53 h 191"/>
                <a:gd name="T110" fmla="*/ 63 w 63"/>
                <a:gd name="T111" fmla="*/ 43 h 191"/>
                <a:gd name="T112" fmla="*/ 59 w 63"/>
                <a:gd name="T113" fmla="*/ 30 h 191"/>
                <a:gd name="T114" fmla="*/ 48 w 63"/>
                <a:gd name="T115" fmla="*/ 18 h 191"/>
                <a:gd name="T116" fmla="*/ 33 w 63"/>
                <a:gd name="T117" fmla="*/ 7 h 19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3"/>
                <a:gd name="T178" fmla="*/ 0 h 191"/>
                <a:gd name="T179" fmla="*/ 63 w 63"/>
                <a:gd name="T180" fmla="*/ 191 h 19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3" h="191">
                  <a:moveTo>
                    <a:pt x="21" y="0"/>
                  </a:moveTo>
                  <a:lnTo>
                    <a:pt x="6" y="20"/>
                  </a:lnTo>
                  <a:lnTo>
                    <a:pt x="21" y="30"/>
                  </a:lnTo>
                  <a:lnTo>
                    <a:pt x="27" y="18"/>
                  </a:lnTo>
                  <a:lnTo>
                    <a:pt x="18" y="28"/>
                  </a:lnTo>
                  <a:lnTo>
                    <a:pt x="24" y="32"/>
                  </a:lnTo>
                  <a:lnTo>
                    <a:pt x="28" y="35"/>
                  </a:lnTo>
                  <a:lnTo>
                    <a:pt x="33" y="40"/>
                  </a:lnTo>
                  <a:lnTo>
                    <a:pt x="36" y="44"/>
                  </a:lnTo>
                  <a:lnTo>
                    <a:pt x="47" y="35"/>
                  </a:lnTo>
                  <a:lnTo>
                    <a:pt x="34" y="40"/>
                  </a:lnTo>
                  <a:lnTo>
                    <a:pt x="36" y="44"/>
                  </a:lnTo>
                  <a:lnTo>
                    <a:pt x="49" y="40"/>
                  </a:lnTo>
                  <a:lnTo>
                    <a:pt x="35" y="40"/>
                  </a:lnTo>
                  <a:lnTo>
                    <a:pt x="36" y="43"/>
                  </a:lnTo>
                  <a:lnTo>
                    <a:pt x="35" y="45"/>
                  </a:lnTo>
                  <a:lnTo>
                    <a:pt x="49" y="45"/>
                  </a:lnTo>
                  <a:lnTo>
                    <a:pt x="36" y="41"/>
                  </a:lnTo>
                  <a:lnTo>
                    <a:pt x="35" y="43"/>
                  </a:lnTo>
                  <a:lnTo>
                    <a:pt x="48" y="48"/>
                  </a:lnTo>
                  <a:lnTo>
                    <a:pt x="39" y="39"/>
                  </a:lnTo>
                  <a:lnTo>
                    <a:pt x="35" y="43"/>
                  </a:lnTo>
                  <a:lnTo>
                    <a:pt x="28" y="47"/>
                  </a:lnTo>
                  <a:lnTo>
                    <a:pt x="21" y="50"/>
                  </a:lnTo>
                  <a:lnTo>
                    <a:pt x="15" y="56"/>
                  </a:lnTo>
                  <a:lnTo>
                    <a:pt x="9" y="59"/>
                  </a:lnTo>
                  <a:lnTo>
                    <a:pt x="5" y="63"/>
                  </a:lnTo>
                  <a:lnTo>
                    <a:pt x="2" y="68"/>
                  </a:lnTo>
                  <a:lnTo>
                    <a:pt x="1" y="70"/>
                  </a:lnTo>
                  <a:lnTo>
                    <a:pt x="0" y="75"/>
                  </a:lnTo>
                  <a:lnTo>
                    <a:pt x="0" y="77"/>
                  </a:lnTo>
                  <a:lnTo>
                    <a:pt x="0" y="78"/>
                  </a:lnTo>
                  <a:lnTo>
                    <a:pt x="1" y="84"/>
                  </a:lnTo>
                  <a:lnTo>
                    <a:pt x="2" y="86"/>
                  </a:lnTo>
                  <a:lnTo>
                    <a:pt x="5" y="90"/>
                  </a:lnTo>
                  <a:lnTo>
                    <a:pt x="9" y="94"/>
                  </a:lnTo>
                  <a:lnTo>
                    <a:pt x="15" y="99"/>
                  </a:lnTo>
                  <a:lnTo>
                    <a:pt x="21" y="102"/>
                  </a:lnTo>
                  <a:lnTo>
                    <a:pt x="28" y="106"/>
                  </a:lnTo>
                  <a:lnTo>
                    <a:pt x="35" y="111"/>
                  </a:lnTo>
                  <a:lnTo>
                    <a:pt x="39" y="115"/>
                  </a:lnTo>
                  <a:lnTo>
                    <a:pt x="48" y="106"/>
                  </a:lnTo>
                  <a:lnTo>
                    <a:pt x="35" y="111"/>
                  </a:lnTo>
                  <a:lnTo>
                    <a:pt x="36" y="113"/>
                  </a:lnTo>
                  <a:lnTo>
                    <a:pt x="49" y="108"/>
                  </a:lnTo>
                  <a:lnTo>
                    <a:pt x="35" y="108"/>
                  </a:lnTo>
                  <a:lnTo>
                    <a:pt x="36" y="110"/>
                  </a:lnTo>
                  <a:lnTo>
                    <a:pt x="35" y="113"/>
                  </a:lnTo>
                  <a:lnTo>
                    <a:pt x="49" y="113"/>
                  </a:lnTo>
                  <a:lnTo>
                    <a:pt x="36" y="108"/>
                  </a:lnTo>
                  <a:lnTo>
                    <a:pt x="35" y="110"/>
                  </a:lnTo>
                  <a:lnTo>
                    <a:pt x="48" y="114"/>
                  </a:lnTo>
                  <a:lnTo>
                    <a:pt x="39" y="105"/>
                  </a:lnTo>
                  <a:lnTo>
                    <a:pt x="35" y="110"/>
                  </a:lnTo>
                  <a:lnTo>
                    <a:pt x="28" y="114"/>
                  </a:lnTo>
                  <a:lnTo>
                    <a:pt x="21" y="118"/>
                  </a:lnTo>
                  <a:lnTo>
                    <a:pt x="15" y="123"/>
                  </a:lnTo>
                  <a:lnTo>
                    <a:pt x="9" y="126"/>
                  </a:lnTo>
                  <a:lnTo>
                    <a:pt x="5" y="130"/>
                  </a:lnTo>
                  <a:lnTo>
                    <a:pt x="2" y="134"/>
                  </a:lnTo>
                  <a:lnTo>
                    <a:pt x="1" y="137"/>
                  </a:lnTo>
                  <a:lnTo>
                    <a:pt x="0" y="142"/>
                  </a:lnTo>
                  <a:lnTo>
                    <a:pt x="0" y="144"/>
                  </a:lnTo>
                  <a:lnTo>
                    <a:pt x="0" y="145"/>
                  </a:lnTo>
                  <a:lnTo>
                    <a:pt x="1" y="151"/>
                  </a:lnTo>
                  <a:lnTo>
                    <a:pt x="2" y="153"/>
                  </a:lnTo>
                  <a:lnTo>
                    <a:pt x="5" y="157"/>
                  </a:lnTo>
                  <a:lnTo>
                    <a:pt x="9" y="161"/>
                  </a:lnTo>
                  <a:lnTo>
                    <a:pt x="15" y="166"/>
                  </a:lnTo>
                  <a:lnTo>
                    <a:pt x="21" y="169"/>
                  </a:lnTo>
                  <a:lnTo>
                    <a:pt x="28" y="173"/>
                  </a:lnTo>
                  <a:lnTo>
                    <a:pt x="35" y="178"/>
                  </a:lnTo>
                  <a:lnTo>
                    <a:pt x="39" y="182"/>
                  </a:lnTo>
                  <a:lnTo>
                    <a:pt x="48" y="173"/>
                  </a:lnTo>
                  <a:lnTo>
                    <a:pt x="35" y="178"/>
                  </a:lnTo>
                  <a:lnTo>
                    <a:pt x="36" y="180"/>
                  </a:lnTo>
                  <a:lnTo>
                    <a:pt x="49" y="174"/>
                  </a:lnTo>
                  <a:lnTo>
                    <a:pt x="35" y="174"/>
                  </a:lnTo>
                  <a:lnTo>
                    <a:pt x="36" y="178"/>
                  </a:lnTo>
                  <a:lnTo>
                    <a:pt x="35" y="180"/>
                  </a:lnTo>
                  <a:lnTo>
                    <a:pt x="49" y="180"/>
                  </a:lnTo>
                  <a:lnTo>
                    <a:pt x="36" y="174"/>
                  </a:lnTo>
                  <a:lnTo>
                    <a:pt x="39" y="170"/>
                  </a:lnTo>
                  <a:lnTo>
                    <a:pt x="39" y="173"/>
                  </a:lnTo>
                  <a:lnTo>
                    <a:pt x="38" y="172"/>
                  </a:lnTo>
                  <a:lnTo>
                    <a:pt x="35" y="176"/>
                  </a:lnTo>
                  <a:lnTo>
                    <a:pt x="34" y="181"/>
                  </a:lnTo>
                  <a:lnTo>
                    <a:pt x="35" y="186"/>
                  </a:lnTo>
                  <a:lnTo>
                    <a:pt x="35" y="187"/>
                  </a:lnTo>
                  <a:lnTo>
                    <a:pt x="36" y="188"/>
                  </a:lnTo>
                  <a:lnTo>
                    <a:pt x="61" y="178"/>
                  </a:lnTo>
                  <a:lnTo>
                    <a:pt x="60" y="175"/>
                  </a:lnTo>
                  <a:lnTo>
                    <a:pt x="58" y="191"/>
                  </a:lnTo>
                  <a:lnTo>
                    <a:pt x="61" y="186"/>
                  </a:lnTo>
                  <a:lnTo>
                    <a:pt x="61" y="181"/>
                  </a:lnTo>
                  <a:lnTo>
                    <a:pt x="61" y="176"/>
                  </a:lnTo>
                  <a:lnTo>
                    <a:pt x="47" y="181"/>
                  </a:lnTo>
                  <a:lnTo>
                    <a:pt x="58" y="191"/>
                  </a:lnTo>
                  <a:lnTo>
                    <a:pt x="59" y="188"/>
                  </a:lnTo>
                  <a:lnTo>
                    <a:pt x="62" y="184"/>
                  </a:lnTo>
                  <a:lnTo>
                    <a:pt x="62" y="180"/>
                  </a:lnTo>
                  <a:lnTo>
                    <a:pt x="63" y="178"/>
                  </a:lnTo>
                  <a:lnTo>
                    <a:pt x="62" y="174"/>
                  </a:lnTo>
                  <a:lnTo>
                    <a:pt x="62" y="170"/>
                  </a:lnTo>
                  <a:lnTo>
                    <a:pt x="61" y="168"/>
                  </a:lnTo>
                  <a:lnTo>
                    <a:pt x="59" y="164"/>
                  </a:lnTo>
                  <a:lnTo>
                    <a:pt x="54" y="159"/>
                  </a:lnTo>
                  <a:lnTo>
                    <a:pt x="48" y="156"/>
                  </a:lnTo>
                  <a:lnTo>
                    <a:pt x="41" y="152"/>
                  </a:lnTo>
                  <a:lnTo>
                    <a:pt x="35" y="147"/>
                  </a:lnTo>
                  <a:lnTo>
                    <a:pt x="29" y="143"/>
                  </a:lnTo>
                  <a:lnTo>
                    <a:pt x="25" y="139"/>
                  </a:lnTo>
                  <a:lnTo>
                    <a:pt x="15" y="147"/>
                  </a:lnTo>
                  <a:lnTo>
                    <a:pt x="28" y="143"/>
                  </a:lnTo>
                  <a:lnTo>
                    <a:pt x="27" y="141"/>
                  </a:lnTo>
                  <a:lnTo>
                    <a:pt x="14" y="145"/>
                  </a:lnTo>
                  <a:lnTo>
                    <a:pt x="28" y="145"/>
                  </a:lnTo>
                  <a:lnTo>
                    <a:pt x="27" y="144"/>
                  </a:lnTo>
                  <a:lnTo>
                    <a:pt x="28" y="142"/>
                  </a:lnTo>
                  <a:lnTo>
                    <a:pt x="14" y="142"/>
                  </a:lnTo>
                  <a:lnTo>
                    <a:pt x="27" y="146"/>
                  </a:lnTo>
                  <a:lnTo>
                    <a:pt x="28" y="144"/>
                  </a:lnTo>
                  <a:lnTo>
                    <a:pt x="15" y="140"/>
                  </a:lnTo>
                  <a:lnTo>
                    <a:pt x="25" y="148"/>
                  </a:lnTo>
                  <a:lnTo>
                    <a:pt x="29" y="144"/>
                  </a:lnTo>
                  <a:lnTo>
                    <a:pt x="35" y="140"/>
                  </a:lnTo>
                  <a:lnTo>
                    <a:pt x="41" y="137"/>
                  </a:lnTo>
                  <a:lnTo>
                    <a:pt x="48" y="131"/>
                  </a:lnTo>
                  <a:lnTo>
                    <a:pt x="54" y="128"/>
                  </a:lnTo>
                  <a:lnTo>
                    <a:pt x="59" y="124"/>
                  </a:lnTo>
                  <a:lnTo>
                    <a:pt x="61" y="119"/>
                  </a:lnTo>
                  <a:lnTo>
                    <a:pt x="62" y="117"/>
                  </a:lnTo>
                  <a:lnTo>
                    <a:pt x="62" y="113"/>
                  </a:lnTo>
                  <a:lnTo>
                    <a:pt x="63" y="110"/>
                  </a:lnTo>
                  <a:lnTo>
                    <a:pt x="62" y="108"/>
                  </a:lnTo>
                  <a:lnTo>
                    <a:pt x="62" y="103"/>
                  </a:lnTo>
                  <a:lnTo>
                    <a:pt x="61" y="101"/>
                  </a:lnTo>
                  <a:lnTo>
                    <a:pt x="59" y="97"/>
                  </a:lnTo>
                  <a:lnTo>
                    <a:pt x="54" y="92"/>
                  </a:lnTo>
                  <a:lnTo>
                    <a:pt x="48" y="88"/>
                  </a:lnTo>
                  <a:lnTo>
                    <a:pt x="41" y="85"/>
                  </a:lnTo>
                  <a:lnTo>
                    <a:pt x="35" y="81"/>
                  </a:lnTo>
                  <a:lnTo>
                    <a:pt x="29" y="76"/>
                  </a:lnTo>
                  <a:lnTo>
                    <a:pt x="25" y="72"/>
                  </a:lnTo>
                  <a:lnTo>
                    <a:pt x="15" y="81"/>
                  </a:lnTo>
                  <a:lnTo>
                    <a:pt x="28" y="76"/>
                  </a:lnTo>
                  <a:lnTo>
                    <a:pt x="27" y="74"/>
                  </a:lnTo>
                  <a:lnTo>
                    <a:pt x="14" y="78"/>
                  </a:lnTo>
                  <a:lnTo>
                    <a:pt x="28" y="78"/>
                  </a:lnTo>
                  <a:lnTo>
                    <a:pt x="27" y="77"/>
                  </a:lnTo>
                  <a:lnTo>
                    <a:pt x="28" y="75"/>
                  </a:lnTo>
                  <a:lnTo>
                    <a:pt x="14" y="75"/>
                  </a:lnTo>
                  <a:lnTo>
                    <a:pt x="27" y="80"/>
                  </a:lnTo>
                  <a:lnTo>
                    <a:pt x="28" y="77"/>
                  </a:lnTo>
                  <a:lnTo>
                    <a:pt x="15" y="72"/>
                  </a:lnTo>
                  <a:lnTo>
                    <a:pt x="25" y="82"/>
                  </a:lnTo>
                  <a:lnTo>
                    <a:pt x="29" y="77"/>
                  </a:lnTo>
                  <a:lnTo>
                    <a:pt x="35" y="73"/>
                  </a:lnTo>
                  <a:lnTo>
                    <a:pt x="41" y="70"/>
                  </a:lnTo>
                  <a:lnTo>
                    <a:pt x="48" y="64"/>
                  </a:lnTo>
                  <a:lnTo>
                    <a:pt x="54" y="61"/>
                  </a:lnTo>
                  <a:lnTo>
                    <a:pt x="59" y="57"/>
                  </a:lnTo>
                  <a:lnTo>
                    <a:pt x="61" y="53"/>
                  </a:lnTo>
                  <a:lnTo>
                    <a:pt x="62" y="50"/>
                  </a:lnTo>
                  <a:lnTo>
                    <a:pt x="62" y="45"/>
                  </a:lnTo>
                  <a:lnTo>
                    <a:pt x="63" y="43"/>
                  </a:lnTo>
                  <a:lnTo>
                    <a:pt x="62" y="40"/>
                  </a:lnTo>
                  <a:lnTo>
                    <a:pt x="61" y="34"/>
                  </a:lnTo>
                  <a:lnTo>
                    <a:pt x="59" y="30"/>
                  </a:lnTo>
                  <a:lnTo>
                    <a:pt x="56" y="26"/>
                  </a:lnTo>
                  <a:lnTo>
                    <a:pt x="53" y="21"/>
                  </a:lnTo>
                  <a:lnTo>
                    <a:pt x="48" y="18"/>
                  </a:lnTo>
                  <a:lnTo>
                    <a:pt x="43" y="14"/>
                  </a:lnTo>
                  <a:lnTo>
                    <a:pt x="36" y="9"/>
                  </a:lnTo>
                  <a:lnTo>
                    <a:pt x="33" y="7"/>
                  </a:lnTo>
                  <a:lnTo>
                    <a:pt x="21" y="0"/>
                  </a:lnTo>
                  <a:close/>
                </a:path>
              </a:pathLst>
            </a:custGeom>
            <a:solidFill>
              <a:srgbClr val="7BF20E"/>
            </a:solidFill>
            <a:ln w="9525">
              <a:noFill/>
              <a:round/>
              <a:headEnd/>
              <a:tailEnd/>
            </a:ln>
          </p:spPr>
          <p:txBody>
            <a:bodyPr/>
            <a:lstStyle/>
            <a:p>
              <a:endParaRPr lang="en-US"/>
            </a:p>
          </p:txBody>
        </p:sp>
        <p:sp>
          <p:nvSpPr>
            <p:cNvPr id="76840" name="Freeform 45"/>
            <p:cNvSpPr>
              <a:spLocks/>
            </p:cNvSpPr>
            <p:nvPr/>
          </p:nvSpPr>
          <p:spPr bwMode="auto">
            <a:xfrm>
              <a:off x="3452" y="2406"/>
              <a:ext cx="105" cy="96"/>
            </a:xfrm>
            <a:custGeom>
              <a:avLst/>
              <a:gdLst>
                <a:gd name="T0" fmla="*/ 0 w 105"/>
                <a:gd name="T1" fmla="*/ 2 h 96"/>
                <a:gd name="T2" fmla="*/ 55 w 105"/>
                <a:gd name="T3" fmla="*/ 96 h 96"/>
                <a:gd name="T4" fmla="*/ 105 w 105"/>
                <a:gd name="T5" fmla="*/ 0 h 96"/>
                <a:gd name="T6" fmla="*/ 0 w 105"/>
                <a:gd name="T7" fmla="*/ 2 h 96"/>
                <a:gd name="T8" fmla="*/ 0 60000 65536"/>
                <a:gd name="T9" fmla="*/ 0 60000 65536"/>
                <a:gd name="T10" fmla="*/ 0 60000 65536"/>
                <a:gd name="T11" fmla="*/ 0 60000 65536"/>
                <a:gd name="T12" fmla="*/ 0 w 105"/>
                <a:gd name="T13" fmla="*/ 0 h 96"/>
                <a:gd name="T14" fmla="*/ 105 w 105"/>
                <a:gd name="T15" fmla="*/ 96 h 96"/>
              </a:gdLst>
              <a:ahLst/>
              <a:cxnLst>
                <a:cxn ang="T8">
                  <a:pos x="T0" y="T1"/>
                </a:cxn>
                <a:cxn ang="T9">
                  <a:pos x="T2" y="T3"/>
                </a:cxn>
                <a:cxn ang="T10">
                  <a:pos x="T4" y="T5"/>
                </a:cxn>
                <a:cxn ang="T11">
                  <a:pos x="T6" y="T7"/>
                </a:cxn>
              </a:cxnLst>
              <a:rect l="T12" t="T13" r="T14" b="T15"/>
              <a:pathLst>
                <a:path w="105" h="96">
                  <a:moveTo>
                    <a:pt x="0" y="2"/>
                  </a:moveTo>
                  <a:lnTo>
                    <a:pt x="55" y="96"/>
                  </a:lnTo>
                  <a:lnTo>
                    <a:pt x="105" y="0"/>
                  </a:lnTo>
                  <a:lnTo>
                    <a:pt x="0" y="2"/>
                  </a:lnTo>
                  <a:close/>
                </a:path>
              </a:pathLst>
            </a:custGeom>
            <a:solidFill>
              <a:srgbClr val="7BF20E"/>
            </a:solidFill>
            <a:ln w="9525">
              <a:noFill/>
              <a:round/>
              <a:headEnd/>
              <a:tailEnd/>
            </a:ln>
          </p:spPr>
          <p:txBody>
            <a:bodyPr/>
            <a:lstStyle/>
            <a:p>
              <a:endParaRPr lang="en-US"/>
            </a:p>
          </p:txBody>
        </p:sp>
        <p:sp>
          <p:nvSpPr>
            <p:cNvPr id="76841" name="Freeform 46"/>
            <p:cNvSpPr>
              <a:spLocks/>
            </p:cNvSpPr>
            <p:nvPr/>
          </p:nvSpPr>
          <p:spPr bwMode="auto">
            <a:xfrm>
              <a:off x="2295" y="2299"/>
              <a:ext cx="63" cy="190"/>
            </a:xfrm>
            <a:custGeom>
              <a:avLst/>
              <a:gdLst>
                <a:gd name="T0" fmla="*/ 22 w 63"/>
                <a:gd name="T1" fmla="*/ 31 h 190"/>
                <a:gd name="T2" fmla="*/ 23 w 63"/>
                <a:gd name="T3" fmla="*/ 32 h 190"/>
                <a:gd name="T4" fmla="*/ 37 w 63"/>
                <a:gd name="T5" fmla="*/ 44 h 190"/>
                <a:gd name="T6" fmla="*/ 36 w 63"/>
                <a:gd name="T7" fmla="*/ 44 h 190"/>
                <a:gd name="T8" fmla="*/ 36 w 63"/>
                <a:gd name="T9" fmla="*/ 44 h 190"/>
                <a:gd name="T10" fmla="*/ 37 w 63"/>
                <a:gd name="T11" fmla="*/ 41 h 190"/>
                <a:gd name="T12" fmla="*/ 38 w 63"/>
                <a:gd name="T13" fmla="*/ 38 h 190"/>
                <a:gd name="T14" fmla="*/ 22 w 63"/>
                <a:gd name="T15" fmla="*/ 51 h 190"/>
                <a:gd name="T16" fmla="*/ 5 w 63"/>
                <a:gd name="T17" fmla="*/ 64 h 190"/>
                <a:gd name="T18" fmla="*/ 0 w 63"/>
                <a:gd name="T19" fmla="*/ 75 h 190"/>
                <a:gd name="T20" fmla="*/ 1 w 63"/>
                <a:gd name="T21" fmla="*/ 84 h 190"/>
                <a:gd name="T22" fmla="*/ 9 w 63"/>
                <a:gd name="T23" fmla="*/ 94 h 190"/>
                <a:gd name="T24" fmla="*/ 29 w 63"/>
                <a:gd name="T25" fmla="*/ 107 h 190"/>
                <a:gd name="T26" fmla="*/ 48 w 63"/>
                <a:gd name="T27" fmla="*/ 106 h 190"/>
                <a:gd name="T28" fmla="*/ 49 w 63"/>
                <a:gd name="T29" fmla="*/ 108 h 190"/>
                <a:gd name="T30" fmla="*/ 35 w 63"/>
                <a:gd name="T31" fmla="*/ 112 h 190"/>
                <a:gd name="T32" fmla="*/ 35 w 63"/>
                <a:gd name="T33" fmla="*/ 109 h 190"/>
                <a:gd name="T34" fmla="*/ 35 w 63"/>
                <a:gd name="T35" fmla="*/ 109 h 190"/>
                <a:gd name="T36" fmla="*/ 15 w 63"/>
                <a:gd name="T37" fmla="*/ 122 h 190"/>
                <a:gd name="T38" fmla="*/ 3 w 63"/>
                <a:gd name="T39" fmla="*/ 135 h 190"/>
                <a:gd name="T40" fmla="*/ 0 w 63"/>
                <a:gd name="T41" fmla="*/ 144 h 190"/>
                <a:gd name="T42" fmla="*/ 3 w 63"/>
                <a:gd name="T43" fmla="*/ 152 h 190"/>
                <a:gd name="T44" fmla="*/ 15 w 63"/>
                <a:gd name="T45" fmla="*/ 165 h 190"/>
                <a:gd name="T46" fmla="*/ 35 w 63"/>
                <a:gd name="T47" fmla="*/ 178 h 190"/>
                <a:gd name="T48" fmla="*/ 35 w 63"/>
                <a:gd name="T49" fmla="*/ 178 h 190"/>
                <a:gd name="T50" fmla="*/ 35 w 63"/>
                <a:gd name="T51" fmla="*/ 175 h 190"/>
                <a:gd name="T52" fmla="*/ 49 w 63"/>
                <a:gd name="T53" fmla="*/ 179 h 190"/>
                <a:gd name="T54" fmla="*/ 38 w 63"/>
                <a:gd name="T55" fmla="*/ 173 h 190"/>
                <a:gd name="T56" fmla="*/ 34 w 63"/>
                <a:gd name="T57" fmla="*/ 181 h 190"/>
                <a:gd name="T58" fmla="*/ 35 w 63"/>
                <a:gd name="T59" fmla="*/ 188 h 190"/>
                <a:gd name="T60" fmla="*/ 61 w 63"/>
                <a:gd name="T61" fmla="*/ 178 h 190"/>
                <a:gd name="T62" fmla="*/ 61 w 63"/>
                <a:gd name="T63" fmla="*/ 187 h 190"/>
                <a:gd name="T64" fmla="*/ 48 w 63"/>
                <a:gd name="T65" fmla="*/ 181 h 190"/>
                <a:gd name="T66" fmla="*/ 62 w 63"/>
                <a:gd name="T67" fmla="*/ 184 h 190"/>
                <a:gd name="T68" fmla="*/ 63 w 63"/>
                <a:gd name="T69" fmla="*/ 175 h 190"/>
                <a:gd name="T70" fmla="*/ 58 w 63"/>
                <a:gd name="T71" fmla="*/ 164 h 190"/>
                <a:gd name="T72" fmla="*/ 41 w 63"/>
                <a:gd name="T73" fmla="*/ 151 h 190"/>
                <a:gd name="T74" fmla="*/ 24 w 63"/>
                <a:gd name="T75" fmla="*/ 138 h 190"/>
                <a:gd name="T76" fmla="*/ 27 w 63"/>
                <a:gd name="T77" fmla="*/ 141 h 190"/>
                <a:gd name="T78" fmla="*/ 27 w 63"/>
                <a:gd name="T79" fmla="*/ 144 h 190"/>
                <a:gd name="T80" fmla="*/ 27 w 63"/>
                <a:gd name="T81" fmla="*/ 146 h 190"/>
                <a:gd name="T82" fmla="*/ 24 w 63"/>
                <a:gd name="T83" fmla="*/ 149 h 190"/>
                <a:gd name="T84" fmla="*/ 41 w 63"/>
                <a:gd name="T85" fmla="*/ 136 h 190"/>
                <a:gd name="T86" fmla="*/ 58 w 63"/>
                <a:gd name="T87" fmla="*/ 123 h 190"/>
                <a:gd name="T88" fmla="*/ 63 w 63"/>
                <a:gd name="T89" fmla="*/ 112 h 190"/>
                <a:gd name="T90" fmla="*/ 62 w 63"/>
                <a:gd name="T91" fmla="*/ 103 h 190"/>
                <a:gd name="T92" fmla="*/ 55 w 63"/>
                <a:gd name="T93" fmla="*/ 93 h 190"/>
                <a:gd name="T94" fmla="*/ 35 w 63"/>
                <a:gd name="T95" fmla="*/ 80 h 190"/>
                <a:gd name="T96" fmla="*/ 15 w 63"/>
                <a:gd name="T97" fmla="*/ 81 h 190"/>
                <a:gd name="T98" fmla="*/ 14 w 63"/>
                <a:gd name="T99" fmla="*/ 79 h 190"/>
                <a:gd name="T100" fmla="*/ 28 w 63"/>
                <a:gd name="T101" fmla="*/ 75 h 190"/>
                <a:gd name="T102" fmla="*/ 28 w 63"/>
                <a:gd name="T103" fmla="*/ 78 h 190"/>
                <a:gd name="T104" fmla="*/ 29 w 63"/>
                <a:gd name="T105" fmla="*/ 78 h 190"/>
                <a:gd name="T106" fmla="*/ 48 w 63"/>
                <a:gd name="T107" fmla="*/ 65 h 190"/>
                <a:gd name="T108" fmla="*/ 61 w 63"/>
                <a:gd name="T109" fmla="*/ 52 h 190"/>
                <a:gd name="T110" fmla="*/ 63 w 63"/>
                <a:gd name="T111" fmla="*/ 44 h 190"/>
                <a:gd name="T112" fmla="*/ 58 w 63"/>
                <a:gd name="T113" fmla="*/ 31 h 190"/>
                <a:gd name="T114" fmla="*/ 48 w 63"/>
                <a:gd name="T115" fmla="*/ 18 h 190"/>
                <a:gd name="T116" fmla="*/ 32 w 63"/>
                <a:gd name="T117" fmla="*/ 7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3"/>
                <a:gd name="T178" fmla="*/ 0 h 190"/>
                <a:gd name="T179" fmla="*/ 63 w 63"/>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3" h="190">
                  <a:moveTo>
                    <a:pt x="21" y="0"/>
                  </a:moveTo>
                  <a:lnTo>
                    <a:pt x="5" y="21"/>
                  </a:lnTo>
                  <a:lnTo>
                    <a:pt x="22" y="31"/>
                  </a:lnTo>
                  <a:lnTo>
                    <a:pt x="27" y="19"/>
                  </a:lnTo>
                  <a:lnTo>
                    <a:pt x="17" y="27"/>
                  </a:lnTo>
                  <a:lnTo>
                    <a:pt x="23" y="32"/>
                  </a:lnTo>
                  <a:lnTo>
                    <a:pt x="29" y="36"/>
                  </a:lnTo>
                  <a:lnTo>
                    <a:pt x="32" y="40"/>
                  </a:lnTo>
                  <a:lnTo>
                    <a:pt x="37" y="44"/>
                  </a:lnTo>
                  <a:lnTo>
                    <a:pt x="46" y="35"/>
                  </a:lnTo>
                  <a:lnTo>
                    <a:pt x="34" y="40"/>
                  </a:lnTo>
                  <a:lnTo>
                    <a:pt x="36" y="44"/>
                  </a:lnTo>
                  <a:lnTo>
                    <a:pt x="49" y="39"/>
                  </a:lnTo>
                  <a:lnTo>
                    <a:pt x="35" y="39"/>
                  </a:lnTo>
                  <a:lnTo>
                    <a:pt x="36" y="44"/>
                  </a:lnTo>
                  <a:lnTo>
                    <a:pt x="35" y="46"/>
                  </a:lnTo>
                  <a:lnTo>
                    <a:pt x="49" y="46"/>
                  </a:lnTo>
                  <a:lnTo>
                    <a:pt x="37" y="41"/>
                  </a:lnTo>
                  <a:lnTo>
                    <a:pt x="35" y="42"/>
                  </a:lnTo>
                  <a:lnTo>
                    <a:pt x="48" y="48"/>
                  </a:lnTo>
                  <a:lnTo>
                    <a:pt x="38" y="38"/>
                  </a:lnTo>
                  <a:lnTo>
                    <a:pt x="35" y="42"/>
                  </a:lnTo>
                  <a:lnTo>
                    <a:pt x="29" y="47"/>
                  </a:lnTo>
                  <a:lnTo>
                    <a:pt x="22" y="51"/>
                  </a:lnTo>
                  <a:lnTo>
                    <a:pt x="15" y="55"/>
                  </a:lnTo>
                  <a:lnTo>
                    <a:pt x="9" y="60"/>
                  </a:lnTo>
                  <a:lnTo>
                    <a:pt x="5" y="64"/>
                  </a:lnTo>
                  <a:lnTo>
                    <a:pt x="3" y="68"/>
                  </a:lnTo>
                  <a:lnTo>
                    <a:pt x="1" y="70"/>
                  </a:lnTo>
                  <a:lnTo>
                    <a:pt x="0" y="75"/>
                  </a:lnTo>
                  <a:lnTo>
                    <a:pt x="0" y="77"/>
                  </a:lnTo>
                  <a:lnTo>
                    <a:pt x="0" y="79"/>
                  </a:lnTo>
                  <a:lnTo>
                    <a:pt x="1" y="84"/>
                  </a:lnTo>
                  <a:lnTo>
                    <a:pt x="3" y="87"/>
                  </a:lnTo>
                  <a:lnTo>
                    <a:pt x="5" y="90"/>
                  </a:lnTo>
                  <a:lnTo>
                    <a:pt x="9" y="94"/>
                  </a:lnTo>
                  <a:lnTo>
                    <a:pt x="15" y="98"/>
                  </a:lnTo>
                  <a:lnTo>
                    <a:pt x="22" y="103"/>
                  </a:lnTo>
                  <a:lnTo>
                    <a:pt x="29" y="107"/>
                  </a:lnTo>
                  <a:lnTo>
                    <a:pt x="35" y="111"/>
                  </a:lnTo>
                  <a:lnTo>
                    <a:pt x="38" y="116"/>
                  </a:lnTo>
                  <a:lnTo>
                    <a:pt x="48" y="106"/>
                  </a:lnTo>
                  <a:lnTo>
                    <a:pt x="35" y="111"/>
                  </a:lnTo>
                  <a:lnTo>
                    <a:pt x="37" y="114"/>
                  </a:lnTo>
                  <a:lnTo>
                    <a:pt x="49" y="108"/>
                  </a:lnTo>
                  <a:lnTo>
                    <a:pt x="35" y="108"/>
                  </a:lnTo>
                  <a:lnTo>
                    <a:pt x="36" y="110"/>
                  </a:lnTo>
                  <a:lnTo>
                    <a:pt x="35" y="112"/>
                  </a:lnTo>
                  <a:lnTo>
                    <a:pt x="49" y="112"/>
                  </a:lnTo>
                  <a:lnTo>
                    <a:pt x="37" y="108"/>
                  </a:lnTo>
                  <a:lnTo>
                    <a:pt x="35" y="109"/>
                  </a:lnTo>
                  <a:lnTo>
                    <a:pt x="48" y="115"/>
                  </a:lnTo>
                  <a:lnTo>
                    <a:pt x="38" y="106"/>
                  </a:lnTo>
                  <a:lnTo>
                    <a:pt x="35" y="109"/>
                  </a:lnTo>
                  <a:lnTo>
                    <a:pt x="29" y="114"/>
                  </a:lnTo>
                  <a:lnTo>
                    <a:pt x="22" y="118"/>
                  </a:lnTo>
                  <a:lnTo>
                    <a:pt x="15" y="122"/>
                  </a:lnTo>
                  <a:lnTo>
                    <a:pt x="9" y="126"/>
                  </a:lnTo>
                  <a:lnTo>
                    <a:pt x="5" y="131"/>
                  </a:lnTo>
                  <a:lnTo>
                    <a:pt x="3" y="135"/>
                  </a:lnTo>
                  <a:lnTo>
                    <a:pt x="1" y="137"/>
                  </a:lnTo>
                  <a:lnTo>
                    <a:pt x="0" y="142"/>
                  </a:lnTo>
                  <a:lnTo>
                    <a:pt x="0" y="144"/>
                  </a:lnTo>
                  <a:lnTo>
                    <a:pt x="0" y="146"/>
                  </a:lnTo>
                  <a:lnTo>
                    <a:pt x="1" y="151"/>
                  </a:lnTo>
                  <a:lnTo>
                    <a:pt x="3" y="152"/>
                  </a:lnTo>
                  <a:lnTo>
                    <a:pt x="5" y="157"/>
                  </a:lnTo>
                  <a:lnTo>
                    <a:pt x="9" y="161"/>
                  </a:lnTo>
                  <a:lnTo>
                    <a:pt x="15" y="165"/>
                  </a:lnTo>
                  <a:lnTo>
                    <a:pt x="22" y="170"/>
                  </a:lnTo>
                  <a:lnTo>
                    <a:pt x="29" y="174"/>
                  </a:lnTo>
                  <a:lnTo>
                    <a:pt x="35" y="178"/>
                  </a:lnTo>
                  <a:lnTo>
                    <a:pt x="38" y="183"/>
                  </a:lnTo>
                  <a:lnTo>
                    <a:pt x="48" y="173"/>
                  </a:lnTo>
                  <a:lnTo>
                    <a:pt x="35" y="178"/>
                  </a:lnTo>
                  <a:lnTo>
                    <a:pt x="37" y="180"/>
                  </a:lnTo>
                  <a:lnTo>
                    <a:pt x="49" y="175"/>
                  </a:lnTo>
                  <a:lnTo>
                    <a:pt x="35" y="175"/>
                  </a:lnTo>
                  <a:lnTo>
                    <a:pt x="36" y="177"/>
                  </a:lnTo>
                  <a:lnTo>
                    <a:pt x="35" y="179"/>
                  </a:lnTo>
                  <a:lnTo>
                    <a:pt x="49" y="179"/>
                  </a:lnTo>
                  <a:lnTo>
                    <a:pt x="37" y="174"/>
                  </a:lnTo>
                  <a:lnTo>
                    <a:pt x="39" y="171"/>
                  </a:lnTo>
                  <a:lnTo>
                    <a:pt x="38" y="173"/>
                  </a:lnTo>
                  <a:lnTo>
                    <a:pt x="37" y="173"/>
                  </a:lnTo>
                  <a:lnTo>
                    <a:pt x="35" y="176"/>
                  </a:lnTo>
                  <a:lnTo>
                    <a:pt x="34" y="181"/>
                  </a:lnTo>
                  <a:lnTo>
                    <a:pt x="35" y="187"/>
                  </a:lnTo>
                  <a:lnTo>
                    <a:pt x="35" y="188"/>
                  </a:lnTo>
                  <a:lnTo>
                    <a:pt x="36" y="188"/>
                  </a:lnTo>
                  <a:lnTo>
                    <a:pt x="61" y="177"/>
                  </a:lnTo>
                  <a:lnTo>
                    <a:pt x="61" y="178"/>
                  </a:lnTo>
                  <a:lnTo>
                    <a:pt x="59" y="176"/>
                  </a:lnTo>
                  <a:lnTo>
                    <a:pt x="57" y="190"/>
                  </a:lnTo>
                  <a:lnTo>
                    <a:pt x="61" y="187"/>
                  </a:lnTo>
                  <a:lnTo>
                    <a:pt x="62" y="181"/>
                  </a:lnTo>
                  <a:lnTo>
                    <a:pt x="61" y="176"/>
                  </a:lnTo>
                  <a:lnTo>
                    <a:pt x="48" y="181"/>
                  </a:lnTo>
                  <a:lnTo>
                    <a:pt x="57" y="190"/>
                  </a:lnTo>
                  <a:lnTo>
                    <a:pt x="58" y="188"/>
                  </a:lnTo>
                  <a:lnTo>
                    <a:pt x="62" y="184"/>
                  </a:lnTo>
                  <a:lnTo>
                    <a:pt x="63" y="179"/>
                  </a:lnTo>
                  <a:lnTo>
                    <a:pt x="63" y="177"/>
                  </a:lnTo>
                  <a:lnTo>
                    <a:pt x="63" y="175"/>
                  </a:lnTo>
                  <a:lnTo>
                    <a:pt x="62" y="171"/>
                  </a:lnTo>
                  <a:lnTo>
                    <a:pt x="61" y="169"/>
                  </a:lnTo>
                  <a:lnTo>
                    <a:pt x="58" y="164"/>
                  </a:lnTo>
                  <a:lnTo>
                    <a:pt x="55" y="160"/>
                  </a:lnTo>
                  <a:lnTo>
                    <a:pt x="48" y="156"/>
                  </a:lnTo>
                  <a:lnTo>
                    <a:pt x="41" y="151"/>
                  </a:lnTo>
                  <a:lnTo>
                    <a:pt x="35" y="147"/>
                  </a:lnTo>
                  <a:lnTo>
                    <a:pt x="29" y="144"/>
                  </a:lnTo>
                  <a:lnTo>
                    <a:pt x="24" y="138"/>
                  </a:lnTo>
                  <a:lnTo>
                    <a:pt x="15" y="148"/>
                  </a:lnTo>
                  <a:lnTo>
                    <a:pt x="28" y="144"/>
                  </a:lnTo>
                  <a:lnTo>
                    <a:pt x="27" y="141"/>
                  </a:lnTo>
                  <a:lnTo>
                    <a:pt x="14" y="146"/>
                  </a:lnTo>
                  <a:lnTo>
                    <a:pt x="28" y="146"/>
                  </a:lnTo>
                  <a:lnTo>
                    <a:pt x="27" y="144"/>
                  </a:lnTo>
                  <a:lnTo>
                    <a:pt x="28" y="142"/>
                  </a:lnTo>
                  <a:lnTo>
                    <a:pt x="14" y="142"/>
                  </a:lnTo>
                  <a:lnTo>
                    <a:pt x="27" y="146"/>
                  </a:lnTo>
                  <a:lnTo>
                    <a:pt x="28" y="145"/>
                  </a:lnTo>
                  <a:lnTo>
                    <a:pt x="15" y="139"/>
                  </a:lnTo>
                  <a:lnTo>
                    <a:pt x="24" y="149"/>
                  </a:lnTo>
                  <a:lnTo>
                    <a:pt x="29" y="145"/>
                  </a:lnTo>
                  <a:lnTo>
                    <a:pt x="35" y="141"/>
                  </a:lnTo>
                  <a:lnTo>
                    <a:pt x="41" y="136"/>
                  </a:lnTo>
                  <a:lnTo>
                    <a:pt x="48" y="132"/>
                  </a:lnTo>
                  <a:lnTo>
                    <a:pt x="55" y="128"/>
                  </a:lnTo>
                  <a:lnTo>
                    <a:pt x="58" y="123"/>
                  </a:lnTo>
                  <a:lnTo>
                    <a:pt x="61" y="119"/>
                  </a:lnTo>
                  <a:lnTo>
                    <a:pt x="62" y="117"/>
                  </a:lnTo>
                  <a:lnTo>
                    <a:pt x="63" y="112"/>
                  </a:lnTo>
                  <a:lnTo>
                    <a:pt x="63" y="110"/>
                  </a:lnTo>
                  <a:lnTo>
                    <a:pt x="63" y="108"/>
                  </a:lnTo>
                  <a:lnTo>
                    <a:pt x="62" y="103"/>
                  </a:lnTo>
                  <a:lnTo>
                    <a:pt x="61" y="102"/>
                  </a:lnTo>
                  <a:lnTo>
                    <a:pt x="58" y="97"/>
                  </a:lnTo>
                  <a:lnTo>
                    <a:pt x="55" y="93"/>
                  </a:lnTo>
                  <a:lnTo>
                    <a:pt x="48" y="89"/>
                  </a:lnTo>
                  <a:lnTo>
                    <a:pt x="41" y="84"/>
                  </a:lnTo>
                  <a:lnTo>
                    <a:pt x="35" y="80"/>
                  </a:lnTo>
                  <a:lnTo>
                    <a:pt x="29" y="76"/>
                  </a:lnTo>
                  <a:lnTo>
                    <a:pt x="24" y="73"/>
                  </a:lnTo>
                  <a:lnTo>
                    <a:pt x="15" y="81"/>
                  </a:lnTo>
                  <a:lnTo>
                    <a:pt x="28" y="76"/>
                  </a:lnTo>
                  <a:lnTo>
                    <a:pt x="27" y="74"/>
                  </a:lnTo>
                  <a:lnTo>
                    <a:pt x="14" y="79"/>
                  </a:lnTo>
                  <a:lnTo>
                    <a:pt x="28" y="79"/>
                  </a:lnTo>
                  <a:lnTo>
                    <a:pt x="27" y="77"/>
                  </a:lnTo>
                  <a:lnTo>
                    <a:pt x="28" y="75"/>
                  </a:lnTo>
                  <a:lnTo>
                    <a:pt x="14" y="75"/>
                  </a:lnTo>
                  <a:lnTo>
                    <a:pt x="27" y="80"/>
                  </a:lnTo>
                  <a:lnTo>
                    <a:pt x="28" y="78"/>
                  </a:lnTo>
                  <a:lnTo>
                    <a:pt x="15" y="73"/>
                  </a:lnTo>
                  <a:lnTo>
                    <a:pt x="24" y="81"/>
                  </a:lnTo>
                  <a:lnTo>
                    <a:pt x="29" y="78"/>
                  </a:lnTo>
                  <a:lnTo>
                    <a:pt x="35" y="74"/>
                  </a:lnTo>
                  <a:lnTo>
                    <a:pt x="41" y="69"/>
                  </a:lnTo>
                  <a:lnTo>
                    <a:pt x="48" y="65"/>
                  </a:lnTo>
                  <a:lnTo>
                    <a:pt x="55" y="61"/>
                  </a:lnTo>
                  <a:lnTo>
                    <a:pt x="58" y="56"/>
                  </a:lnTo>
                  <a:lnTo>
                    <a:pt x="61" y="52"/>
                  </a:lnTo>
                  <a:lnTo>
                    <a:pt x="62" y="50"/>
                  </a:lnTo>
                  <a:lnTo>
                    <a:pt x="63" y="46"/>
                  </a:lnTo>
                  <a:lnTo>
                    <a:pt x="63" y="44"/>
                  </a:lnTo>
                  <a:lnTo>
                    <a:pt x="63" y="39"/>
                  </a:lnTo>
                  <a:lnTo>
                    <a:pt x="62" y="35"/>
                  </a:lnTo>
                  <a:lnTo>
                    <a:pt x="58" y="31"/>
                  </a:lnTo>
                  <a:lnTo>
                    <a:pt x="56" y="26"/>
                  </a:lnTo>
                  <a:lnTo>
                    <a:pt x="52" y="22"/>
                  </a:lnTo>
                  <a:lnTo>
                    <a:pt x="48" y="18"/>
                  </a:lnTo>
                  <a:lnTo>
                    <a:pt x="43" y="13"/>
                  </a:lnTo>
                  <a:lnTo>
                    <a:pt x="37" y="9"/>
                  </a:lnTo>
                  <a:lnTo>
                    <a:pt x="32" y="7"/>
                  </a:lnTo>
                  <a:lnTo>
                    <a:pt x="21" y="0"/>
                  </a:lnTo>
                  <a:close/>
                </a:path>
              </a:pathLst>
            </a:custGeom>
            <a:solidFill>
              <a:srgbClr val="F8785E"/>
            </a:solidFill>
            <a:ln w="9525">
              <a:noFill/>
              <a:round/>
              <a:headEnd/>
              <a:tailEnd/>
            </a:ln>
          </p:spPr>
          <p:txBody>
            <a:bodyPr/>
            <a:lstStyle/>
            <a:p>
              <a:endParaRPr lang="en-US"/>
            </a:p>
          </p:txBody>
        </p:sp>
        <p:sp>
          <p:nvSpPr>
            <p:cNvPr id="76842" name="Freeform 47"/>
            <p:cNvSpPr>
              <a:spLocks/>
            </p:cNvSpPr>
            <p:nvPr/>
          </p:nvSpPr>
          <p:spPr bwMode="auto">
            <a:xfrm>
              <a:off x="2279" y="2480"/>
              <a:ext cx="103" cy="96"/>
            </a:xfrm>
            <a:custGeom>
              <a:avLst/>
              <a:gdLst>
                <a:gd name="T0" fmla="*/ 0 w 103"/>
                <a:gd name="T1" fmla="*/ 2 h 96"/>
                <a:gd name="T2" fmla="*/ 54 w 103"/>
                <a:gd name="T3" fmla="*/ 96 h 96"/>
                <a:gd name="T4" fmla="*/ 103 w 103"/>
                <a:gd name="T5" fmla="*/ 0 h 96"/>
                <a:gd name="T6" fmla="*/ 0 w 103"/>
                <a:gd name="T7" fmla="*/ 2 h 96"/>
                <a:gd name="T8" fmla="*/ 0 60000 65536"/>
                <a:gd name="T9" fmla="*/ 0 60000 65536"/>
                <a:gd name="T10" fmla="*/ 0 60000 65536"/>
                <a:gd name="T11" fmla="*/ 0 60000 65536"/>
                <a:gd name="T12" fmla="*/ 0 w 103"/>
                <a:gd name="T13" fmla="*/ 0 h 96"/>
                <a:gd name="T14" fmla="*/ 103 w 103"/>
                <a:gd name="T15" fmla="*/ 96 h 96"/>
              </a:gdLst>
              <a:ahLst/>
              <a:cxnLst>
                <a:cxn ang="T8">
                  <a:pos x="T0" y="T1"/>
                </a:cxn>
                <a:cxn ang="T9">
                  <a:pos x="T2" y="T3"/>
                </a:cxn>
                <a:cxn ang="T10">
                  <a:pos x="T4" y="T5"/>
                </a:cxn>
                <a:cxn ang="T11">
                  <a:pos x="T6" y="T7"/>
                </a:cxn>
              </a:cxnLst>
              <a:rect l="T12" t="T13" r="T14" b="T15"/>
              <a:pathLst>
                <a:path w="103" h="96">
                  <a:moveTo>
                    <a:pt x="0" y="2"/>
                  </a:moveTo>
                  <a:lnTo>
                    <a:pt x="54" y="96"/>
                  </a:lnTo>
                  <a:lnTo>
                    <a:pt x="103" y="0"/>
                  </a:lnTo>
                  <a:lnTo>
                    <a:pt x="0" y="2"/>
                  </a:lnTo>
                  <a:close/>
                </a:path>
              </a:pathLst>
            </a:custGeom>
            <a:solidFill>
              <a:srgbClr val="F8785E"/>
            </a:solidFill>
            <a:ln w="9525">
              <a:noFill/>
              <a:round/>
              <a:headEnd/>
              <a:tailEnd/>
            </a:ln>
          </p:spPr>
          <p:txBody>
            <a:bodyPr/>
            <a:lstStyle/>
            <a:p>
              <a:endParaRPr lang="en-US"/>
            </a:p>
          </p:txBody>
        </p:sp>
        <p:sp>
          <p:nvSpPr>
            <p:cNvPr id="76843" name="Oval 48"/>
            <p:cNvSpPr>
              <a:spLocks noChangeAspect="1" noChangeArrowheads="1"/>
            </p:cNvSpPr>
            <p:nvPr/>
          </p:nvSpPr>
          <p:spPr bwMode="auto">
            <a:xfrm>
              <a:off x="2699" y="1872"/>
              <a:ext cx="478" cy="414"/>
            </a:xfrm>
            <a:prstGeom prst="ellipse">
              <a:avLst/>
            </a:prstGeom>
            <a:gradFill rotWithShape="0">
              <a:gsLst>
                <a:gs pos="0">
                  <a:srgbClr val="FFFF66"/>
                </a:gs>
                <a:gs pos="100000">
                  <a:srgbClr val="76762F"/>
                </a:gs>
              </a:gsLst>
              <a:path path="shape">
                <a:fillToRect l="50000" t="50000" r="50000" b="50000"/>
              </a:path>
            </a:gradFill>
            <a:ln w="9525">
              <a:noFill/>
              <a:round/>
              <a:headEnd/>
              <a:tailEnd/>
            </a:ln>
          </p:spPr>
          <p:txBody>
            <a:bodyPr/>
            <a:lstStyle/>
            <a:p>
              <a:endParaRPr lang="en-US"/>
            </a:p>
          </p:txBody>
        </p:sp>
        <p:sp>
          <p:nvSpPr>
            <p:cNvPr id="76844" name="Freeform 49"/>
            <p:cNvSpPr>
              <a:spLocks/>
            </p:cNvSpPr>
            <p:nvPr/>
          </p:nvSpPr>
          <p:spPr bwMode="auto">
            <a:xfrm>
              <a:off x="2905" y="2261"/>
              <a:ext cx="63" cy="191"/>
            </a:xfrm>
            <a:custGeom>
              <a:avLst/>
              <a:gdLst>
                <a:gd name="T0" fmla="*/ 21 w 63"/>
                <a:gd name="T1" fmla="*/ 30 h 191"/>
                <a:gd name="T2" fmla="*/ 24 w 63"/>
                <a:gd name="T3" fmla="*/ 32 h 191"/>
                <a:gd name="T4" fmla="*/ 36 w 63"/>
                <a:gd name="T5" fmla="*/ 44 h 191"/>
                <a:gd name="T6" fmla="*/ 36 w 63"/>
                <a:gd name="T7" fmla="*/ 44 h 191"/>
                <a:gd name="T8" fmla="*/ 36 w 63"/>
                <a:gd name="T9" fmla="*/ 43 h 191"/>
                <a:gd name="T10" fmla="*/ 36 w 63"/>
                <a:gd name="T11" fmla="*/ 41 h 191"/>
                <a:gd name="T12" fmla="*/ 39 w 63"/>
                <a:gd name="T13" fmla="*/ 39 h 191"/>
                <a:gd name="T14" fmla="*/ 21 w 63"/>
                <a:gd name="T15" fmla="*/ 50 h 191"/>
                <a:gd name="T16" fmla="*/ 5 w 63"/>
                <a:gd name="T17" fmla="*/ 63 h 191"/>
                <a:gd name="T18" fmla="*/ 0 w 63"/>
                <a:gd name="T19" fmla="*/ 75 h 191"/>
                <a:gd name="T20" fmla="*/ 1 w 63"/>
                <a:gd name="T21" fmla="*/ 84 h 191"/>
                <a:gd name="T22" fmla="*/ 9 w 63"/>
                <a:gd name="T23" fmla="*/ 94 h 191"/>
                <a:gd name="T24" fmla="*/ 28 w 63"/>
                <a:gd name="T25" fmla="*/ 106 h 191"/>
                <a:gd name="T26" fmla="*/ 48 w 63"/>
                <a:gd name="T27" fmla="*/ 106 h 191"/>
                <a:gd name="T28" fmla="*/ 49 w 63"/>
                <a:gd name="T29" fmla="*/ 108 h 191"/>
                <a:gd name="T30" fmla="*/ 35 w 63"/>
                <a:gd name="T31" fmla="*/ 113 h 191"/>
                <a:gd name="T32" fmla="*/ 35 w 63"/>
                <a:gd name="T33" fmla="*/ 110 h 191"/>
                <a:gd name="T34" fmla="*/ 35 w 63"/>
                <a:gd name="T35" fmla="*/ 110 h 191"/>
                <a:gd name="T36" fmla="*/ 15 w 63"/>
                <a:gd name="T37" fmla="*/ 123 h 191"/>
                <a:gd name="T38" fmla="*/ 2 w 63"/>
                <a:gd name="T39" fmla="*/ 134 h 191"/>
                <a:gd name="T40" fmla="*/ 0 w 63"/>
                <a:gd name="T41" fmla="*/ 144 h 191"/>
                <a:gd name="T42" fmla="*/ 2 w 63"/>
                <a:gd name="T43" fmla="*/ 153 h 191"/>
                <a:gd name="T44" fmla="*/ 15 w 63"/>
                <a:gd name="T45" fmla="*/ 166 h 191"/>
                <a:gd name="T46" fmla="*/ 35 w 63"/>
                <a:gd name="T47" fmla="*/ 178 h 191"/>
                <a:gd name="T48" fmla="*/ 35 w 63"/>
                <a:gd name="T49" fmla="*/ 178 h 191"/>
                <a:gd name="T50" fmla="*/ 35 w 63"/>
                <a:gd name="T51" fmla="*/ 174 h 191"/>
                <a:gd name="T52" fmla="*/ 49 w 63"/>
                <a:gd name="T53" fmla="*/ 180 h 191"/>
                <a:gd name="T54" fmla="*/ 39 w 63"/>
                <a:gd name="T55" fmla="*/ 173 h 191"/>
                <a:gd name="T56" fmla="*/ 34 w 63"/>
                <a:gd name="T57" fmla="*/ 181 h 191"/>
                <a:gd name="T58" fmla="*/ 35 w 63"/>
                <a:gd name="T59" fmla="*/ 187 h 191"/>
                <a:gd name="T60" fmla="*/ 61 w 63"/>
                <a:gd name="T61" fmla="*/ 178 h 191"/>
                <a:gd name="T62" fmla="*/ 61 w 63"/>
                <a:gd name="T63" fmla="*/ 186 h 191"/>
                <a:gd name="T64" fmla="*/ 47 w 63"/>
                <a:gd name="T65" fmla="*/ 181 h 191"/>
                <a:gd name="T66" fmla="*/ 62 w 63"/>
                <a:gd name="T67" fmla="*/ 184 h 191"/>
                <a:gd name="T68" fmla="*/ 62 w 63"/>
                <a:gd name="T69" fmla="*/ 174 h 191"/>
                <a:gd name="T70" fmla="*/ 59 w 63"/>
                <a:gd name="T71" fmla="*/ 164 h 191"/>
                <a:gd name="T72" fmla="*/ 41 w 63"/>
                <a:gd name="T73" fmla="*/ 152 h 191"/>
                <a:gd name="T74" fmla="*/ 25 w 63"/>
                <a:gd name="T75" fmla="*/ 139 h 191"/>
                <a:gd name="T76" fmla="*/ 27 w 63"/>
                <a:gd name="T77" fmla="*/ 141 h 191"/>
                <a:gd name="T78" fmla="*/ 27 w 63"/>
                <a:gd name="T79" fmla="*/ 144 h 191"/>
                <a:gd name="T80" fmla="*/ 27 w 63"/>
                <a:gd name="T81" fmla="*/ 146 h 191"/>
                <a:gd name="T82" fmla="*/ 25 w 63"/>
                <a:gd name="T83" fmla="*/ 148 h 191"/>
                <a:gd name="T84" fmla="*/ 41 w 63"/>
                <a:gd name="T85" fmla="*/ 137 h 191"/>
                <a:gd name="T86" fmla="*/ 59 w 63"/>
                <a:gd name="T87" fmla="*/ 124 h 191"/>
                <a:gd name="T88" fmla="*/ 62 w 63"/>
                <a:gd name="T89" fmla="*/ 113 h 191"/>
                <a:gd name="T90" fmla="*/ 62 w 63"/>
                <a:gd name="T91" fmla="*/ 103 h 191"/>
                <a:gd name="T92" fmla="*/ 54 w 63"/>
                <a:gd name="T93" fmla="*/ 92 h 191"/>
                <a:gd name="T94" fmla="*/ 35 w 63"/>
                <a:gd name="T95" fmla="*/ 81 h 191"/>
                <a:gd name="T96" fmla="*/ 15 w 63"/>
                <a:gd name="T97" fmla="*/ 81 h 191"/>
                <a:gd name="T98" fmla="*/ 14 w 63"/>
                <a:gd name="T99" fmla="*/ 78 h 191"/>
                <a:gd name="T100" fmla="*/ 28 w 63"/>
                <a:gd name="T101" fmla="*/ 75 h 191"/>
                <a:gd name="T102" fmla="*/ 28 w 63"/>
                <a:gd name="T103" fmla="*/ 77 h 191"/>
                <a:gd name="T104" fmla="*/ 29 w 63"/>
                <a:gd name="T105" fmla="*/ 77 h 191"/>
                <a:gd name="T106" fmla="*/ 48 w 63"/>
                <a:gd name="T107" fmla="*/ 64 h 191"/>
                <a:gd name="T108" fmla="*/ 61 w 63"/>
                <a:gd name="T109" fmla="*/ 53 h 191"/>
                <a:gd name="T110" fmla="*/ 63 w 63"/>
                <a:gd name="T111" fmla="*/ 43 h 191"/>
                <a:gd name="T112" fmla="*/ 59 w 63"/>
                <a:gd name="T113" fmla="*/ 30 h 191"/>
                <a:gd name="T114" fmla="*/ 48 w 63"/>
                <a:gd name="T115" fmla="*/ 18 h 191"/>
                <a:gd name="T116" fmla="*/ 33 w 63"/>
                <a:gd name="T117" fmla="*/ 7 h 19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3"/>
                <a:gd name="T178" fmla="*/ 0 h 191"/>
                <a:gd name="T179" fmla="*/ 63 w 63"/>
                <a:gd name="T180" fmla="*/ 191 h 19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3" h="191">
                  <a:moveTo>
                    <a:pt x="21" y="0"/>
                  </a:moveTo>
                  <a:lnTo>
                    <a:pt x="6" y="20"/>
                  </a:lnTo>
                  <a:lnTo>
                    <a:pt x="21" y="30"/>
                  </a:lnTo>
                  <a:lnTo>
                    <a:pt x="27" y="18"/>
                  </a:lnTo>
                  <a:lnTo>
                    <a:pt x="18" y="28"/>
                  </a:lnTo>
                  <a:lnTo>
                    <a:pt x="24" y="32"/>
                  </a:lnTo>
                  <a:lnTo>
                    <a:pt x="28" y="35"/>
                  </a:lnTo>
                  <a:lnTo>
                    <a:pt x="33" y="40"/>
                  </a:lnTo>
                  <a:lnTo>
                    <a:pt x="36" y="44"/>
                  </a:lnTo>
                  <a:lnTo>
                    <a:pt x="47" y="35"/>
                  </a:lnTo>
                  <a:lnTo>
                    <a:pt x="34" y="40"/>
                  </a:lnTo>
                  <a:lnTo>
                    <a:pt x="36" y="44"/>
                  </a:lnTo>
                  <a:lnTo>
                    <a:pt x="49" y="40"/>
                  </a:lnTo>
                  <a:lnTo>
                    <a:pt x="35" y="40"/>
                  </a:lnTo>
                  <a:lnTo>
                    <a:pt x="36" y="43"/>
                  </a:lnTo>
                  <a:lnTo>
                    <a:pt x="35" y="45"/>
                  </a:lnTo>
                  <a:lnTo>
                    <a:pt x="49" y="45"/>
                  </a:lnTo>
                  <a:lnTo>
                    <a:pt x="36" y="41"/>
                  </a:lnTo>
                  <a:lnTo>
                    <a:pt x="35" y="43"/>
                  </a:lnTo>
                  <a:lnTo>
                    <a:pt x="48" y="48"/>
                  </a:lnTo>
                  <a:lnTo>
                    <a:pt x="39" y="39"/>
                  </a:lnTo>
                  <a:lnTo>
                    <a:pt x="35" y="43"/>
                  </a:lnTo>
                  <a:lnTo>
                    <a:pt x="28" y="47"/>
                  </a:lnTo>
                  <a:lnTo>
                    <a:pt x="21" y="50"/>
                  </a:lnTo>
                  <a:lnTo>
                    <a:pt x="15" y="56"/>
                  </a:lnTo>
                  <a:lnTo>
                    <a:pt x="9" y="59"/>
                  </a:lnTo>
                  <a:lnTo>
                    <a:pt x="5" y="63"/>
                  </a:lnTo>
                  <a:lnTo>
                    <a:pt x="2" y="68"/>
                  </a:lnTo>
                  <a:lnTo>
                    <a:pt x="1" y="70"/>
                  </a:lnTo>
                  <a:lnTo>
                    <a:pt x="0" y="75"/>
                  </a:lnTo>
                  <a:lnTo>
                    <a:pt x="0" y="77"/>
                  </a:lnTo>
                  <a:lnTo>
                    <a:pt x="0" y="78"/>
                  </a:lnTo>
                  <a:lnTo>
                    <a:pt x="1" y="84"/>
                  </a:lnTo>
                  <a:lnTo>
                    <a:pt x="2" y="86"/>
                  </a:lnTo>
                  <a:lnTo>
                    <a:pt x="5" y="90"/>
                  </a:lnTo>
                  <a:lnTo>
                    <a:pt x="9" y="94"/>
                  </a:lnTo>
                  <a:lnTo>
                    <a:pt x="15" y="99"/>
                  </a:lnTo>
                  <a:lnTo>
                    <a:pt x="21" y="102"/>
                  </a:lnTo>
                  <a:lnTo>
                    <a:pt x="28" y="106"/>
                  </a:lnTo>
                  <a:lnTo>
                    <a:pt x="35" y="111"/>
                  </a:lnTo>
                  <a:lnTo>
                    <a:pt x="39" y="115"/>
                  </a:lnTo>
                  <a:lnTo>
                    <a:pt x="48" y="106"/>
                  </a:lnTo>
                  <a:lnTo>
                    <a:pt x="35" y="111"/>
                  </a:lnTo>
                  <a:lnTo>
                    <a:pt x="36" y="113"/>
                  </a:lnTo>
                  <a:lnTo>
                    <a:pt x="49" y="108"/>
                  </a:lnTo>
                  <a:lnTo>
                    <a:pt x="35" y="108"/>
                  </a:lnTo>
                  <a:lnTo>
                    <a:pt x="36" y="110"/>
                  </a:lnTo>
                  <a:lnTo>
                    <a:pt x="35" y="113"/>
                  </a:lnTo>
                  <a:lnTo>
                    <a:pt x="49" y="113"/>
                  </a:lnTo>
                  <a:lnTo>
                    <a:pt x="36" y="108"/>
                  </a:lnTo>
                  <a:lnTo>
                    <a:pt x="35" y="110"/>
                  </a:lnTo>
                  <a:lnTo>
                    <a:pt x="48" y="114"/>
                  </a:lnTo>
                  <a:lnTo>
                    <a:pt x="39" y="105"/>
                  </a:lnTo>
                  <a:lnTo>
                    <a:pt x="35" y="110"/>
                  </a:lnTo>
                  <a:lnTo>
                    <a:pt x="28" y="114"/>
                  </a:lnTo>
                  <a:lnTo>
                    <a:pt x="21" y="118"/>
                  </a:lnTo>
                  <a:lnTo>
                    <a:pt x="15" y="123"/>
                  </a:lnTo>
                  <a:lnTo>
                    <a:pt x="9" y="126"/>
                  </a:lnTo>
                  <a:lnTo>
                    <a:pt x="5" y="130"/>
                  </a:lnTo>
                  <a:lnTo>
                    <a:pt x="2" y="134"/>
                  </a:lnTo>
                  <a:lnTo>
                    <a:pt x="1" y="137"/>
                  </a:lnTo>
                  <a:lnTo>
                    <a:pt x="0" y="142"/>
                  </a:lnTo>
                  <a:lnTo>
                    <a:pt x="0" y="144"/>
                  </a:lnTo>
                  <a:lnTo>
                    <a:pt x="0" y="145"/>
                  </a:lnTo>
                  <a:lnTo>
                    <a:pt x="1" y="151"/>
                  </a:lnTo>
                  <a:lnTo>
                    <a:pt x="2" y="153"/>
                  </a:lnTo>
                  <a:lnTo>
                    <a:pt x="5" y="157"/>
                  </a:lnTo>
                  <a:lnTo>
                    <a:pt x="9" y="161"/>
                  </a:lnTo>
                  <a:lnTo>
                    <a:pt x="15" y="166"/>
                  </a:lnTo>
                  <a:lnTo>
                    <a:pt x="21" y="169"/>
                  </a:lnTo>
                  <a:lnTo>
                    <a:pt x="28" y="173"/>
                  </a:lnTo>
                  <a:lnTo>
                    <a:pt x="35" y="178"/>
                  </a:lnTo>
                  <a:lnTo>
                    <a:pt x="39" y="182"/>
                  </a:lnTo>
                  <a:lnTo>
                    <a:pt x="48" y="173"/>
                  </a:lnTo>
                  <a:lnTo>
                    <a:pt x="35" y="178"/>
                  </a:lnTo>
                  <a:lnTo>
                    <a:pt x="36" y="180"/>
                  </a:lnTo>
                  <a:lnTo>
                    <a:pt x="49" y="174"/>
                  </a:lnTo>
                  <a:lnTo>
                    <a:pt x="35" y="174"/>
                  </a:lnTo>
                  <a:lnTo>
                    <a:pt x="36" y="178"/>
                  </a:lnTo>
                  <a:lnTo>
                    <a:pt x="35" y="180"/>
                  </a:lnTo>
                  <a:lnTo>
                    <a:pt x="49" y="180"/>
                  </a:lnTo>
                  <a:lnTo>
                    <a:pt x="36" y="174"/>
                  </a:lnTo>
                  <a:lnTo>
                    <a:pt x="39" y="170"/>
                  </a:lnTo>
                  <a:lnTo>
                    <a:pt x="39" y="173"/>
                  </a:lnTo>
                  <a:lnTo>
                    <a:pt x="38" y="172"/>
                  </a:lnTo>
                  <a:lnTo>
                    <a:pt x="35" y="176"/>
                  </a:lnTo>
                  <a:lnTo>
                    <a:pt x="34" y="181"/>
                  </a:lnTo>
                  <a:lnTo>
                    <a:pt x="35" y="186"/>
                  </a:lnTo>
                  <a:lnTo>
                    <a:pt x="35" y="187"/>
                  </a:lnTo>
                  <a:lnTo>
                    <a:pt x="36" y="188"/>
                  </a:lnTo>
                  <a:lnTo>
                    <a:pt x="61" y="178"/>
                  </a:lnTo>
                  <a:lnTo>
                    <a:pt x="60" y="175"/>
                  </a:lnTo>
                  <a:lnTo>
                    <a:pt x="58" y="191"/>
                  </a:lnTo>
                  <a:lnTo>
                    <a:pt x="61" y="186"/>
                  </a:lnTo>
                  <a:lnTo>
                    <a:pt x="61" y="181"/>
                  </a:lnTo>
                  <a:lnTo>
                    <a:pt x="61" y="176"/>
                  </a:lnTo>
                  <a:lnTo>
                    <a:pt x="47" y="181"/>
                  </a:lnTo>
                  <a:lnTo>
                    <a:pt x="58" y="191"/>
                  </a:lnTo>
                  <a:lnTo>
                    <a:pt x="59" y="188"/>
                  </a:lnTo>
                  <a:lnTo>
                    <a:pt x="62" y="184"/>
                  </a:lnTo>
                  <a:lnTo>
                    <a:pt x="62" y="180"/>
                  </a:lnTo>
                  <a:lnTo>
                    <a:pt x="63" y="178"/>
                  </a:lnTo>
                  <a:lnTo>
                    <a:pt x="62" y="174"/>
                  </a:lnTo>
                  <a:lnTo>
                    <a:pt x="62" y="170"/>
                  </a:lnTo>
                  <a:lnTo>
                    <a:pt x="61" y="168"/>
                  </a:lnTo>
                  <a:lnTo>
                    <a:pt x="59" y="164"/>
                  </a:lnTo>
                  <a:lnTo>
                    <a:pt x="54" y="159"/>
                  </a:lnTo>
                  <a:lnTo>
                    <a:pt x="48" y="156"/>
                  </a:lnTo>
                  <a:lnTo>
                    <a:pt x="41" y="152"/>
                  </a:lnTo>
                  <a:lnTo>
                    <a:pt x="35" y="147"/>
                  </a:lnTo>
                  <a:lnTo>
                    <a:pt x="29" y="143"/>
                  </a:lnTo>
                  <a:lnTo>
                    <a:pt x="25" y="139"/>
                  </a:lnTo>
                  <a:lnTo>
                    <a:pt x="15" y="147"/>
                  </a:lnTo>
                  <a:lnTo>
                    <a:pt x="28" y="143"/>
                  </a:lnTo>
                  <a:lnTo>
                    <a:pt x="27" y="141"/>
                  </a:lnTo>
                  <a:lnTo>
                    <a:pt x="14" y="145"/>
                  </a:lnTo>
                  <a:lnTo>
                    <a:pt x="28" y="145"/>
                  </a:lnTo>
                  <a:lnTo>
                    <a:pt x="27" y="144"/>
                  </a:lnTo>
                  <a:lnTo>
                    <a:pt x="28" y="142"/>
                  </a:lnTo>
                  <a:lnTo>
                    <a:pt x="14" y="142"/>
                  </a:lnTo>
                  <a:lnTo>
                    <a:pt x="27" y="146"/>
                  </a:lnTo>
                  <a:lnTo>
                    <a:pt x="28" y="144"/>
                  </a:lnTo>
                  <a:lnTo>
                    <a:pt x="15" y="140"/>
                  </a:lnTo>
                  <a:lnTo>
                    <a:pt x="25" y="148"/>
                  </a:lnTo>
                  <a:lnTo>
                    <a:pt x="29" y="144"/>
                  </a:lnTo>
                  <a:lnTo>
                    <a:pt x="35" y="140"/>
                  </a:lnTo>
                  <a:lnTo>
                    <a:pt x="41" y="137"/>
                  </a:lnTo>
                  <a:lnTo>
                    <a:pt x="48" y="131"/>
                  </a:lnTo>
                  <a:lnTo>
                    <a:pt x="54" y="128"/>
                  </a:lnTo>
                  <a:lnTo>
                    <a:pt x="59" y="124"/>
                  </a:lnTo>
                  <a:lnTo>
                    <a:pt x="61" y="119"/>
                  </a:lnTo>
                  <a:lnTo>
                    <a:pt x="62" y="117"/>
                  </a:lnTo>
                  <a:lnTo>
                    <a:pt x="62" y="113"/>
                  </a:lnTo>
                  <a:lnTo>
                    <a:pt x="63" y="110"/>
                  </a:lnTo>
                  <a:lnTo>
                    <a:pt x="62" y="108"/>
                  </a:lnTo>
                  <a:lnTo>
                    <a:pt x="62" y="103"/>
                  </a:lnTo>
                  <a:lnTo>
                    <a:pt x="61" y="101"/>
                  </a:lnTo>
                  <a:lnTo>
                    <a:pt x="59" y="97"/>
                  </a:lnTo>
                  <a:lnTo>
                    <a:pt x="54" y="92"/>
                  </a:lnTo>
                  <a:lnTo>
                    <a:pt x="48" y="88"/>
                  </a:lnTo>
                  <a:lnTo>
                    <a:pt x="41" y="85"/>
                  </a:lnTo>
                  <a:lnTo>
                    <a:pt x="35" y="81"/>
                  </a:lnTo>
                  <a:lnTo>
                    <a:pt x="29" y="76"/>
                  </a:lnTo>
                  <a:lnTo>
                    <a:pt x="25" y="72"/>
                  </a:lnTo>
                  <a:lnTo>
                    <a:pt x="15" y="81"/>
                  </a:lnTo>
                  <a:lnTo>
                    <a:pt x="28" y="76"/>
                  </a:lnTo>
                  <a:lnTo>
                    <a:pt x="27" y="74"/>
                  </a:lnTo>
                  <a:lnTo>
                    <a:pt x="14" y="78"/>
                  </a:lnTo>
                  <a:lnTo>
                    <a:pt x="28" y="78"/>
                  </a:lnTo>
                  <a:lnTo>
                    <a:pt x="27" y="77"/>
                  </a:lnTo>
                  <a:lnTo>
                    <a:pt x="28" y="75"/>
                  </a:lnTo>
                  <a:lnTo>
                    <a:pt x="14" y="75"/>
                  </a:lnTo>
                  <a:lnTo>
                    <a:pt x="27" y="80"/>
                  </a:lnTo>
                  <a:lnTo>
                    <a:pt x="28" y="77"/>
                  </a:lnTo>
                  <a:lnTo>
                    <a:pt x="15" y="72"/>
                  </a:lnTo>
                  <a:lnTo>
                    <a:pt x="25" y="82"/>
                  </a:lnTo>
                  <a:lnTo>
                    <a:pt x="29" y="77"/>
                  </a:lnTo>
                  <a:lnTo>
                    <a:pt x="35" y="73"/>
                  </a:lnTo>
                  <a:lnTo>
                    <a:pt x="41" y="70"/>
                  </a:lnTo>
                  <a:lnTo>
                    <a:pt x="48" y="64"/>
                  </a:lnTo>
                  <a:lnTo>
                    <a:pt x="54" y="61"/>
                  </a:lnTo>
                  <a:lnTo>
                    <a:pt x="59" y="57"/>
                  </a:lnTo>
                  <a:lnTo>
                    <a:pt x="61" y="53"/>
                  </a:lnTo>
                  <a:lnTo>
                    <a:pt x="62" y="50"/>
                  </a:lnTo>
                  <a:lnTo>
                    <a:pt x="62" y="45"/>
                  </a:lnTo>
                  <a:lnTo>
                    <a:pt x="63" y="43"/>
                  </a:lnTo>
                  <a:lnTo>
                    <a:pt x="62" y="40"/>
                  </a:lnTo>
                  <a:lnTo>
                    <a:pt x="61" y="34"/>
                  </a:lnTo>
                  <a:lnTo>
                    <a:pt x="59" y="30"/>
                  </a:lnTo>
                  <a:lnTo>
                    <a:pt x="56" y="26"/>
                  </a:lnTo>
                  <a:lnTo>
                    <a:pt x="53" y="21"/>
                  </a:lnTo>
                  <a:lnTo>
                    <a:pt x="48" y="18"/>
                  </a:lnTo>
                  <a:lnTo>
                    <a:pt x="43" y="14"/>
                  </a:lnTo>
                  <a:lnTo>
                    <a:pt x="36" y="9"/>
                  </a:lnTo>
                  <a:lnTo>
                    <a:pt x="33" y="7"/>
                  </a:lnTo>
                  <a:lnTo>
                    <a:pt x="21" y="0"/>
                  </a:lnTo>
                  <a:close/>
                </a:path>
              </a:pathLst>
            </a:custGeom>
            <a:solidFill>
              <a:srgbClr val="FFFF00"/>
            </a:solidFill>
            <a:ln w="9525">
              <a:noFill/>
              <a:round/>
              <a:headEnd/>
              <a:tailEnd/>
            </a:ln>
          </p:spPr>
          <p:txBody>
            <a:bodyPr/>
            <a:lstStyle/>
            <a:p>
              <a:endParaRPr lang="en-US"/>
            </a:p>
          </p:txBody>
        </p:sp>
        <p:sp>
          <p:nvSpPr>
            <p:cNvPr id="76845" name="Freeform 50"/>
            <p:cNvSpPr>
              <a:spLocks/>
            </p:cNvSpPr>
            <p:nvPr/>
          </p:nvSpPr>
          <p:spPr bwMode="auto">
            <a:xfrm>
              <a:off x="2888" y="2442"/>
              <a:ext cx="105" cy="96"/>
            </a:xfrm>
            <a:custGeom>
              <a:avLst/>
              <a:gdLst>
                <a:gd name="T0" fmla="*/ 0 w 105"/>
                <a:gd name="T1" fmla="*/ 2 h 96"/>
                <a:gd name="T2" fmla="*/ 55 w 105"/>
                <a:gd name="T3" fmla="*/ 96 h 96"/>
                <a:gd name="T4" fmla="*/ 105 w 105"/>
                <a:gd name="T5" fmla="*/ 0 h 96"/>
                <a:gd name="T6" fmla="*/ 0 w 105"/>
                <a:gd name="T7" fmla="*/ 2 h 96"/>
                <a:gd name="T8" fmla="*/ 0 60000 65536"/>
                <a:gd name="T9" fmla="*/ 0 60000 65536"/>
                <a:gd name="T10" fmla="*/ 0 60000 65536"/>
                <a:gd name="T11" fmla="*/ 0 60000 65536"/>
                <a:gd name="T12" fmla="*/ 0 w 105"/>
                <a:gd name="T13" fmla="*/ 0 h 96"/>
                <a:gd name="T14" fmla="*/ 105 w 105"/>
                <a:gd name="T15" fmla="*/ 96 h 96"/>
              </a:gdLst>
              <a:ahLst/>
              <a:cxnLst>
                <a:cxn ang="T8">
                  <a:pos x="T0" y="T1"/>
                </a:cxn>
                <a:cxn ang="T9">
                  <a:pos x="T2" y="T3"/>
                </a:cxn>
                <a:cxn ang="T10">
                  <a:pos x="T4" y="T5"/>
                </a:cxn>
                <a:cxn ang="T11">
                  <a:pos x="T6" y="T7"/>
                </a:cxn>
              </a:cxnLst>
              <a:rect l="T12" t="T13" r="T14" b="T15"/>
              <a:pathLst>
                <a:path w="105" h="96">
                  <a:moveTo>
                    <a:pt x="0" y="2"/>
                  </a:moveTo>
                  <a:lnTo>
                    <a:pt x="55" y="96"/>
                  </a:lnTo>
                  <a:lnTo>
                    <a:pt x="105" y="0"/>
                  </a:lnTo>
                  <a:lnTo>
                    <a:pt x="0" y="2"/>
                  </a:lnTo>
                  <a:close/>
                </a:path>
              </a:pathLst>
            </a:custGeom>
            <a:solidFill>
              <a:srgbClr val="FFFF00"/>
            </a:solidFill>
            <a:ln w="9525">
              <a:noFill/>
              <a:round/>
              <a:headEnd/>
              <a:tailEnd/>
            </a:ln>
          </p:spPr>
          <p:txBody>
            <a:bodyPr/>
            <a:lstStyle/>
            <a:p>
              <a:endParaRPr lang="en-US"/>
            </a:p>
          </p:txBody>
        </p:sp>
        <p:sp>
          <p:nvSpPr>
            <p:cNvPr id="76846" name="Freeform 51"/>
            <p:cNvSpPr>
              <a:spLocks/>
            </p:cNvSpPr>
            <p:nvPr/>
          </p:nvSpPr>
          <p:spPr bwMode="auto">
            <a:xfrm>
              <a:off x="2894" y="1554"/>
              <a:ext cx="64" cy="190"/>
            </a:xfrm>
            <a:custGeom>
              <a:avLst/>
              <a:gdLst>
                <a:gd name="T0" fmla="*/ 23 w 64"/>
                <a:gd name="T1" fmla="*/ 30 h 190"/>
                <a:gd name="T2" fmla="*/ 24 w 64"/>
                <a:gd name="T3" fmla="*/ 31 h 190"/>
                <a:gd name="T4" fmla="*/ 37 w 64"/>
                <a:gd name="T5" fmla="*/ 44 h 190"/>
                <a:gd name="T6" fmla="*/ 37 w 64"/>
                <a:gd name="T7" fmla="*/ 44 h 190"/>
                <a:gd name="T8" fmla="*/ 37 w 64"/>
                <a:gd name="T9" fmla="*/ 43 h 190"/>
                <a:gd name="T10" fmla="*/ 37 w 64"/>
                <a:gd name="T11" fmla="*/ 41 h 190"/>
                <a:gd name="T12" fmla="*/ 39 w 64"/>
                <a:gd name="T13" fmla="*/ 39 h 190"/>
                <a:gd name="T14" fmla="*/ 23 w 64"/>
                <a:gd name="T15" fmla="*/ 51 h 190"/>
                <a:gd name="T16" fmla="*/ 5 w 64"/>
                <a:gd name="T17" fmla="*/ 64 h 190"/>
                <a:gd name="T18" fmla="*/ 1 w 64"/>
                <a:gd name="T19" fmla="*/ 74 h 190"/>
                <a:gd name="T20" fmla="*/ 1 w 64"/>
                <a:gd name="T21" fmla="*/ 84 h 190"/>
                <a:gd name="T22" fmla="*/ 10 w 64"/>
                <a:gd name="T23" fmla="*/ 94 h 190"/>
                <a:gd name="T24" fmla="*/ 28 w 64"/>
                <a:gd name="T25" fmla="*/ 107 h 190"/>
                <a:gd name="T26" fmla="*/ 48 w 64"/>
                <a:gd name="T27" fmla="*/ 106 h 190"/>
                <a:gd name="T28" fmla="*/ 49 w 64"/>
                <a:gd name="T29" fmla="*/ 108 h 190"/>
                <a:gd name="T30" fmla="*/ 35 w 64"/>
                <a:gd name="T31" fmla="*/ 112 h 190"/>
                <a:gd name="T32" fmla="*/ 35 w 64"/>
                <a:gd name="T33" fmla="*/ 109 h 190"/>
                <a:gd name="T34" fmla="*/ 35 w 64"/>
                <a:gd name="T35" fmla="*/ 109 h 190"/>
                <a:gd name="T36" fmla="*/ 15 w 64"/>
                <a:gd name="T37" fmla="*/ 122 h 190"/>
                <a:gd name="T38" fmla="*/ 3 w 64"/>
                <a:gd name="T39" fmla="*/ 135 h 190"/>
                <a:gd name="T40" fmla="*/ 0 w 64"/>
                <a:gd name="T41" fmla="*/ 143 h 190"/>
                <a:gd name="T42" fmla="*/ 3 w 64"/>
                <a:gd name="T43" fmla="*/ 152 h 190"/>
                <a:gd name="T44" fmla="*/ 15 w 64"/>
                <a:gd name="T45" fmla="*/ 165 h 190"/>
                <a:gd name="T46" fmla="*/ 35 w 64"/>
                <a:gd name="T47" fmla="*/ 178 h 190"/>
                <a:gd name="T48" fmla="*/ 35 w 64"/>
                <a:gd name="T49" fmla="*/ 178 h 190"/>
                <a:gd name="T50" fmla="*/ 35 w 64"/>
                <a:gd name="T51" fmla="*/ 175 h 190"/>
                <a:gd name="T52" fmla="*/ 49 w 64"/>
                <a:gd name="T53" fmla="*/ 179 h 190"/>
                <a:gd name="T54" fmla="*/ 39 w 64"/>
                <a:gd name="T55" fmla="*/ 172 h 190"/>
                <a:gd name="T56" fmla="*/ 34 w 64"/>
                <a:gd name="T57" fmla="*/ 181 h 190"/>
                <a:gd name="T58" fmla="*/ 35 w 64"/>
                <a:gd name="T59" fmla="*/ 188 h 190"/>
                <a:gd name="T60" fmla="*/ 60 w 64"/>
                <a:gd name="T61" fmla="*/ 178 h 190"/>
                <a:gd name="T62" fmla="*/ 60 w 64"/>
                <a:gd name="T63" fmla="*/ 186 h 190"/>
                <a:gd name="T64" fmla="*/ 48 w 64"/>
                <a:gd name="T65" fmla="*/ 181 h 190"/>
                <a:gd name="T66" fmla="*/ 62 w 64"/>
                <a:gd name="T67" fmla="*/ 184 h 190"/>
                <a:gd name="T68" fmla="*/ 64 w 64"/>
                <a:gd name="T69" fmla="*/ 175 h 190"/>
                <a:gd name="T70" fmla="*/ 59 w 64"/>
                <a:gd name="T71" fmla="*/ 164 h 190"/>
                <a:gd name="T72" fmla="*/ 42 w 64"/>
                <a:gd name="T73" fmla="*/ 151 h 190"/>
                <a:gd name="T74" fmla="*/ 25 w 64"/>
                <a:gd name="T75" fmla="*/ 139 h 190"/>
                <a:gd name="T76" fmla="*/ 26 w 64"/>
                <a:gd name="T77" fmla="*/ 141 h 190"/>
                <a:gd name="T78" fmla="*/ 27 w 64"/>
                <a:gd name="T79" fmla="*/ 143 h 190"/>
                <a:gd name="T80" fmla="*/ 26 w 64"/>
                <a:gd name="T81" fmla="*/ 147 h 190"/>
                <a:gd name="T82" fmla="*/ 25 w 64"/>
                <a:gd name="T83" fmla="*/ 149 h 190"/>
                <a:gd name="T84" fmla="*/ 42 w 64"/>
                <a:gd name="T85" fmla="*/ 136 h 190"/>
                <a:gd name="T86" fmla="*/ 59 w 64"/>
                <a:gd name="T87" fmla="*/ 123 h 190"/>
                <a:gd name="T88" fmla="*/ 64 w 64"/>
                <a:gd name="T89" fmla="*/ 112 h 190"/>
                <a:gd name="T90" fmla="*/ 62 w 64"/>
                <a:gd name="T91" fmla="*/ 103 h 190"/>
                <a:gd name="T92" fmla="*/ 54 w 64"/>
                <a:gd name="T93" fmla="*/ 93 h 190"/>
                <a:gd name="T94" fmla="*/ 35 w 64"/>
                <a:gd name="T95" fmla="*/ 80 h 190"/>
                <a:gd name="T96" fmla="*/ 15 w 64"/>
                <a:gd name="T97" fmla="*/ 81 h 190"/>
                <a:gd name="T98" fmla="*/ 14 w 64"/>
                <a:gd name="T99" fmla="*/ 79 h 190"/>
                <a:gd name="T100" fmla="*/ 28 w 64"/>
                <a:gd name="T101" fmla="*/ 74 h 190"/>
                <a:gd name="T102" fmla="*/ 28 w 64"/>
                <a:gd name="T103" fmla="*/ 78 h 190"/>
                <a:gd name="T104" fmla="*/ 30 w 64"/>
                <a:gd name="T105" fmla="*/ 78 h 190"/>
                <a:gd name="T106" fmla="*/ 48 w 64"/>
                <a:gd name="T107" fmla="*/ 65 h 190"/>
                <a:gd name="T108" fmla="*/ 60 w 64"/>
                <a:gd name="T109" fmla="*/ 53 h 190"/>
                <a:gd name="T110" fmla="*/ 64 w 64"/>
                <a:gd name="T111" fmla="*/ 43 h 190"/>
                <a:gd name="T112" fmla="*/ 59 w 64"/>
                <a:gd name="T113" fmla="*/ 30 h 190"/>
                <a:gd name="T114" fmla="*/ 48 w 64"/>
                <a:gd name="T115" fmla="*/ 17 h 190"/>
                <a:gd name="T116" fmla="*/ 33 w 64"/>
                <a:gd name="T117" fmla="*/ 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1"/>
                  </a:lnTo>
                  <a:lnTo>
                    <a:pt x="23" y="30"/>
                  </a:lnTo>
                  <a:lnTo>
                    <a:pt x="27" y="18"/>
                  </a:lnTo>
                  <a:lnTo>
                    <a:pt x="18" y="27"/>
                  </a:lnTo>
                  <a:lnTo>
                    <a:pt x="24" y="31"/>
                  </a:lnTo>
                  <a:lnTo>
                    <a:pt x="28" y="36"/>
                  </a:lnTo>
                  <a:lnTo>
                    <a:pt x="33" y="40"/>
                  </a:lnTo>
                  <a:lnTo>
                    <a:pt x="37" y="44"/>
                  </a:lnTo>
                  <a:lnTo>
                    <a:pt x="47" y="35"/>
                  </a:lnTo>
                  <a:lnTo>
                    <a:pt x="34" y="40"/>
                  </a:lnTo>
                  <a:lnTo>
                    <a:pt x="37" y="44"/>
                  </a:lnTo>
                  <a:lnTo>
                    <a:pt x="49" y="39"/>
                  </a:lnTo>
                  <a:lnTo>
                    <a:pt x="35" y="39"/>
                  </a:lnTo>
                  <a:lnTo>
                    <a:pt x="37" y="43"/>
                  </a:lnTo>
                  <a:lnTo>
                    <a:pt x="35" y="45"/>
                  </a:lnTo>
                  <a:lnTo>
                    <a:pt x="49" y="45"/>
                  </a:lnTo>
                  <a:lnTo>
                    <a:pt x="37" y="41"/>
                  </a:lnTo>
                  <a:lnTo>
                    <a:pt x="35" y="42"/>
                  </a:lnTo>
                  <a:lnTo>
                    <a:pt x="48" y="47"/>
                  </a:lnTo>
                  <a:lnTo>
                    <a:pt x="39" y="39"/>
                  </a:lnTo>
                  <a:lnTo>
                    <a:pt x="35" y="42"/>
                  </a:lnTo>
                  <a:lnTo>
                    <a:pt x="28" y="47"/>
                  </a:lnTo>
                  <a:lnTo>
                    <a:pt x="23" y="51"/>
                  </a:lnTo>
                  <a:lnTo>
                    <a:pt x="15" y="55"/>
                  </a:lnTo>
                  <a:lnTo>
                    <a:pt x="10" y="59"/>
                  </a:lnTo>
                  <a:lnTo>
                    <a:pt x="5" y="64"/>
                  </a:lnTo>
                  <a:lnTo>
                    <a:pt x="3" y="68"/>
                  </a:lnTo>
                  <a:lnTo>
                    <a:pt x="1" y="70"/>
                  </a:lnTo>
                  <a:lnTo>
                    <a:pt x="1" y="74"/>
                  </a:lnTo>
                  <a:lnTo>
                    <a:pt x="0" y="77"/>
                  </a:lnTo>
                  <a:lnTo>
                    <a:pt x="1" y="79"/>
                  </a:lnTo>
                  <a:lnTo>
                    <a:pt x="1" y="84"/>
                  </a:lnTo>
                  <a:lnTo>
                    <a:pt x="3" y="85"/>
                  </a:lnTo>
                  <a:lnTo>
                    <a:pt x="5" y="91"/>
                  </a:lnTo>
                  <a:lnTo>
                    <a:pt x="10" y="94"/>
                  </a:lnTo>
                  <a:lnTo>
                    <a:pt x="15" y="98"/>
                  </a:lnTo>
                  <a:lnTo>
                    <a:pt x="23" y="102"/>
                  </a:lnTo>
                  <a:lnTo>
                    <a:pt x="28" y="107"/>
                  </a:lnTo>
                  <a:lnTo>
                    <a:pt x="35" y="111"/>
                  </a:lnTo>
                  <a:lnTo>
                    <a:pt x="39" y="115"/>
                  </a:lnTo>
                  <a:lnTo>
                    <a:pt x="48" y="106"/>
                  </a:lnTo>
                  <a:lnTo>
                    <a:pt x="35" y="111"/>
                  </a:lnTo>
                  <a:lnTo>
                    <a:pt x="37" y="113"/>
                  </a:lnTo>
                  <a:lnTo>
                    <a:pt x="49" y="108"/>
                  </a:lnTo>
                  <a:lnTo>
                    <a:pt x="35" y="108"/>
                  </a:lnTo>
                  <a:lnTo>
                    <a:pt x="37" y="110"/>
                  </a:lnTo>
                  <a:lnTo>
                    <a:pt x="35" y="112"/>
                  </a:lnTo>
                  <a:lnTo>
                    <a:pt x="49" y="112"/>
                  </a:lnTo>
                  <a:lnTo>
                    <a:pt x="37" y="108"/>
                  </a:lnTo>
                  <a:lnTo>
                    <a:pt x="35" y="109"/>
                  </a:lnTo>
                  <a:lnTo>
                    <a:pt x="48" y="114"/>
                  </a:lnTo>
                  <a:lnTo>
                    <a:pt x="39" y="106"/>
                  </a:lnTo>
                  <a:lnTo>
                    <a:pt x="35" y="109"/>
                  </a:lnTo>
                  <a:lnTo>
                    <a:pt x="28" y="113"/>
                  </a:lnTo>
                  <a:lnTo>
                    <a:pt x="23" y="117"/>
                  </a:lnTo>
                  <a:lnTo>
                    <a:pt x="15" y="122"/>
                  </a:lnTo>
                  <a:lnTo>
                    <a:pt x="10" y="126"/>
                  </a:lnTo>
                  <a:lnTo>
                    <a:pt x="5" y="130"/>
                  </a:lnTo>
                  <a:lnTo>
                    <a:pt x="3" y="135"/>
                  </a:lnTo>
                  <a:lnTo>
                    <a:pt x="1" y="137"/>
                  </a:lnTo>
                  <a:lnTo>
                    <a:pt x="1" y="141"/>
                  </a:lnTo>
                  <a:lnTo>
                    <a:pt x="0" y="143"/>
                  </a:lnTo>
                  <a:lnTo>
                    <a:pt x="1" y="146"/>
                  </a:lnTo>
                  <a:lnTo>
                    <a:pt x="1" y="151"/>
                  </a:lnTo>
                  <a:lnTo>
                    <a:pt x="3" y="152"/>
                  </a:lnTo>
                  <a:lnTo>
                    <a:pt x="5" y="157"/>
                  </a:lnTo>
                  <a:lnTo>
                    <a:pt x="10" y="161"/>
                  </a:lnTo>
                  <a:lnTo>
                    <a:pt x="15" y="165"/>
                  </a:lnTo>
                  <a:lnTo>
                    <a:pt x="23" y="169"/>
                  </a:lnTo>
                  <a:lnTo>
                    <a:pt x="28" y="174"/>
                  </a:lnTo>
                  <a:lnTo>
                    <a:pt x="35" y="178"/>
                  </a:lnTo>
                  <a:lnTo>
                    <a:pt x="39" y="182"/>
                  </a:lnTo>
                  <a:lnTo>
                    <a:pt x="48" y="172"/>
                  </a:lnTo>
                  <a:lnTo>
                    <a:pt x="35" y="178"/>
                  </a:lnTo>
                  <a:lnTo>
                    <a:pt x="37" y="180"/>
                  </a:lnTo>
                  <a:lnTo>
                    <a:pt x="49" y="175"/>
                  </a:lnTo>
                  <a:lnTo>
                    <a:pt x="35" y="175"/>
                  </a:lnTo>
                  <a:lnTo>
                    <a:pt x="37" y="177"/>
                  </a:lnTo>
                  <a:lnTo>
                    <a:pt x="35" y="179"/>
                  </a:lnTo>
                  <a:lnTo>
                    <a:pt x="49" y="179"/>
                  </a:lnTo>
                  <a:lnTo>
                    <a:pt x="37" y="174"/>
                  </a:lnTo>
                  <a:lnTo>
                    <a:pt x="40" y="170"/>
                  </a:lnTo>
                  <a:lnTo>
                    <a:pt x="39" y="172"/>
                  </a:lnTo>
                  <a:lnTo>
                    <a:pt x="38" y="172"/>
                  </a:lnTo>
                  <a:lnTo>
                    <a:pt x="35" y="177"/>
                  </a:lnTo>
                  <a:lnTo>
                    <a:pt x="34" y="181"/>
                  </a:lnTo>
                  <a:lnTo>
                    <a:pt x="35" y="186"/>
                  </a:lnTo>
                  <a:lnTo>
                    <a:pt x="35" y="188"/>
                  </a:lnTo>
                  <a:lnTo>
                    <a:pt x="37" y="188"/>
                  </a:lnTo>
                  <a:lnTo>
                    <a:pt x="60" y="177"/>
                  </a:lnTo>
                  <a:lnTo>
                    <a:pt x="60" y="178"/>
                  </a:lnTo>
                  <a:lnTo>
                    <a:pt x="60" y="176"/>
                  </a:lnTo>
                  <a:lnTo>
                    <a:pt x="58" y="190"/>
                  </a:lnTo>
                  <a:lnTo>
                    <a:pt x="60" y="186"/>
                  </a:lnTo>
                  <a:lnTo>
                    <a:pt x="61" y="181"/>
                  </a:lnTo>
                  <a:lnTo>
                    <a:pt x="60" y="177"/>
                  </a:lnTo>
                  <a:lnTo>
                    <a:pt x="48" y="181"/>
                  </a:lnTo>
                  <a:lnTo>
                    <a:pt x="58" y="190"/>
                  </a:lnTo>
                  <a:lnTo>
                    <a:pt x="59" y="188"/>
                  </a:lnTo>
                  <a:lnTo>
                    <a:pt x="62" y="184"/>
                  </a:lnTo>
                  <a:lnTo>
                    <a:pt x="64" y="179"/>
                  </a:lnTo>
                  <a:lnTo>
                    <a:pt x="64" y="177"/>
                  </a:lnTo>
                  <a:lnTo>
                    <a:pt x="64" y="175"/>
                  </a:lnTo>
                  <a:lnTo>
                    <a:pt x="62" y="170"/>
                  </a:lnTo>
                  <a:lnTo>
                    <a:pt x="60" y="168"/>
                  </a:lnTo>
                  <a:lnTo>
                    <a:pt x="59" y="164"/>
                  </a:lnTo>
                  <a:lnTo>
                    <a:pt x="54" y="160"/>
                  </a:lnTo>
                  <a:lnTo>
                    <a:pt x="48" y="155"/>
                  </a:lnTo>
                  <a:lnTo>
                    <a:pt x="42" y="151"/>
                  </a:lnTo>
                  <a:lnTo>
                    <a:pt x="35" y="147"/>
                  </a:lnTo>
                  <a:lnTo>
                    <a:pt x="30" y="143"/>
                  </a:lnTo>
                  <a:lnTo>
                    <a:pt x="25" y="139"/>
                  </a:lnTo>
                  <a:lnTo>
                    <a:pt x="15" y="148"/>
                  </a:lnTo>
                  <a:lnTo>
                    <a:pt x="28" y="143"/>
                  </a:lnTo>
                  <a:lnTo>
                    <a:pt x="26" y="141"/>
                  </a:lnTo>
                  <a:lnTo>
                    <a:pt x="14" y="146"/>
                  </a:lnTo>
                  <a:lnTo>
                    <a:pt x="28" y="146"/>
                  </a:lnTo>
                  <a:lnTo>
                    <a:pt x="27" y="143"/>
                  </a:lnTo>
                  <a:lnTo>
                    <a:pt x="28" y="141"/>
                  </a:lnTo>
                  <a:lnTo>
                    <a:pt x="14" y="141"/>
                  </a:lnTo>
                  <a:lnTo>
                    <a:pt x="26" y="147"/>
                  </a:lnTo>
                  <a:lnTo>
                    <a:pt x="28" y="144"/>
                  </a:lnTo>
                  <a:lnTo>
                    <a:pt x="15" y="139"/>
                  </a:lnTo>
                  <a:lnTo>
                    <a:pt x="25" y="149"/>
                  </a:lnTo>
                  <a:lnTo>
                    <a:pt x="30" y="144"/>
                  </a:lnTo>
                  <a:lnTo>
                    <a:pt x="35" y="140"/>
                  </a:lnTo>
                  <a:lnTo>
                    <a:pt x="42" y="136"/>
                  </a:lnTo>
                  <a:lnTo>
                    <a:pt x="48" y="132"/>
                  </a:lnTo>
                  <a:lnTo>
                    <a:pt x="54" y="128"/>
                  </a:lnTo>
                  <a:lnTo>
                    <a:pt x="59" y="123"/>
                  </a:lnTo>
                  <a:lnTo>
                    <a:pt x="60" y="120"/>
                  </a:lnTo>
                  <a:lnTo>
                    <a:pt x="62" y="117"/>
                  </a:lnTo>
                  <a:lnTo>
                    <a:pt x="64" y="112"/>
                  </a:lnTo>
                  <a:lnTo>
                    <a:pt x="64" y="110"/>
                  </a:lnTo>
                  <a:lnTo>
                    <a:pt x="64" y="108"/>
                  </a:lnTo>
                  <a:lnTo>
                    <a:pt x="62" y="103"/>
                  </a:lnTo>
                  <a:lnTo>
                    <a:pt x="60" y="101"/>
                  </a:lnTo>
                  <a:lnTo>
                    <a:pt x="59" y="97"/>
                  </a:lnTo>
                  <a:lnTo>
                    <a:pt x="54" y="93"/>
                  </a:lnTo>
                  <a:lnTo>
                    <a:pt x="48" y="88"/>
                  </a:lnTo>
                  <a:lnTo>
                    <a:pt x="42" y="84"/>
                  </a:lnTo>
                  <a:lnTo>
                    <a:pt x="35" y="80"/>
                  </a:lnTo>
                  <a:lnTo>
                    <a:pt x="30" y="77"/>
                  </a:lnTo>
                  <a:lnTo>
                    <a:pt x="25" y="71"/>
                  </a:lnTo>
                  <a:lnTo>
                    <a:pt x="15" y="81"/>
                  </a:lnTo>
                  <a:lnTo>
                    <a:pt x="28" y="77"/>
                  </a:lnTo>
                  <a:lnTo>
                    <a:pt x="26" y="74"/>
                  </a:lnTo>
                  <a:lnTo>
                    <a:pt x="14" y="79"/>
                  </a:lnTo>
                  <a:lnTo>
                    <a:pt x="28" y="79"/>
                  </a:lnTo>
                  <a:lnTo>
                    <a:pt x="27" y="77"/>
                  </a:lnTo>
                  <a:lnTo>
                    <a:pt x="28" y="74"/>
                  </a:lnTo>
                  <a:lnTo>
                    <a:pt x="14" y="74"/>
                  </a:lnTo>
                  <a:lnTo>
                    <a:pt x="26" y="80"/>
                  </a:lnTo>
                  <a:lnTo>
                    <a:pt x="28" y="78"/>
                  </a:lnTo>
                  <a:lnTo>
                    <a:pt x="15" y="72"/>
                  </a:lnTo>
                  <a:lnTo>
                    <a:pt x="25" y="82"/>
                  </a:lnTo>
                  <a:lnTo>
                    <a:pt x="30" y="78"/>
                  </a:lnTo>
                  <a:lnTo>
                    <a:pt x="35" y="73"/>
                  </a:lnTo>
                  <a:lnTo>
                    <a:pt x="42" y="69"/>
                  </a:lnTo>
                  <a:lnTo>
                    <a:pt x="48" y="65"/>
                  </a:lnTo>
                  <a:lnTo>
                    <a:pt x="54" y="60"/>
                  </a:lnTo>
                  <a:lnTo>
                    <a:pt x="59" y="56"/>
                  </a:lnTo>
                  <a:lnTo>
                    <a:pt x="60" y="53"/>
                  </a:lnTo>
                  <a:lnTo>
                    <a:pt x="62" y="50"/>
                  </a:lnTo>
                  <a:lnTo>
                    <a:pt x="64" y="45"/>
                  </a:lnTo>
                  <a:lnTo>
                    <a:pt x="64" y="43"/>
                  </a:lnTo>
                  <a:lnTo>
                    <a:pt x="64" y="39"/>
                  </a:lnTo>
                  <a:lnTo>
                    <a:pt x="61" y="35"/>
                  </a:lnTo>
                  <a:lnTo>
                    <a:pt x="59" y="30"/>
                  </a:lnTo>
                  <a:lnTo>
                    <a:pt x="58" y="26"/>
                  </a:lnTo>
                  <a:lnTo>
                    <a:pt x="53" y="22"/>
                  </a:lnTo>
                  <a:lnTo>
                    <a:pt x="48" y="17"/>
                  </a:lnTo>
                  <a:lnTo>
                    <a:pt x="44" y="13"/>
                  </a:lnTo>
                  <a:lnTo>
                    <a:pt x="37" y="10"/>
                  </a:lnTo>
                  <a:lnTo>
                    <a:pt x="33" y="6"/>
                  </a:lnTo>
                  <a:lnTo>
                    <a:pt x="21" y="0"/>
                  </a:lnTo>
                  <a:close/>
                </a:path>
              </a:pathLst>
            </a:custGeom>
            <a:solidFill>
              <a:srgbClr val="3333CC"/>
            </a:solidFill>
            <a:ln w="9525">
              <a:noFill/>
              <a:round/>
              <a:headEnd/>
              <a:tailEnd/>
            </a:ln>
          </p:spPr>
          <p:txBody>
            <a:bodyPr/>
            <a:lstStyle/>
            <a:p>
              <a:endParaRPr lang="en-US"/>
            </a:p>
          </p:txBody>
        </p:sp>
        <p:sp>
          <p:nvSpPr>
            <p:cNvPr id="76847" name="Freeform 52"/>
            <p:cNvSpPr>
              <a:spLocks/>
            </p:cNvSpPr>
            <p:nvPr/>
          </p:nvSpPr>
          <p:spPr bwMode="auto">
            <a:xfrm>
              <a:off x="2877" y="1737"/>
              <a:ext cx="104" cy="95"/>
            </a:xfrm>
            <a:custGeom>
              <a:avLst/>
              <a:gdLst>
                <a:gd name="T0" fmla="*/ 0 w 104"/>
                <a:gd name="T1" fmla="*/ 1 h 95"/>
                <a:gd name="T2" fmla="*/ 54 w 104"/>
                <a:gd name="T3" fmla="*/ 95 h 95"/>
                <a:gd name="T4" fmla="*/ 104 w 104"/>
                <a:gd name="T5" fmla="*/ 0 h 95"/>
                <a:gd name="T6" fmla="*/ 0 w 104"/>
                <a:gd name="T7" fmla="*/ 1 h 95"/>
                <a:gd name="T8" fmla="*/ 0 60000 65536"/>
                <a:gd name="T9" fmla="*/ 0 60000 65536"/>
                <a:gd name="T10" fmla="*/ 0 60000 65536"/>
                <a:gd name="T11" fmla="*/ 0 60000 65536"/>
                <a:gd name="T12" fmla="*/ 0 w 104"/>
                <a:gd name="T13" fmla="*/ 0 h 95"/>
                <a:gd name="T14" fmla="*/ 104 w 104"/>
                <a:gd name="T15" fmla="*/ 95 h 95"/>
              </a:gdLst>
              <a:ahLst/>
              <a:cxnLst>
                <a:cxn ang="T8">
                  <a:pos x="T0" y="T1"/>
                </a:cxn>
                <a:cxn ang="T9">
                  <a:pos x="T2" y="T3"/>
                </a:cxn>
                <a:cxn ang="T10">
                  <a:pos x="T4" y="T5"/>
                </a:cxn>
                <a:cxn ang="T11">
                  <a:pos x="T6" y="T7"/>
                </a:cxn>
              </a:cxnLst>
              <a:rect l="T12" t="T13" r="T14" b="T15"/>
              <a:pathLst>
                <a:path w="104" h="95">
                  <a:moveTo>
                    <a:pt x="0" y="1"/>
                  </a:moveTo>
                  <a:lnTo>
                    <a:pt x="54" y="95"/>
                  </a:lnTo>
                  <a:lnTo>
                    <a:pt x="104" y="0"/>
                  </a:lnTo>
                  <a:lnTo>
                    <a:pt x="0" y="1"/>
                  </a:lnTo>
                  <a:close/>
                </a:path>
              </a:pathLst>
            </a:custGeom>
            <a:solidFill>
              <a:srgbClr val="3333CC"/>
            </a:solidFill>
            <a:ln w="9525">
              <a:noFill/>
              <a:round/>
              <a:headEnd/>
              <a:tailEnd/>
            </a:ln>
          </p:spPr>
          <p:txBody>
            <a:bodyPr/>
            <a:lstStyle/>
            <a:p>
              <a:endParaRPr lang="en-US"/>
            </a:p>
          </p:txBody>
        </p:sp>
        <p:sp>
          <p:nvSpPr>
            <p:cNvPr id="76848" name="Freeform 53"/>
            <p:cNvSpPr>
              <a:spLocks/>
            </p:cNvSpPr>
            <p:nvPr/>
          </p:nvSpPr>
          <p:spPr bwMode="auto">
            <a:xfrm>
              <a:off x="2894" y="1398"/>
              <a:ext cx="64" cy="190"/>
            </a:xfrm>
            <a:custGeom>
              <a:avLst/>
              <a:gdLst>
                <a:gd name="T0" fmla="*/ 23 w 64"/>
                <a:gd name="T1" fmla="*/ 30 h 190"/>
                <a:gd name="T2" fmla="*/ 24 w 64"/>
                <a:gd name="T3" fmla="*/ 31 h 190"/>
                <a:gd name="T4" fmla="*/ 37 w 64"/>
                <a:gd name="T5" fmla="*/ 44 h 190"/>
                <a:gd name="T6" fmla="*/ 37 w 64"/>
                <a:gd name="T7" fmla="*/ 44 h 190"/>
                <a:gd name="T8" fmla="*/ 37 w 64"/>
                <a:gd name="T9" fmla="*/ 43 h 190"/>
                <a:gd name="T10" fmla="*/ 37 w 64"/>
                <a:gd name="T11" fmla="*/ 41 h 190"/>
                <a:gd name="T12" fmla="*/ 39 w 64"/>
                <a:gd name="T13" fmla="*/ 39 h 190"/>
                <a:gd name="T14" fmla="*/ 23 w 64"/>
                <a:gd name="T15" fmla="*/ 51 h 190"/>
                <a:gd name="T16" fmla="*/ 5 w 64"/>
                <a:gd name="T17" fmla="*/ 64 h 190"/>
                <a:gd name="T18" fmla="*/ 1 w 64"/>
                <a:gd name="T19" fmla="*/ 74 h 190"/>
                <a:gd name="T20" fmla="*/ 1 w 64"/>
                <a:gd name="T21" fmla="*/ 84 h 190"/>
                <a:gd name="T22" fmla="*/ 10 w 64"/>
                <a:gd name="T23" fmla="*/ 94 h 190"/>
                <a:gd name="T24" fmla="*/ 28 w 64"/>
                <a:gd name="T25" fmla="*/ 107 h 190"/>
                <a:gd name="T26" fmla="*/ 48 w 64"/>
                <a:gd name="T27" fmla="*/ 106 h 190"/>
                <a:gd name="T28" fmla="*/ 49 w 64"/>
                <a:gd name="T29" fmla="*/ 108 h 190"/>
                <a:gd name="T30" fmla="*/ 35 w 64"/>
                <a:gd name="T31" fmla="*/ 112 h 190"/>
                <a:gd name="T32" fmla="*/ 35 w 64"/>
                <a:gd name="T33" fmla="*/ 109 h 190"/>
                <a:gd name="T34" fmla="*/ 35 w 64"/>
                <a:gd name="T35" fmla="*/ 109 h 190"/>
                <a:gd name="T36" fmla="*/ 15 w 64"/>
                <a:gd name="T37" fmla="*/ 122 h 190"/>
                <a:gd name="T38" fmla="*/ 3 w 64"/>
                <a:gd name="T39" fmla="*/ 135 h 190"/>
                <a:gd name="T40" fmla="*/ 0 w 64"/>
                <a:gd name="T41" fmla="*/ 143 h 190"/>
                <a:gd name="T42" fmla="*/ 3 w 64"/>
                <a:gd name="T43" fmla="*/ 152 h 190"/>
                <a:gd name="T44" fmla="*/ 15 w 64"/>
                <a:gd name="T45" fmla="*/ 165 h 190"/>
                <a:gd name="T46" fmla="*/ 35 w 64"/>
                <a:gd name="T47" fmla="*/ 178 h 190"/>
                <a:gd name="T48" fmla="*/ 35 w 64"/>
                <a:gd name="T49" fmla="*/ 178 h 190"/>
                <a:gd name="T50" fmla="*/ 35 w 64"/>
                <a:gd name="T51" fmla="*/ 175 h 190"/>
                <a:gd name="T52" fmla="*/ 49 w 64"/>
                <a:gd name="T53" fmla="*/ 179 h 190"/>
                <a:gd name="T54" fmla="*/ 39 w 64"/>
                <a:gd name="T55" fmla="*/ 172 h 190"/>
                <a:gd name="T56" fmla="*/ 34 w 64"/>
                <a:gd name="T57" fmla="*/ 181 h 190"/>
                <a:gd name="T58" fmla="*/ 35 w 64"/>
                <a:gd name="T59" fmla="*/ 188 h 190"/>
                <a:gd name="T60" fmla="*/ 60 w 64"/>
                <a:gd name="T61" fmla="*/ 178 h 190"/>
                <a:gd name="T62" fmla="*/ 60 w 64"/>
                <a:gd name="T63" fmla="*/ 186 h 190"/>
                <a:gd name="T64" fmla="*/ 48 w 64"/>
                <a:gd name="T65" fmla="*/ 181 h 190"/>
                <a:gd name="T66" fmla="*/ 62 w 64"/>
                <a:gd name="T67" fmla="*/ 184 h 190"/>
                <a:gd name="T68" fmla="*/ 64 w 64"/>
                <a:gd name="T69" fmla="*/ 175 h 190"/>
                <a:gd name="T70" fmla="*/ 59 w 64"/>
                <a:gd name="T71" fmla="*/ 164 h 190"/>
                <a:gd name="T72" fmla="*/ 42 w 64"/>
                <a:gd name="T73" fmla="*/ 151 h 190"/>
                <a:gd name="T74" fmla="*/ 25 w 64"/>
                <a:gd name="T75" fmla="*/ 139 h 190"/>
                <a:gd name="T76" fmla="*/ 26 w 64"/>
                <a:gd name="T77" fmla="*/ 141 h 190"/>
                <a:gd name="T78" fmla="*/ 27 w 64"/>
                <a:gd name="T79" fmla="*/ 143 h 190"/>
                <a:gd name="T80" fmla="*/ 26 w 64"/>
                <a:gd name="T81" fmla="*/ 147 h 190"/>
                <a:gd name="T82" fmla="*/ 25 w 64"/>
                <a:gd name="T83" fmla="*/ 149 h 190"/>
                <a:gd name="T84" fmla="*/ 42 w 64"/>
                <a:gd name="T85" fmla="*/ 136 h 190"/>
                <a:gd name="T86" fmla="*/ 59 w 64"/>
                <a:gd name="T87" fmla="*/ 123 h 190"/>
                <a:gd name="T88" fmla="*/ 64 w 64"/>
                <a:gd name="T89" fmla="*/ 112 h 190"/>
                <a:gd name="T90" fmla="*/ 62 w 64"/>
                <a:gd name="T91" fmla="*/ 103 h 190"/>
                <a:gd name="T92" fmla="*/ 54 w 64"/>
                <a:gd name="T93" fmla="*/ 93 h 190"/>
                <a:gd name="T94" fmla="*/ 35 w 64"/>
                <a:gd name="T95" fmla="*/ 80 h 190"/>
                <a:gd name="T96" fmla="*/ 15 w 64"/>
                <a:gd name="T97" fmla="*/ 81 h 190"/>
                <a:gd name="T98" fmla="*/ 14 w 64"/>
                <a:gd name="T99" fmla="*/ 79 h 190"/>
                <a:gd name="T100" fmla="*/ 28 w 64"/>
                <a:gd name="T101" fmla="*/ 74 h 190"/>
                <a:gd name="T102" fmla="*/ 28 w 64"/>
                <a:gd name="T103" fmla="*/ 78 h 190"/>
                <a:gd name="T104" fmla="*/ 30 w 64"/>
                <a:gd name="T105" fmla="*/ 78 h 190"/>
                <a:gd name="T106" fmla="*/ 48 w 64"/>
                <a:gd name="T107" fmla="*/ 65 h 190"/>
                <a:gd name="T108" fmla="*/ 60 w 64"/>
                <a:gd name="T109" fmla="*/ 53 h 190"/>
                <a:gd name="T110" fmla="*/ 64 w 64"/>
                <a:gd name="T111" fmla="*/ 43 h 190"/>
                <a:gd name="T112" fmla="*/ 59 w 64"/>
                <a:gd name="T113" fmla="*/ 30 h 190"/>
                <a:gd name="T114" fmla="*/ 48 w 64"/>
                <a:gd name="T115" fmla="*/ 17 h 190"/>
                <a:gd name="T116" fmla="*/ 33 w 64"/>
                <a:gd name="T117" fmla="*/ 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1"/>
                  </a:lnTo>
                  <a:lnTo>
                    <a:pt x="23" y="30"/>
                  </a:lnTo>
                  <a:lnTo>
                    <a:pt x="27" y="18"/>
                  </a:lnTo>
                  <a:lnTo>
                    <a:pt x="18" y="27"/>
                  </a:lnTo>
                  <a:lnTo>
                    <a:pt x="24" y="31"/>
                  </a:lnTo>
                  <a:lnTo>
                    <a:pt x="28" y="36"/>
                  </a:lnTo>
                  <a:lnTo>
                    <a:pt x="33" y="40"/>
                  </a:lnTo>
                  <a:lnTo>
                    <a:pt x="37" y="44"/>
                  </a:lnTo>
                  <a:lnTo>
                    <a:pt x="47" y="35"/>
                  </a:lnTo>
                  <a:lnTo>
                    <a:pt x="34" y="40"/>
                  </a:lnTo>
                  <a:lnTo>
                    <a:pt x="37" y="44"/>
                  </a:lnTo>
                  <a:lnTo>
                    <a:pt x="49" y="39"/>
                  </a:lnTo>
                  <a:lnTo>
                    <a:pt x="35" y="39"/>
                  </a:lnTo>
                  <a:lnTo>
                    <a:pt x="37" y="43"/>
                  </a:lnTo>
                  <a:lnTo>
                    <a:pt x="35" y="45"/>
                  </a:lnTo>
                  <a:lnTo>
                    <a:pt x="49" y="45"/>
                  </a:lnTo>
                  <a:lnTo>
                    <a:pt x="37" y="41"/>
                  </a:lnTo>
                  <a:lnTo>
                    <a:pt x="35" y="42"/>
                  </a:lnTo>
                  <a:lnTo>
                    <a:pt x="48" y="47"/>
                  </a:lnTo>
                  <a:lnTo>
                    <a:pt x="39" y="39"/>
                  </a:lnTo>
                  <a:lnTo>
                    <a:pt x="35" y="42"/>
                  </a:lnTo>
                  <a:lnTo>
                    <a:pt x="28" y="47"/>
                  </a:lnTo>
                  <a:lnTo>
                    <a:pt x="23" y="51"/>
                  </a:lnTo>
                  <a:lnTo>
                    <a:pt x="15" y="55"/>
                  </a:lnTo>
                  <a:lnTo>
                    <a:pt x="10" y="59"/>
                  </a:lnTo>
                  <a:lnTo>
                    <a:pt x="5" y="64"/>
                  </a:lnTo>
                  <a:lnTo>
                    <a:pt x="3" y="68"/>
                  </a:lnTo>
                  <a:lnTo>
                    <a:pt x="1" y="70"/>
                  </a:lnTo>
                  <a:lnTo>
                    <a:pt x="1" y="74"/>
                  </a:lnTo>
                  <a:lnTo>
                    <a:pt x="0" y="77"/>
                  </a:lnTo>
                  <a:lnTo>
                    <a:pt x="1" y="79"/>
                  </a:lnTo>
                  <a:lnTo>
                    <a:pt x="1" y="84"/>
                  </a:lnTo>
                  <a:lnTo>
                    <a:pt x="3" y="85"/>
                  </a:lnTo>
                  <a:lnTo>
                    <a:pt x="5" y="91"/>
                  </a:lnTo>
                  <a:lnTo>
                    <a:pt x="10" y="94"/>
                  </a:lnTo>
                  <a:lnTo>
                    <a:pt x="15" y="98"/>
                  </a:lnTo>
                  <a:lnTo>
                    <a:pt x="23" y="102"/>
                  </a:lnTo>
                  <a:lnTo>
                    <a:pt x="28" y="107"/>
                  </a:lnTo>
                  <a:lnTo>
                    <a:pt x="35" y="111"/>
                  </a:lnTo>
                  <a:lnTo>
                    <a:pt x="39" y="115"/>
                  </a:lnTo>
                  <a:lnTo>
                    <a:pt x="48" y="106"/>
                  </a:lnTo>
                  <a:lnTo>
                    <a:pt x="35" y="111"/>
                  </a:lnTo>
                  <a:lnTo>
                    <a:pt x="37" y="113"/>
                  </a:lnTo>
                  <a:lnTo>
                    <a:pt x="49" y="108"/>
                  </a:lnTo>
                  <a:lnTo>
                    <a:pt x="35" y="108"/>
                  </a:lnTo>
                  <a:lnTo>
                    <a:pt x="37" y="110"/>
                  </a:lnTo>
                  <a:lnTo>
                    <a:pt x="35" y="112"/>
                  </a:lnTo>
                  <a:lnTo>
                    <a:pt x="49" y="112"/>
                  </a:lnTo>
                  <a:lnTo>
                    <a:pt x="37" y="108"/>
                  </a:lnTo>
                  <a:lnTo>
                    <a:pt x="35" y="109"/>
                  </a:lnTo>
                  <a:lnTo>
                    <a:pt x="48" y="114"/>
                  </a:lnTo>
                  <a:lnTo>
                    <a:pt x="39" y="106"/>
                  </a:lnTo>
                  <a:lnTo>
                    <a:pt x="35" y="109"/>
                  </a:lnTo>
                  <a:lnTo>
                    <a:pt x="28" y="113"/>
                  </a:lnTo>
                  <a:lnTo>
                    <a:pt x="23" y="117"/>
                  </a:lnTo>
                  <a:lnTo>
                    <a:pt x="15" y="122"/>
                  </a:lnTo>
                  <a:lnTo>
                    <a:pt x="10" y="126"/>
                  </a:lnTo>
                  <a:lnTo>
                    <a:pt x="5" y="130"/>
                  </a:lnTo>
                  <a:lnTo>
                    <a:pt x="3" y="135"/>
                  </a:lnTo>
                  <a:lnTo>
                    <a:pt x="1" y="137"/>
                  </a:lnTo>
                  <a:lnTo>
                    <a:pt x="1" y="141"/>
                  </a:lnTo>
                  <a:lnTo>
                    <a:pt x="0" y="143"/>
                  </a:lnTo>
                  <a:lnTo>
                    <a:pt x="1" y="146"/>
                  </a:lnTo>
                  <a:lnTo>
                    <a:pt x="1" y="151"/>
                  </a:lnTo>
                  <a:lnTo>
                    <a:pt x="3" y="152"/>
                  </a:lnTo>
                  <a:lnTo>
                    <a:pt x="5" y="157"/>
                  </a:lnTo>
                  <a:lnTo>
                    <a:pt x="10" y="161"/>
                  </a:lnTo>
                  <a:lnTo>
                    <a:pt x="15" y="165"/>
                  </a:lnTo>
                  <a:lnTo>
                    <a:pt x="23" y="169"/>
                  </a:lnTo>
                  <a:lnTo>
                    <a:pt x="28" y="174"/>
                  </a:lnTo>
                  <a:lnTo>
                    <a:pt x="35" y="178"/>
                  </a:lnTo>
                  <a:lnTo>
                    <a:pt x="39" y="182"/>
                  </a:lnTo>
                  <a:lnTo>
                    <a:pt x="48" y="172"/>
                  </a:lnTo>
                  <a:lnTo>
                    <a:pt x="35" y="178"/>
                  </a:lnTo>
                  <a:lnTo>
                    <a:pt x="37" y="180"/>
                  </a:lnTo>
                  <a:lnTo>
                    <a:pt x="49" y="175"/>
                  </a:lnTo>
                  <a:lnTo>
                    <a:pt x="35" y="175"/>
                  </a:lnTo>
                  <a:lnTo>
                    <a:pt x="37" y="177"/>
                  </a:lnTo>
                  <a:lnTo>
                    <a:pt x="35" y="179"/>
                  </a:lnTo>
                  <a:lnTo>
                    <a:pt x="49" y="179"/>
                  </a:lnTo>
                  <a:lnTo>
                    <a:pt x="37" y="174"/>
                  </a:lnTo>
                  <a:lnTo>
                    <a:pt x="40" y="170"/>
                  </a:lnTo>
                  <a:lnTo>
                    <a:pt x="39" y="172"/>
                  </a:lnTo>
                  <a:lnTo>
                    <a:pt x="38" y="172"/>
                  </a:lnTo>
                  <a:lnTo>
                    <a:pt x="35" y="177"/>
                  </a:lnTo>
                  <a:lnTo>
                    <a:pt x="34" y="181"/>
                  </a:lnTo>
                  <a:lnTo>
                    <a:pt x="35" y="186"/>
                  </a:lnTo>
                  <a:lnTo>
                    <a:pt x="35" y="188"/>
                  </a:lnTo>
                  <a:lnTo>
                    <a:pt x="37" y="188"/>
                  </a:lnTo>
                  <a:lnTo>
                    <a:pt x="60" y="177"/>
                  </a:lnTo>
                  <a:lnTo>
                    <a:pt x="60" y="178"/>
                  </a:lnTo>
                  <a:lnTo>
                    <a:pt x="60" y="176"/>
                  </a:lnTo>
                  <a:lnTo>
                    <a:pt x="58" y="190"/>
                  </a:lnTo>
                  <a:lnTo>
                    <a:pt x="60" y="186"/>
                  </a:lnTo>
                  <a:lnTo>
                    <a:pt x="61" y="181"/>
                  </a:lnTo>
                  <a:lnTo>
                    <a:pt x="60" y="177"/>
                  </a:lnTo>
                  <a:lnTo>
                    <a:pt x="48" y="181"/>
                  </a:lnTo>
                  <a:lnTo>
                    <a:pt x="58" y="190"/>
                  </a:lnTo>
                  <a:lnTo>
                    <a:pt x="59" y="188"/>
                  </a:lnTo>
                  <a:lnTo>
                    <a:pt x="62" y="184"/>
                  </a:lnTo>
                  <a:lnTo>
                    <a:pt x="64" y="179"/>
                  </a:lnTo>
                  <a:lnTo>
                    <a:pt x="64" y="177"/>
                  </a:lnTo>
                  <a:lnTo>
                    <a:pt x="64" y="175"/>
                  </a:lnTo>
                  <a:lnTo>
                    <a:pt x="62" y="170"/>
                  </a:lnTo>
                  <a:lnTo>
                    <a:pt x="60" y="168"/>
                  </a:lnTo>
                  <a:lnTo>
                    <a:pt x="59" y="164"/>
                  </a:lnTo>
                  <a:lnTo>
                    <a:pt x="54" y="160"/>
                  </a:lnTo>
                  <a:lnTo>
                    <a:pt x="48" y="155"/>
                  </a:lnTo>
                  <a:lnTo>
                    <a:pt x="42" y="151"/>
                  </a:lnTo>
                  <a:lnTo>
                    <a:pt x="35" y="147"/>
                  </a:lnTo>
                  <a:lnTo>
                    <a:pt x="30" y="143"/>
                  </a:lnTo>
                  <a:lnTo>
                    <a:pt x="25" y="139"/>
                  </a:lnTo>
                  <a:lnTo>
                    <a:pt x="15" y="148"/>
                  </a:lnTo>
                  <a:lnTo>
                    <a:pt x="28" y="143"/>
                  </a:lnTo>
                  <a:lnTo>
                    <a:pt x="26" y="141"/>
                  </a:lnTo>
                  <a:lnTo>
                    <a:pt x="14" y="146"/>
                  </a:lnTo>
                  <a:lnTo>
                    <a:pt x="28" y="146"/>
                  </a:lnTo>
                  <a:lnTo>
                    <a:pt x="27" y="143"/>
                  </a:lnTo>
                  <a:lnTo>
                    <a:pt x="28" y="141"/>
                  </a:lnTo>
                  <a:lnTo>
                    <a:pt x="14" y="141"/>
                  </a:lnTo>
                  <a:lnTo>
                    <a:pt x="26" y="147"/>
                  </a:lnTo>
                  <a:lnTo>
                    <a:pt x="28" y="144"/>
                  </a:lnTo>
                  <a:lnTo>
                    <a:pt x="15" y="139"/>
                  </a:lnTo>
                  <a:lnTo>
                    <a:pt x="25" y="149"/>
                  </a:lnTo>
                  <a:lnTo>
                    <a:pt x="30" y="144"/>
                  </a:lnTo>
                  <a:lnTo>
                    <a:pt x="35" y="140"/>
                  </a:lnTo>
                  <a:lnTo>
                    <a:pt x="42" y="136"/>
                  </a:lnTo>
                  <a:lnTo>
                    <a:pt x="48" y="132"/>
                  </a:lnTo>
                  <a:lnTo>
                    <a:pt x="54" y="128"/>
                  </a:lnTo>
                  <a:lnTo>
                    <a:pt x="59" y="123"/>
                  </a:lnTo>
                  <a:lnTo>
                    <a:pt x="60" y="120"/>
                  </a:lnTo>
                  <a:lnTo>
                    <a:pt x="62" y="117"/>
                  </a:lnTo>
                  <a:lnTo>
                    <a:pt x="64" y="112"/>
                  </a:lnTo>
                  <a:lnTo>
                    <a:pt x="64" y="110"/>
                  </a:lnTo>
                  <a:lnTo>
                    <a:pt x="64" y="108"/>
                  </a:lnTo>
                  <a:lnTo>
                    <a:pt x="62" y="103"/>
                  </a:lnTo>
                  <a:lnTo>
                    <a:pt x="60" y="101"/>
                  </a:lnTo>
                  <a:lnTo>
                    <a:pt x="59" y="97"/>
                  </a:lnTo>
                  <a:lnTo>
                    <a:pt x="54" y="93"/>
                  </a:lnTo>
                  <a:lnTo>
                    <a:pt x="48" y="88"/>
                  </a:lnTo>
                  <a:lnTo>
                    <a:pt x="42" y="84"/>
                  </a:lnTo>
                  <a:lnTo>
                    <a:pt x="35" y="80"/>
                  </a:lnTo>
                  <a:lnTo>
                    <a:pt x="30" y="77"/>
                  </a:lnTo>
                  <a:lnTo>
                    <a:pt x="25" y="71"/>
                  </a:lnTo>
                  <a:lnTo>
                    <a:pt x="15" y="81"/>
                  </a:lnTo>
                  <a:lnTo>
                    <a:pt x="28" y="77"/>
                  </a:lnTo>
                  <a:lnTo>
                    <a:pt x="26" y="74"/>
                  </a:lnTo>
                  <a:lnTo>
                    <a:pt x="14" y="79"/>
                  </a:lnTo>
                  <a:lnTo>
                    <a:pt x="28" y="79"/>
                  </a:lnTo>
                  <a:lnTo>
                    <a:pt x="27" y="77"/>
                  </a:lnTo>
                  <a:lnTo>
                    <a:pt x="28" y="74"/>
                  </a:lnTo>
                  <a:lnTo>
                    <a:pt x="14" y="74"/>
                  </a:lnTo>
                  <a:lnTo>
                    <a:pt x="26" y="80"/>
                  </a:lnTo>
                  <a:lnTo>
                    <a:pt x="28" y="78"/>
                  </a:lnTo>
                  <a:lnTo>
                    <a:pt x="15" y="72"/>
                  </a:lnTo>
                  <a:lnTo>
                    <a:pt x="25" y="82"/>
                  </a:lnTo>
                  <a:lnTo>
                    <a:pt x="30" y="78"/>
                  </a:lnTo>
                  <a:lnTo>
                    <a:pt x="35" y="73"/>
                  </a:lnTo>
                  <a:lnTo>
                    <a:pt x="42" y="69"/>
                  </a:lnTo>
                  <a:lnTo>
                    <a:pt x="48" y="65"/>
                  </a:lnTo>
                  <a:lnTo>
                    <a:pt x="54" y="60"/>
                  </a:lnTo>
                  <a:lnTo>
                    <a:pt x="59" y="56"/>
                  </a:lnTo>
                  <a:lnTo>
                    <a:pt x="60" y="53"/>
                  </a:lnTo>
                  <a:lnTo>
                    <a:pt x="62" y="50"/>
                  </a:lnTo>
                  <a:lnTo>
                    <a:pt x="64" y="45"/>
                  </a:lnTo>
                  <a:lnTo>
                    <a:pt x="64" y="43"/>
                  </a:lnTo>
                  <a:lnTo>
                    <a:pt x="64" y="39"/>
                  </a:lnTo>
                  <a:lnTo>
                    <a:pt x="61" y="35"/>
                  </a:lnTo>
                  <a:lnTo>
                    <a:pt x="59" y="30"/>
                  </a:lnTo>
                  <a:lnTo>
                    <a:pt x="58" y="26"/>
                  </a:lnTo>
                  <a:lnTo>
                    <a:pt x="53" y="22"/>
                  </a:lnTo>
                  <a:lnTo>
                    <a:pt x="48" y="17"/>
                  </a:lnTo>
                  <a:lnTo>
                    <a:pt x="44" y="13"/>
                  </a:lnTo>
                  <a:lnTo>
                    <a:pt x="37" y="10"/>
                  </a:lnTo>
                  <a:lnTo>
                    <a:pt x="33" y="6"/>
                  </a:lnTo>
                  <a:lnTo>
                    <a:pt x="21" y="0"/>
                  </a:lnTo>
                  <a:close/>
                </a:path>
              </a:pathLst>
            </a:custGeom>
            <a:solidFill>
              <a:srgbClr val="3333CC"/>
            </a:solidFill>
            <a:ln w="9525">
              <a:noFill/>
              <a:round/>
              <a:headEnd/>
              <a:tailEnd/>
            </a:ln>
          </p:spPr>
          <p:txBody>
            <a:bodyPr/>
            <a:lstStyle/>
            <a:p>
              <a:endParaRPr lang="en-US"/>
            </a:p>
          </p:txBody>
        </p:sp>
        <p:sp>
          <p:nvSpPr>
            <p:cNvPr id="76849" name="Freeform 54"/>
            <p:cNvSpPr>
              <a:spLocks/>
            </p:cNvSpPr>
            <p:nvPr/>
          </p:nvSpPr>
          <p:spPr bwMode="auto">
            <a:xfrm>
              <a:off x="2282" y="1374"/>
              <a:ext cx="64" cy="190"/>
            </a:xfrm>
            <a:custGeom>
              <a:avLst/>
              <a:gdLst>
                <a:gd name="T0" fmla="*/ 23 w 64"/>
                <a:gd name="T1" fmla="*/ 30 h 190"/>
                <a:gd name="T2" fmla="*/ 24 w 64"/>
                <a:gd name="T3" fmla="*/ 31 h 190"/>
                <a:gd name="T4" fmla="*/ 37 w 64"/>
                <a:gd name="T5" fmla="*/ 44 h 190"/>
                <a:gd name="T6" fmla="*/ 37 w 64"/>
                <a:gd name="T7" fmla="*/ 44 h 190"/>
                <a:gd name="T8" fmla="*/ 37 w 64"/>
                <a:gd name="T9" fmla="*/ 43 h 190"/>
                <a:gd name="T10" fmla="*/ 37 w 64"/>
                <a:gd name="T11" fmla="*/ 41 h 190"/>
                <a:gd name="T12" fmla="*/ 39 w 64"/>
                <a:gd name="T13" fmla="*/ 39 h 190"/>
                <a:gd name="T14" fmla="*/ 23 w 64"/>
                <a:gd name="T15" fmla="*/ 51 h 190"/>
                <a:gd name="T16" fmla="*/ 5 w 64"/>
                <a:gd name="T17" fmla="*/ 64 h 190"/>
                <a:gd name="T18" fmla="*/ 1 w 64"/>
                <a:gd name="T19" fmla="*/ 74 h 190"/>
                <a:gd name="T20" fmla="*/ 1 w 64"/>
                <a:gd name="T21" fmla="*/ 84 h 190"/>
                <a:gd name="T22" fmla="*/ 10 w 64"/>
                <a:gd name="T23" fmla="*/ 94 h 190"/>
                <a:gd name="T24" fmla="*/ 28 w 64"/>
                <a:gd name="T25" fmla="*/ 107 h 190"/>
                <a:gd name="T26" fmla="*/ 48 w 64"/>
                <a:gd name="T27" fmla="*/ 106 h 190"/>
                <a:gd name="T28" fmla="*/ 49 w 64"/>
                <a:gd name="T29" fmla="*/ 108 h 190"/>
                <a:gd name="T30" fmla="*/ 35 w 64"/>
                <a:gd name="T31" fmla="*/ 112 h 190"/>
                <a:gd name="T32" fmla="*/ 35 w 64"/>
                <a:gd name="T33" fmla="*/ 109 h 190"/>
                <a:gd name="T34" fmla="*/ 35 w 64"/>
                <a:gd name="T35" fmla="*/ 109 h 190"/>
                <a:gd name="T36" fmla="*/ 15 w 64"/>
                <a:gd name="T37" fmla="*/ 122 h 190"/>
                <a:gd name="T38" fmla="*/ 3 w 64"/>
                <a:gd name="T39" fmla="*/ 135 h 190"/>
                <a:gd name="T40" fmla="*/ 0 w 64"/>
                <a:gd name="T41" fmla="*/ 143 h 190"/>
                <a:gd name="T42" fmla="*/ 3 w 64"/>
                <a:gd name="T43" fmla="*/ 152 h 190"/>
                <a:gd name="T44" fmla="*/ 15 w 64"/>
                <a:gd name="T45" fmla="*/ 165 h 190"/>
                <a:gd name="T46" fmla="*/ 35 w 64"/>
                <a:gd name="T47" fmla="*/ 178 h 190"/>
                <a:gd name="T48" fmla="*/ 35 w 64"/>
                <a:gd name="T49" fmla="*/ 178 h 190"/>
                <a:gd name="T50" fmla="*/ 35 w 64"/>
                <a:gd name="T51" fmla="*/ 175 h 190"/>
                <a:gd name="T52" fmla="*/ 49 w 64"/>
                <a:gd name="T53" fmla="*/ 179 h 190"/>
                <a:gd name="T54" fmla="*/ 39 w 64"/>
                <a:gd name="T55" fmla="*/ 172 h 190"/>
                <a:gd name="T56" fmla="*/ 34 w 64"/>
                <a:gd name="T57" fmla="*/ 181 h 190"/>
                <a:gd name="T58" fmla="*/ 35 w 64"/>
                <a:gd name="T59" fmla="*/ 188 h 190"/>
                <a:gd name="T60" fmla="*/ 60 w 64"/>
                <a:gd name="T61" fmla="*/ 178 h 190"/>
                <a:gd name="T62" fmla="*/ 60 w 64"/>
                <a:gd name="T63" fmla="*/ 186 h 190"/>
                <a:gd name="T64" fmla="*/ 48 w 64"/>
                <a:gd name="T65" fmla="*/ 181 h 190"/>
                <a:gd name="T66" fmla="*/ 62 w 64"/>
                <a:gd name="T67" fmla="*/ 184 h 190"/>
                <a:gd name="T68" fmla="*/ 64 w 64"/>
                <a:gd name="T69" fmla="*/ 175 h 190"/>
                <a:gd name="T70" fmla="*/ 59 w 64"/>
                <a:gd name="T71" fmla="*/ 164 h 190"/>
                <a:gd name="T72" fmla="*/ 42 w 64"/>
                <a:gd name="T73" fmla="*/ 151 h 190"/>
                <a:gd name="T74" fmla="*/ 25 w 64"/>
                <a:gd name="T75" fmla="*/ 139 h 190"/>
                <a:gd name="T76" fmla="*/ 26 w 64"/>
                <a:gd name="T77" fmla="*/ 141 h 190"/>
                <a:gd name="T78" fmla="*/ 27 w 64"/>
                <a:gd name="T79" fmla="*/ 143 h 190"/>
                <a:gd name="T80" fmla="*/ 26 w 64"/>
                <a:gd name="T81" fmla="*/ 147 h 190"/>
                <a:gd name="T82" fmla="*/ 25 w 64"/>
                <a:gd name="T83" fmla="*/ 149 h 190"/>
                <a:gd name="T84" fmla="*/ 42 w 64"/>
                <a:gd name="T85" fmla="*/ 136 h 190"/>
                <a:gd name="T86" fmla="*/ 59 w 64"/>
                <a:gd name="T87" fmla="*/ 123 h 190"/>
                <a:gd name="T88" fmla="*/ 64 w 64"/>
                <a:gd name="T89" fmla="*/ 112 h 190"/>
                <a:gd name="T90" fmla="*/ 62 w 64"/>
                <a:gd name="T91" fmla="*/ 103 h 190"/>
                <a:gd name="T92" fmla="*/ 54 w 64"/>
                <a:gd name="T93" fmla="*/ 93 h 190"/>
                <a:gd name="T94" fmla="*/ 35 w 64"/>
                <a:gd name="T95" fmla="*/ 80 h 190"/>
                <a:gd name="T96" fmla="*/ 15 w 64"/>
                <a:gd name="T97" fmla="*/ 81 h 190"/>
                <a:gd name="T98" fmla="*/ 14 w 64"/>
                <a:gd name="T99" fmla="*/ 79 h 190"/>
                <a:gd name="T100" fmla="*/ 28 w 64"/>
                <a:gd name="T101" fmla="*/ 74 h 190"/>
                <a:gd name="T102" fmla="*/ 28 w 64"/>
                <a:gd name="T103" fmla="*/ 78 h 190"/>
                <a:gd name="T104" fmla="*/ 30 w 64"/>
                <a:gd name="T105" fmla="*/ 78 h 190"/>
                <a:gd name="T106" fmla="*/ 48 w 64"/>
                <a:gd name="T107" fmla="*/ 65 h 190"/>
                <a:gd name="T108" fmla="*/ 60 w 64"/>
                <a:gd name="T109" fmla="*/ 53 h 190"/>
                <a:gd name="T110" fmla="*/ 64 w 64"/>
                <a:gd name="T111" fmla="*/ 43 h 190"/>
                <a:gd name="T112" fmla="*/ 59 w 64"/>
                <a:gd name="T113" fmla="*/ 30 h 190"/>
                <a:gd name="T114" fmla="*/ 48 w 64"/>
                <a:gd name="T115" fmla="*/ 17 h 190"/>
                <a:gd name="T116" fmla="*/ 33 w 64"/>
                <a:gd name="T117" fmla="*/ 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1"/>
                  </a:lnTo>
                  <a:lnTo>
                    <a:pt x="23" y="30"/>
                  </a:lnTo>
                  <a:lnTo>
                    <a:pt x="27" y="18"/>
                  </a:lnTo>
                  <a:lnTo>
                    <a:pt x="18" y="27"/>
                  </a:lnTo>
                  <a:lnTo>
                    <a:pt x="24" y="31"/>
                  </a:lnTo>
                  <a:lnTo>
                    <a:pt x="28" y="36"/>
                  </a:lnTo>
                  <a:lnTo>
                    <a:pt x="33" y="40"/>
                  </a:lnTo>
                  <a:lnTo>
                    <a:pt x="37" y="44"/>
                  </a:lnTo>
                  <a:lnTo>
                    <a:pt x="47" y="35"/>
                  </a:lnTo>
                  <a:lnTo>
                    <a:pt x="34" y="40"/>
                  </a:lnTo>
                  <a:lnTo>
                    <a:pt x="37" y="44"/>
                  </a:lnTo>
                  <a:lnTo>
                    <a:pt x="49" y="39"/>
                  </a:lnTo>
                  <a:lnTo>
                    <a:pt x="35" y="39"/>
                  </a:lnTo>
                  <a:lnTo>
                    <a:pt x="37" y="43"/>
                  </a:lnTo>
                  <a:lnTo>
                    <a:pt x="35" y="45"/>
                  </a:lnTo>
                  <a:lnTo>
                    <a:pt x="49" y="45"/>
                  </a:lnTo>
                  <a:lnTo>
                    <a:pt x="37" y="41"/>
                  </a:lnTo>
                  <a:lnTo>
                    <a:pt x="35" y="42"/>
                  </a:lnTo>
                  <a:lnTo>
                    <a:pt x="48" y="47"/>
                  </a:lnTo>
                  <a:lnTo>
                    <a:pt x="39" y="39"/>
                  </a:lnTo>
                  <a:lnTo>
                    <a:pt x="35" y="42"/>
                  </a:lnTo>
                  <a:lnTo>
                    <a:pt x="28" y="47"/>
                  </a:lnTo>
                  <a:lnTo>
                    <a:pt x="23" y="51"/>
                  </a:lnTo>
                  <a:lnTo>
                    <a:pt x="15" y="55"/>
                  </a:lnTo>
                  <a:lnTo>
                    <a:pt x="10" y="59"/>
                  </a:lnTo>
                  <a:lnTo>
                    <a:pt x="5" y="64"/>
                  </a:lnTo>
                  <a:lnTo>
                    <a:pt x="3" y="68"/>
                  </a:lnTo>
                  <a:lnTo>
                    <a:pt x="1" y="70"/>
                  </a:lnTo>
                  <a:lnTo>
                    <a:pt x="1" y="74"/>
                  </a:lnTo>
                  <a:lnTo>
                    <a:pt x="0" y="77"/>
                  </a:lnTo>
                  <a:lnTo>
                    <a:pt x="1" y="79"/>
                  </a:lnTo>
                  <a:lnTo>
                    <a:pt x="1" y="84"/>
                  </a:lnTo>
                  <a:lnTo>
                    <a:pt x="3" y="85"/>
                  </a:lnTo>
                  <a:lnTo>
                    <a:pt x="5" y="91"/>
                  </a:lnTo>
                  <a:lnTo>
                    <a:pt x="10" y="94"/>
                  </a:lnTo>
                  <a:lnTo>
                    <a:pt x="15" y="98"/>
                  </a:lnTo>
                  <a:lnTo>
                    <a:pt x="23" y="102"/>
                  </a:lnTo>
                  <a:lnTo>
                    <a:pt x="28" y="107"/>
                  </a:lnTo>
                  <a:lnTo>
                    <a:pt x="35" y="111"/>
                  </a:lnTo>
                  <a:lnTo>
                    <a:pt x="39" y="115"/>
                  </a:lnTo>
                  <a:lnTo>
                    <a:pt x="48" y="106"/>
                  </a:lnTo>
                  <a:lnTo>
                    <a:pt x="35" y="111"/>
                  </a:lnTo>
                  <a:lnTo>
                    <a:pt x="37" y="113"/>
                  </a:lnTo>
                  <a:lnTo>
                    <a:pt x="49" y="108"/>
                  </a:lnTo>
                  <a:lnTo>
                    <a:pt x="35" y="108"/>
                  </a:lnTo>
                  <a:lnTo>
                    <a:pt x="37" y="110"/>
                  </a:lnTo>
                  <a:lnTo>
                    <a:pt x="35" y="112"/>
                  </a:lnTo>
                  <a:lnTo>
                    <a:pt x="49" y="112"/>
                  </a:lnTo>
                  <a:lnTo>
                    <a:pt x="37" y="108"/>
                  </a:lnTo>
                  <a:lnTo>
                    <a:pt x="35" y="109"/>
                  </a:lnTo>
                  <a:lnTo>
                    <a:pt x="48" y="114"/>
                  </a:lnTo>
                  <a:lnTo>
                    <a:pt x="39" y="106"/>
                  </a:lnTo>
                  <a:lnTo>
                    <a:pt x="35" y="109"/>
                  </a:lnTo>
                  <a:lnTo>
                    <a:pt x="28" y="113"/>
                  </a:lnTo>
                  <a:lnTo>
                    <a:pt x="23" y="117"/>
                  </a:lnTo>
                  <a:lnTo>
                    <a:pt x="15" y="122"/>
                  </a:lnTo>
                  <a:lnTo>
                    <a:pt x="10" y="126"/>
                  </a:lnTo>
                  <a:lnTo>
                    <a:pt x="5" y="130"/>
                  </a:lnTo>
                  <a:lnTo>
                    <a:pt x="3" y="135"/>
                  </a:lnTo>
                  <a:lnTo>
                    <a:pt x="1" y="137"/>
                  </a:lnTo>
                  <a:lnTo>
                    <a:pt x="1" y="141"/>
                  </a:lnTo>
                  <a:lnTo>
                    <a:pt x="0" y="143"/>
                  </a:lnTo>
                  <a:lnTo>
                    <a:pt x="1" y="146"/>
                  </a:lnTo>
                  <a:lnTo>
                    <a:pt x="1" y="151"/>
                  </a:lnTo>
                  <a:lnTo>
                    <a:pt x="3" y="152"/>
                  </a:lnTo>
                  <a:lnTo>
                    <a:pt x="5" y="157"/>
                  </a:lnTo>
                  <a:lnTo>
                    <a:pt x="10" y="161"/>
                  </a:lnTo>
                  <a:lnTo>
                    <a:pt x="15" y="165"/>
                  </a:lnTo>
                  <a:lnTo>
                    <a:pt x="23" y="169"/>
                  </a:lnTo>
                  <a:lnTo>
                    <a:pt x="28" y="174"/>
                  </a:lnTo>
                  <a:lnTo>
                    <a:pt x="35" y="178"/>
                  </a:lnTo>
                  <a:lnTo>
                    <a:pt x="39" y="182"/>
                  </a:lnTo>
                  <a:lnTo>
                    <a:pt x="48" y="172"/>
                  </a:lnTo>
                  <a:lnTo>
                    <a:pt x="35" y="178"/>
                  </a:lnTo>
                  <a:lnTo>
                    <a:pt x="37" y="180"/>
                  </a:lnTo>
                  <a:lnTo>
                    <a:pt x="49" y="175"/>
                  </a:lnTo>
                  <a:lnTo>
                    <a:pt x="35" y="175"/>
                  </a:lnTo>
                  <a:lnTo>
                    <a:pt x="37" y="177"/>
                  </a:lnTo>
                  <a:lnTo>
                    <a:pt x="35" y="179"/>
                  </a:lnTo>
                  <a:lnTo>
                    <a:pt x="49" y="179"/>
                  </a:lnTo>
                  <a:lnTo>
                    <a:pt x="37" y="174"/>
                  </a:lnTo>
                  <a:lnTo>
                    <a:pt x="40" y="170"/>
                  </a:lnTo>
                  <a:lnTo>
                    <a:pt x="39" y="172"/>
                  </a:lnTo>
                  <a:lnTo>
                    <a:pt x="38" y="172"/>
                  </a:lnTo>
                  <a:lnTo>
                    <a:pt x="35" y="177"/>
                  </a:lnTo>
                  <a:lnTo>
                    <a:pt x="34" y="181"/>
                  </a:lnTo>
                  <a:lnTo>
                    <a:pt x="35" y="186"/>
                  </a:lnTo>
                  <a:lnTo>
                    <a:pt x="35" y="188"/>
                  </a:lnTo>
                  <a:lnTo>
                    <a:pt x="37" y="188"/>
                  </a:lnTo>
                  <a:lnTo>
                    <a:pt x="60" y="177"/>
                  </a:lnTo>
                  <a:lnTo>
                    <a:pt x="60" y="178"/>
                  </a:lnTo>
                  <a:lnTo>
                    <a:pt x="60" y="176"/>
                  </a:lnTo>
                  <a:lnTo>
                    <a:pt x="58" y="190"/>
                  </a:lnTo>
                  <a:lnTo>
                    <a:pt x="60" y="186"/>
                  </a:lnTo>
                  <a:lnTo>
                    <a:pt x="61" y="181"/>
                  </a:lnTo>
                  <a:lnTo>
                    <a:pt x="60" y="177"/>
                  </a:lnTo>
                  <a:lnTo>
                    <a:pt x="48" y="181"/>
                  </a:lnTo>
                  <a:lnTo>
                    <a:pt x="58" y="190"/>
                  </a:lnTo>
                  <a:lnTo>
                    <a:pt x="59" y="188"/>
                  </a:lnTo>
                  <a:lnTo>
                    <a:pt x="62" y="184"/>
                  </a:lnTo>
                  <a:lnTo>
                    <a:pt x="64" y="179"/>
                  </a:lnTo>
                  <a:lnTo>
                    <a:pt x="64" y="177"/>
                  </a:lnTo>
                  <a:lnTo>
                    <a:pt x="64" y="175"/>
                  </a:lnTo>
                  <a:lnTo>
                    <a:pt x="62" y="170"/>
                  </a:lnTo>
                  <a:lnTo>
                    <a:pt x="60" y="168"/>
                  </a:lnTo>
                  <a:lnTo>
                    <a:pt x="59" y="164"/>
                  </a:lnTo>
                  <a:lnTo>
                    <a:pt x="54" y="160"/>
                  </a:lnTo>
                  <a:lnTo>
                    <a:pt x="48" y="155"/>
                  </a:lnTo>
                  <a:lnTo>
                    <a:pt x="42" y="151"/>
                  </a:lnTo>
                  <a:lnTo>
                    <a:pt x="35" y="147"/>
                  </a:lnTo>
                  <a:lnTo>
                    <a:pt x="30" y="143"/>
                  </a:lnTo>
                  <a:lnTo>
                    <a:pt x="25" y="139"/>
                  </a:lnTo>
                  <a:lnTo>
                    <a:pt x="15" y="148"/>
                  </a:lnTo>
                  <a:lnTo>
                    <a:pt x="28" y="143"/>
                  </a:lnTo>
                  <a:lnTo>
                    <a:pt x="26" y="141"/>
                  </a:lnTo>
                  <a:lnTo>
                    <a:pt x="14" y="146"/>
                  </a:lnTo>
                  <a:lnTo>
                    <a:pt x="28" y="146"/>
                  </a:lnTo>
                  <a:lnTo>
                    <a:pt x="27" y="143"/>
                  </a:lnTo>
                  <a:lnTo>
                    <a:pt x="28" y="141"/>
                  </a:lnTo>
                  <a:lnTo>
                    <a:pt x="14" y="141"/>
                  </a:lnTo>
                  <a:lnTo>
                    <a:pt x="26" y="147"/>
                  </a:lnTo>
                  <a:lnTo>
                    <a:pt x="28" y="144"/>
                  </a:lnTo>
                  <a:lnTo>
                    <a:pt x="15" y="139"/>
                  </a:lnTo>
                  <a:lnTo>
                    <a:pt x="25" y="149"/>
                  </a:lnTo>
                  <a:lnTo>
                    <a:pt x="30" y="144"/>
                  </a:lnTo>
                  <a:lnTo>
                    <a:pt x="35" y="140"/>
                  </a:lnTo>
                  <a:lnTo>
                    <a:pt x="42" y="136"/>
                  </a:lnTo>
                  <a:lnTo>
                    <a:pt x="48" y="132"/>
                  </a:lnTo>
                  <a:lnTo>
                    <a:pt x="54" y="128"/>
                  </a:lnTo>
                  <a:lnTo>
                    <a:pt x="59" y="123"/>
                  </a:lnTo>
                  <a:lnTo>
                    <a:pt x="60" y="120"/>
                  </a:lnTo>
                  <a:lnTo>
                    <a:pt x="62" y="117"/>
                  </a:lnTo>
                  <a:lnTo>
                    <a:pt x="64" y="112"/>
                  </a:lnTo>
                  <a:lnTo>
                    <a:pt x="64" y="110"/>
                  </a:lnTo>
                  <a:lnTo>
                    <a:pt x="64" y="108"/>
                  </a:lnTo>
                  <a:lnTo>
                    <a:pt x="62" y="103"/>
                  </a:lnTo>
                  <a:lnTo>
                    <a:pt x="60" y="101"/>
                  </a:lnTo>
                  <a:lnTo>
                    <a:pt x="59" y="97"/>
                  </a:lnTo>
                  <a:lnTo>
                    <a:pt x="54" y="93"/>
                  </a:lnTo>
                  <a:lnTo>
                    <a:pt x="48" y="88"/>
                  </a:lnTo>
                  <a:lnTo>
                    <a:pt x="42" y="84"/>
                  </a:lnTo>
                  <a:lnTo>
                    <a:pt x="35" y="80"/>
                  </a:lnTo>
                  <a:lnTo>
                    <a:pt x="30" y="77"/>
                  </a:lnTo>
                  <a:lnTo>
                    <a:pt x="25" y="71"/>
                  </a:lnTo>
                  <a:lnTo>
                    <a:pt x="15" y="81"/>
                  </a:lnTo>
                  <a:lnTo>
                    <a:pt x="28" y="77"/>
                  </a:lnTo>
                  <a:lnTo>
                    <a:pt x="26" y="74"/>
                  </a:lnTo>
                  <a:lnTo>
                    <a:pt x="14" y="79"/>
                  </a:lnTo>
                  <a:lnTo>
                    <a:pt x="28" y="79"/>
                  </a:lnTo>
                  <a:lnTo>
                    <a:pt x="27" y="77"/>
                  </a:lnTo>
                  <a:lnTo>
                    <a:pt x="28" y="74"/>
                  </a:lnTo>
                  <a:lnTo>
                    <a:pt x="14" y="74"/>
                  </a:lnTo>
                  <a:lnTo>
                    <a:pt x="26" y="80"/>
                  </a:lnTo>
                  <a:lnTo>
                    <a:pt x="28" y="78"/>
                  </a:lnTo>
                  <a:lnTo>
                    <a:pt x="15" y="72"/>
                  </a:lnTo>
                  <a:lnTo>
                    <a:pt x="25" y="82"/>
                  </a:lnTo>
                  <a:lnTo>
                    <a:pt x="30" y="78"/>
                  </a:lnTo>
                  <a:lnTo>
                    <a:pt x="35" y="73"/>
                  </a:lnTo>
                  <a:lnTo>
                    <a:pt x="42" y="69"/>
                  </a:lnTo>
                  <a:lnTo>
                    <a:pt x="48" y="65"/>
                  </a:lnTo>
                  <a:lnTo>
                    <a:pt x="54" y="60"/>
                  </a:lnTo>
                  <a:lnTo>
                    <a:pt x="59" y="56"/>
                  </a:lnTo>
                  <a:lnTo>
                    <a:pt x="60" y="53"/>
                  </a:lnTo>
                  <a:lnTo>
                    <a:pt x="62" y="50"/>
                  </a:lnTo>
                  <a:lnTo>
                    <a:pt x="64" y="45"/>
                  </a:lnTo>
                  <a:lnTo>
                    <a:pt x="64" y="43"/>
                  </a:lnTo>
                  <a:lnTo>
                    <a:pt x="64" y="39"/>
                  </a:lnTo>
                  <a:lnTo>
                    <a:pt x="61" y="35"/>
                  </a:lnTo>
                  <a:lnTo>
                    <a:pt x="59" y="30"/>
                  </a:lnTo>
                  <a:lnTo>
                    <a:pt x="58" y="26"/>
                  </a:lnTo>
                  <a:lnTo>
                    <a:pt x="53" y="22"/>
                  </a:lnTo>
                  <a:lnTo>
                    <a:pt x="48" y="17"/>
                  </a:lnTo>
                  <a:lnTo>
                    <a:pt x="44" y="13"/>
                  </a:lnTo>
                  <a:lnTo>
                    <a:pt x="37" y="10"/>
                  </a:lnTo>
                  <a:lnTo>
                    <a:pt x="33" y="6"/>
                  </a:lnTo>
                  <a:lnTo>
                    <a:pt x="21" y="0"/>
                  </a:lnTo>
                  <a:close/>
                </a:path>
              </a:pathLst>
            </a:custGeom>
            <a:solidFill>
              <a:srgbClr val="3333CC"/>
            </a:solidFill>
            <a:ln w="9525">
              <a:noFill/>
              <a:round/>
              <a:headEnd/>
              <a:tailEnd/>
            </a:ln>
          </p:spPr>
          <p:txBody>
            <a:bodyPr/>
            <a:lstStyle/>
            <a:p>
              <a:endParaRPr lang="en-US"/>
            </a:p>
          </p:txBody>
        </p:sp>
        <p:sp>
          <p:nvSpPr>
            <p:cNvPr id="76850" name="Freeform 55"/>
            <p:cNvSpPr>
              <a:spLocks/>
            </p:cNvSpPr>
            <p:nvPr/>
          </p:nvSpPr>
          <p:spPr bwMode="auto">
            <a:xfrm>
              <a:off x="3470" y="1458"/>
              <a:ext cx="64" cy="190"/>
            </a:xfrm>
            <a:custGeom>
              <a:avLst/>
              <a:gdLst>
                <a:gd name="T0" fmla="*/ 23 w 64"/>
                <a:gd name="T1" fmla="*/ 30 h 190"/>
                <a:gd name="T2" fmla="*/ 24 w 64"/>
                <a:gd name="T3" fmla="*/ 31 h 190"/>
                <a:gd name="T4" fmla="*/ 37 w 64"/>
                <a:gd name="T5" fmla="*/ 44 h 190"/>
                <a:gd name="T6" fmla="*/ 37 w 64"/>
                <a:gd name="T7" fmla="*/ 44 h 190"/>
                <a:gd name="T8" fmla="*/ 37 w 64"/>
                <a:gd name="T9" fmla="*/ 43 h 190"/>
                <a:gd name="T10" fmla="*/ 37 w 64"/>
                <a:gd name="T11" fmla="*/ 41 h 190"/>
                <a:gd name="T12" fmla="*/ 39 w 64"/>
                <a:gd name="T13" fmla="*/ 39 h 190"/>
                <a:gd name="T14" fmla="*/ 23 w 64"/>
                <a:gd name="T15" fmla="*/ 51 h 190"/>
                <a:gd name="T16" fmla="*/ 5 w 64"/>
                <a:gd name="T17" fmla="*/ 64 h 190"/>
                <a:gd name="T18" fmla="*/ 1 w 64"/>
                <a:gd name="T19" fmla="*/ 74 h 190"/>
                <a:gd name="T20" fmla="*/ 1 w 64"/>
                <a:gd name="T21" fmla="*/ 84 h 190"/>
                <a:gd name="T22" fmla="*/ 10 w 64"/>
                <a:gd name="T23" fmla="*/ 94 h 190"/>
                <a:gd name="T24" fmla="*/ 28 w 64"/>
                <a:gd name="T25" fmla="*/ 107 h 190"/>
                <a:gd name="T26" fmla="*/ 48 w 64"/>
                <a:gd name="T27" fmla="*/ 106 h 190"/>
                <a:gd name="T28" fmla="*/ 49 w 64"/>
                <a:gd name="T29" fmla="*/ 108 h 190"/>
                <a:gd name="T30" fmla="*/ 35 w 64"/>
                <a:gd name="T31" fmla="*/ 112 h 190"/>
                <a:gd name="T32" fmla="*/ 35 w 64"/>
                <a:gd name="T33" fmla="*/ 109 h 190"/>
                <a:gd name="T34" fmla="*/ 35 w 64"/>
                <a:gd name="T35" fmla="*/ 109 h 190"/>
                <a:gd name="T36" fmla="*/ 15 w 64"/>
                <a:gd name="T37" fmla="*/ 122 h 190"/>
                <a:gd name="T38" fmla="*/ 3 w 64"/>
                <a:gd name="T39" fmla="*/ 135 h 190"/>
                <a:gd name="T40" fmla="*/ 0 w 64"/>
                <a:gd name="T41" fmla="*/ 143 h 190"/>
                <a:gd name="T42" fmla="*/ 3 w 64"/>
                <a:gd name="T43" fmla="*/ 152 h 190"/>
                <a:gd name="T44" fmla="*/ 15 w 64"/>
                <a:gd name="T45" fmla="*/ 165 h 190"/>
                <a:gd name="T46" fmla="*/ 35 w 64"/>
                <a:gd name="T47" fmla="*/ 178 h 190"/>
                <a:gd name="T48" fmla="*/ 35 w 64"/>
                <a:gd name="T49" fmla="*/ 178 h 190"/>
                <a:gd name="T50" fmla="*/ 35 w 64"/>
                <a:gd name="T51" fmla="*/ 175 h 190"/>
                <a:gd name="T52" fmla="*/ 49 w 64"/>
                <a:gd name="T53" fmla="*/ 179 h 190"/>
                <a:gd name="T54" fmla="*/ 39 w 64"/>
                <a:gd name="T55" fmla="*/ 172 h 190"/>
                <a:gd name="T56" fmla="*/ 34 w 64"/>
                <a:gd name="T57" fmla="*/ 181 h 190"/>
                <a:gd name="T58" fmla="*/ 35 w 64"/>
                <a:gd name="T59" fmla="*/ 188 h 190"/>
                <a:gd name="T60" fmla="*/ 60 w 64"/>
                <a:gd name="T61" fmla="*/ 178 h 190"/>
                <a:gd name="T62" fmla="*/ 60 w 64"/>
                <a:gd name="T63" fmla="*/ 186 h 190"/>
                <a:gd name="T64" fmla="*/ 48 w 64"/>
                <a:gd name="T65" fmla="*/ 181 h 190"/>
                <a:gd name="T66" fmla="*/ 62 w 64"/>
                <a:gd name="T67" fmla="*/ 184 h 190"/>
                <a:gd name="T68" fmla="*/ 64 w 64"/>
                <a:gd name="T69" fmla="*/ 175 h 190"/>
                <a:gd name="T70" fmla="*/ 59 w 64"/>
                <a:gd name="T71" fmla="*/ 164 h 190"/>
                <a:gd name="T72" fmla="*/ 42 w 64"/>
                <a:gd name="T73" fmla="*/ 151 h 190"/>
                <a:gd name="T74" fmla="*/ 25 w 64"/>
                <a:gd name="T75" fmla="*/ 139 h 190"/>
                <a:gd name="T76" fmla="*/ 26 w 64"/>
                <a:gd name="T77" fmla="*/ 141 h 190"/>
                <a:gd name="T78" fmla="*/ 27 w 64"/>
                <a:gd name="T79" fmla="*/ 143 h 190"/>
                <a:gd name="T80" fmla="*/ 26 w 64"/>
                <a:gd name="T81" fmla="*/ 147 h 190"/>
                <a:gd name="T82" fmla="*/ 25 w 64"/>
                <a:gd name="T83" fmla="*/ 149 h 190"/>
                <a:gd name="T84" fmla="*/ 42 w 64"/>
                <a:gd name="T85" fmla="*/ 136 h 190"/>
                <a:gd name="T86" fmla="*/ 59 w 64"/>
                <a:gd name="T87" fmla="*/ 123 h 190"/>
                <a:gd name="T88" fmla="*/ 64 w 64"/>
                <a:gd name="T89" fmla="*/ 112 h 190"/>
                <a:gd name="T90" fmla="*/ 62 w 64"/>
                <a:gd name="T91" fmla="*/ 103 h 190"/>
                <a:gd name="T92" fmla="*/ 54 w 64"/>
                <a:gd name="T93" fmla="*/ 93 h 190"/>
                <a:gd name="T94" fmla="*/ 35 w 64"/>
                <a:gd name="T95" fmla="*/ 80 h 190"/>
                <a:gd name="T96" fmla="*/ 15 w 64"/>
                <a:gd name="T97" fmla="*/ 81 h 190"/>
                <a:gd name="T98" fmla="*/ 14 w 64"/>
                <a:gd name="T99" fmla="*/ 79 h 190"/>
                <a:gd name="T100" fmla="*/ 28 w 64"/>
                <a:gd name="T101" fmla="*/ 74 h 190"/>
                <a:gd name="T102" fmla="*/ 28 w 64"/>
                <a:gd name="T103" fmla="*/ 78 h 190"/>
                <a:gd name="T104" fmla="*/ 30 w 64"/>
                <a:gd name="T105" fmla="*/ 78 h 190"/>
                <a:gd name="T106" fmla="*/ 48 w 64"/>
                <a:gd name="T107" fmla="*/ 65 h 190"/>
                <a:gd name="T108" fmla="*/ 60 w 64"/>
                <a:gd name="T109" fmla="*/ 53 h 190"/>
                <a:gd name="T110" fmla="*/ 64 w 64"/>
                <a:gd name="T111" fmla="*/ 43 h 190"/>
                <a:gd name="T112" fmla="*/ 59 w 64"/>
                <a:gd name="T113" fmla="*/ 30 h 190"/>
                <a:gd name="T114" fmla="*/ 48 w 64"/>
                <a:gd name="T115" fmla="*/ 17 h 190"/>
                <a:gd name="T116" fmla="*/ 33 w 64"/>
                <a:gd name="T117" fmla="*/ 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1"/>
                  </a:lnTo>
                  <a:lnTo>
                    <a:pt x="23" y="30"/>
                  </a:lnTo>
                  <a:lnTo>
                    <a:pt x="27" y="18"/>
                  </a:lnTo>
                  <a:lnTo>
                    <a:pt x="18" y="27"/>
                  </a:lnTo>
                  <a:lnTo>
                    <a:pt x="24" y="31"/>
                  </a:lnTo>
                  <a:lnTo>
                    <a:pt x="28" y="36"/>
                  </a:lnTo>
                  <a:lnTo>
                    <a:pt x="33" y="40"/>
                  </a:lnTo>
                  <a:lnTo>
                    <a:pt x="37" y="44"/>
                  </a:lnTo>
                  <a:lnTo>
                    <a:pt x="47" y="35"/>
                  </a:lnTo>
                  <a:lnTo>
                    <a:pt x="34" y="40"/>
                  </a:lnTo>
                  <a:lnTo>
                    <a:pt x="37" y="44"/>
                  </a:lnTo>
                  <a:lnTo>
                    <a:pt x="49" y="39"/>
                  </a:lnTo>
                  <a:lnTo>
                    <a:pt x="35" y="39"/>
                  </a:lnTo>
                  <a:lnTo>
                    <a:pt x="37" y="43"/>
                  </a:lnTo>
                  <a:lnTo>
                    <a:pt x="35" y="45"/>
                  </a:lnTo>
                  <a:lnTo>
                    <a:pt x="49" y="45"/>
                  </a:lnTo>
                  <a:lnTo>
                    <a:pt x="37" y="41"/>
                  </a:lnTo>
                  <a:lnTo>
                    <a:pt x="35" y="42"/>
                  </a:lnTo>
                  <a:lnTo>
                    <a:pt x="48" y="47"/>
                  </a:lnTo>
                  <a:lnTo>
                    <a:pt x="39" y="39"/>
                  </a:lnTo>
                  <a:lnTo>
                    <a:pt x="35" y="42"/>
                  </a:lnTo>
                  <a:lnTo>
                    <a:pt x="28" y="47"/>
                  </a:lnTo>
                  <a:lnTo>
                    <a:pt x="23" y="51"/>
                  </a:lnTo>
                  <a:lnTo>
                    <a:pt x="15" y="55"/>
                  </a:lnTo>
                  <a:lnTo>
                    <a:pt x="10" y="59"/>
                  </a:lnTo>
                  <a:lnTo>
                    <a:pt x="5" y="64"/>
                  </a:lnTo>
                  <a:lnTo>
                    <a:pt x="3" y="68"/>
                  </a:lnTo>
                  <a:lnTo>
                    <a:pt x="1" y="70"/>
                  </a:lnTo>
                  <a:lnTo>
                    <a:pt x="1" y="74"/>
                  </a:lnTo>
                  <a:lnTo>
                    <a:pt x="0" y="77"/>
                  </a:lnTo>
                  <a:lnTo>
                    <a:pt x="1" y="79"/>
                  </a:lnTo>
                  <a:lnTo>
                    <a:pt x="1" y="84"/>
                  </a:lnTo>
                  <a:lnTo>
                    <a:pt x="3" y="85"/>
                  </a:lnTo>
                  <a:lnTo>
                    <a:pt x="5" y="91"/>
                  </a:lnTo>
                  <a:lnTo>
                    <a:pt x="10" y="94"/>
                  </a:lnTo>
                  <a:lnTo>
                    <a:pt x="15" y="98"/>
                  </a:lnTo>
                  <a:lnTo>
                    <a:pt x="23" y="102"/>
                  </a:lnTo>
                  <a:lnTo>
                    <a:pt x="28" y="107"/>
                  </a:lnTo>
                  <a:lnTo>
                    <a:pt x="35" y="111"/>
                  </a:lnTo>
                  <a:lnTo>
                    <a:pt x="39" y="115"/>
                  </a:lnTo>
                  <a:lnTo>
                    <a:pt x="48" y="106"/>
                  </a:lnTo>
                  <a:lnTo>
                    <a:pt x="35" y="111"/>
                  </a:lnTo>
                  <a:lnTo>
                    <a:pt x="37" y="113"/>
                  </a:lnTo>
                  <a:lnTo>
                    <a:pt x="49" y="108"/>
                  </a:lnTo>
                  <a:lnTo>
                    <a:pt x="35" y="108"/>
                  </a:lnTo>
                  <a:lnTo>
                    <a:pt x="37" y="110"/>
                  </a:lnTo>
                  <a:lnTo>
                    <a:pt x="35" y="112"/>
                  </a:lnTo>
                  <a:lnTo>
                    <a:pt x="49" y="112"/>
                  </a:lnTo>
                  <a:lnTo>
                    <a:pt x="37" y="108"/>
                  </a:lnTo>
                  <a:lnTo>
                    <a:pt x="35" y="109"/>
                  </a:lnTo>
                  <a:lnTo>
                    <a:pt x="48" y="114"/>
                  </a:lnTo>
                  <a:lnTo>
                    <a:pt x="39" y="106"/>
                  </a:lnTo>
                  <a:lnTo>
                    <a:pt x="35" y="109"/>
                  </a:lnTo>
                  <a:lnTo>
                    <a:pt x="28" y="113"/>
                  </a:lnTo>
                  <a:lnTo>
                    <a:pt x="23" y="117"/>
                  </a:lnTo>
                  <a:lnTo>
                    <a:pt x="15" y="122"/>
                  </a:lnTo>
                  <a:lnTo>
                    <a:pt x="10" y="126"/>
                  </a:lnTo>
                  <a:lnTo>
                    <a:pt x="5" y="130"/>
                  </a:lnTo>
                  <a:lnTo>
                    <a:pt x="3" y="135"/>
                  </a:lnTo>
                  <a:lnTo>
                    <a:pt x="1" y="137"/>
                  </a:lnTo>
                  <a:lnTo>
                    <a:pt x="1" y="141"/>
                  </a:lnTo>
                  <a:lnTo>
                    <a:pt x="0" y="143"/>
                  </a:lnTo>
                  <a:lnTo>
                    <a:pt x="1" y="146"/>
                  </a:lnTo>
                  <a:lnTo>
                    <a:pt x="1" y="151"/>
                  </a:lnTo>
                  <a:lnTo>
                    <a:pt x="3" y="152"/>
                  </a:lnTo>
                  <a:lnTo>
                    <a:pt x="5" y="157"/>
                  </a:lnTo>
                  <a:lnTo>
                    <a:pt x="10" y="161"/>
                  </a:lnTo>
                  <a:lnTo>
                    <a:pt x="15" y="165"/>
                  </a:lnTo>
                  <a:lnTo>
                    <a:pt x="23" y="169"/>
                  </a:lnTo>
                  <a:lnTo>
                    <a:pt x="28" y="174"/>
                  </a:lnTo>
                  <a:lnTo>
                    <a:pt x="35" y="178"/>
                  </a:lnTo>
                  <a:lnTo>
                    <a:pt x="39" y="182"/>
                  </a:lnTo>
                  <a:lnTo>
                    <a:pt x="48" y="172"/>
                  </a:lnTo>
                  <a:lnTo>
                    <a:pt x="35" y="178"/>
                  </a:lnTo>
                  <a:lnTo>
                    <a:pt x="37" y="180"/>
                  </a:lnTo>
                  <a:lnTo>
                    <a:pt x="49" y="175"/>
                  </a:lnTo>
                  <a:lnTo>
                    <a:pt x="35" y="175"/>
                  </a:lnTo>
                  <a:lnTo>
                    <a:pt x="37" y="177"/>
                  </a:lnTo>
                  <a:lnTo>
                    <a:pt x="35" y="179"/>
                  </a:lnTo>
                  <a:lnTo>
                    <a:pt x="49" y="179"/>
                  </a:lnTo>
                  <a:lnTo>
                    <a:pt x="37" y="174"/>
                  </a:lnTo>
                  <a:lnTo>
                    <a:pt x="40" y="170"/>
                  </a:lnTo>
                  <a:lnTo>
                    <a:pt x="39" y="172"/>
                  </a:lnTo>
                  <a:lnTo>
                    <a:pt x="38" y="172"/>
                  </a:lnTo>
                  <a:lnTo>
                    <a:pt x="35" y="177"/>
                  </a:lnTo>
                  <a:lnTo>
                    <a:pt x="34" y="181"/>
                  </a:lnTo>
                  <a:lnTo>
                    <a:pt x="35" y="186"/>
                  </a:lnTo>
                  <a:lnTo>
                    <a:pt x="35" y="188"/>
                  </a:lnTo>
                  <a:lnTo>
                    <a:pt x="37" y="188"/>
                  </a:lnTo>
                  <a:lnTo>
                    <a:pt x="60" y="177"/>
                  </a:lnTo>
                  <a:lnTo>
                    <a:pt x="60" y="178"/>
                  </a:lnTo>
                  <a:lnTo>
                    <a:pt x="60" y="176"/>
                  </a:lnTo>
                  <a:lnTo>
                    <a:pt x="58" y="190"/>
                  </a:lnTo>
                  <a:lnTo>
                    <a:pt x="60" y="186"/>
                  </a:lnTo>
                  <a:lnTo>
                    <a:pt x="61" y="181"/>
                  </a:lnTo>
                  <a:lnTo>
                    <a:pt x="60" y="177"/>
                  </a:lnTo>
                  <a:lnTo>
                    <a:pt x="48" y="181"/>
                  </a:lnTo>
                  <a:lnTo>
                    <a:pt x="58" y="190"/>
                  </a:lnTo>
                  <a:lnTo>
                    <a:pt x="59" y="188"/>
                  </a:lnTo>
                  <a:lnTo>
                    <a:pt x="62" y="184"/>
                  </a:lnTo>
                  <a:lnTo>
                    <a:pt x="64" y="179"/>
                  </a:lnTo>
                  <a:lnTo>
                    <a:pt x="64" y="177"/>
                  </a:lnTo>
                  <a:lnTo>
                    <a:pt x="64" y="175"/>
                  </a:lnTo>
                  <a:lnTo>
                    <a:pt x="62" y="170"/>
                  </a:lnTo>
                  <a:lnTo>
                    <a:pt x="60" y="168"/>
                  </a:lnTo>
                  <a:lnTo>
                    <a:pt x="59" y="164"/>
                  </a:lnTo>
                  <a:lnTo>
                    <a:pt x="54" y="160"/>
                  </a:lnTo>
                  <a:lnTo>
                    <a:pt x="48" y="155"/>
                  </a:lnTo>
                  <a:lnTo>
                    <a:pt x="42" y="151"/>
                  </a:lnTo>
                  <a:lnTo>
                    <a:pt x="35" y="147"/>
                  </a:lnTo>
                  <a:lnTo>
                    <a:pt x="30" y="143"/>
                  </a:lnTo>
                  <a:lnTo>
                    <a:pt x="25" y="139"/>
                  </a:lnTo>
                  <a:lnTo>
                    <a:pt x="15" y="148"/>
                  </a:lnTo>
                  <a:lnTo>
                    <a:pt x="28" y="143"/>
                  </a:lnTo>
                  <a:lnTo>
                    <a:pt x="26" y="141"/>
                  </a:lnTo>
                  <a:lnTo>
                    <a:pt x="14" y="146"/>
                  </a:lnTo>
                  <a:lnTo>
                    <a:pt x="28" y="146"/>
                  </a:lnTo>
                  <a:lnTo>
                    <a:pt x="27" y="143"/>
                  </a:lnTo>
                  <a:lnTo>
                    <a:pt x="28" y="141"/>
                  </a:lnTo>
                  <a:lnTo>
                    <a:pt x="14" y="141"/>
                  </a:lnTo>
                  <a:lnTo>
                    <a:pt x="26" y="147"/>
                  </a:lnTo>
                  <a:lnTo>
                    <a:pt x="28" y="144"/>
                  </a:lnTo>
                  <a:lnTo>
                    <a:pt x="15" y="139"/>
                  </a:lnTo>
                  <a:lnTo>
                    <a:pt x="25" y="149"/>
                  </a:lnTo>
                  <a:lnTo>
                    <a:pt x="30" y="144"/>
                  </a:lnTo>
                  <a:lnTo>
                    <a:pt x="35" y="140"/>
                  </a:lnTo>
                  <a:lnTo>
                    <a:pt x="42" y="136"/>
                  </a:lnTo>
                  <a:lnTo>
                    <a:pt x="48" y="132"/>
                  </a:lnTo>
                  <a:lnTo>
                    <a:pt x="54" y="128"/>
                  </a:lnTo>
                  <a:lnTo>
                    <a:pt x="59" y="123"/>
                  </a:lnTo>
                  <a:lnTo>
                    <a:pt x="60" y="120"/>
                  </a:lnTo>
                  <a:lnTo>
                    <a:pt x="62" y="117"/>
                  </a:lnTo>
                  <a:lnTo>
                    <a:pt x="64" y="112"/>
                  </a:lnTo>
                  <a:lnTo>
                    <a:pt x="64" y="110"/>
                  </a:lnTo>
                  <a:lnTo>
                    <a:pt x="64" y="108"/>
                  </a:lnTo>
                  <a:lnTo>
                    <a:pt x="62" y="103"/>
                  </a:lnTo>
                  <a:lnTo>
                    <a:pt x="60" y="101"/>
                  </a:lnTo>
                  <a:lnTo>
                    <a:pt x="59" y="97"/>
                  </a:lnTo>
                  <a:lnTo>
                    <a:pt x="54" y="93"/>
                  </a:lnTo>
                  <a:lnTo>
                    <a:pt x="48" y="88"/>
                  </a:lnTo>
                  <a:lnTo>
                    <a:pt x="42" y="84"/>
                  </a:lnTo>
                  <a:lnTo>
                    <a:pt x="35" y="80"/>
                  </a:lnTo>
                  <a:lnTo>
                    <a:pt x="30" y="77"/>
                  </a:lnTo>
                  <a:lnTo>
                    <a:pt x="25" y="71"/>
                  </a:lnTo>
                  <a:lnTo>
                    <a:pt x="15" y="81"/>
                  </a:lnTo>
                  <a:lnTo>
                    <a:pt x="28" y="77"/>
                  </a:lnTo>
                  <a:lnTo>
                    <a:pt x="26" y="74"/>
                  </a:lnTo>
                  <a:lnTo>
                    <a:pt x="14" y="79"/>
                  </a:lnTo>
                  <a:lnTo>
                    <a:pt x="28" y="79"/>
                  </a:lnTo>
                  <a:lnTo>
                    <a:pt x="27" y="77"/>
                  </a:lnTo>
                  <a:lnTo>
                    <a:pt x="28" y="74"/>
                  </a:lnTo>
                  <a:lnTo>
                    <a:pt x="14" y="74"/>
                  </a:lnTo>
                  <a:lnTo>
                    <a:pt x="26" y="80"/>
                  </a:lnTo>
                  <a:lnTo>
                    <a:pt x="28" y="78"/>
                  </a:lnTo>
                  <a:lnTo>
                    <a:pt x="15" y="72"/>
                  </a:lnTo>
                  <a:lnTo>
                    <a:pt x="25" y="82"/>
                  </a:lnTo>
                  <a:lnTo>
                    <a:pt x="30" y="78"/>
                  </a:lnTo>
                  <a:lnTo>
                    <a:pt x="35" y="73"/>
                  </a:lnTo>
                  <a:lnTo>
                    <a:pt x="42" y="69"/>
                  </a:lnTo>
                  <a:lnTo>
                    <a:pt x="48" y="65"/>
                  </a:lnTo>
                  <a:lnTo>
                    <a:pt x="54" y="60"/>
                  </a:lnTo>
                  <a:lnTo>
                    <a:pt x="59" y="56"/>
                  </a:lnTo>
                  <a:lnTo>
                    <a:pt x="60" y="53"/>
                  </a:lnTo>
                  <a:lnTo>
                    <a:pt x="62" y="50"/>
                  </a:lnTo>
                  <a:lnTo>
                    <a:pt x="64" y="45"/>
                  </a:lnTo>
                  <a:lnTo>
                    <a:pt x="64" y="43"/>
                  </a:lnTo>
                  <a:lnTo>
                    <a:pt x="64" y="39"/>
                  </a:lnTo>
                  <a:lnTo>
                    <a:pt x="61" y="35"/>
                  </a:lnTo>
                  <a:lnTo>
                    <a:pt x="59" y="30"/>
                  </a:lnTo>
                  <a:lnTo>
                    <a:pt x="58" y="26"/>
                  </a:lnTo>
                  <a:lnTo>
                    <a:pt x="53" y="22"/>
                  </a:lnTo>
                  <a:lnTo>
                    <a:pt x="48" y="17"/>
                  </a:lnTo>
                  <a:lnTo>
                    <a:pt x="44" y="13"/>
                  </a:lnTo>
                  <a:lnTo>
                    <a:pt x="37" y="10"/>
                  </a:lnTo>
                  <a:lnTo>
                    <a:pt x="33" y="6"/>
                  </a:lnTo>
                  <a:lnTo>
                    <a:pt x="21" y="0"/>
                  </a:lnTo>
                  <a:close/>
                </a:path>
              </a:pathLst>
            </a:custGeom>
            <a:solidFill>
              <a:srgbClr val="3333CC"/>
            </a:solidFill>
            <a:ln w="9525">
              <a:noFill/>
              <a:round/>
              <a:headEnd/>
              <a:tailEnd/>
            </a:ln>
          </p:spPr>
          <p:txBody>
            <a:bodyPr/>
            <a:lstStyle/>
            <a:p>
              <a:endParaRPr lang="en-US"/>
            </a:p>
          </p:txBody>
        </p:sp>
        <p:sp>
          <p:nvSpPr>
            <p:cNvPr id="76851" name="Freeform 56"/>
            <p:cNvSpPr>
              <a:spLocks/>
            </p:cNvSpPr>
            <p:nvPr/>
          </p:nvSpPr>
          <p:spPr bwMode="auto">
            <a:xfrm>
              <a:off x="1598" y="1290"/>
              <a:ext cx="64" cy="190"/>
            </a:xfrm>
            <a:custGeom>
              <a:avLst/>
              <a:gdLst>
                <a:gd name="T0" fmla="*/ 23 w 64"/>
                <a:gd name="T1" fmla="*/ 30 h 190"/>
                <a:gd name="T2" fmla="*/ 24 w 64"/>
                <a:gd name="T3" fmla="*/ 31 h 190"/>
                <a:gd name="T4" fmla="*/ 37 w 64"/>
                <a:gd name="T5" fmla="*/ 44 h 190"/>
                <a:gd name="T6" fmla="*/ 37 w 64"/>
                <a:gd name="T7" fmla="*/ 44 h 190"/>
                <a:gd name="T8" fmla="*/ 37 w 64"/>
                <a:gd name="T9" fmla="*/ 43 h 190"/>
                <a:gd name="T10" fmla="*/ 37 w 64"/>
                <a:gd name="T11" fmla="*/ 41 h 190"/>
                <a:gd name="T12" fmla="*/ 39 w 64"/>
                <a:gd name="T13" fmla="*/ 39 h 190"/>
                <a:gd name="T14" fmla="*/ 23 w 64"/>
                <a:gd name="T15" fmla="*/ 51 h 190"/>
                <a:gd name="T16" fmla="*/ 5 w 64"/>
                <a:gd name="T17" fmla="*/ 64 h 190"/>
                <a:gd name="T18" fmla="*/ 1 w 64"/>
                <a:gd name="T19" fmla="*/ 74 h 190"/>
                <a:gd name="T20" fmla="*/ 1 w 64"/>
                <a:gd name="T21" fmla="*/ 84 h 190"/>
                <a:gd name="T22" fmla="*/ 10 w 64"/>
                <a:gd name="T23" fmla="*/ 94 h 190"/>
                <a:gd name="T24" fmla="*/ 28 w 64"/>
                <a:gd name="T25" fmla="*/ 107 h 190"/>
                <a:gd name="T26" fmla="*/ 48 w 64"/>
                <a:gd name="T27" fmla="*/ 106 h 190"/>
                <a:gd name="T28" fmla="*/ 49 w 64"/>
                <a:gd name="T29" fmla="*/ 108 h 190"/>
                <a:gd name="T30" fmla="*/ 35 w 64"/>
                <a:gd name="T31" fmla="*/ 112 h 190"/>
                <a:gd name="T32" fmla="*/ 35 w 64"/>
                <a:gd name="T33" fmla="*/ 109 h 190"/>
                <a:gd name="T34" fmla="*/ 35 w 64"/>
                <a:gd name="T35" fmla="*/ 109 h 190"/>
                <a:gd name="T36" fmla="*/ 15 w 64"/>
                <a:gd name="T37" fmla="*/ 122 h 190"/>
                <a:gd name="T38" fmla="*/ 3 w 64"/>
                <a:gd name="T39" fmla="*/ 135 h 190"/>
                <a:gd name="T40" fmla="*/ 0 w 64"/>
                <a:gd name="T41" fmla="*/ 143 h 190"/>
                <a:gd name="T42" fmla="*/ 3 w 64"/>
                <a:gd name="T43" fmla="*/ 152 h 190"/>
                <a:gd name="T44" fmla="*/ 15 w 64"/>
                <a:gd name="T45" fmla="*/ 165 h 190"/>
                <a:gd name="T46" fmla="*/ 35 w 64"/>
                <a:gd name="T47" fmla="*/ 178 h 190"/>
                <a:gd name="T48" fmla="*/ 35 w 64"/>
                <a:gd name="T49" fmla="*/ 178 h 190"/>
                <a:gd name="T50" fmla="*/ 35 w 64"/>
                <a:gd name="T51" fmla="*/ 175 h 190"/>
                <a:gd name="T52" fmla="*/ 49 w 64"/>
                <a:gd name="T53" fmla="*/ 179 h 190"/>
                <a:gd name="T54" fmla="*/ 39 w 64"/>
                <a:gd name="T55" fmla="*/ 172 h 190"/>
                <a:gd name="T56" fmla="*/ 34 w 64"/>
                <a:gd name="T57" fmla="*/ 181 h 190"/>
                <a:gd name="T58" fmla="*/ 35 w 64"/>
                <a:gd name="T59" fmla="*/ 188 h 190"/>
                <a:gd name="T60" fmla="*/ 60 w 64"/>
                <a:gd name="T61" fmla="*/ 178 h 190"/>
                <a:gd name="T62" fmla="*/ 60 w 64"/>
                <a:gd name="T63" fmla="*/ 186 h 190"/>
                <a:gd name="T64" fmla="*/ 48 w 64"/>
                <a:gd name="T65" fmla="*/ 181 h 190"/>
                <a:gd name="T66" fmla="*/ 62 w 64"/>
                <a:gd name="T67" fmla="*/ 184 h 190"/>
                <a:gd name="T68" fmla="*/ 64 w 64"/>
                <a:gd name="T69" fmla="*/ 175 h 190"/>
                <a:gd name="T70" fmla="*/ 59 w 64"/>
                <a:gd name="T71" fmla="*/ 164 h 190"/>
                <a:gd name="T72" fmla="*/ 42 w 64"/>
                <a:gd name="T73" fmla="*/ 151 h 190"/>
                <a:gd name="T74" fmla="*/ 25 w 64"/>
                <a:gd name="T75" fmla="*/ 139 h 190"/>
                <a:gd name="T76" fmla="*/ 26 w 64"/>
                <a:gd name="T77" fmla="*/ 141 h 190"/>
                <a:gd name="T78" fmla="*/ 27 w 64"/>
                <a:gd name="T79" fmla="*/ 143 h 190"/>
                <a:gd name="T80" fmla="*/ 26 w 64"/>
                <a:gd name="T81" fmla="*/ 147 h 190"/>
                <a:gd name="T82" fmla="*/ 25 w 64"/>
                <a:gd name="T83" fmla="*/ 149 h 190"/>
                <a:gd name="T84" fmla="*/ 42 w 64"/>
                <a:gd name="T85" fmla="*/ 136 h 190"/>
                <a:gd name="T86" fmla="*/ 59 w 64"/>
                <a:gd name="T87" fmla="*/ 123 h 190"/>
                <a:gd name="T88" fmla="*/ 64 w 64"/>
                <a:gd name="T89" fmla="*/ 112 h 190"/>
                <a:gd name="T90" fmla="*/ 62 w 64"/>
                <a:gd name="T91" fmla="*/ 103 h 190"/>
                <a:gd name="T92" fmla="*/ 54 w 64"/>
                <a:gd name="T93" fmla="*/ 93 h 190"/>
                <a:gd name="T94" fmla="*/ 35 w 64"/>
                <a:gd name="T95" fmla="*/ 80 h 190"/>
                <a:gd name="T96" fmla="*/ 15 w 64"/>
                <a:gd name="T97" fmla="*/ 81 h 190"/>
                <a:gd name="T98" fmla="*/ 14 w 64"/>
                <a:gd name="T99" fmla="*/ 79 h 190"/>
                <a:gd name="T100" fmla="*/ 28 w 64"/>
                <a:gd name="T101" fmla="*/ 74 h 190"/>
                <a:gd name="T102" fmla="*/ 28 w 64"/>
                <a:gd name="T103" fmla="*/ 78 h 190"/>
                <a:gd name="T104" fmla="*/ 30 w 64"/>
                <a:gd name="T105" fmla="*/ 78 h 190"/>
                <a:gd name="T106" fmla="*/ 48 w 64"/>
                <a:gd name="T107" fmla="*/ 65 h 190"/>
                <a:gd name="T108" fmla="*/ 60 w 64"/>
                <a:gd name="T109" fmla="*/ 53 h 190"/>
                <a:gd name="T110" fmla="*/ 64 w 64"/>
                <a:gd name="T111" fmla="*/ 43 h 190"/>
                <a:gd name="T112" fmla="*/ 59 w 64"/>
                <a:gd name="T113" fmla="*/ 30 h 190"/>
                <a:gd name="T114" fmla="*/ 48 w 64"/>
                <a:gd name="T115" fmla="*/ 17 h 190"/>
                <a:gd name="T116" fmla="*/ 33 w 64"/>
                <a:gd name="T117" fmla="*/ 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1"/>
                  </a:lnTo>
                  <a:lnTo>
                    <a:pt x="23" y="30"/>
                  </a:lnTo>
                  <a:lnTo>
                    <a:pt x="27" y="18"/>
                  </a:lnTo>
                  <a:lnTo>
                    <a:pt x="18" y="27"/>
                  </a:lnTo>
                  <a:lnTo>
                    <a:pt x="24" y="31"/>
                  </a:lnTo>
                  <a:lnTo>
                    <a:pt x="28" y="36"/>
                  </a:lnTo>
                  <a:lnTo>
                    <a:pt x="33" y="40"/>
                  </a:lnTo>
                  <a:lnTo>
                    <a:pt x="37" y="44"/>
                  </a:lnTo>
                  <a:lnTo>
                    <a:pt x="47" y="35"/>
                  </a:lnTo>
                  <a:lnTo>
                    <a:pt x="34" y="40"/>
                  </a:lnTo>
                  <a:lnTo>
                    <a:pt x="37" y="44"/>
                  </a:lnTo>
                  <a:lnTo>
                    <a:pt x="49" y="39"/>
                  </a:lnTo>
                  <a:lnTo>
                    <a:pt x="35" y="39"/>
                  </a:lnTo>
                  <a:lnTo>
                    <a:pt x="37" y="43"/>
                  </a:lnTo>
                  <a:lnTo>
                    <a:pt x="35" y="45"/>
                  </a:lnTo>
                  <a:lnTo>
                    <a:pt x="49" y="45"/>
                  </a:lnTo>
                  <a:lnTo>
                    <a:pt x="37" y="41"/>
                  </a:lnTo>
                  <a:lnTo>
                    <a:pt x="35" y="42"/>
                  </a:lnTo>
                  <a:lnTo>
                    <a:pt x="48" y="47"/>
                  </a:lnTo>
                  <a:lnTo>
                    <a:pt x="39" y="39"/>
                  </a:lnTo>
                  <a:lnTo>
                    <a:pt x="35" y="42"/>
                  </a:lnTo>
                  <a:lnTo>
                    <a:pt x="28" y="47"/>
                  </a:lnTo>
                  <a:lnTo>
                    <a:pt x="23" y="51"/>
                  </a:lnTo>
                  <a:lnTo>
                    <a:pt x="15" y="55"/>
                  </a:lnTo>
                  <a:lnTo>
                    <a:pt x="10" y="59"/>
                  </a:lnTo>
                  <a:lnTo>
                    <a:pt x="5" y="64"/>
                  </a:lnTo>
                  <a:lnTo>
                    <a:pt x="3" y="68"/>
                  </a:lnTo>
                  <a:lnTo>
                    <a:pt x="1" y="70"/>
                  </a:lnTo>
                  <a:lnTo>
                    <a:pt x="1" y="74"/>
                  </a:lnTo>
                  <a:lnTo>
                    <a:pt x="0" y="77"/>
                  </a:lnTo>
                  <a:lnTo>
                    <a:pt x="1" y="79"/>
                  </a:lnTo>
                  <a:lnTo>
                    <a:pt x="1" y="84"/>
                  </a:lnTo>
                  <a:lnTo>
                    <a:pt x="3" y="85"/>
                  </a:lnTo>
                  <a:lnTo>
                    <a:pt x="5" y="91"/>
                  </a:lnTo>
                  <a:lnTo>
                    <a:pt x="10" y="94"/>
                  </a:lnTo>
                  <a:lnTo>
                    <a:pt x="15" y="98"/>
                  </a:lnTo>
                  <a:lnTo>
                    <a:pt x="23" y="102"/>
                  </a:lnTo>
                  <a:lnTo>
                    <a:pt x="28" y="107"/>
                  </a:lnTo>
                  <a:lnTo>
                    <a:pt x="35" y="111"/>
                  </a:lnTo>
                  <a:lnTo>
                    <a:pt x="39" y="115"/>
                  </a:lnTo>
                  <a:lnTo>
                    <a:pt x="48" y="106"/>
                  </a:lnTo>
                  <a:lnTo>
                    <a:pt x="35" y="111"/>
                  </a:lnTo>
                  <a:lnTo>
                    <a:pt x="37" y="113"/>
                  </a:lnTo>
                  <a:lnTo>
                    <a:pt x="49" y="108"/>
                  </a:lnTo>
                  <a:lnTo>
                    <a:pt x="35" y="108"/>
                  </a:lnTo>
                  <a:lnTo>
                    <a:pt x="37" y="110"/>
                  </a:lnTo>
                  <a:lnTo>
                    <a:pt x="35" y="112"/>
                  </a:lnTo>
                  <a:lnTo>
                    <a:pt x="49" y="112"/>
                  </a:lnTo>
                  <a:lnTo>
                    <a:pt x="37" y="108"/>
                  </a:lnTo>
                  <a:lnTo>
                    <a:pt x="35" y="109"/>
                  </a:lnTo>
                  <a:lnTo>
                    <a:pt x="48" y="114"/>
                  </a:lnTo>
                  <a:lnTo>
                    <a:pt x="39" y="106"/>
                  </a:lnTo>
                  <a:lnTo>
                    <a:pt x="35" y="109"/>
                  </a:lnTo>
                  <a:lnTo>
                    <a:pt x="28" y="113"/>
                  </a:lnTo>
                  <a:lnTo>
                    <a:pt x="23" y="117"/>
                  </a:lnTo>
                  <a:lnTo>
                    <a:pt x="15" y="122"/>
                  </a:lnTo>
                  <a:lnTo>
                    <a:pt x="10" y="126"/>
                  </a:lnTo>
                  <a:lnTo>
                    <a:pt x="5" y="130"/>
                  </a:lnTo>
                  <a:lnTo>
                    <a:pt x="3" y="135"/>
                  </a:lnTo>
                  <a:lnTo>
                    <a:pt x="1" y="137"/>
                  </a:lnTo>
                  <a:lnTo>
                    <a:pt x="1" y="141"/>
                  </a:lnTo>
                  <a:lnTo>
                    <a:pt x="0" y="143"/>
                  </a:lnTo>
                  <a:lnTo>
                    <a:pt x="1" y="146"/>
                  </a:lnTo>
                  <a:lnTo>
                    <a:pt x="1" y="151"/>
                  </a:lnTo>
                  <a:lnTo>
                    <a:pt x="3" y="152"/>
                  </a:lnTo>
                  <a:lnTo>
                    <a:pt x="5" y="157"/>
                  </a:lnTo>
                  <a:lnTo>
                    <a:pt x="10" y="161"/>
                  </a:lnTo>
                  <a:lnTo>
                    <a:pt x="15" y="165"/>
                  </a:lnTo>
                  <a:lnTo>
                    <a:pt x="23" y="169"/>
                  </a:lnTo>
                  <a:lnTo>
                    <a:pt x="28" y="174"/>
                  </a:lnTo>
                  <a:lnTo>
                    <a:pt x="35" y="178"/>
                  </a:lnTo>
                  <a:lnTo>
                    <a:pt x="39" y="182"/>
                  </a:lnTo>
                  <a:lnTo>
                    <a:pt x="48" y="172"/>
                  </a:lnTo>
                  <a:lnTo>
                    <a:pt x="35" y="178"/>
                  </a:lnTo>
                  <a:lnTo>
                    <a:pt x="37" y="180"/>
                  </a:lnTo>
                  <a:lnTo>
                    <a:pt x="49" y="175"/>
                  </a:lnTo>
                  <a:lnTo>
                    <a:pt x="35" y="175"/>
                  </a:lnTo>
                  <a:lnTo>
                    <a:pt x="37" y="177"/>
                  </a:lnTo>
                  <a:lnTo>
                    <a:pt x="35" y="179"/>
                  </a:lnTo>
                  <a:lnTo>
                    <a:pt x="49" y="179"/>
                  </a:lnTo>
                  <a:lnTo>
                    <a:pt x="37" y="174"/>
                  </a:lnTo>
                  <a:lnTo>
                    <a:pt x="40" y="170"/>
                  </a:lnTo>
                  <a:lnTo>
                    <a:pt x="39" y="172"/>
                  </a:lnTo>
                  <a:lnTo>
                    <a:pt x="38" y="172"/>
                  </a:lnTo>
                  <a:lnTo>
                    <a:pt x="35" y="177"/>
                  </a:lnTo>
                  <a:lnTo>
                    <a:pt x="34" y="181"/>
                  </a:lnTo>
                  <a:lnTo>
                    <a:pt x="35" y="186"/>
                  </a:lnTo>
                  <a:lnTo>
                    <a:pt x="35" y="188"/>
                  </a:lnTo>
                  <a:lnTo>
                    <a:pt x="37" y="188"/>
                  </a:lnTo>
                  <a:lnTo>
                    <a:pt x="60" y="177"/>
                  </a:lnTo>
                  <a:lnTo>
                    <a:pt x="60" y="178"/>
                  </a:lnTo>
                  <a:lnTo>
                    <a:pt x="60" y="176"/>
                  </a:lnTo>
                  <a:lnTo>
                    <a:pt x="58" y="190"/>
                  </a:lnTo>
                  <a:lnTo>
                    <a:pt x="60" y="186"/>
                  </a:lnTo>
                  <a:lnTo>
                    <a:pt x="61" y="181"/>
                  </a:lnTo>
                  <a:lnTo>
                    <a:pt x="60" y="177"/>
                  </a:lnTo>
                  <a:lnTo>
                    <a:pt x="48" y="181"/>
                  </a:lnTo>
                  <a:lnTo>
                    <a:pt x="58" y="190"/>
                  </a:lnTo>
                  <a:lnTo>
                    <a:pt x="59" y="188"/>
                  </a:lnTo>
                  <a:lnTo>
                    <a:pt x="62" y="184"/>
                  </a:lnTo>
                  <a:lnTo>
                    <a:pt x="64" y="179"/>
                  </a:lnTo>
                  <a:lnTo>
                    <a:pt x="64" y="177"/>
                  </a:lnTo>
                  <a:lnTo>
                    <a:pt x="64" y="175"/>
                  </a:lnTo>
                  <a:lnTo>
                    <a:pt x="62" y="170"/>
                  </a:lnTo>
                  <a:lnTo>
                    <a:pt x="60" y="168"/>
                  </a:lnTo>
                  <a:lnTo>
                    <a:pt x="59" y="164"/>
                  </a:lnTo>
                  <a:lnTo>
                    <a:pt x="54" y="160"/>
                  </a:lnTo>
                  <a:lnTo>
                    <a:pt x="48" y="155"/>
                  </a:lnTo>
                  <a:lnTo>
                    <a:pt x="42" y="151"/>
                  </a:lnTo>
                  <a:lnTo>
                    <a:pt x="35" y="147"/>
                  </a:lnTo>
                  <a:lnTo>
                    <a:pt x="30" y="143"/>
                  </a:lnTo>
                  <a:lnTo>
                    <a:pt x="25" y="139"/>
                  </a:lnTo>
                  <a:lnTo>
                    <a:pt x="15" y="148"/>
                  </a:lnTo>
                  <a:lnTo>
                    <a:pt x="28" y="143"/>
                  </a:lnTo>
                  <a:lnTo>
                    <a:pt x="26" y="141"/>
                  </a:lnTo>
                  <a:lnTo>
                    <a:pt x="14" y="146"/>
                  </a:lnTo>
                  <a:lnTo>
                    <a:pt x="28" y="146"/>
                  </a:lnTo>
                  <a:lnTo>
                    <a:pt x="27" y="143"/>
                  </a:lnTo>
                  <a:lnTo>
                    <a:pt x="28" y="141"/>
                  </a:lnTo>
                  <a:lnTo>
                    <a:pt x="14" y="141"/>
                  </a:lnTo>
                  <a:lnTo>
                    <a:pt x="26" y="147"/>
                  </a:lnTo>
                  <a:lnTo>
                    <a:pt x="28" y="144"/>
                  </a:lnTo>
                  <a:lnTo>
                    <a:pt x="15" y="139"/>
                  </a:lnTo>
                  <a:lnTo>
                    <a:pt x="25" y="149"/>
                  </a:lnTo>
                  <a:lnTo>
                    <a:pt x="30" y="144"/>
                  </a:lnTo>
                  <a:lnTo>
                    <a:pt x="35" y="140"/>
                  </a:lnTo>
                  <a:lnTo>
                    <a:pt x="42" y="136"/>
                  </a:lnTo>
                  <a:lnTo>
                    <a:pt x="48" y="132"/>
                  </a:lnTo>
                  <a:lnTo>
                    <a:pt x="54" y="128"/>
                  </a:lnTo>
                  <a:lnTo>
                    <a:pt x="59" y="123"/>
                  </a:lnTo>
                  <a:lnTo>
                    <a:pt x="60" y="120"/>
                  </a:lnTo>
                  <a:lnTo>
                    <a:pt x="62" y="117"/>
                  </a:lnTo>
                  <a:lnTo>
                    <a:pt x="64" y="112"/>
                  </a:lnTo>
                  <a:lnTo>
                    <a:pt x="64" y="110"/>
                  </a:lnTo>
                  <a:lnTo>
                    <a:pt x="64" y="108"/>
                  </a:lnTo>
                  <a:lnTo>
                    <a:pt x="62" y="103"/>
                  </a:lnTo>
                  <a:lnTo>
                    <a:pt x="60" y="101"/>
                  </a:lnTo>
                  <a:lnTo>
                    <a:pt x="59" y="97"/>
                  </a:lnTo>
                  <a:lnTo>
                    <a:pt x="54" y="93"/>
                  </a:lnTo>
                  <a:lnTo>
                    <a:pt x="48" y="88"/>
                  </a:lnTo>
                  <a:lnTo>
                    <a:pt x="42" y="84"/>
                  </a:lnTo>
                  <a:lnTo>
                    <a:pt x="35" y="80"/>
                  </a:lnTo>
                  <a:lnTo>
                    <a:pt x="30" y="77"/>
                  </a:lnTo>
                  <a:lnTo>
                    <a:pt x="25" y="71"/>
                  </a:lnTo>
                  <a:lnTo>
                    <a:pt x="15" y="81"/>
                  </a:lnTo>
                  <a:lnTo>
                    <a:pt x="28" y="77"/>
                  </a:lnTo>
                  <a:lnTo>
                    <a:pt x="26" y="74"/>
                  </a:lnTo>
                  <a:lnTo>
                    <a:pt x="14" y="79"/>
                  </a:lnTo>
                  <a:lnTo>
                    <a:pt x="28" y="79"/>
                  </a:lnTo>
                  <a:lnTo>
                    <a:pt x="27" y="77"/>
                  </a:lnTo>
                  <a:lnTo>
                    <a:pt x="28" y="74"/>
                  </a:lnTo>
                  <a:lnTo>
                    <a:pt x="14" y="74"/>
                  </a:lnTo>
                  <a:lnTo>
                    <a:pt x="26" y="80"/>
                  </a:lnTo>
                  <a:lnTo>
                    <a:pt x="28" y="78"/>
                  </a:lnTo>
                  <a:lnTo>
                    <a:pt x="15" y="72"/>
                  </a:lnTo>
                  <a:lnTo>
                    <a:pt x="25" y="82"/>
                  </a:lnTo>
                  <a:lnTo>
                    <a:pt x="30" y="78"/>
                  </a:lnTo>
                  <a:lnTo>
                    <a:pt x="35" y="73"/>
                  </a:lnTo>
                  <a:lnTo>
                    <a:pt x="42" y="69"/>
                  </a:lnTo>
                  <a:lnTo>
                    <a:pt x="48" y="65"/>
                  </a:lnTo>
                  <a:lnTo>
                    <a:pt x="54" y="60"/>
                  </a:lnTo>
                  <a:lnTo>
                    <a:pt x="59" y="56"/>
                  </a:lnTo>
                  <a:lnTo>
                    <a:pt x="60" y="53"/>
                  </a:lnTo>
                  <a:lnTo>
                    <a:pt x="62" y="50"/>
                  </a:lnTo>
                  <a:lnTo>
                    <a:pt x="64" y="45"/>
                  </a:lnTo>
                  <a:lnTo>
                    <a:pt x="64" y="43"/>
                  </a:lnTo>
                  <a:lnTo>
                    <a:pt x="64" y="39"/>
                  </a:lnTo>
                  <a:lnTo>
                    <a:pt x="61" y="35"/>
                  </a:lnTo>
                  <a:lnTo>
                    <a:pt x="59" y="30"/>
                  </a:lnTo>
                  <a:lnTo>
                    <a:pt x="58" y="26"/>
                  </a:lnTo>
                  <a:lnTo>
                    <a:pt x="53" y="22"/>
                  </a:lnTo>
                  <a:lnTo>
                    <a:pt x="48" y="17"/>
                  </a:lnTo>
                  <a:lnTo>
                    <a:pt x="44" y="13"/>
                  </a:lnTo>
                  <a:lnTo>
                    <a:pt x="37" y="10"/>
                  </a:lnTo>
                  <a:lnTo>
                    <a:pt x="33" y="6"/>
                  </a:lnTo>
                  <a:lnTo>
                    <a:pt x="21" y="0"/>
                  </a:lnTo>
                  <a:close/>
                </a:path>
              </a:pathLst>
            </a:custGeom>
            <a:solidFill>
              <a:srgbClr val="3333CC"/>
            </a:solidFill>
            <a:ln w="9525">
              <a:noFill/>
              <a:round/>
              <a:headEnd/>
              <a:tailEnd/>
            </a:ln>
          </p:spPr>
          <p:txBody>
            <a:bodyPr/>
            <a:lstStyle/>
            <a:p>
              <a:endParaRPr lang="en-US"/>
            </a:p>
          </p:txBody>
        </p:sp>
        <p:sp>
          <p:nvSpPr>
            <p:cNvPr id="76852" name="Freeform 57"/>
            <p:cNvSpPr>
              <a:spLocks/>
            </p:cNvSpPr>
            <p:nvPr/>
          </p:nvSpPr>
          <p:spPr bwMode="auto">
            <a:xfrm>
              <a:off x="3962" y="1482"/>
              <a:ext cx="64" cy="190"/>
            </a:xfrm>
            <a:custGeom>
              <a:avLst/>
              <a:gdLst>
                <a:gd name="T0" fmla="*/ 23 w 64"/>
                <a:gd name="T1" fmla="*/ 30 h 190"/>
                <a:gd name="T2" fmla="*/ 24 w 64"/>
                <a:gd name="T3" fmla="*/ 31 h 190"/>
                <a:gd name="T4" fmla="*/ 37 w 64"/>
                <a:gd name="T5" fmla="*/ 44 h 190"/>
                <a:gd name="T6" fmla="*/ 37 w 64"/>
                <a:gd name="T7" fmla="*/ 44 h 190"/>
                <a:gd name="T8" fmla="*/ 37 w 64"/>
                <a:gd name="T9" fmla="*/ 43 h 190"/>
                <a:gd name="T10" fmla="*/ 37 w 64"/>
                <a:gd name="T11" fmla="*/ 41 h 190"/>
                <a:gd name="T12" fmla="*/ 39 w 64"/>
                <a:gd name="T13" fmla="*/ 39 h 190"/>
                <a:gd name="T14" fmla="*/ 23 w 64"/>
                <a:gd name="T15" fmla="*/ 51 h 190"/>
                <a:gd name="T16" fmla="*/ 5 w 64"/>
                <a:gd name="T17" fmla="*/ 64 h 190"/>
                <a:gd name="T18" fmla="*/ 1 w 64"/>
                <a:gd name="T19" fmla="*/ 74 h 190"/>
                <a:gd name="T20" fmla="*/ 1 w 64"/>
                <a:gd name="T21" fmla="*/ 84 h 190"/>
                <a:gd name="T22" fmla="*/ 10 w 64"/>
                <a:gd name="T23" fmla="*/ 94 h 190"/>
                <a:gd name="T24" fmla="*/ 28 w 64"/>
                <a:gd name="T25" fmla="*/ 107 h 190"/>
                <a:gd name="T26" fmla="*/ 48 w 64"/>
                <a:gd name="T27" fmla="*/ 106 h 190"/>
                <a:gd name="T28" fmla="*/ 49 w 64"/>
                <a:gd name="T29" fmla="*/ 108 h 190"/>
                <a:gd name="T30" fmla="*/ 35 w 64"/>
                <a:gd name="T31" fmla="*/ 112 h 190"/>
                <a:gd name="T32" fmla="*/ 35 w 64"/>
                <a:gd name="T33" fmla="*/ 109 h 190"/>
                <a:gd name="T34" fmla="*/ 35 w 64"/>
                <a:gd name="T35" fmla="*/ 109 h 190"/>
                <a:gd name="T36" fmla="*/ 15 w 64"/>
                <a:gd name="T37" fmla="*/ 122 h 190"/>
                <a:gd name="T38" fmla="*/ 3 w 64"/>
                <a:gd name="T39" fmla="*/ 135 h 190"/>
                <a:gd name="T40" fmla="*/ 0 w 64"/>
                <a:gd name="T41" fmla="*/ 143 h 190"/>
                <a:gd name="T42" fmla="*/ 3 w 64"/>
                <a:gd name="T43" fmla="*/ 152 h 190"/>
                <a:gd name="T44" fmla="*/ 15 w 64"/>
                <a:gd name="T45" fmla="*/ 165 h 190"/>
                <a:gd name="T46" fmla="*/ 35 w 64"/>
                <a:gd name="T47" fmla="*/ 178 h 190"/>
                <a:gd name="T48" fmla="*/ 35 w 64"/>
                <a:gd name="T49" fmla="*/ 178 h 190"/>
                <a:gd name="T50" fmla="*/ 35 w 64"/>
                <a:gd name="T51" fmla="*/ 175 h 190"/>
                <a:gd name="T52" fmla="*/ 49 w 64"/>
                <a:gd name="T53" fmla="*/ 179 h 190"/>
                <a:gd name="T54" fmla="*/ 39 w 64"/>
                <a:gd name="T55" fmla="*/ 172 h 190"/>
                <a:gd name="T56" fmla="*/ 34 w 64"/>
                <a:gd name="T57" fmla="*/ 181 h 190"/>
                <a:gd name="T58" fmla="*/ 35 w 64"/>
                <a:gd name="T59" fmla="*/ 188 h 190"/>
                <a:gd name="T60" fmla="*/ 60 w 64"/>
                <a:gd name="T61" fmla="*/ 178 h 190"/>
                <a:gd name="T62" fmla="*/ 60 w 64"/>
                <a:gd name="T63" fmla="*/ 186 h 190"/>
                <a:gd name="T64" fmla="*/ 48 w 64"/>
                <a:gd name="T65" fmla="*/ 181 h 190"/>
                <a:gd name="T66" fmla="*/ 62 w 64"/>
                <a:gd name="T67" fmla="*/ 184 h 190"/>
                <a:gd name="T68" fmla="*/ 64 w 64"/>
                <a:gd name="T69" fmla="*/ 175 h 190"/>
                <a:gd name="T70" fmla="*/ 59 w 64"/>
                <a:gd name="T71" fmla="*/ 164 h 190"/>
                <a:gd name="T72" fmla="*/ 42 w 64"/>
                <a:gd name="T73" fmla="*/ 151 h 190"/>
                <a:gd name="T74" fmla="*/ 25 w 64"/>
                <a:gd name="T75" fmla="*/ 139 h 190"/>
                <a:gd name="T76" fmla="*/ 26 w 64"/>
                <a:gd name="T77" fmla="*/ 141 h 190"/>
                <a:gd name="T78" fmla="*/ 27 w 64"/>
                <a:gd name="T79" fmla="*/ 143 h 190"/>
                <a:gd name="T80" fmla="*/ 26 w 64"/>
                <a:gd name="T81" fmla="*/ 147 h 190"/>
                <a:gd name="T82" fmla="*/ 25 w 64"/>
                <a:gd name="T83" fmla="*/ 149 h 190"/>
                <a:gd name="T84" fmla="*/ 42 w 64"/>
                <a:gd name="T85" fmla="*/ 136 h 190"/>
                <a:gd name="T86" fmla="*/ 59 w 64"/>
                <a:gd name="T87" fmla="*/ 123 h 190"/>
                <a:gd name="T88" fmla="*/ 64 w 64"/>
                <a:gd name="T89" fmla="*/ 112 h 190"/>
                <a:gd name="T90" fmla="*/ 62 w 64"/>
                <a:gd name="T91" fmla="*/ 103 h 190"/>
                <a:gd name="T92" fmla="*/ 54 w 64"/>
                <a:gd name="T93" fmla="*/ 93 h 190"/>
                <a:gd name="T94" fmla="*/ 35 w 64"/>
                <a:gd name="T95" fmla="*/ 80 h 190"/>
                <a:gd name="T96" fmla="*/ 15 w 64"/>
                <a:gd name="T97" fmla="*/ 81 h 190"/>
                <a:gd name="T98" fmla="*/ 14 w 64"/>
                <a:gd name="T99" fmla="*/ 79 h 190"/>
                <a:gd name="T100" fmla="*/ 28 w 64"/>
                <a:gd name="T101" fmla="*/ 74 h 190"/>
                <a:gd name="T102" fmla="*/ 28 w 64"/>
                <a:gd name="T103" fmla="*/ 78 h 190"/>
                <a:gd name="T104" fmla="*/ 30 w 64"/>
                <a:gd name="T105" fmla="*/ 78 h 190"/>
                <a:gd name="T106" fmla="*/ 48 w 64"/>
                <a:gd name="T107" fmla="*/ 65 h 190"/>
                <a:gd name="T108" fmla="*/ 60 w 64"/>
                <a:gd name="T109" fmla="*/ 53 h 190"/>
                <a:gd name="T110" fmla="*/ 64 w 64"/>
                <a:gd name="T111" fmla="*/ 43 h 190"/>
                <a:gd name="T112" fmla="*/ 59 w 64"/>
                <a:gd name="T113" fmla="*/ 30 h 190"/>
                <a:gd name="T114" fmla="*/ 48 w 64"/>
                <a:gd name="T115" fmla="*/ 17 h 190"/>
                <a:gd name="T116" fmla="*/ 33 w 64"/>
                <a:gd name="T117" fmla="*/ 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1"/>
                  </a:lnTo>
                  <a:lnTo>
                    <a:pt x="23" y="30"/>
                  </a:lnTo>
                  <a:lnTo>
                    <a:pt x="27" y="18"/>
                  </a:lnTo>
                  <a:lnTo>
                    <a:pt x="18" y="27"/>
                  </a:lnTo>
                  <a:lnTo>
                    <a:pt x="24" y="31"/>
                  </a:lnTo>
                  <a:lnTo>
                    <a:pt x="28" y="36"/>
                  </a:lnTo>
                  <a:lnTo>
                    <a:pt x="33" y="40"/>
                  </a:lnTo>
                  <a:lnTo>
                    <a:pt x="37" y="44"/>
                  </a:lnTo>
                  <a:lnTo>
                    <a:pt x="47" y="35"/>
                  </a:lnTo>
                  <a:lnTo>
                    <a:pt x="34" y="40"/>
                  </a:lnTo>
                  <a:lnTo>
                    <a:pt x="37" y="44"/>
                  </a:lnTo>
                  <a:lnTo>
                    <a:pt x="49" y="39"/>
                  </a:lnTo>
                  <a:lnTo>
                    <a:pt x="35" y="39"/>
                  </a:lnTo>
                  <a:lnTo>
                    <a:pt x="37" y="43"/>
                  </a:lnTo>
                  <a:lnTo>
                    <a:pt x="35" y="45"/>
                  </a:lnTo>
                  <a:lnTo>
                    <a:pt x="49" y="45"/>
                  </a:lnTo>
                  <a:lnTo>
                    <a:pt x="37" y="41"/>
                  </a:lnTo>
                  <a:lnTo>
                    <a:pt x="35" y="42"/>
                  </a:lnTo>
                  <a:lnTo>
                    <a:pt x="48" y="47"/>
                  </a:lnTo>
                  <a:lnTo>
                    <a:pt x="39" y="39"/>
                  </a:lnTo>
                  <a:lnTo>
                    <a:pt x="35" y="42"/>
                  </a:lnTo>
                  <a:lnTo>
                    <a:pt x="28" y="47"/>
                  </a:lnTo>
                  <a:lnTo>
                    <a:pt x="23" y="51"/>
                  </a:lnTo>
                  <a:lnTo>
                    <a:pt x="15" y="55"/>
                  </a:lnTo>
                  <a:lnTo>
                    <a:pt x="10" y="59"/>
                  </a:lnTo>
                  <a:lnTo>
                    <a:pt x="5" y="64"/>
                  </a:lnTo>
                  <a:lnTo>
                    <a:pt x="3" y="68"/>
                  </a:lnTo>
                  <a:lnTo>
                    <a:pt x="1" y="70"/>
                  </a:lnTo>
                  <a:lnTo>
                    <a:pt x="1" y="74"/>
                  </a:lnTo>
                  <a:lnTo>
                    <a:pt x="0" y="77"/>
                  </a:lnTo>
                  <a:lnTo>
                    <a:pt x="1" y="79"/>
                  </a:lnTo>
                  <a:lnTo>
                    <a:pt x="1" y="84"/>
                  </a:lnTo>
                  <a:lnTo>
                    <a:pt x="3" y="85"/>
                  </a:lnTo>
                  <a:lnTo>
                    <a:pt x="5" y="91"/>
                  </a:lnTo>
                  <a:lnTo>
                    <a:pt x="10" y="94"/>
                  </a:lnTo>
                  <a:lnTo>
                    <a:pt x="15" y="98"/>
                  </a:lnTo>
                  <a:lnTo>
                    <a:pt x="23" y="102"/>
                  </a:lnTo>
                  <a:lnTo>
                    <a:pt x="28" y="107"/>
                  </a:lnTo>
                  <a:lnTo>
                    <a:pt x="35" y="111"/>
                  </a:lnTo>
                  <a:lnTo>
                    <a:pt x="39" y="115"/>
                  </a:lnTo>
                  <a:lnTo>
                    <a:pt x="48" y="106"/>
                  </a:lnTo>
                  <a:lnTo>
                    <a:pt x="35" y="111"/>
                  </a:lnTo>
                  <a:lnTo>
                    <a:pt x="37" y="113"/>
                  </a:lnTo>
                  <a:lnTo>
                    <a:pt x="49" y="108"/>
                  </a:lnTo>
                  <a:lnTo>
                    <a:pt x="35" y="108"/>
                  </a:lnTo>
                  <a:lnTo>
                    <a:pt x="37" y="110"/>
                  </a:lnTo>
                  <a:lnTo>
                    <a:pt x="35" y="112"/>
                  </a:lnTo>
                  <a:lnTo>
                    <a:pt x="49" y="112"/>
                  </a:lnTo>
                  <a:lnTo>
                    <a:pt x="37" y="108"/>
                  </a:lnTo>
                  <a:lnTo>
                    <a:pt x="35" y="109"/>
                  </a:lnTo>
                  <a:lnTo>
                    <a:pt x="48" y="114"/>
                  </a:lnTo>
                  <a:lnTo>
                    <a:pt x="39" y="106"/>
                  </a:lnTo>
                  <a:lnTo>
                    <a:pt x="35" y="109"/>
                  </a:lnTo>
                  <a:lnTo>
                    <a:pt x="28" y="113"/>
                  </a:lnTo>
                  <a:lnTo>
                    <a:pt x="23" y="117"/>
                  </a:lnTo>
                  <a:lnTo>
                    <a:pt x="15" y="122"/>
                  </a:lnTo>
                  <a:lnTo>
                    <a:pt x="10" y="126"/>
                  </a:lnTo>
                  <a:lnTo>
                    <a:pt x="5" y="130"/>
                  </a:lnTo>
                  <a:lnTo>
                    <a:pt x="3" y="135"/>
                  </a:lnTo>
                  <a:lnTo>
                    <a:pt x="1" y="137"/>
                  </a:lnTo>
                  <a:lnTo>
                    <a:pt x="1" y="141"/>
                  </a:lnTo>
                  <a:lnTo>
                    <a:pt x="0" y="143"/>
                  </a:lnTo>
                  <a:lnTo>
                    <a:pt x="1" y="146"/>
                  </a:lnTo>
                  <a:lnTo>
                    <a:pt x="1" y="151"/>
                  </a:lnTo>
                  <a:lnTo>
                    <a:pt x="3" y="152"/>
                  </a:lnTo>
                  <a:lnTo>
                    <a:pt x="5" y="157"/>
                  </a:lnTo>
                  <a:lnTo>
                    <a:pt x="10" y="161"/>
                  </a:lnTo>
                  <a:lnTo>
                    <a:pt x="15" y="165"/>
                  </a:lnTo>
                  <a:lnTo>
                    <a:pt x="23" y="169"/>
                  </a:lnTo>
                  <a:lnTo>
                    <a:pt x="28" y="174"/>
                  </a:lnTo>
                  <a:lnTo>
                    <a:pt x="35" y="178"/>
                  </a:lnTo>
                  <a:lnTo>
                    <a:pt x="39" y="182"/>
                  </a:lnTo>
                  <a:lnTo>
                    <a:pt x="48" y="172"/>
                  </a:lnTo>
                  <a:lnTo>
                    <a:pt x="35" y="178"/>
                  </a:lnTo>
                  <a:lnTo>
                    <a:pt x="37" y="180"/>
                  </a:lnTo>
                  <a:lnTo>
                    <a:pt x="49" y="175"/>
                  </a:lnTo>
                  <a:lnTo>
                    <a:pt x="35" y="175"/>
                  </a:lnTo>
                  <a:lnTo>
                    <a:pt x="37" y="177"/>
                  </a:lnTo>
                  <a:lnTo>
                    <a:pt x="35" y="179"/>
                  </a:lnTo>
                  <a:lnTo>
                    <a:pt x="49" y="179"/>
                  </a:lnTo>
                  <a:lnTo>
                    <a:pt x="37" y="174"/>
                  </a:lnTo>
                  <a:lnTo>
                    <a:pt x="40" y="170"/>
                  </a:lnTo>
                  <a:lnTo>
                    <a:pt x="39" y="172"/>
                  </a:lnTo>
                  <a:lnTo>
                    <a:pt x="38" y="172"/>
                  </a:lnTo>
                  <a:lnTo>
                    <a:pt x="35" y="177"/>
                  </a:lnTo>
                  <a:lnTo>
                    <a:pt x="34" y="181"/>
                  </a:lnTo>
                  <a:lnTo>
                    <a:pt x="35" y="186"/>
                  </a:lnTo>
                  <a:lnTo>
                    <a:pt x="35" y="188"/>
                  </a:lnTo>
                  <a:lnTo>
                    <a:pt x="37" y="188"/>
                  </a:lnTo>
                  <a:lnTo>
                    <a:pt x="60" y="177"/>
                  </a:lnTo>
                  <a:lnTo>
                    <a:pt x="60" y="178"/>
                  </a:lnTo>
                  <a:lnTo>
                    <a:pt x="60" y="176"/>
                  </a:lnTo>
                  <a:lnTo>
                    <a:pt x="58" y="190"/>
                  </a:lnTo>
                  <a:lnTo>
                    <a:pt x="60" y="186"/>
                  </a:lnTo>
                  <a:lnTo>
                    <a:pt x="61" y="181"/>
                  </a:lnTo>
                  <a:lnTo>
                    <a:pt x="60" y="177"/>
                  </a:lnTo>
                  <a:lnTo>
                    <a:pt x="48" y="181"/>
                  </a:lnTo>
                  <a:lnTo>
                    <a:pt x="58" y="190"/>
                  </a:lnTo>
                  <a:lnTo>
                    <a:pt x="59" y="188"/>
                  </a:lnTo>
                  <a:lnTo>
                    <a:pt x="62" y="184"/>
                  </a:lnTo>
                  <a:lnTo>
                    <a:pt x="64" y="179"/>
                  </a:lnTo>
                  <a:lnTo>
                    <a:pt x="64" y="177"/>
                  </a:lnTo>
                  <a:lnTo>
                    <a:pt x="64" y="175"/>
                  </a:lnTo>
                  <a:lnTo>
                    <a:pt x="62" y="170"/>
                  </a:lnTo>
                  <a:lnTo>
                    <a:pt x="60" y="168"/>
                  </a:lnTo>
                  <a:lnTo>
                    <a:pt x="59" y="164"/>
                  </a:lnTo>
                  <a:lnTo>
                    <a:pt x="54" y="160"/>
                  </a:lnTo>
                  <a:lnTo>
                    <a:pt x="48" y="155"/>
                  </a:lnTo>
                  <a:lnTo>
                    <a:pt x="42" y="151"/>
                  </a:lnTo>
                  <a:lnTo>
                    <a:pt x="35" y="147"/>
                  </a:lnTo>
                  <a:lnTo>
                    <a:pt x="30" y="143"/>
                  </a:lnTo>
                  <a:lnTo>
                    <a:pt x="25" y="139"/>
                  </a:lnTo>
                  <a:lnTo>
                    <a:pt x="15" y="148"/>
                  </a:lnTo>
                  <a:lnTo>
                    <a:pt x="28" y="143"/>
                  </a:lnTo>
                  <a:lnTo>
                    <a:pt x="26" y="141"/>
                  </a:lnTo>
                  <a:lnTo>
                    <a:pt x="14" y="146"/>
                  </a:lnTo>
                  <a:lnTo>
                    <a:pt x="28" y="146"/>
                  </a:lnTo>
                  <a:lnTo>
                    <a:pt x="27" y="143"/>
                  </a:lnTo>
                  <a:lnTo>
                    <a:pt x="28" y="141"/>
                  </a:lnTo>
                  <a:lnTo>
                    <a:pt x="14" y="141"/>
                  </a:lnTo>
                  <a:lnTo>
                    <a:pt x="26" y="147"/>
                  </a:lnTo>
                  <a:lnTo>
                    <a:pt x="28" y="144"/>
                  </a:lnTo>
                  <a:lnTo>
                    <a:pt x="15" y="139"/>
                  </a:lnTo>
                  <a:lnTo>
                    <a:pt x="25" y="149"/>
                  </a:lnTo>
                  <a:lnTo>
                    <a:pt x="30" y="144"/>
                  </a:lnTo>
                  <a:lnTo>
                    <a:pt x="35" y="140"/>
                  </a:lnTo>
                  <a:lnTo>
                    <a:pt x="42" y="136"/>
                  </a:lnTo>
                  <a:lnTo>
                    <a:pt x="48" y="132"/>
                  </a:lnTo>
                  <a:lnTo>
                    <a:pt x="54" y="128"/>
                  </a:lnTo>
                  <a:lnTo>
                    <a:pt x="59" y="123"/>
                  </a:lnTo>
                  <a:lnTo>
                    <a:pt x="60" y="120"/>
                  </a:lnTo>
                  <a:lnTo>
                    <a:pt x="62" y="117"/>
                  </a:lnTo>
                  <a:lnTo>
                    <a:pt x="64" y="112"/>
                  </a:lnTo>
                  <a:lnTo>
                    <a:pt x="64" y="110"/>
                  </a:lnTo>
                  <a:lnTo>
                    <a:pt x="64" y="108"/>
                  </a:lnTo>
                  <a:lnTo>
                    <a:pt x="62" y="103"/>
                  </a:lnTo>
                  <a:lnTo>
                    <a:pt x="60" y="101"/>
                  </a:lnTo>
                  <a:lnTo>
                    <a:pt x="59" y="97"/>
                  </a:lnTo>
                  <a:lnTo>
                    <a:pt x="54" y="93"/>
                  </a:lnTo>
                  <a:lnTo>
                    <a:pt x="48" y="88"/>
                  </a:lnTo>
                  <a:lnTo>
                    <a:pt x="42" y="84"/>
                  </a:lnTo>
                  <a:lnTo>
                    <a:pt x="35" y="80"/>
                  </a:lnTo>
                  <a:lnTo>
                    <a:pt x="30" y="77"/>
                  </a:lnTo>
                  <a:lnTo>
                    <a:pt x="25" y="71"/>
                  </a:lnTo>
                  <a:lnTo>
                    <a:pt x="15" y="81"/>
                  </a:lnTo>
                  <a:lnTo>
                    <a:pt x="28" y="77"/>
                  </a:lnTo>
                  <a:lnTo>
                    <a:pt x="26" y="74"/>
                  </a:lnTo>
                  <a:lnTo>
                    <a:pt x="14" y="79"/>
                  </a:lnTo>
                  <a:lnTo>
                    <a:pt x="28" y="79"/>
                  </a:lnTo>
                  <a:lnTo>
                    <a:pt x="27" y="77"/>
                  </a:lnTo>
                  <a:lnTo>
                    <a:pt x="28" y="74"/>
                  </a:lnTo>
                  <a:lnTo>
                    <a:pt x="14" y="74"/>
                  </a:lnTo>
                  <a:lnTo>
                    <a:pt x="26" y="80"/>
                  </a:lnTo>
                  <a:lnTo>
                    <a:pt x="28" y="78"/>
                  </a:lnTo>
                  <a:lnTo>
                    <a:pt x="15" y="72"/>
                  </a:lnTo>
                  <a:lnTo>
                    <a:pt x="25" y="82"/>
                  </a:lnTo>
                  <a:lnTo>
                    <a:pt x="30" y="78"/>
                  </a:lnTo>
                  <a:lnTo>
                    <a:pt x="35" y="73"/>
                  </a:lnTo>
                  <a:lnTo>
                    <a:pt x="42" y="69"/>
                  </a:lnTo>
                  <a:lnTo>
                    <a:pt x="48" y="65"/>
                  </a:lnTo>
                  <a:lnTo>
                    <a:pt x="54" y="60"/>
                  </a:lnTo>
                  <a:lnTo>
                    <a:pt x="59" y="56"/>
                  </a:lnTo>
                  <a:lnTo>
                    <a:pt x="60" y="53"/>
                  </a:lnTo>
                  <a:lnTo>
                    <a:pt x="62" y="50"/>
                  </a:lnTo>
                  <a:lnTo>
                    <a:pt x="64" y="45"/>
                  </a:lnTo>
                  <a:lnTo>
                    <a:pt x="64" y="43"/>
                  </a:lnTo>
                  <a:lnTo>
                    <a:pt x="64" y="39"/>
                  </a:lnTo>
                  <a:lnTo>
                    <a:pt x="61" y="35"/>
                  </a:lnTo>
                  <a:lnTo>
                    <a:pt x="59" y="30"/>
                  </a:lnTo>
                  <a:lnTo>
                    <a:pt x="58" y="26"/>
                  </a:lnTo>
                  <a:lnTo>
                    <a:pt x="53" y="22"/>
                  </a:lnTo>
                  <a:lnTo>
                    <a:pt x="48" y="17"/>
                  </a:lnTo>
                  <a:lnTo>
                    <a:pt x="44" y="13"/>
                  </a:lnTo>
                  <a:lnTo>
                    <a:pt x="37" y="10"/>
                  </a:lnTo>
                  <a:lnTo>
                    <a:pt x="33" y="6"/>
                  </a:lnTo>
                  <a:lnTo>
                    <a:pt x="21" y="0"/>
                  </a:lnTo>
                  <a:close/>
                </a:path>
              </a:pathLst>
            </a:custGeom>
            <a:solidFill>
              <a:srgbClr val="3333CC"/>
            </a:solidFill>
            <a:ln w="9525">
              <a:noFill/>
              <a:round/>
              <a:headEnd/>
              <a:tailEnd/>
            </a:ln>
          </p:spPr>
          <p:txBody>
            <a:bodyPr/>
            <a:lstStyle/>
            <a:p>
              <a:endParaRPr lang="en-US"/>
            </a:p>
          </p:txBody>
        </p:sp>
        <p:sp>
          <p:nvSpPr>
            <p:cNvPr id="76853" name="Freeform 58"/>
            <p:cNvSpPr>
              <a:spLocks/>
            </p:cNvSpPr>
            <p:nvPr/>
          </p:nvSpPr>
          <p:spPr bwMode="auto">
            <a:xfrm>
              <a:off x="4382" y="1530"/>
              <a:ext cx="64" cy="190"/>
            </a:xfrm>
            <a:custGeom>
              <a:avLst/>
              <a:gdLst>
                <a:gd name="T0" fmla="*/ 23 w 64"/>
                <a:gd name="T1" fmla="*/ 30 h 190"/>
                <a:gd name="T2" fmla="*/ 24 w 64"/>
                <a:gd name="T3" fmla="*/ 31 h 190"/>
                <a:gd name="T4" fmla="*/ 37 w 64"/>
                <a:gd name="T5" fmla="*/ 44 h 190"/>
                <a:gd name="T6" fmla="*/ 37 w 64"/>
                <a:gd name="T7" fmla="*/ 44 h 190"/>
                <a:gd name="T8" fmla="*/ 37 w 64"/>
                <a:gd name="T9" fmla="*/ 43 h 190"/>
                <a:gd name="T10" fmla="*/ 37 w 64"/>
                <a:gd name="T11" fmla="*/ 41 h 190"/>
                <a:gd name="T12" fmla="*/ 39 w 64"/>
                <a:gd name="T13" fmla="*/ 39 h 190"/>
                <a:gd name="T14" fmla="*/ 23 w 64"/>
                <a:gd name="T15" fmla="*/ 51 h 190"/>
                <a:gd name="T16" fmla="*/ 5 w 64"/>
                <a:gd name="T17" fmla="*/ 64 h 190"/>
                <a:gd name="T18" fmla="*/ 1 w 64"/>
                <a:gd name="T19" fmla="*/ 74 h 190"/>
                <a:gd name="T20" fmla="*/ 1 w 64"/>
                <a:gd name="T21" fmla="*/ 84 h 190"/>
                <a:gd name="T22" fmla="*/ 10 w 64"/>
                <a:gd name="T23" fmla="*/ 94 h 190"/>
                <a:gd name="T24" fmla="*/ 28 w 64"/>
                <a:gd name="T25" fmla="*/ 107 h 190"/>
                <a:gd name="T26" fmla="*/ 48 w 64"/>
                <a:gd name="T27" fmla="*/ 106 h 190"/>
                <a:gd name="T28" fmla="*/ 49 w 64"/>
                <a:gd name="T29" fmla="*/ 108 h 190"/>
                <a:gd name="T30" fmla="*/ 35 w 64"/>
                <a:gd name="T31" fmla="*/ 112 h 190"/>
                <a:gd name="T32" fmla="*/ 35 w 64"/>
                <a:gd name="T33" fmla="*/ 109 h 190"/>
                <a:gd name="T34" fmla="*/ 35 w 64"/>
                <a:gd name="T35" fmla="*/ 109 h 190"/>
                <a:gd name="T36" fmla="*/ 15 w 64"/>
                <a:gd name="T37" fmla="*/ 122 h 190"/>
                <a:gd name="T38" fmla="*/ 3 w 64"/>
                <a:gd name="T39" fmla="*/ 135 h 190"/>
                <a:gd name="T40" fmla="*/ 0 w 64"/>
                <a:gd name="T41" fmla="*/ 143 h 190"/>
                <a:gd name="T42" fmla="*/ 3 w 64"/>
                <a:gd name="T43" fmla="*/ 152 h 190"/>
                <a:gd name="T44" fmla="*/ 15 w 64"/>
                <a:gd name="T45" fmla="*/ 165 h 190"/>
                <a:gd name="T46" fmla="*/ 35 w 64"/>
                <a:gd name="T47" fmla="*/ 178 h 190"/>
                <a:gd name="T48" fmla="*/ 35 w 64"/>
                <a:gd name="T49" fmla="*/ 178 h 190"/>
                <a:gd name="T50" fmla="*/ 35 w 64"/>
                <a:gd name="T51" fmla="*/ 175 h 190"/>
                <a:gd name="T52" fmla="*/ 49 w 64"/>
                <a:gd name="T53" fmla="*/ 179 h 190"/>
                <a:gd name="T54" fmla="*/ 39 w 64"/>
                <a:gd name="T55" fmla="*/ 172 h 190"/>
                <a:gd name="T56" fmla="*/ 34 w 64"/>
                <a:gd name="T57" fmla="*/ 181 h 190"/>
                <a:gd name="T58" fmla="*/ 35 w 64"/>
                <a:gd name="T59" fmla="*/ 188 h 190"/>
                <a:gd name="T60" fmla="*/ 60 w 64"/>
                <a:gd name="T61" fmla="*/ 178 h 190"/>
                <a:gd name="T62" fmla="*/ 60 w 64"/>
                <a:gd name="T63" fmla="*/ 186 h 190"/>
                <a:gd name="T64" fmla="*/ 48 w 64"/>
                <a:gd name="T65" fmla="*/ 181 h 190"/>
                <a:gd name="T66" fmla="*/ 62 w 64"/>
                <a:gd name="T67" fmla="*/ 184 h 190"/>
                <a:gd name="T68" fmla="*/ 64 w 64"/>
                <a:gd name="T69" fmla="*/ 175 h 190"/>
                <a:gd name="T70" fmla="*/ 59 w 64"/>
                <a:gd name="T71" fmla="*/ 164 h 190"/>
                <a:gd name="T72" fmla="*/ 42 w 64"/>
                <a:gd name="T73" fmla="*/ 151 h 190"/>
                <a:gd name="T74" fmla="*/ 25 w 64"/>
                <a:gd name="T75" fmla="*/ 139 h 190"/>
                <a:gd name="T76" fmla="*/ 26 w 64"/>
                <a:gd name="T77" fmla="*/ 141 h 190"/>
                <a:gd name="T78" fmla="*/ 27 w 64"/>
                <a:gd name="T79" fmla="*/ 143 h 190"/>
                <a:gd name="T80" fmla="*/ 26 w 64"/>
                <a:gd name="T81" fmla="*/ 147 h 190"/>
                <a:gd name="T82" fmla="*/ 25 w 64"/>
                <a:gd name="T83" fmla="*/ 149 h 190"/>
                <a:gd name="T84" fmla="*/ 42 w 64"/>
                <a:gd name="T85" fmla="*/ 136 h 190"/>
                <a:gd name="T86" fmla="*/ 59 w 64"/>
                <a:gd name="T87" fmla="*/ 123 h 190"/>
                <a:gd name="T88" fmla="*/ 64 w 64"/>
                <a:gd name="T89" fmla="*/ 112 h 190"/>
                <a:gd name="T90" fmla="*/ 62 w 64"/>
                <a:gd name="T91" fmla="*/ 103 h 190"/>
                <a:gd name="T92" fmla="*/ 54 w 64"/>
                <a:gd name="T93" fmla="*/ 93 h 190"/>
                <a:gd name="T94" fmla="*/ 35 w 64"/>
                <a:gd name="T95" fmla="*/ 80 h 190"/>
                <a:gd name="T96" fmla="*/ 15 w 64"/>
                <a:gd name="T97" fmla="*/ 81 h 190"/>
                <a:gd name="T98" fmla="*/ 14 w 64"/>
                <a:gd name="T99" fmla="*/ 79 h 190"/>
                <a:gd name="T100" fmla="*/ 28 w 64"/>
                <a:gd name="T101" fmla="*/ 74 h 190"/>
                <a:gd name="T102" fmla="*/ 28 w 64"/>
                <a:gd name="T103" fmla="*/ 78 h 190"/>
                <a:gd name="T104" fmla="*/ 30 w 64"/>
                <a:gd name="T105" fmla="*/ 78 h 190"/>
                <a:gd name="T106" fmla="*/ 48 w 64"/>
                <a:gd name="T107" fmla="*/ 65 h 190"/>
                <a:gd name="T108" fmla="*/ 60 w 64"/>
                <a:gd name="T109" fmla="*/ 53 h 190"/>
                <a:gd name="T110" fmla="*/ 64 w 64"/>
                <a:gd name="T111" fmla="*/ 43 h 190"/>
                <a:gd name="T112" fmla="*/ 59 w 64"/>
                <a:gd name="T113" fmla="*/ 30 h 190"/>
                <a:gd name="T114" fmla="*/ 48 w 64"/>
                <a:gd name="T115" fmla="*/ 17 h 190"/>
                <a:gd name="T116" fmla="*/ 33 w 64"/>
                <a:gd name="T117" fmla="*/ 6 h 1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
                <a:gd name="T178" fmla="*/ 0 h 190"/>
                <a:gd name="T179" fmla="*/ 64 w 64"/>
                <a:gd name="T180" fmla="*/ 190 h 1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 h="190">
                  <a:moveTo>
                    <a:pt x="21" y="0"/>
                  </a:moveTo>
                  <a:lnTo>
                    <a:pt x="6" y="21"/>
                  </a:lnTo>
                  <a:lnTo>
                    <a:pt x="23" y="30"/>
                  </a:lnTo>
                  <a:lnTo>
                    <a:pt x="27" y="18"/>
                  </a:lnTo>
                  <a:lnTo>
                    <a:pt x="18" y="27"/>
                  </a:lnTo>
                  <a:lnTo>
                    <a:pt x="24" y="31"/>
                  </a:lnTo>
                  <a:lnTo>
                    <a:pt x="28" y="36"/>
                  </a:lnTo>
                  <a:lnTo>
                    <a:pt x="33" y="40"/>
                  </a:lnTo>
                  <a:lnTo>
                    <a:pt x="37" y="44"/>
                  </a:lnTo>
                  <a:lnTo>
                    <a:pt x="47" y="35"/>
                  </a:lnTo>
                  <a:lnTo>
                    <a:pt x="34" y="40"/>
                  </a:lnTo>
                  <a:lnTo>
                    <a:pt x="37" y="44"/>
                  </a:lnTo>
                  <a:lnTo>
                    <a:pt x="49" y="39"/>
                  </a:lnTo>
                  <a:lnTo>
                    <a:pt x="35" y="39"/>
                  </a:lnTo>
                  <a:lnTo>
                    <a:pt x="37" y="43"/>
                  </a:lnTo>
                  <a:lnTo>
                    <a:pt x="35" y="45"/>
                  </a:lnTo>
                  <a:lnTo>
                    <a:pt x="49" y="45"/>
                  </a:lnTo>
                  <a:lnTo>
                    <a:pt x="37" y="41"/>
                  </a:lnTo>
                  <a:lnTo>
                    <a:pt x="35" y="42"/>
                  </a:lnTo>
                  <a:lnTo>
                    <a:pt x="48" y="47"/>
                  </a:lnTo>
                  <a:lnTo>
                    <a:pt x="39" y="39"/>
                  </a:lnTo>
                  <a:lnTo>
                    <a:pt x="35" y="42"/>
                  </a:lnTo>
                  <a:lnTo>
                    <a:pt x="28" y="47"/>
                  </a:lnTo>
                  <a:lnTo>
                    <a:pt x="23" y="51"/>
                  </a:lnTo>
                  <a:lnTo>
                    <a:pt x="15" y="55"/>
                  </a:lnTo>
                  <a:lnTo>
                    <a:pt x="10" y="59"/>
                  </a:lnTo>
                  <a:lnTo>
                    <a:pt x="5" y="64"/>
                  </a:lnTo>
                  <a:lnTo>
                    <a:pt x="3" y="68"/>
                  </a:lnTo>
                  <a:lnTo>
                    <a:pt x="1" y="70"/>
                  </a:lnTo>
                  <a:lnTo>
                    <a:pt x="1" y="74"/>
                  </a:lnTo>
                  <a:lnTo>
                    <a:pt x="0" y="77"/>
                  </a:lnTo>
                  <a:lnTo>
                    <a:pt x="1" y="79"/>
                  </a:lnTo>
                  <a:lnTo>
                    <a:pt x="1" y="84"/>
                  </a:lnTo>
                  <a:lnTo>
                    <a:pt x="3" y="85"/>
                  </a:lnTo>
                  <a:lnTo>
                    <a:pt x="5" y="91"/>
                  </a:lnTo>
                  <a:lnTo>
                    <a:pt x="10" y="94"/>
                  </a:lnTo>
                  <a:lnTo>
                    <a:pt x="15" y="98"/>
                  </a:lnTo>
                  <a:lnTo>
                    <a:pt x="23" y="102"/>
                  </a:lnTo>
                  <a:lnTo>
                    <a:pt x="28" y="107"/>
                  </a:lnTo>
                  <a:lnTo>
                    <a:pt x="35" y="111"/>
                  </a:lnTo>
                  <a:lnTo>
                    <a:pt x="39" y="115"/>
                  </a:lnTo>
                  <a:lnTo>
                    <a:pt x="48" y="106"/>
                  </a:lnTo>
                  <a:lnTo>
                    <a:pt x="35" y="111"/>
                  </a:lnTo>
                  <a:lnTo>
                    <a:pt x="37" y="113"/>
                  </a:lnTo>
                  <a:lnTo>
                    <a:pt x="49" y="108"/>
                  </a:lnTo>
                  <a:lnTo>
                    <a:pt x="35" y="108"/>
                  </a:lnTo>
                  <a:lnTo>
                    <a:pt x="37" y="110"/>
                  </a:lnTo>
                  <a:lnTo>
                    <a:pt x="35" y="112"/>
                  </a:lnTo>
                  <a:lnTo>
                    <a:pt x="49" y="112"/>
                  </a:lnTo>
                  <a:lnTo>
                    <a:pt x="37" y="108"/>
                  </a:lnTo>
                  <a:lnTo>
                    <a:pt x="35" y="109"/>
                  </a:lnTo>
                  <a:lnTo>
                    <a:pt x="48" y="114"/>
                  </a:lnTo>
                  <a:lnTo>
                    <a:pt x="39" y="106"/>
                  </a:lnTo>
                  <a:lnTo>
                    <a:pt x="35" y="109"/>
                  </a:lnTo>
                  <a:lnTo>
                    <a:pt x="28" y="113"/>
                  </a:lnTo>
                  <a:lnTo>
                    <a:pt x="23" y="117"/>
                  </a:lnTo>
                  <a:lnTo>
                    <a:pt x="15" y="122"/>
                  </a:lnTo>
                  <a:lnTo>
                    <a:pt x="10" y="126"/>
                  </a:lnTo>
                  <a:lnTo>
                    <a:pt x="5" y="130"/>
                  </a:lnTo>
                  <a:lnTo>
                    <a:pt x="3" y="135"/>
                  </a:lnTo>
                  <a:lnTo>
                    <a:pt x="1" y="137"/>
                  </a:lnTo>
                  <a:lnTo>
                    <a:pt x="1" y="141"/>
                  </a:lnTo>
                  <a:lnTo>
                    <a:pt x="0" y="143"/>
                  </a:lnTo>
                  <a:lnTo>
                    <a:pt x="1" y="146"/>
                  </a:lnTo>
                  <a:lnTo>
                    <a:pt x="1" y="151"/>
                  </a:lnTo>
                  <a:lnTo>
                    <a:pt x="3" y="152"/>
                  </a:lnTo>
                  <a:lnTo>
                    <a:pt x="5" y="157"/>
                  </a:lnTo>
                  <a:lnTo>
                    <a:pt x="10" y="161"/>
                  </a:lnTo>
                  <a:lnTo>
                    <a:pt x="15" y="165"/>
                  </a:lnTo>
                  <a:lnTo>
                    <a:pt x="23" y="169"/>
                  </a:lnTo>
                  <a:lnTo>
                    <a:pt x="28" y="174"/>
                  </a:lnTo>
                  <a:lnTo>
                    <a:pt x="35" y="178"/>
                  </a:lnTo>
                  <a:lnTo>
                    <a:pt x="39" y="182"/>
                  </a:lnTo>
                  <a:lnTo>
                    <a:pt x="48" y="172"/>
                  </a:lnTo>
                  <a:lnTo>
                    <a:pt x="35" y="178"/>
                  </a:lnTo>
                  <a:lnTo>
                    <a:pt x="37" y="180"/>
                  </a:lnTo>
                  <a:lnTo>
                    <a:pt x="49" y="175"/>
                  </a:lnTo>
                  <a:lnTo>
                    <a:pt x="35" y="175"/>
                  </a:lnTo>
                  <a:lnTo>
                    <a:pt x="37" y="177"/>
                  </a:lnTo>
                  <a:lnTo>
                    <a:pt x="35" y="179"/>
                  </a:lnTo>
                  <a:lnTo>
                    <a:pt x="49" y="179"/>
                  </a:lnTo>
                  <a:lnTo>
                    <a:pt x="37" y="174"/>
                  </a:lnTo>
                  <a:lnTo>
                    <a:pt x="40" y="170"/>
                  </a:lnTo>
                  <a:lnTo>
                    <a:pt x="39" y="172"/>
                  </a:lnTo>
                  <a:lnTo>
                    <a:pt x="38" y="172"/>
                  </a:lnTo>
                  <a:lnTo>
                    <a:pt x="35" y="177"/>
                  </a:lnTo>
                  <a:lnTo>
                    <a:pt x="34" y="181"/>
                  </a:lnTo>
                  <a:lnTo>
                    <a:pt x="35" y="186"/>
                  </a:lnTo>
                  <a:lnTo>
                    <a:pt x="35" y="188"/>
                  </a:lnTo>
                  <a:lnTo>
                    <a:pt x="37" y="188"/>
                  </a:lnTo>
                  <a:lnTo>
                    <a:pt x="60" y="177"/>
                  </a:lnTo>
                  <a:lnTo>
                    <a:pt x="60" y="178"/>
                  </a:lnTo>
                  <a:lnTo>
                    <a:pt x="60" y="176"/>
                  </a:lnTo>
                  <a:lnTo>
                    <a:pt x="58" y="190"/>
                  </a:lnTo>
                  <a:lnTo>
                    <a:pt x="60" y="186"/>
                  </a:lnTo>
                  <a:lnTo>
                    <a:pt x="61" y="181"/>
                  </a:lnTo>
                  <a:lnTo>
                    <a:pt x="60" y="177"/>
                  </a:lnTo>
                  <a:lnTo>
                    <a:pt x="48" y="181"/>
                  </a:lnTo>
                  <a:lnTo>
                    <a:pt x="58" y="190"/>
                  </a:lnTo>
                  <a:lnTo>
                    <a:pt x="59" y="188"/>
                  </a:lnTo>
                  <a:lnTo>
                    <a:pt x="62" y="184"/>
                  </a:lnTo>
                  <a:lnTo>
                    <a:pt x="64" y="179"/>
                  </a:lnTo>
                  <a:lnTo>
                    <a:pt x="64" y="177"/>
                  </a:lnTo>
                  <a:lnTo>
                    <a:pt x="64" y="175"/>
                  </a:lnTo>
                  <a:lnTo>
                    <a:pt x="62" y="170"/>
                  </a:lnTo>
                  <a:lnTo>
                    <a:pt x="60" y="168"/>
                  </a:lnTo>
                  <a:lnTo>
                    <a:pt x="59" y="164"/>
                  </a:lnTo>
                  <a:lnTo>
                    <a:pt x="54" y="160"/>
                  </a:lnTo>
                  <a:lnTo>
                    <a:pt x="48" y="155"/>
                  </a:lnTo>
                  <a:lnTo>
                    <a:pt x="42" y="151"/>
                  </a:lnTo>
                  <a:lnTo>
                    <a:pt x="35" y="147"/>
                  </a:lnTo>
                  <a:lnTo>
                    <a:pt x="30" y="143"/>
                  </a:lnTo>
                  <a:lnTo>
                    <a:pt x="25" y="139"/>
                  </a:lnTo>
                  <a:lnTo>
                    <a:pt x="15" y="148"/>
                  </a:lnTo>
                  <a:lnTo>
                    <a:pt x="28" y="143"/>
                  </a:lnTo>
                  <a:lnTo>
                    <a:pt x="26" y="141"/>
                  </a:lnTo>
                  <a:lnTo>
                    <a:pt x="14" y="146"/>
                  </a:lnTo>
                  <a:lnTo>
                    <a:pt x="28" y="146"/>
                  </a:lnTo>
                  <a:lnTo>
                    <a:pt x="27" y="143"/>
                  </a:lnTo>
                  <a:lnTo>
                    <a:pt x="28" y="141"/>
                  </a:lnTo>
                  <a:lnTo>
                    <a:pt x="14" y="141"/>
                  </a:lnTo>
                  <a:lnTo>
                    <a:pt x="26" y="147"/>
                  </a:lnTo>
                  <a:lnTo>
                    <a:pt x="28" y="144"/>
                  </a:lnTo>
                  <a:lnTo>
                    <a:pt x="15" y="139"/>
                  </a:lnTo>
                  <a:lnTo>
                    <a:pt x="25" y="149"/>
                  </a:lnTo>
                  <a:lnTo>
                    <a:pt x="30" y="144"/>
                  </a:lnTo>
                  <a:lnTo>
                    <a:pt x="35" y="140"/>
                  </a:lnTo>
                  <a:lnTo>
                    <a:pt x="42" y="136"/>
                  </a:lnTo>
                  <a:lnTo>
                    <a:pt x="48" y="132"/>
                  </a:lnTo>
                  <a:lnTo>
                    <a:pt x="54" y="128"/>
                  </a:lnTo>
                  <a:lnTo>
                    <a:pt x="59" y="123"/>
                  </a:lnTo>
                  <a:lnTo>
                    <a:pt x="60" y="120"/>
                  </a:lnTo>
                  <a:lnTo>
                    <a:pt x="62" y="117"/>
                  </a:lnTo>
                  <a:lnTo>
                    <a:pt x="64" y="112"/>
                  </a:lnTo>
                  <a:lnTo>
                    <a:pt x="64" y="110"/>
                  </a:lnTo>
                  <a:lnTo>
                    <a:pt x="64" y="108"/>
                  </a:lnTo>
                  <a:lnTo>
                    <a:pt x="62" y="103"/>
                  </a:lnTo>
                  <a:lnTo>
                    <a:pt x="60" y="101"/>
                  </a:lnTo>
                  <a:lnTo>
                    <a:pt x="59" y="97"/>
                  </a:lnTo>
                  <a:lnTo>
                    <a:pt x="54" y="93"/>
                  </a:lnTo>
                  <a:lnTo>
                    <a:pt x="48" y="88"/>
                  </a:lnTo>
                  <a:lnTo>
                    <a:pt x="42" y="84"/>
                  </a:lnTo>
                  <a:lnTo>
                    <a:pt x="35" y="80"/>
                  </a:lnTo>
                  <a:lnTo>
                    <a:pt x="30" y="77"/>
                  </a:lnTo>
                  <a:lnTo>
                    <a:pt x="25" y="71"/>
                  </a:lnTo>
                  <a:lnTo>
                    <a:pt x="15" y="81"/>
                  </a:lnTo>
                  <a:lnTo>
                    <a:pt x="28" y="77"/>
                  </a:lnTo>
                  <a:lnTo>
                    <a:pt x="26" y="74"/>
                  </a:lnTo>
                  <a:lnTo>
                    <a:pt x="14" y="79"/>
                  </a:lnTo>
                  <a:lnTo>
                    <a:pt x="28" y="79"/>
                  </a:lnTo>
                  <a:lnTo>
                    <a:pt x="27" y="77"/>
                  </a:lnTo>
                  <a:lnTo>
                    <a:pt x="28" y="74"/>
                  </a:lnTo>
                  <a:lnTo>
                    <a:pt x="14" y="74"/>
                  </a:lnTo>
                  <a:lnTo>
                    <a:pt x="26" y="80"/>
                  </a:lnTo>
                  <a:lnTo>
                    <a:pt x="28" y="78"/>
                  </a:lnTo>
                  <a:lnTo>
                    <a:pt x="15" y="72"/>
                  </a:lnTo>
                  <a:lnTo>
                    <a:pt x="25" y="82"/>
                  </a:lnTo>
                  <a:lnTo>
                    <a:pt x="30" y="78"/>
                  </a:lnTo>
                  <a:lnTo>
                    <a:pt x="35" y="73"/>
                  </a:lnTo>
                  <a:lnTo>
                    <a:pt x="42" y="69"/>
                  </a:lnTo>
                  <a:lnTo>
                    <a:pt x="48" y="65"/>
                  </a:lnTo>
                  <a:lnTo>
                    <a:pt x="54" y="60"/>
                  </a:lnTo>
                  <a:lnTo>
                    <a:pt x="59" y="56"/>
                  </a:lnTo>
                  <a:lnTo>
                    <a:pt x="60" y="53"/>
                  </a:lnTo>
                  <a:lnTo>
                    <a:pt x="62" y="50"/>
                  </a:lnTo>
                  <a:lnTo>
                    <a:pt x="64" y="45"/>
                  </a:lnTo>
                  <a:lnTo>
                    <a:pt x="64" y="43"/>
                  </a:lnTo>
                  <a:lnTo>
                    <a:pt x="64" y="39"/>
                  </a:lnTo>
                  <a:lnTo>
                    <a:pt x="61" y="35"/>
                  </a:lnTo>
                  <a:lnTo>
                    <a:pt x="59" y="30"/>
                  </a:lnTo>
                  <a:lnTo>
                    <a:pt x="58" y="26"/>
                  </a:lnTo>
                  <a:lnTo>
                    <a:pt x="53" y="22"/>
                  </a:lnTo>
                  <a:lnTo>
                    <a:pt x="48" y="17"/>
                  </a:lnTo>
                  <a:lnTo>
                    <a:pt x="44" y="13"/>
                  </a:lnTo>
                  <a:lnTo>
                    <a:pt x="37" y="10"/>
                  </a:lnTo>
                  <a:lnTo>
                    <a:pt x="33" y="6"/>
                  </a:lnTo>
                  <a:lnTo>
                    <a:pt x="21" y="0"/>
                  </a:lnTo>
                  <a:close/>
                </a:path>
              </a:pathLst>
            </a:custGeom>
            <a:solidFill>
              <a:srgbClr val="3333CC"/>
            </a:solidFill>
            <a:ln w="9525">
              <a:noFill/>
              <a:round/>
              <a:headEnd/>
              <a:tailEnd/>
            </a:ln>
          </p:spPr>
          <p:txBody>
            <a:bodyPr/>
            <a:lstStyle/>
            <a:p>
              <a:endParaRPr lang="en-US"/>
            </a:p>
          </p:txBody>
        </p:sp>
      </p:grpSp>
      <p:sp>
        <p:nvSpPr>
          <p:cNvPr id="76817" name="TextBox 53"/>
          <p:cNvSpPr txBox="1">
            <a:spLocks noChangeArrowheads="1"/>
          </p:cNvSpPr>
          <p:nvPr/>
        </p:nvSpPr>
        <p:spPr bwMode="auto">
          <a:xfrm>
            <a:off x="714348" y="357166"/>
            <a:ext cx="8087791" cy="707886"/>
          </a:xfrm>
          <a:prstGeom prst="rect">
            <a:avLst/>
          </a:prstGeom>
          <a:noFill/>
          <a:ln w="9525">
            <a:noFill/>
            <a:miter lim="800000"/>
            <a:headEnd/>
            <a:tailEnd/>
          </a:ln>
        </p:spPr>
        <p:txBody>
          <a:bodyPr wrap="none">
            <a:spAutoFit/>
          </a:bodyPr>
          <a:lstStyle/>
          <a:p>
            <a:r>
              <a:rPr lang="en-US" sz="4000" b="1">
                <a:solidFill>
                  <a:srgbClr val="FF0000"/>
                </a:solidFill>
                <a:latin typeface="+mj-lt"/>
              </a:rPr>
              <a:t>Optical properties of Nanomaterials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Date Placeholder 1"/>
          <p:cNvSpPr>
            <a:spLocks noGrp="1"/>
          </p:cNvSpPr>
          <p:nvPr>
            <p:ph type="dt" sz="quarter" idx="10"/>
          </p:nvPr>
        </p:nvSpPr>
        <p:spPr>
          <a:noFill/>
        </p:spPr>
        <p:txBody>
          <a:bodyPr/>
          <a:lstStyle/>
          <a:p>
            <a:fld id="{355E2784-1DCD-41D1-82BB-81644F20D190}" type="datetime2">
              <a:rPr lang="en-US" smtClean="0"/>
              <a:pPr/>
              <a:t>Tuesday, November 9, 2021</a:t>
            </a:fld>
            <a:endParaRPr lang="en-US" smtClean="0"/>
          </a:p>
        </p:txBody>
      </p:sp>
      <p:sp>
        <p:nvSpPr>
          <p:cNvPr id="5125" name="Slide Number Placeholder 3"/>
          <p:cNvSpPr>
            <a:spLocks noGrp="1"/>
          </p:cNvSpPr>
          <p:nvPr>
            <p:ph type="sldNum" sz="quarter" idx="12"/>
          </p:nvPr>
        </p:nvSpPr>
        <p:spPr>
          <a:noFill/>
        </p:spPr>
        <p:txBody>
          <a:bodyPr/>
          <a:lstStyle/>
          <a:p>
            <a:fld id="{918AED7D-8383-45FD-9579-2EC57131A4A7}" type="slidenum">
              <a:rPr lang="en-US" smtClean="0"/>
              <a:pPr/>
              <a:t>12</a:t>
            </a:fld>
            <a:endParaRPr lang="en-US" smtClean="0"/>
          </a:p>
        </p:txBody>
      </p:sp>
      <p:sp>
        <p:nvSpPr>
          <p:cNvPr id="5126" name="Rectangle 5"/>
          <p:cNvSpPr>
            <a:spLocks noChangeArrowheads="1"/>
          </p:cNvSpPr>
          <p:nvPr/>
        </p:nvSpPr>
        <p:spPr bwMode="auto">
          <a:xfrm>
            <a:off x="0" y="3103563"/>
            <a:ext cx="184731" cy="461665"/>
          </a:xfrm>
          <a:prstGeom prst="rect">
            <a:avLst/>
          </a:prstGeom>
          <a:noFill/>
          <a:ln w="9525" algn="ctr">
            <a:noFill/>
            <a:miter lim="800000"/>
            <a:headEnd/>
            <a:tailEnd/>
          </a:ln>
        </p:spPr>
        <p:txBody>
          <a:bodyPr wrap="none" anchor="ctr">
            <a:spAutoFit/>
          </a:bodyPr>
          <a:lstStyle/>
          <a:p>
            <a:endParaRPr lang="en-US"/>
          </a:p>
        </p:txBody>
      </p:sp>
      <p:sp>
        <p:nvSpPr>
          <p:cNvPr id="5127" name="Text Box 7"/>
          <p:cNvSpPr txBox="1">
            <a:spLocks noChangeArrowheads="1"/>
          </p:cNvSpPr>
          <p:nvPr/>
        </p:nvSpPr>
        <p:spPr bwMode="auto">
          <a:xfrm>
            <a:off x="0" y="457201"/>
            <a:ext cx="8635512" cy="453964"/>
          </a:xfrm>
          <a:prstGeom prst="rect">
            <a:avLst/>
          </a:prstGeom>
          <a:noFill/>
          <a:ln w="9525">
            <a:noFill/>
            <a:miter lim="800000"/>
            <a:headEnd/>
            <a:tailEnd/>
          </a:ln>
        </p:spPr>
        <p:txBody>
          <a:bodyPr lIns="83814" tIns="41907" rIns="83814" bIns="41907">
            <a:spAutoFit/>
          </a:bodyPr>
          <a:lstStyle/>
          <a:p>
            <a:pPr algn="l" defTabSz="838200" eaLnBrk="0" hangingPunct="0">
              <a:tabLst>
                <a:tab pos="209550" algn="l"/>
              </a:tabLst>
            </a:pPr>
            <a:r>
              <a:rPr lang="en-US">
                <a:solidFill>
                  <a:schemeClr val="tx1"/>
                </a:solidFill>
                <a:latin typeface="Times"/>
              </a:rPr>
              <a:t>•	For metals, conductivity is based on their band structure. </a:t>
            </a:r>
          </a:p>
        </p:txBody>
      </p:sp>
      <p:sp>
        <p:nvSpPr>
          <p:cNvPr id="5128" name="Text Box 11"/>
          <p:cNvSpPr txBox="1">
            <a:spLocks noChangeArrowheads="1"/>
          </p:cNvSpPr>
          <p:nvPr/>
        </p:nvSpPr>
        <p:spPr bwMode="auto">
          <a:xfrm>
            <a:off x="0" y="1828800"/>
            <a:ext cx="8968154" cy="3408619"/>
          </a:xfrm>
          <a:prstGeom prst="rect">
            <a:avLst/>
          </a:prstGeom>
          <a:noFill/>
          <a:ln w="9525">
            <a:noFill/>
            <a:miter lim="800000"/>
            <a:headEnd/>
            <a:tailEnd/>
          </a:ln>
        </p:spPr>
        <p:txBody>
          <a:bodyPr lIns="83814" tIns="41907" rIns="83814" bIns="41907">
            <a:spAutoFit/>
          </a:bodyPr>
          <a:lstStyle/>
          <a:p>
            <a:pPr algn="l" defTabSz="838200" eaLnBrk="0" hangingPunct="0">
              <a:tabLst>
                <a:tab pos="314325" algn="l"/>
                <a:tab pos="628650" algn="l"/>
              </a:tabLst>
            </a:pPr>
            <a:r>
              <a:rPr lang="en-US" sz="1800" dirty="0">
                <a:solidFill>
                  <a:srgbClr val="FF0000"/>
                </a:solidFill>
                <a:latin typeface="+mn-lt"/>
                <a:sym typeface="Symbol" pitchFamily="18" charset="2"/>
              </a:rPr>
              <a:t>Scattering mechanisms</a:t>
            </a:r>
          </a:p>
          <a:p>
            <a:pPr algn="l" defTabSz="838200" eaLnBrk="0" hangingPunct="0">
              <a:tabLst>
                <a:tab pos="314325" algn="l"/>
                <a:tab pos="628650" algn="l"/>
              </a:tabLst>
            </a:pPr>
            <a:r>
              <a:rPr lang="en-US" sz="1800" dirty="0">
                <a:solidFill>
                  <a:schemeClr val="tx1"/>
                </a:solidFill>
                <a:latin typeface="+mn-lt"/>
                <a:sym typeface="Symbol" pitchFamily="18" charset="2"/>
              </a:rPr>
              <a:t>	(1)	By lattice defects (foreign atoms, vacancies, interstitial positions, grain boundaries, dislocations, stacking disorders)</a:t>
            </a:r>
          </a:p>
          <a:p>
            <a:pPr algn="l" defTabSz="838200" eaLnBrk="0" hangingPunct="0">
              <a:tabLst>
                <a:tab pos="314325" algn="l"/>
                <a:tab pos="628650" algn="l"/>
              </a:tabLst>
            </a:pPr>
            <a:r>
              <a:rPr lang="en-US" sz="1800" dirty="0">
                <a:solidFill>
                  <a:schemeClr val="tx1"/>
                </a:solidFill>
                <a:latin typeface="+mn-lt"/>
                <a:sym typeface="Symbol" pitchFamily="18" charset="2"/>
              </a:rPr>
              <a:t>		</a:t>
            </a:r>
            <a:r>
              <a:rPr lang="en-US" sz="1800" i="1" dirty="0">
                <a:solidFill>
                  <a:schemeClr val="accent2"/>
                </a:solidFill>
                <a:latin typeface="+mn-lt"/>
                <a:sym typeface="Symbol" pitchFamily="18" charset="2"/>
              </a:rPr>
              <a:t> more or less independent of temperature</a:t>
            </a:r>
          </a:p>
          <a:p>
            <a:pPr algn="l" defTabSz="838200" eaLnBrk="0" hangingPunct="0">
              <a:tabLst>
                <a:tab pos="314325" algn="l"/>
                <a:tab pos="628650" algn="l"/>
              </a:tabLst>
            </a:pPr>
            <a:r>
              <a:rPr lang="en-US" sz="1800" dirty="0">
                <a:solidFill>
                  <a:schemeClr val="tx1"/>
                </a:solidFill>
                <a:latin typeface="+mn-lt"/>
                <a:sym typeface="Symbol" pitchFamily="18" charset="2"/>
              </a:rPr>
              <a:t>	(2)	Scattering at thermal vibration of the lattice (phonons)</a:t>
            </a:r>
          </a:p>
          <a:p>
            <a:pPr algn="l" defTabSz="838200" eaLnBrk="0" hangingPunct="0">
              <a:tabLst>
                <a:tab pos="314325" algn="l"/>
                <a:tab pos="628650" algn="l"/>
              </a:tabLst>
            </a:pPr>
            <a:r>
              <a:rPr lang="en-US" sz="1800" i="1" dirty="0">
                <a:solidFill>
                  <a:schemeClr val="accent2"/>
                </a:solidFill>
                <a:latin typeface="+mn-lt"/>
                <a:sym typeface="Symbol" pitchFamily="18" charset="2"/>
              </a:rPr>
              <a:t>		independent of lattice defects, but dependent on temperature</a:t>
            </a:r>
            <a:endParaRPr lang="en-US" sz="1800" dirty="0">
              <a:solidFill>
                <a:schemeClr val="tx1"/>
              </a:solidFill>
              <a:latin typeface="+mn-lt"/>
              <a:sym typeface="Symbol" pitchFamily="18" charset="2"/>
            </a:endParaRPr>
          </a:p>
          <a:p>
            <a:pPr algn="l" defTabSz="838200" eaLnBrk="0" hangingPunct="0">
              <a:tabLst>
                <a:tab pos="314325" algn="l"/>
                <a:tab pos="628650" algn="l"/>
              </a:tabLst>
            </a:pPr>
            <a:r>
              <a:rPr lang="en-US" sz="1800" dirty="0">
                <a:solidFill>
                  <a:schemeClr val="tx1"/>
                </a:solidFill>
                <a:latin typeface="+mn-lt"/>
              </a:rPr>
              <a:t>Electric current collective motion of electrons; in a bulk metal,</a:t>
            </a:r>
          </a:p>
          <a:p>
            <a:pPr algn="l" defTabSz="838200" eaLnBrk="0" hangingPunct="0">
              <a:tabLst>
                <a:tab pos="314325" algn="l"/>
                <a:tab pos="628650" algn="l"/>
              </a:tabLst>
            </a:pPr>
            <a:r>
              <a:rPr lang="en-US" sz="1800" dirty="0">
                <a:solidFill>
                  <a:schemeClr val="tx1"/>
                </a:solidFill>
                <a:latin typeface="+mn-lt"/>
              </a:rPr>
              <a:t>Ohm’s law:  V = RI, If a bias voltage is applied to the quantum dot (V=e/C), a tunneling current I</a:t>
            </a:r>
            <a:r>
              <a:rPr lang="en-US" sz="1800" baseline="-25000" dirty="0">
                <a:solidFill>
                  <a:schemeClr val="tx1"/>
                </a:solidFill>
                <a:latin typeface="+mn-lt"/>
              </a:rPr>
              <a:t>t </a:t>
            </a:r>
            <a:r>
              <a:rPr lang="en-US" sz="1800" dirty="0">
                <a:solidFill>
                  <a:schemeClr val="tx1"/>
                </a:solidFill>
                <a:latin typeface="+mn-lt"/>
              </a:rPr>
              <a:t> is produced: </a:t>
            </a:r>
          </a:p>
          <a:p>
            <a:pPr algn="l" defTabSz="838200" eaLnBrk="0" hangingPunct="0">
              <a:tabLst>
                <a:tab pos="314325" algn="l"/>
                <a:tab pos="628650" algn="l"/>
              </a:tabLst>
            </a:pPr>
            <a:endParaRPr lang="en-US" sz="1800" dirty="0">
              <a:solidFill>
                <a:schemeClr val="tx1"/>
              </a:solidFill>
              <a:latin typeface="+mn-lt"/>
            </a:endParaRPr>
          </a:p>
          <a:p>
            <a:pPr algn="l" defTabSz="838200" eaLnBrk="0" hangingPunct="0">
              <a:tabLst>
                <a:tab pos="314325" algn="l"/>
                <a:tab pos="628650" algn="l"/>
              </a:tabLst>
            </a:pPr>
            <a:r>
              <a:rPr lang="en-US" sz="1800" dirty="0">
                <a:solidFill>
                  <a:schemeClr val="tx1"/>
                </a:solidFill>
                <a:latin typeface="+mn-lt"/>
              </a:rPr>
              <a:t>Band structure begins to change when metal particles become small. Discrete energy levels begin to dominate, and Ohm’s law is no longer valid.</a:t>
            </a:r>
          </a:p>
        </p:txBody>
      </p:sp>
      <p:sp>
        <p:nvSpPr>
          <p:cNvPr id="5129" name="Text Box 12"/>
          <p:cNvSpPr txBox="1">
            <a:spLocks noChangeArrowheads="1"/>
          </p:cNvSpPr>
          <p:nvPr/>
        </p:nvSpPr>
        <p:spPr bwMode="auto">
          <a:xfrm>
            <a:off x="2321170" y="0"/>
            <a:ext cx="4253087" cy="584775"/>
          </a:xfrm>
          <a:prstGeom prst="rect">
            <a:avLst/>
          </a:prstGeom>
          <a:noFill/>
          <a:ln w="9525" algn="ctr">
            <a:noFill/>
            <a:miter lim="800000"/>
            <a:headEnd/>
            <a:tailEnd/>
          </a:ln>
        </p:spPr>
        <p:txBody>
          <a:bodyPr wrap="none">
            <a:spAutoFit/>
          </a:bodyPr>
          <a:lstStyle/>
          <a:p>
            <a:pPr defTabSz="838200"/>
            <a:r>
              <a:rPr lang="en-US" sz="3200" b="1" dirty="0">
                <a:solidFill>
                  <a:srgbClr val="FF0000"/>
                </a:solidFill>
                <a:latin typeface="+mj-lt"/>
              </a:rPr>
              <a:t>Electrical Conductivity</a:t>
            </a:r>
          </a:p>
        </p:txBody>
      </p:sp>
      <p:sp>
        <p:nvSpPr>
          <p:cNvPr id="5130" name="Text Box 13"/>
          <p:cNvSpPr txBox="1">
            <a:spLocks noChangeArrowheads="1"/>
          </p:cNvSpPr>
          <p:nvPr/>
        </p:nvSpPr>
        <p:spPr bwMode="auto">
          <a:xfrm>
            <a:off x="714348" y="5500702"/>
            <a:ext cx="6782626" cy="369332"/>
          </a:xfrm>
          <a:prstGeom prst="rect">
            <a:avLst/>
          </a:prstGeom>
          <a:noFill/>
          <a:ln w="9525" algn="ctr">
            <a:noFill/>
            <a:miter lim="800000"/>
            <a:headEnd/>
            <a:tailEnd/>
          </a:ln>
        </p:spPr>
        <p:txBody>
          <a:bodyPr wrap="none">
            <a:spAutoFit/>
          </a:bodyPr>
          <a:lstStyle/>
          <a:p>
            <a:pPr defTabSz="838200"/>
            <a:r>
              <a:rPr lang="en-US" sz="1800" dirty="0">
                <a:latin typeface="+mj-lt"/>
              </a:rPr>
              <a:t>Increase in ceramic and magnetic </a:t>
            </a:r>
            <a:r>
              <a:rPr lang="en-US" sz="1800" dirty="0" err="1">
                <a:latin typeface="+mj-lt"/>
              </a:rPr>
              <a:t>nanomaterials</a:t>
            </a:r>
            <a:r>
              <a:rPr lang="en-US" sz="1800" dirty="0">
                <a:latin typeface="+mj-lt"/>
              </a:rPr>
              <a:t> but Decrease in metals</a:t>
            </a:r>
          </a:p>
        </p:txBody>
      </p:sp>
      <p:graphicFrame>
        <p:nvGraphicFramePr>
          <p:cNvPr id="5122" name="Object 9"/>
          <p:cNvGraphicFramePr>
            <a:graphicFrameLocks noChangeAspect="1"/>
          </p:cNvGraphicFramePr>
          <p:nvPr/>
        </p:nvGraphicFramePr>
        <p:xfrm>
          <a:off x="492369" y="1142984"/>
          <a:ext cx="1910862" cy="914400"/>
        </p:xfrm>
        <a:graphic>
          <a:graphicData uri="http://schemas.openxmlformats.org/presentationml/2006/ole">
            <mc:AlternateContent xmlns:mc="http://schemas.openxmlformats.org/markup-compatibility/2006">
              <mc:Choice xmlns:v="urn:schemas-microsoft-com:vml" Requires="v">
                <p:oleObj spid="_x0000_s157700" name="Equation" r:id="rId3" imgW="977760" imgH="431640" progId="Equation.3">
                  <p:embed/>
                </p:oleObj>
              </mc:Choice>
              <mc:Fallback>
                <p:oleObj name="Equation" r:id="rId3" imgW="977760" imgH="43164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69" y="1142984"/>
                        <a:ext cx="191086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TextBox 9"/>
          <p:cNvSpPr txBox="1">
            <a:spLocks noChangeArrowheads="1"/>
          </p:cNvSpPr>
          <p:nvPr/>
        </p:nvSpPr>
        <p:spPr bwMode="auto">
          <a:xfrm>
            <a:off x="2532185" y="990600"/>
            <a:ext cx="6260123" cy="1200329"/>
          </a:xfrm>
          <a:prstGeom prst="rect">
            <a:avLst/>
          </a:prstGeom>
          <a:noFill/>
          <a:ln w="9525">
            <a:noFill/>
            <a:miter lim="800000"/>
            <a:headEnd/>
            <a:tailEnd/>
          </a:ln>
        </p:spPr>
        <p:txBody>
          <a:bodyPr>
            <a:spAutoFit/>
          </a:bodyPr>
          <a:lstStyle/>
          <a:p>
            <a:r>
              <a:rPr lang="en-US" dirty="0">
                <a:latin typeface="+mj-lt"/>
              </a:rPr>
              <a:t>µ</a:t>
            </a:r>
            <a:r>
              <a:rPr lang="en-US" baseline="-25000" dirty="0">
                <a:latin typeface="+mj-lt"/>
              </a:rPr>
              <a:t>e</a:t>
            </a:r>
            <a:r>
              <a:rPr lang="en-US" dirty="0">
                <a:latin typeface="+mj-lt"/>
              </a:rPr>
              <a:t> =mobility, m</a:t>
            </a:r>
            <a:r>
              <a:rPr lang="en-US" baseline="-25000" dirty="0">
                <a:latin typeface="+mj-lt"/>
              </a:rPr>
              <a:t>e</a:t>
            </a:r>
            <a:r>
              <a:rPr lang="en-US" dirty="0">
                <a:latin typeface="+mj-lt"/>
              </a:rPr>
              <a:t> = effective mass of electron, </a:t>
            </a:r>
            <a:r>
              <a:rPr lang="el-GR" dirty="0">
                <a:latin typeface="+mj-lt"/>
              </a:rPr>
              <a:t>ν</a:t>
            </a:r>
            <a:r>
              <a:rPr lang="en-US" baseline="-25000" dirty="0">
                <a:latin typeface="+mj-lt"/>
              </a:rPr>
              <a:t>F</a:t>
            </a:r>
            <a:r>
              <a:rPr lang="en-US" dirty="0">
                <a:latin typeface="+mj-lt"/>
              </a:rPr>
              <a:t> =Fermi velocity of the electron, </a:t>
            </a:r>
            <a:r>
              <a:rPr lang="el-GR" dirty="0">
                <a:latin typeface="+mj-lt"/>
              </a:rPr>
              <a:t>λ</a:t>
            </a:r>
            <a:r>
              <a:rPr lang="en-US" dirty="0">
                <a:latin typeface="+mj-lt"/>
              </a:rPr>
              <a:t> =</a:t>
            </a:r>
            <a:r>
              <a:rPr lang="en-US" dirty="0" err="1">
                <a:latin typeface="+mj-lt"/>
              </a:rPr>
              <a:t>meen</a:t>
            </a:r>
            <a:r>
              <a:rPr lang="en-US" dirty="0">
                <a:latin typeface="+mj-lt"/>
              </a:rPr>
              <a:t> free path</a:t>
            </a:r>
          </a:p>
        </p:txBody>
      </p:sp>
      <p:graphicFrame>
        <p:nvGraphicFramePr>
          <p:cNvPr id="5123" name="Object 10"/>
          <p:cNvGraphicFramePr>
            <a:graphicFrameLocks noChangeAspect="1"/>
          </p:cNvGraphicFramePr>
          <p:nvPr/>
        </p:nvGraphicFramePr>
        <p:xfrm>
          <a:off x="3786183" y="4143380"/>
          <a:ext cx="1000132" cy="516443"/>
        </p:xfrm>
        <a:graphic>
          <a:graphicData uri="http://schemas.openxmlformats.org/presentationml/2006/ole">
            <mc:AlternateContent xmlns:mc="http://schemas.openxmlformats.org/markup-compatibility/2006">
              <mc:Choice xmlns:v="urn:schemas-microsoft-com:vml" Requires="v">
                <p:oleObj spid="_x0000_s157701" name="Equation" r:id="rId5" imgW="825480" imgH="393480" progId="Equation.3">
                  <p:embed/>
                </p:oleObj>
              </mc:Choice>
              <mc:Fallback>
                <p:oleObj name="Equation" r:id="rId5" imgW="825480" imgH="3934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3" y="4143380"/>
                        <a:ext cx="1000132" cy="516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28600" y="228600"/>
            <a:ext cx="8686800" cy="2463560"/>
          </a:xfrm>
          <a:prstGeom prst="rect">
            <a:avLst/>
          </a:prstGeom>
          <a:noFill/>
          <a:ln w="9525">
            <a:noFill/>
            <a:miter lim="800000"/>
            <a:headEnd/>
            <a:tailEnd/>
          </a:ln>
        </p:spPr>
        <p:txBody>
          <a:bodyPr>
            <a:spAutoFit/>
          </a:bodyPr>
          <a:lstStyle/>
          <a:p>
            <a:pPr algn="ct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b="1" u="sng" dirty="0">
                <a:latin typeface="+mj-lt"/>
              </a:rPr>
              <a:t>HYSTERESIS</a:t>
            </a:r>
            <a:endParaRPr lang="en-US" dirty="0">
              <a:latin typeface="+mj-lt"/>
            </a:endParaRPr>
          </a:p>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dirty="0" smtClean="0">
                <a:latin typeface="+mj-lt"/>
              </a:rPr>
              <a:t>HARD </a:t>
            </a:r>
            <a:r>
              <a:rPr lang="en-US" dirty="0">
                <a:latin typeface="+mj-lt"/>
              </a:rPr>
              <a:t>MAGNETS		-	</a:t>
            </a:r>
            <a:r>
              <a:rPr lang="en-US" dirty="0" err="1">
                <a:latin typeface="+mj-lt"/>
              </a:rPr>
              <a:t>H</a:t>
            </a:r>
            <a:r>
              <a:rPr lang="en-US" baseline="-25000" dirty="0" err="1">
                <a:latin typeface="+mj-lt"/>
              </a:rPr>
              <a:t>c</a:t>
            </a:r>
            <a:r>
              <a:rPr lang="en-US" dirty="0">
                <a:latin typeface="+mj-lt"/>
              </a:rPr>
              <a:t> &gt; 100 </a:t>
            </a:r>
            <a:r>
              <a:rPr lang="en-US" dirty="0" err="1">
                <a:latin typeface="+mj-lt"/>
              </a:rPr>
              <a:t>Oe</a:t>
            </a:r>
            <a:r>
              <a:rPr lang="en-US" dirty="0">
                <a:latin typeface="+mj-lt"/>
              </a:rPr>
              <a:t> 	(MOTORS, GENERATORS),</a:t>
            </a:r>
          </a:p>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dirty="0">
                <a:latin typeface="+mj-lt"/>
              </a:rPr>
              <a:t>SOFT MAGENTS		-	</a:t>
            </a:r>
            <a:r>
              <a:rPr lang="en-US" dirty="0" err="1">
                <a:latin typeface="+mj-lt"/>
              </a:rPr>
              <a:t>H</a:t>
            </a:r>
            <a:r>
              <a:rPr lang="en-US" baseline="-25000" dirty="0" err="1">
                <a:latin typeface="+mj-lt"/>
              </a:rPr>
              <a:t>c</a:t>
            </a:r>
            <a:r>
              <a:rPr lang="en-US" dirty="0">
                <a:latin typeface="+mj-lt"/>
              </a:rPr>
              <a:t> &lt; 10 </a:t>
            </a:r>
            <a:r>
              <a:rPr lang="en-US" dirty="0" err="1">
                <a:latin typeface="+mj-lt"/>
              </a:rPr>
              <a:t>Oe</a:t>
            </a:r>
            <a:r>
              <a:rPr lang="en-US" dirty="0">
                <a:latin typeface="+mj-lt"/>
              </a:rPr>
              <a:t> 	(TRANSFORMER CORES, 																		ELECTRONIC CIRCUITS)</a:t>
            </a:r>
            <a:endParaRPr lang="en-US" dirty="0">
              <a:solidFill>
                <a:srgbClr val="FF0000"/>
              </a:solidFill>
              <a:latin typeface="+mj-lt"/>
            </a:endParaRPr>
          </a:p>
        </p:txBody>
      </p:sp>
      <p:pic>
        <p:nvPicPr>
          <p:cNvPr id="91138" name="Picture 2"/>
          <p:cNvPicPr>
            <a:picLocks noChangeAspect="1" noChangeArrowheads="1"/>
          </p:cNvPicPr>
          <p:nvPr/>
        </p:nvPicPr>
        <p:blipFill>
          <a:blip r:embed="rId2"/>
          <a:srcRect/>
          <a:stretch>
            <a:fillRect/>
          </a:stretch>
        </p:blipFill>
        <p:spPr bwMode="auto">
          <a:xfrm>
            <a:off x="1714480" y="2704287"/>
            <a:ext cx="5367347" cy="40822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28600" y="214290"/>
            <a:ext cx="8915400" cy="2726900"/>
          </a:xfrm>
          <a:prstGeom prst="rect">
            <a:avLst/>
          </a:prstGeom>
          <a:noFill/>
          <a:ln w="9525">
            <a:noFill/>
            <a:miter lim="800000"/>
            <a:headEnd/>
            <a:tailEnd/>
          </a:ln>
        </p:spPr>
        <p:txBody>
          <a:bodyPr wrap="square">
            <a:spAutoFit/>
          </a:bodyPr>
          <a:lstStyle/>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1600" dirty="0" smtClean="0">
                <a:latin typeface="+mj-lt"/>
              </a:rPr>
              <a:t>The initial magnetization curve may be divided into two regimes:</a:t>
            </a:r>
          </a:p>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1600" dirty="0" smtClean="0">
                <a:latin typeface="+mj-lt"/>
              </a:rPr>
              <a:t>(</a:t>
            </a:r>
            <a:r>
              <a:rPr lang="en-US" sz="1600" dirty="0" err="1" smtClean="0">
                <a:latin typeface="+mj-lt"/>
              </a:rPr>
              <a:t>i</a:t>
            </a:r>
            <a:r>
              <a:rPr lang="en-US" sz="1600" dirty="0" smtClean="0">
                <a:latin typeface="+mj-lt"/>
              </a:rPr>
              <a:t>) Rayleigh law regime and (ii) Magnetization rotation</a:t>
            </a:r>
          </a:p>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1600" dirty="0" smtClean="0">
                <a:latin typeface="+mj-lt"/>
              </a:rPr>
              <a:t>The low-field behavior of the initial magnetization is given by the Rayleigh law,</a:t>
            </a:r>
          </a:p>
          <a:p>
            <a:pPr algn="ct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1600" dirty="0" smtClean="0">
                <a:latin typeface="+mj-lt"/>
              </a:rPr>
              <a:t>µ = µ</a:t>
            </a:r>
            <a:r>
              <a:rPr lang="en-US" sz="1600" baseline="-25000" dirty="0" smtClean="0">
                <a:latin typeface="+mj-lt"/>
              </a:rPr>
              <a:t>o</a:t>
            </a:r>
            <a:r>
              <a:rPr lang="en-US" sz="1600" dirty="0" smtClean="0">
                <a:latin typeface="+mj-lt"/>
              </a:rPr>
              <a:t> + </a:t>
            </a:r>
            <a:r>
              <a:rPr lang="en-US" sz="1600" dirty="0" err="1" smtClean="0">
                <a:latin typeface="+mj-lt"/>
              </a:rPr>
              <a:t>nH</a:t>
            </a:r>
            <a:r>
              <a:rPr lang="en-US" sz="1600" dirty="0" smtClean="0">
                <a:latin typeface="+mj-lt"/>
              </a:rPr>
              <a:t>		(B = µH)</a:t>
            </a:r>
          </a:p>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1600" dirty="0" smtClean="0">
                <a:latin typeface="+mj-lt"/>
              </a:rPr>
              <a:t>where µ</a:t>
            </a:r>
            <a:r>
              <a:rPr lang="en-US" sz="1600" baseline="-25000" dirty="0" smtClean="0">
                <a:latin typeface="+mj-lt"/>
              </a:rPr>
              <a:t>o</a:t>
            </a:r>
            <a:r>
              <a:rPr lang="en-US" sz="1600" dirty="0" smtClean="0">
                <a:latin typeface="+mj-lt"/>
              </a:rPr>
              <a:t> and n are the Rayleigh constants of the material:</a:t>
            </a:r>
          </a:p>
          <a:p>
            <a:pPr algn="ct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1600" dirty="0" smtClean="0">
                <a:latin typeface="+mj-lt"/>
              </a:rPr>
              <a:t>30 &lt; µ</a:t>
            </a:r>
            <a:r>
              <a:rPr lang="en-US" sz="1600" baseline="-25000" dirty="0" smtClean="0">
                <a:latin typeface="+mj-lt"/>
              </a:rPr>
              <a:t>o</a:t>
            </a:r>
            <a:r>
              <a:rPr lang="en-US" sz="1600" dirty="0" smtClean="0">
                <a:latin typeface="+mj-lt"/>
              </a:rPr>
              <a:t> &lt; 10</a:t>
            </a:r>
            <a:r>
              <a:rPr lang="en-US" sz="1600" baseline="30000" dirty="0" smtClean="0">
                <a:latin typeface="+mj-lt"/>
              </a:rPr>
              <a:t>5</a:t>
            </a:r>
            <a:r>
              <a:rPr lang="en-US" sz="1600" dirty="0" smtClean="0">
                <a:latin typeface="+mj-lt"/>
              </a:rPr>
              <a:t> , 0.5 &lt; n &lt; 1.2 x 10</a:t>
            </a:r>
            <a:r>
              <a:rPr lang="en-US" sz="1600" baseline="30000" dirty="0" smtClean="0">
                <a:latin typeface="+mj-lt"/>
              </a:rPr>
              <a:t>7</a:t>
            </a:r>
            <a:r>
              <a:rPr lang="en-US" sz="1600" dirty="0" smtClean="0">
                <a:latin typeface="+mj-lt"/>
              </a:rPr>
              <a:t> and B = µ</a:t>
            </a:r>
            <a:r>
              <a:rPr lang="en-US" sz="1600" baseline="-25000" dirty="0" err="1" smtClean="0">
                <a:latin typeface="+mj-lt"/>
              </a:rPr>
              <a:t>o</a:t>
            </a:r>
            <a:r>
              <a:rPr lang="en-US" sz="1600" dirty="0" err="1" smtClean="0">
                <a:latin typeface="+mj-lt"/>
              </a:rPr>
              <a:t>H</a:t>
            </a:r>
            <a:r>
              <a:rPr lang="en-US" sz="1600" dirty="0" smtClean="0">
                <a:latin typeface="+mj-lt"/>
              </a:rPr>
              <a:t> + nH</a:t>
            </a:r>
            <a:r>
              <a:rPr lang="en-US" sz="1600" baseline="30000" dirty="0" smtClean="0">
                <a:latin typeface="+mj-lt"/>
              </a:rPr>
              <a:t>2</a:t>
            </a:r>
          </a:p>
          <a:p>
            <a:pPr algn="ct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1600" dirty="0" smtClean="0">
                <a:latin typeface="+mj-lt"/>
              </a:rPr>
              <a:t>Hence the parabolic nature of M vs. H  at low H.</a:t>
            </a:r>
            <a:endParaRPr lang="en-US" sz="1600" dirty="0">
              <a:latin typeface="+mj-lt"/>
            </a:endParaRPr>
          </a:p>
        </p:txBody>
      </p:sp>
      <p:pic>
        <p:nvPicPr>
          <p:cNvPr id="92162" name="Picture 2"/>
          <p:cNvPicPr>
            <a:picLocks noChangeAspect="1" noChangeArrowheads="1"/>
          </p:cNvPicPr>
          <p:nvPr/>
        </p:nvPicPr>
        <p:blipFill>
          <a:blip r:embed="rId2"/>
          <a:srcRect/>
          <a:stretch>
            <a:fillRect/>
          </a:stretch>
        </p:blipFill>
        <p:spPr bwMode="auto">
          <a:xfrm>
            <a:off x="1714480" y="3000372"/>
            <a:ext cx="5767399" cy="34767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0" y="-50032"/>
            <a:ext cx="9144000" cy="2560766"/>
          </a:xfrm>
          <a:prstGeom prst="rect">
            <a:avLst/>
          </a:prstGeom>
          <a:noFill/>
          <a:ln w="9525">
            <a:noFill/>
            <a:miter lim="800000"/>
            <a:headEnd/>
            <a:tailEnd/>
          </a:ln>
        </p:spPr>
        <p:txBody>
          <a:bodyPr wrap="square">
            <a:spAutoFit/>
          </a:bodyPr>
          <a:lstStyle/>
          <a:p>
            <a:pPr algn="ct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2000" b="1" u="sng" dirty="0">
                <a:latin typeface="+mj-lt"/>
              </a:rPr>
              <a:t>MAGNETIC DOMAINS</a:t>
            </a:r>
          </a:p>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2000" dirty="0" smtClean="0">
                <a:latin typeface="+mj-lt"/>
              </a:rPr>
              <a:t>An ordinary piece of iron below its curie temperature shows spontaneous magnetization called </a:t>
            </a:r>
            <a:r>
              <a:rPr lang="en-US" sz="2000" dirty="0" err="1" smtClean="0">
                <a:latin typeface="+mj-lt"/>
              </a:rPr>
              <a:t>micromagnetics</a:t>
            </a:r>
            <a:r>
              <a:rPr lang="en-US" sz="2000" dirty="0" smtClean="0">
                <a:latin typeface="+mj-lt"/>
              </a:rPr>
              <a:t>.</a:t>
            </a:r>
          </a:p>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r>
              <a:rPr lang="en-US" sz="2000" dirty="0" smtClean="0">
                <a:latin typeface="+mj-lt"/>
              </a:rPr>
              <a:t>A macroscopic magnetic material will break up into magnetic domains to minimize the energy.</a:t>
            </a:r>
          </a:p>
          <a:p>
            <a:pPr>
              <a:lnSpc>
                <a:spcPct val="110000"/>
              </a:lnSpc>
              <a:spcBef>
                <a:spcPct val="50000"/>
              </a:spcBef>
              <a:tabLst>
                <a:tab pos="231775" algn="l"/>
                <a:tab pos="465138" algn="l"/>
                <a:tab pos="682625" algn="l"/>
                <a:tab pos="914400" algn="l"/>
                <a:tab pos="1146175" algn="l"/>
                <a:tab pos="1379538" algn="l"/>
                <a:tab pos="1597025" algn="l"/>
                <a:tab pos="1828800" algn="l"/>
                <a:tab pos="2060575" algn="l"/>
                <a:tab pos="2293938" algn="l"/>
                <a:tab pos="2511425" algn="l"/>
                <a:tab pos="2743200" algn="l"/>
                <a:tab pos="2974975" algn="l"/>
                <a:tab pos="3208338" algn="l"/>
                <a:tab pos="3425825" algn="l"/>
                <a:tab pos="3657600" algn="l"/>
              </a:tabLst>
            </a:pPr>
            <a:endParaRPr lang="en-US" sz="2000" dirty="0">
              <a:solidFill>
                <a:srgbClr val="FF0000"/>
              </a:solidFill>
              <a:latin typeface="+mj-lt"/>
            </a:endParaRPr>
          </a:p>
        </p:txBody>
      </p:sp>
      <p:pic>
        <p:nvPicPr>
          <p:cNvPr id="89090" name="Picture 2"/>
          <p:cNvPicPr>
            <a:picLocks noChangeAspect="1" noChangeArrowheads="1"/>
          </p:cNvPicPr>
          <p:nvPr/>
        </p:nvPicPr>
        <p:blipFill>
          <a:blip r:embed="rId2"/>
          <a:srcRect/>
          <a:stretch>
            <a:fillRect/>
          </a:stretch>
        </p:blipFill>
        <p:spPr bwMode="auto">
          <a:xfrm>
            <a:off x="2143108" y="1928802"/>
            <a:ext cx="4373258" cy="492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spect="1" noChangeArrowheads="1"/>
          </p:cNvPicPr>
          <p:nvPr/>
        </p:nvPicPr>
        <p:blipFill>
          <a:blip r:embed="rId2"/>
          <a:srcRect/>
          <a:stretch>
            <a:fillRect/>
          </a:stretch>
        </p:blipFill>
        <p:spPr bwMode="auto">
          <a:xfrm>
            <a:off x="747713" y="395288"/>
            <a:ext cx="7648575" cy="6067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2"/>
          <p:cNvPicPr>
            <a:picLocks noChangeAspect="1" noChangeArrowheads="1"/>
          </p:cNvPicPr>
          <p:nvPr/>
        </p:nvPicPr>
        <p:blipFill>
          <a:blip r:embed="rId2"/>
          <a:srcRect/>
          <a:stretch>
            <a:fillRect/>
          </a:stretch>
        </p:blipFill>
        <p:spPr bwMode="auto">
          <a:xfrm>
            <a:off x="900113" y="333375"/>
            <a:ext cx="7200900" cy="4752975"/>
          </a:xfrm>
          <a:prstGeom prst="rect">
            <a:avLst/>
          </a:prstGeom>
          <a:noFill/>
          <a:ln w="9525">
            <a:noFill/>
            <a:miter lim="800000"/>
            <a:headEnd/>
            <a:tailEnd/>
          </a:ln>
        </p:spPr>
      </p:pic>
      <p:sp>
        <p:nvSpPr>
          <p:cNvPr id="8195" name="Text Box 3"/>
          <p:cNvSpPr txBox="1">
            <a:spLocks noChangeArrowheads="1"/>
          </p:cNvSpPr>
          <p:nvPr/>
        </p:nvSpPr>
        <p:spPr bwMode="auto">
          <a:xfrm>
            <a:off x="-71469" y="5321300"/>
            <a:ext cx="9215470" cy="1569660"/>
          </a:xfrm>
          <a:prstGeom prst="rect">
            <a:avLst/>
          </a:prstGeom>
          <a:noFill/>
          <a:ln w="9525">
            <a:noFill/>
            <a:miter lim="800000"/>
            <a:headEnd/>
            <a:tailEnd/>
          </a:ln>
        </p:spPr>
        <p:txBody>
          <a:bodyPr wrap="square">
            <a:spAutoFit/>
          </a:bodyPr>
          <a:lstStyle/>
          <a:p>
            <a:r>
              <a:rPr lang="en-US" altLang="zh-CN" dirty="0">
                <a:solidFill>
                  <a:srgbClr val="0070C0"/>
                </a:solidFill>
                <a:latin typeface="+mj-lt"/>
              </a:rPr>
              <a:t>Schematic of ferromagnetic material containing a 180</a:t>
            </a:r>
            <a:r>
              <a:rPr lang="en-US" altLang="zh-CN" baseline="30000" dirty="0">
                <a:solidFill>
                  <a:srgbClr val="0070C0"/>
                </a:solidFill>
                <a:latin typeface="+mj-lt"/>
              </a:rPr>
              <a:t>o</a:t>
            </a:r>
            <a:r>
              <a:rPr lang="en-US" altLang="zh-CN" dirty="0">
                <a:solidFill>
                  <a:srgbClr val="0070C0"/>
                </a:solidFill>
                <a:latin typeface="+mj-lt"/>
              </a:rPr>
              <a:t> domain wall (center</a:t>
            </a:r>
            <a:r>
              <a:rPr lang="en-US" altLang="zh-CN" dirty="0" smtClean="0">
                <a:solidFill>
                  <a:srgbClr val="0070C0"/>
                </a:solidFill>
                <a:latin typeface="+mj-lt"/>
              </a:rPr>
              <a:t>). Left</a:t>
            </a:r>
            <a:r>
              <a:rPr lang="en-US" altLang="zh-CN" dirty="0">
                <a:solidFill>
                  <a:srgbClr val="0070C0"/>
                </a:solidFill>
                <a:latin typeface="+mj-lt"/>
              </a:rPr>
              <a:t>, hypothetical wall structure if  spins reverse direction over one atomic </a:t>
            </a:r>
            <a:r>
              <a:rPr lang="en-US" altLang="zh-CN" dirty="0" smtClean="0">
                <a:solidFill>
                  <a:srgbClr val="0070C0"/>
                </a:solidFill>
                <a:latin typeface="+mj-lt"/>
              </a:rPr>
              <a:t>distance</a:t>
            </a:r>
            <a:r>
              <a:rPr lang="en-US" altLang="zh-CN" dirty="0">
                <a:solidFill>
                  <a:srgbClr val="0070C0"/>
                </a:solidFill>
                <a:latin typeface="+mj-lt"/>
              </a:rPr>
              <a:t>. Right for over N atomic distance, a. In real materials, N: 40 to 10</a:t>
            </a:r>
            <a:r>
              <a:rPr lang="en-US" altLang="zh-CN" baseline="30000" dirty="0">
                <a:solidFill>
                  <a:srgbClr val="0070C0"/>
                </a:solidFill>
                <a:latin typeface="+mj-lt"/>
              </a:rPr>
              <a:t>4</a:t>
            </a:r>
            <a:r>
              <a:rPr lang="en-US" altLang="zh-CN" dirty="0">
                <a:solidFill>
                  <a:srgbClr val="0070C0"/>
                </a:solidFill>
                <a:latin typeface="+mj-lt"/>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domain-3"/>
          <p:cNvPicPr>
            <a:picLocks noChangeAspect="1" noChangeArrowheads="1"/>
          </p:cNvPicPr>
          <p:nvPr/>
        </p:nvPicPr>
        <p:blipFill>
          <a:blip r:embed="rId2"/>
          <a:srcRect/>
          <a:stretch>
            <a:fillRect/>
          </a:stretch>
        </p:blipFill>
        <p:spPr bwMode="auto">
          <a:xfrm>
            <a:off x="1692275" y="476250"/>
            <a:ext cx="5616575" cy="3206750"/>
          </a:xfrm>
          <a:prstGeom prst="rect">
            <a:avLst/>
          </a:prstGeom>
          <a:noFill/>
          <a:ln w="9525">
            <a:noFill/>
            <a:miter lim="800000"/>
            <a:headEnd/>
            <a:tailEnd/>
          </a:ln>
        </p:spPr>
      </p:pic>
      <p:sp>
        <p:nvSpPr>
          <p:cNvPr id="9219" name="Text Box 3"/>
          <p:cNvSpPr txBox="1">
            <a:spLocks noChangeArrowheads="1"/>
          </p:cNvSpPr>
          <p:nvPr/>
        </p:nvSpPr>
        <p:spPr bwMode="auto">
          <a:xfrm>
            <a:off x="250825" y="4508500"/>
            <a:ext cx="8194872" cy="1815882"/>
          </a:xfrm>
          <a:prstGeom prst="rect">
            <a:avLst/>
          </a:prstGeom>
          <a:noFill/>
          <a:ln w="9525">
            <a:noFill/>
            <a:miter lim="800000"/>
            <a:headEnd/>
            <a:tailEnd/>
          </a:ln>
        </p:spPr>
        <p:txBody>
          <a:bodyPr wrap="none">
            <a:spAutoFit/>
          </a:bodyPr>
          <a:lstStyle/>
          <a:p>
            <a:pPr marL="342900" indent="-342900">
              <a:buFontTx/>
              <a:buAutoNum type="alphaLcParenBoth"/>
            </a:pPr>
            <a:r>
              <a:rPr lang="en-US" altLang="zh-CN" sz="2800" dirty="0">
                <a:solidFill>
                  <a:schemeClr val="accent2"/>
                </a:solidFill>
                <a:latin typeface="+mj-lt"/>
              </a:rPr>
              <a:t>  magnified  sketch  of  the  spin  orientation  within  </a:t>
            </a:r>
          </a:p>
          <a:p>
            <a:pPr marL="342900" indent="-342900"/>
            <a:r>
              <a:rPr lang="en-US" altLang="zh-CN" sz="2800" dirty="0">
                <a:solidFill>
                  <a:schemeClr val="accent2"/>
                </a:solidFill>
                <a:latin typeface="+mj-lt"/>
              </a:rPr>
              <a:t>a 180</a:t>
            </a:r>
            <a:r>
              <a:rPr lang="en-US" altLang="zh-CN" sz="2800" baseline="30000" dirty="0">
                <a:solidFill>
                  <a:schemeClr val="accent2"/>
                </a:solidFill>
                <a:latin typeface="+mj-lt"/>
              </a:rPr>
              <a:t>o </a:t>
            </a:r>
            <a:r>
              <a:rPr lang="en-US" altLang="zh-CN" sz="2800" dirty="0">
                <a:solidFill>
                  <a:schemeClr val="accent2"/>
                </a:solidFill>
                <a:latin typeface="+mj-lt"/>
              </a:rPr>
              <a:t>Bloch wall in a </a:t>
            </a:r>
            <a:r>
              <a:rPr lang="en-US" altLang="zh-CN" sz="2800" dirty="0" err="1">
                <a:solidFill>
                  <a:schemeClr val="accent2"/>
                </a:solidFill>
                <a:latin typeface="+mj-lt"/>
              </a:rPr>
              <a:t>uniaxial</a:t>
            </a:r>
            <a:r>
              <a:rPr lang="en-US" altLang="zh-CN" sz="2800" dirty="0">
                <a:solidFill>
                  <a:schemeClr val="accent2"/>
                </a:solidFill>
                <a:latin typeface="+mj-lt"/>
              </a:rPr>
              <a:t> materials; (b) an </a:t>
            </a:r>
            <a:r>
              <a:rPr lang="en-US" altLang="zh-CN" sz="2800" dirty="0" err="1">
                <a:solidFill>
                  <a:schemeClr val="accent2"/>
                </a:solidFill>
                <a:latin typeface="+mj-lt"/>
              </a:rPr>
              <a:t>appro</a:t>
            </a:r>
            <a:r>
              <a:rPr lang="en-US" altLang="zh-CN" sz="2800" dirty="0">
                <a:solidFill>
                  <a:schemeClr val="accent2"/>
                </a:solidFill>
                <a:latin typeface="+mj-lt"/>
              </a:rPr>
              <a:t>-</a:t>
            </a:r>
          </a:p>
          <a:p>
            <a:pPr marL="342900" indent="-342900"/>
            <a:r>
              <a:rPr lang="en-US" altLang="zh-CN" sz="2800" dirty="0" err="1">
                <a:solidFill>
                  <a:schemeClr val="accent2"/>
                </a:solidFill>
                <a:latin typeface="+mj-lt"/>
              </a:rPr>
              <a:t>ximation</a:t>
            </a:r>
            <a:r>
              <a:rPr lang="en-US" altLang="zh-CN" sz="2800" dirty="0">
                <a:solidFill>
                  <a:schemeClr val="accent2"/>
                </a:solidFill>
                <a:latin typeface="+mj-lt"/>
              </a:rPr>
              <a:t> of the variation of  θ with distance z through </a:t>
            </a:r>
          </a:p>
          <a:p>
            <a:pPr marL="342900" indent="-342900"/>
            <a:r>
              <a:rPr lang="en-US" altLang="zh-CN" sz="2800" dirty="0">
                <a:solidFill>
                  <a:schemeClr val="accent2"/>
                </a:solidFill>
                <a:latin typeface="+mj-lt"/>
              </a:rPr>
              <a:t>the wall.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1472" y="0"/>
            <a:ext cx="8229600" cy="582594"/>
          </a:xfrm>
        </p:spPr>
        <p:txBody>
          <a:bodyPr>
            <a:normAutofit/>
          </a:bodyPr>
          <a:lstStyle/>
          <a:p>
            <a:pPr eaLnBrk="1" hangingPunct="1"/>
            <a:r>
              <a:rPr lang="en-US" altLang="zh-CN" sz="1800" b="1" dirty="0" smtClean="0">
                <a:solidFill>
                  <a:srgbClr val="CC3300"/>
                </a:solidFill>
              </a:rPr>
              <a:t>Magnetic Domain and Domain Walls</a:t>
            </a:r>
          </a:p>
        </p:txBody>
      </p:sp>
      <p:sp>
        <p:nvSpPr>
          <p:cNvPr id="4099" name="Rectangle 3"/>
          <p:cNvSpPr>
            <a:spLocks noGrp="1" noChangeArrowheads="1"/>
          </p:cNvSpPr>
          <p:nvPr>
            <p:ph type="body" idx="1"/>
          </p:nvPr>
        </p:nvSpPr>
        <p:spPr>
          <a:xfrm>
            <a:off x="428596" y="428604"/>
            <a:ext cx="4786346" cy="6072206"/>
          </a:xfrm>
        </p:spPr>
        <p:txBody>
          <a:bodyPr>
            <a:noAutofit/>
          </a:bodyPr>
          <a:lstStyle/>
          <a:p>
            <a:pPr marL="0" indent="0" eaLnBrk="1" hangingPunct="1">
              <a:lnSpc>
                <a:spcPct val="170000"/>
              </a:lnSpc>
              <a:spcBef>
                <a:spcPts val="0"/>
              </a:spcBef>
              <a:buFontTx/>
              <a:buNone/>
            </a:pPr>
            <a:r>
              <a:rPr lang="en-US" altLang="zh-CN" sz="1600" b="1" dirty="0" smtClean="0"/>
              <a:t>1</a:t>
            </a:r>
            <a:r>
              <a:rPr lang="en-US" altLang="zh-CN" sz="1600" b="1" dirty="0" smtClean="0">
                <a:solidFill>
                  <a:srgbClr val="FF0000"/>
                </a:solidFill>
              </a:rPr>
              <a:t>. Domain walls</a:t>
            </a:r>
          </a:p>
          <a:p>
            <a:pPr marL="0" indent="0" eaLnBrk="1" hangingPunct="1">
              <a:lnSpc>
                <a:spcPct val="170000"/>
              </a:lnSpc>
              <a:spcBef>
                <a:spcPts val="0"/>
              </a:spcBef>
              <a:buFontTx/>
              <a:buNone/>
            </a:pPr>
            <a:r>
              <a:rPr lang="en-US" altLang="zh-CN" sz="1600" b="1" dirty="0" smtClean="0"/>
              <a:t>   Bloch wall, </a:t>
            </a:r>
            <a:r>
              <a:rPr lang="en-US" altLang="zh-CN" sz="1600" b="1" dirty="0" err="1" smtClean="0"/>
              <a:t>Néel</a:t>
            </a:r>
            <a:r>
              <a:rPr lang="en-US" altLang="zh-CN" sz="1600" b="1" dirty="0" smtClean="0"/>
              <a:t> wall, Cross-Tie wall</a:t>
            </a:r>
          </a:p>
          <a:p>
            <a:pPr marL="0" indent="0">
              <a:spcBef>
                <a:spcPts val="0"/>
              </a:spcBef>
              <a:buNone/>
            </a:pPr>
            <a:r>
              <a:rPr lang="en-IN" sz="1600" dirty="0" smtClean="0"/>
              <a:t>The boundary between two magnetic domains in a thin film in which the magnetization vector remains parallel to the faces of the film in passing through the wall.</a:t>
            </a:r>
          </a:p>
          <a:p>
            <a:pPr marL="0" indent="0">
              <a:spcBef>
                <a:spcPts val="0"/>
              </a:spcBef>
              <a:buNone/>
            </a:pPr>
            <a:r>
              <a:rPr lang="en-IN" sz="1600" dirty="0" smtClean="0">
                <a:solidFill>
                  <a:srgbClr val="FF0000"/>
                </a:solidFill>
              </a:rPr>
              <a:t>Cross-tie domain wall is a complex two dimensional magnetic domain wall structure, often found experimentally in thin soft ferromagnetic films with thicknesses of about several exchange lengths. The structure of such a wall can roughly be imagined as a sequence of magnetic vortices and anti-vortices, arranged along a straight line. </a:t>
            </a:r>
            <a:r>
              <a:rPr lang="en-IN" sz="1600" dirty="0" smtClean="0"/>
              <a:t/>
            </a:r>
            <a:br>
              <a:rPr lang="en-IN" sz="1600" dirty="0" smtClean="0"/>
            </a:br>
            <a:r>
              <a:rPr lang="en-US" altLang="zh-CN" sz="1600" b="1" dirty="0" smtClean="0"/>
              <a:t>2. </a:t>
            </a:r>
            <a:r>
              <a:rPr lang="en-US" altLang="zh-CN" sz="1600" b="1" dirty="0" smtClean="0">
                <a:solidFill>
                  <a:schemeClr val="hlink"/>
                </a:solidFill>
              </a:rPr>
              <a:t>Magnetic domains</a:t>
            </a:r>
          </a:p>
          <a:p>
            <a:pPr marL="0" indent="0" eaLnBrk="1" hangingPunct="1">
              <a:lnSpc>
                <a:spcPct val="170000"/>
              </a:lnSpc>
              <a:spcBef>
                <a:spcPts val="0"/>
              </a:spcBef>
              <a:buFontTx/>
              <a:buNone/>
            </a:pPr>
            <a:r>
              <a:rPr lang="en-US" altLang="zh-CN" sz="1600" b="1" dirty="0" smtClean="0"/>
              <a:t>   </a:t>
            </a:r>
            <a:r>
              <a:rPr lang="en-US" altLang="zh-CN" sz="1600" b="1" dirty="0" err="1" smtClean="0"/>
              <a:t>Uniaxial</a:t>
            </a:r>
            <a:r>
              <a:rPr lang="en-US" altLang="zh-CN" sz="1600" b="1" dirty="0" smtClean="0"/>
              <a:t> wall spacing , Closure domain</a:t>
            </a:r>
          </a:p>
          <a:p>
            <a:pPr marL="0" indent="0" eaLnBrk="1" hangingPunct="1">
              <a:lnSpc>
                <a:spcPct val="170000"/>
              </a:lnSpc>
              <a:spcBef>
                <a:spcPts val="0"/>
              </a:spcBef>
              <a:buFontTx/>
              <a:buNone/>
            </a:pPr>
            <a:r>
              <a:rPr lang="en-US" altLang="zh-CN" sz="1600" b="1" dirty="0" smtClean="0"/>
              <a:t>   Stripe domains, Head to Head (</a:t>
            </a:r>
            <a:r>
              <a:rPr lang="en-US" altLang="zh-CN" sz="1600" b="1" dirty="0" err="1" smtClean="0"/>
              <a:t>Votex</a:t>
            </a:r>
            <a:r>
              <a:rPr lang="en-US" altLang="zh-CN" sz="1600" b="1" dirty="0" smtClean="0"/>
              <a:t>), Domain in </a:t>
            </a:r>
          </a:p>
          <a:p>
            <a:pPr marL="0" indent="0" eaLnBrk="1" hangingPunct="1">
              <a:lnSpc>
                <a:spcPct val="170000"/>
              </a:lnSpc>
              <a:spcBef>
                <a:spcPts val="0"/>
              </a:spcBef>
              <a:buFontTx/>
              <a:buNone/>
            </a:pPr>
            <a:r>
              <a:rPr lang="en-US" altLang="zh-CN" sz="1600" b="1" dirty="0" smtClean="0"/>
              <a:t>   </a:t>
            </a:r>
            <a:r>
              <a:rPr lang="en-US" altLang="zh-CN" sz="1600" b="1" dirty="0" err="1" smtClean="0"/>
              <a:t>antiferromagnetic</a:t>
            </a:r>
            <a:r>
              <a:rPr lang="en-US" altLang="zh-CN" sz="1600" b="1" dirty="0" smtClean="0"/>
              <a:t> films</a:t>
            </a:r>
          </a:p>
          <a:p>
            <a:pPr marL="0" indent="0" eaLnBrk="1" hangingPunct="1">
              <a:lnSpc>
                <a:spcPct val="170000"/>
              </a:lnSpc>
              <a:spcBef>
                <a:spcPts val="0"/>
              </a:spcBef>
              <a:buFontTx/>
              <a:buNone/>
            </a:pPr>
            <a:r>
              <a:rPr lang="en-US" altLang="zh-CN" sz="1600" b="1" dirty="0" smtClean="0"/>
              <a:t>3. </a:t>
            </a:r>
            <a:r>
              <a:rPr lang="en-US" altLang="zh-CN" sz="1600" b="1" dirty="0" smtClean="0">
                <a:solidFill>
                  <a:srgbClr val="FF0000"/>
                </a:solidFill>
              </a:rPr>
              <a:t>Single domain and super-</a:t>
            </a:r>
            <a:r>
              <a:rPr lang="en-US" altLang="zh-CN" sz="1600" b="1" dirty="0" err="1" smtClean="0">
                <a:solidFill>
                  <a:srgbClr val="FF0000"/>
                </a:solidFill>
              </a:rPr>
              <a:t>paramagnetism</a:t>
            </a:r>
            <a:endParaRPr lang="en-US" altLang="zh-CN" sz="1600" b="1" dirty="0" smtClean="0">
              <a:solidFill>
                <a:srgbClr val="FF0000"/>
              </a:solidFill>
            </a:endParaRPr>
          </a:p>
          <a:p>
            <a:pPr marL="0" indent="0" eaLnBrk="1" hangingPunct="1">
              <a:lnSpc>
                <a:spcPct val="170000"/>
              </a:lnSpc>
              <a:spcBef>
                <a:spcPts val="0"/>
              </a:spcBef>
              <a:buFontTx/>
              <a:buNone/>
            </a:pPr>
            <a:r>
              <a:rPr lang="en-US" altLang="zh-CN" sz="1600" b="1" dirty="0" smtClean="0">
                <a:solidFill>
                  <a:srgbClr val="FF0000"/>
                </a:solidFill>
              </a:rPr>
              <a:t>4. Some methods for the domain observation</a:t>
            </a:r>
          </a:p>
          <a:p>
            <a:pPr marL="0" indent="0" eaLnBrk="1" hangingPunct="1">
              <a:lnSpc>
                <a:spcPct val="170000"/>
              </a:lnSpc>
              <a:spcBef>
                <a:spcPts val="0"/>
              </a:spcBef>
              <a:buFontTx/>
              <a:buNone/>
            </a:pPr>
            <a:r>
              <a:rPr lang="en-US" altLang="zh-CN" sz="1600" b="1" dirty="0" smtClean="0"/>
              <a:t>   SEMPA, MFM, Magneto-optical</a:t>
            </a:r>
          </a:p>
          <a:p>
            <a:pPr marL="0" indent="0" eaLnBrk="1" hangingPunct="1">
              <a:lnSpc>
                <a:spcPct val="170000"/>
              </a:lnSpc>
              <a:spcBef>
                <a:spcPts val="0"/>
              </a:spcBef>
            </a:pPr>
            <a:endParaRPr lang="en-US" altLang="zh-CN" sz="1600" b="1" dirty="0" smtClean="0"/>
          </a:p>
        </p:txBody>
      </p:sp>
      <p:sp>
        <p:nvSpPr>
          <p:cNvPr id="93186" name="AutoShape 2" descr="fi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93188" name="AutoShape 4" descr="fi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descr="fib"/>
          <p:cNvPicPr/>
          <p:nvPr/>
        </p:nvPicPr>
        <p:blipFill>
          <a:blip r:embed="rId2"/>
          <a:srcRect t="8721" r="5444" b="27907"/>
          <a:stretch>
            <a:fillRect/>
          </a:stretch>
        </p:blipFill>
        <p:spPr bwMode="auto">
          <a:xfrm>
            <a:off x="5214942" y="642918"/>
            <a:ext cx="3500462" cy="1714512"/>
          </a:xfrm>
          <a:prstGeom prst="rect">
            <a:avLst/>
          </a:prstGeom>
          <a:noFill/>
          <a:ln w="9525">
            <a:noFill/>
            <a:miter lim="800000"/>
            <a:headEnd/>
            <a:tailEnd/>
          </a:ln>
        </p:spPr>
      </p:pic>
      <p:pic>
        <p:nvPicPr>
          <p:cNvPr id="93189" name="Picture 5"/>
          <p:cNvPicPr>
            <a:picLocks noChangeAspect="1" noChangeArrowheads="1"/>
          </p:cNvPicPr>
          <p:nvPr/>
        </p:nvPicPr>
        <p:blipFill>
          <a:blip r:embed="rId3"/>
          <a:srcRect/>
          <a:stretch>
            <a:fillRect/>
          </a:stretch>
        </p:blipFill>
        <p:spPr bwMode="auto">
          <a:xfrm>
            <a:off x="5000628" y="2776530"/>
            <a:ext cx="3869789" cy="4081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488" y="0"/>
            <a:ext cx="3485826" cy="461665"/>
          </a:xfrm>
          <a:prstGeom prst="rect">
            <a:avLst/>
          </a:prstGeom>
          <a:noFill/>
        </p:spPr>
        <p:txBody>
          <a:bodyPr wrap="none" rtlCol="0">
            <a:spAutoFit/>
          </a:bodyPr>
          <a:lstStyle/>
          <a:p>
            <a:r>
              <a:rPr lang="en-US" dirty="0" smtClean="0">
                <a:solidFill>
                  <a:srgbClr val="FF0000"/>
                </a:solidFill>
                <a:latin typeface="+mj-lt"/>
              </a:rPr>
              <a:t>SURFACE CURVATURE </a:t>
            </a:r>
            <a:endParaRPr lang="en-IN" dirty="0">
              <a:solidFill>
                <a:srgbClr val="FF0000"/>
              </a:solidFill>
              <a:latin typeface="+mj-lt"/>
            </a:endParaRPr>
          </a:p>
        </p:txBody>
      </p:sp>
      <p:sp>
        <p:nvSpPr>
          <p:cNvPr id="3" name="TextBox 2"/>
          <p:cNvSpPr txBox="1"/>
          <p:nvPr/>
        </p:nvSpPr>
        <p:spPr>
          <a:xfrm>
            <a:off x="285720" y="571480"/>
            <a:ext cx="8858280" cy="830997"/>
          </a:xfrm>
          <a:prstGeom prst="rect">
            <a:avLst/>
          </a:prstGeom>
          <a:noFill/>
        </p:spPr>
        <p:txBody>
          <a:bodyPr wrap="square" rtlCol="0">
            <a:spAutoFit/>
          </a:bodyPr>
          <a:lstStyle/>
          <a:p>
            <a:r>
              <a:rPr lang="en-US" dirty="0" smtClean="0">
                <a:solidFill>
                  <a:srgbClr val="00B050"/>
                </a:solidFill>
                <a:latin typeface="+mn-lt"/>
              </a:rPr>
              <a:t>Surface curvature has important role to define the properties of materials </a:t>
            </a:r>
            <a:endParaRPr lang="en-IN" dirty="0">
              <a:solidFill>
                <a:srgbClr val="00B050"/>
              </a:solidFill>
              <a:latin typeface="+mn-lt"/>
            </a:endParaRPr>
          </a:p>
        </p:txBody>
      </p:sp>
      <p:sp>
        <p:nvSpPr>
          <p:cNvPr id="4" name="TextBox 3"/>
          <p:cNvSpPr txBox="1"/>
          <p:nvPr/>
        </p:nvSpPr>
        <p:spPr>
          <a:xfrm>
            <a:off x="2928926" y="1214422"/>
            <a:ext cx="3667414" cy="461665"/>
          </a:xfrm>
          <a:prstGeom prst="rect">
            <a:avLst/>
          </a:prstGeom>
          <a:noFill/>
        </p:spPr>
        <p:txBody>
          <a:bodyPr wrap="none" rtlCol="0">
            <a:spAutoFit/>
          </a:bodyPr>
          <a:lstStyle/>
          <a:p>
            <a:r>
              <a:rPr lang="en-US" b="1" dirty="0" smtClean="0">
                <a:solidFill>
                  <a:srgbClr val="7030A0"/>
                </a:solidFill>
                <a:latin typeface="+mn-lt"/>
              </a:rPr>
              <a:t>CLASS OF MATERIALS </a:t>
            </a:r>
            <a:endParaRPr lang="en-IN" b="1" dirty="0">
              <a:solidFill>
                <a:srgbClr val="7030A0"/>
              </a:solidFill>
              <a:latin typeface="+mn-lt"/>
            </a:endParaRPr>
          </a:p>
        </p:txBody>
      </p:sp>
      <p:sp>
        <p:nvSpPr>
          <p:cNvPr id="5" name="TextBox 4"/>
          <p:cNvSpPr txBox="1"/>
          <p:nvPr/>
        </p:nvSpPr>
        <p:spPr>
          <a:xfrm>
            <a:off x="428596" y="1595021"/>
            <a:ext cx="8715404" cy="5262979"/>
          </a:xfrm>
          <a:prstGeom prst="rect">
            <a:avLst/>
          </a:prstGeom>
          <a:noFill/>
        </p:spPr>
        <p:txBody>
          <a:bodyPr wrap="square" rtlCol="0">
            <a:spAutoFit/>
          </a:bodyPr>
          <a:lstStyle/>
          <a:p>
            <a:pPr marL="457200" indent="-457200">
              <a:buAutoNum type="alphaLcParenBoth"/>
            </a:pPr>
            <a:r>
              <a:rPr lang="en-US" dirty="0" smtClean="0">
                <a:latin typeface="+mn-lt"/>
              </a:rPr>
              <a:t>Metallic materials</a:t>
            </a:r>
          </a:p>
          <a:p>
            <a:pPr marL="457200" indent="-457200">
              <a:buAutoNum type="alphaLcParenBoth"/>
            </a:pPr>
            <a:r>
              <a:rPr lang="en-US" dirty="0" smtClean="0">
                <a:latin typeface="+mn-lt"/>
              </a:rPr>
              <a:t>Ceramic materials: (ionic in nature or co-</a:t>
            </a:r>
            <a:r>
              <a:rPr lang="en-US" dirty="0" err="1" smtClean="0">
                <a:latin typeface="+mn-lt"/>
              </a:rPr>
              <a:t>valent</a:t>
            </a:r>
            <a:r>
              <a:rPr lang="en-US" dirty="0" smtClean="0">
                <a:latin typeface="+mn-lt"/>
              </a:rPr>
              <a:t> or mixture)</a:t>
            </a:r>
          </a:p>
          <a:p>
            <a:pPr marL="457200" indent="-457200"/>
            <a:r>
              <a:rPr lang="en-US" dirty="0" smtClean="0">
                <a:latin typeface="+mn-lt"/>
              </a:rPr>
              <a:t>They have very good corrosion resistance properties</a:t>
            </a:r>
          </a:p>
          <a:p>
            <a:pPr marL="457200" indent="-457200"/>
            <a:r>
              <a:rPr lang="en-US" dirty="0" smtClean="0">
                <a:latin typeface="+mn-lt"/>
              </a:rPr>
              <a:t>(c) Polymer materials</a:t>
            </a:r>
          </a:p>
          <a:p>
            <a:pPr marL="457200" indent="-457200"/>
            <a:r>
              <a:rPr lang="en-US" dirty="0" smtClean="0">
                <a:latin typeface="+mn-lt"/>
              </a:rPr>
              <a:t>Natural: Proteins enzymes etc.</a:t>
            </a:r>
          </a:p>
          <a:p>
            <a:pPr marL="457200" indent="-457200"/>
            <a:r>
              <a:rPr lang="en-US" dirty="0" smtClean="0">
                <a:latin typeface="+mn-lt"/>
              </a:rPr>
              <a:t>Good insulators and have good corrosion resistance</a:t>
            </a:r>
          </a:p>
          <a:p>
            <a:pPr marL="457200" indent="-457200"/>
            <a:r>
              <a:rPr lang="en-US" dirty="0" smtClean="0">
                <a:latin typeface="+mn-lt"/>
              </a:rPr>
              <a:t>(d) Composite materials</a:t>
            </a:r>
          </a:p>
          <a:p>
            <a:pPr marL="457200" indent="-457200"/>
            <a:r>
              <a:rPr lang="en-US" dirty="0" smtClean="0">
                <a:latin typeface="+mn-lt"/>
              </a:rPr>
              <a:t> One act as matrix and other act as reinforcement phase</a:t>
            </a:r>
          </a:p>
          <a:p>
            <a:pPr marL="457200" indent="-457200"/>
            <a:r>
              <a:rPr lang="en-US" dirty="0" smtClean="0">
                <a:latin typeface="+mn-lt"/>
              </a:rPr>
              <a:t>(e) Electronic materials (it is very broad (metal, semiconductor and insulator)</a:t>
            </a:r>
          </a:p>
          <a:p>
            <a:pPr marL="457200" indent="-457200"/>
            <a:r>
              <a:rPr lang="en-US" dirty="0" smtClean="0">
                <a:latin typeface="+mn-lt"/>
              </a:rPr>
              <a:t>(f) Magnetic materials</a:t>
            </a:r>
          </a:p>
          <a:p>
            <a:pPr marL="457200" indent="-457200"/>
            <a:r>
              <a:rPr lang="en-US" dirty="0" smtClean="0">
                <a:latin typeface="+mn-lt"/>
              </a:rPr>
              <a:t>(g) Biomaterials</a:t>
            </a:r>
          </a:p>
          <a:p>
            <a:pPr marL="457200" indent="-457200"/>
            <a:r>
              <a:rPr lang="en-US" dirty="0" smtClean="0">
                <a:latin typeface="+mn-lt"/>
              </a:rPr>
              <a:t>(h) </a:t>
            </a:r>
            <a:r>
              <a:rPr lang="en-US" dirty="0" err="1" smtClean="0">
                <a:latin typeface="+mn-lt"/>
              </a:rPr>
              <a:t>Nanomaterials</a:t>
            </a:r>
            <a:r>
              <a:rPr lang="en-US" dirty="0" smtClean="0">
                <a:latin typeface="+mn-lt"/>
              </a:rPr>
              <a:t> (0-d, 1-d, 2-d and 3-D)</a:t>
            </a:r>
          </a:p>
          <a:p>
            <a:pPr marL="457200" indent="-457200">
              <a:buAutoNum type="alphaLcParenBoth"/>
            </a:pPr>
            <a:endParaRPr lang="en-IN"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sz="1800">
              <a:latin typeface="+mj-lt"/>
            </a:endParaRPr>
          </a:p>
        </p:txBody>
      </p:sp>
      <p:graphicFrame>
        <p:nvGraphicFramePr>
          <p:cNvPr id="260097" name="Object 1"/>
          <p:cNvGraphicFramePr>
            <a:graphicFrameLocks noChangeAspect="1"/>
          </p:cNvGraphicFramePr>
          <p:nvPr/>
        </p:nvGraphicFramePr>
        <p:xfrm>
          <a:off x="3286116" y="785794"/>
          <a:ext cx="1943606" cy="1000108"/>
        </p:xfrm>
        <a:graphic>
          <a:graphicData uri="http://schemas.openxmlformats.org/presentationml/2006/ole">
            <mc:AlternateContent xmlns:mc="http://schemas.openxmlformats.org/markup-compatibility/2006">
              <mc:Choice xmlns:v="urn:schemas-microsoft-com:vml" Requires="v">
                <p:oleObj spid="_x0000_s179205" name="Equation" r:id="rId4" imgW="977900" imgH="508000" progId="Equation.3">
                  <p:embed/>
                </p:oleObj>
              </mc:Choice>
              <mc:Fallback>
                <p:oleObj name="Equation" r:id="rId4" imgW="977900" imgH="508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6116" y="785794"/>
                        <a:ext cx="1943606" cy="1000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14348" y="0"/>
            <a:ext cx="7715304" cy="369332"/>
          </a:xfrm>
          <a:prstGeom prst="rect">
            <a:avLst/>
          </a:prstGeom>
        </p:spPr>
        <p:txBody>
          <a:bodyPr wrap="square">
            <a:spAutoFit/>
          </a:bodyPr>
          <a:lstStyle/>
          <a:p>
            <a:r>
              <a:rPr lang="en-US" sz="1800" dirty="0" smtClean="0">
                <a:latin typeface="+mj-lt"/>
              </a:rPr>
              <a:t>The critical size below which particle exists as a single domain is given as</a:t>
            </a:r>
            <a:endParaRPr lang="en-IN" sz="1800" dirty="0">
              <a:latin typeface="+mj-lt"/>
            </a:endParaRPr>
          </a:p>
        </p:txBody>
      </p:sp>
      <p:sp>
        <p:nvSpPr>
          <p:cNvPr id="5" name="Rectangle 4"/>
          <p:cNvSpPr/>
          <p:nvPr/>
        </p:nvSpPr>
        <p:spPr>
          <a:xfrm>
            <a:off x="0" y="1997839"/>
            <a:ext cx="9144000" cy="1477328"/>
          </a:xfrm>
          <a:prstGeom prst="rect">
            <a:avLst/>
          </a:prstGeom>
        </p:spPr>
        <p:txBody>
          <a:bodyPr wrap="square">
            <a:spAutoFit/>
          </a:bodyPr>
          <a:lstStyle/>
          <a:p>
            <a:r>
              <a:rPr lang="en-US" sz="1800" dirty="0" smtClean="0">
                <a:latin typeface="+mj-lt"/>
              </a:rPr>
              <a:t>SW model is based on certain assumptions such as, (</a:t>
            </a:r>
            <a:r>
              <a:rPr lang="en-US" sz="1800" dirty="0" err="1" smtClean="0">
                <a:latin typeface="+mj-lt"/>
              </a:rPr>
              <a:t>i</a:t>
            </a:r>
            <a:r>
              <a:rPr lang="en-US" sz="1800" dirty="0" smtClean="0">
                <a:latin typeface="+mj-lt"/>
              </a:rPr>
              <a:t>) within a single domain all the spins are collinear and rotation of spins takes place coherently and collectively and (ii) interaction between the particles is negligible. In this model, the calculation were made for elongated ellipsoidal particles, because the ellipsoidal shape includes all the particle shape of physical interest, such as rod, sphere and disk.</a:t>
            </a:r>
            <a:endParaRPr lang="en-IN" sz="1800" dirty="0">
              <a:latin typeface="+mj-lt"/>
            </a:endParaRPr>
          </a:p>
        </p:txBody>
      </p:sp>
      <p:sp>
        <p:nvSpPr>
          <p:cNvPr id="260100" name="Rectangle 4"/>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sz="1800">
              <a:latin typeface="+mj-lt"/>
            </a:endParaRPr>
          </a:p>
        </p:txBody>
      </p:sp>
      <p:graphicFrame>
        <p:nvGraphicFramePr>
          <p:cNvPr id="260099" name="Object 3"/>
          <p:cNvGraphicFramePr>
            <a:graphicFrameLocks noChangeAspect="1"/>
          </p:cNvGraphicFramePr>
          <p:nvPr/>
        </p:nvGraphicFramePr>
        <p:xfrm>
          <a:off x="3214678" y="3500438"/>
          <a:ext cx="2643206" cy="667217"/>
        </p:xfrm>
        <a:graphic>
          <a:graphicData uri="http://schemas.openxmlformats.org/presentationml/2006/ole">
            <mc:AlternateContent xmlns:mc="http://schemas.openxmlformats.org/markup-compatibility/2006">
              <mc:Choice xmlns:v="urn:schemas-microsoft-com:vml" Requires="v">
                <p:oleObj spid="_x0000_s179206" name="Equation" r:id="rId6" imgW="965200" imgH="241300" progId="Equation.3">
                  <p:embed/>
                </p:oleObj>
              </mc:Choice>
              <mc:Fallback>
                <p:oleObj name="Equation" r:id="rId6" imgW="965200" imgH="2413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4678" y="3500438"/>
                        <a:ext cx="2643206" cy="667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0102" name="Rectangle 6"/>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sz="1800">
              <a:latin typeface="+mj-lt"/>
            </a:endParaRPr>
          </a:p>
        </p:txBody>
      </p:sp>
      <p:graphicFrame>
        <p:nvGraphicFramePr>
          <p:cNvPr id="260101" name="Object 5"/>
          <p:cNvGraphicFramePr>
            <a:graphicFrameLocks noChangeAspect="1"/>
          </p:cNvGraphicFramePr>
          <p:nvPr/>
        </p:nvGraphicFramePr>
        <p:xfrm>
          <a:off x="1785918" y="4643446"/>
          <a:ext cx="5099574" cy="571504"/>
        </p:xfrm>
        <a:graphic>
          <a:graphicData uri="http://schemas.openxmlformats.org/presentationml/2006/ole">
            <mc:AlternateContent xmlns:mc="http://schemas.openxmlformats.org/markup-compatibility/2006">
              <mc:Choice xmlns:v="urn:schemas-microsoft-com:vml" Requires="v">
                <p:oleObj spid="_x0000_s179207" name="Equation" r:id="rId8" imgW="2184400" imgH="241300" progId="Equation.3">
                  <p:embed/>
                </p:oleObj>
              </mc:Choice>
              <mc:Fallback>
                <p:oleObj name="Equation" r:id="rId8" imgW="2184400" imgH="2413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5918" y="4643446"/>
                        <a:ext cx="5099574"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357158" y="4286256"/>
            <a:ext cx="6858048" cy="369332"/>
          </a:xfrm>
          <a:prstGeom prst="rect">
            <a:avLst/>
          </a:prstGeom>
        </p:spPr>
        <p:txBody>
          <a:bodyPr wrap="square">
            <a:spAutoFit/>
          </a:bodyPr>
          <a:lstStyle/>
          <a:p>
            <a:r>
              <a:rPr lang="en-US" sz="1800" dirty="0" smtClean="0">
                <a:latin typeface="+mj-lt"/>
              </a:rPr>
              <a:t>Total anisotropy energy (alignment energy) of a particle is given as</a:t>
            </a:r>
            <a:endParaRPr lang="en-IN" sz="1800" dirty="0">
              <a:latin typeface="+mj-lt"/>
            </a:endParaRPr>
          </a:p>
        </p:txBody>
      </p:sp>
      <p:sp>
        <p:nvSpPr>
          <p:cNvPr id="11" name="Rectangle 10"/>
          <p:cNvSpPr/>
          <p:nvPr/>
        </p:nvSpPr>
        <p:spPr>
          <a:xfrm>
            <a:off x="500034" y="5214950"/>
            <a:ext cx="8429684" cy="646331"/>
          </a:xfrm>
          <a:prstGeom prst="rect">
            <a:avLst/>
          </a:prstGeom>
        </p:spPr>
        <p:txBody>
          <a:bodyPr wrap="square">
            <a:spAutoFit/>
          </a:bodyPr>
          <a:lstStyle/>
          <a:p>
            <a:r>
              <a:rPr lang="en-US" sz="1800" dirty="0" smtClean="0">
                <a:latin typeface="+mj-lt"/>
              </a:rPr>
              <a:t>The first term in the equation is anisotropy energy and second term is additional potential energy supplied by the field to the single domain particle</a:t>
            </a:r>
            <a:endParaRPr lang="en-IN" sz="1800" dirty="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srcRect t="4800"/>
          <a:stretch>
            <a:fillRect/>
          </a:stretch>
        </p:blipFill>
        <p:spPr bwMode="auto">
          <a:xfrm>
            <a:off x="214282" y="2571744"/>
            <a:ext cx="5143536" cy="3857652"/>
          </a:xfrm>
          <a:prstGeom prst="rect">
            <a:avLst/>
          </a:prstGeom>
          <a:noFill/>
          <a:ln w="9525">
            <a:noFill/>
            <a:miter lim="800000"/>
            <a:headEnd/>
            <a:tailEnd/>
          </a:ln>
        </p:spPr>
      </p:pic>
      <p:sp>
        <p:nvSpPr>
          <p:cNvPr id="3" name="Rectangle 2"/>
          <p:cNvSpPr/>
          <p:nvPr/>
        </p:nvSpPr>
        <p:spPr>
          <a:xfrm>
            <a:off x="285720" y="0"/>
            <a:ext cx="8572560" cy="584775"/>
          </a:xfrm>
          <a:prstGeom prst="rect">
            <a:avLst/>
          </a:prstGeom>
        </p:spPr>
        <p:txBody>
          <a:bodyPr wrap="square">
            <a:spAutoFit/>
          </a:bodyPr>
          <a:lstStyle/>
          <a:p>
            <a:r>
              <a:rPr lang="en-US" sz="1600" dirty="0" smtClean="0">
                <a:latin typeface="+mj-lt"/>
              </a:rPr>
              <a:t>The magnetic </a:t>
            </a:r>
            <a:r>
              <a:rPr lang="en-US" sz="1600" dirty="0" err="1" smtClean="0">
                <a:latin typeface="+mj-lt"/>
              </a:rPr>
              <a:t>coercivity</a:t>
            </a:r>
            <a:r>
              <a:rPr lang="en-US" sz="1600" dirty="0" smtClean="0">
                <a:latin typeface="+mj-lt"/>
              </a:rPr>
              <a:t> of a magnetic </a:t>
            </a:r>
            <a:r>
              <a:rPr lang="en-US" sz="1600" dirty="0" err="1" smtClean="0">
                <a:latin typeface="+mj-lt"/>
              </a:rPr>
              <a:t>nanoparticle</a:t>
            </a:r>
            <a:r>
              <a:rPr lang="en-US" sz="1600" dirty="0" smtClean="0">
                <a:latin typeface="+mj-lt"/>
              </a:rPr>
              <a:t> depends significantly on their magneto-crystalline anisotropy, micro-strain, inter-particle interaction, temperature, shape and size.</a:t>
            </a:r>
            <a:endParaRPr lang="en-IN" sz="1600" dirty="0">
              <a:latin typeface="+mj-lt"/>
            </a:endParaRPr>
          </a:p>
        </p:txBody>
      </p:sp>
      <p:sp>
        <p:nvSpPr>
          <p:cNvPr id="4" name="Rectangle 3"/>
          <p:cNvSpPr/>
          <p:nvPr/>
        </p:nvSpPr>
        <p:spPr>
          <a:xfrm>
            <a:off x="214282" y="1071546"/>
            <a:ext cx="8929718" cy="584775"/>
          </a:xfrm>
          <a:prstGeom prst="rect">
            <a:avLst/>
          </a:prstGeom>
        </p:spPr>
        <p:txBody>
          <a:bodyPr wrap="square">
            <a:spAutoFit/>
          </a:bodyPr>
          <a:lstStyle/>
          <a:p>
            <a:r>
              <a:rPr lang="en-US" sz="1600" dirty="0" smtClean="0">
                <a:solidFill>
                  <a:srgbClr val="FF0000"/>
                </a:solidFill>
                <a:latin typeface="+mj-lt"/>
              </a:rPr>
              <a:t>In the multi domain structure, magnetization reversal occurs through a domain wall motion and the size variation </a:t>
            </a:r>
            <a:r>
              <a:rPr lang="en-US" sz="1600" dirty="0" err="1" smtClean="0">
                <a:solidFill>
                  <a:srgbClr val="FF0000"/>
                </a:solidFill>
                <a:latin typeface="+mj-lt"/>
              </a:rPr>
              <a:t>coercivity</a:t>
            </a:r>
            <a:r>
              <a:rPr lang="en-US" sz="1600" dirty="0" smtClean="0">
                <a:solidFill>
                  <a:srgbClr val="FF0000"/>
                </a:solidFill>
                <a:latin typeface="+mj-lt"/>
              </a:rPr>
              <a:t> is given as</a:t>
            </a:r>
            <a:endParaRPr lang="en-IN" sz="1600" dirty="0">
              <a:solidFill>
                <a:srgbClr val="FF0000"/>
              </a:solidFill>
              <a:latin typeface="+mj-lt"/>
            </a:endParaRPr>
          </a:p>
        </p:txBody>
      </p:sp>
      <p:sp>
        <p:nvSpPr>
          <p:cNvPr id="171011" name="Rectangle 3"/>
          <p:cNvSpPr>
            <a:spLocks noChangeArrowheads="1"/>
          </p:cNvSpPr>
          <p:nvPr/>
        </p:nvSpPr>
        <p:spPr bwMode="auto">
          <a:xfrm>
            <a:off x="5286380" y="1857364"/>
            <a:ext cx="3428992"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1600" b="0" i="0" u="none" strike="noStrike" cap="none" normalizeH="0" baseline="0" dirty="0" smtClean="0">
                <a:ln>
                  <a:noFill/>
                </a:ln>
                <a:solidFill>
                  <a:srgbClr val="000000"/>
                </a:solidFill>
                <a:effectLst/>
                <a:latin typeface="+mj-lt"/>
                <a:ea typeface="Calibri" pitchFamily="34" charset="0"/>
                <a:cs typeface="Times New Roman" pitchFamily="18" charset="0"/>
              </a:rPr>
              <a:t>At a</a:t>
            </a:r>
            <a:r>
              <a:rPr kumimoji="0" lang="en-US" sz="1600" b="0" i="0" u="none" strike="noStrike" cap="none" normalizeH="0" dirty="0" smtClean="0">
                <a:ln>
                  <a:noFill/>
                </a:ln>
                <a:solidFill>
                  <a:srgbClr val="000000"/>
                </a:solidFill>
                <a:effectLst/>
                <a:latin typeface="+mj-lt"/>
                <a:ea typeface="Calibri" pitchFamily="34" charset="0"/>
                <a:cs typeface="Times New Roman" pitchFamily="18" charset="0"/>
              </a:rPr>
              <a:t> critical size</a:t>
            </a:r>
            <a:r>
              <a:rPr kumimoji="0" lang="en-US" sz="1600" b="0" i="0" u="none" strike="noStrike" cap="none" normalizeH="0" baseline="0" dirty="0" smtClean="0">
                <a:ln>
                  <a:noFill/>
                </a:ln>
                <a:solidFill>
                  <a:srgbClr val="000000"/>
                </a:solidFill>
                <a:effectLst/>
                <a:latin typeface="+mj-lt"/>
                <a:ea typeface="Calibri" pitchFamily="34" charset="0"/>
                <a:cs typeface="Times New Roman" pitchFamily="18" charset="0"/>
              </a:rPr>
              <a:t>, particles become single domain where the change of direction of magnetization can occur only by coherent rotation of spins which requires high magnetic field. As an effect, it results in considerably high </a:t>
            </a:r>
            <a:r>
              <a:rPr kumimoji="0" lang="en-US" sz="1600" b="0" i="0" u="none" strike="noStrike" cap="none" normalizeH="0" baseline="0" dirty="0" err="1" smtClean="0">
                <a:ln>
                  <a:noFill/>
                </a:ln>
                <a:solidFill>
                  <a:srgbClr val="000000"/>
                </a:solidFill>
                <a:effectLst/>
                <a:latin typeface="+mj-lt"/>
                <a:ea typeface="Calibri" pitchFamily="34" charset="0"/>
                <a:cs typeface="Times New Roman" pitchFamily="18" charset="0"/>
              </a:rPr>
              <a:t>coercivity</a:t>
            </a:r>
            <a:r>
              <a:rPr kumimoji="0" lang="en-US" sz="1600" b="0" i="0" u="none" strike="noStrike" cap="none" normalizeH="0" baseline="0" dirty="0" smtClean="0">
                <a:ln>
                  <a:noFill/>
                </a:ln>
                <a:solidFill>
                  <a:srgbClr val="000000"/>
                </a:solidFill>
                <a:effectLst/>
                <a:latin typeface="+mj-lt"/>
                <a:ea typeface="Calibri" pitchFamily="34" charset="0"/>
                <a:cs typeface="Times New Roman" pitchFamily="18" charset="0"/>
              </a:rPr>
              <a:t>.</a:t>
            </a:r>
            <a:r>
              <a:rPr kumimoji="0" lang="en-US" sz="1600" b="0" i="0" u="none" strike="noStrike" cap="none" normalizeH="0" baseline="0" dirty="0" smtClean="0">
                <a:ln>
                  <a:noFill/>
                </a:ln>
                <a:solidFill>
                  <a:schemeClr val="tx1"/>
                </a:solidFill>
                <a:effectLst/>
                <a:latin typeface="+mj-lt"/>
                <a:cs typeface="Arial" pitchFamily="34" charset="0"/>
              </a:rPr>
              <a:t> </a:t>
            </a:r>
            <a:r>
              <a:rPr lang="en-US" sz="1600" dirty="0" err="1" smtClean="0">
                <a:latin typeface="+mj-lt"/>
              </a:rPr>
              <a:t>Coercivity</a:t>
            </a:r>
            <a:r>
              <a:rPr lang="en-US" sz="1600" dirty="0" smtClean="0">
                <a:latin typeface="+mj-lt"/>
              </a:rPr>
              <a:t> is found to be increased with the particle size within a single domain. It is because of the progressively increasing role of thermal fluctuations. Here size dependence of </a:t>
            </a:r>
            <a:r>
              <a:rPr lang="en-US" sz="1600" dirty="0" err="1" smtClean="0">
                <a:latin typeface="+mj-lt"/>
              </a:rPr>
              <a:t>coercivity</a:t>
            </a:r>
            <a:r>
              <a:rPr lang="en-US" sz="1600" dirty="0" smtClean="0">
                <a:latin typeface="+mj-lt"/>
              </a:rPr>
              <a:t> can be expressed as, </a:t>
            </a:r>
            <a:endParaRPr kumimoji="0" lang="en-US" sz="1600" b="0" i="0" u="none" strike="noStrike" cap="none" normalizeH="0" baseline="0" dirty="0" smtClean="0">
              <a:ln>
                <a:noFill/>
              </a:ln>
              <a:solidFill>
                <a:schemeClr val="tx1"/>
              </a:solidFill>
              <a:effectLst/>
              <a:latin typeface="+mj-lt"/>
              <a:cs typeface="Arial" pitchFamily="34" charset="0"/>
            </a:endParaRPr>
          </a:p>
        </p:txBody>
      </p:sp>
      <p:sp>
        <p:nvSpPr>
          <p:cNvPr id="171013" name="Rectangle 5"/>
          <p:cNvSpPr>
            <a:spLocks noChangeArrowheads="1"/>
          </p:cNvSpPr>
          <p:nvPr/>
        </p:nvSpPr>
        <p:spPr bwMode="auto">
          <a:xfrm>
            <a:off x="0" y="0"/>
            <a:ext cx="18473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sz="1600">
              <a:latin typeface="+mj-lt"/>
            </a:endParaRPr>
          </a:p>
        </p:txBody>
      </p:sp>
      <p:graphicFrame>
        <p:nvGraphicFramePr>
          <p:cNvPr id="171012" name="Object 4"/>
          <p:cNvGraphicFramePr>
            <a:graphicFrameLocks noChangeAspect="1"/>
          </p:cNvGraphicFramePr>
          <p:nvPr/>
        </p:nvGraphicFramePr>
        <p:xfrm>
          <a:off x="5500694" y="6000744"/>
          <a:ext cx="1823949" cy="857256"/>
        </p:xfrm>
        <a:graphic>
          <a:graphicData uri="http://schemas.openxmlformats.org/presentationml/2006/ole">
            <mc:AlternateContent xmlns:mc="http://schemas.openxmlformats.org/markup-compatibility/2006">
              <mc:Choice xmlns:v="urn:schemas-microsoft-com:vml" Requires="v">
                <p:oleObj spid="_x0000_s182276" name="Equation" r:id="rId4" imgW="927100" imgH="431800" progId="Equation.3">
                  <p:embed/>
                </p:oleObj>
              </mc:Choice>
              <mc:Fallback>
                <p:oleObj name="Equation" r:id="rId4" imgW="927100" imgH="431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694" y="6000744"/>
                        <a:ext cx="1823949" cy="85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1014" name="Rectangle 6"/>
          <p:cNvSpPr>
            <a:spLocks noChangeArrowheads="1"/>
          </p:cNvSpPr>
          <p:nvPr/>
        </p:nvSpPr>
        <p:spPr bwMode="auto">
          <a:xfrm>
            <a:off x="0" y="0"/>
            <a:ext cx="184731"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sz="1600">
              <a:latin typeface="+mj-lt"/>
            </a:endParaRPr>
          </a:p>
        </p:txBody>
      </p:sp>
      <p:graphicFrame>
        <p:nvGraphicFramePr>
          <p:cNvPr id="5" name="Object 5"/>
          <p:cNvGraphicFramePr>
            <a:graphicFrameLocks noChangeAspect="1"/>
          </p:cNvGraphicFramePr>
          <p:nvPr/>
        </p:nvGraphicFramePr>
        <p:xfrm>
          <a:off x="5786446" y="1357298"/>
          <a:ext cx="1330691" cy="642918"/>
        </p:xfrm>
        <a:graphic>
          <a:graphicData uri="http://schemas.openxmlformats.org/presentationml/2006/ole">
            <mc:AlternateContent xmlns:mc="http://schemas.openxmlformats.org/markup-compatibility/2006">
              <mc:Choice xmlns:v="urn:schemas-microsoft-com:vml" Requires="v">
                <p:oleObj spid="_x0000_s182277" name="Equation" r:id="rId6" imgW="799753" imgH="393529" progId="Equation.3">
                  <p:embed/>
                </p:oleObj>
              </mc:Choice>
              <mc:Fallback>
                <p:oleObj name="Equation" r:id="rId6" imgW="799753" imgH="393529"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446" y="1357298"/>
                        <a:ext cx="1330691" cy="6429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1802" y="0"/>
            <a:ext cx="3772828" cy="461665"/>
          </a:xfrm>
          <a:prstGeom prst="rect">
            <a:avLst/>
          </a:prstGeom>
          <a:noFill/>
        </p:spPr>
        <p:txBody>
          <a:bodyPr wrap="none" rtlCol="0">
            <a:spAutoFit/>
          </a:bodyPr>
          <a:lstStyle/>
          <a:p>
            <a:r>
              <a:rPr lang="en-US" b="1" dirty="0" smtClean="0">
                <a:solidFill>
                  <a:srgbClr val="7030A0"/>
                </a:solidFill>
                <a:latin typeface="+mj-lt"/>
              </a:rPr>
              <a:t>INTERNAL STRUCTURE</a:t>
            </a:r>
            <a:endParaRPr lang="en-IN" b="1" dirty="0">
              <a:solidFill>
                <a:srgbClr val="7030A0"/>
              </a:solidFill>
              <a:latin typeface="+mj-lt"/>
            </a:endParaRPr>
          </a:p>
        </p:txBody>
      </p:sp>
      <p:sp>
        <p:nvSpPr>
          <p:cNvPr id="3" name="TextBox 2"/>
          <p:cNvSpPr txBox="1"/>
          <p:nvPr/>
        </p:nvSpPr>
        <p:spPr>
          <a:xfrm>
            <a:off x="642910" y="928670"/>
            <a:ext cx="7730834" cy="4893647"/>
          </a:xfrm>
          <a:prstGeom prst="rect">
            <a:avLst/>
          </a:prstGeom>
          <a:noFill/>
        </p:spPr>
        <p:txBody>
          <a:bodyPr wrap="none" rtlCol="0">
            <a:spAutoFit/>
          </a:bodyPr>
          <a:lstStyle/>
          <a:p>
            <a:r>
              <a:rPr lang="en-US" dirty="0" smtClean="0">
                <a:solidFill>
                  <a:srgbClr val="CC0066"/>
                </a:solidFill>
                <a:latin typeface="+mj-lt"/>
              </a:rPr>
              <a:t>ATOMIC STRUCTURE</a:t>
            </a:r>
          </a:p>
          <a:p>
            <a:r>
              <a:rPr lang="en-US" dirty="0" smtClean="0">
                <a:solidFill>
                  <a:srgbClr val="7030A0"/>
                </a:solidFill>
                <a:latin typeface="+mj-lt"/>
              </a:rPr>
              <a:t>ATOMIC BONDING</a:t>
            </a:r>
          </a:p>
          <a:p>
            <a:r>
              <a:rPr lang="en-US" dirty="0" smtClean="0">
                <a:solidFill>
                  <a:srgbClr val="7030A0"/>
                </a:solidFill>
                <a:latin typeface="+mj-lt"/>
              </a:rPr>
              <a:t>	IONIC, CO-VALENT, VANDERWALL, METALLIC</a:t>
            </a:r>
          </a:p>
          <a:p>
            <a:r>
              <a:rPr lang="en-US" dirty="0" smtClean="0">
                <a:solidFill>
                  <a:srgbClr val="7030A0"/>
                </a:solidFill>
                <a:latin typeface="+mj-lt"/>
              </a:rPr>
              <a:t>Net force is zero F</a:t>
            </a:r>
            <a:r>
              <a:rPr lang="en-US" baseline="-25000" dirty="0" smtClean="0">
                <a:solidFill>
                  <a:srgbClr val="7030A0"/>
                </a:solidFill>
                <a:latin typeface="+mj-lt"/>
              </a:rPr>
              <a:t>N</a:t>
            </a:r>
            <a:r>
              <a:rPr lang="en-US" dirty="0" smtClean="0">
                <a:solidFill>
                  <a:srgbClr val="7030A0"/>
                </a:solidFill>
                <a:latin typeface="+mj-lt"/>
              </a:rPr>
              <a:t>=</a:t>
            </a:r>
            <a:r>
              <a:rPr lang="en-US" dirty="0" err="1" smtClean="0">
                <a:solidFill>
                  <a:srgbClr val="7030A0"/>
                </a:solidFill>
                <a:latin typeface="+mj-lt"/>
              </a:rPr>
              <a:t>F</a:t>
            </a:r>
            <a:r>
              <a:rPr lang="en-US" baseline="-25000" dirty="0" err="1" smtClean="0">
                <a:solidFill>
                  <a:srgbClr val="7030A0"/>
                </a:solidFill>
                <a:latin typeface="+mj-lt"/>
              </a:rPr>
              <a:t>r</a:t>
            </a:r>
            <a:r>
              <a:rPr lang="en-US" dirty="0" err="1" smtClean="0">
                <a:solidFill>
                  <a:srgbClr val="7030A0"/>
                </a:solidFill>
                <a:latin typeface="+mj-lt"/>
              </a:rPr>
              <a:t>+F</a:t>
            </a:r>
            <a:r>
              <a:rPr lang="en-US" baseline="-25000" dirty="0" err="1" smtClean="0">
                <a:solidFill>
                  <a:srgbClr val="7030A0"/>
                </a:solidFill>
                <a:latin typeface="+mj-lt"/>
              </a:rPr>
              <a:t>a</a:t>
            </a:r>
            <a:r>
              <a:rPr lang="en-US" dirty="0" smtClean="0">
                <a:solidFill>
                  <a:srgbClr val="7030A0"/>
                </a:solidFill>
                <a:latin typeface="+mj-lt"/>
              </a:rPr>
              <a:t>=0 </a:t>
            </a:r>
          </a:p>
          <a:p>
            <a:endParaRPr lang="en-US" dirty="0" smtClean="0">
              <a:solidFill>
                <a:srgbClr val="7030A0"/>
              </a:solidFill>
              <a:latin typeface="+mj-lt"/>
            </a:endParaRPr>
          </a:p>
          <a:p>
            <a:r>
              <a:rPr lang="en-US" dirty="0" smtClean="0">
                <a:solidFill>
                  <a:srgbClr val="00B050"/>
                </a:solidFill>
                <a:latin typeface="+mj-lt"/>
              </a:rPr>
              <a:t>CRYSTAL STRUCTURE</a:t>
            </a:r>
          </a:p>
          <a:p>
            <a:r>
              <a:rPr lang="en-US" dirty="0" smtClean="0">
                <a:solidFill>
                  <a:srgbClr val="00B050"/>
                </a:solidFill>
                <a:latin typeface="+mj-lt"/>
              </a:rPr>
              <a:t>	ALLOTROPIC TRANSFORMATINS</a:t>
            </a:r>
          </a:p>
          <a:p>
            <a:r>
              <a:rPr lang="en-US" dirty="0" smtClean="0">
                <a:solidFill>
                  <a:srgbClr val="00B050"/>
                </a:solidFill>
                <a:latin typeface="+mj-lt"/>
              </a:rPr>
              <a:t>	Fe: BCC at room temperature</a:t>
            </a:r>
          </a:p>
          <a:p>
            <a:r>
              <a:rPr lang="en-US" dirty="0" smtClean="0">
                <a:solidFill>
                  <a:srgbClr val="00B050"/>
                </a:solidFill>
                <a:latin typeface="+mj-lt"/>
              </a:rPr>
              <a:t>	      FCC at 750</a:t>
            </a:r>
            <a:r>
              <a:rPr lang="en-US" baseline="30000" dirty="0" smtClean="0">
                <a:solidFill>
                  <a:srgbClr val="00B050"/>
                </a:solidFill>
                <a:latin typeface="+mj-lt"/>
              </a:rPr>
              <a:t>0</a:t>
            </a:r>
            <a:r>
              <a:rPr lang="en-US" dirty="0" smtClean="0">
                <a:solidFill>
                  <a:srgbClr val="00B050"/>
                </a:solidFill>
                <a:latin typeface="+mj-lt"/>
              </a:rPr>
              <a:t>C</a:t>
            </a:r>
          </a:p>
          <a:p>
            <a:r>
              <a:rPr lang="en-US" dirty="0" smtClean="0">
                <a:solidFill>
                  <a:srgbClr val="00B050"/>
                </a:solidFill>
                <a:latin typeface="+mj-lt"/>
              </a:rPr>
              <a:t> 	      FCC at 125Kbar at room temperature</a:t>
            </a:r>
          </a:p>
          <a:p>
            <a:endParaRPr lang="en-US" dirty="0" smtClean="0">
              <a:solidFill>
                <a:srgbClr val="6600CC"/>
              </a:solidFill>
              <a:latin typeface="+mj-lt"/>
            </a:endParaRPr>
          </a:p>
          <a:p>
            <a:r>
              <a:rPr lang="en-US" dirty="0" smtClean="0">
                <a:solidFill>
                  <a:srgbClr val="6600CC"/>
                </a:solidFill>
                <a:latin typeface="+mj-lt"/>
              </a:rPr>
              <a:t>MOLECULAR STRUCTURE</a:t>
            </a:r>
          </a:p>
          <a:p>
            <a:r>
              <a:rPr lang="en-US" dirty="0" smtClean="0">
                <a:solidFill>
                  <a:srgbClr val="6600CC"/>
                </a:solidFill>
                <a:latin typeface="+mj-lt"/>
              </a:rPr>
              <a:t> 	    Polymer</a:t>
            </a:r>
            <a:endParaRPr lang="en-IN" dirty="0">
              <a:solidFill>
                <a:srgbClr val="6600CC"/>
              </a:solid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68" y="214290"/>
            <a:ext cx="1604927" cy="461665"/>
          </a:xfrm>
          <a:prstGeom prst="rect">
            <a:avLst/>
          </a:prstGeom>
          <a:noFill/>
        </p:spPr>
        <p:txBody>
          <a:bodyPr wrap="none" rtlCol="0">
            <a:spAutoFit/>
          </a:bodyPr>
          <a:lstStyle/>
          <a:p>
            <a:r>
              <a:rPr lang="en-US" b="1" dirty="0" smtClean="0">
                <a:solidFill>
                  <a:srgbClr val="6600CC"/>
                </a:solidFill>
                <a:latin typeface="+mj-lt"/>
              </a:rPr>
              <a:t>DEFECTS</a:t>
            </a:r>
            <a:endParaRPr lang="en-IN" b="1" dirty="0">
              <a:solidFill>
                <a:srgbClr val="6600CC"/>
              </a:solidFill>
              <a:latin typeface="+mj-lt"/>
            </a:endParaRPr>
          </a:p>
        </p:txBody>
      </p:sp>
      <p:sp>
        <p:nvSpPr>
          <p:cNvPr id="3" name="TextBox 2"/>
          <p:cNvSpPr txBox="1"/>
          <p:nvPr/>
        </p:nvSpPr>
        <p:spPr>
          <a:xfrm>
            <a:off x="0" y="642918"/>
            <a:ext cx="9224833" cy="1938992"/>
          </a:xfrm>
          <a:prstGeom prst="rect">
            <a:avLst/>
          </a:prstGeom>
          <a:noFill/>
        </p:spPr>
        <p:txBody>
          <a:bodyPr wrap="none" rtlCol="0">
            <a:spAutoFit/>
          </a:bodyPr>
          <a:lstStyle/>
          <a:p>
            <a:r>
              <a:rPr lang="en-US" dirty="0" smtClean="0">
                <a:latin typeface="+mn-lt"/>
              </a:rPr>
              <a:t>Point Defects (</a:t>
            </a:r>
            <a:r>
              <a:rPr lang="en-US" dirty="0" err="1" smtClean="0">
                <a:latin typeface="+mn-lt"/>
              </a:rPr>
              <a:t>Scottkey</a:t>
            </a:r>
            <a:r>
              <a:rPr lang="en-US" dirty="0" smtClean="0">
                <a:latin typeface="+mn-lt"/>
              </a:rPr>
              <a:t> defects, </a:t>
            </a:r>
            <a:r>
              <a:rPr lang="en-US" dirty="0" err="1" smtClean="0">
                <a:latin typeface="+mn-lt"/>
              </a:rPr>
              <a:t>Frenkel</a:t>
            </a:r>
            <a:r>
              <a:rPr lang="en-US" dirty="0" smtClean="0">
                <a:latin typeface="+mn-lt"/>
              </a:rPr>
              <a:t> defects)</a:t>
            </a:r>
          </a:p>
          <a:p>
            <a:r>
              <a:rPr lang="en-US" dirty="0" smtClean="0">
                <a:latin typeface="+mn-lt"/>
              </a:rPr>
              <a:t>Linear Defects (Edge dislocations)</a:t>
            </a:r>
          </a:p>
          <a:p>
            <a:r>
              <a:rPr lang="en-US" dirty="0" smtClean="0">
                <a:latin typeface="+mn-lt"/>
              </a:rPr>
              <a:t>Planer Defects (Interfacial defects, Grain boundary, </a:t>
            </a:r>
            <a:r>
              <a:rPr lang="en-US" dirty="0" err="1" smtClean="0">
                <a:latin typeface="+mn-lt"/>
              </a:rPr>
              <a:t>Interphase</a:t>
            </a:r>
            <a:r>
              <a:rPr lang="en-US" dirty="0" smtClean="0">
                <a:latin typeface="+mn-lt"/>
              </a:rPr>
              <a:t> boundary)</a:t>
            </a:r>
          </a:p>
          <a:p>
            <a:r>
              <a:rPr lang="en-US" dirty="0" smtClean="0">
                <a:latin typeface="+mn-lt"/>
              </a:rPr>
              <a:t>Volume defects</a:t>
            </a:r>
          </a:p>
          <a:p>
            <a:r>
              <a:rPr lang="en-US" dirty="0" smtClean="0">
                <a:latin typeface="+mn-lt"/>
              </a:rPr>
              <a:t>Casting defects (Cavities and gas holes)</a:t>
            </a:r>
          </a:p>
        </p:txBody>
      </p:sp>
      <p:sp>
        <p:nvSpPr>
          <p:cNvPr id="4" name="TextBox 3"/>
          <p:cNvSpPr txBox="1"/>
          <p:nvPr/>
        </p:nvSpPr>
        <p:spPr>
          <a:xfrm>
            <a:off x="2857488" y="2571744"/>
            <a:ext cx="4078552" cy="461665"/>
          </a:xfrm>
          <a:prstGeom prst="rect">
            <a:avLst/>
          </a:prstGeom>
          <a:noFill/>
        </p:spPr>
        <p:txBody>
          <a:bodyPr wrap="none" rtlCol="0">
            <a:spAutoFit/>
          </a:bodyPr>
          <a:lstStyle/>
          <a:p>
            <a:r>
              <a:rPr lang="en-US" dirty="0" smtClean="0">
                <a:solidFill>
                  <a:srgbClr val="FF0000"/>
                </a:solidFill>
                <a:latin typeface="+mn-lt"/>
              </a:rPr>
              <a:t>MECHANICAL BEHAVIOUR</a:t>
            </a:r>
            <a:endParaRPr lang="en-IN" dirty="0">
              <a:solidFill>
                <a:srgbClr val="FF0000"/>
              </a:solidFill>
              <a:latin typeface="+mn-lt"/>
            </a:endParaRPr>
          </a:p>
        </p:txBody>
      </p:sp>
      <p:pic>
        <p:nvPicPr>
          <p:cNvPr id="155650" name="Picture 2"/>
          <p:cNvPicPr>
            <a:picLocks noChangeAspect="1" noChangeArrowheads="1"/>
          </p:cNvPicPr>
          <p:nvPr/>
        </p:nvPicPr>
        <p:blipFill>
          <a:blip r:embed="rId2"/>
          <a:srcRect/>
          <a:stretch>
            <a:fillRect/>
          </a:stretch>
        </p:blipFill>
        <p:spPr bwMode="auto">
          <a:xfrm rot="10585224">
            <a:off x="460113" y="3131551"/>
            <a:ext cx="4767733" cy="3489113"/>
          </a:xfrm>
          <a:prstGeom prst="rect">
            <a:avLst/>
          </a:prstGeom>
          <a:noFill/>
          <a:ln w="9525">
            <a:noFill/>
            <a:miter lim="800000"/>
            <a:headEnd/>
            <a:tailEnd/>
          </a:ln>
          <a:effectLst/>
        </p:spPr>
      </p:pic>
      <p:pic>
        <p:nvPicPr>
          <p:cNvPr id="155651" name="Picture 3"/>
          <p:cNvPicPr>
            <a:picLocks noChangeAspect="1" noChangeArrowheads="1"/>
          </p:cNvPicPr>
          <p:nvPr/>
        </p:nvPicPr>
        <p:blipFill>
          <a:blip r:embed="rId3"/>
          <a:srcRect/>
          <a:stretch>
            <a:fillRect/>
          </a:stretch>
        </p:blipFill>
        <p:spPr bwMode="auto">
          <a:xfrm rot="10402720">
            <a:off x="5357818" y="3714752"/>
            <a:ext cx="3448050" cy="107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Picture 2"/>
          <p:cNvPicPr>
            <a:picLocks noChangeAspect="1" noChangeArrowheads="1"/>
          </p:cNvPicPr>
          <p:nvPr/>
        </p:nvPicPr>
        <p:blipFill>
          <a:blip r:embed="rId2"/>
          <a:srcRect/>
          <a:stretch>
            <a:fillRect/>
          </a:stretch>
        </p:blipFill>
        <p:spPr bwMode="auto">
          <a:xfrm>
            <a:off x="571472" y="285728"/>
            <a:ext cx="3184094" cy="4286280"/>
          </a:xfrm>
          <a:prstGeom prst="rect">
            <a:avLst/>
          </a:prstGeom>
          <a:noFill/>
          <a:ln w="9525">
            <a:noFill/>
            <a:miter lim="800000"/>
            <a:headEnd/>
            <a:tailEnd/>
          </a:ln>
          <a:effectLst/>
        </p:spPr>
      </p:pic>
      <p:pic>
        <p:nvPicPr>
          <p:cNvPr id="156675" name="Picture 3"/>
          <p:cNvPicPr>
            <a:picLocks noChangeAspect="1" noChangeArrowheads="1"/>
          </p:cNvPicPr>
          <p:nvPr/>
        </p:nvPicPr>
        <p:blipFill>
          <a:blip r:embed="rId3"/>
          <a:srcRect/>
          <a:stretch>
            <a:fillRect/>
          </a:stretch>
        </p:blipFill>
        <p:spPr bwMode="auto">
          <a:xfrm>
            <a:off x="571472" y="4786322"/>
            <a:ext cx="3257550" cy="552450"/>
          </a:xfrm>
          <a:prstGeom prst="rect">
            <a:avLst/>
          </a:prstGeom>
          <a:noFill/>
          <a:ln w="9525">
            <a:noFill/>
            <a:miter lim="800000"/>
            <a:headEnd/>
            <a:tailEnd/>
          </a:ln>
          <a:effectLst/>
        </p:spPr>
      </p:pic>
      <p:pic>
        <p:nvPicPr>
          <p:cNvPr id="156676" name="Picture 4"/>
          <p:cNvPicPr>
            <a:picLocks noChangeAspect="1" noChangeArrowheads="1"/>
          </p:cNvPicPr>
          <p:nvPr/>
        </p:nvPicPr>
        <p:blipFill>
          <a:blip r:embed="rId4"/>
          <a:srcRect/>
          <a:stretch>
            <a:fillRect/>
          </a:stretch>
        </p:blipFill>
        <p:spPr bwMode="auto">
          <a:xfrm>
            <a:off x="4714876" y="714356"/>
            <a:ext cx="3886200" cy="3048000"/>
          </a:xfrm>
          <a:prstGeom prst="rect">
            <a:avLst/>
          </a:prstGeom>
          <a:noFill/>
          <a:ln w="9525">
            <a:noFill/>
            <a:miter lim="800000"/>
            <a:headEnd/>
            <a:tailEnd/>
          </a:ln>
          <a:effectLst/>
        </p:spPr>
      </p:pic>
      <p:pic>
        <p:nvPicPr>
          <p:cNvPr id="156677" name="Picture 5"/>
          <p:cNvPicPr>
            <a:picLocks noChangeAspect="1" noChangeArrowheads="1"/>
          </p:cNvPicPr>
          <p:nvPr/>
        </p:nvPicPr>
        <p:blipFill>
          <a:blip r:embed="rId5"/>
          <a:srcRect/>
          <a:stretch>
            <a:fillRect/>
          </a:stretch>
        </p:blipFill>
        <p:spPr bwMode="auto">
          <a:xfrm>
            <a:off x="4786314" y="4143380"/>
            <a:ext cx="3352800" cy="164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Date Placeholder 1"/>
          <p:cNvSpPr>
            <a:spLocks noGrp="1"/>
          </p:cNvSpPr>
          <p:nvPr>
            <p:ph type="dt" sz="quarter" idx="10"/>
          </p:nvPr>
        </p:nvSpPr>
        <p:spPr>
          <a:noFill/>
        </p:spPr>
        <p:txBody>
          <a:bodyPr/>
          <a:lstStyle/>
          <a:p>
            <a:fld id="{5BC3C4C8-DD97-40A5-8F5E-CD8ECE94B5C0}" type="datetime2">
              <a:rPr lang="en-US" smtClean="0"/>
              <a:pPr/>
              <a:t>Tuesday, November 9, 2021</a:t>
            </a:fld>
            <a:endParaRPr lang="en-US" smtClean="0"/>
          </a:p>
        </p:txBody>
      </p:sp>
      <p:sp>
        <p:nvSpPr>
          <p:cNvPr id="73731" name="Slide Number Placeholder 3"/>
          <p:cNvSpPr>
            <a:spLocks noGrp="1"/>
          </p:cNvSpPr>
          <p:nvPr>
            <p:ph type="sldNum" sz="quarter" idx="12"/>
          </p:nvPr>
        </p:nvSpPr>
        <p:spPr>
          <a:noFill/>
        </p:spPr>
        <p:txBody>
          <a:bodyPr/>
          <a:lstStyle/>
          <a:p>
            <a:fld id="{93DB6345-F5EC-41B6-8B46-3BE0D6C8305E}" type="slidenum">
              <a:rPr lang="en-US" smtClean="0"/>
              <a:pPr/>
              <a:t>6</a:t>
            </a:fld>
            <a:endParaRPr lang="en-US" smtClean="0"/>
          </a:p>
        </p:txBody>
      </p:sp>
      <p:sp>
        <p:nvSpPr>
          <p:cNvPr id="73732" name="Rectangle 6"/>
          <p:cNvSpPr>
            <a:spLocks noChangeArrowheads="1"/>
          </p:cNvSpPr>
          <p:nvPr/>
        </p:nvSpPr>
        <p:spPr bwMode="auto">
          <a:xfrm>
            <a:off x="0" y="3103563"/>
            <a:ext cx="184731" cy="461665"/>
          </a:xfrm>
          <a:prstGeom prst="rect">
            <a:avLst/>
          </a:prstGeom>
          <a:noFill/>
          <a:ln w="9525" algn="ctr">
            <a:noFill/>
            <a:miter lim="800000"/>
            <a:headEnd/>
            <a:tailEnd/>
          </a:ln>
        </p:spPr>
        <p:txBody>
          <a:bodyPr wrap="none" anchor="ctr">
            <a:spAutoFit/>
          </a:bodyPr>
          <a:lstStyle/>
          <a:p>
            <a:endParaRPr lang="en-US"/>
          </a:p>
        </p:txBody>
      </p:sp>
      <p:sp>
        <p:nvSpPr>
          <p:cNvPr id="73733" name="Text Box 7"/>
          <p:cNvSpPr txBox="1">
            <a:spLocks noChangeArrowheads="1"/>
          </p:cNvSpPr>
          <p:nvPr/>
        </p:nvSpPr>
        <p:spPr bwMode="auto">
          <a:xfrm>
            <a:off x="1" y="533400"/>
            <a:ext cx="8872904" cy="5690719"/>
          </a:xfrm>
          <a:prstGeom prst="rect">
            <a:avLst/>
          </a:prstGeom>
          <a:noFill/>
          <a:ln w="9525">
            <a:noFill/>
            <a:miter lim="800000"/>
            <a:headEnd/>
            <a:tailEnd/>
          </a:ln>
        </p:spPr>
        <p:txBody>
          <a:bodyPr lIns="83814" tIns="41907" rIns="83814" bIns="41907">
            <a:spAutoFit/>
          </a:bodyPr>
          <a:lstStyle/>
          <a:p>
            <a:pPr algn="l" defTabSz="838200" eaLnBrk="0" hangingPunct="0">
              <a:tabLst>
                <a:tab pos="261938" algn="l"/>
                <a:tab pos="523875" algn="l"/>
              </a:tabLst>
            </a:pPr>
            <a:r>
              <a:rPr lang="en-US" sz="2000" dirty="0">
                <a:solidFill>
                  <a:schemeClr val="tx1"/>
                </a:solidFill>
                <a:latin typeface="+mj-lt"/>
              </a:rPr>
              <a:t>•	Delocalization of the </a:t>
            </a:r>
            <a:r>
              <a:rPr lang="en-US" sz="2000" dirty="0" err="1">
                <a:solidFill>
                  <a:schemeClr val="tx1"/>
                </a:solidFill>
                <a:latin typeface="+mj-lt"/>
              </a:rPr>
              <a:t>valency</a:t>
            </a:r>
            <a:r>
              <a:rPr lang="en-US" sz="2000" dirty="0">
                <a:solidFill>
                  <a:schemeClr val="tx1"/>
                </a:solidFill>
                <a:latin typeface="+mj-lt"/>
              </a:rPr>
              <a:t> electron (Discrete energy level)</a:t>
            </a:r>
          </a:p>
          <a:p>
            <a:pPr algn="l" defTabSz="838200" eaLnBrk="0" hangingPunct="0">
              <a:lnSpc>
                <a:spcPct val="70000"/>
              </a:lnSpc>
              <a:tabLst>
                <a:tab pos="261938" algn="l"/>
                <a:tab pos="523875" algn="l"/>
              </a:tabLst>
            </a:pPr>
            <a:endParaRPr lang="en-US" sz="2000" dirty="0">
              <a:solidFill>
                <a:schemeClr val="tx1"/>
              </a:solidFill>
              <a:latin typeface="+mj-lt"/>
            </a:endParaRPr>
          </a:p>
          <a:p>
            <a:pPr algn="l" defTabSz="838200" eaLnBrk="0" hangingPunct="0">
              <a:tabLst>
                <a:tab pos="261938" algn="l"/>
                <a:tab pos="523875" algn="l"/>
              </a:tabLst>
            </a:pPr>
            <a:r>
              <a:rPr lang="en-US" sz="2000" dirty="0">
                <a:solidFill>
                  <a:schemeClr val="tx1"/>
                </a:solidFill>
                <a:latin typeface="+mj-lt"/>
              </a:rPr>
              <a:t>•	Structure also changes with size.</a:t>
            </a:r>
          </a:p>
          <a:p>
            <a:pPr algn="l" defTabSz="838200" eaLnBrk="0" hangingPunct="0">
              <a:lnSpc>
                <a:spcPct val="70000"/>
              </a:lnSpc>
              <a:tabLst>
                <a:tab pos="261938" algn="l"/>
                <a:tab pos="523875" algn="l"/>
              </a:tabLst>
            </a:pPr>
            <a:endParaRPr lang="en-US" sz="2000" dirty="0">
              <a:solidFill>
                <a:schemeClr val="tx1"/>
              </a:solidFill>
              <a:latin typeface="+mj-lt"/>
            </a:endParaRPr>
          </a:p>
          <a:p>
            <a:pPr algn="l" defTabSz="838200" eaLnBrk="0" hangingPunct="0">
              <a:tabLst>
                <a:tab pos="261938" algn="l"/>
                <a:tab pos="523875" algn="l"/>
              </a:tabLst>
            </a:pPr>
            <a:r>
              <a:rPr lang="en-US" sz="2000" dirty="0">
                <a:solidFill>
                  <a:schemeClr val="tx1"/>
                </a:solidFill>
                <a:latin typeface="+mj-lt"/>
              </a:rPr>
              <a:t>•	The above two changes can lead to different physical and chemical</a:t>
            </a:r>
          </a:p>
          <a:p>
            <a:pPr algn="l" defTabSz="838200" eaLnBrk="0" hangingPunct="0">
              <a:tabLst>
                <a:tab pos="261938" algn="l"/>
                <a:tab pos="523875" algn="l"/>
              </a:tabLst>
            </a:pPr>
            <a:r>
              <a:rPr lang="en-US" sz="2000" dirty="0">
                <a:solidFill>
                  <a:schemeClr val="tx1"/>
                </a:solidFill>
                <a:latin typeface="+mj-lt"/>
              </a:rPr>
              <a:t>	properties, </a:t>
            </a:r>
            <a:r>
              <a:rPr lang="en-US" sz="2000" b="1" dirty="0">
                <a:solidFill>
                  <a:schemeClr val="tx1"/>
                </a:solidFill>
                <a:latin typeface="+mj-lt"/>
              </a:rPr>
              <a:t>depending on size</a:t>
            </a:r>
            <a:endParaRPr lang="en-US" sz="2000" dirty="0">
              <a:solidFill>
                <a:schemeClr val="tx1"/>
              </a:solidFill>
              <a:latin typeface="+mj-lt"/>
            </a:endParaRPr>
          </a:p>
          <a:p>
            <a:pPr algn="l" defTabSz="838200" eaLnBrk="0" hangingPunct="0">
              <a:tabLst>
                <a:tab pos="261938" algn="l"/>
                <a:tab pos="523875" algn="l"/>
              </a:tabLst>
            </a:pPr>
            <a:r>
              <a:rPr lang="en-US" sz="2000" dirty="0">
                <a:solidFill>
                  <a:schemeClr val="tx1"/>
                </a:solidFill>
                <a:latin typeface="+mj-lt"/>
              </a:rPr>
              <a:t>				Optical properties</a:t>
            </a:r>
          </a:p>
          <a:p>
            <a:pPr algn="l" defTabSz="838200" eaLnBrk="0" hangingPunct="0">
              <a:lnSpc>
                <a:spcPct val="150000"/>
              </a:lnSpc>
              <a:tabLst>
                <a:tab pos="261938" algn="l"/>
                <a:tab pos="523875" algn="l"/>
              </a:tabLst>
            </a:pPr>
            <a:r>
              <a:rPr lang="en-US" sz="2000" dirty="0">
                <a:solidFill>
                  <a:schemeClr val="tx1"/>
                </a:solidFill>
                <a:latin typeface="+mj-lt"/>
              </a:rPr>
              <a:t>				</a:t>
            </a:r>
            <a:r>
              <a:rPr lang="en-US" sz="2000" dirty="0" err="1">
                <a:solidFill>
                  <a:schemeClr val="tx1"/>
                </a:solidFill>
                <a:latin typeface="+mj-lt"/>
              </a:rPr>
              <a:t>Bandgap</a:t>
            </a:r>
            <a:endParaRPr lang="en-US" sz="2000" dirty="0">
              <a:solidFill>
                <a:schemeClr val="tx1"/>
              </a:solidFill>
              <a:latin typeface="+mj-lt"/>
            </a:endParaRPr>
          </a:p>
          <a:p>
            <a:pPr algn="l" defTabSz="838200" eaLnBrk="0" hangingPunct="0">
              <a:lnSpc>
                <a:spcPct val="150000"/>
              </a:lnSpc>
              <a:tabLst>
                <a:tab pos="261938" algn="l"/>
                <a:tab pos="523875" algn="l"/>
              </a:tabLst>
            </a:pPr>
            <a:r>
              <a:rPr lang="en-US" sz="2000" dirty="0">
                <a:solidFill>
                  <a:schemeClr val="tx1"/>
                </a:solidFill>
                <a:latin typeface="+mj-lt"/>
              </a:rPr>
              <a:t>				Melting point</a:t>
            </a:r>
          </a:p>
          <a:p>
            <a:pPr algn="l" defTabSz="838200" eaLnBrk="0" hangingPunct="0">
              <a:lnSpc>
                <a:spcPct val="150000"/>
              </a:lnSpc>
              <a:tabLst>
                <a:tab pos="261938" algn="l"/>
                <a:tab pos="523875" algn="l"/>
              </a:tabLst>
            </a:pPr>
            <a:r>
              <a:rPr lang="en-US" sz="2000" dirty="0">
                <a:solidFill>
                  <a:schemeClr val="tx1"/>
                </a:solidFill>
                <a:latin typeface="+mj-lt"/>
              </a:rPr>
              <a:t>				Specific heat</a:t>
            </a:r>
          </a:p>
          <a:p>
            <a:pPr algn="l" defTabSz="838200" eaLnBrk="0" hangingPunct="0">
              <a:lnSpc>
                <a:spcPct val="150000"/>
              </a:lnSpc>
              <a:tabLst>
                <a:tab pos="261938" algn="l"/>
                <a:tab pos="523875" algn="l"/>
              </a:tabLst>
            </a:pPr>
            <a:r>
              <a:rPr lang="en-US" sz="2000" dirty="0">
                <a:solidFill>
                  <a:schemeClr val="tx1"/>
                </a:solidFill>
                <a:latin typeface="+mj-lt"/>
              </a:rPr>
              <a:t>				Surface reactivity</a:t>
            </a:r>
          </a:p>
          <a:p>
            <a:pPr algn="l" defTabSz="838200" eaLnBrk="0" hangingPunct="0">
              <a:lnSpc>
                <a:spcPct val="150000"/>
              </a:lnSpc>
              <a:tabLst>
                <a:tab pos="261938" algn="l"/>
                <a:tab pos="523875" algn="l"/>
              </a:tabLst>
            </a:pPr>
            <a:r>
              <a:rPr lang="en-US" sz="2000" dirty="0">
                <a:solidFill>
                  <a:schemeClr val="tx1"/>
                </a:solidFill>
                <a:latin typeface="+mj-lt"/>
              </a:rPr>
              <a:t>				Magnetic property</a:t>
            </a:r>
          </a:p>
          <a:p>
            <a:pPr algn="l" defTabSz="838200" eaLnBrk="0" hangingPunct="0">
              <a:lnSpc>
                <a:spcPct val="150000"/>
              </a:lnSpc>
              <a:tabLst>
                <a:tab pos="261938" algn="l"/>
                <a:tab pos="523875" algn="l"/>
              </a:tabLst>
            </a:pPr>
            <a:r>
              <a:rPr lang="en-US" sz="2000" dirty="0">
                <a:solidFill>
                  <a:schemeClr val="tx1"/>
                </a:solidFill>
                <a:latin typeface="+mj-lt"/>
              </a:rPr>
              <a:t>				Electrical conduction,</a:t>
            </a:r>
          </a:p>
          <a:p>
            <a:pPr algn="l" defTabSz="838200" eaLnBrk="0" hangingPunct="0">
              <a:lnSpc>
                <a:spcPct val="150000"/>
              </a:lnSpc>
              <a:tabLst>
                <a:tab pos="261938" algn="l"/>
                <a:tab pos="523875" algn="l"/>
              </a:tabLst>
            </a:pPr>
            <a:r>
              <a:rPr lang="en-US" sz="2000" dirty="0">
                <a:solidFill>
                  <a:schemeClr val="tx1"/>
                </a:solidFill>
                <a:latin typeface="+mj-lt"/>
              </a:rPr>
              <a:t>				</a:t>
            </a:r>
            <a:r>
              <a:rPr lang="en-US" sz="2000" dirty="0" err="1">
                <a:solidFill>
                  <a:schemeClr val="tx1"/>
                </a:solidFill>
                <a:latin typeface="+mj-lt"/>
              </a:rPr>
              <a:t>Sterical</a:t>
            </a:r>
            <a:r>
              <a:rPr lang="en-US" sz="2000" dirty="0">
                <a:solidFill>
                  <a:schemeClr val="tx1"/>
                </a:solidFill>
                <a:latin typeface="+mj-lt"/>
              </a:rPr>
              <a:t>,</a:t>
            </a:r>
          </a:p>
          <a:p>
            <a:pPr algn="l" defTabSz="838200" eaLnBrk="0" hangingPunct="0">
              <a:lnSpc>
                <a:spcPct val="150000"/>
              </a:lnSpc>
              <a:tabLst>
                <a:tab pos="261938" algn="l"/>
                <a:tab pos="523875" algn="l"/>
              </a:tabLst>
            </a:pPr>
            <a:r>
              <a:rPr lang="en-US" sz="2000" dirty="0">
                <a:solidFill>
                  <a:schemeClr val="tx1"/>
                </a:solidFill>
                <a:latin typeface="+mj-lt"/>
              </a:rPr>
              <a:t>						Biological 		          So on…..</a:t>
            </a:r>
          </a:p>
        </p:txBody>
      </p:sp>
      <p:sp>
        <p:nvSpPr>
          <p:cNvPr id="73734" name="TextBox 5"/>
          <p:cNvSpPr txBox="1">
            <a:spLocks noChangeArrowheads="1"/>
          </p:cNvSpPr>
          <p:nvPr/>
        </p:nvSpPr>
        <p:spPr bwMode="auto">
          <a:xfrm>
            <a:off x="3305908" y="-76200"/>
            <a:ext cx="2507418" cy="707886"/>
          </a:xfrm>
          <a:prstGeom prst="rect">
            <a:avLst/>
          </a:prstGeom>
          <a:noFill/>
          <a:ln w="9525">
            <a:noFill/>
            <a:miter lim="800000"/>
            <a:headEnd/>
            <a:tailEnd/>
          </a:ln>
        </p:spPr>
        <p:txBody>
          <a:bodyPr wrap="none">
            <a:spAutoFit/>
          </a:bodyPr>
          <a:lstStyle/>
          <a:p>
            <a:r>
              <a:rPr lang="en-US" sz="4000" b="1" dirty="0">
                <a:solidFill>
                  <a:srgbClr val="FF0000"/>
                </a:solidFill>
                <a:latin typeface="+mj-lt"/>
              </a:rPr>
              <a:t>Size Effect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Date Placeholder 1"/>
          <p:cNvSpPr>
            <a:spLocks noGrp="1"/>
          </p:cNvSpPr>
          <p:nvPr>
            <p:ph type="dt" sz="quarter" idx="10"/>
          </p:nvPr>
        </p:nvSpPr>
        <p:spPr>
          <a:noFill/>
        </p:spPr>
        <p:txBody>
          <a:bodyPr/>
          <a:lstStyle/>
          <a:p>
            <a:fld id="{DC313D9D-7BC4-4F28-8D5D-8E92D7FC758E}" type="datetime2">
              <a:rPr lang="en-US" smtClean="0"/>
              <a:pPr/>
              <a:t>Tuesday, November 9, 2021</a:t>
            </a:fld>
            <a:endParaRPr lang="en-US" smtClean="0"/>
          </a:p>
        </p:txBody>
      </p:sp>
      <p:sp>
        <p:nvSpPr>
          <p:cNvPr id="3077" name="Slide Number Placeholder 3"/>
          <p:cNvSpPr>
            <a:spLocks noGrp="1"/>
          </p:cNvSpPr>
          <p:nvPr>
            <p:ph type="sldNum" sz="quarter" idx="12"/>
          </p:nvPr>
        </p:nvSpPr>
        <p:spPr>
          <a:noFill/>
        </p:spPr>
        <p:txBody>
          <a:bodyPr/>
          <a:lstStyle/>
          <a:p>
            <a:fld id="{B95C3003-50A7-44B0-895A-605AD8F94DAC}" type="slidenum">
              <a:rPr lang="en-US" smtClean="0"/>
              <a:pPr/>
              <a:t>7</a:t>
            </a:fld>
            <a:endParaRPr lang="en-US" smtClean="0"/>
          </a:p>
        </p:txBody>
      </p:sp>
      <p:sp>
        <p:nvSpPr>
          <p:cNvPr id="3078" name="Rectangle 5"/>
          <p:cNvSpPr>
            <a:spLocks noChangeArrowheads="1"/>
          </p:cNvSpPr>
          <p:nvPr/>
        </p:nvSpPr>
        <p:spPr bwMode="auto">
          <a:xfrm>
            <a:off x="0" y="3103563"/>
            <a:ext cx="184731" cy="461665"/>
          </a:xfrm>
          <a:prstGeom prst="rect">
            <a:avLst/>
          </a:prstGeom>
          <a:noFill/>
          <a:ln w="9525" algn="ctr">
            <a:noFill/>
            <a:miter lim="800000"/>
            <a:headEnd/>
            <a:tailEnd/>
          </a:ln>
        </p:spPr>
        <p:txBody>
          <a:bodyPr wrap="none" anchor="ctr">
            <a:spAutoFit/>
          </a:bodyPr>
          <a:lstStyle/>
          <a:p>
            <a:endParaRPr lang="en-US"/>
          </a:p>
        </p:txBody>
      </p:sp>
      <p:sp>
        <p:nvSpPr>
          <p:cNvPr id="3079" name="Text Box 7"/>
          <p:cNvSpPr txBox="1">
            <a:spLocks noChangeArrowheads="1"/>
          </p:cNvSpPr>
          <p:nvPr/>
        </p:nvSpPr>
        <p:spPr bwMode="auto">
          <a:xfrm>
            <a:off x="214282" y="714356"/>
            <a:ext cx="8686800" cy="6240164"/>
          </a:xfrm>
          <a:prstGeom prst="rect">
            <a:avLst/>
          </a:prstGeom>
          <a:noFill/>
          <a:ln w="9525">
            <a:noFill/>
            <a:miter lim="800000"/>
            <a:headEnd/>
            <a:tailEnd/>
          </a:ln>
        </p:spPr>
        <p:txBody>
          <a:bodyPr lIns="83814" tIns="41907" rIns="83814" bIns="41907">
            <a:spAutoFit/>
          </a:bodyPr>
          <a:lstStyle/>
          <a:p>
            <a:pPr algn="l" defTabSz="838200" eaLnBrk="0" hangingPunct="0">
              <a:tabLst>
                <a:tab pos="314325" algn="l"/>
              </a:tabLst>
            </a:pPr>
            <a:r>
              <a:rPr lang="en-US" dirty="0">
                <a:solidFill>
                  <a:srgbClr val="993300"/>
                </a:solidFill>
                <a:latin typeface="+mj-lt"/>
              </a:rPr>
              <a:t>•	C = ∆Q/</a:t>
            </a:r>
            <a:r>
              <a:rPr lang="en-US" dirty="0" err="1">
                <a:solidFill>
                  <a:srgbClr val="993300"/>
                </a:solidFill>
                <a:latin typeface="+mj-lt"/>
              </a:rPr>
              <a:t>m∆</a:t>
            </a:r>
            <a:r>
              <a:rPr lang="en-US" dirty="0" err="1">
                <a:solidFill>
                  <a:srgbClr val="993300"/>
                </a:solidFill>
                <a:latin typeface="+mj-lt"/>
                <a:sym typeface="Symbol" pitchFamily="18" charset="2"/>
              </a:rPr>
              <a:t>T</a:t>
            </a:r>
            <a:r>
              <a:rPr lang="en-US" dirty="0">
                <a:solidFill>
                  <a:srgbClr val="993300"/>
                </a:solidFill>
                <a:latin typeface="+mj-lt"/>
                <a:sym typeface="Symbol" pitchFamily="18" charset="2"/>
              </a:rPr>
              <a:t>; the amount of heat </a:t>
            </a:r>
            <a:r>
              <a:rPr lang="en-US" dirty="0">
                <a:solidFill>
                  <a:srgbClr val="993300"/>
                </a:solidFill>
                <a:latin typeface="+mj-lt"/>
              </a:rPr>
              <a:t>∆Q required to raise the temperature by ∆T of a sample of mass m</a:t>
            </a:r>
            <a:r>
              <a:rPr lang="en-US" dirty="0">
                <a:solidFill>
                  <a:srgbClr val="993300"/>
                </a:solidFill>
                <a:latin typeface="+mj-lt"/>
                <a:sym typeface="Symbol" pitchFamily="18" charset="2"/>
              </a:rPr>
              <a:t> </a:t>
            </a:r>
          </a:p>
          <a:p>
            <a:pPr algn="l" defTabSz="838200" eaLnBrk="0" hangingPunct="0">
              <a:tabLst>
                <a:tab pos="314325" algn="l"/>
              </a:tabLst>
            </a:pPr>
            <a:endParaRPr lang="en-US" dirty="0">
              <a:solidFill>
                <a:srgbClr val="993300"/>
              </a:solidFill>
              <a:latin typeface="+mj-lt"/>
              <a:sym typeface="Symbol" pitchFamily="18" charset="2"/>
            </a:endParaRPr>
          </a:p>
          <a:p>
            <a:pPr algn="l" defTabSz="838200" eaLnBrk="0" hangingPunct="0">
              <a:tabLst>
                <a:tab pos="314325" algn="l"/>
              </a:tabLst>
            </a:pPr>
            <a:r>
              <a:rPr lang="en-US" dirty="0">
                <a:solidFill>
                  <a:srgbClr val="993300"/>
                </a:solidFill>
                <a:latin typeface="+mj-lt"/>
                <a:sym typeface="Symbol" pitchFamily="18" charset="2"/>
              </a:rPr>
              <a:t>•	Specific heat of polycrystalline materials given by </a:t>
            </a:r>
            <a:r>
              <a:rPr lang="en-US" dirty="0" err="1">
                <a:solidFill>
                  <a:srgbClr val="993300"/>
                </a:solidFill>
                <a:latin typeface="+mj-lt"/>
                <a:sym typeface="Symbol" pitchFamily="18" charset="2"/>
              </a:rPr>
              <a:t>Dulong</a:t>
            </a:r>
            <a:r>
              <a:rPr lang="en-US" dirty="0">
                <a:solidFill>
                  <a:srgbClr val="993300"/>
                </a:solidFill>
                <a:latin typeface="+mj-lt"/>
                <a:sym typeface="Symbol" pitchFamily="18" charset="2"/>
              </a:rPr>
              <a:t>-Petit law (1819) - &gt; Specific heat of a crystal is due to lattice vibration -&gt; 3RM</a:t>
            </a:r>
            <a:r>
              <a:rPr lang="en-US" baseline="30000" dirty="0">
                <a:solidFill>
                  <a:srgbClr val="993300"/>
                </a:solidFill>
                <a:latin typeface="+mj-lt"/>
                <a:sym typeface="Symbol" pitchFamily="18" charset="2"/>
              </a:rPr>
              <a:t> -1</a:t>
            </a:r>
            <a:r>
              <a:rPr lang="en-US" dirty="0">
                <a:solidFill>
                  <a:srgbClr val="993300"/>
                </a:solidFill>
                <a:latin typeface="+mj-lt"/>
                <a:sym typeface="Symbol" pitchFamily="18" charset="2"/>
              </a:rPr>
              <a:t>(R is gas constant and M is the molar mass)</a:t>
            </a:r>
          </a:p>
          <a:p>
            <a:pPr algn="l" defTabSz="838200" eaLnBrk="0" hangingPunct="0">
              <a:tabLst>
                <a:tab pos="314325" algn="l"/>
              </a:tabLst>
            </a:pPr>
            <a:endParaRPr lang="en-US" baseline="-25000" dirty="0">
              <a:solidFill>
                <a:srgbClr val="993300"/>
              </a:solidFill>
              <a:latin typeface="+mj-lt"/>
              <a:sym typeface="Symbol" pitchFamily="18" charset="2"/>
            </a:endParaRPr>
          </a:p>
          <a:p>
            <a:pPr algn="l" defTabSz="838200" eaLnBrk="0" hangingPunct="0">
              <a:tabLst>
                <a:tab pos="314325" algn="l"/>
              </a:tabLst>
            </a:pPr>
            <a:r>
              <a:rPr lang="en-US" dirty="0">
                <a:solidFill>
                  <a:srgbClr val="993300"/>
                </a:solidFill>
                <a:latin typeface="+mj-lt"/>
                <a:sym typeface="Symbol" pitchFamily="18" charset="2"/>
              </a:rPr>
              <a:t>	It fails at low temperature, Debye model - &gt; Particle in a box principle to Phonons (i.e. Phonon in a box) </a:t>
            </a:r>
          </a:p>
          <a:p>
            <a:pPr algn="l" defTabSz="838200" eaLnBrk="0" hangingPunct="0">
              <a:tabLst>
                <a:tab pos="314325" algn="l"/>
              </a:tabLst>
            </a:pPr>
            <a:r>
              <a:rPr lang="en-US" dirty="0">
                <a:solidFill>
                  <a:srgbClr val="993300"/>
                </a:solidFill>
                <a:latin typeface="+mj-lt"/>
                <a:sym typeface="Symbol" pitchFamily="18" charset="2"/>
              </a:rPr>
              <a:t> </a:t>
            </a:r>
          </a:p>
          <a:p>
            <a:pPr algn="l" defTabSz="838200" eaLnBrk="0" hangingPunct="0">
              <a:tabLst>
                <a:tab pos="314325" algn="l"/>
              </a:tabLst>
            </a:pPr>
            <a:r>
              <a:rPr lang="en-US" dirty="0">
                <a:solidFill>
                  <a:srgbClr val="993300"/>
                </a:solidFill>
                <a:latin typeface="+mj-lt"/>
                <a:sym typeface="Symbol" pitchFamily="18" charset="2"/>
              </a:rPr>
              <a:t>                                                                          </a:t>
            </a:r>
            <a:r>
              <a:rPr lang="en-US" dirty="0" err="1">
                <a:solidFill>
                  <a:srgbClr val="993300"/>
                </a:solidFill>
                <a:latin typeface="+mj-lt"/>
                <a:sym typeface="Symbol" pitchFamily="18" charset="2"/>
              </a:rPr>
              <a:t>c</a:t>
            </a:r>
            <a:r>
              <a:rPr lang="en-US" baseline="-25000" dirty="0" err="1">
                <a:solidFill>
                  <a:srgbClr val="993300"/>
                </a:solidFill>
                <a:latin typeface="+mj-lt"/>
                <a:sym typeface="Symbol" pitchFamily="18" charset="2"/>
              </a:rPr>
              <a:t>s</a:t>
            </a:r>
            <a:r>
              <a:rPr lang="en-US" dirty="0">
                <a:solidFill>
                  <a:srgbClr val="993300"/>
                </a:solidFill>
                <a:latin typeface="+mj-lt"/>
                <a:sym typeface="Symbol" pitchFamily="18" charset="2"/>
              </a:rPr>
              <a:t> velocity of sound </a:t>
            </a:r>
          </a:p>
          <a:p>
            <a:pPr algn="l" defTabSz="838200" eaLnBrk="0" hangingPunct="0">
              <a:tabLst>
                <a:tab pos="314325" algn="l"/>
              </a:tabLst>
            </a:pPr>
            <a:r>
              <a:rPr lang="en-US" dirty="0">
                <a:solidFill>
                  <a:srgbClr val="993300"/>
                </a:solidFill>
                <a:latin typeface="+mj-lt"/>
                <a:sym typeface="Symbol" pitchFamily="18" charset="2"/>
              </a:rPr>
              <a:t>•	</a:t>
            </a:r>
            <a:r>
              <a:rPr lang="en-US" dirty="0" err="1">
                <a:solidFill>
                  <a:srgbClr val="993300"/>
                </a:solidFill>
                <a:latin typeface="+mj-lt"/>
                <a:sym typeface="Symbol" pitchFamily="18" charset="2"/>
              </a:rPr>
              <a:t>C</a:t>
            </a:r>
            <a:r>
              <a:rPr lang="en-US" baseline="-25000" dirty="0" err="1">
                <a:solidFill>
                  <a:srgbClr val="993300"/>
                </a:solidFill>
                <a:latin typeface="+mj-lt"/>
                <a:sym typeface="Symbol" pitchFamily="18" charset="2"/>
              </a:rPr>
              <a:t>v</a:t>
            </a:r>
            <a:r>
              <a:rPr lang="en-US" dirty="0">
                <a:solidFill>
                  <a:srgbClr val="993300"/>
                </a:solidFill>
                <a:latin typeface="+mj-lt"/>
                <a:sym typeface="Symbol" pitchFamily="18" charset="2"/>
              </a:rPr>
              <a:t> of </a:t>
            </a:r>
            <a:r>
              <a:rPr lang="en-US" dirty="0" err="1">
                <a:solidFill>
                  <a:srgbClr val="993300"/>
                </a:solidFill>
                <a:latin typeface="+mj-lt"/>
                <a:sym typeface="Symbol" pitchFamily="18" charset="2"/>
              </a:rPr>
              <a:t>nanocrystalline</a:t>
            </a:r>
            <a:r>
              <a:rPr lang="en-US" dirty="0">
                <a:solidFill>
                  <a:srgbClr val="993300"/>
                </a:solidFill>
                <a:latin typeface="+mj-lt"/>
                <a:sym typeface="Symbol" pitchFamily="18" charset="2"/>
              </a:rPr>
              <a:t> materials are higher than their bulk counterparts.  Example:</a:t>
            </a:r>
          </a:p>
          <a:p>
            <a:pPr algn="l" defTabSz="838200" eaLnBrk="0" hangingPunct="0">
              <a:tabLst>
                <a:tab pos="314325" algn="l"/>
              </a:tabLst>
            </a:pPr>
            <a:r>
              <a:rPr lang="en-US" dirty="0">
                <a:solidFill>
                  <a:srgbClr val="993300"/>
                </a:solidFill>
                <a:latin typeface="+mj-lt"/>
                <a:sym typeface="Symbol" pitchFamily="18" charset="2"/>
              </a:rPr>
              <a:t>		-  Pd: 48%  from 25 to 37 J/</a:t>
            </a:r>
            <a:r>
              <a:rPr lang="en-US" dirty="0" err="1">
                <a:solidFill>
                  <a:srgbClr val="993300"/>
                </a:solidFill>
                <a:latin typeface="+mj-lt"/>
                <a:sym typeface="Symbol" pitchFamily="18" charset="2"/>
              </a:rPr>
              <a:t>mol.K</a:t>
            </a:r>
            <a:r>
              <a:rPr lang="en-US" dirty="0">
                <a:solidFill>
                  <a:srgbClr val="993300"/>
                </a:solidFill>
                <a:latin typeface="+mj-lt"/>
                <a:sym typeface="Symbol" pitchFamily="18" charset="2"/>
              </a:rPr>
              <a:t> at 250 K for 6 nm crystalline</a:t>
            </a:r>
          </a:p>
          <a:p>
            <a:pPr algn="l" defTabSz="838200" eaLnBrk="0" hangingPunct="0">
              <a:tabLst>
                <a:tab pos="314325" algn="l"/>
              </a:tabLst>
            </a:pPr>
            <a:r>
              <a:rPr lang="en-US" dirty="0">
                <a:solidFill>
                  <a:srgbClr val="993300"/>
                </a:solidFill>
                <a:latin typeface="+mj-lt"/>
                <a:sym typeface="Symbol" pitchFamily="18" charset="2"/>
              </a:rPr>
              <a:t>		-  Cu: 8.3%  from 24 to 26 J/</a:t>
            </a:r>
            <a:r>
              <a:rPr lang="en-US" dirty="0" err="1">
                <a:solidFill>
                  <a:srgbClr val="993300"/>
                </a:solidFill>
                <a:latin typeface="+mj-lt"/>
                <a:sym typeface="Symbol" pitchFamily="18" charset="2"/>
              </a:rPr>
              <a:t>mol.K</a:t>
            </a:r>
            <a:r>
              <a:rPr lang="en-US" dirty="0">
                <a:solidFill>
                  <a:srgbClr val="993300"/>
                </a:solidFill>
                <a:latin typeface="+mj-lt"/>
                <a:sym typeface="Symbol" pitchFamily="18" charset="2"/>
              </a:rPr>
              <a:t> at 250 K for 8 nm</a:t>
            </a:r>
          </a:p>
          <a:p>
            <a:pPr algn="l" defTabSz="838200" eaLnBrk="0" hangingPunct="0">
              <a:tabLst>
                <a:tab pos="314325" algn="l"/>
              </a:tabLst>
            </a:pPr>
            <a:r>
              <a:rPr lang="en-US" dirty="0">
                <a:solidFill>
                  <a:srgbClr val="993300"/>
                </a:solidFill>
                <a:latin typeface="+mj-lt"/>
                <a:sym typeface="Symbol" pitchFamily="18" charset="2"/>
              </a:rPr>
              <a:t>		-  </a:t>
            </a:r>
            <a:r>
              <a:rPr lang="en-US" dirty="0" err="1">
                <a:solidFill>
                  <a:srgbClr val="993300"/>
                </a:solidFill>
                <a:latin typeface="+mj-lt"/>
                <a:sym typeface="Symbol" pitchFamily="18" charset="2"/>
              </a:rPr>
              <a:t>Ru</a:t>
            </a:r>
            <a:r>
              <a:rPr lang="en-US" dirty="0">
                <a:solidFill>
                  <a:srgbClr val="993300"/>
                </a:solidFill>
                <a:latin typeface="+mj-lt"/>
                <a:sym typeface="Symbol" pitchFamily="18" charset="2"/>
              </a:rPr>
              <a:t>: 22%  from 23 to 28 J/</a:t>
            </a:r>
            <a:r>
              <a:rPr lang="en-US" dirty="0" err="1">
                <a:solidFill>
                  <a:srgbClr val="993300"/>
                </a:solidFill>
                <a:latin typeface="+mj-lt"/>
                <a:sym typeface="Symbol" pitchFamily="18" charset="2"/>
              </a:rPr>
              <a:t>mol.K</a:t>
            </a:r>
            <a:r>
              <a:rPr lang="en-US" dirty="0">
                <a:solidFill>
                  <a:srgbClr val="993300"/>
                </a:solidFill>
                <a:latin typeface="+mj-lt"/>
                <a:sym typeface="Symbol" pitchFamily="18" charset="2"/>
              </a:rPr>
              <a:t> at 250 K for 6 nm</a:t>
            </a:r>
          </a:p>
        </p:txBody>
      </p:sp>
      <p:sp>
        <p:nvSpPr>
          <p:cNvPr id="3080" name="Text Box 8"/>
          <p:cNvSpPr txBox="1">
            <a:spLocks noChangeArrowheads="1"/>
          </p:cNvSpPr>
          <p:nvPr/>
        </p:nvSpPr>
        <p:spPr bwMode="auto">
          <a:xfrm>
            <a:off x="3094893" y="0"/>
            <a:ext cx="3651738" cy="700088"/>
          </a:xfrm>
          <a:prstGeom prst="rect">
            <a:avLst/>
          </a:prstGeom>
          <a:noFill/>
          <a:ln w="9525" algn="ctr">
            <a:noFill/>
            <a:miter lim="800000"/>
            <a:headEnd/>
            <a:tailEnd/>
          </a:ln>
        </p:spPr>
        <p:txBody>
          <a:bodyPr lIns="83814" tIns="41907" rIns="83814" bIns="41907">
            <a:spAutoFit/>
          </a:bodyPr>
          <a:lstStyle/>
          <a:p>
            <a:pPr defTabSz="838200"/>
            <a:r>
              <a:rPr lang="en-US" sz="4000" b="1">
                <a:solidFill>
                  <a:srgbClr val="FF0000"/>
                </a:solidFill>
                <a:latin typeface="+mj-lt"/>
              </a:rPr>
              <a:t>Specific heat</a:t>
            </a:r>
          </a:p>
        </p:txBody>
      </p:sp>
      <p:graphicFrame>
        <p:nvGraphicFramePr>
          <p:cNvPr id="3074" name="Object 7"/>
          <p:cNvGraphicFramePr>
            <a:graphicFrameLocks noChangeAspect="1"/>
          </p:cNvGraphicFramePr>
          <p:nvPr/>
        </p:nvGraphicFramePr>
        <p:xfrm>
          <a:off x="492369" y="3916364"/>
          <a:ext cx="1629508" cy="884237"/>
        </p:xfrm>
        <a:graphic>
          <a:graphicData uri="http://schemas.openxmlformats.org/presentationml/2006/ole">
            <mc:AlternateContent xmlns:mc="http://schemas.openxmlformats.org/markup-compatibility/2006">
              <mc:Choice xmlns:v="urn:schemas-microsoft-com:vml" Requires="v">
                <p:oleObj spid="_x0000_s155652" name="Equation" r:id="rId3" imgW="545760" imgH="393480" progId="Equation.3">
                  <p:embed/>
                </p:oleObj>
              </mc:Choice>
              <mc:Fallback>
                <p:oleObj name="Equation" r:id="rId3" imgW="545760" imgH="3934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69" y="3916364"/>
                        <a:ext cx="1629508"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8"/>
          <p:cNvGraphicFramePr>
            <a:graphicFrameLocks noChangeAspect="1"/>
          </p:cNvGraphicFramePr>
          <p:nvPr/>
        </p:nvGraphicFramePr>
        <p:xfrm>
          <a:off x="2813539" y="3962400"/>
          <a:ext cx="2296258" cy="762000"/>
        </p:xfrm>
        <a:graphic>
          <a:graphicData uri="http://schemas.openxmlformats.org/presentationml/2006/ole">
            <mc:AlternateContent xmlns:mc="http://schemas.openxmlformats.org/markup-compatibility/2006">
              <mc:Choice xmlns:v="urn:schemas-microsoft-com:vml" Requires="v">
                <p:oleObj spid="_x0000_s155653" name="Equation" r:id="rId5" imgW="1409400" imgH="431640" progId="Equation.3">
                  <p:embed/>
                </p:oleObj>
              </mc:Choice>
              <mc:Fallback>
                <p:oleObj name="Equation" r:id="rId5" imgW="1409400" imgH="4316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539" y="3962400"/>
                        <a:ext cx="229625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Date Placeholder 1"/>
          <p:cNvSpPr>
            <a:spLocks noGrp="1"/>
          </p:cNvSpPr>
          <p:nvPr>
            <p:ph type="dt" sz="quarter" idx="10"/>
          </p:nvPr>
        </p:nvSpPr>
        <p:spPr>
          <a:noFill/>
        </p:spPr>
        <p:txBody>
          <a:bodyPr/>
          <a:lstStyle/>
          <a:p>
            <a:fld id="{AD902617-EB5A-4CDC-952E-0509FC7C66EE}" type="datetime2">
              <a:rPr lang="en-US" smtClean="0"/>
              <a:pPr/>
              <a:t>Tuesday, November 9, 2021</a:t>
            </a:fld>
            <a:endParaRPr lang="en-US" smtClean="0"/>
          </a:p>
        </p:txBody>
      </p:sp>
      <p:sp>
        <p:nvSpPr>
          <p:cNvPr id="4100" name="Slide Number Placeholder 3"/>
          <p:cNvSpPr>
            <a:spLocks noGrp="1"/>
          </p:cNvSpPr>
          <p:nvPr>
            <p:ph type="sldNum" sz="quarter" idx="12"/>
          </p:nvPr>
        </p:nvSpPr>
        <p:spPr>
          <a:noFill/>
        </p:spPr>
        <p:txBody>
          <a:bodyPr/>
          <a:lstStyle/>
          <a:p>
            <a:fld id="{37471838-279E-4A1C-A2B9-97430A0772E7}" type="slidenum">
              <a:rPr lang="en-US" smtClean="0"/>
              <a:pPr/>
              <a:t>8</a:t>
            </a:fld>
            <a:endParaRPr lang="en-US" smtClean="0"/>
          </a:p>
        </p:txBody>
      </p:sp>
      <p:sp>
        <p:nvSpPr>
          <p:cNvPr id="4101" name="Rectangle 5"/>
          <p:cNvSpPr>
            <a:spLocks noChangeArrowheads="1"/>
          </p:cNvSpPr>
          <p:nvPr/>
        </p:nvSpPr>
        <p:spPr bwMode="auto">
          <a:xfrm>
            <a:off x="0" y="3103563"/>
            <a:ext cx="184731" cy="461665"/>
          </a:xfrm>
          <a:prstGeom prst="rect">
            <a:avLst/>
          </a:prstGeom>
          <a:noFill/>
          <a:ln w="9525" algn="ctr">
            <a:noFill/>
            <a:miter lim="800000"/>
            <a:headEnd/>
            <a:tailEnd/>
          </a:ln>
        </p:spPr>
        <p:txBody>
          <a:bodyPr wrap="none" anchor="ctr">
            <a:spAutoFit/>
          </a:bodyPr>
          <a:lstStyle/>
          <a:p>
            <a:endParaRPr lang="en-US"/>
          </a:p>
        </p:txBody>
      </p:sp>
      <p:graphicFrame>
        <p:nvGraphicFramePr>
          <p:cNvPr id="4098" name="Object 2"/>
          <p:cNvGraphicFramePr>
            <a:graphicFrameLocks noChangeAspect="1"/>
          </p:cNvGraphicFramePr>
          <p:nvPr/>
        </p:nvGraphicFramePr>
        <p:xfrm>
          <a:off x="2000232" y="1071546"/>
          <a:ext cx="3890597" cy="776288"/>
        </p:xfrm>
        <a:graphic>
          <a:graphicData uri="http://schemas.openxmlformats.org/presentationml/2006/ole">
            <mc:AlternateContent xmlns:mc="http://schemas.openxmlformats.org/markup-compatibility/2006">
              <mc:Choice xmlns:v="urn:schemas-microsoft-com:vml" Requires="v">
                <p:oleObj spid="_x0000_s156675" name="Equation" r:id="rId3" imgW="965200" imgH="177800" progId="Equation.3">
                  <p:embed/>
                </p:oleObj>
              </mc:Choice>
              <mc:Fallback>
                <p:oleObj name="Equation" r:id="rId3" imgW="965200" imgH="177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1071546"/>
                        <a:ext cx="3890597"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9"/>
          <p:cNvSpPr txBox="1">
            <a:spLocks noChangeArrowheads="1"/>
          </p:cNvSpPr>
          <p:nvPr/>
        </p:nvSpPr>
        <p:spPr bwMode="auto">
          <a:xfrm>
            <a:off x="357158" y="2000240"/>
            <a:ext cx="8786842" cy="3962617"/>
          </a:xfrm>
          <a:prstGeom prst="rect">
            <a:avLst/>
          </a:prstGeom>
          <a:noFill/>
          <a:ln w="9525">
            <a:noFill/>
            <a:miter lim="800000"/>
            <a:headEnd/>
            <a:tailEnd/>
          </a:ln>
        </p:spPr>
        <p:txBody>
          <a:bodyPr wrap="square" lIns="83814" tIns="41907" rIns="83814" bIns="41907">
            <a:spAutoFit/>
          </a:bodyPr>
          <a:lstStyle/>
          <a:p>
            <a:pPr algn="l" defTabSz="838200" eaLnBrk="0" hangingPunct="0">
              <a:lnSpc>
                <a:spcPct val="150000"/>
              </a:lnSpc>
              <a:tabLst>
                <a:tab pos="469900" algn="l"/>
                <a:tab pos="628650" algn="l"/>
                <a:tab pos="1044575" algn="l"/>
                <a:tab pos="1309688" algn="l"/>
              </a:tabLst>
            </a:pPr>
            <a:r>
              <a:rPr lang="en-US" dirty="0">
                <a:solidFill>
                  <a:schemeClr val="tx1"/>
                </a:solidFill>
                <a:latin typeface="Times"/>
              </a:rPr>
              <a:t>∆</a:t>
            </a:r>
            <a:r>
              <a:rPr lang="en-US" dirty="0">
                <a:solidFill>
                  <a:schemeClr val="tx1"/>
                </a:solidFill>
                <a:latin typeface="Times"/>
                <a:sym typeface="Symbol" pitchFamily="18" charset="2"/>
              </a:rPr>
              <a:t> 		=  Deviation of melting point from the bulk value</a:t>
            </a:r>
          </a:p>
          <a:p>
            <a:pPr algn="l" defTabSz="838200" eaLnBrk="0" hangingPunct="0">
              <a:lnSpc>
                <a:spcPct val="150000"/>
              </a:lnSpc>
              <a:tabLst>
                <a:tab pos="469900" algn="l"/>
                <a:tab pos="628650" algn="l"/>
                <a:tab pos="1044575" algn="l"/>
                <a:tab pos="1309688" algn="l"/>
              </a:tabLst>
            </a:pPr>
            <a:r>
              <a:rPr lang="en-US" dirty="0">
                <a:solidFill>
                  <a:schemeClr val="tx1"/>
                </a:solidFill>
                <a:latin typeface="Times"/>
              </a:rPr>
              <a:t>T</a:t>
            </a:r>
            <a:r>
              <a:rPr lang="en-US" baseline="-25000" dirty="0">
                <a:solidFill>
                  <a:schemeClr val="tx1"/>
                </a:solidFill>
                <a:latin typeface="Times"/>
              </a:rPr>
              <a:t>o</a:t>
            </a:r>
            <a:r>
              <a:rPr lang="en-US" dirty="0">
                <a:solidFill>
                  <a:schemeClr val="tx1"/>
                </a:solidFill>
                <a:latin typeface="Times"/>
              </a:rPr>
              <a:t>		=  Bulk melting point</a:t>
            </a:r>
          </a:p>
          <a:p>
            <a:pPr algn="l" defTabSz="838200" eaLnBrk="0" hangingPunct="0">
              <a:lnSpc>
                <a:spcPct val="150000"/>
              </a:lnSpc>
              <a:tabLst>
                <a:tab pos="469900" algn="l"/>
                <a:tab pos="628650" algn="l"/>
                <a:tab pos="1044575" algn="l"/>
                <a:tab pos="1309688" algn="l"/>
              </a:tabLst>
            </a:pPr>
            <a:r>
              <a:rPr lang="en-US" dirty="0">
                <a:solidFill>
                  <a:schemeClr val="tx1"/>
                </a:solidFill>
                <a:latin typeface="Times"/>
                <a:sym typeface="Symbol" pitchFamily="18" charset="2"/>
              </a:rPr>
              <a:t>		=  Surface tension coefficient for a liquid-solid interface</a:t>
            </a:r>
          </a:p>
          <a:p>
            <a:pPr algn="l" defTabSz="838200" eaLnBrk="0" hangingPunct="0">
              <a:lnSpc>
                <a:spcPct val="150000"/>
              </a:lnSpc>
              <a:tabLst>
                <a:tab pos="469900" algn="l"/>
                <a:tab pos="628650" algn="l"/>
                <a:tab pos="1044575" algn="l"/>
                <a:tab pos="1309688" algn="l"/>
              </a:tabLst>
            </a:pPr>
            <a:r>
              <a:rPr lang="en-US" dirty="0">
                <a:solidFill>
                  <a:schemeClr val="tx1"/>
                </a:solidFill>
                <a:latin typeface="Times"/>
                <a:sym typeface="Symbol" pitchFamily="18" charset="2"/>
              </a:rPr>
              <a:t>		=  Particle density</a:t>
            </a:r>
          </a:p>
          <a:p>
            <a:pPr algn="l" defTabSz="838200" eaLnBrk="0" hangingPunct="0">
              <a:lnSpc>
                <a:spcPct val="150000"/>
              </a:lnSpc>
              <a:tabLst>
                <a:tab pos="469900" algn="l"/>
                <a:tab pos="628650" algn="l"/>
                <a:tab pos="1044575" algn="l"/>
                <a:tab pos="1309688" algn="l"/>
              </a:tabLst>
            </a:pPr>
            <a:r>
              <a:rPr lang="en-US" dirty="0">
                <a:solidFill>
                  <a:schemeClr val="tx1"/>
                </a:solidFill>
                <a:latin typeface="Times"/>
              </a:rPr>
              <a:t>r		=  Particle radius</a:t>
            </a:r>
          </a:p>
          <a:p>
            <a:pPr algn="l" defTabSz="838200" eaLnBrk="0" hangingPunct="0">
              <a:lnSpc>
                <a:spcPct val="150000"/>
              </a:lnSpc>
              <a:tabLst>
                <a:tab pos="469900" algn="l"/>
                <a:tab pos="628650" algn="l"/>
                <a:tab pos="1044575" algn="l"/>
                <a:tab pos="1309688" algn="l"/>
              </a:tabLst>
            </a:pPr>
            <a:r>
              <a:rPr lang="en-US" dirty="0">
                <a:solidFill>
                  <a:schemeClr val="tx1"/>
                </a:solidFill>
                <a:latin typeface="Times"/>
              </a:rPr>
              <a:t>L		=  Latent heat of fusion</a:t>
            </a:r>
          </a:p>
        </p:txBody>
      </p:sp>
      <p:sp>
        <p:nvSpPr>
          <p:cNvPr id="4103" name="TextBox 8"/>
          <p:cNvSpPr txBox="1">
            <a:spLocks noChangeArrowheads="1"/>
          </p:cNvSpPr>
          <p:nvPr/>
        </p:nvSpPr>
        <p:spPr bwMode="auto">
          <a:xfrm>
            <a:off x="642910" y="214290"/>
            <a:ext cx="7340471" cy="584775"/>
          </a:xfrm>
          <a:prstGeom prst="rect">
            <a:avLst/>
          </a:prstGeom>
          <a:noFill/>
          <a:ln w="9525">
            <a:noFill/>
            <a:miter lim="800000"/>
            <a:headEnd/>
            <a:tailEnd/>
          </a:ln>
        </p:spPr>
        <p:txBody>
          <a:bodyPr wrap="none">
            <a:spAutoFit/>
          </a:bodyPr>
          <a:lstStyle/>
          <a:p>
            <a:r>
              <a:rPr lang="en-US" sz="3200" b="1" dirty="0">
                <a:latin typeface="+mj-lt"/>
              </a:rPr>
              <a:t>Melting point of </a:t>
            </a:r>
            <a:r>
              <a:rPr lang="en-US" sz="3200" b="1" dirty="0" err="1">
                <a:latin typeface="+mj-lt"/>
              </a:rPr>
              <a:t>nanocrystalline</a:t>
            </a:r>
            <a:r>
              <a:rPr lang="en-US" sz="3200" b="1" dirty="0">
                <a:latin typeface="+mj-lt"/>
              </a:rPr>
              <a:t> </a:t>
            </a:r>
            <a:r>
              <a:rPr lang="en-US" sz="3200" b="1" dirty="0" err="1">
                <a:latin typeface="+mj-lt"/>
              </a:rPr>
              <a:t>mterials</a:t>
            </a:r>
            <a:endParaRPr lang="en-US" sz="3200" b="1" dirty="0">
              <a:latin typeface="+mj-lt"/>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Date Placeholder 1"/>
          <p:cNvSpPr>
            <a:spLocks noGrp="1"/>
          </p:cNvSpPr>
          <p:nvPr>
            <p:ph type="dt" sz="quarter" idx="10"/>
          </p:nvPr>
        </p:nvSpPr>
        <p:spPr>
          <a:noFill/>
        </p:spPr>
        <p:txBody>
          <a:bodyPr/>
          <a:lstStyle/>
          <a:p>
            <a:fld id="{98D144D5-90CE-44A3-9F40-21F9CB8E647D}" type="datetime2">
              <a:rPr lang="en-US" smtClean="0"/>
              <a:pPr/>
              <a:t>Tuesday, November 9, 2021</a:t>
            </a:fld>
            <a:endParaRPr lang="en-US" smtClean="0"/>
          </a:p>
        </p:txBody>
      </p:sp>
      <p:sp>
        <p:nvSpPr>
          <p:cNvPr id="74755" name="Slide Number Placeholder 3"/>
          <p:cNvSpPr>
            <a:spLocks noGrp="1"/>
          </p:cNvSpPr>
          <p:nvPr>
            <p:ph type="sldNum" sz="quarter" idx="12"/>
          </p:nvPr>
        </p:nvSpPr>
        <p:spPr>
          <a:noFill/>
        </p:spPr>
        <p:txBody>
          <a:bodyPr/>
          <a:lstStyle/>
          <a:p>
            <a:fld id="{0A8D9800-37A7-4E7D-AF81-894CB51E4528}" type="slidenum">
              <a:rPr lang="en-US" smtClean="0"/>
              <a:pPr/>
              <a:t>9</a:t>
            </a:fld>
            <a:endParaRPr lang="en-US" smtClean="0"/>
          </a:p>
        </p:txBody>
      </p:sp>
      <p:sp>
        <p:nvSpPr>
          <p:cNvPr id="74756" name="Rectangle 5"/>
          <p:cNvSpPr>
            <a:spLocks noChangeArrowheads="1"/>
          </p:cNvSpPr>
          <p:nvPr/>
        </p:nvSpPr>
        <p:spPr bwMode="auto">
          <a:xfrm>
            <a:off x="0" y="3103563"/>
            <a:ext cx="184731" cy="461665"/>
          </a:xfrm>
          <a:prstGeom prst="rect">
            <a:avLst/>
          </a:prstGeom>
          <a:noFill/>
          <a:ln w="9525" algn="ctr">
            <a:noFill/>
            <a:miter lim="800000"/>
            <a:headEnd/>
            <a:tailEnd/>
          </a:ln>
        </p:spPr>
        <p:txBody>
          <a:bodyPr wrap="none" anchor="ctr">
            <a:spAutoFit/>
          </a:bodyPr>
          <a:lstStyle/>
          <a:p>
            <a:endParaRPr lang="en-US"/>
          </a:p>
        </p:txBody>
      </p:sp>
      <p:sp>
        <p:nvSpPr>
          <p:cNvPr id="74757" name="Text Box 7"/>
          <p:cNvSpPr txBox="1">
            <a:spLocks noChangeArrowheads="1"/>
          </p:cNvSpPr>
          <p:nvPr/>
        </p:nvSpPr>
        <p:spPr bwMode="auto">
          <a:xfrm>
            <a:off x="0" y="285728"/>
            <a:ext cx="8862646" cy="5177822"/>
          </a:xfrm>
          <a:prstGeom prst="rect">
            <a:avLst/>
          </a:prstGeom>
          <a:noFill/>
          <a:ln w="9525">
            <a:noFill/>
            <a:miter lim="800000"/>
            <a:headEnd/>
            <a:tailEnd/>
          </a:ln>
        </p:spPr>
        <p:txBody>
          <a:bodyPr lIns="83814" tIns="41907" rIns="83814" bIns="41907">
            <a:spAutoFit/>
          </a:bodyPr>
          <a:lstStyle/>
          <a:p>
            <a:pPr algn="l" defTabSz="838200" eaLnBrk="0" hangingPunct="0">
              <a:lnSpc>
                <a:spcPct val="150000"/>
              </a:lnSpc>
              <a:tabLst>
                <a:tab pos="317500" algn="l"/>
              </a:tabLst>
            </a:pPr>
            <a:r>
              <a:rPr lang="en-US" sz="2800" dirty="0">
                <a:solidFill>
                  <a:schemeClr val="tx1"/>
                </a:solidFill>
                <a:latin typeface="+mn-lt"/>
              </a:rPr>
              <a:t>•	Lowering of the melting point is proportional to 1/r</a:t>
            </a:r>
          </a:p>
          <a:p>
            <a:pPr algn="l" defTabSz="838200" eaLnBrk="0" hangingPunct="0">
              <a:lnSpc>
                <a:spcPct val="150000"/>
              </a:lnSpc>
              <a:tabLst>
                <a:tab pos="317500" algn="l"/>
              </a:tabLst>
            </a:pPr>
            <a:endParaRPr lang="en-US" sz="2800" dirty="0">
              <a:solidFill>
                <a:schemeClr val="tx1"/>
              </a:solidFill>
              <a:latin typeface="+mn-lt"/>
            </a:endParaRPr>
          </a:p>
          <a:p>
            <a:pPr algn="l" defTabSz="838200" eaLnBrk="0" hangingPunct="0">
              <a:lnSpc>
                <a:spcPct val="150000"/>
              </a:lnSpc>
              <a:tabLst>
                <a:tab pos="317500" algn="l"/>
              </a:tabLst>
            </a:pPr>
            <a:r>
              <a:rPr lang="en-US" sz="2800" dirty="0">
                <a:solidFill>
                  <a:schemeClr val="tx1"/>
                </a:solidFill>
                <a:latin typeface="+mn-lt"/>
              </a:rPr>
              <a:t>•	</a:t>
            </a:r>
            <a:r>
              <a:rPr lang="en-US" sz="2800" dirty="0">
                <a:solidFill>
                  <a:schemeClr val="tx1"/>
                </a:solidFill>
                <a:latin typeface="+mn-lt"/>
                <a:sym typeface="Symbol" pitchFamily="18" charset="2"/>
              </a:rPr>
              <a:t> can be as large as couple of hundred degrees when the particle size gets below 10 nm!</a:t>
            </a:r>
          </a:p>
          <a:p>
            <a:pPr algn="l" defTabSz="838200" eaLnBrk="0" hangingPunct="0">
              <a:lnSpc>
                <a:spcPct val="150000"/>
              </a:lnSpc>
              <a:tabLst>
                <a:tab pos="317500" algn="l"/>
              </a:tabLst>
            </a:pPr>
            <a:endParaRPr lang="en-US" sz="2800" dirty="0">
              <a:solidFill>
                <a:schemeClr val="tx1"/>
              </a:solidFill>
              <a:latin typeface="+mn-lt"/>
              <a:sym typeface="Symbol" pitchFamily="18" charset="2"/>
            </a:endParaRPr>
          </a:p>
          <a:p>
            <a:pPr algn="l" defTabSz="838200" eaLnBrk="0" hangingPunct="0">
              <a:lnSpc>
                <a:spcPct val="150000"/>
              </a:lnSpc>
              <a:tabLst>
                <a:tab pos="317500" algn="l"/>
              </a:tabLst>
            </a:pPr>
            <a:r>
              <a:rPr lang="en-US" sz="2800" dirty="0">
                <a:solidFill>
                  <a:schemeClr val="tx1"/>
                </a:solidFill>
                <a:latin typeface="+mn-lt"/>
                <a:sym typeface="Symbol" pitchFamily="18" charset="2"/>
              </a:rPr>
              <a:t>	</a:t>
            </a:r>
            <a:r>
              <a:rPr lang="en-US" sz="2800" dirty="0">
                <a:solidFill>
                  <a:srgbClr val="FF0000"/>
                </a:solidFill>
                <a:latin typeface="+mn-lt"/>
                <a:sym typeface="Symbol" pitchFamily="18" charset="2"/>
              </a:rPr>
              <a:t>Note: </a:t>
            </a:r>
            <a:r>
              <a:rPr lang="en-US" sz="2800" dirty="0">
                <a:solidFill>
                  <a:schemeClr val="tx1"/>
                </a:solidFill>
                <a:latin typeface="+mn-lt"/>
                <a:sym typeface="Symbol" pitchFamily="18" charset="2"/>
              </a:rPr>
              <a:t>For </a:t>
            </a:r>
            <a:r>
              <a:rPr lang="en-US" sz="2800" dirty="0" err="1">
                <a:solidFill>
                  <a:schemeClr val="tx1"/>
                </a:solidFill>
                <a:latin typeface="+mn-lt"/>
                <a:sym typeface="Symbol" pitchFamily="18" charset="2"/>
              </a:rPr>
              <a:t>nanoparticles</a:t>
            </a:r>
            <a:r>
              <a:rPr lang="en-US" sz="2800" dirty="0">
                <a:solidFill>
                  <a:schemeClr val="tx1"/>
                </a:solidFill>
                <a:latin typeface="+mn-lt"/>
                <a:sym typeface="Symbol" pitchFamily="18" charset="2"/>
              </a:rPr>
              <a:t> embedded in a matrix, melting point may be lower or higher, depending on the strength of the interaction between the particle and matrix.</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D16ED3FE24DD49BB3D15BD75765A63" ma:contentTypeVersion="2" ma:contentTypeDescription="Create a new document." ma:contentTypeScope="" ma:versionID="1d3d84b6417c7af033ee4741de402d5b">
  <xsd:schema xmlns:xsd="http://www.w3.org/2001/XMLSchema" xmlns:xs="http://www.w3.org/2001/XMLSchema" xmlns:p="http://schemas.microsoft.com/office/2006/metadata/properties" xmlns:ns2="a5f5a91d-cbaf-484d-91c1-f096f553e648" targetNamespace="http://schemas.microsoft.com/office/2006/metadata/properties" ma:root="true" ma:fieldsID="794b4566303cdd8accea6490dcd76abc" ns2:_="">
    <xsd:import namespace="a5f5a91d-cbaf-484d-91c1-f096f553e64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f5a91d-cbaf-484d-91c1-f096f553e6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62E7E8-CF70-4DFF-B8AE-80DAF63009B8}"/>
</file>

<file path=customXml/itemProps2.xml><?xml version="1.0" encoding="utf-8"?>
<ds:datastoreItem xmlns:ds="http://schemas.openxmlformats.org/officeDocument/2006/customXml" ds:itemID="{1B49C454-68E6-429A-A5AF-50244860E650}"/>
</file>

<file path=customXml/itemProps3.xml><?xml version="1.0" encoding="utf-8"?>
<ds:datastoreItem xmlns:ds="http://schemas.openxmlformats.org/officeDocument/2006/customXml" ds:itemID="{707B691C-00CC-489B-8E7D-B126B9C91BB4}"/>
</file>

<file path=docProps/app.xml><?xml version="1.0" encoding="utf-8"?>
<Properties xmlns="http://schemas.openxmlformats.org/officeDocument/2006/extended-properties" xmlns:vt="http://schemas.openxmlformats.org/officeDocument/2006/docPropsVTypes">
  <TotalTime>17132</TotalTime>
  <Words>956</Words>
  <Application>Microsoft Office PowerPoint</Application>
  <PresentationFormat>On-screen Show (4:3)</PresentationFormat>
  <Paragraphs>178</Paragraphs>
  <Slides>21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Comic Sans MS</vt:lpstr>
      <vt:lpstr>Garamond</vt:lpstr>
      <vt:lpstr>Symbol</vt:lpstr>
      <vt:lpstr>Times</vt:lpstr>
      <vt:lpstr>Times New Roman</vt:lpstr>
      <vt:lpstr>Struttura predefinita</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Magnetic Domain and Domain Walls</vt:lpstr>
      <vt:lpstr>PowerPoint Presentation</vt:lpstr>
      <vt:lpstr>PowerPoint Presentation</vt:lpstr>
    </vt:vector>
  </TitlesOfParts>
  <Company>Univ. Tor Vergata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M.Letizia Terranova</dc:creator>
  <cp:lastModifiedBy>HP</cp:lastModifiedBy>
  <cp:revision>432</cp:revision>
  <dcterms:created xsi:type="dcterms:W3CDTF">2004-06-08T07:44:54Z</dcterms:created>
  <dcterms:modified xsi:type="dcterms:W3CDTF">2021-11-09T06:30:11Z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0x0101009FD16ED3FE24DD49BB3D15BD75765A63</vt:lpwstr>
  </property>
</Properties>
</file>