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9" r:id="rId1"/>
  </p:sldMasterIdLst>
  <p:notesMasterIdLst>
    <p:notesMasterId r:id="rId34"/>
  </p:notesMasterIdLst>
  <p:handoutMasterIdLst>
    <p:handoutMasterId r:id="rId35"/>
  </p:handoutMasterIdLst>
  <p:sldIdLst>
    <p:sldId id="378" r:id="rId2"/>
    <p:sldId id="550" r:id="rId3"/>
    <p:sldId id="599" r:id="rId4"/>
    <p:sldId id="553" r:id="rId5"/>
    <p:sldId id="554" r:id="rId6"/>
    <p:sldId id="555" r:id="rId7"/>
    <p:sldId id="556" r:id="rId8"/>
    <p:sldId id="557" r:id="rId9"/>
    <p:sldId id="631" r:id="rId10"/>
    <p:sldId id="558" r:id="rId11"/>
    <p:sldId id="559" r:id="rId12"/>
    <p:sldId id="560" r:id="rId13"/>
    <p:sldId id="564" r:id="rId14"/>
    <p:sldId id="570" r:id="rId15"/>
    <p:sldId id="566" r:id="rId16"/>
    <p:sldId id="567" r:id="rId17"/>
    <p:sldId id="568" r:id="rId18"/>
    <p:sldId id="569" r:id="rId19"/>
    <p:sldId id="571" r:id="rId20"/>
    <p:sldId id="630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601" r:id="rId33"/>
  </p:sldIdLst>
  <p:sldSz cx="9144000" cy="6858000" type="screen4x3"/>
  <p:notesSz cx="6669088" cy="9926638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a Kavallur Pisharath Gopi (Dr)" initials="SKPG(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  <a:srgbClr val="FF0000"/>
    <a:srgbClr val="FF9900"/>
    <a:srgbClr val="CCCC00"/>
    <a:srgbClr val="FFFF66"/>
    <a:srgbClr val="00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4928" autoAdjust="0"/>
  </p:normalViewPr>
  <p:slideViewPr>
    <p:cSldViewPr>
      <p:cViewPr>
        <p:scale>
          <a:sx n="98" d="100"/>
          <a:sy n="98" d="100"/>
        </p:scale>
        <p:origin x="-114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54" y="-108"/>
      </p:cViewPr>
      <p:guideLst>
        <p:guide orient="horz" pos="3125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1T11:16:18.344" idx="1">
    <p:pos x="3522" y="652"/>
    <p:text>I have only given the slides for these portion as that itself is coming to 30 + slides.
The whole module has 5 hours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r>
              <a:rPr lang="en-US"/>
              <a:t>ECE/CS 552: Introduction To Computer Architecture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EE7095B-94DD-402A-A393-652A35AD9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2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3AD3F0C2-4A12-4103-B176-B72B54875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07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48F6C-615F-4D1D-B3E7-1BD56CDF6D5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65175"/>
            <a:ext cx="4903788" cy="3678238"/>
          </a:xfrm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defTabSz="877888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>
              <a:latin typeface="Arial" pitchFamily="34" charset="-7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38334-837E-468B-BA0E-6D63D32442D2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31962-2B04-478E-B5EB-67C8CB6D6AB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FE2EB-A70A-449A-B1BF-6CF9051E8E45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-78"/>
              </a:rPr>
              <a:t>The state of the art DRAM cell only has one transistor/1C.  The bit is stored in a tiny transistor.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The write operation is very simple.  Just drive the bit line and select the row by turning on this pass transistor.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For read, we will need to </a:t>
            </a:r>
            <a:r>
              <a:rPr lang="en-US" dirty="0" err="1" smtClean="0">
                <a:latin typeface="Arial" pitchFamily="34" charset="-78"/>
              </a:rPr>
              <a:t>precharge</a:t>
            </a:r>
            <a:r>
              <a:rPr lang="en-US" dirty="0" smtClean="0">
                <a:latin typeface="Arial" pitchFamily="34" charset="-78"/>
              </a:rPr>
              <a:t> this bit line to high and then turn on the pass  transistor.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This will cause a small voltage change on the bit line and a very sensitive amplifier will be used to measure this small voltage change with respect to a reference bit line.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Once again, the value we stored will be destroyed by the read operation so an automatic write back has to be performed at the end of every read.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Similar to SRAM, DRAM is organized into rows and columns.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But unlike SRAM, which allows you to read an entire row out at a time at a word, classical DRAM only allows you read out one-bit at time </a:t>
            </a:r>
            <a:r>
              <a:rPr lang="en-US" dirty="0" err="1" smtClean="0">
                <a:latin typeface="Arial" pitchFamily="34" charset="-78"/>
              </a:rPr>
              <a:t>time</a:t>
            </a:r>
            <a:r>
              <a:rPr lang="en-US" dirty="0" smtClean="0">
                <a:latin typeface="Arial" pitchFamily="34" charset="-78"/>
              </a:rPr>
              <a:t>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The reason for this is to save power as well as area.  Remember now the DRAM cell is very small we have a lot of them across horizontally.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So it will be very difficult to build a Sense Amplifier for each column due to the area constraint not to mention having a sense amplifier per column will consume a lot of power.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You select the bit you want to read or write by supplying a Row and then a Column address.</a:t>
            </a:r>
          </a:p>
          <a:p>
            <a:pPr>
              <a:defRPr/>
            </a:pPr>
            <a:r>
              <a:rPr lang="en-US" dirty="0" smtClean="0">
                <a:latin typeface="Arial" pitchFamily="34" charset="-78"/>
              </a:rPr>
              <a:t>Similar to SRAM, each row control line is referred to as the word line and each vertical data  line is referred to as the bit line.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23E2F-5A74-4AAD-B6DB-1321DCF41E2C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3E6DD-9231-47A4-8A39-E8B06A6364B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F0C2-4A12-4103-B176-B72B54875B2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ED53A-43F8-45B2-8B22-0D7A1E6A5EE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65175"/>
            <a:ext cx="4903788" cy="3678238"/>
          </a:xfrm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defTabSz="877888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7170D-4B14-4AAC-852B-3DAF81D8AC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65175"/>
            <a:ext cx="4903788" cy="3678238"/>
          </a:xfrm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defTabSz="877888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9E5CA-4C82-4F62-A28F-B1E7F687C99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666750"/>
            <a:ext cx="4864100" cy="3649663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B5F430-3C83-4A86-9212-2EF0D53D5C2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666750"/>
            <a:ext cx="4864100" cy="3649663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88C8A-1430-4A52-9C46-E80194A4A073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A8C77-F7BC-4B5B-808E-A57BE6752CD8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1BBF1-832E-4B54-9CDF-4DA8077E4C45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2133600" cy="609600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3AA80586-6A8B-4C93-BA10-D0EE72840316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324600"/>
            <a:ext cx="1066800" cy="381000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F4D27E90-4DA9-428D-BC36-C326FBEDCCFA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2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73825"/>
            <a:ext cx="2133600" cy="365125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608FAD63-C6CD-48CF-8D03-A4FE7909D02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36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DE97DB12-A462-44DE-9A28-5BF3465D766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0"/>
            <a:ext cx="7793037" cy="1052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4244975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D4999-A673-4D0C-84E5-8881D37280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/>
              <a:t>CE/CZ 3001 - Module 5                                                    Smitha K G, School of Computer Engineering, Nanyang Technological University,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2pPr lvl="1">
              <a:defRPr/>
            </a:lvl2pPr>
          </a:lstStyle>
          <a:p>
            <a:pPr lvl="1"/>
            <a:fld id="{068EBE8F-506D-4969-BB13-89192D34CC52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07001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5692775" y="2406650"/>
            <a:ext cx="1588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Line 6"/>
          <p:cNvSpPr>
            <a:spLocks noChangeShapeType="1"/>
          </p:cNvSpPr>
          <p:nvPr/>
        </p:nvSpPr>
        <p:spPr bwMode="auto">
          <a:xfrm flipV="1">
            <a:off x="6615113" y="2406650"/>
            <a:ext cx="1587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10"/>
          <p:cNvSpPr>
            <a:spLocks noChangeShapeType="1"/>
          </p:cNvSpPr>
          <p:nvPr/>
        </p:nvSpPr>
        <p:spPr bwMode="auto">
          <a:xfrm flipV="1">
            <a:off x="5421313" y="2406650"/>
            <a:ext cx="1587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11"/>
          <p:cNvSpPr>
            <a:spLocks noChangeShapeType="1"/>
          </p:cNvSpPr>
          <p:nvPr/>
        </p:nvSpPr>
        <p:spPr bwMode="auto">
          <a:xfrm flipV="1">
            <a:off x="6470650" y="2406650"/>
            <a:ext cx="1588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15"/>
          <p:cNvSpPr>
            <a:spLocks noChangeShapeType="1"/>
          </p:cNvSpPr>
          <p:nvPr/>
        </p:nvSpPr>
        <p:spPr bwMode="auto">
          <a:xfrm flipV="1">
            <a:off x="5837238" y="2406650"/>
            <a:ext cx="1587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Freeform 16"/>
          <p:cNvSpPr>
            <a:spLocks/>
          </p:cNvSpPr>
          <p:nvPr/>
        </p:nvSpPr>
        <p:spPr bwMode="auto">
          <a:xfrm>
            <a:off x="2630488" y="1195388"/>
            <a:ext cx="381000" cy="1157287"/>
          </a:xfrm>
          <a:custGeom>
            <a:avLst/>
            <a:gdLst>
              <a:gd name="T0" fmla="*/ 2147483647 w 21"/>
              <a:gd name="T1" fmla="*/ 0 h 64"/>
              <a:gd name="T2" fmla="*/ 2147483647 w 21"/>
              <a:gd name="T3" fmla="*/ 2147483647 h 64"/>
              <a:gd name="T4" fmla="*/ 2147483647 w 21"/>
              <a:gd name="T5" fmla="*/ 2147483647 h 64"/>
              <a:gd name="T6" fmla="*/ 2147483647 w 21"/>
              <a:gd name="T7" fmla="*/ 2147483647 h 64"/>
              <a:gd name="T8" fmla="*/ 0 w 21"/>
              <a:gd name="T9" fmla="*/ 2147483647 h 64"/>
              <a:gd name="T10" fmla="*/ 2147483647 w 21"/>
              <a:gd name="T11" fmla="*/ 2147483647 h 64"/>
              <a:gd name="T12" fmla="*/ 2147483647 w 21"/>
              <a:gd name="T13" fmla="*/ 2147483647 h 64"/>
              <a:gd name="T14" fmla="*/ 2147483647 w 21"/>
              <a:gd name="T15" fmla="*/ 2147483647 h 64"/>
              <a:gd name="T16" fmla="*/ 2147483647 w 21"/>
              <a:gd name="T17" fmla="*/ 2147483647 h 64"/>
              <a:gd name="T18" fmla="*/ 2147483647 w 21"/>
              <a:gd name="T19" fmla="*/ 2147483647 h 64"/>
              <a:gd name="T20" fmla="*/ 2147483647 w 21"/>
              <a:gd name="T21" fmla="*/ 2147483647 h 64"/>
              <a:gd name="T22" fmla="*/ 2147483647 w 21"/>
              <a:gd name="T23" fmla="*/ 2147483647 h 64"/>
              <a:gd name="T24" fmla="*/ 2147483647 w 21"/>
              <a:gd name="T25" fmla="*/ 2147483647 h 64"/>
              <a:gd name="T26" fmla="*/ 2147483647 w 21"/>
              <a:gd name="T27" fmla="*/ 2147483647 h 64"/>
              <a:gd name="T28" fmla="*/ 2147483647 w 21"/>
              <a:gd name="T29" fmla="*/ 2147483647 h 64"/>
              <a:gd name="T30" fmla="*/ 2147483647 w 21"/>
              <a:gd name="T31" fmla="*/ 2147483647 h 64"/>
              <a:gd name="T32" fmla="*/ 2147483647 w 21"/>
              <a:gd name="T33" fmla="*/ 0 h 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"/>
              <a:gd name="T52" fmla="*/ 0 h 64"/>
              <a:gd name="T53" fmla="*/ 21 w 21"/>
              <a:gd name="T54" fmla="*/ 64 h 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" h="64">
                <a:moveTo>
                  <a:pt x="10" y="0"/>
                </a:moveTo>
                <a:lnTo>
                  <a:pt x="6" y="3"/>
                </a:lnTo>
                <a:lnTo>
                  <a:pt x="3" y="9"/>
                </a:lnTo>
                <a:lnTo>
                  <a:pt x="1" y="20"/>
                </a:lnTo>
                <a:lnTo>
                  <a:pt x="0" y="32"/>
                </a:lnTo>
                <a:lnTo>
                  <a:pt x="1" y="44"/>
                </a:lnTo>
                <a:lnTo>
                  <a:pt x="3" y="55"/>
                </a:lnTo>
                <a:lnTo>
                  <a:pt x="6" y="61"/>
                </a:lnTo>
                <a:lnTo>
                  <a:pt x="10" y="64"/>
                </a:lnTo>
                <a:lnTo>
                  <a:pt x="14" y="61"/>
                </a:lnTo>
                <a:lnTo>
                  <a:pt x="18" y="55"/>
                </a:lnTo>
                <a:lnTo>
                  <a:pt x="20" y="44"/>
                </a:lnTo>
                <a:lnTo>
                  <a:pt x="21" y="32"/>
                </a:lnTo>
                <a:lnTo>
                  <a:pt x="20" y="20"/>
                </a:lnTo>
                <a:lnTo>
                  <a:pt x="18" y="9"/>
                </a:lnTo>
                <a:lnTo>
                  <a:pt x="14" y="3"/>
                </a:lnTo>
                <a:lnTo>
                  <a:pt x="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2" name="Rectangle 17"/>
          <p:cNvSpPr>
            <a:spLocks noChangeArrowheads="1"/>
          </p:cNvSpPr>
          <p:nvPr/>
        </p:nvSpPr>
        <p:spPr bwMode="auto">
          <a:xfrm>
            <a:off x="2744788" y="1358900"/>
            <a:ext cx="374650" cy="83185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3" name="Rectangle 18"/>
          <p:cNvSpPr>
            <a:spLocks noChangeArrowheads="1"/>
          </p:cNvSpPr>
          <p:nvPr/>
        </p:nvSpPr>
        <p:spPr bwMode="auto">
          <a:xfrm>
            <a:off x="2722563" y="1358900"/>
            <a:ext cx="3968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4" name="Freeform 19"/>
          <p:cNvSpPr>
            <a:spLocks/>
          </p:cNvSpPr>
          <p:nvPr/>
        </p:nvSpPr>
        <p:spPr bwMode="auto">
          <a:xfrm>
            <a:off x="1347788" y="1358900"/>
            <a:ext cx="1771650" cy="939800"/>
          </a:xfrm>
          <a:custGeom>
            <a:avLst/>
            <a:gdLst>
              <a:gd name="T0" fmla="*/ 0 w 98"/>
              <a:gd name="T1" fmla="*/ 2147483647 h 52"/>
              <a:gd name="T2" fmla="*/ 2147483647 w 98"/>
              <a:gd name="T3" fmla="*/ 2147483647 h 52"/>
              <a:gd name="T4" fmla="*/ 2147483647 w 98"/>
              <a:gd name="T5" fmla="*/ 0 h 52"/>
              <a:gd name="T6" fmla="*/ 2147483647 w 98"/>
              <a:gd name="T7" fmla="*/ 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52"/>
              <a:gd name="T14" fmla="*/ 98 w 98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52">
                <a:moveTo>
                  <a:pt x="0" y="52"/>
                </a:moveTo>
                <a:lnTo>
                  <a:pt x="18" y="52"/>
                </a:lnTo>
                <a:lnTo>
                  <a:pt x="18" y="0"/>
                </a:lnTo>
                <a:lnTo>
                  <a:pt x="9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5" name="Freeform 20"/>
          <p:cNvSpPr>
            <a:spLocks/>
          </p:cNvSpPr>
          <p:nvPr/>
        </p:nvSpPr>
        <p:spPr bwMode="auto">
          <a:xfrm>
            <a:off x="1347788" y="1574800"/>
            <a:ext cx="1771650" cy="922338"/>
          </a:xfrm>
          <a:custGeom>
            <a:avLst/>
            <a:gdLst>
              <a:gd name="T0" fmla="*/ 0 w 98"/>
              <a:gd name="T1" fmla="*/ 2147483647 h 51"/>
              <a:gd name="T2" fmla="*/ 2147483647 w 98"/>
              <a:gd name="T3" fmla="*/ 2147483647 h 51"/>
              <a:gd name="T4" fmla="*/ 2147483647 w 98"/>
              <a:gd name="T5" fmla="*/ 0 h 51"/>
              <a:gd name="T6" fmla="*/ 2147483647 w 98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51"/>
              <a:gd name="T14" fmla="*/ 98 w 98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51">
                <a:moveTo>
                  <a:pt x="0" y="51"/>
                </a:moveTo>
                <a:lnTo>
                  <a:pt x="29" y="51"/>
                </a:lnTo>
                <a:lnTo>
                  <a:pt x="29" y="0"/>
                </a:lnTo>
                <a:lnTo>
                  <a:pt x="9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6" name="Freeform 21"/>
          <p:cNvSpPr>
            <a:spLocks/>
          </p:cNvSpPr>
          <p:nvPr/>
        </p:nvSpPr>
        <p:spPr bwMode="auto">
          <a:xfrm>
            <a:off x="1347788" y="1774825"/>
            <a:ext cx="1771650" cy="939800"/>
          </a:xfrm>
          <a:custGeom>
            <a:avLst/>
            <a:gdLst>
              <a:gd name="T0" fmla="*/ 0 w 98"/>
              <a:gd name="T1" fmla="*/ 2147483647 h 52"/>
              <a:gd name="T2" fmla="*/ 2147483647 w 98"/>
              <a:gd name="T3" fmla="*/ 2147483647 h 52"/>
              <a:gd name="T4" fmla="*/ 2147483647 w 98"/>
              <a:gd name="T5" fmla="*/ 0 h 52"/>
              <a:gd name="T6" fmla="*/ 2147483647 w 98"/>
              <a:gd name="T7" fmla="*/ 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52"/>
              <a:gd name="T14" fmla="*/ 98 w 98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52">
                <a:moveTo>
                  <a:pt x="0" y="52"/>
                </a:moveTo>
                <a:lnTo>
                  <a:pt x="41" y="52"/>
                </a:lnTo>
                <a:lnTo>
                  <a:pt x="41" y="0"/>
                </a:lnTo>
                <a:lnTo>
                  <a:pt x="9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7" name="Freeform 22"/>
          <p:cNvSpPr>
            <a:spLocks/>
          </p:cNvSpPr>
          <p:nvPr/>
        </p:nvSpPr>
        <p:spPr bwMode="auto">
          <a:xfrm>
            <a:off x="1347788" y="1990725"/>
            <a:ext cx="1771650" cy="922338"/>
          </a:xfrm>
          <a:custGeom>
            <a:avLst/>
            <a:gdLst>
              <a:gd name="T0" fmla="*/ 0 w 98"/>
              <a:gd name="T1" fmla="*/ 2147483647 h 51"/>
              <a:gd name="T2" fmla="*/ 2147483647 w 98"/>
              <a:gd name="T3" fmla="*/ 2147483647 h 51"/>
              <a:gd name="T4" fmla="*/ 2147483647 w 98"/>
              <a:gd name="T5" fmla="*/ 0 h 51"/>
              <a:gd name="T6" fmla="*/ 2147483647 w 98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51"/>
              <a:gd name="T14" fmla="*/ 98 w 98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51">
                <a:moveTo>
                  <a:pt x="0" y="51"/>
                </a:moveTo>
                <a:lnTo>
                  <a:pt x="52" y="51"/>
                </a:lnTo>
                <a:lnTo>
                  <a:pt x="52" y="0"/>
                </a:lnTo>
                <a:lnTo>
                  <a:pt x="9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8" name="Freeform 23"/>
          <p:cNvSpPr>
            <a:spLocks/>
          </p:cNvSpPr>
          <p:nvPr/>
        </p:nvSpPr>
        <p:spPr bwMode="auto">
          <a:xfrm>
            <a:off x="1347788" y="2190750"/>
            <a:ext cx="1771650" cy="939800"/>
          </a:xfrm>
          <a:custGeom>
            <a:avLst/>
            <a:gdLst>
              <a:gd name="T0" fmla="*/ 0 w 98"/>
              <a:gd name="T1" fmla="*/ 2147483647 h 52"/>
              <a:gd name="T2" fmla="*/ 2147483647 w 98"/>
              <a:gd name="T3" fmla="*/ 2147483647 h 52"/>
              <a:gd name="T4" fmla="*/ 2147483647 w 98"/>
              <a:gd name="T5" fmla="*/ 0 h 52"/>
              <a:gd name="T6" fmla="*/ 2147483647 w 98"/>
              <a:gd name="T7" fmla="*/ 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52"/>
              <a:gd name="T14" fmla="*/ 98 w 98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52">
                <a:moveTo>
                  <a:pt x="0" y="52"/>
                </a:moveTo>
                <a:lnTo>
                  <a:pt x="64" y="52"/>
                </a:lnTo>
                <a:lnTo>
                  <a:pt x="64" y="0"/>
                </a:lnTo>
                <a:lnTo>
                  <a:pt x="9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39" name="Freeform 24"/>
          <p:cNvSpPr>
            <a:spLocks/>
          </p:cNvSpPr>
          <p:nvPr/>
        </p:nvSpPr>
        <p:spPr bwMode="auto">
          <a:xfrm>
            <a:off x="3444875" y="3387725"/>
            <a:ext cx="379413" cy="1157288"/>
          </a:xfrm>
          <a:custGeom>
            <a:avLst/>
            <a:gdLst>
              <a:gd name="T0" fmla="*/ 2147483647 w 21"/>
              <a:gd name="T1" fmla="*/ 0 h 64"/>
              <a:gd name="T2" fmla="*/ 2147483647 w 21"/>
              <a:gd name="T3" fmla="*/ 2147483647 h 64"/>
              <a:gd name="T4" fmla="*/ 2147483647 w 21"/>
              <a:gd name="T5" fmla="*/ 2147483647 h 64"/>
              <a:gd name="T6" fmla="*/ 2147483647 w 21"/>
              <a:gd name="T7" fmla="*/ 2147483647 h 64"/>
              <a:gd name="T8" fmla="*/ 0 w 21"/>
              <a:gd name="T9" fmla="*/ 2147483647 h 64"/>
              <a:gd name="T10" fmla="*/ 2147483647 w 21"/>
              <a:gd name="T11" fmla="*/ 2147483647 h 64"/>
              <a:gd name="T12" fmla="*/ 2147483647 w 21"/>
              <a:gd name="T13" fmla="*/ 2147483647 h 64"/>
              <a:gd name="T14" fmla="*/ 2147483647 w 21"/>
              <a:gd name="T15" fmla="*/ 2147483647 h 64"/>
              <a:gd name="T16" fmla="*/ 2147483647 w 21"/>
              <a:gd name="T17" fmla="*/ 2147483647 h 64"/>
              <a:gd name="T18" fmla="*/ 2147483647 w 21"/>
              <a:gd name="T19" fmla="*/ 2147483647 h 64"/>
              <a:gd name="T20" fmla="*/ 2147483647 w 21"/>
              <a:gd name="T21" fmla="*/ 2147483647 h 64"/>
              <a:gd name="T22" fmla="*/ 2147483647 w 21"/>
              <a:gd name="T23" fmla="*/ 2147483647 h 64"/>
              <a:gd name="T24" fmla="*/ 2147483647 w 21"/>
              <a:gd name="T25" fmla="*/ 2147483647 h 64"/>
              <a:gd name="T26" fmla="*/ 2147483647 w 21"/>
              <a:gd name="T27" fmla="*/ 2147483647 h 64"/>
              <a:gd name="T28" fmla="*/ 2147483647 w 21"/>
              <a:gd name="T29" fmla="*/ 2147483647 h 64"/>
              <a:gd name="T30" fmla="*/ 2147483647 w 21"/>
              <a:gd name="T31" fmla="*/ 2147483647 h 64"/>
              <a:gd name="T32" fmla="*/ 2147483647 w 21"/>
              <a:gd name="T33" fmla="*/ 0 h 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"/>
              <a:gd name="T52" fmla="*/ 0 h 64"/>
              <a:gd name="T53" fmla="*/ 21 w 21"/>
              <a:gd name="T54" fmla="*/ 64 h 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" h="64">
                <a:moveTo>
                  <a:pt x="10" y="0"/>
                </a:moveTo>
                <a:lnTo>
                  <a:pt x="6" y="3"/>
                </a:lnTo>
                <a:lnTo>
                  <a:pt x="3" y="9"/>
                </a:lnTo>
                <a:lnTo>
                  <a:pt x="1" y="20"/>
                </a:lnTo>
                <a:lnTo>
                  <a:pt x="0" y="32"/>
                </a:lnTo>
                <a:lnTo>
                  <a:pt x="1" y="44"/>
                </a:lnTo>
                <a:lnTo>
                  <a:pt x="3" y="55"/>
                </a:lnTo>
                <a:lnTo>
                  <a:pt x="6" y="61"/>
                </a:lnTo>
                <a:lnTo>
                  <a:pt x="10" y="64"/>
                </a:lnTo>
                <a:lnTo>
                  <a:pt x="14" y="61"/>
                </a:lnTo>
                <a:lnTo>
                  <a:pt x="18" y="55"/>
                </a:lnTo>
                <a:lnTo>
                  <a:pt x="20" y="44"/>
                </a:lnTo>
                <a:lnTo>
                  <a:pt x="21" y="32"/>
                </a:lnTo>
                <a:lnTo>
                  <a:pt x="20" y="20"/>
                </a:lnTo>
                <a:lnTo>
                  <a:pt x="18" y="9"/>
                </a:lnTo>
                <a:lnTo>
                  <a:pt x="14" y="3"/>
                </a:lnTo>
                <a:lnTo>
                  <a:pt x="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40" name="Rectangle 25"/>
          <p:cNvSpPr>
            <a:spLocks noChangeArrowheads="1"/>
          </p:cNvSpPr>
          <p:nvPr/>
        </p:nvSpPr>
        <p:spPr bwMode="auto">
          <a:xfrm>
            <a:off x="4541838" y="3551238"/>
            <a:ext cx="42862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41" name="Rectangle 26"/>
          <p:cNvSpPr>
            <a:spLocks noChangeArrowheads="1"/>
          </p:cNvSpPr>
          <p:nvPr/>
        </p:nvSpPr>
        <p:spPr bwMode="auto">
          <a:xfrm>
            <a:off x="3514725" y="3551238"/>
            <a:ext cx="10699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42" name="Line 27"/>
          <p:cNvSpPr>
            <a:spLocks noChangeShapeType="1"/>
          </p:cNvSpPr>
          <p:nvPr/>
        </p:nvSpPr>
        <p:spPr bwMode="auto">
          <a:xfrm>
            <a:off x="1347788" y="4383088"/>
            <a:ext cx="32369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28"/>
          <p:cNvSpPr>
            <a:spLocks noChangeShapeType="1"/>
          </p:cNvSpPr>
          <p:nvPr/>
        </p:nvSpPr>
        <p:spPr bwMode="auto">
          <a:xfrm>
            <a:off x="1347788" y="3551238"/>
            <a:ext cx="32369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>
            <a:off x="1347788" y="3749675"/>
            <a:ext cx="3236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Line 30"/>
          <p:cNvSpPr>
            <a:spLocks noChangeShapeType="1"/>
          </p:cNvSpPr>
          <p:nvPr/>
        </p:nvSpPr>
        <p:spPr bwMode="auto">
          <a:xfrm flipV="1">
            <a:off x="1366838" y="3968750"/>
            <a:ext cx="3217862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31"/>
          <p:cNvSpPr>
            <a:spLocks noChangeShapeType="1"/>
          </p:cNvSpPr>
          <p:nvPr/>
        </p:nvSpPr>
        <p:spPr bwMode="auto">
          <a:xfrm>
            <a:off x="1347788" y="4165600"/>
            <a:ext cx="3236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32"/>
          <p:cNvSpPr>
            <a:spLocks noChangeArrowheads="1"/>
          </p:cNvSpPr>
          <p:nvPr/>
        </p:nvSpPr>
        <p:spPr bwMode="auto">
          <a:xfrm>
            <a:off x="1981200" y="6096000"/>
            <a:ext cx="5891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Organization of a 1K </a:t>
            </a:r>
            <a:r>
              <a:rPr lang="en-US" sz="160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1600">
                <a:solidFill>
                  <a:srgbClr val="000000"/>
                </a:solidFill>
              </a:rPr>
              <a:t> 1 memory chip.</a:t>
            </a:r>
            <a:endParaRPr lang="en-CA" sz="1600"/>
          </a:p>
        </p:txBody>
      </p:sp>
      <p:sp>
        <p:nvSpPr>
          <p:cNvPr id="26648" name="Rectangle 36"/>
          <p:cNvSpPr>
            <a:spLocks noChangeArrowheads="1"/>
          </p:cNvSpPr>
          <p:nvPr/>
        </p:nvSpPr>
        <p:spPr bwMode="auto">
          <a:xfrm>
            <a:off x="7926388" y="3852863"/>
            <a:ext cx="261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CS</a:t>
            </a:r>
            <a:endParaRPr lang="en-CA" sz="1600" b="1"/>
          </a:p>
        </p:txBody>
      </p:sp>
      <p:sp>
        <p:nvSpPr>
          <p:cNvPr id="26649" name="Line 49"/>
          <p:cNvSpPr>
            <a:spLocks noChangeShapeType="1"/>
          </p:cNvSpPr>
          <p:nvPr/>
        </p:nvSpPr>
        <p:spPr bwMode="auto">
          <a:xfrm>
            <a:off x="4343400" y="1577975"/>
            <a:ext cx="831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Line 50"/>
          <p:cNvSpPr>
            <a:spLocks noChangeShapeType="1"/>
          </p:cNvSpPr>
          <p:nvPr/>
        </p:nvSpPr>
        <p:spPr bwMode="auto">
          <a:xfrm>
            <a:off x="4324350" y="1249363"/>
            <a:ext cx="831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51"/>
          <p:cNvSpPr>
            <a:spLocks noChangeArrowheads="1"/>
          </p:cNvSpPr>
          <p:nvPr/>
        </p:nvSpPr>
        <p:spPr bwMode="auto">
          <a:xfrm>
            <a:off x="1674813" y="960438"/>
            <a:ext cx="669925" cy="246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address</a:t>
            </a:r>
            <a:endParaRPr lang="en-CA" sz="1600" b="1"/>
          </a:p>
        </p:txBody>
      </p:sp>
      <p:sp>
        <p:nvSpPr>
          <p:cNvPr id="26652" name="Rectangle 52"/>
          <p:cNvSpPr>
            <a:spLocks noChangeArrowheads="1"/>
          </p:cNvSpPr>
          <p:nvPr/>
        </p:nvSpPr>
        <p:spPr bwMode="auto">
          <a:xfrm>
            <a:off x="1619250" y="752475"/>
            <a:ext cx="8016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5-bit row</a:t>
            </a:r>
            <a:endParaRPr lang="en-CA" sz="1600" b="1"/>
          </a:p>
        </p:txBody>
      </p:sp>
      <p:sp>
        <p:nvSpPr>
          <p:cNvPr id="26653" name="Rectangle 54"/>
          <p:cNvSpPr>
            <a:spLocks noChangeArrowheads="1"/>
          </p:cNvSpPr>
          <p:nvPr/>
        </p:nvSpPr>
        <p:spPr bwMode="auto">
          <a:xfrm>
            <a:off x="5216525" y="5111750"/>
            <a:ext cx="164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CA" sz="1600" b="1">
                <a:solidFill>
                  <a:srgbClr val="000000"/>
                </a:solidFill>
              </a:rPr>
              <a:t>Data input/output (1 bit)</a:t>
            </a:r>
            <a:endParaRPr lang="en-CA" sz="1600" b="1"/>
          </a:p>
        </p:txBody>
      </p:sp>
      <p:sp>
        <p:nvSpPr>
          <p:cNvPr id="26654" name="Line 62"/>
          <p:cNvSpPr>
            <a:spLocks noChangeShapeType="1"/>
          </p:cNvSpPr>
          <p:nvPr/>
        </p:nvSpPr>
        <p:spPr bwMode="auto">
          <a:xfrm flipV="1">
            <a:off x="5276850" y="2406650"/>
            <a:ext cx="1588" cy="2540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66"/>
          <p:cNvSpPr>
            <a:spLocks noChangeShapeType="1"/>
          </p:cNvSpPr>
          <p:nvPr/>
        </p:nvSpPr>
        <p:spPr bwMode="auto">
          <a:xfrm>
            <a:off x="4324350" y="2298700"/>
            <a:ext cx="831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67"/>
          <p:cNvSpPr>
            <a:spLocks noChangeArrowheads="1"/>
          </p:cNvSpPr>
          <p:nvPr/>
        </p:nvSpPr>
        <p:spPr bwMode="auto">
          <a:xfrm>
            <a:off x="3119438" y="1158875"/>
            <a:ext cx="1204912" cy="1247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57" name="Rectangle 71"/>
          <p:cNvSpPr>
            <a:spLocks noChangeArrowheads="1"/>
          </p:cNvSpPr>
          <p:nvPr/>
        </p:nvSpPr>
        <p:spPr bwMode="auto">
          <a:xfrm>
            <a:off x="5168900" y="1158875"/>
            <a:ext cx="1554163" cy="1247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58" name="Rectangle 76"/>
          <p:cNvSpPr>
            <a:spLocks noChangeArrowheads="1"/>
          </p:cNvSpPr>
          <p:nvPr/>
        </p:nvSpPr>
        <p:spPr bwMode="auto">
          <a:xfrm>
            <a:off x="1831975" y="4699000"/>
            <a:ext cx="1511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CA" sz="1600" b="1">
                <a:solidFill>
                  <a:srgbClr val="000000"/>
                </a:solidFill>
              </a:rPr>
              <a:t>5-bit column address</a:t>
            </a:r>
            <a:endParaRPr lang="en-CA" sz="1600" b="1"/>
          </a:p>
        </p:txBody>
      </p:sp>
      <p:sp>
        <p:nvSpPr>
          <p:cNvPr id="26659" name="Rectangle 77"/>
          <p:cNvSpPr>
            <a:spLocks noChangeArrowheads="1"/>
          </p:cNvSpPr>
          <p:nvPr/>
        </p:nvSpPr>
        <p:spPr bwMode="auto">
          <a:xfrm>
            <a:off x="228600" y="3260725"/>
            <a:ext cx="669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address</a:t>
            </a:r>
            <a:endParaRPr lang="en-CA" sz="1600" b="1"/>
          </a:p>
        </p:txBody>
      </p:sp>
      <p:sp>
        <p:nvSpPr>
          <p:cNvPr id="26660" name="Rectangle 78"/>
          <p:cNvSpPr>
            <a:spLocks noChangeArrowheads="1"/>
          </p:cNvSpPr>
          <p:nvPr/>
        </p:nvSpPr>
        <p:spPr bwMode="auto">
          <a:xfrm>
            <a:off x="282575" y="3040063"/>
            <a:ext cx="514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10-bit</a:t>
            </a:r>
            <a:endParaRPr lang="en-CA" sz="1600" b="1"/>
          </a:p>
        </p:txBody>
      </p:sp>
      <p:sp>
        <p:nvSpPr>
          <p:cNvPr id="26661" name="Rectangle 79"/>
          <p:cNvSpPr>
            <a:spLocks noChangeArrowheads="1"/>
          </p:cNvSpPr>
          <p:nvPr/>
        </p:nvSpPr>
        <p:spPr bwMode="auto">
          <a:xfrm>
            <a:off x="5170488" y="3667125"/>
            <a:ext cx="1651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output multiplexer</a:t>
            </a:r>
            <a:endParaRPr lang="en-CA" sz="1600" b="1"/>
          </a:p>
        </p:txBody>
      </p:sp>
      <p:sp>
        <p:nvSpPr>
          <p:cNvPr id="26662" name="Rectangle 80"/>
          <p:cNvSpPr>
            <a:spLocks noChangeArrowheads="1"/>
          </p:cNvSpPr>
          <p:nvPr/>
        </p:nvSpPr>
        <p:spPr bwMode="auto">
          <a:xfrm>
            <a:off x="5514975" y="3449638"/>
            <a:ext cx="6683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 32-to-1</a:t>
            </a:r>
            <a:endParaRPr lang="en-CA" sz="1600" b="1"/>
          </a:p>
        </p:txBody>
      </p:sp>
      <p:sp>
        <p:nvSpPr>
          <p:cNvPr id="26663" name="Rectangle 81"/>
          <p:cNvSpPr>
            <a:spLocks noChangeArrowheads="1"/>
          </p:cNvSpPr>
          <p:nvPr/>
        </p:nvSpPr>
        <p:spPr bwMode="auto">
          <a:xfrm>
            <a:off x="5135563" y="4083050"/>
            <a:ext cx="1743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input demultiplexer</a:t>
            </a:r>
            <a:endParaRPr lang="en-CA" sz="1600" b="1"/>
          </a:p>
        </p:txBody>
      </p:sp>
      <p:sp>
        <p:nvSpPr>
          <p:cNvPr id="26664" name="Freeform 82"/>
          <p:cNvSpPr>
            <a:spLocks/>
          </p:cNvSpPr>
          <p:nvPr/>
        </p:nvSpPr>
        <p:spPr bwMode="auto">
          <a:xfrm>
            <a:off x="3057525" y="4545013"/>
            <a:ext cx="585788" cy="473075"/>
          </a:xfrm>
          <a:custGeom>
            <a:avLst/>
            <a:gdLst>
              <a:gd name="T0" fmla="*/ 0 w 17"/>
              <a:gd name="T1" fmla="*/ 2147483647 h 10"/>
              <a:gd name="T2" fmla="*/ 2147483647 w 17"/>
              <a:gd name="T3" fmla="*/ 2147483647 h 10"/>
              <a:gd name="T4" fmla="*/ 2147483647 w 17"/>
              <a:gd name="T5" fmla="*/ 0 h 10"/>
              <a:gd name="T6" fmla="*/ 0 60000 65536"/>
              <a:gd name="T7" fmla="*/ 0 60000 65536"/>
              <a:gd name="T8" fmla="*/ 0 60000 65536"/>
              <a:gd name="T9" fmla="*/ 0 w 17"/>
              <a:gd name="T10" fmla="*/ 0 h 10"/>
              <a:gd name="T11" fmla="*/ 17 w 17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0">
                <a:moveTo>
                  <a:pt x="0" y="10"/>
                </a:moveTo>
                <a:lnTo>
                  <a:pt x="17" y="10"/>
                </a:lnTo>
                <a:lnTo>
                  <a:pt x="17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65" name="Rectangle 86"/>
          <p:cNvSpPr>
            <a:spLocks noChangeArrowheads="1"/>
          </p:cNvSpPr>
          <p:nvPr/>
        </p:nvSpPr>
        <p:spPr bwMode="auto">
          <a:xfrm>
            <a:off x="8143875" y="3436938"/>
            <a:ext cx="204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W</a:t>
            </a:r>
            <a:endParaRPr lang="en-CA" sz="1600" b="1"/>
          </a:p>
        </p:txBody>
      </p:sp>
      <p:sp>
        <p:nvSpPr>
          <p:cNvPr id="26666" name="Line 87"/>
          <p:cNvSpPr>
            <a:spLocks noChangeShapeType="1"/>
          </p:cNvSpPr>
          <p:nvPr/>
        </p:nvSpPr>
        <p:spPr bwMode="auto">
          <a:xfrm flipH="1">
            <a:off x="8143875" y="3455988"/>
            <a:ext cx="227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Rectangle 88"/>
          <p:cNvSpPr>
            <a:spLocks noChangeArrowheads="1"/>
          </p:cNvSpPr>
          <p:nvPr/>
        </p:nvSpPr>
        <p:spPr bwMode="auto">
          <a:xfrm>
            <a:off x="7926388" y="343693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R</a:t>
            </a:r>
            <a:endParaRPr lang="en-CA" sz="1600" b="1"/>
          </a:p>
        </p:txBody>
      </p:sp>
      <p:sp>
        <p:nvSpPr>
          <p:cNvPr id="26668" name="Rectangle 89"/>
          <p:cNvSpPr>
            <a:spLocks noChangeArrowheads="1"/>
          </p:cNvSpPr>
          <p:nvPr/>
        </p:nvSpPr>
        <p:spPr bwMode="auto">
          <a:xfrm>
            <a:off x="8078788" y="34369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/</a:t>
            </a:r>
            <a:endParaRPr lang="en-CA" sz="1600" b="1"/>
          </a:p>
        </p:txBody>
      </p:sp>
      <p:sp>
        <p:nvSpPr>
          <p:cNvPr id="26669" name="Rectangle 92"/>
          <p:cNvSpPr>
            <a:spLocks noChangeArrowheads="1"/>
          </p:cNvSpPr>
          <p:nvPr/>
        </p:nvSpPr>
        <p:spPr bwMode="auto">
          <a:xfrm>
            <a:off x="4630738" y="890588"/>
            <a:ext cx="204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W</a:t>
            </a:r>
            <a:endParaRPr lang="en-CA" sz="1600" b="1"/>
          </a:p>
        </p:txBody>
      </p:sp>
      <p:sp>
        <p:nvSpPr>
          <p:cNvPr id="26670" name="Rectangle 93"/>
          <p:cNvSpPr>
            <a:spLocks noChangeArrowheads="1"/>
          </p:cNvSpPr>
          <p:nvPr/>
        </p:nvSpPr>
        <p:spPr bwMode="auto">
          <a:xfrm>
            <a:off x="4794250" y="1030288"/>
            <a:ext cx="10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0</a:t>
            </a:r>
            <a:endParaRPr lang="en-CA" sz="1600" b="1"/>
          </a:p>
        </p:txBody>
      </p:sp>
      <p:sp>
        <p:nvSpPr>
          <p:cNvPr id="26671" name="Rectangle 94"/>
          <p:cNvSpPr>
            <a:spLocks noChangeArrowheads="1"/>
          </p:cNvSpPr>
          <p:nvPr/>
        </p:nvSpPr>
        <p:spPr bwMode="auto">
          <a:xfrm>
            <a:off x="4630738" y="1219200"/>
            <a:ext cx="204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W</a:t>
            </a:r>
            <a:endParaRPr lang="en-CA" sz="1600" b="1"/>
          </a:p>
        </p:txBody>
      </p:sp>
      <p:sp>
        <p:nvSpPr>
          <p:cNvPr id="26672" name="Rectangle 95"/>
          <p:cNvSpPr>
            <a:spLocks noChangeArrowheads="1"/>
          </p:cNvSpPr>
          <p:nvPr/>
        </p:nvSpPr>
        <p:spPr bwMode="auto">
          <a:xfrm>
            <a:off x="4794250" y="1358900"/>
            <a:ext cx="103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1</a:t>
            </a:r>
            <a:endParaRPr lang="en-CA" sz="1600" b="1"/>
          </a:p>
        </p:txBody>
      </p:sp>
      <p:sp>
        <p:nvSpPr>
          <p:cNvPr id="26673" name="Rectangle 96"/>
          <p:cNvSpPr>
            <a:spLocks noChangeArrowheads="1"/>
          </p:cNvSpPr>
          <p:nvPr/>
        </p:nvSpPr>
        <p:spPr bwMode="auto">
          <a:xfrm>
            <a:off x="4613275" y="1931988"/>
            <a:ext cx="204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W</a:t>
            </a:r>
            <a:endParaRPr lang="en-CA" sz="1600" b="1"/>
          </a:p>
        </p:txBody>
      </p:sp>
      <p:sp>
        <p:nvSpPr>
          <p:cNvPr id="26674" name="Rectangle 97"/>
          <p:cNvSpPr>
            <a:spLocks noChangeArrowheads="1"/>
          </p:cNvSpPr>
          <p:nvPr/>
        </p:nvSpPr>
        <p:spPr bwMode="auto">
          <a:xfrm>
            <a:off x="4757738" y="2073275"/>
            <a:ext cx="204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31</a:t>
            </a:r>
            <a:endParaRPr lang="en-CA" sz="1600" b="1"/>
          </a:p>
        </p:txBody>
      </p:sp>
      <p:sp>
        <p:nvSpPr>
          <p:cNvPr id="26675" name="Freeform 98"/>
          <p:cNvSpPr>
            <a:spLocks/>
          </p:cNvSpPr>
          <p:nvPr/>
        </p:nvSpPr>
        <p:spPr bwMode="auto">
          <a:xfrm>
            <a:off x="4740275" y="1833563"/>
            <a:ext cx="17463" cy="19050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76" name="Freeform 99"/>
          <p:cNvSpPr>
            <a:spLocks/>
          </p:cNvSpPr>
          <p:nvPr/>
        </p:nvSpPr>
        <p:spPr bwMode="auto">
          <a:xfrm>
            <a:off x="4740275" y="174466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77" name="Freeform 100"/>
          <p:cNvSpPr>
            <a:spLocks/>
          </p:cNvSpPr>
          <p:nvPr/>
        </p:nvSpPr>
        <p:spPr bwMode="auto">
          <a:xfrm>
            <a:off x="4740275" y="1654175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78" name="Freeform 101"/>
          <p:cNvSpPr>
            <a:spLocks/>
          </p:cNvSpPr>
          <p:nvPr/>
        </p:nvSpPr>
        <p:spPr bwMode="auto">
          <a:xfrm>
            <a:off x="6253163" y="2959100"/>
            <a:ext cx="17462" cy="19050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79" name="Freeform 102"/>
          <p:cNvSpPr>
            <a:spLocks/>
          </p:cNvSpPr>
          <p:nvPr/>
        </p:nvSpPr>
        <p:spPr bwMode="auto">
          <a:xfrm>
            <a:off x="6145213" y="2959100"/>
            <a:ext cx="17462" cy="19050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0" name="Freeform 103"/>
          <p:cNvSpPr>
            <a:spLocks/>
          </p:cNvSpPr>
          <p:nvPr/>
        </p:nvSpPr>
        <p:spPr bwMode="auto">
          <a:xfrm>
            <a:off x="6054725" y="2959100"/>
            <a:ext cx="17463" cy="19050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1" name="Rectangle 104"/>
          <p:cNvSpPr>
            <a:spLocks noChangeArrowheads="1"/>
          </p:cNvSpPr>
          <p:nvPr/>
        </p:nvSpPr>
        <p:spPr bwMode="auto">
          <a:xfrm>
            <a:off x="6415088" y="2660650"/>
            <a:ext cx="254000" cy="2174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2" name="Rectangle 105"/>
          <p:cNvSpPr>
            <a:spLocks noChangeArrowheads="1"/>
          </p:cNvSpPr>
          <p:nvPr/>
        </p:nvSpPr>
        <p:spPr bwMode="auto">
          <a:xfrm>
            <a:off x="5222875" y="2660650"/>
            <a:ext cx="252413" cy="2174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3" name="Rectangle 106"/>
          <p:cNvSpPr>
            <a:spLocks noChangeArrowheads="1"/>
          </p:cNvSpPr>
          <p:nvPr/>
        </p:nvSpPr>
        <p:spPr bwMode="auto">
          <a:xfrm>
            <a:off x="5638800" y="2660650"/>
            <a:ext cx="252413" cy="2174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4" name="Rectangle 107"/>
          <p:cNvSpPr>
            <a:spLocks noChangeArrowheads="1"/>
          </p:cNvSpPr>
          <p:nvPr/>
        </p:nvSpPr>
        <p:spPr bwMode="auto">
          <a:xfrm>
            <a:off x="4572000" y="3321050"/>
            <a:ext cx="2747963" cy="12604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5" name="Freeform 108"/>
          <p:cNvSpPr>
            <a:spLocks/>
          </p:cNvSpPr>
          <p:nvPr/>
        </p:nvSpPr>
        <p:spPr bwMode="auto">
          <a:xfrm>
            <a:off x="2522538" y="1014413"/>
            <a:ext cx="307975" cy="180975"/>
          </a:xfrm>
          <a:custGeom>
            <a:avLst/>
            <a:gdLst>
              <a:gd name="T0" fmla="*/ 0 w 17"/>
              <a:gd name="T1" fmla="*/ 0 h 10"/>
              <a:gd name="T2" fmla="*/ 2147483647 w 17"/>
              <a:gd name="T3" fmla="*/ 0 h 10"/>
              <a:gd name="T4" fmla="*/ 2147483647 w 17"/>
              <a:gd name="T5" fmla="*/ 2147483647 h 10"/>
              <a:gd name="T6" fmla="*/ 0 60000 65536"/>
              <a:gd name="T7" fmla="*/ 0 60000 65536"/>
              <a:gd name="T8" fmla="*/ 0 60000 65536"/>
              <a:gd name="T9" fmla="*/ 0 w 17"/>
              <a:gd name="T10" fmla="*/ 0 h 10"/>
              <a:gd name="T11" fmla="*/ 17 w 17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0">
                <a:moveTo>
                  <a:pt x="0" y="0"/>
                </a:moveTo>
                <a:lnTo>
                  <a:pt x="17" y="0"/>
                </a:lnTo>
                <a:lnTo>
                  <a:pt x="17" y="1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686" name="Rectangle 109"/>
          <p:cNvSpPr>
            <a:spLocks noChangeArrowheads="1"/>
          </p:cNvSpPr>
          <p:nvPr/>
        </p:nvSpPr>
        <p:spPr bwMode="auto">
          <a:xfrm>
            <a:off x="5676900" y="3884613"/>
            <a:ext cx="330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</a:rPr>
              <a:t>and</a:t>
            </a:r>
            <a:endParaRPr lang="en-CA" sz="1600" b="1"/>
          </a:p>
        </p:txBody>
      </p:sp>
      <p:sp>
        <p:nvSpPr>
          <p:cNvPr id="26687" name="Text Box 110"/>
          <p:cNvSpPr txBox="1">
            <a:spLocks noChangeArrowheads="1"/>
          </p:cNvSpPr>
          <p:nvPr/>
        </p:nvSpPr>
        <p:spPr bwMode="auto">
          <a:xfrm>
            <a:off x="5257800" y="1384300"/>
            <a:ext cx="13716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32 x 32 memory cell array</a:t>
            </a:r>
          </a:p>
        </p:txBody>
      </p:sp>
      <p:sp>
        <p:nvSpPr>
          <p:cNvPr id="26688" name="Text Box 111"/>
          <p:cNvSpPr txBox="1">
            <a:spLocks noChangeArrowheads="1"/>
          </p:cNvSpPr>
          <p:nvPr/>
        </p:nvSpPr>
        <p:spPr bwMode="auto">
          <a:xfrm>
            <a:off x="7366000" y="1854200"/>
            <a:ext cx="1485900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Sense/Write circuitry</a:t>
            </a:r>
          </a:p>
        </p:txBody>
      </p:sp>
      <p:cxnSp>
        <p:nvCxnSpPr>
          <p:cNvPr id="26689" name="AutoShape 112"/>
          <p:cNvCxnSpPr>
            <a:cxnSpLocks noChangeShapeType="1"/>
            <a:endCxn id="26681" idx="3"/>
          </p:cNvCxnSpPr>
          <p:nvPr/>
        </p:nvCxnSpPr>
        <p:spPr bwMode="auto">
          <a:xfrm rot="10800000" flipV="1">
            <a:off x="6681788" y="2514600"/>
            <a:ext cx="1438275" cy="255588"/>
          </a:xfrm>
          <a:prstGeom prst="bentConnector3">
            <a:avLst>
              <a:gd name="adj1" fmla="val 88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26690" name="Text Box 113"/>
          <p:cNvSpPr txBox="1">
            <a:spLocks noChangeArrowheads="1"/>
          </p:cNvSpPr>
          <p:nvPr/>
        </p:nvSpPr>
        <p:spPr bwMode="auto">
          <a:xfrm>
            <a:off x="3200400" y="1524000"/>
            <a:ext cx="1054100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5-bit decoder</a:t>
            </a:r>
          </a:p>
        </p:txBody>
      </p:sp>
      <p:sp>
        <p:nvSpPr>
          <p:cNvPr id="26691" name="Line 114"/>
          <p:cNvSpPr>
            <a:spLocks noChangeShapeType="1"/>
          </p:cNvSpPr>
          <p:nvPr/>
        </p:nvSpPr>
        <p:spPr bwMode="auto">
          <a:xfrm flipH="1">
            <a:off x="5943600" y="4584700"/>
            <a:ext cx="3175" cy="495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AutoShape 115"/>
          <p:cNvSpPr>
            <a:spLocks/>
          </p:cNvSpPr>
          <p:nvPr/>
        </p:nvSpPr>
        <p:spPr bwMode="auto">
          <a:xfrm>
            <a:off x="1054100" y="2260600"/>
            <a:ext cx="203200" cy="2171700"/>
          </a:xfrm>
          <a:prstGeom prst="leftBrace">
            <a:avLst>
              <a:gd name="adj1" fmla="val 89062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6693" name="Line 117"/>
          <p:cNvSpPr>
            <a:spLocks noChangeShapeType="1"/>
          </p:cNvSpPr>
          <p:nvPr/>
        </p:nvSpPr>
        <p:spPr bwMode="auto">
          <a:xfrm flipV="1">
            <a:off x="5283200" y="28829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118"/>
          <p:cNvSpPr>
            <a:spLocks noChangeShapeType="1"/>
          </p:cNvSpPr>
          <p:nvPr/>
        </p:nvSpPr>
        <p:spPr bwMode="auto">
          <a:xfrm>
            <a:off x="5435600" y="28702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Line 119"/>
          <p:cNvSpPr>
            <a:spLocks noChangeShapeType="1"/>
          </p:cNvSpPr>
          <p:nvPr/>
        </p:nvSpPr>
        <p:spPr bwMode="auto">
          <a:xfrm flipV="1">
            <a:off x="5689600" y="28829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Line 120"/>
          <p:cNvSpPr>
            <a:spLocks noChangeShapeType="1"/>
          </p:cNvSpPr>
          <p:nvPr/>
        </p:nvSpPr>
        <p:spPr bwMode="auto">
          <a:xfrm>
            <a:off x="5842000" y="28702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7" name="Line 121"/>
          <p:cNvSpPr>
            <a:spLocks noChangeShapeType="1"/>
          </p:cNvSpPr>
          <p:nvPr/>
        </p:nvSpPr>
        <p:spPr bwMode="auto">
          <a:xfrm flipV="1">
            <a:off x="6464300" y="28956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Line 122"/>
          <p:cNvSpPr>
            <a:spLocks noChangeShapeType="1"/>
          </p:cNvSpPr>
          <p:nvPr/>
        </p:nvSpPr>
        <p:spPr bwMode="auto">
          <a:xfrm>
            <a:off x="6616700" y="2882900"/>
            <a:ext cx="0" cy="444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99" name="Rectangle 124"/>
          <p:cNvSpPr>
            <a:spLocks noChangeArrowheads="1"/>
          </p:cNvSpPr>
          <p:nvPr/>
        </p:nvSpPr>
        <p:spPr bwMode="auto">
          <a:xfrm>
            <a:off x="3659188" y="3549650"/>
            <a:ext cx="374650" cy="83185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700" name="Rectangle 125"/>
          <p:cNvSpPr>
            <a:spLocks noChangeArrowheads="1"/>
          </p:cNvSpPr>
          <p:nvPr/>
        </p:nvSpPr>
        <p:spPr bwMode="auto">
          <a:xfrm>
            <a:off x="3636963" y="3578225"/>
            <a:ext cx="3968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6701" name="Line 126"/>
          <p:cNvSpPr>
            <a:spLocks noChangeShapeType="1"/>
          </p:cNvSpPr>
          <p:nvPr/>
        </p:nvSpPr>
        <p:spPr bwMode="auto">
          <a:xfrm>
            <a:off x="3648075" y="3552825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127"/>
          <p:cNvSpPr>
            <a:spLocks noChangeShapeType="1"/>
          </p:cNvSpPr>
          <p:nvPr/>
        </p:nvSpPr>
        <p:spPr bwMode="auto">
          <a:xfrm>
            <a:off x="3619500" y="3752850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128"/>
          <p:cNvSpPr>
            <a:spLocks noChangeShapeType="1"/>
          </p:cNvSpPr>
          <p:nvPr/>
        </p:nvSpPr>
        <p:spPr bwMode="auto">
          <a:xfrm>
            <a:off x="3648075" y="3971925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129"/>
          <p:cNvSpPr>
            <a:spLocks noChangeShapeType="1"/>
          </p:cNvSpPr>
          <p:nvPr/>
        </p:nvSpPr>
        <p:spPr bwMode="auto">
          <a:xfrm>
            <a:off x="3648075" y="4381500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Line 130"/>
          <p:cNvSpPr>
            <a:spLocks noChangeShapeType="1"/>
          </p:cNvSpPr>
          <p:nvPr/>
        </p:nvSpPr>
        <p:spPr bwMode="auto">
          <a:xfrm>
            <a:off x="3638550" y="4162425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Line 131"/>
          <p:cNvSpPr>
            <a:spLocks noChangeShapeType="1"/>
          </p:cNvSpPr>
          <p:nvPr/>
        </p:nvSpPr>
        <p:spPr bwMode="auto">
          <a:xfrm flipH="1">
            <a:off x="7429500" y="3552825"/>
            <a:ext cx="438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707" name="Line 132"/>
          <p:cNvSpPr>
            <a:spLocks noChangeShapeType="1"/>
          </p:cNvSpPr>
          <p:nvPr/>
        </p:nvSpPr>
        <p:spPr bwMode="auto">
          <a:xfrm flipH="1">
            <a:off x="7429500" y="3971925"/>
            <a:ext cx="438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685800" y="0"/>
            <a:ext cx="6858000" cy="8382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3200" kern="0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1Kx 1 bit RAM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A48EBF-F395-465D-8A0D-5AE5DB8C04C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3333FF"/>
                </a:solidFill>
              </a:rPr>
              <a:t>Memory Access Timing: the Big Picture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752600"/>
          </a:xfrm>
        </p:spPr>
        <p:txBody>
          <a:bodyPr/>
          <a:lstStyle/>
          <a:p>
            <a:r>
              <a:rPr lang="en-US" smtClean="0"/>
              <a:t>Timing:</a:t>
            </a:r>
          </a:p>
          <a:p>
            <a:pPr lvl="1"/>
            <a:r>
              <a:rPr lang="en-US" smtClean="0"/>
              <a:t>Send address on the address lines,</a:t>
            </a:r>
            <a:br>
              <a:rPr lang="en-US" smtClean="0"/>
            </a:br>
            <a:r>
              <a:rPr lang="en-US" smtClean="0"/>
              <a:t>wait for the word line to become stable</a:t>
            </a:r>
          </a:p>
          <a:p>
            <a:pPr lvl="1"/>
            <a:r>
              <a:rPr lang="en-US" smtClean="0"/>
              <a:t>Read/write data on the data lines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536700" y="3616325"/>
            <a:ext cx="1588" cy="142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536700" y="3616325"/>
            <a:ext cx="533400" cy="142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057400" y="3222625"/>
            <a:ext cx="12700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057400" y="3222625"/>
            <a:ext cx="3683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2413000" y="3222625"/>
            <a:ext cx="12700" cy="407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413000" y="3616325"/>
            <a:ext cx="1766888" cy="142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4167188" y="3222625"/>
            <a:ext cx="12700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4167188" y="3222625"/>
            <a:ext cx="3556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4510088" y="3222625"/>
            <a:ext cx="12700" cy="407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8016875" y="3616325"/>
            <a:ext cx="1588" cy="142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4510088" y="3616325"/>
            <a:ext cx="3506787" cy="142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1536700" y="457041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1536700" y="4570413"/>
            <a:ext cx="43957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5919788" y="4189413"/>
            <a:ext cx="127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5919788" y="4189413"/>
            <a:ext cx="3556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6262688" y="4189413"/>
            <a:ext cx="12700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7661275" y="457041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6262688" y="4570413"/>
            <a:ext cx="1398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1536700" y="5764213"/>
            <a:ext cx="1588" cy="14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8016875" y="5764213"/>
            <a:ext cx="1588" cy="14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1536700" y="5764213"/>
            <a:ext cx="6480175" cy="14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Rectangle 27"/>
          <p:cNvSpPr>
            <a:spLocks noChangeArrowheads="1"/>
          </p:cNvSpPr>
          <p:nvPr/>
        </p:nvSpPr>
        <p:spPr bwMode="auto">
          <a:xfrm>
            <a:off x="1536700" y="61595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Rectangle 28"/>
          <p:cNvSpPr>
            <a:spLocks noChangeArrowheads="1"/>
          </p:cNvSpPr>
          <p:nvPr/>
        </p:nvSpPr>
        <p:spPr bwMode="auto">
          <a:xfrm>
            <a:off x="8016875" y="61595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Rectangle 29"/>
          <p:cNvSpPr>
            <a:spLocks noChangeArrowheads="1"/>
          </p:cNvSpPr>
          <p:nvPr/>
        </p:nvSpPr>
        <p:spPr bwMode="auto">
          <a:xfrm>
            <a:off x="1536700" y="6159500"/>
            <a:ext cx="648017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Rectangle 30"/>
          <p:cNvSpPr>
            <a:spLocks noChangeArrowheads="1"/>
          </p:cNvSpPr>
          <p:nvPr/>
        </p:nvSpPr>
        <p:spPr bwMode="auto">
          <a:xfrm>
            <a:off x="987425" y="3273425"/>
            <a:ext cx="66357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READ</a:t>
            </a:r>
          </a:p>
        </p:txBody>
      </p:sp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996950" y="4214813"/>
            <a:ext cx="7493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WRITE</a:t>
            </a:r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auto">
          <a:xfrm>
            <a:off x="1001713" y="5778500"/>
            <a:ext cx="700087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27680" name="Rectangle 33"/>
          <p:cNvSpPr>
            <a:spLocks noChangeArrowheads="1"/>
          </p:cNvSpPr>
          <p:nvPr/>
        </p:nvSpPr>
        <p:spPr bwMode="auto">
          <a:xfrm>
            <a:off x="3265488" y="5764213"/>
            <a:ext cx="825500" cy="382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Rectangle 34"/>
          <p:cNvSpPr>
            <a:spLocks noChangeArrowheads="1"/>
          </p:cNvSpPr>
          <p:nvPr/>
        </p:nvSpPr>
        <p:spPr bwMode="auto">
          <a:xfrm>
            <a:off x="3265488" y="5764213"/>
            <a:ext cx="838200" cy="14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Rectangle 35"/>
          <p:cNvSpPr>
            <a:spLocks noChangeArrowheads="1"/>
          </p:cNvSpPr>
          <p:nvPr/>
        </p:nvSpPr>
        <p:spPr bwMode="auto">
          <a:xfrm>
            <a:off x="4090988" y="5764213"/>
            <a:ext cx="12700" cy="395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Rectangle 36"/>
          <p:cNvSpPr>
            <a:spLocks noChangeArrowheads="1"/>
          </p:cNvSpPr>
          <p:nvPr/>
        </p:nvSpPr>
        <p:spPr bwMode="auto">
          <a:xfrm>
            <a:off x="3265488" y="6146800"/>
            <a:ext cx="8255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4" name="Rectangle 37"/>
          <p:cNvSpPr>
            <a:spLocks noChangeArrowheads="1"/>
          </p:cNvSpPr>
          <p:nvPr/>
        </p:nvSpPr>
        <p:spPr bwMode="auto">
          <a:xfrm>
            <a:off x="3265488" y="5764213"/>
            <a:ext cx="12700" cy="382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Rectangle 38"/>
          <p:cNvSpPr>
            <a:spLocks noChangeArrowheads="1"/>
          </p:cNvSpPr>
          <p:nvPr/>
        </p:nvSpPr>
        <p:spPr bwMode="auto">
          <a:xfrm>
            <a:off x="5310188" y="5764213"/>
            <a:ext cx="1957387" cy="382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Rectangle 39"/>
          <p:cNvSpPr>
            <a:spLocks noChangeArrowheads="1"/>
          </p:cNvSpPr>
          <p:nvPr/>
        </p:nvSpPr>
        <p:spPr bwMode="auto">
          <a:xfrm>
            <a:off x="5310188" y="5764213"/>
            <a:ext cx="1970087" cy="14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Rectangle 40"/>
          <p:cNvSpPr>
            <a:spLocks noChangeArrowheads="1"/>
          </p:cNvSpPr>
          <p:nvPr/>
        </p:nvSpPr>
        <p:spPr bwMode="auto">
          <a:xfrm>
            <a:off x="7267575" y="5764213"/>
            <a:ext cx="12700" cy="395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Rectangle 41"/>
          <p:cNvSpPr>
            <a:spLocks noChangeArrowheads="1"/>
          </p:cNvSpPr>
          <p:nvPr/>
        </p:nvSpPr>
        <p:spPr bwMode="auto">
          <a:xfrm>
            <a:off x="5310188" y="6146800"/>
            <a:ext cx="19573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Rectangle 42"/>
          <p:cNvSpPr>
            <a:spLocks noChangeArrowheads="1"/>
          </p:cNvSpPr>
          <p:nvPr/>
        </p:nvSpPr>
        <p:spPr bwMode="auto">
          <a:xfrm>
            <a:off x="5310188" y="5764213"/>
            <a:ext cx="12700" cy="382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Freeform 43"/>
          <p:cNvSpPr>
            <a:spLocks/>
          </p:cNvSpPr>
          <p:nvPr/>
        </p:nvSpPr>
        <p:spPr bwMode="auto">
          <a:xfrm>
            <a:off x="2019300" y="4062413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0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0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64" y="40"/>
                </a:moveTo>
                <a:lnTo>
                  <a:pt x="64" y="64"/>
                </a:lnTo>
                <a:lnTo>
                  <a:pt x="64" y="72"/>
                </a:lnTo>
                <a:lnTo>
                  <a:pt x="56" y="64"/>
                </a:lnTo>
                <a:lnTo>
                  <a:pt x="16" y="40"/>
                </a:lnTo>
                <a:lnTo>
                  <a:pt x="0" y="40"/>
                </a:lnTo>
                <a:lnTo>
                  <a:pt x="16" y="32"/>
                </a:lnTo>
                <a:lnTo>
                  <a:pt x="56" y="8"/>
                </a:lnTo>
                <a:lnTo>
                  <a:pt x="64" y="0"/>
                </a:lnTo>
                <a:lnTo>
                  <a:pt x="64" y="16"/>
                </a:lnTo>
                <a:lnTo>
                  <a:pt x="24" y="40"/>
                </a:lnTo>
                <a:lnTo>
                  <a:pt x="16" y="32"/>
                </a:lnTo>
                <a:lnTo>
                  <a:pt x="24" y="32"/>
                </a:lnTo>
                <a:lnTo>
                  <a:pt x="64" y="56"/>
                </a:lnTo>
                <a:lnTo>
                  <a:pt x="56" y="64"/>
                </a:lnTo>
                <a:lnTo>
                  <a:pt x="56" y="40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Freeform 44"/>
          <p:cNvSpPr>
            <a:spLocks/>
          </p:cNvSpPr>
          <p:nvPr/>
        </p:nvSpPr>
        <p:spPr bwMode="auto">
          <a:xfrm>
            <a:off x="2108200" y="4087813"/>
            <a:ext cx="12700" cy="38100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0 w 8"/>
              <a:gd name="T5" fmla="*/ 2147483647 h 24"/>
              <a:gd name="T6" fmla="*/ 0 w 8"/>
              <a:gd name="T7" fmla="*/ 2147483647 h 24"/>
              <a:gd name="T8" fmla="*/ 0 w 8"/>
              <a:gd name="T9" fmla="*/ 2147483647 h 24"/>
              <a:gd name="T10" fmla="*/ 0 w 8"/>
              <a:gd name="T11" fmla="*/ 0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Freeform 45"/>
          <p:cNvSpPr>
            <a:spLocks/>
          </p:cNvSpPr>
          <p:nvPr/>
        </p:nvSpPr>
        <p:spPr bwMode="auto">
          <a:xfrm>
            <a:off x="2057400" y="4087813"/>
            <a:ext cx="63500" cy="76200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0 w 40"/>
              <a:gd name="T5" fmla="*/ 2147483647 h 48"/>
              <a:gd name="T6" fmla="*/ 2147483647 w 40"/>
              <a:gd name="T7" fmla="*/ 0 h 48"/>
              <a:gd name="T8" fmla="*/ 2147483647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3" name="Freeform 46"/>
          <p:cNvSpPr>
            <a:spLocks/>
          </p:cNvSpPr>
          <p:nvPr/>
        </p:nvSpPr>
        <p:spPr bwMode="auto">
          <a:xfrm>
            <a:off x="3201988" y="4075113"/>
            <a:ext cx="101600" cy="114300"/>
          </a:xfrm>
          <a:custGeom>
            <a:avLst/>
            <a:gdLst>
              <a:gd name="T0" fmla="*/ 0 w 64"/>
              <a:gd name="T1" fmla="*/ 2147483647 h 72"/>
              <a:gd name="T2" fmla="*/ 0 w 64"/>
              <a:gd name="T3" fmla="*/ 2147483647 h 72"/>
              <a:gd name="T4" fmla="*/ 0 w 64"/>
              <a:gd name="T5" fmla="*/ 0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0 w 64"/>
              <a:gd name="T17" fmla="*/ 2147483647 h 72"/>
              <a:gd name="T18" fmla="*/ 0 w 64"/>
              <a:gd name="T19" fmla="*/ 2147483647 h 72"/>
              <a:gd name="T20" fmla="*/ 0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0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0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0" y="32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48" y="32"/>
                </a:lnTo>
                <a:lnTo>
                  <a:pt x="64" y="32"/>
                </a:lnTo>
                <a:lnTo>
                  <a:pt x="48" y="40"/>
                </a:lnTo>
                <a:lnTo>
                  <a:pt x="8" y="64"/>
                </a:lnTo>
                <a:lnTo>
                  <a:pt x="0" y="72"/>
                </a:lnTo>
                <a:lnTo>
                  <a:pt x="0" y="56"/>
                </a:lnTo>
                <a:lnTo>
                  <a:pt x="40" y="32"/>
                </a:lnTo>
                <a:lnTo>
                  <a:pt x="48" y="40"/>
                </a:lnTo>
                <a:lnTo>
                  <a:pt x="40" y="40"/>
                </a:lnTo>
                <a:lnTo>
                  <a:pt x="0" y="16"/>
                </a:lnTo>
                <a:lnTo>
                  <a:pt x="8" y="8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4" name="Freeform 47"/>
          <p:cNvSpPr>
            <a:spLocks/>
          </p:cNvSpPr>
          <p:nvPr/>
        </p:nvSpPr>
        <p:spPr bwMode="auto">
          <a:xfrm>
            <a:off x="3201988" y="4125913"/>
            <a:ext cx="12700" cy="38100"/>
          </a:xfrm>
          <a:custGeom>
            <a:avLst/>
            <a:gdLst>
              <a:gd name="T0" fmla="*/ 0 w 8"/>
              <a:gd name="T1" fmla="*/ 2147483647 h 24"/>
              <a:gd name="T2" fmla="*/ 0 w 8"/>
              <a:gd name="T3" fmla="*/ 0 h 24"/>
              <a:gd name="T4" fmla="*/ 2147483647 w 8"/>
              <a:gd name="T5" fmla="*/ 0 h 24"/>
              <a:gd name="T6" fmla="*/ 2147483647 w 8"/>
              <a:gd name="T7" fmla="*/ 0 h 24"/>
              <a:gd name="T8" fmla="*/ 2147483647 w 8"/>
              <a:gd name="T9" fmla="*/ 0 h 24"/>
              <a:gd name="T10" fmla="*/ 2147483647 w 8"/>
              <a:gd name="T11" fmla="*/ 2147483647 h 24"/>
              <a:gd name="T12" fmla="*/ 0 w 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Freeform 48"/>
          <p:cNvSpPr>
            <a:spLocks/>
          </p:cNvSpPr>
          <p:nvPr/>
        </p:nvSpPr>
        <p:spPr bwMode="auto">
          <a:xfrm>
            <a:off x="3201988" y="4087813"/>
            <a:ext cx="63500" cy="76200"/>
          </a:xfrm>
          <a:custGeom>
            <a:avLst/>
            <a:gdLst>
              <a:gd name="T0" fmla="*/ 0 w 40"/>
              <a:gd name="T1" fmla="*/ 2147483647 h 48"/>
              <a:gd name="T2" fmla="*/ 0 w 40"/>
              <a:gd name="T3" fmla="*/ 0 h 48"/>
              <a:gd name="T4" fmla="*/ 2147483647 w 40"/>
              <a:gd name="T5" fmla="*/ 2147483647 h 48"/>
              <a:gd name="T6" fmla="*/ 0 w 40"/>
              <a:gd name="T7" fmla="*/ 2147483647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24"/>
                </a:moveTo>
                <a:lnTo>
                  <a:pt x="0" y="0"/>
                </a:lnTo>
                <a:lnTo>
                  <a:pt x="40" y="24"/>
                </a:lnTo>
                <a:lnTo>
                  <a:pt x="0" y="48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6" name="Rectangle 49"/>
          <p:cNvSpPr>
            <a:spLocks noChangeArrowheads="1"/>
          </p:cNvSpPr>
          <p:nvPr/>
        </p:nvSpPr>
        <p:spPr bwMode="auto">
          <a:xfrm>
            <a:off x="2133600" y="4125913"/>
            <a:ext cx="10556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7" name="Rectangle 50"/>
          <p:cNvSpPr>
            <a:spLocks noChangeArrowheads="1"/>
          </p:cNvSpPr>
          <p:nvPr/>
        </p:nvSpPr>
        <p:spPr bwMode="auto">
          <a:xfrm>
            <a:off x="2009775" y="3744913"/>
            <a:ext cx="15192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Read Access</a:t>
            </a:r>
          </a:p>
        </p:txBody>
      </p:sp>
      <p:sp>
        <p:nvSpPr>
          <p:cNvPr id="27698" name="Rectangle 51"/>
          <p:cNvSpPr>
            <a:spLocks noChangeArrowheads="1"/>
          </p:cNvSpPr>
          <p:nvPr/>
        </p:nvSpPr>
        <p:spPr bwMode="auto">
          <a:xfrm>
            <a:off x="4119563" y="3783013"/>
            <a:ext cx="1519237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Read Access</a:t>
            </a:r>
          </a:p>
        </p:txBody>
      </p:sp>
      <p:sp>
        <p:nvSpPr>
          <p:cNvPr id="27699" name="Freeform 52"/>
          <p:cNvSpPr>
            <a:spLocks/>
          </p:cNvSpPr>
          <p:nvPr/>
        </p:nvSpPr>
        <p:spPr bwMode="auto">
          <a:xfrm>
            <a:off x="4129088" y="4062413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0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0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64" y="40"/>
                </a:moveTo>
                <a:lnTo>
                  <a:pt x="64" y="64"/>
                </a:lnTo>
                <a:lnTo>
                  <a:pt x="64" y="72"/>
                </a:lnTo>
                <a:lnTo>
                  <a:pt x="56" y="64"/>
                </a:lnTo>
                <a:lnTo>
                  <a:pt x="16" y="40"/>
                </a:lnTo>
                <a:lnTo>
                  <a:pt x="0" y="40"/>
                </a:lnTo>
                <a:lnTo>
                  <a:pt x="16" y="32"/>
                </a:lnTo>
                <a:lnTo>
                  <a:pt x="56" y="8"/>
                </a:lnTo>
                <a:lnTo>
                  <a:pt x="64" y="0"/>
                </a:lnTo>
                <a:lnTo>
                  <a:pt x="64" y="16"/>
                </a:lnTo>
                <a:lnTo>
                  <a:pt x="24" y="40"/>
                </a:lnTo>
                <a:lnTo>
                  <a:pt x="16" y="32"/>
                </a:lnTo>
                <a:lnTo>
                  <a:pt x="24" y="32"/>
                </a:lnTo>
                <a:lnTo>
                  <a:pt x="64" y="56"/>
                </a:lnTo>
                <a:lnTo>
                  <a:pt x="56" y="64"/>
                </a:lnTo>
                <a:lnTo>
                  <a:pt x="56" y="40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Freeform 53"/>
          <p:cNvSpPr>
            <a:spLocks/>
          </p:cNvSpPr>
          <p:nvPr/>
        </p:nvSpPr>
        <p:spPr bwMode="auto">
          <a:xfrm>
            <a:off x="4217988" y="4087813"/>
            <a:ext cx="12700" cy="38100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0 w 8"/>
              <a:gd name="T5" fmla="*/ 2147483647 h 24"/>
              <a:gd name="T6" fmla="*/ 0 w 8"/>
              <a:gd name="T7" fmla="*/ 2147483647 h 24"/>
              <a:gd name="T8" fmla="*/ 0 w 8"/>
              <a:gd name="T9" fmla="*/ 2147483647 h 24"/>
              <a:gd name="T10" fmla="*/ 0 w 8"/>
              <a:gd name="T11" fmla="*/ 0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1" name="Freeform 54"/>
          <p:cNvSpPr>
            <a:spLocks/>
          </p:cNvSpPr>
          <p:nvPr/>
        </p:nvSpPr>
        <p:spPr bwMode="auto">
          <a:xfrm>
            <a:off x="4167188" y="4087813"/>
            <a:ext cx="63500" cy="76200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0 w 40"/>
              <a:gd name="T5" fmla="*/ 2147483647 h 48"/>
              <a:gd name="T6" fmla="*/ 2147483647 w 40"/>
              <a:gd name="T7" fmla="*/ 0 h 48"/>
              <a:gd name="T8" fmla="*/ 2147483647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2" name="Freeform 55"/>
          <p:cNvSpPr>
            <a:spLocks/>
          </p:cNvSpPr>
          <p:nvPr/>
        </p:nvSpPr>
        <p:spPr bwMode="auto">
          <a:xfrm>
            <a:off x="5297488" y="4075113"/>
            <a:ext cx="101600" cy="114300"/>
          </a:xfrm>
          <a:custGeom>
            <a:avLst/>
            <a:gdLst>
              <a:gd name="T0" fmla="*/ 0 w 64"/>
              <a:gd name="T1" fmla="*/ 2147483647 h 72"/>
              <a:gd name="T2" fmla="*/ 0 w 64"/>
              <a:gd name="T3" fmla="*/ 2147483647 h 72"/>
              <a:gd name="T4" fmla="*/ 0 w 64"/>
              <a:gd name="T5" fmla="*/ 0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0 w 64"/>
              <a:gd name="T17" fmla="*/ 2147483647 h 72"/>
              <a:gd name="T18" fmla="*/ 0 w 64"/>
              <a:gd name="T19" fmla="*/ 2147483647 h 72"/>
              <a:gd name="T20" fmla="*/ 0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0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0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0" y="32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48" y="32"/>
                </a:lnTo>
                <a:lnTo>
                  <a:pt x="64" y="32"/>
                </a:lnTo>
                <a:lnTo>
                  <a:pt x="48" y="40"/>
                </a:lnTo>
                <a:lnTo>
                  <a:pt x="8" y="64"/>
                </a:lnTo>
                <a:lnTo>
                  <a:pt x="0" y="72"/>
                </a:lnTo>
                <a:lnTo>
                  <a:pt x="0" y="56"/>
                </a:lnTo>
                <a:lnTo>
                  <a:pt x="40" y="32"/>
                </a:lnTo>
                <a:lnTo>
                  <a:pt x="48" y="40"/>
                </a:lnTo>
                <a:lnTo>
                  <a:pt x="40" y="40"/>
                </a:lnTo>
                <a:lnTo>
                  <a:pt x="0" y="16"/>
                </a:lnTo>
                <a:lnTo>
                  <a:pt x="8" y="8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3" name="Freeform 56"/>
          <p:cNvSpPr>
            <a:spLocks/>
          </p:cNvSpPr>
          <p:nvPr/>
        </p:nvSpPr>
        <p:spPr bwMode="auto">
          <a:xfrm>
            <a:off x="5297488" y="4125913"/>
            <a:ext cx="12700" cy="38100"/>
          </a:xfrm>
          <a:custGeom>
            <a:avLst/>
            <a:gdLst>
              <a:gd name="T0" fmla="*/ 0 w 8"/>
              <a:gd name="T1" fmla="*/ 2147483647 h 24"/>
              <a:gd name="T2" fmla="*/ 0 w 8"/>
              <a:gd name="T3" fmla="*/ 0 h 24"/>
              <a:gd name="T4" fmla="*/ 2147483647 w 8"/>
              <a:gd name="T5" fmla="*/ 0 h 24"/>
              <a:gd name="T6" fmla="*/ 2147483647 w 8"/>
              <a:gd name="T7" fmla="*/ 0 h 24"/>
              <a:gd name="T8" fmla="*/ 2147483647 w 8"/>
              <a:gd name="T9" fmla="*/ 0 h 24"/>
              <a:gd name="T10" fmla="*/ 2147483647 w 8"/>
              <a:gd name="T11" fmla="*/ 2147483647 h 24"/>
              <a:gd name="T12" fmla="*/ 0 w 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4" name="Freeform 57"/>
          <p:cNvSpPr>
            <a:spLocks/>
          </p:cNvSpPr>
          <p:nvPr/>
        </p:nvSpPr>
        <p:spPr bwMode="auto">
          <a:xfrm>
            <a:off x="5297488" y="4087813"/>
            <a:ext cx="63500" cy="76200"/>
          </a:xfrm>
          <a:custGeom>
            <a:avLst/>
            <a:gdLst>
              <a:gd name="T0" fmla="*/ 0 w 40"/>
              <a:gd name="T1" fmla="*/ 2147483647 h 48"/>
              <a:gd name="T2" fmla="*/ 0 w 40"/>
              <a:gd name="T3" fmla="*/ 0 h 48"/>
              <a:gd name="T4" fmla="*/ 2147483647 w 40"/>
              <a:gd name="T5" fmla="*/ 2147483647 h 48"/>
              <a:gd name="T6" fmla="*/ 0 w 40"/>
              <a:gd name="T7" fmla="*/ 2147483647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24"/>
                </a:moveTo>
                <a:lnTo>
                  <a:pt x="0" y="0"/>
                </a:lnTo>
                <a:lnTo>
                  <a:pt x="40" y="24"/>
                </a:lnTo>
                <a:lnTo>
                  <a:pt x="0" y="48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5" name="Rectangle 58"/>
          <p:cNvSpPr>
            <a:spLocks noChangeArrowheads="1"/>
          </p:cNvSpPr>
          <p:nvPr/>
        </p:nvSpPr>
        <p:spPr bwMode="auto">
          <a:xfrm>
            <a:off x="4230688" y="4125913"/>
            <a:ext cx="10541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6" name="Freeform 59"/>
          <p:cNvSpPr>
            <a:spLocks/>
          </p:cNvSpPr>
          <p:nvPr/>
        </p:nvSpPr>
        <p:spPr bwMode="auto">
          <a:xfrm>
            <a:off x="2032000" y="2981325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0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0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64" y="40"/>
                </a:moveTo>
                <a:lnTo>
                  <a:pt x="64" y="64"/>
                </a:lnTo>
                <a:lnTo>
                  <a:pt x="64" y="72"/>
                </a:lnTo>
                <a:lnTo>
                  <a:pt x="56" y="64"/>
                </a:lnTo>
                <a:lnTo>
                  <a:pt x="16" y="40"/>
                </a:lnTo>
                <a:lnTo>
                  <a:pt x="0" y="40"/>
                </a:lnTo>
                <a:lnTo>
                  <a:pt x="16" y="32"/>
                </a:lnTo>
                <a:lnTo>
                  <a:pt x="56" y="8"/>
                </a:lnTo>
                <a:lnTo>
                  <a:pt x="64" y="0"/>
                </a:lnTo>
                <a:lnTo>
                  <a:pt x="64" y="16"/>
                </a:lnTo>
                <a:lnTo>
                  <a:pt x="24" y="40"/>
                </a:lnTo>
                <a:lnTo>
                  <a:pt x="16" y="32"/>
                </a:lnTo>
                <a:lnTo>
                  <a:pt x="24" y="32"/>
                </a:lnTo>
                <a:lnTo>
                  <a:pt x="64" y="56"/>
                </a:lnTo>
                <a:lnTo>
                  <a:pt x="56" y="64"/>
                </a:lnTo>
                <a:lnTo>
                  <a:pt x="56" y="40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7" name="Freeform 60"/>
          <p:cNvSpPr>
            <a:spLocks/>
          </p:cNvSpPr>
          <p:nvPr/>
        </p:nvSpPr>
        <p:spPr bwMode="auto">
          <a:xfrm>
            <a:off x="2120900" y="3006725"/>
            <a:ext cx="12700" cy="38100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0 w 8"/>
              <a:gd name="T5" fmla="*/ 2147483647 h 24"/>
              <a:gd name="T6" fmla="*/ 0 w 8"/>
              <a:gd name="T7" fmla="*/ 2147483647 h 24"/>
              <a:gd name="T8" fmla="*/ 0 w 8"/>
              <a:gd name="T9" fmla="*/ 2147483647 h 24"/>
              <a:gd name="T10" fmla="*/ 0 w 8"/>
              <a:gd name="T11" fmla="*/ 0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8" name="Freeform 61"/>
          <p:cNvSpPr>
            <a:spLocks/>
          </p:cNvSpPr>
          <p:nvPr/>
        </p:nvSpPr>
        <p:spPr bwMode="auto">
          <a:xfrm>
            <a:off x="2070100" y="3006725"/>
            <a:ext cx="63500" cy="76200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0 w 40"/>
              <a:gd name="T5" fmla="*/ 2147483647 h 48"/>
              <a:gd name="T6" fmla="*/ 2147483647 w 40"/>
              <a:gd name="T7" fmla="*/ 0 h 48"/>
              <a:gd name="T8" fmla="*/ 2147483647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9" name="Freeform 62"/>
          <p:cNvSpPr>
            <a:spLocks/>
          </p:cNvSpPr>
          <p:nvPr/>
        </p:nvSpPr>
        <p:spPr bwMode="auto">
          <a:xfrm>
            <a:off x="4103688" y="2994025"/>
            <a:ext cx="101600" cy="114300"/>
          </a:xfrm>
          <a:custGeom>
            <a:avLst/>
            <a:gdLst>
              <a:gd name="T0" fmla="*/ 0 w 64"/>
              <a:gd name="T1" fmla="*/ 2147483647 h 72"/>
              <a:gd name="T2" fmla="*/ 0 w 64"/>
              <a:gd name="T3" fmla="*/ 2147483647 h 72"/>
              <a:gd name="T4" fmla="*/ 0 w 64"/>
              <a:gd name="T5" fmla="*/ 0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0 w 64"/>
              <a:gd name="T17" fmla="*/ 2147483647 h 72"/>
              <a:gd name="T18" fmla="*/ 0 w 64"/>
              <a:gd name="T19" fmla="*/ 2147483647 h 72"/>
              <a:gd name="T20" fmla="*/ 0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0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0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0" y="32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48" y="32"/>
                </a:lnTo>
                <a:lnTo>
                  <a:pt x="64" y="32"/>
                </a:lnTo>
                <a:lnTo>
                  <a:pt x="48" y="40"/>
                </a:lnTo>
                <a:lnTo>
                  <a:pt x="8" y="64"/>
                </a:lnTo>
                <a:lnTo>
                  <a:pt x="0" y="72"/>
                </a:lnTo>
                <a:lnTo>
                  <a:pt x="0" y="56"/>
                </a:lnTo>
                <a:lnTo>
                  <a:pt x="40" y="32"/>
                </a:lnTo>
                <a:lnTo>
                  <a:pt x="48" y="40"/>
                </a:lnTo>
                <a:lnTo>
                  <a:pt x="40" y="40"/>
                </a:lnTo>
                <a:lnTo>
                  <a:pt x="0" y="16"/>
                </a:lnTo>
                <a:lnTo>
                  <a:pt x="8" y="8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0" name="Freeform 63"/>
          <p:cNvSpPr>
            <a:spLocks/>
          </p:cNvSpPr>
          <p:nvPr/>
        </p:nvSpPr>
        <p:spPr bwMode="auto">
          <a:xfrm>
            <a:off x="4103688" y="3044825"/>
            <a:ext cx="12700" cy="38100"/>
          </a:xfrm>
          <a:custGeom>
            <a:avLst/>
            <a:gdLst>
              <a:gd name="T0" fmla="*/ 0 w 8"/>
              <a:gd name="T1" fmla="*/ 2147483647 h 24"/>
              <a:gd name="T2" fmla="*/ 0 w 8"/>
              <a:gd name="T3" fmla="*/ 0 h 24"/>
              <a:gd name="T4" fmla="*/ 2147483647 w 8"/>
              <a:gd name="T5" fmla="*/ 0 h 24"/>
              <a:gd name="T6" fmla="*/ 2147483647 w 8"/>
              <a:gd name="T7" fmla="*/ 0 h 24"/>
              <a:gd name="T8" fmla="*/ 2147483647 w 8"/>
              <a:gd name="T9" fmla="*/ 0 h 24"/>
              <a:gd name="T10" fmla="*/ 2147483647 w 8"/>
              <a:gd name="T11" fmla="*/ 2147483647 h 24"/>
              <a:gd name="T12" fmla="*/ 0 w 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1" name="Freeform 64"/>
          <p:cNvSpPr>
            <a:spLocks/>
          </p:cNvSpPr>
          <p:nvPr/>
        </p:nvSpPr>
        <p:spPr bwMode="auto">
          <a:xfrm>
            <a:off x="4103688" y="3006725"/>
            <a:ext cx="63500" cy="76200"/>
          </a:xfrm>
          <a:custGeom>
            <a:avLst/>
            <a:gdLst>
              <a:gd name="T0" fmla="*/ 0 w 40"/>
              <a:gd name="T1" fmla="*/ 2147483647 h 48"/>
              <a:gd name="T2" fmla="*/ 0 w 40"/>
              <a:gd name="T3" fmla="*/ 0 h 48"/>
              <a:gd name="T4" fmla="*/ 2147483647 w 40"/>
              <a:gd name="T5" fmla="*/ 2147483647 h 48"/>
              <a:gd name="T6" fmla="*/ 0 w 40"/>
              <a:gd name="T7" fmla="*/ 2147483647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24"/>
                </a:moveTo>
                <a:lnTo>
                  <a:pt x="0" y="0"/>
                </a:lnTo>
                <a:lnTo>
                  <a:pt x="40" y="24"/>
                </a:lnTo>
                <a:lnTo>
                  <a:pt x="0" y="48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2" name="Rectangle 65"/>
          <p:cNvSpPr>
            <a:spLocks noChangeArrowheads="1"/>
          </p:cNvSpPr>
          <p:nvPr/>
        </p:nvSpPr>
        <p:spPr bwMode="auto">
          <a:xfrm>
            <a:off x="2146300" y="3044825"/>
            <a:ext cx="19446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3" name="Rectangle 66"/>
          <p:cNvSpPr>
            <a:spLocks noChangeArrowheads="1"/>
          </p:cNvSpPr>
          <p:nvPr/>
        </p:nvSpPr>
        <p:spPr bwMode="auto">
          <a:xfrm>
            <a:off x="2438400" y="2743200"/>
            <a:ext cx="133667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Read Cycle</a:t>
            </a:r>
          </a:p>
        </p:txBody>
      </p:sp>
      <p:sp>
        <p:nvSpPr>
          <p:cNvPr id="27714" name="Rectangle 67"/>
          <p:cNvSpPr>
            <a:spLocks noChangeArrowheads="1"/>
          </p:cNvSpPr>
          <p:nvPr/>
        </p:nvSpPr>
        <p:spPr bwMode="auto">
          <a:xfrm>
            <a:off x="4395788" y="5116513"/>
            <a:ext cx="1258887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Data Valid</a:t>
            </a:r>
          </a:p>
        </p:txBody>
      </p:sp>
      <p:sp>
        <p:nvSpPr>
          <p:cNvPr id="27715" name="Freeform 68"/>
          <p:cNvSpPr>
            <a:spLocks/>
          </p:cNvSpPr>
          <p:nvPr/>
        </p:nvSpPr>
        <p:spPr bwMode="auto">
          <a:xfrm>
            <a:off x="3697288" y="5561013"/>
            <a:ext cx="114300" cy="101600"/>
          </a:xfrm>
          <a:custGeom>
            <a:avLst/>
            <a:gdLst>
              <a:gd name="T0" fmla="*/ 2147483647 w 72"/>
              <a:gd name="T1" fmla="*/ 2147483647 h 64"/>
              <a:gd name="T2" fmla="*/ 2147483647 w 72"/>
              <a:gd name="T3" fmla="*/ 2147483647 h 64"/>
              <a:gd name="T4" fmla="*/ 2147483647 w 72"/>
              <a:gd name="T5" fmla="*/ 2147483647 h 64"/>
              <a:gd name="T6" fmla="*/ 2147483647 w 72"/>
              <a:gd name="T7" fmla="*/ 2147483647 h 64"/>
              <a:gd name="T8" fmla="*/ 2147483647 w 72"/>
              <a:gd name="T9" fmla="*/ 2147483647 h 64"/>
              <a:gd name="T10" fmla="*/ 0 w 72"/>
              <a:gd name="T11" fmla="*/ 2147483647 h 64"/>
              <a:gd name="T12" fmla="*/ 2147483647 w 72"/>
              <a:gd name="T13" fmla="*/ 2147483647 h 64"/>
              <a:gd name="T14" fmla="*/ 2147483647 w 72"/>
              <a:gd name="T15" fmla="*/ 2147483647 h 64"/>
              <a:gd name="T16" fmla="*/ 2147483647 w 72"/>
              <a:gd name="T17" fmla="*/ 0 h 64"/>
              <a:gd name="T18" fmla="*/ 2147483647 w 72"/>
              <a:gd name="T19" fmla="*/ 2147483647 h 64"/>
              <a:gd name="T20" fmla="*/ 2147483647 w 72"/>
              <a:gd name="T21" fmla="*/ 2147483647 h 64"/>
              <a:gd name="T22" fmla="*/ 2147483647 w 72"/>
              <a:gd name="T23" fmla="*/ 2147483647 h 64"/>
              <a:gd name="T24" fmla="*/ 2147483647 w 72"/>
              <a:gd name="T25" fmla="*/ 2147483647 h 64"/>
              <a:gd name="T26" fmla="*/ 2147483647 w 72"/>
              <a:gd name="T27" fmla="*/ 2147483647 h 64"/>
              <a:gd name="T28" fmla="*/ 2147483647 w 72"/>
              <a:gd name="T29" fmla="*/ 2147483647 h 64"/>
              <a:gd name="T30" fmla="*/ 2147483647 w 72"/>
              <a:gd name="T31" fmla="*/ 2147483647 h 64"/>
              <a:gd name="T32" fmla="*/ 2147483647 w 72"/>
              <a:gd name="T33" fmla="*/ 2147483647 h 64"/>
              <a:gd name="T34" fmla="*/ 2147483647 w 72"/>
              <a:gd name="T35" fmla="*/ 2147483647 h 64"/>
              <a:gd name="T36" fmla="*/ 2147483647 w 72"/>
              <a:gd name="T37" fmla="*/ 2147483647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"/>
              <a:gd name="T58" fmla="*/ 0 h 64"/>
              <a:gd name="T59" fmla="*/ 72 w 72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" h="64">
                <a:moveTo>
                  <a:pt x="56" y="32"/>
                </a:moveTo>
                <a:lnTo>
                  <a:pt x="64" y="56"/>
                </a:lnTo>
                <a:lnTo>
                  <a:pt x="72" y="64"/>
                </a:lnTo>
                <a:lnTo>
                  <a:pt x="56" y="56"/>
                </a:lnTo>
                <a:lnTo>
                  <a:pt x="16" y="48"/>
                </a:lnTo>
                <a:lnTo>
                  <a:pt x="0" y="56"/>
                </a:lnTo>
                <a:lnTo>
                  <a:pt x="16" y="40"/>
                </a:lnTo>
                <a:lnTo>
                  <a:pt x="40" y="8"/>
                </a:lnTo>
                <a:lnTo>
                  <a:pt x="40" y="0"/>
                </a:lnTo>
                <a:lnTo>
                  <a:pt x="48" y="16"/>
                </a:lnTo>
                <a:lnTo>
                  <a:pt x="24" y="48"/>
                </a:lnTo>
                <a:lnTo>
                  <a:pt x="16" y="40"/>
                </a:lnTo>
                <a:lnTo>
                  <a:pt x="24" y="40"/>
                </a:lnTo>
                <a:lnTo>
                  <a:pt x="64" y="48"/>
                </a:lnTo>
                <a:lnTo>
                  <a:pt x="56" y="56"/>
                </a:lnTo>
                <a:lnTo>
                  <a:pt x="48" y="32"/>
                </a:lnTo>
                <a:lnTo>
                  <a:pt x="56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6" name="Freeform 69"/>
          <p:cNvSpPr>
            <a:spLocks/>
          </p:cNvSpPr>
          <p:nvPr/>
        </p:nvSpPr>
        <p:spPr bwMode="auto">
          <a:xfrm>
            <a:off x="3760788" y="5586413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2147483647 h 16"/>
              <a:gd name="T4" fmla="*/ 2147483647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2147483647 h 16"/>
              <a:gd name="T10" fmla="*/ 0 w 16"/>
              <a:gd name="T11" fmla="*/ 0 h 16"/>
              <a:gd name="T12" fmla="*/ 2147483647 w 16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6"/>
              <a:gd name="T23" fmla="*/ 16 w 16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6">
                <a:moveTo>
                  <a:pt x="8" y="0"/>
                </a:move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7" name="Freeform 70"/>
          <p:cNvSpPr>
            <a:spLocks/>
          </p:cNvSpPr>
          <p:nvPr/>
        </p:nvSpPr>
        <p:spPr bwMode="auto">
          <a:xfrm>
            <a:off x="3735388" y="5586413"/>
            <a:ext cx="63500" cy="63500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0 w 40"/>
              <a:gd name="T5" fmla="*/ 2147483647 h 40"/>
              <a:gd name="T6" fmla="*/ 2147483647 w 40"/>
              <a:gd name="T7" fmla="*/ 0 h 40"/>
              <a:gd name="T8" fmla="*/ 2147483647 w 40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0"/>
              <a:gd name="T17" fmla="*/ 40 w 40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0">
                <a:moveTo>
                  <a:pt x="32" y="16"/>
                </a:moveTo>
                <a:lnTo>
                  <a:pt x="40" y="40"/>
                </a:lnTo>
                <a:lnTo>
                  <a:pt x="0" y="32"/>
                </a:lnTo>
                <a:lnTo>
                  <a:pt x="24" y="0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8" name="Rectangle 71"/>
          <p:cNvSpPr>
            <a:spLocks noChangeArrowheads="1"/>
          </p:cNvSpPr>
          <p:nvPr/>
        </p:nvSpPr>
        <p:spPr bwMode="auto">
          <a:xfrm>
            <a:off x="4471988" y="53705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9" name="Rectangle 72"/>
          <p:cNvSpPr>
            <a:spLocks noChangeArrowheads="1"/>
          </p:cNvSpPr>
          <p:nvPr/>
        </p:nvSpPr>
        <p:spPr bwMode="auto">
          <a:xfrm>
            <a:off x="3798888" y="56118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0" name="Freeform 73"/>
          <p:cNvSpPr>
            <a:spLocks/>
          </p:cNvSpPr>
          <p:nvPr/>
        </p:nvSpPr>
        <p:spPr bwMode="auto">
          <a:xfrm>
            <a:off x="3798888" y="5370513"/>
            <a:ext cx="673100" cy="254000"/>
          </a:xfrm>
          <a:custGeom>
            <a:avLst/>
            <a:gdLst>
              <a:gd name="T0" fmla="*/ 2147483647 w 424"/>
              <a:gd name="T1" fmla="*/ 2147483647 h 160"/>
              <a:gd name="T2" fmla="*/ 2147483647 w 424"/>
              <a:gd name="T3" fmla="*/ 0 h 160"/>
              <a:gd name="T4" fmla="*/ 0 w 424"/>
              <a:gd name="T5" fmla="*/ 2147483647 h 160"/>
              <a:gd name="T6" fmla="*/ 0 w 424"/>
              <a:gd name="T7" fmla="*/ 2147483647 h 160"/>
              <a:gd name="T8" fmla="*/ 2147483647 w 424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160"/>
              <a:gd name="T17" fmla="*/ 424 w 424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160">
                <a:moveTo>
                  <a:pt x="424" y="8"/>
                </a:moveTo>
                <a:lnTo>
                  <a:pt x="424" y="0"/>
                </a:lnTo>
                <a:lnTo>
                  <a:pt x="0" y="152"/>
                </a:lnTo>
                <a:lnTo>
                  <a:pt x="0" y="160"/>
                </a:lnTo>
                <a:lnTo>
                  <a:pt x="424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1" name="Freeform 74"/>
          <p:cNvSpPr>
            <a:spLocks/>
          </p:cNvSpPr>
          <p:nvPr/>
        </p:nvSpPr>
        <p:spPr bwMode="auto">
          <a:xfrm>
            <a:off x="6237288" y="5535613"/>
            <a:ext cx="90487" cy="101600"/>
          </a:xfrm>
          <a:custGeom>
            <a:avLst/>
            <a:gdLst>
              <a:gd name="T0" fmla="*/ 2147483647 w 57"/>
              <a:gd name="T1" fmla="*/ 2147483647 h 64"/>
              <a:gd name="T2" fmla="*/ 2147483647 w 57"/>
              <a:gd name="T3" fmla="*/ 0 h 64"/>
              <a:gd name="T4" fmla="*/ 2147483647 w 57"/>
              <a:gd name="T5" fmla="*/ 0 h 64"/>
              <a:gd name="T6" fmla="*/ 2147483647 w 57"/>
              <a:gd name="T7" fmla="*/ 0 h 64"/>
              <a:gd name="T8" fmla="*/ 2147483647 w 57"/>
              <a:gd name="T9" fmla="*/ 2147483647 h 64"/>
              <a:gd name="T10" fmla="*/ 2147483647 w 57"/>
              <a:gd name="T11" fmla="*/ 2147483647 h 64"/>
              <a:gd name="T12" fmla="*/ 2147483647 w 57"/>
              <a:gd name="T13" fmla="*/ 2147483647 h 64"/>
              <a:gd name="T14" fmla="*/ 2147483647 w 57"/>
              <a:gd name="T15" fmla="*/ 2147483647 h 64"/>
              <a:gd name="T16" fmla="*/ 0 w 57"/>
              <a:gd name="T17" fmla="*/ 2147483647 h 64"/>
              <a:gd name="T18" fmla="*/ 2147483647 w 57"/>
              <a:gd name="T19" fmla="*/ 2147483647 h 64"/>
              <a:gd name="T20" fmla="*/ 2147483647 w 57"/>
              <a:gd name="T21" fmla="*/ 2147483647 h 64"/>
              <a:gd name="T22" fmla="*/ 2147483647 w 57"/>
              <a:gd name="T23" fmla="*/ 2147483647 h 64"/>
              <a:gd name="T24" fmla="*/ 2147483647 w 57"/>
              <a:gd name="T25" fmla="*/ 2147483647 h 64"/>
              <a:gd name="T26" fmla="*/ 2147483647 w 57"/>
              <a:gd name="T27" fmla="*/ 2147483647 h 64"/>
              <a:gd name="T28" fmla="*/ 2147483647 w 57"/>
              <a:gd name="T29" fmla="*/ 2147483647 h 64"/>
              <a:gd name="T30" fmla="*/ 2147483647 w 57"/>
              <a:gd name="T31" fmla="*/ 0 h 64"/>
              <a:gd name="T32" fmla="*/ 2147483647 w 57"/>
              <a:gd name="T33" fmla="*/ 0 h 64"/>
              <a:gd name="T34" fmla="*/ 2147483647 w 57"/>
              <a:gd name="T35" fmla="*/ 2147483647 h 64"/>
              <a:gd name="T36" fmla="*/ 2147483647 w 57"/>
              <a:gd name="T37" fmla="*/ 2147483647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7"/>
              <a:gd name="T58" fmla="*/ 0 h 64"/>
              <a:gd name="T59" fmla="*/ 57 w 57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7" h="64">
                <a:moveTo>
                  <a:pt x="16" y="24"/>
                </a:moveTo>
                <a:lnTo>
                  <a:pt x="16" y="0"/>
                </a:lnTo>
                <a:lnTo>
                  <a:pt x="49" y="32"/>
                </a:lnTo>
                <a:lnTo>
                  <a:pt x="57" y="40"/>
                </a:lnTo>
                <a:lnTo>
                  <a:pt x="16" y="56"/>
                </a:lnTo>
                <a:lnTo>
                  <a:pt x="0" y="64"/>
                </a:lnTo>
                <a:lnTo>
                  <a:pt x="8" y="48"/>
                </a:lnTo>
                <a:lnTo>
                  <a:pt x="49" y="32"/>
                </a:lnTo>
                <a:lnTo>
                  <a:pt x="57" y="40"/>
                </a:lnTo>
                <a:lnTo>
                  <a:pt x="49" y="40"/>
                </a:lnTo>
                <a:lnTo>
                  <a:pt x="16" y="8"/>
                </a:lnTo>
                <a:lnTo>
                  <a:pt x="16" y="0"/>
                </a:lnTo>
                <a:lnTo>
                  <a:pt x="24" y="0"/>
                </a:lnTo>
                <a:lnTo>
                  <a:pt x="24" y="24"/>
                </a:lnTo>
                <a:lnTo>
                  <a:pt x="16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2" name="Freeform 75"/>
          <p:cNvSpPr>
            <a:spLocks/>
          </p:cNvSpPr>
          <p:nvPr/>
        </p:nvSpPr>
        <p:spPr bwMode="auto">
          <a:xfrm>
            <a:off x="6249988" y="5573713"/>
            <a:ext cx="25400" cy="38100"/>
          </a:xfrm>
          <a:custGeom>
            <a:avLst/>
            <a:gdLst>
              <a:gd name="T0" fmla="*/ 0 w 16"/>
              <a:gd name="T1" fmla="*/ 2147483647 h 24"/>
              <a:gd name="T2" fmla="*/ 2147483647 w 16"/>
              <a:gd name="T3" fmla="*/ 0 h 24"/>
              <a:gd name="T4" fmla="*/ 2147483647 w 16"/>
              <a:gd name="T5" fmla="*/ 0 h 24"/>
              <a:gd name="T6" fmla="*/ 2147483647 w 16"/>
              <a:gd name="T7" fmla="*/ 0 h 24"/>
              <a:gd name="T8" fmla="*/ 2147483647 w 16"/>
              <a:gd name="T9" fmla="*/ 0 h 24"/>
              <a:gd name="T10" fmla="*/ 2147483647 w 16"/>
              <a:gd name="T11" fmla="*/ 2147483647 h 24"/>
              <a:gd name="T12" fmla="*/ 0 w 16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24"/>
              <a:gd name="T23" fmla="*/ 16 w 16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24">
                <a:moveTo>
                  <a:pt x="0" y="24"/>
                </a:moveTo>
                <a:lnTo>
                  <a:pt x="8" y="0"/>
                </a:lnTo>
                <a:lnTo>
                  <a:pt x="16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3" name="Freeform 76"/>
          <p:cNvSpPr>
            <a:spLocks/>
          </p:cNvSpPr>
          <p:nvPr/>
        </p:nvSpPr>
        <p:spPr bwMode="auto">
          <a:xfrm>
            <a:off x="6249988" y="5535613"/>
            <a:ext cx="65087" cy="76200"/>
          </a:xfrm>
          <a:custGeom>
            <a:avLst/>
            <a:gdLst>
              <a:gd name="T0" fmla="*/ 2147483647 w 41"/>
              <a:gd name="T1" fmla="*/ 2147483647 h 48"/>
              <a:gd name="T2" fmla="*/ 2147483647 w 41"/>
              <a:gd name="T3" fmla="*/ 0 h 48"/>
              <a:gd name="T4" fmla="*/ 2147483647 w 41"/>
              <a:gd name="T5" fmla="*/ 2147483647 h 48"/>
              <a:gd name="T6" fmla="*/ 0 w 41"/>
              <a:gd name="T7" fmla="*/ 2147483647 h 48"/>
              <a:gd name="T8" fmla="*/ 2147483647 w 41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48"/>
              <a:gd name="T17" fmla="*/ 41 w 41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48">
                <a:moveTo>
                  <a:pt x="8" y="24"/>
                </a:moveTo>
                <a:lnTo>
                  <a:pt x="8" y="0"/>
                </a:lnTo>
                <a:lnTo>
                  <a:pt x="41" y="32"/>
                </a:lnTo>
                <a:lnTo>
                  <a:pt x="0" y="48"/>
                </a:lnTo>
                <a:lnTo>
                  <a:pt x="8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4" name="Rectangle 77"/>
          <p:cNvSpPr>
            <a:spLocks noChangeArrowheads="1"/>
          </p:cNvSpPr>
          <p:nvPr/>
        </p:nvSpPr>
        <p:spPr bwMode="auto">
          <a:xfrm>
            <a:off x="5500688" y="53324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5" name="Rectangle 78"/>
          <p:cNvSpPr>
            <a:spLocks noChangeArrowheads="1"/>
          </p:cNvSpPr>
          <p:nvPr/>
        </p:nvSpPr>
        <p:spPr bwMode="auto">
          <a:xfrm>
            <a:off x="6249988" y="55737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6" name="Freeform 79"/>
          <p:cNvSpPr>
            <a:spLocks/>
          </p:cNvSpPr>
          <p:nvPr/>
        </p:nvSpPr>
        <p:spPr bwMode="auto">
          <a:xfrm>
            <a:off x="5500688" y="5332413"/>
            <a:ext cx="749300" cy="254000"/>
          </a:xfrm>
          <a:custGeom>
            <a:avLst/>
            <a:gdLst>
              <a:gd name="T0" fmla="*/ 0 w 472"/>
              <a:gd name="T1" fmla="*/ 0 h 160"/>
              <a:gd name="T2" fmla="*/ 0 w 472"/>
              <a:gd name="T3" fmla="*/ 2147483647 h 160"/>
              <a:gd name="T4" fmla="*/ 2147483647 w 472"/>
              <a:gd name="T5" fmla="*/ 2147483647 h 160"/>
              <a:gd name="T6" fmla="*/ 2147483647 w 472"/>
              <a:gd name="T7" fmla="*/ 2147483647 h 160"/>
              <a:gd name="T8" fmla="*/ 0 w 47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60"/>
              <a:gd name="T17" fmla="*/ 472 w 47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60">
                <a:moveTo>
                  <a:pt x="0" y="0"/>
                </a:moveTo>
                <a:lnTo>
                  <a:pt x="0" y="8"/>
                </a:lnTo>
                <a:lnTo>
                  <a:pt x="472" y="160"/>
                </a:lnTo>
                <a:lnTo>
                  <a:pt x="472" y="15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7" name="Rectangle 80"/>
          <p:cNvSpPr>
            <a:spLocks noChangeArrowheads="1"/>
          </p:cNvSpPr>
          <p:nvPr/>
        </p:nvSpPr>
        <p:spPr bwMode="auto">
          <a:xfrm>
            <a:off x="6611938" y="5181600"/>
            <a:ext cx="1528762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Data Written</a:t>
            </a:r>
          </a:p>
        </p:txBody>
      </p:sp>
      <p:sp>
        <p:nvSpPr>
          <p:cNvPr id="27728" name="Freeform 87"/>
          <p:cNvSpPr>
            <a:spLocks/>
          </p:cNvSpPr>
          <p:nvPr/>
        </p:nvSpPr>
        <p:spPr bwMode="auto">
          <a:xfrm>
            <a:off x="5868988" y="49022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0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0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64" y="40"/>
                </a:moveTo>
                <a:lnTo>
                  <a:pt x="64" y="64"/>
                </a:lnTo>
                <a:lnTo>
                  <a:pt x="64" y="72"/>
                </a:lnTo>
                <a:lnTo>
                  <a:pt x="56" y="64"/>
                </a:lnTo>
                <a:lnTo>
                  <a:pt x="16" y="40"/>
                </a:lnTo>
                <a:lnTo>
                  <a:pt x="0" y="40"/>
                </a:lnTo>
                <a:lnTo>
                  <a:pt x="16" y="32"/>
                </a:lnTo>
                <a:lnTo>
                  <a:pt x="56" y="8"/>
                </a:lnTo>
                <a:lnTo>
                  <a:pt x="64" y="0"/>
                </a:lnTo>
                <a:lnTo>
                  <a:pt x="64" y="16"/>
                </a:lnTo>
                <a:lnTo>
                  <a:pt x="24" y="40"/>
                </a:lnTo>
                <a:lnTo>
                  <a:pt x="16" y="32"/>
                </a:lnTo>
                <a:lnTo>
                  <a:pt x="24" y="32"/>
                </a:lnTo>
                <a:lnTo>
                  <a:pt x="64" y="56"/>
                </a:lnTo>
                <a:lnTo>
                  <a:pt x="56" y="64"/>
                </a:lnTo>
                <a:lnTo>
                  <a:pt x="56" y="40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9" name="Freeform 88"/>
          <p:cNvSpPr>
            <a:spLocks/>
          </p:cNvSpPr>
          <p:nvPr/>
        </p:nvSpPr>
        <p:spPr bwMode="auto">
          <a:xfrm>
            <a:off x="5957888" y="4927600"/>
            <a:ext cx="12700" cy="38100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0 w 8"/>
              <a:gd name="T5" fmla="*/ 2147483647 h 24"/>
              <a:gd name="T6" fmla="*/ 0 w 8"/>
              <a:gd name="T7" fmla="*/ 2147483647 h 24"/>
              <a:gd name="T8" fmla="*/ 0 w 8"/>
              <a:gd name="T9" fmla="*/ 2147483647 h 24"/>
              <a:gd name="T10" fmla="*/ 0 w 8"/>
              <a:gd name="T11" fmla="*/ 0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0" name="Freeform 89"/>
          <p:cNvSpPr>
            <a:spLocks/>
          </p:cNvSpPr>
          <p:nvPr/>
        </p:nvSpPr>
        <p:spPr bwMode="auto">
          <a:xfrm>
            <a:off x="5907088" y="4927600"/>
            <a:ext cx="63500" cy="76200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0 w 40"/>
              <a:gd name="T5" fmla="*/ 2147483647 h 48"/>
              <a:gd name="T6" fmla="*/ 2147483647 w 40"/>
              <a:gd name="T7" fmla="*/ 0 h 48"/>
              <a:gd name="T8" fmla="*/ 2147483647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1" name="Freeform 90"/>
          <p:cNvSpPr>
            <a:spLocks/>
          </p:cNvSpPr>
          <p:nvPr/>
        </p:nvSpPr>
        <p:spPr bwMode="auto">
          <a:xfrm>
            <a:off x="7191375" y="4914900"/>
            <a:ext cx="101600" cy="114300"/>
          </a:xfrm>
          <a:custGeom>
            <a:avLst/>
            <a:gdLst>
              <a:gd name="T0" fmla="*/ 0 w 64"/>
              <a:gd name="T1" fmla="*/ 2147483647 h 72"/>
              <a:gd name="T2" fmla="*/ 0 w 64"/>
              <a:gd name="T3" fmla="*/ 2147483647 h 72"/>
              <a:gd name="T4" fmla="*/ 0 w 64"/>
              <a:gd name="T5" fmla="*/ 0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0 w 64"/>
              <a:gd name="T17" fmla="*/ 2147483647 h 72"/>
              <a:gd name="T18" fmla="*/ 0 w 64"/>
              <a:gd name="T19" fmla="*/ 2147483647 h 72"/>
              <a:gd name="T20" fmla="*/ 0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0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0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0" y="32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48" y="32"/>
                </a:lnTo>
                <a:lnTo>
                  <a:pt x="64" y="32"/>
                </a:lnTo>
                <a:lnTo>
                  <a:pt x="48" y="40"/>
                </a:lnTo>
                <a:lnTo>
                  <a:pt x="8" y="64"/>
                </a:lnTo>
                <a:lnTo>
                  <a:pt x="0" y="72"/>
                </a:lnTo>
                <a:lnTo>
                  <a:pt x="0" y="56"/>
                </a:lnTo>
                <a:lnTo>
                  <a:pt x="40" y="32"/>
                </a:lnTo>
                <a:lnTo>
                  <a:pt x="48" y="40"/>
                </a:lnTo>
                <a:lnTo>
                  <a:pt x="40" y="40"/>
                </a:lnTo>
                <a:lnTo>
                  <a:pt x="0" y="16"/>
                </a:lnTo>
                <a:lnTo>
                  <a:pt x="8" y="8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2" name="Freeform 91"/>
          <p:cNvSpPr>
            <a:spLocks/>
          </p:cNvSpPr>
          <p:nvPr/>
        </p:nvSpPr>
        <p:spPr bwMode="auto">
          <a:xfrm>
            <a:off x="7191375" y="4965700"/>
            <a:ext cx="12700" cy="38100"/>
          </a:xfrm>
          <a:custGeom>
            <a:avLst/>
            <a:gdLst>
              <a:gd name="T0" fmla="*/ 0 w 8"/>
              <a:gd name="T1" fmla="*/ 2147483647 h 24"/>
              <a:gd name="T2" fmla="*/ 0 w 8"/>
              <a:gd name="T3" fmla="*/ 0 h 24"/>
              <a:gd name="T4" fmla="*/ 2147483647 w 8"/>
              <a:gd name="T5" fmla="*/ 0 h 24"/>
              <a:gd name="T6" fmla="*/ 2147483647 w 8"/>
              <a:gd name="T7" fmla="*/ 0 h 24"/>
              <a:gd name="T8" fmla="*/ 2147483647 w 8"/>
              <a:gd name="T9" fmla="*/ 0 h 24"/>
              <a:gd name="T10" fmla="*/ 2147483647 w 8"/>
              <a:gd name="T11" fmla="*/ 2147483647 h 24"/>
              <a:gd name="T12" fmla="*/ 0 w 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3" name="Freeform 92"/>
          <p:cNvSpPr>
            <a:spLocks/>
          </p:cNvSpPr>
          <p:nvPr/>
        </p:nvSpPr>
        <p:spPr bwMode="auto">
          <a:xfrm>
            <a:off x="7191375" y="4927600"/>
            <a:ext cx="63500" cy="76200"/>
          </a:xfrm>
          <a:custGeom>
            <a:avLst/>
            <a:gdLst>
              <a:gd name="T0" fmla="*/ 0 w 40"/>
              <a:gd name="T1" fmla="*/ 2147483647 h 48"/>
              <a:gd name="T2" fmla="*/ 0 w 40"/>
              <a:gd name="T3" fmla="*/ 0 h 48"/>
              <a:gd name="T4" fmla="*/ 2147483647 w 40"/>
              <a:gd name="T5" fmla="*/ 2147483647 h 48"/>
              <a:gd name="T6" fmla="*/ 0 w 40"/>
              <a:gd name="T7" fmla="*/ 2147483647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24"/>
                </a:moveTo>
                <a:lnTo>
                  <a:pt x="0" y="0"/>
                </a:lnTo>
                <a:lnTo>
                  <a:pt x="40" y="24"/>
                </a:lnTo>
                <a:lnTo>
                  <a:pt x="0" y="48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4" name="Rectangle 93"/>
          <p:cNvSpPr>
            <a:spLocks noChangeArrowheads="1"/>
          </p:cNvSpPr>
          <p:nvPr/>
        </p:nvSpPr>
        <p:spPr bwMode="auto">
          <a:xfrm>
            <a:off x="5983288" y="4965700"/>
            <a:ext cx="11953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5" name="Rectangle 94"/>
          <p:cNvSpPr>
            <a:spLocks noChangeArrowheads="1"/>
          </p:cNvSpPr>
          <p:nvPr/>
        </p:nvSpPr>
        <p:spPr bwMode="auto">
          <a:xfrm>
            <a:off x="5870575" y="4633913"/>
            <a:ext cx="15478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Write Access</a:t>
            </a:r>
          </a:p>
        </p:txBody>
      </p:sp>
      <p:sp>
        <p:nvSpPr>
          <p:cNvPr id="27736" name="Rectangle 95"/>
          <p:cNvSpPr>
            <a:spLocks noChangeArrowheads="1"/>
          </p:cNvSpPr>
          <p:nvPr/>
        </p:nvSpPr>
        <p:spPr bwMode="auto">
          <a:xfrm>
            <a:off x="7661275" y="457041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7" name="Rectangle 96"/>
          <p:cNvSpPr>
            <a:spLocks noChangeArrowheads="1"/>
          </p:cNvSpPr>
          <p:nvPr/>
        </p:nvSpPr>
        <p:spPr bwMode="auto">
          <a:xfrm>
            <a:off x="7661275" y="4189413"/>
            <a:ext cx="127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8" name="Rectangle 97"/>
          <p:cNvSpPr>
            <a:spLocks noChangeArrowheads="1"/>
          </p:cNvSpPr>
          <p:nvPr/>
        </p:nvSpPr>
        <p:spPr bwMode="auto">
          <a:xfrm>
            <a:off x="7661275" y="4189413"/>
            <a:ext cx="3683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9" name="Rectangle 98"/>
          <p:cNvSpPr>
            <a:spLocks noChangeArrowheads="1"/>
          </p:cNvSpPr>
          <p:nvPr/>
        </p:nvSpPr>
        <p:spPr bwMode="auto">
          <a:xfrm>
            <a:off x="8016875" y="457041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0" name="Rectangle 99"/>
          <p:cNvSpPr>
            <a:spLocks noChangeArrowheads="1"/>
          </p:cNvSpPr>
          <p:nvPr/>
        </p:nvSpPr>
        <p:spPr bwMode="auto">
          <a:xfrm>
            <a:off x="8016875" y="4189413"/>
            <a:ext cx="127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1" name="Freeform 100"/>
          <p:cNvSpPr>
            <a:spLocks/>
          </p:cNvSpPr>
          <p:nvPr/>
        </p:nvSpPr>
        <p:spPr bwMode="auto">
          <a:xfrm>
            <a:off x="5881688" y="3935413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0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0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64" y="40"/>
                </a:moveTo>
                <a:lnTo>
                  <a:pt x="64" y="64"/>
                </a:lnTo>
                <a:lnTo>
                  <a:pt x="64" y="72"/>
                </a:lnTo>
                <a:lnTo>
                  <a:pt x="56" y="64"/>
                </a:lnTo>
                <a:lnTo>
                  <a:pt x="16" y="40"/>
                </a:lnTo>
                <a:lnTo>
                  <a:pt x="0" y="40"/>
                </a:lnTo>
                <a:lnTo>
                  <a:pt x="16" y="32"/>
                </a:lnTo>
                <a:lnTo>
                  <a:pt x="56" y="8"/>
                </a:lnTo>
                <a:lnTo>
                  <a:pt x="64" y="0"/>
                </a:lnTo>
                <a:lnTo>
                  <a:pt x="64" y="16"/>
                </a:lnTo>
                <a:lnTo>
                  <a:pt x="24" y="40"/>
                </a:lnTo>
                <a:lnTo>
                  <a:pt x="16" y="32"/>
                </a:lnTo>
                <a:lnTo>
                  <a:pt x="24" y="32"/>
                </a:lnTo>
                <a:lnTo>
                  <a:pt x="64" y="56"/>
                </a:lnTo>
                <a:lnTo>
                  <a:pt x="56" y="64"/>
                </a:lnTo>
                <a:lnTo>
                  <a:pt x="56" y="40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2" name="Freeform 101"/>
          <p:cNvSpPr>
            <a:spLocks/>
          </p:cNvSpPr>
          <p:nvPr/>
        </p:nvSpPr>
        <p:spPr bwMode="auto">
          <a:xfrm>
            <a:off x="5970588" y="3960813"/>
            <a:ext cx="12700" cy="38100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0 w 8"/>
              <a:gd name="T5" fmla="*/ 2147483647 h 24"/>
              <a:gd name="T6" fmla="*/ 0 w 8"/>
              <a:gd name="T7" fmla="*/ 2147483647 h 24"/>
              <a:gd name="T8" fmla="*/ 0 w 8"/>
              <a:gd name="T9" fmla="*/ 2147483647 h 24"/>
              <a:gd name="T10" fmla="*/ 0 w 8"/>
              <a:gd name="T11" fmla="*/ 0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3" name="Freeform 102"/>
          <p:cNvSpPr>
            <a:spLocks/>
          </p:cNvSpPr>
          <p:nvPr/>
        </p:nvSpPr>
        <p:spPr bwMode="auto">
          <a:xfrm>
            <a:off x="5919788" y="3960813"/>
            <a:ext cx="63500" cy="76200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0 w 40"/>
              <a:gd name="T5" fmla="*/ 2147483647 h 48"/>
              <a:gd name="T6" fmla="*/ 2147483647 w 40"/>
              <a:gd name="T7" fmla="*/ 0 h 48"/>
              <a:gd name="T8" fmla="*/ 2147483647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4" name="Freeform 103"/>
          <p:cNvSpPr>
            <a:spLocks/>
          </p:cNvSpPr>
          <p:nvPr/>
        </p:nvSpPr>
        <p:spPr bwMode="auto">
          <a:xfrm>
            <a:off x="7585075" y="3948113"/>
            <a:ext cx="101600" cy="114300"/>
          </a:xfrm>
          <a:custGeom>
            <a:avLst/>
            <a:gdLst>
              <a:gd name="T0" fmla="*/ 0 w 64"/>
              <a:gd name="T1" fmla="*/ 2147483647 h 72"/>
              <a:gd name="T2" fmla="*/ 0 w 64"/>
              <a:gd name="T3" fmla="*/ 2147483647 h 72"/>
              <a:gd name="T4" fmla="*/ 0 w 64"/>
              <a:gd name="T5" fmla="*/ 0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2147483647 w 64"/>
              <a:gd name="T13" fmla="*/ 2147483647 h 72"/>
              <a:gd name="T14" fmla="*/ 2147483647 w 64"/>
              <a:gd name="T15" fmla="*/ 2147483647 h 72"/>
              <a:gd name="T16" fmla="*/ 0 w 64"/>
              <a:gd name="T17" fmla="*/ 2147483647 h 72"/>
              <a:gd name="T18" fmla="*/ 0 w 64"/>
              <a:gd name="T19" fmla="*/ 2147483647 h 72"/>
              <a:gd name="T20" fmla="*/ 0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2147483647 w 64"/>
              <a:gd name="T27" fmla="*/ 2147483647 h 72"/>
              <a:gd name="T28" fmla="*/ 0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0 w 64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72"/>
              <a:gd name="T59" fmla="*/ 64 w 64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72">
                <a:moveTo>
                  <a:pt x="0" y="32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48" y="32"/>
                </a:lnTo>
                <a:lnTo>
                  <a:pt x="64" y="32"/>
                </a:lnTo>
                <a:lnTo>
                  <a:pt x="48" y="40"/>
                </a:lnTo>
                <a:lnTo>
                  <a:pt x="8" y="64"/>
                </a:lnTo>
                <a:lnTo>
                  <a:pt x="0" y="72"/>
                </a:lnTo>
                <a:lnTo>
                  <a:pt x="0" y="56"/>
                </a:lnTo>
                <a:lnTo>
                  <a:pt x="40" y="32"/>
                </a:lnTo>
                <a:lnTo>
                  <a:pt x="48" y="40"/>
                </a:lnTo>
                <a:lnTo>
                  <a:pt x="40" y="40"/>
                </a:lnTo>
                <a:lnTo>
                  <a:pt x="0" y="16"/>
                </a:lnTo>
                <a:lnTo>
                  <a:pt x="8" y="8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5" name="Freeform 104"/>
          <p:cNvSpPr>
            <a:spLocks/>
          </p:cNvSpPr>
          <p:nvPr/>
        </p:nvSpPr>
        <p:spPr bwMode="auto">
          <a:xfrm>
            <a:off x="7585075" y="3998913"/>
            <a:ext cx="12700" cy="38100"/>
          </a:xfrm>
          <a:custGeom>
            <a:avLst/>
            <a:gdLst>
              <a:gd name="T0" fmla="*/ 0 w 8"/>
              <a:gd name="T1" fmla="*/ 2147483647 h 24"/>
              <a:gd name="T2" fmla="*/ 0 w 8"/>
              <a:gd name="T3" fmla="*/ 0 h 24"/>
              <a:gd name="T4" fmla="*/ 2147483647 w 8"/>
              <a:gd name="T5" fmla="*/ 0 h 24"/>
              <a:gd name="T6" fmla="*/ 2147483647 w 8"/>
              <a:gd name="T7" fmla="*/ 0 h 24"/>
              <a:gd name="T8" fmla="*/ 2147483647 w 8"/>
              <a:gd name="T9" fmla="*/ 0 h 24"/>
              <a:gd name="T10" fmla="*/ 2147483647 w 8"/>
              <a:gd name="T11" fmla="*/ 2147483647 h 24"/>
              <a:gd name="T12" fmla="*/ 0 w 8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6" name="Freeform 105"/>
          <p:cNvSpPr>
            <a:spLocks/>
          </p:cNvSpPr>
          <p:nvPr/>
        </p:nvSpPr>
        <p:spPr bwMode="auto">
          <a:xfrm>
            <a:off x="7585075" y="3960813"/>
            <a:ext cx="63500" cy="76200"/>
          </a:xfrm>
          <a:custGeom>
            <a:avLst/>
            <a:gdLst>
              <a:gd name="T0" fmla="*/ 0 w 40"/>
              <a:gd name="T1" fmla="*/ 2147483647 h 48"/>
              <a:gd name="T2" fmla="*/ 0 w 40"/>
              <a:gd name="T3" fmla="*/ 0 h 48"/>
              <a:gd name="T4" fmla="*/ 2147483647 w 40"/>
              <a:gd name="T5" fmla="*/ 2147483647 h 48"/>
              <a:gd name="T6" fmla="*/ 0 w 40"/>
              <a:gd name="T7" fmla="*/ 2147483647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24"/>
                </a:moveTo>
                <a:lnTo>
                  <a:pt x="0" y="0"/>
                </a:lnTo>
                <a:lnTo>
                  <a:pt x="40" y="24"/>
                </a:lnTo>
                <a:lnTo>
                  <a:pt x="0" y="48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7" name="Rectangle 106"/>
          <p:cNvSpPr>
            <a:spLocks noChangeArrowheads="1"/>
          </p:cNvSpPr>
          <p:nvPr/>
        </p:nvSpPr>
        <p:spPr bwMode="auto">
          <a:xfrm>
            <a:off x="5983288" y="3998913"/>
            <a:ext cx="16017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8" name="Rectangle 107"/>
          <p:cNvSpPr>
            <a:spLocks noChangeArrowheads="1"/>
          </p:cNvSpPr>
          <p:nvPr/>
        </p:nvSpPr>
        <p:spPr bwMode="auto">
          <a:xfrm>
            <a:off x="6234113" y="3681413"/>
            <a:ext cx="13652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Write Cycle</a:t>
            </a:r>
          </a:p>
        </p:txBody>
      </p:sp>
      <p:sp>
        <p:nvSpPr>
          <p:cNvPr id="27749" name="Line 108"/>
          <p:cNvSpPr>
            <a:spLocks noChangeShapeType="1"/>
          </p:cNvSpPr>
          <p:nvPr/>
        </p:nvSpPr>
        <p:spPr bwMode="auto">
          <a:xfrm>
            <a:off x="7239000" y="5410200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C3EC0-8FC3-492F-A291-C918F6C99E2A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 of a memory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4537075" cy="540067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400" smtClean="0"/>
              <a:t>Each </a:t>
            </a:r>
            <a:r>
              <a:rPr lang="en-US" altLang="zh-TW" sz="2400" smtClean="0">
                <a:solidFill>
                  <a:srgbClr val="15E337"/>
                </a:solidFill>
              </a:rPr>
              <a:t>word in memory</a:t>
            </a:r>
            <a:r>
              <a:rPr lang="en-US" altLang="zh-TW" sz="2400" smtClean="0"/>
              <a:t> is assigned an </a:t>
            </a:r>
            <a:r>
              <a:rPr lang="en-US" altLang="zh-TW" sz="2400" smtClean="0">
                <a:solidFill>
                  <a:srgbClr val="15E337"/>
                </a:solidFill>
              </a:rPr>
              <a:t>identification number</a:t>
            </a:r>
            <a:r>
              <a:rPr lang="en-US" altLang="zh-TW" sz="2400" smtClean="0"/>
              <a:t>, called an </a:t>
            </a:r>
            <a:r>
              <a:rPr lang="en-US" altLang="zh-TW" sz="2400" smtClean="0">
                <a:solidFill>
                  <a:schemeClr val="hlink"/>
                </a:solidFill>
              </a:rPr>
              <a:t>address</a:t>
            </a:r>
            <a:r>
              <a:rPr lang="en-US" altLang="zh-TW" sz="2400" smtClean="0"/>
              <a:t>, starting </a:t>
            </a:r>
            <a:r>
              <a:rPr lang="en-US" altLang="zh-TW" sz="2400" smtClean="0">
                <a:solidFill>
                  <a:schemeClr val="hlink"/>
                </a:solidFill>
              </a:rPr>
              <a:t>from 0 up to 2</a:t>
            </a:r>
            <a:r>
              <a:rPr lang="en-US" altLang="zh-TW" sz="2400" baseline="36000" smtClean="0">
                <a:solidFill>
                  <a:schemeClr val="hlink"/>
                </a:solidFill>
              </a:rPr>
              <a:t>k</a:t>
            </a:r>
            <a:r>
              <a:rPr lang="en-US" altLang="zh-TW" sz="2400" smtClean="0">
                <a:solidFill>
                  <a:schemeClr val="hlink"/>
                </a:solidFill>
              </a:rPr>
              <a:t>-1</a:t>
            </a:r>
            <a:r>
              <a:rPr lang="en-US" altLang="zh-TW" sz="2400" smtClean="0"/>
              <a:t>, where </a:t>
            </a:r>
            <a:r>
              <a:rPr lang="en-US" altLang="zh-TW" sz="2400" smtClean="0">
                <a:solidFill>
                  <a:srgbClr val="5826C6"/>
                </a:solidFill>
              </a:rPr>
              <a:t>k</a:t>
            </a:r>
            <a:r>
              <a:rPr lang="en-US" altLang="zh-TW" sz="2400" smtClean="0"/>
              <a:t> is the </a:t>
            </a:r>
            <a:r>
              <a:rPr lang="en-US" altLang="zh-TW" sz="2400" smtClean="0">
                <a:solidFill>
                  <a:schemeClr val="hlink"/>
                </a:solidFill>
              </a:rPr>
              <a:t>number of address lines</a:t>
            </a:r>
            <a:r>
              <a:rPr lang="en-US" altLang="zh-TW" sz="2400" smtClean="0"/>
              <a:t>.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400" smtClean="0"/>
              <a:t>The number of words in a memory with one of the letters K=2</a:t>
            </a:r>
            <a:r>
              <a:rPr lang="en-US" altLang="zh-TW" sz="2400" baseline="30000" smtClean="0"/>
              <a:t>10</a:t>
            </a:r>
            <a:r>
              <a:rPr lang="en-US" altLang="zh-TW" sz="2400" smtClean="0"/>
              <a:t>, M=2</a:t>
            </a:r>
            <a:r>
              <a:rPr lang="en-US" altLang="zh-TW" sz="2400" baseline="30000" smtClean="0"/>
              <a:t>20</a:t>
            </a:r>
            <a:r>
              <a:rPr lang="en-US" altLang="zh-TW" sz="2400" smtClean="0"/>
              <a:t>, or G=2</a:t>
            </a:r>
            <a:r>
              <a:rPr lang="en-US" altLang="zh-TW" sz="2400" baseline="30000" smtClean="0"/>
              <a:t>30</a:t>
            </a:r>
            <a:r>
              <a:rPr lang="en-US" altLang="zh-TW" sz="2400" smtClean="0"/>
              <a:t>.</a:t>
            </a:r>
          </a:p>
          <a:p>
            <a:pPr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TW" sz="2400" smtClean="0"/>
              <a:t>	64K = 2</a:t>
            </a:r>
            <a:r>
              <a:rPr lang="en-US" altLang="zh-TW" sz="2400" baseline="36000" smtClean="0"/>
              <a:t>16</a:t>
            </a:r>
            <a:r>
              <a:rPr lang="en-US" altLang="zh-TW" sz="2400" smtClean="0"/>
              <a:t>	2M = 2</a:t>
            </a:r>
            <a:r>
              <a:rPr lang="en-US" altLang="zh-TW" sz="2400" baseline="36000" smtClean="0"/>
              <a:t>21</a:t>
            </a:r>
          </a:p>
          <a:p>
            <a:pPr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TW" sz="2400" smtClean="0"/>
              <a:t>	4G = 2</a:t>
            </a:r>
            <a:r>
              <a:rPr lang="en-US" altLang="zh-TW" sz="2400" baseline="36000" smtClean="0"/>
              <a:t>32</a:t>
            </a:r>
          </a:p>
        </p:txBody>
      </p:sp>
      <p:pic>
        <p:nvPicPr>
          <p:cNvPr id="28677" name="Picture 6" descr="AACFLRZ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32363" y="1412875"/>
            <a:ext cx="3960812" cy="4968875"/>
          </a:xfrm>
          <a:noFill/>
        </p:spPr>
      </p:pic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4876800" y="5943600"/>
            <a:ext cx="4038600" cy="4619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1024x16 Memory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5532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2BAC9A-D642-476A-AAC0-6DB428B8AD04}" type="slidenum">
              <a:rPr lang="en-US" sz="1400"/>
              <a:pPr>
                <a:defRPr/>
              </a:pPr>
              <a:t>13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Memory Cell Array Access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sz="2400" smtClean="0"/>
              <a:t>word=16-bit wide(N),  row=8 words(L),  address=10 bits (k)</a:t>
            </a:r>
          </a:p>
          <a:p>
            <a:r>
              <a:rPr lang="en-US" sz="2400" smtClean="0"/>
              <a:t>Accessing word 9</a:t>
            </a:r>
            <a:r>
              <a:rPr lang="en-US" sz="2000" smtClean="0"/>
              <a:t>= </a:t>
            </a:r>
            <a:r>
              <a:rPr lang="en-US" sz="2400" smtClean="0"/>
              <a:t>0000001001</a:t>
            </a:r>
            <a:r>
              <a:rPr lang="en-US" sz="2400" baseline="-25000" smtClean="0"/>
              <a:t>2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3321050" y="4508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262313" y="45862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1560513" y="2209800"/>
            <a:ext cx="1189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95438" y="1828800"/>
            <a:ext cx="46355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0..7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565275" y="2193925"/>
            <a:ext cx="522288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8..15</a:t>
            </a:r>
          </a:p>
        </p:txBody>
      </p:sp>
      <p:sp>
        <p:nvSpPr>
          <p:cNvPr id="30730" name="Line 14"/>
          <p:cNvSpPr>
            <a:spLocks noChangeShapeType="1"/>
          </p:cNvSpPr>
          <p:nvPr/>
        </p:nvSpPr>
        <p:spPr bwMode="auto">
          <a:xfrm flipV="1">
            <a:off x="1560513" y="2544763"/>
            <a:ext cx="1189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AutoShape 18"/>
          <p:cNvSpPr>
            <a:spLocks noChangeArrowheads="1"/>
          </p:cNvSpPr>
          <p:nvPr/>
        </p:nvSpPr>
        <p:spPr bwMode="auto">
          <a:xfrm rot="5400000">
            <a:off x="119063" y="3067050"/>
            <a:ext cx="2501900" cy="381000"/>
          </a:xfrm>
          <a:custGeom>
            <a:avLst/>
            <a:gdLst>
              <a:gd name="T0" fmla="*/ 2147483647 w 21600"/>
              <a:gd name="T1" fmla="*/ 59270332 h 21600"/>
              <a:gd name="T2" fmla="*/ 2147483647 w 21600"/>
              <a:gd name="T3" fmla="*/ 118540664 h 21600"/>
              <a:gd name="T4" fmla="*/ 2147483647 w 21600"/>
              <a:gd name="T5" fmla="*/ 59270332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5 w 21600"/>
              <a:gd name="T13" fmla="*/ 3665 h 21600"/>
              <a:gd name="T14" fmla="*/ 17935 w 21600"/>
              <a:gd name="T15" fmla="*/ 179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30" y="21600"/>
                </a:lnTo>
                <a:lnTo>
                  <a:pt x="17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</a:rPr>
              <a:t> Row Decoder</a:t>
            </a:r>
          </a:p>
        </p:txBody>
      </p:sp>
      <p:sp>
        <p:nvSpPr>
          <p:cNvPr id="30732" name="Line 19"/>
          <p:cNvSpPr>
            <a:spLocks noChangeShapeType="1"/>
          </p:cNvSpPr>
          <p:nvPr/>
        </p:nvSpPr>
        <p:spPr bwMode="auto">
          <a:xfrm>
            <a:off x="781050" y="2717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0"/>
          <p:cNvSpPr>
            <a:spLocks noChangeShapeType="1"/>
          </p:cNvSpPr>
          <p:nvPr/>
        </p:nvSpPr>
        <p:spPr bwMode="auto">
          <a:xfrm>
            <a:off x="781050" y="29813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21"/>
          <p:cNvSpPr>
            <a:spLocks noChangeShapeType="1"/>
          </p:cNvSpPr>
          <p:nvPr/>
        </p:nvSpPr>
        <p:spPr bwMode="auto">
          <a:xfrm>
            <a:off x="781050" y="39147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22"/>
          <p:cNvSpPr txBox="1">
            <a:spLocks noChangeArrowheads="1"/>
          </p:cNvSpPr>
          <p:nvPr/>
        </p:nvSpPr>
        <p:spPr bwMode="auto">
          <a:xfrm>
            <a:off x="704850" y="3286125"/>
            <a:ext cx="319088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...</a:t>
            </a:r>
          </a:p>
        </p:txBody>
      </p:sp>
      <p:sp>
        <p:nvSpPr>
          <p:cNvPr id="30736" name="Text Box 23"/>
          <p:cNvSpPr txBox="1">
            <a:spLocks noChangeArrowheads="1"/>
          </p:cNvSpPr>
          <p:nvPr/>
        </p:nvSpPr>
        <p:spPr bwMode="auto">
          <a:xfrm>
            <a:off x="457200" y="2524125"/>
            <a:ext cx="37306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3</a:t>
            </a:r>
          </a:p>
        </p:txBody>
      </p:sp>
      <p:sp>
        <p:nvSpPr>
          <p:cNvPr id="30737" name="Text Box 24"/>
          <p:cNvSpPr txBox="1">
            <a:spLocks noChangeArrowheads="1"/>
          </p:cNvSpPr>
          <p:nvPr/>
        </p:nvSpPr>
        <p:spPr bwMode="auto">
          <a:xfrm>
            <a:off x="458788" y="2828925"/>
            <a:ext cx="373062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4</a:t>
            </a:r>
          </a:p>
        </p:txBody>
      </p:sp>
      <p:sp>
        <p:nvSpPr>
          <p:cNvPr id="30738" name="Text Box 25"/>
          <p:cNvSpPr txBox="1">
            <a:spLocks noChangeArrowheads="1"/>
          </p:cNvSpPr>
          <p:nvPr/>
        </p:nvSpPr>
        <p:spPr bwMode="auto">
          <a:xfrm>
            <a:off x="457200" y="3746500"/>
            <a:ext cx="37306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9</a:t>
            </a:r>
          </a:p>
        </p:txBody>
      </p:sp>
      <p:sp>
        <p:nvSpPr>
          <p:cNvPr id="30739" name="Rectangle 27"/>
          <p:cNvSpPr>
            <a:spLocks noChangeArrowheads="1"/>
          </p:cNvSpPr>
          <p:nvPr/>
        </p:nvSpPr>
        <p:spPr bwMode="auto">
          <a:xfrm>
            <a:off x="2711450" y="2171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0</a:t>
            </a:r>
          </a:p>
        </p:txBody>
      </p:sp>
      <p:sp>
        <p:nvSpPr>
          <p:cNvPr id="30740" name="Rectangle 39"/>
          <p:cNvSpPr>
            <a:spLocks noChangeArrowheads="1"/>
          </p:cNvSpPr>
          <p:nvPr/>
        </p:nvSpPr>
        <p:spPr bwMode="auto">
          <a:xfrm>
            <a:off x="2711450" y="4889500"/>
            <a:ext cx="12192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SAmp/Drv</a:t>
            </a:r>
          </a:p>
        </p:txBody>
      </p:sp>
      <p:sp>
        <p:nvSpPr>
          <p:cNvPr id="30741" name="Text Box 43"/>
          <p:cNvSpPr txBox="1">
            <a:spLocks noChangeArrowheads="1"/>
          </p:cNvSpPr>
          <p:nvPr/>
        </p:nvSpPr>
        <p:spPr bwMode="auto">
          <a:xfrm>
            <a:off x="1565275" y="2651125"/>
            <a:ext cx="58261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16..23</a:t>
            </a:r>
          </a:p>
        </p:txBody>
      </p:sp>
      <p:sp>
        <p:nvSpPr>
          <p:cNvPr id="30742" name="Line 44"/>
          <p:cNvSpPr>
            <a:spLocks noChangeShapeType="1"/>
          </p:cNvSpPr>
          <p:nvPr/>
        </p:nvSpPr>
        <p:spPr bwMode="auto">
          <a:xfrm flipV="1">
            <a:off x="1562100" y="3001963"/>
            <a:ext cx="1189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48"/>
          <p:cNvSpPr>
            <a:spLocks noChangeArrowheads="1"/>
          </p:cNvSpPr>
          <p:nvPr/>
        </p:nvSpPr>
        <p:spPr bwMode="auto">
          <a:xfrm>
            <a:off x="3930650" y="2171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</a:t>
            </a:r>
          </a:p>
        </p:txBody>
      </p:sp>
      <p:sp>
        <p:nvSpPr>
          <p:cNvPr id="30744" name="Rectangle 49"/>
          <p:cNvSpPr>
            <a:spLocks noChangeArrowheads="1"/>
          </p:cNvSpPr>
          <p:nvPr/>
        </p:nvSpPr>
        <p:spPr bwMode="auto">
          <a:xfrm>
            <a:off x="5149850" y="2171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45" name="Rectangle 50"/>
          <p:cNvSpPr>
            <a:spLocks noChangeArrowheads="1"/>
          </p:cNvSpPr>
          <p:nvPr/>
        </p:nvSpPr>
        <p:spPr bwMode="auto">
          <a:xfrm>
            <a:off x="6369050" y="2171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7</a:t>
            </a:r>
          </a:p>
        </p:txBody>
      </p:sp>
      <p:sp>
        <p:nvSpPr>
          <p:cNvPr id="30746" name="Rectangle 51"/>
          <p:cNvSpPr>
            <a:spLocks noChangeArrowheads="1"/>
          </p:cNvSpPr>
          <p:nvPr/>
        </p:nvSpPr>
        <p:spPr bwMode="auto">
          <a:xfrm>
            <a:off x="2711450" y="24765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8</a:t>
            </a:r>
          </a:p>
        </p:txBody>
      </p:sp>
      <p:sp>
        <p:nvSpPr>
          <p:cNvPr id="30747" name="Rectangle 52"/>
          <p:cNvSpPr>
            <a:spLocks noChangeArrowheads="1"/>
          </p:cNvSpPr>
          <p:nvPr/>
        </p:nvSpPr>
        <p:spPr bwMode="auto">
          <a:xfrm>
            <a:off x="3930650" y="24765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9</a:t>
            </a:r>
          </a:p>
        </p:txBody>
      </p:sp>
      <p:sp>
        <p:nvSpPr>
          <p:cNvPr id="30748" name="Rectangle 53"/>
          <p:cNvSpPr>
            <a:spLocks noChangeArrowheads="1"/>
          </p:cNvSpPr>
          <p:nvPr/>
        </p:nvSpPr>
        <p:spPr bwMode="auto">
          <a:xfrm>
            <a:off x="5149850" y="24765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49" name="Rectangle 54"/>
          <p:cNvSpPr>
            <a:spLocks noChangeArrowheads="1"/>
          </p:cNvSpPr>
          <p:nvPr/>
        </p:nvSpPr>
        <p:spPr bwMode="auto">
          <a:xfrm>
            <a:off x="6369050" y="24765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15</a:t>
            </a:r>
          </a:p>
        </p:txBody>
      </p:sp>
      <p:sp>
        <p:nvSpPr>
          <p:cNvPr id="30750" name="Rectangle 55"/>
          <p:cNvSpPr>
            <a:spLocks noChangeArrowheads="1"/>
          </p:cNvSpPr>
          <p:nvPr/>
        </p:nvSpPr>
        <p:spPr bwMode="auto">
          <a:xfrm>
            <a:off x="2711450" y="27686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16</a:t>
            </a:r>
          </a:p>
        </p:txBody>
      </p:sp>
      <p:sp>
        <p:nvSpPr>
          <p:cNvPr id="30751" name="Rectangle 56"/>
          <p:cNvSpPr>
            <a:spLocks noChangeArrowheads="1"/>
          </p:cNvSpPr>
          <p:nvPr/>
        </p:nvSpPr>
        <p:spPr bwMode="auto">
          <a:xfrm>
            <a:off x="3930650" y="27686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17</a:t>
            </a:r>
          </a:p>
        </p:txBody>
      </p:sp>
      <p:sp>
        <p:nvSpPr>
          <p:cNvPr id="30752" name="Rectangle 57"/>
          <p:cNvSpPr>
            <a:spLocks noChangeArrowheads="1"/>
          </p:cNvSpPr>
          <p:nvPr/>
        </p:nvSpPr>
        <p:spPr bwMode="auto">
          <a:xfrm>
            <a:off x="5149850" y="27686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53" name="Rectangle 58"/>
          <p:cNvSpPr>
            <a:spLocks noChangeArrowheads="1"/>
          </p:cNvSpPr>
          <p:nvPr/>
        </p:nvSpPr>
        <p:spPr bwMode="auto">
          <a:xfrm>
            <a:off x="6369050" y="27686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23</a:t>
            </a:r>
          </a:p>
        </p:txBody>
      </p:sp>
      <p:sp>
        <p:nvSpPr>
          <p:cNvPr id="30754" name="Rectangle 59"/>
          <p:cNvSpPr>
            <a:spLocks noChangeArrowheads="1"/>
          </p:cNvSpPr>
          <p:nvPr/>
        </p:nvSpPr>
        <p:spPr bwMode="auto">
          <a:xfrm>
            <a:off x="2711450" y="4203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1016</a:t>
            </a:r>
          </a:p>
        </p:txBody>
      </p:sp>
      <p:sp>
        <p:nvSpPr>
          <p:cNvPr id="30755" name="Rectangle 60"/>
          <p:cNvSpPr>
            <a:spLocks noChangeArrowheads="1"/>
          </p:cNvSpPr>
          <p:nvPr/>
        </p:nvSpPr>
        <p:spPr bwMode="auto">
          <a:xfrm>
            <a:off x="3930650" y="4203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56" name="Rectangle 61"/>
          <p:cNvSpPr>
            <a:spLocks noChangeArrowheads="1"/>
          </p:cNvSpPr>
          <p:nvPr/>
        </p:nvSpPr>
        <p:spPr bwMode="auto">
          <a:xfrm>
            <a:off x="5149850" y="4203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57" name="Rectangle 62"/>
          <p:cNvSpPr>
            <a:spLocks noChangeArrowheads="1"/>
          </p:cNvSpPr>
          <p:nvPr/>
        </p:nvSpPr>
        <p:spPr bwMode="auto">
          <a:xfrm>
            <a:off x="6369050" y="4203700"/>
            <a:ext cx="12192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Word 1023</a:t>
            </a:r>
          </a:p>
        </p:txBody>
      </p:sp>
      <p:sp>
        <p:nvSpPr>
          <p:cNvPr id="30758" name="Rectangle 67"/>
          <p:cNvSpPr>
            <a:spLocks noChangeArrowheads="1"/>
          </p:cNvSpPr>
          <p:nvPr/>
        </p:nvSpPr>
        <p:spPr bwMode="auto">
          <a:xfrm>
            <a:off x="2711450" y="3073400"/>
            <a:ext cx="1219200" cy="1130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59" name="Rectangle 68"/>
          <p:cNvSpPr>
            <a:spLocks noChangeArrowheads="1"/>
          </p:cNvSpPr>
          <p:nvPr/>
        </p:nvSpPr>
        <p:spPr bwMode="auto">
          <a:xfrm>
            <a:off x="3930650" y="3073400"/>
            <a:ext cx="1219200" cy="1130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60" name="Rectangle 69"/>
          <p:cNvSpPr>
            <a:spLocks noChangeArrowheads="1"/>
          </p:cNvSpPr>
          <p:nvPr/>
        </p:nvSpPr>
        <p:spPr bwMode="auto">
          <a:xfrm>
            <a:off x="5149850" y="3073400"/>
            <a:ext cx="1219200" cy="1130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61" name="Rectangle 70"/>
          <p:cNvSpPr>
            <a:spLocks noChangeArrowheads="1"/>
          </p:cNvSpPr>
          <p:nvPr/>
        </p:nvSpPr>
        <p:spPr bwMode="auto">
          <a:xfrm>
            <a:off x="6369050" y="3073400"/>
            <a:ext cx="1219200" cy="1130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954338" y="2159000"/>
            <a:ext cx="731837" cy="2349500"/>
            <a:chOff x="1929" y="1920"/>
            <a:chExt cx="461" cy="1632"/>
          </a:xfrm>
        </p:grpSpPr>
        <p:sp>
          <p:nvSpPr>
            <p:cNvPr id="30833" name="Line 71"/>
            <p:cNvSpPr>
              <a:spLocks noChangeShapeType="1"/>
            </p:cNvSpPr>
            <p:nvPr/>
          </p:nvSpPr>
          <p:spPr bwMode="auto">
            <a:xfrm>
              <a:off x="1929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4" name="Line 72"/>
            <p:cNvSpPr>
              <a:spLocks noChangeShapeType="1"/>
            </p:cNvSpPr>
            <p:nvPr/>
          </p:nvSpPr>
          <p:spPr bwMode="auto">
            <a:xfrm>
              <a:off x="2083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5" name="Line 73"/>
            <p:cNvSpPr>
              <a:spLocks noChangeShapeType="1"/>
            </p:cNvSpPr>
            <p:nvPr/>
          </p:nvSpPr>
          <p:spPr bwMode="auto">
            <a:xfrm>
              <a:off x="2236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6" name="Line 74"/>
            <p:cNvSpPr>
              <a:spLocks noChangeShapeType="1"/>
            </p:cNvSpPr>
            <p:nvPr/>
          </p:nvSpPr>
          <p:spPr bwMode="auto">
            <a:xfrm>
              <a:off x="2390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159250" y="2159000"/>
            <a:ext cx="731838" cy="2349500"/>
            <a:chOff x="1929" y="1920"/>
            <a:chExt cx="461" cy="1632"/>
          </a:xfrm>
        </p:grpSpPr>
        <p:sp>
          <p:nvSpPr>
            <p:cNvPr id="30829" name="Line 79"/>
            <p:cNvSpPr>
              <a:spLocks noChangeShapeType="1"/>
            </p:cNvSpPr>
            <p:nvPr/>
          </p:nvSpPr>
          <p:spPr bwMode="auto">
            <a:xfrm>
              <a:off x="1929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" name="Line 80"/>
            <p:cNvSpPr>
              <a:spLocks noChangeShapeType="1"/>
            </p:cNvSpPr>
            <p:nvPr/>
          </p:nvSpPr>
          <p:spPr bwMode="auto">
            <a:xfrm>
              <a:off x="2083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" name="Line 81"/>
            <p:cNvSpPr>
              <a:spLocks noChangeShapeType="1"/>
            </p:cNvSpPr>
            <p:nvPr/>
          </p:nvSpPr>
          <p:spPr bwMode="auto">
            <a:xfrm>
              <a:off x="2236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2" name="Line 82"/>
            <p:cNvSpPr>
              <a:spLocks noChangeShapeType="1"/>
            </p:cNvSpPr>
            <p:nvPr/>
          </p:nvSpPr>
          <p:spPr bwMode="auto">
            <a:xfrm>
              <a:off x="2390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5378450" y="2159000"/>
            <a:ext cx="731838" cy="2349500"/>
            <a:chOff x="1929" y="1920"/>
            <a:chExt cx="461" cy="1632"/>
          </a:xfrm>
        </p:grpSpPr>
        <p:sp>
          <p:nvSpPr>
            <p:cNvPr id="30825" name="Line 84"/>
            <p:cNvSpPr>
              <a:spLocks noChangeShapeType="1"/>
            </p:cNvSpPr>
            <p:nvPr/>
          </p:nvSpPr>
          <p:spPr bwMode="auto">
            <a:xfrm>
              <a:off x="1929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6" name="Line 85"/>
            <p:cNvSpPr>
              <a:spLocks noChangeShapeType="1"/>
            </p:cNvSpPr>
            <p:nvPr/>
          </p:nvSpPr>
          <p:spPr bwMode="auto">
            <a:xfrm>
              <a:off x="2083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" name="Line 86"/>
            <p:cNvSpPr>
              <a:spLocks noChangeShapeType="1"/>
            </p:cNvSpPr>
            <p:nvPr/>
          </p:nvSpPr>
          <p:spPr bwMode="auto">
            <a:xfrm>
              <a:off x="2236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" name="Line 87"/>
            <p:cNvSpPr>
              <a:spLocks noChangeShapeType="1"/>
            </p:cNvSpPr>
            <p:nvPr/>
          </p:nvSpPr>
          <p:spPr bwMode="auto">
            <a:xfrm>
              <a:off x="2390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6597650" y="2159000"/>
            <a:ext cx="731838" cy="2349500"/>
            <a:chOff x="1929" y="1920"/>
            <a:chExt cx="461" cy="1632"/>
          </a:xfrm>
        </p:grpSpPr>
        <p:sp>
          <p:nvSpPr>
            <p:cNvPr id="30821" name="Line 89"/>
            <p:cNvSpPr>
              <a:spLocks noChangeShapeType="1"/>
            </p:cNvSpPr>
            <p:nvPr/>
          </p:nvSpPr>
          <p:spPr bwMode="auto">
            <a:xfrm>
              <a:off x="1929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2" name="Line 90"/>
            <p:cNvSpPr>
              <a:spLocks noChangeShapeType="1"/>
            </p:cNvSpPr>
            <p:nvPr/>
          </p:nvSpPr>
          <p:spPr bwMode="auto">
            <a:xfrm>
              <a:off x="2083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3" name="Line 91"/>
            <p:cNvSpPr>
              <a:spLocks noChangeShapeType="1"/>
            </p:cNvSpPr>
            <p:nvPr/>
          </p:nvSpPr>
          <p:spPr bwMode="auto">
            <a:xfrm>
              <a:off x="2236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" name="Line 92"/>
            <p:cNvSpPr>
              <a:spLocks noChangeShapeType="1"/>
            </p:cNvSpPr>
            <p:nvPr/>
          </p:nvSpPr>
          <p:spPr bwMode="auto">
            <a:xfrm>
              <a:off x="2390" y="1920"/>
              <a:ext cx="0" cy="16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6" name="Text Box 93"/>
          <p:cNvSpPr txBox="1">
            <a:spLocks noChangeArrowheads="1"/>
          </p:cNvSpPr>
          <p:nvPr/>
        </p:nvSpPr>
        <p:spPr bwMode="auto">
          <a:xfrm>
            <a:off x="1533525" y="3975100"/>
            <a:ext cx="79851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1016-1023</a:t>
            </a:r>
          </a:p>
        </p:txBody>
      </p:sp>
      <p:sp>
        <p:nvSpPr>
          <p:cNvPr id="30767" name="Line 94"/>
          <p:cNvSpPr>
            <a:spLocks noChangeShapeType="1"/>
          </p:cNvSpPr>
          <p:nvPr/>
        </p:nvSpPr>
        <p:spPr bwMode="auto">
          <a:xfrm flipV="1">
            <a:off x="1562100" y="4325938"/>
            <a:ext cx="1189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Text Box 97"/>
          <p:cNvSpPr txBox="1">
            <a:spLocks noChangeArrowheads="1"/>
          </p:cNvSpPr>
          <p:nvPr/>
        </p:nvSpPr>
        <p:spPr bwMode="auto">
          <a:xfrm>
            <a:off x="4481513" y="45862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69" name="Text Box 100"/>
          <p:cNvSpPr txBox="1">
            <a:spLocks noChangeArrowheads="1"/>
          </p:cNvSpPr>
          <p:nvPr/>
        </p:nvSpPr>
        <p:spPr bwMode="auto">
          <a:xfrm>
            <a:off x="6919913" y="45862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70" name="Text Box 101"/>
          <p:cNvSpPr txBox="1">
            <a:spLocks noChangeArrowheads="1"/>
          </p:cNvSpPr>
          <p:nvPr/>
        </p:nvSpPr>
        <p:spPr bwMode="auto">
          <a:xfrm>
            <a:off x="5599113" y="4584700"/>
            <a:ext cx="409575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. . .</a:t>
            </a:r>
          </a:p>
        </p:txBody>
      </p:sp>
      <p:sp>
        <p:nvSpPr>
          <p:cNvPr id="30771" name="Line 102"/>
          <p:cNvSpPr>
            <a:spLocks noChangeShapeType="1"/>
          </p:cNvSpPr>
          <p:nvPr/>
        </p:nvSpPr>
        <p:spPr bwMode="auto">
          <a:xfrm>
            <a:off x="4540250" y="4508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Line 103"/>
          <p:cNvSpPr>
            <a:spLocks noChangeShapeType="1"/>
          </p:cNvSpPr>
          <p:nvPr/>
        </p:nvSpPr>
        <p:spPr bwMode="auto">
          <a:xfrm>
            <a:off x="6978650" y="4508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3" name="Rectangle 104"/>
          <p:cNvSpPr>
            <a:spLocks noChangeArrowheads="1"/>
          </p:cNvSpPr>
          <p:nvPr/>
        </p:nvSpPr>
        <p:spPr bwMode="auto">
          <a:xfrm>
            <a:off x="3930650" y="4889500"/>
            <a:ext cx="12192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SAmp/Drv</a:t>
            </a:r>
          </a:p>
        </p:txBody>
      </p:sp>
      <p:sp>
        <p:nvSpPr>
          <p:cNvPr id="30774" name="Rectangle 105"/>
          <p:cNvSpPr>
            <a:spLocks noChangeArrowheads="1"/>
          </p:cNvSpPr>
          <p:nvPr/>
        </p:nvSpPr>
        <p:spPr bwMode="auto">
          <a:xfrm>
            <a:off x="6369050" y="4889500"/>
            <a:ext cx="12192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SAmp/Drv</a:t>
            </a:r>
          </a:p>
        </p:txBody>
      </p:sp>
      <p:sp>
        <p:nvSpPr>
          <p:cNvPr id="30775" name="Rectangle 106"/>
          <p:cNvSpPr>
            <a:spLocks noChangeArrowheads="1"/>
          </p:cNvSpPr>
          <p:nvPr/>
        </p:nvSpPr>
        <p:spPr bwMode="auto">
          <a:xfrm>
            <a:off x="5149850" y="4889500"/>
            <a:ext cx="12192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. . .</a:t>
            </a:r>
          </a:p>
        </p:txBody>
      </p:sp>
      <p:sp>
        <p:nvSpPr>
          <p:cNvPr id="30776" name="Line 107"/>
          <p:cNvSpPr>
            <a:spLocks noChangeShapeType="1"/>
          </p:cNvSpPr>
          <p:nvPr/>
        </p:nvSpPr>
        <p:spPr bwMode="auto">
          <a:xfrm>
            <a:off x="3321050" y="51943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7" name="Text Box 108"/>
          <p:cNvSpPr txBox="1">
            <a:spLocks noChangeArrowheads="1"/>
          </p:cNvSpPr>
          <p:nvPr/>
        </p:nvSpPr>
        <p:spPr bwMode="auto">
          <a:xfrm>
            <a:off x="3262313" y="52720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78" name="Text Box 109"/>
          <p:cNvSpPr txBox="1">
            <a:spLocks noChangeArrowheads="1"/>
          </p:cNvSpPr>
          <p:nvPr/>
        </p:nvSpPr>
        <p:spPr bwMode="auto">
          <a:xfrm>
            <a:off x="4481513" y="52720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79" name="Text Box 110"/>
          <p:cNvSpPr txBox="1">
            <a:spLocks noChangeArrowheads="1"/>
          </p:cNvSpPr>
          <p:nvPr/>
        </p:nvSpPr>
        <p:spPr bwMode="auto">
          <a:xfrm>
            <a:off x="6919913" y="52720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80" name="Text Box 111"/>
          <p:cNvSpPr txBox="1">
            <a:spLocks noChangeArrowheads="1"/>
          </p:cNvSpPr>
          <p:nvPr/>
        </p:nvSpPr>
        <p:spPr bwMode="auto">
          <a:xfrm>
            <a:off x="5599113" y="5270500"/>
            <a:ext cx="409575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. . .</a:t>
            </a:r>
          </a:p>
        </p:txBody>
      </p:sp>
      <p:sp>
        <p:nvSpPr>
          <p:cNvPr id="30781" name="Line 112"/>
          <p:cNvSpPr>
            <a:spLocks noChangeShapeType="1"/>
          </p:cNvSpPr>
          <p:nvPr/>
        </p:nvSpPr>
        <p:spPr bwMode="auto">
          <a:xfrm>
            <a:off x="4540250" y="51943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2" name="Line 113"/>
          <p:cNvSpPr>
            <a:spLocks noChangeShapeType="1"/>
          </p:cNvSpPr>
          <p:nvPr/>
        </p:nvSpPr>
        <p:spPr bwMode="auto">
          <a:xfrm>
            <a:off x="6978650" y="51943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3" name="AutoShape 115"/>
          <p:cNvSpPr>
            <a:spLocks noChangeArrowheads="1"/>
          </p:cNvSpPr>
          <p:nvPr/>
        </p:nvSpPr>
        <p:spPr bwMode="auto">
          <a:xfrm>
            <a:off x="2787650" y="5562600"/>
            <a:ext cx="4800600" cy="533400"/>
          </a:xfrm>
          <a:custGeom>
            <a:avLst/>
            <a:gdLst>
              <a:gd name="T0" fmla="*/ 2147483647 w 21600"/>
              <a:gd name="T1" fmla="*/ 162637799 h 21600"/>
              <a:gd name="T2" fmla="*/ 2147483647 w 21600"/>
              <a:gd name="T3" fmla="*/ 325275598 h 21600"/>
              <a:gd name="T4" fmla="*/ 2147483647 w 21600"/>
              <a:gd name="T5" fmla="*/ 162637799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90 w 21600"/>
              <a:gd name="T13" fmla="*/ 3290 h 21600"/>
              <a:gd name="T14" fmla="*/ 18310 w 21600"/>
              <a:gd name="T15" fmla="*/ 183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79" y="21600"/>
                </a:lnTo>
                <a:lnTo>
                  <a:pt x="1862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Column Decoder + MUX</a:t>
            </a:r>
          </a:p>
        </p:txBody>
      </p:sp>
      <p:sp>
        <p:nvSpPr>
          <p:cNvPr id="30784" name="Line 116"/>
          <p:cNvSpPr>
            <a:spLocks noChangeShapeType="1"/>
          </p:cNvSpPr>
          <p:nvPr/>
        </p:nvSpPr>
        <p:spPr bwMode="auto">
          <a:xfrm>
            <a:off x="5149850" y="61087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5" name="Text Box 117"/>
          <p:cNvSpPr txBox="1">
            <a:spLocks noChangeArrowheads="1"/>
          </p:cNvSpPr>
          <p:nvPr/>
        </p:nvSpPr>
        <p:spPr bwMode="auto">
          <a:xfrm>
            <a:off x="5091113" y="6186488"/>
            <a:ext cx="6683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 bits</a:t>
            </a:r>
          </a:p>
        </p:txBody>
      </p:sp>
      <p:sp>
        <p:nvSpPr>
          <p:cNvPr id="30786" name="Line 118"/>
          <p:cNvSpPr>
            <a:spLocks noChangeShapeType="1"/>
          </p:cNvSpPr>
          <p:nvPr/>
        </p:nvSpPr>
        <p:spPr bwMode="auto">
          <a:xfrm>
            <a:off x="2514600" y="5664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7" name="Line 119"/>
          <p:cNvSpPr>
            <a:spLocks noChangeShapeType="1"/>
          </p:cNvSpPr>
          <p:nvPr/>
        </p:nvSpPr>
        <p:spPr bwMode="auto">
          <a:xfrm>
            <a:off x="2514600" y="6019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8" name="Text Box 120"/>
          <p:cNvSpPr txBox="1">
            <a:spLocks noChangeArrowheads="1"/>
          </p:cNvSpPr>
          <p:nvPr/>
        </p:nvSpPr>
        <p:spPr bwMode="auto">
          <a:xfrm>
            <a:off x="2114550" y="5394325"/>
            <a:ext cx="37306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0</a:t>
            </a:r>
          </a:p>
        </p:txBody>
      </p:sp>
      <p:sp>
        <p:nvSpPr>
          <p:cNvPr id="30789" name="Text Box 121"/>
          <p:cNvSpPr txBox="1">
            <a:spLocks noChangeArrowheads="1"/>
          </p:cNvSpPr>
          <p:nvPr/>
        </p:nvSpPr>
        <p:spPr bwMode="auto">
          <a:xfrm>
            <a:off x="2114550" y="5851525"/>
            <a:ext cx="37306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2</a:t>
            </a:r>
          </a:p>
        </p:txBody>
      </p: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2711450" y="1677988"/>
            <a:ext cx="4800600" cy="468312"/>
            <a:chOff x="1708" y="1057"/>
            <a:chExt cx="3024" cy="295"/>
          </a:xfrm>
        </p:grpSpPr>
        <p:sp>
          <p:nvSpPr>
            <p:cNvPr id="30819" name="AutoShape 124"/>
            <p:cNvSpPr>
              <a:spLocks/>
            </p:cNvSpPr>
            <p:nvPr/>
          </p:nvSpPr>
          <p:spPr bwMode="auto">
            <a:xfrm rot="-5400000">
              <a:off x="3148" y="-232"/>
              <a:ext cx="144" cy="3024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820" name="Text Box 125"/>
            <p:cNvSpPr txBox="1">
              <a:spLocks noChangeArrowheads="1"/>
            </p:cNvSpPr>
            <p:nvPr/>
          </p:nvSpPr>
          <p:spPr bwMode="auto">
            <a:xfrm>
              <a:off x="2780" y="1057"/>
              <a:ext cx="6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L=8 words</a:t>
              </a: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7664450" y="2146300"/>
            <a:ext cx="1116013" cy="2362200"/>
            <a:chOff x="4828" y="1352"/>
            <a:chExt cx="703" cy="1488"/>
          </a:xfrm>
        </p:grpSpPr>
        <p:sp>
          <p:nvSpPr>
            <p:cNvPr id="30817" name="AutoShape 126"/>
            <p:cNvSpPr>
              <a:spLocks/>
            </p:cNvSpPr>
            <p:nvPr/>
          </p:nvSpPr>
          <p:spPr bwMode="auto">
            <a:xfrm>
              <a:off x="4828" y="1352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818" name="Text Box 127"/>
            <p:cNvSpPr txBox="1">
              <a:spLocks noChangeArrowheads="1"/>
            </p:cNvSpPr>
            <p:nvPr/>
          </p:nvSpPr>
          <p:spPr bwMode="auto">
            <a:xfrm>
              <a:off x="4997" y="2024"/>
              <a:ext cx="534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M/L =</a:t>
              </a:r>
            </a:p>
            <a:p>
              <a:r>
                <a:rPr lang="en-US" sz="1400">
                  <a:solidFill>
                    <a:schemeClr val="folHlink"/>
                  </a:solidFill>
                </a:rPr>
                <a:t>1024/8=</a:t>
              </a:r>
            </a:p>
            <a:p>
              <a:r>
                <a:rPr lang="en-US" sz="1400">
                  <a:solidFill>
                    <a:schemeClr val="folHlink"/>
                  </a:solidFill>
                </a:rPr>
                <a:t>128 rows</a:t>
              </a:r>
            </a:p>
          </p:txBody>
        </p:sp>
      </p:grpSp>
      <p:sp>
        <p:nvSpPr>
          <p:cNvPr id="30792" name="Text Box 128"/>
          <p:cNvSpPr txBox="1">
            <a:spLocks noChangeArrowheads="1"/>
          </p:cNvSpPr>
          <p:nvPr/>
        </p:nvSpPr>
        <p:spPr bwMode="auto">
          <a:xfrm>
            <a:off x="2114550" y="5622925"/>
            <a:ext cx="373063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1</a:t>
            </a:r>
          </a:p>
        </p:txBody>
      </p:sp>
      <p:sp>
        <p:nvSpPr>
          <p:cNvPr id="30793" name="Line 129"/>
          <p:cNvSpPr>
            <a:spLocks noChangeShapeType="1"/>
          </p:cNvSpPr>
          <p:nvPr/>
        </p:nvSpPr>
        <p:spPr bwMode="auto">
          <a:xfrm>
            <a:off x="2514600" y="584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115888" y="2552700"/>
            <a:ext cx="2006600" cy="3660775"/>
            <a:chOff x="73" y="1608"/>
            <a:chExt cx="1264" cy="2306"/>
          </a:xfrm>
        </p:grpSpPr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73" y="1608"/>
              <a:ext cx="229" cy="933"/>
              <a:chOff x="73" y="1608"/>
              <a:chExt cx="229" cy="933"/>
            </a:xfrm>
          </p:grpSpPr>
          <p:sp>
            <p:nvSpPr>
              <p:cNvPr id="30812" name="Text Box 130"/>
              <p:cNvSpPr txBox="1">
                <a:spLocks noChangeArrowheads="1"/>
              </p:cNvSpPr>
              <p:nvPr/>
            </p:nvSpPr>
            <p:spPr bwMode="auto">
              <a:xfrm>
                <a:off x="108" y="1608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0813" name="Text Box 131"/>
              <p:cNvSpPr txBox="1">
                <a:spLocks noChangeArrowheads="1"/>
              </p:cNvSpPr>
              <p:nvPr/>
            </p:nvSpPr>
            <p:spPr bwMode="auto">
              <a:xfrm>
                <a:off x="109" y="1800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0814" name="Text Box 132"/>
              <p:cNvSpPr txBox="1">
                <a:spLocks noChangeArrowheads="1"/>
              </p:cNvSpPr>
              <p:nvPr/>
            </p:nvSpPr>
            <p:spPr bwMode="auto">
              <a:xfrm>
                <a:off x="102" y="1963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0815" name="Text Box 133"/>
              <p:cNvSpPr txBox="1">
                <a:spLocks noChangeArrowheads="1"/>
              </p:cNvSpPr>
              <p:nvPr/>
            </p:nvSpPr>
            <p:spPr bwMode="auto">
              <a:xfrm>
                <a:off x="102" y="2347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0816" name="Text Box 134"/>
              <p:cNvSpPr txBox="1">
                <a:spLocks noChangeArrowheads="1"/>
              </p:cNvSpPr>
              <p:nvPr/>
            </p:nvSpPr>
            <p:spPr bwMode="auto">
              <a:xfrm>
                <a:off x="73" y="2155"/>
                <a:ext cx="22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grpSp>
          <p:nvGrpSpPr>
            <p:cNvPr id="10" name="Group 145"/>
            <p:cNvGrpSpPr>
              <a:grpSpLocks/>
            </p:cNvGrpSpPr>
            <p:nvPr/>
          </p:nvGrpSpPr>
          <p:grpSpPr bwMode="auto">
            <a:xfrm>
              <a:off x="1158" y="3384"/>
              <a:ext cx="179" cy="530"/>
              <a:chOff x="1158" y="3384"/>
              <a:chExt cx="179" cy="530"/>
            </a:xfrm>
          </p:grpSpPr>
          <p:sp>
            <p:nvSpPr>
              <p:cNvPr id="30809" name="Text Box 137"/>
              <p:cNvSpPr txBox="1">
                <a:spLocks noChangeArrowheads="1"/>
              </p:cNvSpPr>
              <p:nvPr/>
            </p:nvSpPr>
            <p:spPr bwMode="auto">
              <a:xfrm>
                <a:off x="1164" y="3384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0810" name="Text Box 138"/>
              <p:cNvSpPr txBox="1">
                <a:spLocks noChangeArrowheads="1"/>
              </p:cNvSpPr>
              <p:nvPr/>
            </p:nvSpPr>
            <p:spPr bwMode="auto">
              <a:xfrm>
                <a:off x="1158" y="3720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0811" name="Text Box 139"/>
              <p:cNvSpPr txBox="1">
                <a:spLocks noChangeArrowheads="1"/>
              </p:cNvSpPr>
              <p:nvPr/>
            </p:nvSpPr>
            <p:spPr bwMode="auto">
              <a:xfrm>
                <a:off x="1158" y="3547"/>
                <a:ext cx="1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</p:grpSp>
      <p:sp>
        <p:nvSpPr>
          <p:cNvPr id="234640" name="Line 144"/>
          <p:cNvSpPr>
            <a:spLocks noChangeShapeType="1"/>
          </p:cNvSpPr>
          <p:nvPr/>
        </p:nvSpPr>
        <p:spPr bwMode="auto">
          <a:xfrm>
            <a:off x="1600200" y="25908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56"/>
          <p:cNvGrpSpPr>
            <a:grpSpLocks/>
          </p:cNvGrpSpPr>
          <p:nvPr/>
        </p:nvGrpSpPr>
        <p:grpSpPr bwMode="auto">
          <a:xfrm>
            <a:off x="2590800" y="2362200"/>
            <a:ext cx="5105400" cy="2514600"/>
            <a:chOff x="1632" y="1488"/>
            <a:chExt cx="3216" cy="1584"/>
          </a:xfrm>
        </p:grpSpPr>
        <p:sp>
          <p:nvSpPr>
            <p:cNvPr id="30803" name="Oval 148"/>
            <p:cNvSpPr>
              <a:spLocks noChangeArrowheads="1"/>
            </p:cNvSpPr>
            <p:nvPr/>
          </p:nvSpPr>
          <p:spPr bwMode="auto">
            <a:xfrm>
              <a:off x="1632" y="1488"/>
              <a:ext cx="3216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804" name="Line 149"/>
            <p:cNvSpPr>
              <a:spLocks noChangeShapeType="1"/>
            </p:cNvSpPr>
            <p:nvPr/>
          </p:nvSpPr>
          <p:spPr bwMode="auto">
            <a:xfrm>
              <a:off x="2016" y="1728"/>
              <a:ext cx="0" cy="13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5" name="Line 150"/>
            <p:cNvSpPr>
              <a:spLocks noChangeShapeType="1"/>
            </p:cNvSpPr>
            <p:nvPr/>
          </p:nvSpPr>
          <p:spPr bwMode="auto">
            <a:xfrm>
              <a:off x="2832" y="1728"/>
              <a:ext cx="0" cy="13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6" name="Line 151"/>
            <p:cNvSpPr>
              <a:spLocks noChangeShapeType="1"/>
            </p:cNvSpPr>
            <p:nvPr/>
          </p:nvSpPr>
          <p:spPr bwMode="auto">
            <a:xfrm>
              <a:off x="4320" y="1728"/>
              <a:ext cx="0" cy="13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7"/>
          <p:cNvGrpSpPr>
            <a:grpSpLocks/>
          </p:cNvGrpSpPr>
          <p:nvPr/>
        </p:nvGrpSpPr>
        <p:grpSpPr bwMode="auto">
          <a:xfrm>
            <a:off x="3200400" y="5181600"/>
            <a:ext cx="3657600" cy="381000"/>
            <a:chOff x="2016" y="3264"/>
            <a:chExt cx="2304" cy="240"/>
          </a:xfrm>
        </p:grpSpPr>
        <p:sp>
          <p:nvSpPr>
            <p:cNvPr id="30800" name="Line 152"/>
            <p:cNvSpPr>
              <a:spLocks noChangeShapeType="1"/>
            </p:cNvSpPr>
            <p:nvPr/>
          </p:nvSpPr>
          <p:spPr bwMode="auto">
            <a:xfrm>
              <a:off x="2016" y="3264"/>
              <a:ext cx="0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1" name="Line 153"/>
            <p:cNvSpPr>
              <a:spLocks noChangeShapeType="1"/>
            </p:cNvSpPr>
            <p:nvPr/>
          </p:nvSpPr>
          <p:spPr bwMode="auto">
            <a:xfrm>
              <a:off x="2784" y="3264"/>
              <a:ext cx="0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2" name="Line 154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651" name="Line 155"/>
          <p:cNvSpPr>
            <a:spLocks noChangeShapeType="1"/>
          </p:cNvSpPr>
          <p:nvPr/>
        </p:nvSpPr>
        <p:spPr bwMode="auto">
          <a:xfrm>
            <a:off x="4419600" y="5562600"/>
            <a:ext cx="685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4654" name="Line 158"/>
          <p:cNvSpPr>
            <a:spLocks noChangeShapeType="1"/>
          </p:cNvSpPr>
          <p:nvPr/>
        </p:nvSpPr>
        <p:spPr bwMode="auto">
          <a:xfrm>
            <a:off x="5029200" y="60960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40" grpId="0" animBg="1"/>
      <p:bldP spid="234651" grpId="0" animBg="1"/>
      <p:bldP spid="2346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5532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4B33F0-1FCE-4ACC-AC8B-9186E04BE28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6868" name="Rectangle 603"/>
          <p:cNvSpPr>
            <a:spLocks noChangeArrowheads="1"/>
          </p:cNvSpPr>
          <p:nvPr/>
        </p:nvSpPr>
        <p:spPr bwMode="auto">
          <a:xfrm>
            <a:off x="2133600" y="2559050"/>
            <a:ext cx="1219200" cy="2438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604"/>
          <p:cNvSpPr>
            <a:spLocks noChangeArrowheads="1"/>
          </p:cNvSpPr>
          <p:nvPr/>
        </p:nvSpPr>
        <p:spPr bwMode="auto">
          <a:xfrm>
            <a:off x="3505200" y="2559050"/>
            <a:ext cx="1219200" cy="2438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05"/>
          <p:cNvSpPr>
            <a:spLocks noChangeArrowheads="1"/>
          </p:cNvSpPr>
          <p:nvPr/>
        </p:nvSpPr>
        <p:spPr bwMode="auto">
          <a:xfrm>
            <a:off x="4876800" y="2559050"/>
            <a:ext cx="1219200" cy="2438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06"/>
          <p:cNvSpPr>
            <a:spLocks noChangeArrowheads="1"/>
          </p:cNvSpPr>
          <p:nvPr/>
        </p:nvSpPr>
        <p:spPr bwMode="auto">
          <a:xfrm>
            <a:off x="6248400" y="2559050"/>
            <a:ext cx="1219200" cy="2438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  Memory Structures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r>
              <a:rPr lang="en-US" sz="2000" smtClean="0"/>
              <a:t>Taking the idea one step further</a:t>
            </a:r>
          </a:p>
          <a:p>
            <a:pPr lvl="1"/>
            <a:r>
              <a:rPr lang="en-US" sz="2000" smtClean="0"/>
              <a:t>Shorter wires within each block</a:t>
            </a:r>
          </a:p>
          <a:p>
            <a:pPr lvl="1"/>
            <a:r>
              <a:rPr lang="en-US" sz="2000" smtClean="0"/>
              <a:t>Enable only one block addr decoder</a:t>
            </a:r>
            <a:r>
              <a:rPr lang="en-US" sz="2000" smtClean="0">
                <a:sym typeface="Wingdings" pitchFamily="2" charset="2"/>
              </a:rPr>
              <a:t> power savings</a:t>
            </a:r>
            <a:endParaRPr lang="en-US" sz="2000" smtClean="0"/>
          </a:p>
        </p:txBody>
      </p:sp>
      <p:sp>
        <p:nvSpPr>
          <p:cNvPr id="36874" name="Rectangle 563"/>
          <p:cNvSpPr>
            <a:spLocks noChangeArrowheads="1"/>
          </p:cNvSpPr>
          <p:nvPr/>
        </p:nvSpPr>
        <p:spPr bwMode="auto">
          <a:xfrm>
            <a:off x="2514600" y="2711450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AutoShape 564"/>
          <p:cNvSpPr>
            <a:spLocks noChangeArrowheads="1"/>
          </p:cNvSpPr>
          <p:nvPr/>
        </p:nvSpPr>
        <p:spPr bwMode="auto">
          <a:xfrm rot="5400000" flipH="1">
            <a:off x="1790700" y="3130550"/>
            <a:ext cx="990600" cy="152400"/>
          </a:xfrm>
          <a:custGeom>
            <a:avLst/>
            <a:gdLst>
              <a:gd name="T0" fmla="*/ 1823035742 w 21600"/>
              <a:gd name="T1" fmla="*/ 3793300 h 21600"/>
              <a:gd name="T2" fmla="*/ 1041734762 w 21600"/>
              <a:gd name="T3" fmla="*/ 7586607 h 21600"/>
              <a:gd name="T4" fmla="*/ 260433691 w 21600"/>
              <a:gd name="T5" fmla="*/ 3793300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565"/>
          <p:cNvSpPr>
            <a:spLocks noChangeShapeType="1"/>
          </p:cNvSpPr>
          <p:nvPr/>
        </p:nvSpPr>
        <p:spPr bwMode="auto">
          <a:xfrm>
            <a:off x="1676400" y="324485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566"/>
          <p:cNvSpPr>
            <a:spLocks noChangeShapeType="1"/>
          </p:cNvSpPr>
          <p:nvPr/>
        </p:nvSpPr>
        <p:spPr bwMode="auto">
          <a:xfrm>
            <a:off x="2362200" y="324485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567"/>
          <p:cNvSpPr>
            <a:spLocks noChangeShapeType="1"/>
          </p:cNvSpPr>
          <p:nvPr/>
        </p:nvSpPr>
        <p:spPr bwMode="auto">
          <a:xfrm>
            <a:off x="3276600" y="324485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568"/>
          <p:cNvSpPr>
            <a:spLocks noChangeArrowheads="1"/>
          </p:cNvSpPr>
          <p:nvPr/>
        </p:nvSpPr>
        <p:spPr bwMode="auto">
          <a:xfrm>
            <a:off x="3886200" y="2711450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AutoShape 569"/>
          <p:cNvSpPr>
            <a:spLocks noChangeArrowheads="1"/>
          </p:cNvSpPr>
          <p:nvPr/>
        </p:nvSpPr>
        <p:spPr bwMode="auto">
          <a:xfrm rot="5400000" flipH="1">
            <a:off x="3162300" y="3130550"/>
            <a:ext cx="990600" cy="152400"/>
          </a:xfrm>
          <a:custGeom>
            <a:avLst/>
            <a:gdLst>
              <a:gd name="T0" fmla="*/ 1823035742 w 21600"/>
              <a:gd name="T1" fmla="*/ 3793300 h 21600"/>
              <a:gd name="T2" fmla="*/ 1041734762 w 21600"/>
              <a:gd name="T3" fmla="*/ 7586607 h 21600"/>
              <a:gd name="T4" fmla="*/ 260433691 w 21600"/>
              <a:gd name="T5" fmla="*/ 3793300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570"/>
          <p:cNvSpPr>
            <a:spLocks noChangeShapeType="1"/>
          </p:cNvSpPr>
          <p:nvPr/>
        </p:nvSpPr>
        <p:spPr bwMode="auto">
          <a:xfrm>
            <a:off x="3733800" y="324485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571"/>
          <p:cNvSpPr>
            <a:spLocks noChangeShapeType="1"/>
          </p:cNvSpPr>
          <p:nvPr/>
        </p:nvSpPr>
        <p:spPr bwMode="auto">
          <a:xfrm>
            <a:off x="4648200" y="324485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572"/>
          <p:cNvSpPr>
            <a:spLocks noChangeArrowheads="1"/>
          </p:cNvSpPr>
          <p:nvPr/>
        </p:nvSpPr>
        <p:spPr bwMode="auto">
          <a:xfrm>
            <a:off x="5257800" y="2711450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AutoShape 573"/>
          <p:cNvSpPr>
            <a:spLocks noChangeArrowheads="1"/>
          </p:cNvSpPr>
          <p:nvPr/>
        </p:nvSpPr>
        <p:spPr bwMode="auto">
          <a:xfrm rot="5400000" flipH="1">
            <a:off x="4533900" y="3130550"/>
            <a:ext cx="990600" cy="152400"/>
          </a:xfrm>
          <a:custGeom>
            <a:avLst/>
            <a:gdLst>
              <a:gd name="T0" fmla="*/ 1823035742 w 21600"/>
              <a:gd name="T1" fmla="*/ 3793300 h 21600"/>
              <a:gd name="T2" fmla="*/ 1041734762 w 21600"/>
              <a:gd name="T3" fmla="*/ 7586607 h 21600"/>
              <a:gd name="T4" fmla="*/ 260433691 w 21600"/>
              <a:gd name="T5" fmla="*/ 3793300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574"/>
          <p:cNvSpPr>
            <a:spLocks noChangeShapeType="1"/>
          </p:cNvSpPr>
          <p:nvPr/>
        </p:nvSpPr>
        <p:spPr bwMode="auto">
          <a:xfrm>
            <a:off x="5105400" y="324485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575"/>
          <p:cNvSpPr>
            <a:spLocks noChangeShapeType="1"/>
          </p:cNvSpPr>
          <p:nvPr/>
        </p:nvSpPr>
        <p:spPr bwMode="auto">
          <a:xfrm>
            <a:off x="6019800" y="324485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576"/>
          <p:cNvSpPr>
            <a:spLocks noChangeArrowheads="1"/>
          </p:cNvSpPr>
          <p:nvPr/>
        </p:nvSpPr>
        <p:spPr bwMode="auto">
          <a:xfrm>
            <a:off x="6629400" y="2711450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AutoShape 577"/>
          <p:cNvSpPr>
            <a:spLocks noChangeArrowheads="1"/>
          </p:cNvSpPr>
          <p:nvPr/>
        </p:nvSpPr>
        <p:spPr bwMode="auto">
          <a:xfrm rot="5400000" flipH="1">
            <a:off x="5905500" y="3130550"/>
            <a:ext cx="990600" cy="152400"/>
          </a:xfrm>
          <a:custGeom>
            <a:avLst/>
            <a:gdLst>
              <a:gd name="T0" fmla="*/ 1823035742 w 21600"/>
              <a:gd name="T1" fmla="*/ 3793300 h 21600"/>
              <a:gd name="T2" fmla="*/ 1041734762 w 21600"/>
              <a:gd name="T3" fmla="*/ 7586607 h 21600"/>
              <a:gd name="T4" fmla="*/ 260433691 w 21600"/>
              <a:gd name="T5" fmla="*/ 3793300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578"/>
          <p:cNvSpPr>
            <a:spLocks noChangeShapeType="1"/>
          </p:cNvSpPr>
          <p:nvPr/>
        </p:nvSpPr>
        <p:spPr bwMode="auto">
          <a:xfrm>
            <a:off x="6477000" y="324485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579"/>
          <p:cNvSpPr>
            <a:spLocks noChangeShapeType="1"/>
          </p:cNvSpPr>
          <p:nvPr/>
        </p:nvSpPr>
        <p:spPr bwMode="auto">
          <a:xfrm>
            <a:off x="7391400" y="324485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AutoShape 580"/>
          <p:cNvSpPr>
            <a:spLocks noChangeArrowheads="1"/>
          </p:cNvSpPr>
          <p:nvPr/>
        </p:nvSpPr>
        <p:spPr bwMode="auto">
          <a:xfrm>
            <a:off x="2514600" y="3930650"/>
            <a:ext cx="762000" cy="152400"/>
          </a:xfrm>
          <a:custGeom>
            <a:avLst/>
            <a:gdLst>
              <a:gd name="T0" fmla="*/ 829784680 w 21600"/>
              <a:gd name="T1" fmla="*/ 3793300 h 21600"/>
              <a:gd name="T2" fmla="*/ 474162654 w 21600"/>
              <a:gd name="T3" fmla="*/ 7586607 h 21600"/>
              <a:gd name="T4" fmla="*/ 118540664 w 21600"/>
              <a:gd name="T5" fmla="*/ 3793300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AutoShape 581"/>
          <p:cNvSpPr>
            <a:spLocks noChangeArrowheads="1"/>
          </p:cNvSpPr>
          <p:nvPr/>
        </p:nvSpPr>
        <p:spPr bwMode="auto">
          <a:xfrm>
            <a:off x="3886200" y="3930650"/>
            <a:ext cx="762000" cy="152400"/>
          </a:xfrm>
          <a:custGeom>
            <a:avLst/>
            <a:gdLst>
              <a:gd name="T0" fmla="*/ 829784680 w 21600"/>
              <a:gd name="T1" fmla="*/ 3793300 h 21600"/>
              <a:gd name="T2" fmla="*/ 474162654 w 21600"/>
              <a:gd name="T3" fmla="*/ 7586607 h 21600"/>
              <a:gd name="T4" fmla="*/ 118540664 w 21600"/>
              <a:gd name="T5" fmla="*/ 3793300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AutoShape 582"/>
          <p:cNvSpPr>
            <a:spLocks noChangeArrowheads="1"/>
          </p:cNvSpPr>
          <p:nvPr/>
        </p:nvSpPr>
        <p:spPr bwMode="auto">
          <a:xfrm>
            <a:off x="5257800" y="3930650"/>
            <a:ext cx="762000" cy="152400"/>
          </a:xfrm>
          <a:custGeom>
            <a:avLst/>
            <a:gdLst>
              <a:gd name="T0" fmla="*/ 829784680 w 21600"/>
              <a:gd name="T1" fmla="*/ 3793300 h 21600"/>
              <a:gd name="T2" fmla="*/ 474162654 w 21600"/>
              <a:gd name="T3" fmla="*/ 7586607 h 21600"/>
              <a:gd name="T4" fmla="*/ 118540664 w 21600"/>
              <a:gd name="T5" fmla="*/ 3793300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AutoShape 583"/>
          <p:cNvSpPr>
            <a:spLocks noChangeArrowheads="1"/>
          </p:cNvSpPr>
          <p:nvPr/>
        </p:nvSpPr>
        <p:spPr bwMode="auto">
          <a:xfrm>
            <a:off x="6629400" y="3930650"/>
            <a:ext cx="762000" cy="152400"/>
          </a:xfrm>
          <a:custGeom>
            <a:avLst/>
            <a:gdLst>
              <a:gd name="T0" fmla="*/ 829784680 w 21600"/>
              <a:gd name="T1" fmla="*/ 3793300 h 21600"/>
              <a:gd name="T2" fmla="*/ 474162654 w 21600"/>
              <a:gd name="T3" fmla="*/ 7586607 h 21600"/>
              <a:gd name="T4" fmla="*/ 118540664 w 21600"/>
              <a:gd name="T5" fmla="*/ 3793300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584"/>
          <p:cNvSpPr>
            <a:spLocks noChangeShapeType="1"/>
          </p:cNvSpPr>
          <p:nvPr/>
        </p:nvSpPr>
        <p:spPr bwMode="auto">
          <a:xfrm>
            <a:off x="26670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585"/>
          <p:cNvSpPr>
            <a:spLocks noChangeShapeType="1"/>
          </p:cNvSpPr>
          <p:nvPr/>
        </p:nvSpPr>
        <p:spPr bwMode="auto">
          <a:xfrm>
            <a:off x="28194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586"/>
          <p:cNvSpPr>
            <a:spLocks noChangeShapeType="1"/>
          </p:cNvSpPr>
          <p:nvPr/>
        </p:nvSpPr>
        <p:spPr bwMode="auto">
          <a:xfrm>
            <a:off x="29718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587"/>
          <p:cNvSpPr>
            <a:spLocks noChangeShapeType="1"/>
          </p:cNvSpPr>
          <p:nvPr/>
        </p:nvSpPr>
        <p:spPr bwMode="auto">
          <a:xfrm>
            <a:off x="31242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588"/>
          <p:cNvSpPr>
            <a:spLocks noChangeShapeType="1"/>
          </p:cNvSpPr>
          <p:nvPr/>
        </p:nvSpPr>
        <p:spPr bwMode="auto">
          <a:xfrm>
            <a:off x="40386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589"/>
          <p:cNvSpPr>
            <a:spLocks noChangeShapeType="1"/>
          </p:cNvSpPr>
          <p:nvPr/>
        </p:nvSpPr>
        <p:spPr bwMode="auto">
          <a:xfrm>
            <a:off x="41910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Line 590"/>
          <p:cNvSpPr>
            <a:spLocks noChangeShapeType="1"/>
          </p:cNvSpPr>
          <p:nvPr/>
        </p:nvSpPr>
        <p:spPr bwMode="auto">
          <a:xfrm>
            <a:off x="43434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591"/>
          <p:cNvSpPr>
            <a:spLocks noChangeShapeType="1"/>
          </p:cNvSpPr>
          <p:nvPr/>
        </p:nvSpPr>
        <p:spPr bwMode="auto">
          <a:xfrm>
            <a:off x="44958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592"/>
          <p:cNvSpPr>
            <a:spLocks noChangeShapeType="1"/>
          </p:cNvSpPr>
          <p:nvPr/>
        </p:nvSpPr>
        <p:spPr bwMode="auto">
          <a:xfrm>
            <a:off x="54102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593"/>
          <p:cNvSpPr>
            <a:spLocks noChangeShapeType="1"/>
          </p:cNvSpPr>
          <p:nvPr/>
        </p:nvSpPr>
        <p:spPr bwMode="auto">
          <a:xfrm>
            <a:off x="55626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594"/>
          <p:cNvSpPr>
            <a:spLocks noChangeShapeType="1"/>
          </p:cNvSpPr>
          <p:nvPr/>
        </p:nvSpPr>
        <p:spPr bwMode="auto">
          <a:xfrm>
            <a:off x="57150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Line 595"/>
          <p:cNvSpPr>
            <a:spLocks noChangeShapeType="1"/>
          </p:cNvSpPr>
          <p:nvPr/>
        </p:nvSpPr>
        <p:spPr bwMode="auto">
          <a:xfrm>
            <a:off x="58674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Line 596"/>
          <p:cNvSpPr>
            <a:spLocks noChangeShapeType="1"/>
          </p:cNvSpPr>
          <p:nvPr/>
        </p:nvSpPr>
        <p:spPr bwMode="auto">
          <a:xfrm>
            <a:off x="67818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597"/>
          <p:cNvSpPr>
            <a:spLocks noChangeShapeType="1"/>
          </p:cNvSpPr>
          <p:nvPr/>
        </p:nvSpPr>
        <p:spPr bwMode="auto">
          <a:xfrm>
            <a:off x="69342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598"/>
          <p:cNvSpPr>
            <a:spLocks noChangeShapeType="1"/>
          </p:cNvSpPr>
          <p:nvPr/>
        </p:nvSpPr>
        <p:spPr bwMode="auto">
          <a:xfrm>
            <a:off x="70866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599"/>
          <p:cNvSpPr>
            <a:spLocks noChangeShapeType="1"/>
          </p:cNvSpPr>
          <p:nvPr/>
        </p:nvSpPr>
        <p:spPr bwMode="auto">
          <a:xfrm>
            <a:off x="7239000" y="3609975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AutoShape 600"/>
          <p:cNvSpPr>
            <a:spLocks noChangeArrowheads="1"/>
          </p:cNvSpPr>
          <p:nvPr/>
        </p:nvSpPr>
        <p:spPr bwMode="auto">
          <a:xfrm rot="5400000" flipH="1">
            <a:off x="1371600" y="4540250"/>
            <a:ext cx="762000" cy="152400"/>
          </a:xfrm>
          <a:custGeom>
            <a:avLst/>
            <a:gdLst>
              <a:gd name="T0" fmla="*/ 829784680 w 21600"/>
              <a:gd name="T1" fmla="*/ 3793300 h 21600"/>
              <a:gd name="T2" fmla="*/ 474162654 w 21600"/>
              <a:gd name="T3" fmla="*/ 7586607 h 21600"/>
              <a:gd name="T4" fmla="*/ 118540664 w 21600"/>
              <a:gd name="T5" fmla="*/ 3793300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601"/>
          <p:cNvSpPr>
            <a:spLocks noChangeShapeType="1"/>
          </p:cNvSpPr>
          <p:nvPr/>
        </p:nvSpPr>
        <p:spPr bwMode="auto">
          <a:xfrm>
            <a:off x="1143000" y="461645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602"/>
          <p:cNvSpPr>
            <a:spLocks noChangeShapeType="1"/>
          </p:cNvSpPr>
          <p:nvPr/>
        </p:nvSpPr>
        <p:spPr bwMode="auto">
          <a:xfrm>
            <a:off x="1828800" y="438785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607"/>
          <p:cNvSpPr>
            <a:spLocks noChangeShapeType="1"/>
          </p:cNvSpPr>
          <p:nvPr/>
        </p:nvSpPr>
        <p:spPr bwMode="auto">
          <a:xfrm>
            <a:off x="1828800" y="4540250"/>
            <a:ext cx="167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608"/>
          <p:cNvSpPr>
            <a:spLocks noChangeShapeType="1"/>
          </p:cNvSpPr>
          <p:nvPr/>
        </p:nvSpPr>
        <p:spPr bwMode="auto">
          <a:xfrm>
            <a:off x="1828800" y="469265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609"/>
          <p:cNvSpPr>
            <a:spLocks noChangeShapeType="1"/>
          </p:cNvSpPr>
          <p:nvPr/>
        </p:nvSpPr>
        <p:spPr bwMode="auto">
          <a:xfrm>
            <a:off x="1828800" y="484505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Text Box 610"/>
          <p:cNvSpPr txBox="1">
            <a:spLocks noChangeArrowheads="1"/>
          </p:cNvSpPr>
          <p:nvPr/>
        </p:nvSpPr>
        <p:spPr bwMode="auto">
          <a:xfrm>
            <a:off x="2090738" y="4235450"/>
            <a:ext cx="88106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Blk EN</a:t>
            </a:r>
          </a:p>
        </p:txBody>
      </p:sp>
      <p:sp>
        <p:nvSpPr>
          <p:cNvPr id="36918" name="Text Box 611"/>
          <p:cNvSpPr txBox="1">
            <a:spLocks noChangeArrowheads="1"/>
          </p:cNvSpPr>
          <p:nvPr/>
        </p:nvSpPr>
        <p:spPr bwMode="auto">
          <a:xfrm>
            <a:off x="3462338" y="4387850"/>
            <a:ext cx="88106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Blk EN</a:t>
            </a:r>
          </a:p>
        </p:txBody>
      </p:sp>
      <p:sp>
        <p:nvSpPr>
          <p:cNvPr id="36919" name="Text Box 612"/>
          <p:cNvSpPr txBox="1">
            <a:spLocks noChangeArrowheads="1"/>
          </p:cNvSpPr>
          <p:nvPr/>
        </p:nvSpPr>
        <p:spPr bwMode="auto">
          <a:xfrm>
            <a:off x="4833938" y="4540250"/>
            <a:ext cx="88106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Blk EN</a:t>
            </a:r>
          </a:p>
        </p:txBody>
      </p:sp>
      <p:sp>
        <p:nvSpPr>
          <p:cNvPr id="36920" name="Text Box 613"/>
          <p:cNvSpPr txBox="1">
            <a:spLocks noChangeArrowheads="1"/>
          </p:cNvSpPr>
          <p:nvPr/>
        </p:nvSpPr>
        <p:spPr bwMode="auto">
          <a:xfrm>
            <a:off x="6205538" y="4692650"/>
            <a:ext cx="88106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Blk EN</a:t>
            </a:r>
          </a:p>
        </p:txBody>
      </p:sp>
      <p:sp>
        <p:nvSpPr>
          <p:cNvPr id="36921" name="Line 614"/>
          <p:cNvSpPr>
            <a:spLocks noChangeShapeType="1"/>
          </p:cNvSpPr>
          <p:nvPr/>
        </p:nvSpPr>
        <p:spPr bwMode="auto">
          <a:xfrm>
            <a:off x="1676400" y="4006850"/>
            <a:ext cx="990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Line 615"/>
          <p:cNvSpPr>
            <a:spLocks noChangeShapeType="1"/>
          </p:cNvSpPr>
          <p:nvPr/>
        </p:nvSpPr>
        <p:spPr bwMode="auto">
          <a:xfrm>
            <a:off x="3200400" y="400685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616"/>
          <p:cNvSpPr>
            <a:spLocks noChangeShapeType="1"/>
          </p:cNvSpPr>
          <p:nvPr/>
        </p:nvSpPr>
        <p:spPr bwMode="auto">
          <a:xfrm>
            <a:off x="4572000" y="400685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617"/>
          <p:cNvSpPr>
            <a:spLocks noChangeShapeType="1"/>
          </p:cNvSpPr>
          <p:nvPr/>
        </p:nvSpPr>
        <p:spPr bwMode="auto">
          <a:xfrm>
            <a:off x="5943600" y="400685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Text Box 618"/>
          <p:cNvSpPr txBox="1">
            <a:spLocks noChangeArrowheads="1"/>
          </p:cNvSpPr>
          <p:nvPr/>
        </p:nvSpPr>
        <p:spPr bwMode="auto">
          <a:xfrm>
            <a:off x="450850" y="2849563"/>
            <a:ext cx="10826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Row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Address</a:t>
            </a:r>
          </a:p>
        </p:txBody>
      </p:sp>
      <p:sp>
        <p:nvSpPr>
          <p:cNvPr id="36926" name="Text Box 619"/>
          <p:cNvSpPr txBox="1">
            <a:spLocks noChangeArrowheads="1"/>
          </p:cNvSpPr>
          <p:nvPr/>
        </p:nvSpPr>
        <p:spPr bwMode="auto">
          <a:xfrm>
            <a:off x="457200" y="3594100"/>
            <a:ext cx="10826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Column</a:t>
            </a:r>
          </a:p>
          <a:p>
            <a:r>
              <a:rPr lang="en-US" sz="1800">
                <a:solidFill>
                  <a:schemeClr val="accent2"/>
                </a:solidFill>
              </a:rPr>
              <a:t>Address</a:t>
            </a:r>
          </a:p>
        </p:txBody>
      </p:sp>
      <p:sp>
        <p:nvSpPr>
          <p:cNvPr id="36927" name="Text Box 620"/>
          <p:cNvSpPr txBox="1">
            <a:spLocks noChangeArrowheads="1"/>
          </p:cNvSpPr>
          <p:nvPr/>
        </p:nvSpPr>
        <p:spPr bwMode="auto">
          <a:xfrm>
            <a:off x="381000" y="4311650"/>
            <a:ext cx="10826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Block</a:t>
            </a:r>
          </a:p>
          <a:p>
            <a:r>
              <a:rPr lang="en-US" sz="1800">
                <a:solidFill>
                  <a:schemeClr val="accent2"/>
                </a:solidFill>
              </a:rPr>
              <a:t>Address</a:t>
            </a:r>
          </a:p>
        </p:txBody>
      </p:sp>
      <p:sp>
        <p:nvSpPr>
          <p:cNvPr id="36928" name="Line 621"/>
          <p:cNvSpPr>
            <a:spLocks noChangeShapeType="1"/>
          </p:cNvSpPr>
          <p:nvPr/>
        </p:nvSpPr>
        <p:spPr bwMode="auto">
          <a:xfrm>
            <a:off x="7010400" y="4067175"/>
            <a:ext cx="0" cy="115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Line 622"/>
          <p:cNvSpPr>
            <a:spLocks noChangeShapeType="1"/>
          </p:cNvSpPr>
          <p:nvPr/>
        </p:nvSpPr>
        <p:spPr bwMode="auto">
          <a:xfrm>
            <a:off x="5638800" y="4083050"/>
            <a:ext cx="0" cy="115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0" name="Line 623"/>
          <p:cNvSpPr>
            <a:spLocks noChangeShapeType="1"/>
          </p:cNvSpPr>
          <p:nvPr/>
        </p:nvSpPr>
        <p:spPr bwMode="auto">
          <a:xfrm>
            <a:off x="4267200" y="4083050"/>
            <a:ext cx="0" cy="115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Line 624"/>
          <p:cNvSpPr>
            <a:spLocks noChangeShapeType="1"/>
          </p:cNvSpPr>
          <p:nvPr/>
        </p:nvSpPr>
        <p:spPr bwMode="auto">
          <a:xfrm>
            <a:off x="2895600" y="4083050"/>
            <a:ext cx="0" cy="115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Line 625"/>
          <p:cNvSpPr>
            <a:spLocks noChangeShapeType="1"/>
          </p:cNvSpPr>
          <p:nvPr/>
        </p:nvSpPr>
        <p:spPr bwMode="auto">
          <a:xfrm>
            <a:off x="1905000" y="5226050"/>
            <a:ext cx="5791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3" name="Text Box 626"/>
          <p:cNvSpPr txBox="1">
            <a:spLocks noChangeArrowheads="1"/>
          </p:cNvSpPr>
          <p:nvPr/>
        </p:nvSpPr>
        <p:spPr bwMode="auto">
          <a:xfrm>
            <a:off x="7696200" y="5059363"/>
            <a:ext cx="135572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Global Bus</a:t>
            </a:r>
          </a:p>
        </p:txBody>
      </p:sp>
      <p:sp>
        <p:nvSpPr>
          <p:cNvPr id="36934" name="Line 627"/>
          <p:cNvSpPr>
            <a:spLocks noChangeShapeType="1"/>
          </p:cNvSpPr>
          <p:nvPr/>
        </p:nvSpPr>
        <p:spPr bwMode="auto">
          <a:xfrm>
            <a:off x="5105400" y="5286375"/>
            <a:ext cx="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5" name="Rectangle 628"/>
          <p:cNvSpPr>
            <a:spLocks noChangeArrowheads="1"/>
          </p:cNvSpPr>
          <p:nvPr/>
        </p:nvSpPr>
        <p:spPr bwMode="auto">
          <a:xfrm>
            <a:off x="4724400" y="5759450"/>
            <a:ext cx="7620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SAmp/</a:t>
            </a:r>
            <a:br>
              <a:rPr lang="en-US" sz="1800"/>
            </a:br>
            <a:r>
              <a:rPr lang="en-US" sz="1800"/>
              <a:t>Drv</a:t>
            </a:r>
          </a:p>
        </p:txBody>
      </p:sp>
      <p:sp>
        <p:nvSpPr>
          <p:cNvPr id="36936" name="Text Box 629"/>
          <p:cNvSpPr txBox="1">
            <a:spLocks noChangeArrowheads="1"/>
          </p:cNvSpPr>
          <p:nvPr/>
        </p:nvSpPr>
        <p:spPr bwMode="auto">
          <a:xfrm>
            <a:off x="5478463" y="5759450"/>
            <a:ext cx="1989137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Global drivers/</a:t>
            </a:r>
            <a:br>
              <a:rPr lang="en-US" sz="1800"/>
            </a:br>
            <a:r>
              <a:rPr lang="en-US" sz="1800"/>
              <a:t>sense amplifiers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"/>
          <p:cNvSpPr>
            <a:spLocks/>
          </p:cNvSpPr>
          <p:nvPr/>
        </p:nvSpPr>
        <p:spPr bwMode="auto">
          <a:xfrm>
            <a:off x="2776538" y="2846388"/>
            <a:ext cx="611187" cy="176212"/>
          </a:xfrm>
          <a:custGeom>
            <a:avLst/>
            <a:gdLst>
              <a:gd name="T0" fmla="*/ 0 w 24"/>
              <a:gd name="T1" fmla="*/ 2147483647 h 10"/>
              <a:gd name="T2" fmla="*/ 2147483647 w 24"/>
              <a:gd name="T3" fmla="*/ 2147483647 h 10"/>
              <a:gd name="T4" fmla="*/ 2147483647 w 24"/>
              <a:gd name="T5" fmla="*/ 2147483647 h 10"/>
              <a:gd name="T6" fmla="*/ 2147483647 w 24"/>
              <a:gd name="T7" fmla="*/ 1552533406 h 10"/>
              <a:gd name="T8" fmla="*/ 2147483647 w 24"/>
              <a:gd name="T9" fmla="*/ 0 h 10"/>
              <a:gd name="T10" fmla="*/ 2147483647 w 24"/>
              <a:gd name="T11" fmla="*/ 931527037 h 10"/>
              <a:gd name="T12" fmla="*/ 0 w 24"/>
              <a:gd name="T13" fmla="*/ 931527037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0"/>
              <a:gd name="T23" fmla="*/ 24 w 24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0">
                <a:moveTo>
                  <a:pt x="0" y="8"/>
                </a:moveTo>
                <a:lnTo>
                  <a:pt x="14" y="8"/>
                </a:lnTo>
                <a:lnTo>
                  <a:pt x="14" y="10"/>
                </a:lnTo>
                <a:lnTo>
                  <a:pt x="24" y="5"/>
                </a:lnTo>
                <a:lnTo>
                  <a:pt x="14" y="0"/>
                </a:lnTo>
                <a:lnTo>
                  <a:pt x="14" y="3"/>
                </a:lnTo>
                <a:lnTo>
                  <a:pt x="0" y="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482975" y="1844675"/>
            <a:ext cx="1633538" cy="21653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584575" y="4699000"/>
            <a:ext cx="1460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chip select (2 bits)</a:t>
            </a:r>
            <a:endParaRPr lang="en-US" sz="2000"/>
          </a:p>
        </p:txBody>
      </p: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1643063" y="2465388"/>
            <a:ext cx="11128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19 bit address on chip</a:t>
            </a:r>
            <a:endParaRPr lang="en-US" sz="2000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6307138" y="2759075"/>
            <a:ext cx="245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8-bit data input/output</a:t>
            </a:r>
            <a:endParaRPr lang="en-US" sz="2000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2827338" y="1320800"/>
            <a:ext cx="290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512K x 8 memory chip</a:t>
            </a:r>
            <a:endParaRPr lang="en-US" sz="2000"/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1076325" y="352425"/>
            <a:ext cx="69437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</a:rPr>
              <a:t>Larger Memories Using Multiple Chips</a:t>
            </a:r>
          </a:p>
        </p:txBody>
      </p:sp>
      <p:sp>
        <p:nvSpPr>
          <p:cNvPr id="32777" name="AutoShape 14"/>
          <p:cNvSpPr>
            <a:spLocks noChangeArrowheads="1"/>
          </p:cNvSpPr>
          <p:nvPr/>
        </p:nvSpPr>
        <p:spPr bwMode="auto">
          <a:xfrm>
            <a:off x="5267325" y="2828925"/>
            <a:ext cx="771525" cy="200025"/>
          </a:xfrm>
          <a:prstGeom prst="leftRightArrow">
            <a:avLst>
              <a:gd name="adj1" fmla="val 50000"/>
              <a:gd name="adj2" fmla="val 7714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Freeform 15"/>
          <p:cNvSpPr>
            <a:spLocks/>
          </p:cNvSpPr>
          <p:nvPr/>
        </p:nvSpPr>
        <p:spPr bwMode="auto">
          <a:xfrm rot="5400000" flipH="1" flipV="1">
            <a:off x="3995738" y="4303712"/>
            <a:ext cx="611188" cy="176213"/>
          </a:xfrm>
          <a:custGeom>
            <a:avLst/>
            <a:gdLst>
              <a:gd name="T0" fmla="*/ 0 w 24"/>
              <a:gd name="T1" fmla="*/ 2147483647 h 10"/>
              <a:gd name="T2" fmla="*/ 2147483647 w 24"/>
              <a:gd name="T3" fmla="*/ 2147483647 h 10"/>
              <a:gd name="T4" fmla="*/ 2147483647 w 24"/>
              <a:gd name="T5" fmla="*/ 2147483647 h 10"/>
              <a:gd name="T6" fmla="*/ 2147483647 w 24"/>
              <a:gd name="T7" fmla="*/ 1552559838 h 10"/>
              <a:gd name="T8" fmla="*/ 2147483647 w 24"/>
              <a:gd name="T9" fmla="*/ 0 h 10"/>
              <a:gd name="T10" fmla="*/ 2147483647 w 24"/>
              <a:gd name="T11" fmla="*/ 931532323 h 10"/>
              <a:gd name="T12" fmla="*/ 0 w 24"/>
              <a:gd name="T13" fmla="*/ 931532323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0"/>
              <a:gd name="T23" fmla="*/ 24 w 24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0">
                <a:moveTo>
                  <a:pt x="0" y="8"/>
                </a:moveTo>
                <a:lnTo>
                  <a:pt x="14" y="8"/>
                </a:lnTo>
                <a:lnTo>
                  <a:pt x="14" y="10"/>
                </a:lnTo>
                <a:lnTo>
                  <a:pt x="24" y="5"/>
                </a:lnTo>
                <a:lnTo>
                  <a:pt x="14" y="0"/>
                </a:lnTo>
                <a:lnTo>
                  <a:pt x="14" y="3"/>
                </a:lnTo>
                <a:lnTo>
                  <a:pt x="0" y="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Text Box 16"/>
          <p:cNvSpPr txBox="1">
            <a:spLocks noChangeArrowheads="1"/>
          </p:cNvSpPr>
          <p:nvPr/>
        </p:nvSpPr>
        <p:spPr bwMode="auto">
          <a:xfrm>
            <a:off x="1676400" y="5534561"/>
            <a:ext cx="5867400" cy="8617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 </a:t>
            </a:r>
            <a:endParaRPr lang="en-US" sz="2000" dirty="0"/>
          </a:p>
          <a:p>
            <a:pPr algn="ctr">
              <a:spcBef>
                <a:spcPct val="50000"/>
              </a:spcBef>
            </a:pPr>
            <a:r>
              <a:rPr lang="en-US" sz="2000" dirty="0" smtClean="0"/>
              <a:t>Question ?  Design  a 2Mx32  given: 512kx8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4"/>
          <p:cNvSpPr>
            <a:spLocks/>
          </p:cNvSpPr>
          <p:nvPr/>
        </p:nvSpPr>
        <p:spPr bwMode="auto">
          <a:xfrm>
            <a:off x="6192838" y="2173288"/>
            <a:ext cx="309562" cy="141287"/>
          </a:xfrm>
          <a:custGeom>
            <a:avLst/>
            <a:gdLst>
              <a:gd name="T0" fmla="*/ 2147483647 w 21"/>
              <a:gd name="T1" fmla="*/ 0 h 11"/>
              <a:gd name="T2" fmla="*/ 2147483647 w 21"/>
              <a:gd name="T3" fmla="*/ 1814728934 h 11"/>
              <a:gd name="T4" fmla="*/ 0 w 21"/>
              <a:gd name="T5" fmla="*/ 1814728934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Freeform 5"/>
          <p:cNvSpPr>
            <a:spLocks/>
          </p:cNvSpPr>
          <p:nvPr/>
        </p:nvSpPr>
        <p:spPr bwMode="auto">
          <a:xfrm>
            <a:off x="6192838" y="2801938"/>
            <a:ext cx="309562" cy="139700"/>
          </a:xfrm>
          <a:custGeom>
            <a:avLst/>
            <a:gdLst>
              <a:gd name="T0" fmla="*/ 2147483647 w 21"/>
              <a:gd name="T1" fmla="*/ 0 h 11"/>
              <a:gd name="T2" fmla="*/ 2147483647 w 21"/>
              <a:gd name="T3" fmla="*/ 1774190178 h 11"/>
              <a:gd name="T4" fmla="*/ 0 w 21"/>
              <a:gd name="T5" fmla="*/ 1774190178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Freeform 6"/>
          <p:cNvSpPr>
            <a:spLocks/>
          </p:cNvSpPr>
          <p:nvPr/>
        </p:nvSpPr>
        <p:spPr bwMode="auto">
          <a:xfrm>
            <a:off x="6194425" y="1558925"/>
            <a:ext cx="307975" cy="133350"/>
          </a:xfrm>
          <a:custGeom>
            <a:avLst/>
            <a:gdLst>
              <a:gd name="T0" fmla="*/ 2147483647 w 21"/>
              <a:gd name="T1" fmla="*/ 0 h 10"/>
              <a:gd name="T2" fmla="*/ 2147483647 w 21"/>
              <a:gd name="T3" fmla="*/ 1778222405 h 10"/>
              <a:gd name="T4" fmla="*/ 0 w 21"/>
              <a:gd name="T5" fmla="*/ 1778222405 h 10"/>
              <a:gd name="T6" fmla="*/ 0 60000 65536"/>
              <a:gd name="T7" fmla="*/ 0 60000 65536"/>
              <a:gd name="T8" fmla="*/ 0 60000 65536"/>
              <a:gd name="T9" fmla="*/ 0 w 21"/>
              <a:gd name="T10" fmla="*/ 0 h 10"/>
              <a:gd name="T11" fmla="*/ 21 w 21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0">
                <a:moveTo>
                  <a:pt x="21" y="0"/>
                </a:moveTo>
                <a:lnTo>
                  <a:pt x="21" y="10"/>
                </a:lnTo>
                <a:lnTo>
                  <a:pt x="0" y="1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1409700" y="5630863"/>
            <a:ext cx="642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</a:rPr>
              <a:t>Organization of a 2M </a:t>
            </a:r>
            <a:r>
              <a:rPr lang="en-US" sz="200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3333FF"/>
                </a:solidFill>
              </a:rPr>
              <a:t> 32 memory module using 512K </a:t>
            </a:r>
            <a:r>
              <a:rPr lang="en-US" sz="200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3333FF"/>
                </a:solidFill>
              </a:rPr>
              <a:t> 8 static memory chips (16 chips).</a:t>
            </a:r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 flipH="1">
            <a:off x="3352800" y="2928938"/>
            <a:ext cx="1047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13"/>
          <p:cNvSpPr>
            <a:spLocks noChangeShapeType="1"/>
          </p:cNvSpPr>
          <p:nvPr/>
        </p:nvSpPr>
        <p:spPr bwMode="auto">
          <a:xfrm flipH="1">
            <a:off x="3352800" y="2301875"/>
            <a:ext cx="1031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14"/>
          <p:cNvSpPr>
            <a:spLocks noChangeShapeType="1"/>
          </p:cNvSpPr>
          <p:nvPr/>
        </p:nvSpPr>
        <p:spPr bwMode="auto">
          <a:xfrm flipH="1">
            <a:off x="3289300" y="1687513"/>
            <a:ext cx="1730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15"/>
          <p:cNvSpPr>
            <a:spLocks noChangeShapeType="1"/>
          </p:cNvSpPr>
          <p:nvPr/>
        </p:nvSpPr>
        <p:spPr bwMode="auto">
          <a:xfrm flipH="1">
            <a:off x="3524250" y="2928938"/>
            <a:ext cx="830263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Line 16"/>
          <p:cNvSpPr>
            <a:spLocks noChangeShapeType="1"/>
          </p:cNvSpPr>
          <p:nvPr/>
        </p:nvSpPr>
        <p:spPr bwMode="auto">
          <a:xfrm flipH="1">
            <a:off x="3570288" y="2301875"/>
            <a:ext cx="742950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17"/>
          <p:cNvSpPr>
            <a:spLocks noChangeShapeType="1"/>
          </p:cNvSpPr>
          <p:nvPr/>
        </p:nvSpPr>
        <p:spPr bwMode="auto">
          <a:xfrm flipH="1">
            <a:off x="3570288" y="1687513"/>
            <a:ext cx="78740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8"/>
          <p:cNvSpPr>
            <a:spLocks noChangeShapeType="1"/>
          </p:cNvSpPr>
          <p:nvPr/>
        </p:nvSpPr>
        <p:spPr bwMode="auto">
          <a:xfrm flipH="1">
            <a:off x="4421188" y="2928938"/>
            <a:ext cx="8016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9"/>
          <p:cNvSpPr>
            <a:spLocks noChangeShapeType="1"/>
          </p:cNvSpPr>
          <p:nvPr/>
        </p:nvSpPr>
        <p:spPr bwMode="auto">
          <a:xfrm flipH="1">
            <a:off x="4441825" y="2301875"/>
            <a:ext cx="781050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20"/>
          <p:cNvSpPr>
            <a:spLocks noChangeShapeType="1"/>
          </p:cNvSpPr>
          <p:nvPr/>
        </p:nvSpPr>
        <p:spPr bwMode="auto">
          <a:xfrm flipH="1" flipV="1">
            <a:off x="4402138" y="1684338"/>
            <a:ext cx="835025" cy="31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Rectangle 21"/>
          <p:cNvSpPr>
            <a:spLocks noChangeArrowheads="1"/>
          </p:cNvSpPr>
          <p:nvPr/>
        </p:nvSpPr>
        <p:spPr bwMode="auto">
          <a:xfrm>
            <a:off x="1971675" y="519113"/>
            <a:ext cx="23018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19-bit internal chip address</a:t>
            </a:r>
            <a:endParaRPr lang="en-US" sz="1400" b="1"/>
          </a:p>
        </p:txBody>
      </p:sp>
      <p:sp>
        <p:nvSpPr>
          <p:cNvPr id="33808" name="Line 22"/>
          <p:cNvSpPr>
            <a:spLocks noChangeShapeType="1"/>
          </p:cNvSpPr>
          <p:nvPr/>
        </p:nvSpPr>
        <p:spPr bwMode="auto">
          <a:xfrm flipH="1">
            <a:off x="4222750" y="3557588"/>
            <a:ext cx="100012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Freeform 23"/>
          <p:cNvSpPr>
            <a:spLocks/>
          </p:cNvSpPr>
          <p:nvPr/>
        </p:nvSpPr>
        <p:spPr bwMode="auto">
          <a:xfrm>
            <a:off x="3032125" y="2865438"/>
            <a:ext cx="12700" cy="25400"/>
          </a:xfrm>
          <a:custGeom>
            <a:avLst/>
            <a:gdLst>
              <a:gd name="T0" fmla="*/ 161289973 w 1"/>
              <a:gd name="T1" fmla="*/ 322579945 h 2"/>
              <a:gd name="T2" fmla="*/ 0 w 1"/>
              <a:gd name="T3" fmla="*/ 0 h 2"/>
              <a:gd name="T4" fmla="*/ 0 w 1"/>
              <a:gd name="T5" fmla="*/ 322579945 h 2"/>
              <a:gd name="T6" fmla="*/ 0 w 1"/>
              <a:gd name="T7" fmla="*/ 322579945 h 2"/>
              <a:gd name="T8" fmla="*/ 161289973 w 1"/>
              <a:gd name="T9" fmla="*/ 32257994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Freeform 24"/>
          <p:cNvSpPr>
            <a:spLocks/>
          </p:cNvSpPr>
          <p:nvPr/>
        </p:nvSpPr>
        <p:spPr bwMode="auto">
          <a:xfrm>
            <a:off x="3032125" y="2865438"/>
            <a:ext cx="12700" cy="25400"/>
          </a:xfrm>
          <a:custGeom>
            <a:avLst/>
            <a:gdLst>
              <a:gd name="T0" fmla="*/ 20161247 w 8"/>
              <a:gd name="T1" fmla="*/ 40322493 h 16"/>
              <a:gd name="T2" fmla="*/ 0 w 8"/>
              <a:gd name="T3" fmla="*/ 0 h 16"/>
              <a:gd name="T4" fmla="*/ 0 w 8"/>
              <a:gd name="T5" fmla="*/ 40322493 h 16"/>
              <a:gd name="T6" fmla="*/ 0 w 8"/>
              <a:gd name="T7" fmla="*/ 40322493 h 16"/>
              <a:gd name="T8" fmla="*/ 20161247 w 8"/>
              <a:gd name="T9" fmla="*/ 40322493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6"/>
              <a:gd name="T17" fmla="*/ 8 w 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6">
                <a:moveTo>
                  <a:pt x="8" y="16"/>
                </a:moveTo>
                <a:lnTo>
                  <a:pt x="0" y="0"/>
                </a:lnTo>
                <a:lnTo>
                  <a:pt x="0" y="16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Freeform 25"/>
          <p:cNvSpPr>
            <a:spLocks/>
          </p:cNvSpPr>
          <p:nvPr/>
        </p:nvSpPr>
        <p:spPr bwMode="auto">
          <a:xfrm>
            <a:off x="2776538" y="2890838"/>
            <a:ext cx="255587" cy="287337"/>
          </a:xfrm>
          <a:custGeom>
            <a:avLst/>
            <a:gdLst>
              <a:gd name="T0" fmla="*/ 2147483647 w 20"/>
              <a:gd name="T1" fmla="*/ 0 h 6"/>
              <a:gd name="T2" fmla="*/ 2147483647 w 20"/>
              <a:gd name="T3" fmla="*/ 2147483647 h 6"/>
              <a:gd name="T4" fmla="*/ 2147483647 w 20"/>
              <a:gd name="T5" fmla="*/ 2147483647 h 6"/>
              <a:gd name="T6" fmla="*/ 2147483647 w 20"/>
              <a:gd name="T7" fmla="*/ 2147483647 h 6"/>
              <a:gd name="T8" fmla="*/ 0 w 20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"/>
              <a:gd name="T17" fmla="*/ 20 w 20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">
                <a:moveTo>
                  <a:pt x="20" y="0"/>
                </a:moveTo>
                <a:lnTo>
                  <a:pt x="20" y="1"/>
                </a:lnTo>
                <a:lnTo>
                  <a:pt x="20" y="6"/>
                </a:lnTo>
                <a:lnTo>
                  <a:pt x="15" y="6"/>
                </a:lnTo>
                <a:lnTo>
                  <a:pt x="0" y="6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Freeform 26"/>
          <p:cNvSpPr>
            <a:spLocks/>
          </p:cNvSpPr>
          <p:nvPr/>
        </p:nvSpPr>
        <p:spPr bwMode="auto">
          <a:xfrm>
            <a:off x="3160713" y="2711450"/>
            <a:ext cx="128587" cy="846138"/>
          </a:xfrm>
          <a:custGeom>
            <a:avLst/>
            <a:gdLst>
              <a:gd name="T0" fmla="*/ 0 w 10"/>
              <a:gd name="T1" fmla="*/ 0 h 66"/>
              <a:gd name="T2" fmla="*/ 1653461428 w 10"/>
              <a:gd name="T3" fmla="*/ 0 h 66"/>
              <a:gd name="T4" fmla="*/ 1653461428 w 10"/>
              <a:gd name="T5" fmla="*/ 2147483647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0"/>
                </a:moveTo>
                <a:lnTo>
                  <a:pt x="10" y="0"/>
                </a:lnTo>
                <a:lnTo>
                  <a:pt x="10" y="66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4414838" y="3211513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4" name="Line 28"/>
          <p:cNvSpPr>
            <a:spLocks noChangeShapeType="1"/>
          </p:cNvSpPr>
          <p:nvPr/>
        </p:nvSpPr>
        <p:spPr bwMode="auto">
          <a:xfrm>
            <a:off x="4414838" y="264795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4414838" y="259715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Line 30"/>
          <p:cNvSpPr>
            <a:spLocks noChangeShapeType="1"/>
          </p:cNvSpPr>
          <p:nvPr/>
        </p:nvSpPr>
        <p:spPr bwMode="auto">
          <a:xfrm>
            <a:off x="4414838" y="202088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Line 31"/>
          <p:cNvSpPr>
            <a:spLocks noChangeShapeType="1"/>
          </p:cNvSpPr>
          <p:nvPr/>
        </p:nvSpPr>
        <p:spPr bwMode="auto">
          <a:xfrm>
            <a:off x="4414838" y="13922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Freeform 32"/>
          <p:cNvSpPr>
            <a:spLocks/>
          </p:cNvSpPr>
          <p:nvPr/>
        </p:nvSpPr>
        <p:spPr bwMode="auto">
          <a:xfrm>
            <a:off x="3160713" y="2647950"/>
            <a:ext cx="192087" cy="280988"/>
          </a:xfrm>
          <a:custGeom>
            <a:avLst/>
            <a:gdLst>
              <a:gd name="T0" fmla="*/ 0 w 15"/>
              <a:gd name="T1" fmla="*/ 0 h 22"/>
              <a:gd name="T2" fmla="*/ 2147483647 w 15"/>
              <a:gd name="T3" fmla="*/ 0 h 22"/>
              <a:gd name="T4" fmla="*/ 2147483647 w 15"/>
              <a:gd name="T5" fmla="*/ 2147483647 h 22"/>
              <a:gd name="T6" fmla="*/ 0 60000 65536"/>
              <a:gd name="T7" fmla="*/ 0 60000 65536"/>
              <a:gd name="T8" fmla="*/ 0 60000 65536"/>
              <a:gd name="T9" fmla="*/ 0 w 15"/>
              <a:gd name="T10" fmla="*/ 0 h 22"/>
              <a:gd name="T11" fmla="*/ 15 w 15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2">
                <a:moveTo>
                  <a:pt x="0" y="0"/>
                </a:moveTo>
                <a:lnTo>
                  <a:pt x="15" y="0"/>
                </a:lnTo>
                <a:lnTo>
                  <a:pt x="15" y="22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Freeform 33"/>
          <p:cNvSpPr>
            <a:spLocks/>
          </p:cNvSpPr>
          <p:nvPr/>
        </p:nvSpPr>
        <p:spPr bwMode="auto">
          <a:xfrm>
            <a:off x="3160713" y="2301875"/>
            <a:ext cx="192087" cy="295275"/>
          </a:xfrm>
          <a:custGeom>
            <a:avLst/>
            <a:gdLst>
              <a:gd name="T0" fmla="*/ 0 w 15"/>
              <a:gd name="T1" fmla="*/ 2147483647 h 23"/>
              <a:gd name="T2" fmla="*/ 2147483647 w 15"/>
              <a:gd name="T3" fmla="*/ 2147483647 h 23"/>
              <a:gd name="T4" fmla="*/ 2147483647 w 15"/>
              <a:gd name="T5" fmla="*/ 0 h 23"/>
              <a:gd name="T6" fmla="*/ 0 60000 65536"/>
              <a:gd name="T7" fmla="*/ 0 60000 65536"/>
              <a:gd name="T8" fmla="*/ 0 60000 65536"/>
              <a:gd name="T9" fmla="*/ 0 w 15"/>
              <a:gd name="T10" fmla="*/ 0 h 23"/>
              <a:gd name="T11" fmla="*/ 15 w 15"/>
              <a:gd name="T12" fmla="*/ 23 h 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3">
                <a:moveTo>
                  <a:pt x="0" y="23"/>
                </a:moveTo>
                <a:lnTo>
                  <a:pt x="15" y="23"/>
                </a:lnTo>
                <a:lnTo>
                  <a:pt x="15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0" name="Freeform 34"/>
          <p:cNvSpPr>
            <a:spLocks/>
          </p:cNvSpPr>
          <p:nvPr/>
        </p:nvSpPr>
        <p:spPr bwMode="auto">
          <a:xfrm>
            <a:off x="3160713" y="1687513"/>
            <a:ext cx="128587" cy="844550"/>
          </a:xfrm>
          <a:custGeom>
            <a:avLst/>
            <a:gdLst>
              <a:gd name="T0" fmla="*/ 0 w 10"/>
              <a:gd name="T1" fmla="*/ 2147483647 h 66"/>
              <a:gd name="T2" fmla="*/ 1653461428 w 10"/>
              <a:gd name="T3" fmla="*/ 2147483647 h 66"/>
              <a:gd name="T4" fmla="*/ 1653461428 w 10"/>
              <a:gd name="T5" fmla="*/ 0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66"/>
                </a:moveTo>
                <a:lnTo>
                  <a:pt x="10" y="66"/>
                </a:lnTo>
                <a:lnTo>
                  <a:pt x="1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Rectangle 35"/>
          <p:cNvSpPr>
            <a:spLocks noChangeArrowheads="1"/>
          </p:cNvSpPr>
          <p:nvPr/>
        </p:nvSpPr>
        <p:spPr bwMode="auto">
          <a:xfrm>
            <a:off x="2905125" y="2430463"/>
            <a:ext cx="255588" cy="384175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Line 36"/>
          <p:cNvSpPr>
            <a:spLocks noChangeShapeType="1"/>
          </p:cNvSpPr>
          <p:nvPr/>
        </p:nvSpPr>
        <p:spPr bwMode="auto">
          <a:xfrm flipH="1">
            <a:off x="3289300" y="3557588"/>
            <a:ext cx="9334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Freeform 37"/>
          <p:cNvSpPr>
            <a:spLocks/>
          </p:cNvSpPr>
          <p:nvPr/>
        </p:nvSpPr>
        <p:spPr bwMode="auto">
          <a:xfrm>
            <a:off x="4351338" y="995363"/>
            <a:ext cx="871537" cy="1587"/>
          </a:xfrm>
          <a:custGeom>
            <a:avLst/>
            <a:gdLst>
              <a:gd name="T0" fmla="*/ 2147483647 w 68"/>
              <a:gd name="T1" fmla="*/ 0 h 1587"/>
              <a:gd name="T2" fmla="*/ 0 w 68"/>
              <a:gd name="T3" fmla="*/ 0 h 1587"/>
              <a:gd name="T4" fmla="*/ 0 w 68"/>
              <a:gd name="T5" fmla="*/ 0 h 1587"/>
              <a:gd name="T6" fmla="*/ 0 60000 65536"/>
              <a:gd name="T7" fmla="*/ 0 60000 65536"/>
              <a:gd name="T8" fmla="*/ 0 60000 65536"/>
              <a:gd name="T9" fmla="*/ 0 w 68"/>
              <a:gd name="T10" fmla="*/ 0 h 1587"/>
              <a:gd name="T11" fmla="*/ 68 w 6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587">
                <a:moveTo>
                  <a:pt x="68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Line 38"/>
          <p:cNvSpPr>
            <a:spLocks noChangeShapeType="1"/>
          </p:cNvSpPr>
          <p:nvPr/>
        </p:nvSpPr>
        <p:spPr bwMode="auto">
          <a:xfrm flipV="1">
            <a:off x="4722813" y="1558925"/>
            <a:ext cx="1587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Line 39"/>
          <p:cNvSpPr>
            <a:spLocks noChangeShapeType="1"/>
          </p:cNvSpPr>
          <p:nvPr/>
        </p:nvSpPr>
        <p:spPr bwMode="auto">
          <a:xfrm>
            <a:off x="4414838" y="13414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Line 40"/>
          <p:cNvSpPr>
            <a:spLocks noChangeShapeType="1"/>
          </p:cNvSpPr>
          <p:nvPr/>
        </p:nvSpPr>
        <p:spPr bwMode="auto">
          <a:xfrm flipV="1">
            <a:off x="4722813" y="2814638"/>
            <a:ext cx="1587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Line 41"/>
          <p:cNvSpPr>
            <a:spLocks noChangeShapeType="1"/>
          </p:cNvSpPr>
          <p:nvPr/>
        </p:nvSpPr>
        <p:spPr bwMode="auto">
          <a:xfrm flipV="1">
            <a:off x="4722813" y="2185988"/>
            <a:ext cx="1587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8" name="Line 42"/>
          <p:cNvSpPr>
            <a:spLocks noChangeShapeType="1"/>
          </p:cNvSpPr>
          <p:nvPr/>
        </p:nvSpPr>
        <p:spPr bwMode="auto">
          <a:xfrm>
            <a:off x="4414838" y="196850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9" name="Line 43"/>
          <p:cNvSpPr>
            <a:spLocks noChangeShapeType="1"/>
          </p:cNvSpPr>
          <p:nvPr/>
        </p:nvSpPr>
        <p:spPr bwMode="auto">
          <a:xfrm flipV="1">
            <a:off x="4722813" y="3441700"/>
            <a:ext cx="1587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0" name="Line 44"/>
          <p:cNvSpPr>
            <a:spLocks noChangeShapeType="1"/>
          </p:cNvSpPr>
          <p:nvPr/>
        </p:nvSpPr>
        <p:spPr bwMode="auto">
          <a:xfrm flipV="1">
            <a:off x="4414838" y="2647950"/>
            <a:ext cx="1587" cy="5635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1" name="Line 45"/>
          <p:cNvSpPr>
            <a:spLocks noChangeShapeType="1"/>
          </p:cNvSpPr>
          <p:nvPr/>
        </p:nvSpPr>
        <p:spPr bwMode="auto">
          <a:xfrm flipV="1">
            <a:off x="4414838" y="202088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2" name="Line 46"/>
          <p:cNvSpPr>
            <a:spLocks noChangeShapeType="1"/>
          </p:cNvSpPr>
          <p:nvPr/>
        </p:nvSpPr>
        <p:spPr bwMode="auto">
          <a:xfrm flipV="1">
            <a:off x="441483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3" name="Line 47"/>
          <p:cNvSpPr>
            <a:spLocks noChangeShapeType="1"/>
          </p:cNvSpPr>
          <p:nvPr/>
        </p:nvSpPr>
        <p:spPr bwMode="auto">
          <a:xfrm>
            <a:off x="4351338" y="3275013"/>
            <a:ext cx="2428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4" name="Line 48"/>
          <p:cNvSpPr>
            <a:spLocks noChangeShapeType="1"/>
          </p:cNvSpPr>
          <p:nvPr/>
        </p:nvSpPr>
        <p:spPr bwMode="auto">
          <a:xfrm>
            <a:off x="4351338" y="1058863"/>
            <a:ext cx="1587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5" name="Line 49"/>
          <p:cNvSpPr>
            <a:spLocks noChangeShapeType="1"/>
          </p:cNvSpPr>
          <p:nvPr/>
        </p:nvSpPr>
        <p:spPr bwMode="auto">
          <a:xfrm>
            <a:off x="441483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6" name="Line 50"/>
          <p:cNvSpPr>
            <a:spLocks noChangeShapeType="1"/>
          </p:cNvSpPr>
          <p:nvPr/>
        </p:nvSpPr>
        <p:spPr bwMode="auto">
          <a:xfrm flipV="1">
            <a:off x="3851275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7" name="Line 51"/>
          <p:cNvSpPr>
            <a:spLocks noChangeShapeType="1"/>
          </p:cNvSpPr>
          <p:nvPr/>
        </p:nvSpPr>
        <p:spPr bwMode="auto">
          <a:xfrm flipV="1">
            <a:off x="3851275" y="2814638"/>
            <a:ext cx="1588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8" name="Line 52"/>
          <p:cNvSpPr>
            <a:spLocks noChangeShapeType="1"/>
          </p:cNvSpPr>
          <p:nvPr/>
        </p:nvSpPr>
        <p:spPr bwMode="auto">
          <a:xfrm>
            <a:off x="3532188" y="25971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9" name="Line 53"/>
          <p:cNvSpPr>
            <a:spLocks noChangeShapeType="1"/>
          </p:cNvSpPr>
          <p:nvPr/>
        </p:nvSpPr>
        <p:spPr bwMode="auto">
          <a:xfrm>
            <a:off x="3532188" y="26479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0" name="Line 54"/>
          <p:cNvSpPr>
            <a:spLocks noChangeShapeType="1"/>
          </p:cNvSpPr>
          <p:nvPr/>
        </p:nvSpPr>
        <p:spPr bwMode="auto">
          <a:xfrm flipV="1">
            <a:off x="3851275" y="2185988"/>
            <a:ext cx="1588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1" name="Line 55"/>
          <p:cNvSpPr>
            <a:spLocks noChangeShapeType="1"/>
          </p:cNvSpPr>
          <p:nvPr/>
        </p:nvSpPr>
        <p:spPr bwMode="auto">
          <a:xfrm>
            <a:off x="3532188" y="196850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2" name="Line 56"/>
          <p:cNvSpPr>
            <a:spLocks noChangeShapeType="1"/>
          </p:cNvSpPr>
          <p:nvPr/>
        </p:nvSpPr>
        <p:spPr bwMode="auto">
          <a:xfrm>
            <a:off x="3532188" y="202088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3" name="Line 57"/>
          <p:cNvSpPr>
            <a:spLocks noChangeShapeType="1"/>
          </p:cNvSpPr>
          <p:nvPr/>
        </p:nvSpPr>
        <p:spPr bwMode="auto">
          <a:xfrm>
            <a:off x="3532188" y="32115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4" name="Line 58"/>
          <p:cNvSpPr>
            <a:spLocks noChangeShapeType="1"/>
          </p:cNvSpPr>
          <p:nvPr/>
        </p:nvSpPr>
        <p:spPr bwMode="auto">
          <a:xfrm flipV="1">
            <a:off x="3851275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5" name="Line 59"/>
          <p:cNvSpPr>
            <a:spLocks noChangeShapeType="1"/>
          </p:cNvSpPr>
          <p:nvPr/>
        </p:nvSpPr>
        <p:spPr bwMode="auto">
          <a:xfrm flipV="1">
            <a:off x="3532188" y="2647950"/>
            <a:ext cx="1587" cy="5635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6" name="Line 60"/>
          <p:cNvSpPr>
            <a:spLocks noChangeShapeType="1"/>
          </p:cNvSpPr>
          <p:nvPr/>
        </p:nvSpPr>
        <p:spPr bwMode="auto">
          <a:xfrm flipV="1">
            <a:off x="3532188" y="202088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7" name="Line 61"/>
          <p:cNvSpPr>
            <a:spLocks noChangeShapeType="1"/>
          </p:cNvSpPr>
          <p:nvPr/>
        </p:nvSpPr>
        <p:spPr bwMode="auto">
          <a:xfrm>
            <a:off x="3467100" y="3275013"/>
            <a:ext cx="2571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8" name="Line 62"/>
          <p:cNvSpPr>
            <a:spLocks noChangeShapeType="1"/>
          </p:cNvSpPr>
          <p:nvPr/>
        </p:nvSpPr>
        <p:spPr bwMode="auto">
          <a:xfrm>
            <a:off x="3467100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9" name="Line 63"/>
          <p:cNvSpPr>
            <a:spLocks noChangeShapeType="1"/>
          </p:cNvSpPr>
          <p:nvPr/>
        </p:nvSpPr>
        <p:spPr bwMode="auto">
          <a:xfrm>
            <a:off x="3532188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0" name="Line 64"/>
          <p:cNvSpPr>
            <a:spLocks noChangeShapeType="1"/>
          </p:cNvSpPr>
          <p:nvPr/>
        </p:nvSpPr>
        <p:spPr bwMode="auto">
          <a:xfrm flipV="1">
            <a:off x="353218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1" name="Line 65"/>
          <p:cNvSpPr>
            <a:spLocks noChangeShapeType="1"/>
          </p:cNvSpPr>
          <p:nvPr/>
        </p:nvSpPr>
        <p:spPr bwMode="auto">
          <a:xfrm>
            <a:off x="3532188" y="13922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2" name="Line 66"/>
          <p:cNvSpPr>
            <a:spLocks noChangeShapeType="1"/>
          </p:cNvSpPr>
          <p:nvPr/>
        </p:nvSpPr>
        <p:spPr bwMode="auto">
          <a:xfrm flipH="1">
            <a:off x="3532188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3" name="Line 67"/>
          <p:cNvSpPr>
            <a:spLocks noChangeShapeType="1"/>
          </p:cNvSpPr>
          <p:nvPr/>
        </p:nvSpPr>
        <p:spPr bwMode="auto">
          <a:xfrm>
            <a:off x="353218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4" name="Freeform 71"/>
          <p:cNvSpPr>
            <a:spLocks/>
          </p:cNvSpPr>
          <p:nvPr/>
        </p:nvSpPr>
        <p:spPr bwMode="auto">
          <a:xfrm>
            <a:off x="2776538" y="1058863"/>
            <a:ext cx="690562" cy="179387"/>
          </a:xfrm>
          <a:custGeom>
            <a:avLst/>
            <a:gdLst>
              <a:gd name="T0" fmla="*/ 0 w 54"/>
              <a:gd name="T1" fmla="*/ 2147483647 h 14"/>
              <a:gd name="T2" fmla="*/ 2147483647 w 54"/>
              <a:gd name="T3" fmla="*/ 2147483647 h 14"/>
              <a:gd name="T4" fmla="*/ 2147483647 w 54"/>
              <a:gd name="T5" fmla="*/ 0 h 14"/>
              <a:gd name="T6" fmla="*/ 2147483647 w 54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4"/>
              <a:gd name="T14" fmla="*/ 54 w 54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4">
                <a:moveTo>
                  <a:pt x="0" y="14"/>
                </a:moveTo>
                <a:lnTo>
                  <a:pt x="20" y="14"/>
                </a:lnTo>
                <a:lnTo>
                  <a:pt x="20" y="0"/>
                </a:lnTo>
                <a:lnTo>
                  <a:pt x="54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5" name="Freeform 72"/>
          <p:cNvSpPr>
            <a:spLocks/>
          </p:cNvSpPr>
          <p:nvPr/>
        </p:nvSpPr>
        <p:spPr bwMode="auto">
          <a:xfrm>
            <a:off x="2776538" y="995363"/>
            <a:ext cx="1574800" cy="179387"/>
          </a:xfrm>
          <a:custGeom>
            <a:avLst/>
            <a:gdLst>
              <a:gd name="T0" fmla="*/ 0 w 123"/>
              <a:gd name="T1" fmla="*/ 2147483647 h 14"/>
              <a:gd name="T2" fmla="*/ 2147483647 w 123"/>
              <a:gd name="T3" fmla="*/ 2147483647 h 14"/>
              <a:gd name="T4" fmla="*/ 2147483647 w 123"/>
              <a:gd name="T5" fmla="*/ 0 h 14"/>
              <a:gd name="T6" fmla="*/ 2147483647 w 123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4"/>
              <a:gd name="T14" fmla="*/ 123 w 123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  <a:lnTo>
                  <a:pt x="123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6" name="Line 73"/>
          <p:cNvSpPr>
            <a:spLocks noChangeShapeType="1"/>
          </p:cNvSpPr>
          <p:nvPr/>
        </p:nvSpPr>
        <p:spPr bwMode="auto">
          <a:xfrm>
            <a:off x="2424113" y="14557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7" name="Freeform 74"/>
          <p:cNvSpPr>
            <a:spLocks/>
          </p:cNvSpPr>
          <p:nvPr/>
        </p:nvSpPr>
        <p:spPr bwMode="auto">
          <a:xfrm>
            <a:off x="2405063" y="2087563"/>
            <a:ext cx="500062" cy="598487"/>
          </a:xfrm>
          <a:custGeom>
            <a:avLst/>
            <a:gdLst>
              <a:gd name="T0" fmla="*/ 0 w 39"/>
              <a:gd name="T1" fmla="*/ 0 h 81"/>
              <a:gd name="T2" fmla="*/ 2147483647 w 39"/>
              <a:gd name="T3" fmla="*/ 0 h 81"/>
              <a:gd name="T4" fmla="*/ 2147483647 w 39"/>
              <a:gd name="T5" fmla="*/ 2147483647 h 81"/>
              <a:gd name="T6" fmla="*/ 2147483647 w 39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0" y="0"/>
                </a:moveTo>
                <a:lnTo>
                  <a:pt x="15" y="0"/>
                </a:lnTo>
                <a:lnTo>
                  <a:pt x="15" y="81"/>
                </a:lnTo>
                <a:lnTo>
                  <a:pt x="39" y="8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8" name="Freeform 75"/>
          <p:cNvSpPr>
            <a:spLocks/>
          </p:cNvSpPr>
          <p:nvPr/>
        </p:nvSpPr>
        <p:spPr bwMode="auto">
          <a:xfrm>
            <a:off x="2405063" y="1930400"/>
            <a:ext cx="500062" cy="627063"/>
          </a:xfrm>
          <a:custGeom>
            <a:avLst/>
            <a:gdLst>
              <a:gd name="T0" fmla="*/ 0 w 39"/>
              <a:gd name="T1" fmla="*/ 0 h 78"/>
              <a:gd name="T2" fmla="*/ 2147483647 w 39"/>
              <a:gd name="T3" fmla="*/ 0 h 78"/>
              <a:gd name="T4" fmla="*/ 2147483647 w 39"/>
              <a:gd name="T5" fmla="*/ 2147483647 h 78"/>
              <a:gd name="T6" fmla="*/ 2147483647 w 39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78"/>
              <a:gd name="T14" fmla="*/ 39 w 39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78">
                <a:moveTo>
                  <a:pt x="0" y="0"/>
                </a:moveTo>
                <a:lnTo>
                  <a:pt x="25" y="0"/>
                </a:lnTo>
                <a:lnTo>
                  <a:pt x="25" y="78"/>
                </a:lnTo>
                <a:lnTo>
                  <a:pt x="39" y="78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9" name="Line 78"/>
          <p:cNvSpPr>
            <a:spLocks noChangeShapeType="1"/>
          </p:cNvSpPr>
          <p:nvPr/>
        </p:nvSpPr>
        <p:spPr bwMode="auto">
          <a:xfrm>
            <a:off x="2424113" y="105886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0" name="Rectangle 80"/>
          <p:cNvSpPr>
            <a:spLocks noChangeArrowheads="1"/>
          </p:cNvSpPr>
          <p:nvPr/>
        </p:nvSpPr>
        <p:spPr bwMode="auto">
          <a:xfrm>
            <a:off x="1941513" y="2835275"/>
            <a:ext cx="6810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2-bit decoder</a:t>
            </a:r>
            <a:endParaRPr lang="en-US" sz="1400" b="1"/>
          </a:p>
        </p:txBody>
      </p:sp>
      <p:sp>
        <p:nvSpPr>
          <p:cNvPr id="33861" name="Rectangle 82"/>
          <p:cNvSpPr>
            <a:spLocks noChangeArrowheads="1"/>
          </p:cNvSpPr>
          <p:nvPr/>
        </p:nvSpPr>
        <p:spPr bwMode="auto">
          <a:xfrm>
            <a:off x="277813" y="1423988"/>
            <a:ext cx="8810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21-bit addresses</a:t>
            </a:r>
            <a:endParaRPr lang="en-US" sz="1400" b="1"/>
          </a:p>
        </p:txBody>
      </p:sp>
      <p:sp>
        <p:nvSpPr>
          <p:cNvPr id="33862" name="Freeform 85"/>
          <p:cNvSpPr>
            <a:spLocks/>
          </p:cNvSpPr>
          <p:nvPr/>
        </p:nvSpPr>
        <p:spPr bwMode="auto">
          <a:xfrm>
            <a:off x="1795463" y="1260475"/>
            <a:ext cx="25400" cy="26988"/>
          </a:xfrm>
          <a:custGeom>
            <a:avLst/>
            <a:gdLst>
              <a:gd name="T0" fmla="*/ 20161247 w 16"/>
              <a:gd name="T1" fmla="*/ 20161621 h 17"/>
              <a:gd name="T2" fmla="*/ 0 w 16"/>
              <a:gd name="T3" fmla="*/ 20161621 h 17"/>
              <a:gd name="T4" fmla="*/ 0 w 16"/>
              <a:gd name="T5" fmla="*/ 42844237 h 17"/>
              <a:gd name="T6" fmla="*/ 20161247 w 16"/>
              <a:gd name="T7" fmla="*/ 42844237 h 17"/>
              <a:gd name="T8" fmla="*/ 40322493 w 16"/>
              <a:gd name="T9" fmla="*/ 42844237 h 17"/>
              <a:gd name="T10" fmla="*/ 40322493 w 16"/>
              <a:gd name="T11" fmla="*/ 20161621 h 17"/>
              <a:gd name="T12" fmla="*/ 40322493 w 16"/>
              <a:gd name="T13" fmla="*/ 0 h 17"/>
              <a:gd name="T14" fmla="*/ 20161247 w 16"/>
              <a:gd name="T15" fmla="*/ 0 h 17"/>
              <a:gd name="T16" fmla="*/ 0 w 16"/>
              <a:gd name="T17" fmla="*/ 0 h 17"/>
              <a:gd name="T18" fmla="*/ 0 w 16"/>
              <a:gd name="T19" fmla="*/ 20161621 h 17"/>
              <a:gd name="T20" fmla="*/ 20161247 w 16"/>
              <a:gd name="T21" fmla="*/ 20161621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7"/>
              <a:gd name="T35" fmla="*/ 16 w 16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7">
                <a:moveTo>
                  <a:pt x="8" y="8"/>
                </a:move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6" y="17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3" name="Freeform 86"/>
          <p:cNvSpPr>
            <a:spLocks/>
          </p:cNvSpPr>
          <p:nvPr/>
        </p:nvSpPr>
        <p:spPr bwMode="auto">
          <a:xfrm>
            <a:off x="1808163" y="12731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04146902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4" name="Freeform 87"/>
          <p:cNvSpPr>
            <a:spLocks/>
          </p:cNvSpPr>
          <p:nvPr/>
        </p:nvSpPr>
        <p:spPr bwMode="auto">
          <a:xfrm>
            <a:off x="1795463" y="12096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5" name="Freeform 88"/>
          <p:cNvSpPr>
            <a:spLocks/>
          </p:cNvSpPr>
          <p:nvPr/>
        </p:nvSpPr>
        <p:spPr bwMode="auto">
          <a:xfrm>
            <a:off x="1808163" y="12223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6" name="Freeform 89"/>
          <p:cNvSpPr>
            <a:spLocks/>
          </p:cNvSpPr>
          <p:nvPr/>
        </p:nvSpPr>
        <p:spPr bwMode="auto">
          <a:xfrm>
            <a:off x="1795463" y="1146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7" name="Freeform 90"/>
          <p:cNvSpPr>
            <a:spLocks/>
          </p:cNvSpPr>
          <p:nvPr/>
        </p:nvSpPr>
        <p:spPr bwMode="auto">
          <a:xfrm>
            <a:off x="1808163" y="11588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8" name="Freeform 91"/>
          <p:cNvSpPr>
            <a:spLocks/>
          </p:cNvSpPr>
          <p:nvPr/>
        </p:nvSpPr>
        <p:spPr bwMode="auto">
          <a:xfrm>
            <a:off x="3838575" y="1662113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9" name="Freeform 92"/>
          <p:cNvSpPr>
            <a:spLocks/>
          </p:cNvSpPr>
          <p:nvPr/>
        </p:nvSpPr>
        <p:spPr bwMode="auto">
          <a:xfrm>
            <a:off x="3825875" y="1662113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0" name="Freeform 93"/>
          <p:cNvSpPr>
            <a:spLocks/>
          </p:cNvSpPr>
          <p:nvPr/>
        </p:nvSpPr>
        <p:spPr bwMode="auto">
          <a:xfrm>
            <a:off x="3838575" y="2289175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1" name="Freeform 94"/>
          <p:cNvSpPr>
            <a:spLocks/>
          </p:cNvSpPr>
          <p:nvPr/>
        </p:nvSpPr>
        <p:spPr bwMode="auto">
          <a:xfrm>
            <a:off x="3825875" y="2289175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2" name="Freeform 95"/>
          <p:cNvSpPr>
            <a:spLocks/>
          </p:cNvSpPr>
          <p:nvPr/>
        </p:nvSpPr>
        <p:spPr bwMode="auto">
          <a:xfrm>
            <a:off x="3838575" y="2916238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3" name="Freeform 96"/>
          <p:cNvSpPr>
            <a:spLocks/>
          </p:cNvSpPr>
          <p:nvPr/>
        </p:nvSpPr>
        <p:spPr bwMode="auto">
          <a:xfrm>
            <a:off x="3825875" y="2916238"/>
            <a:ext cx="39688" cy="39687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75006437 h 3"/>
              <a:gd name="T4" fmla="*/ 0 w 3"/>
              <a:gd name="T5" fmla="*/ 350012874 h 3"/>
              <a:gd name="T6" fmla="*/ 175010847 w 3"/>
              <a:gd name="T7" fmla="*/ 350012874 h 3"/>
              <a:gd name="T8" fmla="*/ 350034923 w 3"/>
              <a:gd name="T9" fmla="*/ 525019363 h 3"/>
              <a:gd name="T10" fmla="*/ 350034923 w 3"/>
              <a:gd name="T11" fmla="*/ 350012874 h 3"/>
              <a:gd name="T12" fmla="*/ 525045821 w 3"/>
              <a:gd name="T13" fmla="*/ 350012874 h 3"/>
              <a:gd name="T14" fmla="*/ 350034923 w 3"/>
              <a:gd name="T15" fmla="*/ 175006437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4" name="Freeform 97"/>
          <p:cNvSpPr>
            <a:spLocks/>
          </p:cNvSpPr>
          <p:nvPr/>
        </p:nvSpPr>
        <p:spPr bwMode="auto">
          <a:xfrm>
            <a:off x="3838575" y="3544888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5" name="Freeform 98"/>
          <p:cNvSpPr>
            <a:spLocks/>
          </p:cNvSpPr>
          <p:nvPr/>
        </p:nvSpPr>
        <p:spPr bwMode="auto">
          <a:xfrm>
            <a:off x="3825875" y="3544888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6" name="Freeform 99"/>
          <p:cNvSpPr>
            <a:spLocks/>
          </p:cNvSpPr>
          <p:nvPr/>
        </p:nvSpPr>
        <p:spPr bwMode="auto">
          <a:xfrm>
            <a:off x="4710113" y="354488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7" name="Freeform 100"/>
          <p:cNvSpPr>
            <a:spLocks/>
          </p:cNvSpPr>
          <p:nvPr/>
        </p:nvSpPr>
        <p:spPr bwMode="auto">
          <a:xfrm>
            <a:off x="4710113" y="3544888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8" name="Freeform 101"/>
          <p:cNvSpPr>
            <a:spLocks/>
          </p:cNvSpPr>
          <p:nvPr/>
        </p:nvSpPr>
        <p:spPr bwMode="auto">
          <a:xfrm>
            <a:off x="4710113" y="291623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9" name="Freeform 102"/>
          <p:cNvSpPr>
            <a:spLocks/>
          </p:cNvSpPr>
          <p:nvPr/>
        </p:nvSpPr>
        <p:spPr bwMode="auto">
          <a:xfrm>
            <a:off x="4710113" y="2916238"/>
            <a:ext cx="38100" cy="39687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75006437 h 3"/>
              <a:gd name="T4" fmla="*/ 0 w 3"/>
              <a:gd name="T5" fmla="*/ 350012874 h 3"/>
              <a:gd name="T6" fmla="*/ 161289998 w 3"/>
              <a:gd name="T7" fmla="*/ 350012874 h 3"/>
              <a:gd name="T8" fmla="*/ 322579997 w 3"/>
              <a:gd name="T9" fmla="*/ 525019363 h 3"/>
              <a:gd name="T10" fmla="*/ 322579997 w 3"/>
              <a:gd name="T11" fmla="*/ 350012874 h 3"/>
              <a:gd name="T12" fmla="*/ 483870045 w 3"/>
              <a:gd name="T13" fmla="*/ 350012874 h 3"/>
              <a:gd name="T14" fmla="*/ 322579997 w 3"/>
              <a:gd name="T15" fmla="*/ 175006437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0" name="Freeform 103"/>
          <p:cNvSpPr>
            <a:spLocks/>
          </p:cNvSpPr>
          <p:nvPr/>
        </p:nvSpPr>
        <p:spPr bwMode="auto">
          <a:xfrm>
            <a:off x="4710113" y="2289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1" name="Freeform 104"/>
          <p:cNvSpPr>
            <a:spLocks/>
          </p:cNvSpPr>
          <p:nvPr/>
        </p:nvSpPr>
        <p:spPr bwMode="auto">
          <a:xfrm>
            <a:off x="4697413" y="2289175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2" name="Freeform 105"/>
          <p:cNvSpPr>
            <a:spLocks/>
          </p:cNvSpPr>
          <p:nvPr/>
        </p:nvSpPr>
        <p:spPr bwMode="auto">
          <a:xfrm>
            <a:off x="4710113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3" name="Freeform 106"/>
          <p:cNvSpPr>
            <a:spLocks/>
          </p:cNvSpPr>
          <p:nvPr/>
        </p:nvSpPr>
        <p:spPr bwMode="auto">
          <a:xfrm>
            <a:off x="4710113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4" name="Rectangle 107"/>
          <p:cNvSpPr>
            <a:spLocks noChangeArrowheads="1"/>
          </p:cNvSpPr>
          <p:nvPr/>
        </p:nvSpPr>
        <p:spPr bwMode="auto">
          <a:xfrm>
            <a:off x="4594225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5" name="Rectangle 108"/>
          <p:cNvSpPr>
            <a:spLocks noChangeArrowheads="1"/>
          </p:cNvSpPr>
          <p:nvPr/>
        </p:nvSpPr>
        <p:spPr bwMode="auto">
          <a:xfrm>
            <a:off x="4594225" y="243046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6" name="Rectangle 109"/>
          <p:cNvSpPr>
            <a:spLocks noChangeArrowheads="1"/>
          </p:cNvSpPr>
          <p:nvPr/>
        </p:nvSpPr>
        <p:spPr bwMode="auto">
          <a:xfrm>
            <a:off x="4594225" y="180181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7" name="Rectangle 110"/>
          <p:cNvSpPr>
            <a:spLocks noChangeArrowheads="1"/>
          </p:cNvSpPr>
          <p:nvPr/>
        </p:nvSpPr>
        <p:spPr bwMode="auto">
          <a:xfrm>
            <a:off x="4594225" y="3057525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8" name="Rectangle 111"/>
          <p:cNvSpPr>
            <a:spLocks noChangeArrowheads="1"/>
          </p:cNvSpPr>
          <p:nvPr/>
        </p:nvSpPr>
        <p:spPr bwMode="auto">
          <a:xfrm>
            <a:off x="3724275" y="243046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9" name="Rectangle 112"/>
          <p:cNvSpPr>
            <a:spLocks noChangeArrowheads="1"/>
          </p:cNvSpPr>
          <p:nvPr/>
        </p:nvSpPr>
        <p:spPr bwMode="auto">
          <a:xfrm>
            <a:off x="3724275" y="180181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0" name="Rectangle 113"/>
          <p:cNvSpPr>
            <a:spLocks noChangeArrowheads="1"/>
          </p:cNvSpPr>
          <p:nvPr/>
        </p:nvSpPr>
        <p:spPr bwMode="auto">
          <a:xfrm>
            <a:off x="3724275" y="3057525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1" name="Rectangle 114"/>
          <p:cNvSpPr>
            <a:spLocks noChangeArrowheads="1"/>
          </p:cNvSpPr>
          <p:nvPr/>
        </p:nvSpPr>
        <p:spPr bwMode="auto">
          <a:xfrm>
            <a:off x="3724275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2" name="Rectangle 119"/>
          <p:cNvSpPr>
            <a:spLocks noChangeArrowheads="1"/>
          </p:cNvSpPr>
          <p:nvPr/>
        </p:nvSpPr>
        <p:spPr bwMode="auto">
          <a:xfrm>
            <a:off x="1673225" y="85407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3893" name="Rectangle 120"/>
          <p:cNvSpPr>
            <a:spLocks noChangeArrowheads="1"/>
          </p:cNvSpPr>
          <p:nvPr/>
        </p:nvSpPr>
        <p:spPr bwMode="auto">
          <a:xfrm>
            <a:off x="1809750" y="9318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  <a:endParaRPr lang="en-US" sz="1400" b="1"/>
          </a:p>
        </p:txBody>
      </p:sp>
      <p:sp>
        <p:nvSpPr>
          <p:cNvPr id="33894" name="Rectangle 121"/>
          <p:cNvSpPr>
            <a:spLocks noChangeArrowheads="1"/>
          </p:cNvSpPr>
          <p:nvPr/>
        </p:nvSpPr>
        <p:spPr bwMode="auto">
          <a:xfrm>
            <a:off x="1654175" y="13255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3895" name="Rectangle 122"/>
          <p:cNvSpPr>
            <a:spLocks noChangeArrowheads="1"/>
          </p:cNvSpPr>
          <p:nvPr/>
        </p:nvSpPr>
        <p:spPr bwMode="auto">
          <a:xfrm>
            <a:off x="1762125" y="1381125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</a:t>
            </a:r>
            <a:endParaRPr lang="en-US" sz="1400" b="1"/>
          </a:p>
        </p:txBody>
      </p:sp>
      <p:sp>
        <p:nvSpPr>
          <p:cNvPr id="33896" name="Rectangle 123"/>
          <p:cNvSpPr>
            <a:spLocks noChangeArrowheads="1"/>
          </p:cNvSpPr>
          <p:nvPr/>
        </p:nvSpPr>
        <p:spPr bwMode="auto">
          <a:xfrm>
            <a:off x="1816100" y="173831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3897" name="Rectangle 124"/>
          <p:cNvSpPr>
            <a:spLocks noChangeArrowheads="1"/>
          </p:cNvSpPr>
          <p:nvPr/>
        </p:nvSpPr>
        <p:spPr bwMode="auto">
          <a:xfrm>
            <a:off x="1930400" y="1816100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19</a:t>
            </a:r>
            <a:endParaRPr lang="en-US" sz="1400" b="1"/>
          </a:p>
        </p:txBody>
      </p:sp>
      <p:sp>
        <p:nvSpPr>
          <p:cNvPr id="33898" name="Line 127"/>
          <p:cNvSpPr>
            <a:spLocks noChangeShapeType="1"/>
          </p:cNvSpPr>
          <p:nvPr/>
        </p:nvSpPr>
        <p:spPr bwMode="auto">
          <a:xfrm flipH="1">
            <a:off x="3149600" y="3438525"/>
            <a:ext cx="544513" cy="530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9" name="Freeform 129"/>
          <p:cNvSpPr>
            <a:spLocks/>
          </p:cNvSpPr>
          <p:nvPr/>
        </p:nvSpPr>
        <p:spPr bwMode="auto">
          <a:xfrm>
            <a:off x="2660650" y="957263"/>
            <a:ext cx="77788" cy="255587"/>
          </a:xfrm>
          <a:custGeom>
            <a:avLst/>
            <a:gdLst>
              <a:gd name="T0" fmla="*/ 0 w 6"/>
              <a:gd name="T1" fmla="*/ 0 h 20"/>
              <a:gd name="T2" fmla="*/ 168086901 w 6"/>
              <a:gd name="T3" fmla="*/ 163307301 h 20"/>
              <a:gd name="T4" fmla="*/ 168086901 w 6"/>
              <a:gd name="T5" fmla="*/ 163307301 h 20"/>
              <a:gd name="T6" fmla="*/ 336160836 w 6"/>
              <a:gd name="T7" fmla="*/ 326627382 h 20"/>
              <a:gd name="T8" fmla="*/ 336160836 w 6"/>
              <a:gd name="T9" fmla="*/ 489934733 h 20"/>
              <a:gd name="T10" fmla="*/ 336160836 w 6"/>
              <a:gd name="T11" fmla="*/ 489934733 h 20"/>
              <a:gd name="T12" fmla="*/ 336160836 w 6"/>
              <a:gd name="T13" fmla="*/ 979869466 h 20"/>
              <a:gd name="T14" fmla="*/ 336160836 w 6"/>
              <a:gd name="T15" fmla="*/ 1633124030 h 20"/>
              <a:gd name="T16" fmla="*/ 336160836 w 6"/>
              <a:gd name="T17" fmla="*/ 2123058963 h 20"/>
              <a:gd name="T18" fmla="*/ 336160836 w 6"/>
              <a:gd name="T19" fmla="*/ 2147483647 h 20"/>
              <a:gd name="T20" fmla="*/ 336160836 w 6"/>
              <a:gd name="T21" fmla="*/ 2147483647 h 20"/>
              <a:gd name="T22" fmla="*/ 336160836 w 6"/>
              <a:gd name="T23" fmla="*/ 2147483647 h 20"/>
              <a:gd name="T24" fmla="*/ 336160836 w 6"/>
              <a:gd name="T25" fmla="*/ 2147483647 h 20"/>
              <a:gd name="T26" fmla="*/ 504247788 w 6"/>
              <a:gd name="T27" fmla="*/ 2147483647 h 20"/>
              <a:gd name="T28" fmla="*/ 1008495575 w 6"/>
              <a:gd name="T29" fmla="*/ 2147483647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6" y="2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0" name="Freeform 130"/>
          <p:cNvSpPr>
            <a:spLocks/>
          </p:cNvSpPr>
          <p:nvPr/>
        </p:nvSpPr>
        <p:spPr bwMode="auto">
          <a:xfrm>
            <a:off x="2660650" y="1212850"/>
            <a:ext cx="77788" cy="257175"/>
          </a:xfrm>
          <a:custGeom>
            <a:avLst/>
            <a:gdLst>
              <a:gd name="T0" fmla="*/ 0 w 6"/>
              <a:gd name="T1" fmla="*/ 2147483647 h 20"/>
              <a:gd name="T2" fmla="*/ 168086901 w 6"/>
              <a:gd name="T3" fmla="*/ 2147483647 h 20"/>
              <a:gd name="T4" fmla="*/ 168086901 w 6"/>
              <a:gd name="T5" fmla="*/ 2147483647 h 20"/>
              <a:gd name="T6" fmla="*/ 336160836 w 6"/>
              <a:gd name="T7" fmla="*/ 2147483647 h 20"/>
              <a:gd name="T8" fmla="*/ 336160836 w 6"/>
              <a:gd name="T9" fmla="*/ 2147483647 h 20"/>
              <a:gd name="T10" fmla="*/ 336160836 w 6"/>
              <a:gd name="T11" fmla="*/ 2147483647 h 20"/>
              <a:gd name="T12" fmla="*/ 336160836 w 6"/>
              <a:gd name="T13" fmla="*/ 2147483647 h 20"/>
              <a:gd name="T14" fmla="*/ 336160836 w 6"/>
              <a:gd name="T15" fmla="*/ 1653480716 h 20"/>
              <a:gd name="T16" fmla="*/ 336160836 w 6"/>
              <a:gd name="T17" fmla="*/ 992078303 h 20"/>
              <a:gd name="T18" fmla="*/ 336160836 w 6"/>
              <a:gd name="T19" fmla="*/ 496039152 h 20"/>
              <a:gd name="T20" fmla="*/ 336160836 w 6"/>
              <a:gd name="T21" fmla="*/ 496039152 h 20"/>
              <a:gd name="T22" fmla="*/ 336160836 w 6"/>
              <a:gd name="T23" fmla="*/ 330701307 h 20"/>
              <a:gd name="T24" fmla="*/ 336160836 w 6"/>
              <a:gd name="T25" fmla="*/ 165350653 h 20"/>
              <a:gd name="T26" fmla="*/ 504247788 w 6"/>
              <a:gd name="T27" fmla="*/ 165350653 h 20"/>
              <a:gd name="T28" fmla="*/ 1008495575 w 6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0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6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1" name="Freeform 132"/>
          <p:cNvSpPr>
            <a:spLocks/>
          </p:cNvSpPr>
          <p:nvPr/>
        </p:nvSpPr>
        <p:spPr bwMode="auto">
          <a:xfrm>
            <a:off x="4851400" y="1303338"/>
            <a:ext cx="217488" cy="114300"/>
          </a:xfrm>
          <a:custGeom>
            <a:avLst/>
            <a:gdLst>
              <a:gd name="T0" fmla="*/ 2147483647 w 17"/>
              <a:gd name="T1" fmla="*/ 483869993 h 9"/>
              <a:gd name="T2" fmla="*/ 1309367126 w 17"/>
              <a:gd name="T3" fmla="*/ 483869993 h 9"/>
              <a:gd name="T4" fmla="*/ 1309367126 w 17"/>
              <a:gd name="T5" fmla="*/ 0 h 9"/>
              <a:gd name="T6" fmla="*/ 0 w 17"/>
              <a:gd name="T7" fmla="*/ 806449857 h 9"/>
              <a:gd name="T8" fmla="*/ 1309367126 w 17"/>
              <a:gd name="T9" fmla="*/ 1451609782 h 9"/>
              <a:gd name="T10" fmla="*/ 130936712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8" y="3"/>
                </a:lnTo>
                <a:lnTo>
                  <a:pt x="8" y="0"/>
                </a:lnTo>
                <a:lnTo>
                  <a:pt x="0" y="5"/>
                </a:lnTo>
                <a:lnTo>
                  <a:pt x="8" y="9"/>
                </a:lnTo>
                <a:lnTo>
                  <a:pt x="8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2" name="Freeform 133"/>
          <p:cNvSpPr>
            <a:spLocks/>
          </p:cNvSpPr>
          <p:nvPr/>
        </p:nvSpPr>
        <p:spPr bwMode="auto">
          <a:xfrm>
            <a:off x="4851400" y="1943100"/>
            <a:ext cx="217488" cy="103188"/>
          </a:xfrm>
          <a:custGeom>
            <a:avLst/>
            <a:gdLst>
              <a:gd name="T0" fmla="*/ 2147483647 w 17"/>
              <a:gd name="T1" fmla="*/ 332742547 h 8"/>
              <a:gd name="T2" fmla="*/ 1309367126 w 17"/>
              <a:gd name="T3" fmla="*/ 332742547 h 8"/>
              <a:gd name="T4" fmla="*/ 1309367126 w 17"/>
              <a:gd name="T5" fmla="*/ 0 h 8"/>
              <a:gd name="T6" fmla="*/ 0 w 17"/>
              <a:gd name="T7" fmla="*/ 665485093 h 8"/>
              <a:gd name="T8" fmla="*/ 1309367126 w 17"/>
              <a:gd name="T9" fmla="*/ 1330970186 h 8"/>
              <a:gd name="T10" fmla="*/ 130936712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3" name="Freeform 134"/>
          <p:cNvSpPr>
            <a:spLocks/>
          </p:cNvSpPr>
          <p:nvPr/>
        </p:nvSpPr>
        <p:spPr bwMode="auto">
          <a:xfrm>
            <a:off x="4851400" y="2570163"/>
            <a:ext cx="217488" cy="115887"/>
          </a:xfrm>
          <a:custGeom>
            <a:avLst/>
            <a:gdLst>
              <a:gd name="T0" fmla="*/ 2147483647 w 17"/>
              <a:gd name="T1" fmla="*/ 331604172 h 9"/>
              <a:gd name="T2" fmla="*/ 1309367126 w 17"/>
              <a:gd name="T3" fmla="*/ 331604172 h 9"/>
              <a:gd name="T4" fmla="*/ 1309367126 w 17"/>
              <a:gd name="T5" fmla="*/ 0 h 9"/>
              <a:gd name="T6" fmla="*/ 0 w 17"/>
              <a:gd name="T7" fmla="*/ 663195468 h 9"/>
              <a:gd name="T8" fmla="*/ 1309367126 w 17"/>
              <a:gd name="T9" fmla="*/ 1492199411 h 9"/>
              <a:gd name="T10" fmla="*/ 130936712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4" name="Freeform 135"/>
          <p:cNvSpPr>
            <a:spLocks/>
          </p:cNvSpPr>
          <p:nvPr/>
        </p:nvSpPr>
        <p:spPr bwMode="auto">
          <a:xfrm>
            <a:off x="4851400" y="3198813"/>
            <a:ext cx="217488" cy="101600"/>
          </a:xfrm>
          <a:custGeom>
            <a:avLst/>
            <a:gdLst>
              <a:gd name="T0" fmla="*/ 2147483647 w 17"/>
              <a:gd name="T1" fmla="*/ 322579945 h 8"/>
              <a:gd name="T2" fmla="*/ 1309367126 w 17"/>
              <a:gd name="T3" fmla="*/ 322579945 h 8"/>
              <a:gd name="T4" fmla="*/ 1309367126 w 17"/>
              <a:gd name="T5" fmla="*/ 0 h 8"/>
              <a:gd name="T6" fmla="*/ 0 w 17"/>
              <a:gd name="T7" fmla="*/ 645159891 h 8"/>
              <a:gd name="T8" fmla="*/ 1309367126 w 17"/>
              <a:gd name="T9" fmla="*/ 1290319782 h 8"/>
              <a:gd name="T10" fmla="*/ 130936712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5" name="Line 136"/>
          <p:cNvSpPr>
            <a:spLocks noChangeShapeType="1"/>
          </p:cNvSpPr>
          <p:nvPr/>
        </p:nvSpPr>
        <p:spPr bwMode="auto">
          <a:xfrm flipV="1">
            <a:off x="5068888" y="139223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6" name="Line 137"/>
          <p:cNvSpPr>
            <a:spLocks noChangeShapeType="1"/>
          </p:cNvSpPr>
          <p:nvPr/>
        </p:nvSpPr>
        <p:spPr bwMode="auto">
          <a:xfrm flipV="1">
            <a:off x="5068888" y="202088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7" name="Line 138"/>
          <p:cNvSpPr>
            <a:spLocks noChangeShapeType="1"/>
          </p:cNvSpPr>
          <p:nvPr/>
        </p:nvSpPr>
        <p:spPr bwMode="auto">
          <a:xfrm flipV="1">
            <a:off x="5068888" y="2647950"/>
            <a:ext cx="1587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8" name="Freeform 139"/>
          <p:cNvSpPr>
            <a:spLocks/>
          </p:cNvSpPr>
          <p:nvPr/>
        </p:nvSpPr>
        <p:spPr bwMode="auto">
          <a:xfrm>
            <a:off x="5048250" y="3714750"/>
            <a:ext cx="109538" cy="217488"/>
          </a:xfrm>
          <a:custGeom>
            <a:avLst/>
            <a:gdLst>
              <a:gd name="T0" fmla="*/ 296263747 w 9"/>
              <a:gd name="T1" fmla="*/ 0 h 17"/>
              <a:gd name="T2" fmla="*/ 296263747 w 9"/>
              <a:gd name="T3" fmla="*/ 1309367126 h 17"/>
              <a:gd name="T4" fmla="*/ 0 w 9"/>
              <a:gd name="T5" fmla="*/ 1309367126 h 17"/>
              <a:gd name="T6" fmla="*/ 592527494 w 9"/>
              <a:gd name="T7" fmla="*/ 2147483647 h 17"/>
              <a:gd name="T8" fmla="*/ 1333174642 w 9"/>
              <a:gd name="T9" fmla="*/ 1309367126 h 17"/>
              <a:gd name="T10" fmla="*/ 1036910991 w 9"/>
              <a:gd name="T11" fmla="*/ 1309367126 h 17"/>
              <a:gd name="T12" fmla="*/ 1036910991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9" name="Line 140"/>
          <p:cNvSpPr>
            <a:spLocks noChangeShapeType="1"/>
          </p:cNvSpPr>
          <p:nvPr/>
        </p:nvSpPr>
        <p:spPr bwMode="auto">
          <a:xfrm flipV="1">
            <a:off x="5068888" y="3275013"/>
            <a:ext cx="1587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0" name="Line 141"/>
          <p:cNvSpPr>
            <a:spLocks noChangeShapeType="1"/>
          </p:cNvSpPr>
          <p:nvPr/>
        </p:nvSpPr>
        <p:spPr bwMode="auto">
          <a:xfrm flipV="1">
            <a:off x="5132388" y="1341438"/>
            <a:ext cx="1587" cy="2382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1" name="Line 142"/>
          <p:cNvSpPr>
            <a:spLocks noChangeShapeType="1"/>
          </p:cNvSpPr>
          <p:nvPr/>
        </p:nvSpPr>
        <p:spPr bwMode="auto">
          <a:xfrm flipH="1">
            <a:off x="5056188" y="1336675"/>
            <a:ext cx="635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2" name="Freeform 143"/>
          <p:cNvSpPr>
            <a:spLocks/>
          </p:cNvSpPr>
          <p:nvPr/>
        </p:nvSpPr>
        <p:spPr bwMode="auto">
          <a:xfrm>
            <a:off x="3967163" y="1303338"/>
            <a:ext cx="217487" cy="114300"/>
          </a:xfrm>
          <a:custGeom>
            <a:avLst/>
            <a:gdLst>
              <a:gd name="T0" fmla="*/ 2147483647 w 17"/>
              <a:gd name="T1" fmla="*/ 483869993 h 9"/>
              <a:gd name="T2" fmla="*/ 1473026396 w 17"/>
              <a:gd name="T3" fmla="*/ 483869993 h 9"/>
              <a:gd name="T4" fmla="*/ 1473026396 w 17"/>
              <a:gd name="T5" fmla="*/ 0 h 9"/>
              <a:gd name="T6" fmla="*/ 0 w 17"/>
              <a:gd name="T7" fmla="*/ 806449857 h 9"/>
              <a:gd name="T8" fmla="*/ 1473026396 w 17"/>
              <a:gd name="T9" fmla="*/ 1451609782 h 9"/>
              <a:gd name="T10" fmla="*/ 147302639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  <a:lnTo>
                  <a:pt x="9" y="9"/>
                </a:lnTo>
                <a:lnTo>
                  <a:pt x="9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3" name="Freeform 144"/>
          <p:cNvSpPr>
            <a:spLocks/>
          </p:cNvSpPr>
          <p:nvPr/>
        </p:nvSpPr>
        <p:spPr bwMode="auto">
          <a:xfrm>
            <a:off x="3967163" y="1943100"/>
            <a:ext cx="217487" cy="103188"/>
          </a:xfrm>
          <a:custGeom>
            <a:avLst/>
            <a:gdLst>
              <a:gd name="T0" fmla="*/ 2147483647 w 17"/>
              <a:gd name="T1" fmla="*/ 332742547 h 8"/>
              <a:gd name="T2" fmla="*/ 1473026396 w 17"/>
              <a:gd name="T3" fmla="*/ 332742547 h 8"/>
              <a:gd name="T4" fmla="*/ 1473026396 w 17"/>
              <a:gd name="T5" fmla="*/ 0 h 8"/>
              <a:gd name="T6" fmla="*/ 0 w 17"/>
              <a:gd name="T7" fmla="*/ 665485093 h 8"/>
              <a:gd name="T8" fmla="*/ 1473026396 w 17"/>
              <a:gd name="T9" fmla="*/ 1330970186 h 8"/>
              <a:gd name="T10" fmla="*/ 147302639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4" name="Freeform 145"/>
          <p:cNvSpPr>
            <a:spLocks/>
          </p:cNvSpPr>
          <p:nvPr/>
        </p:nvSpPr>
        <p:spPr bwMode="auto">
          <a:xfrm>
            <a:off x="3967163" y="2570163"/>
            <a:ext cx="217487" cy="115887"/>
          </a:xfrm>
          <a:custGeom>
            <a:avLst/>
            <a:gdLst>
              <a:gd name="T0" fmla="*/ 2147483647 w 17"/>
              <a:gd name="T1" fmla="*/ 331604172 h 9"/>
              <a:gd name="T2" fmla="*/ 1473026396 w 17"/>
              <a:gd name="T3" fmla="*/ 331604172 h 9"/>
              <a:gd name="T4" fmla="*/ 1473026396 w 17"/>
              <a:gd name="T5" fmla="*/ 0 h 9"/>
              <a:gd name="T6" fmla="*/ 0 w 17"/>
              <a:gd name="T7" fmla="*/ 663195468 h 9"/>
              <a:gd name="T8" fmla="*/ 1473026396 w 17"/>
              <a:gd name="T9" fmla="*/ 1492199411 h 9"/>
              <a:gd name="T10" fmla="*/ 147302639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5" name="Freeform 146"/>
          <p:cNvSpPr>
            <a:spLocks/>
          </p:cNvSpPr>
          <p:nvPr/>
        </p:nvSpPr>
        <p:spPr bwMode="auto">
          <a:xfrm>
            <a:off x="3967163" y="3198813"/>
            <a:ext cx="217487" cy="101600"/>
          </a:xfrm>
          <a:custGeom>
            <a:avLst/>
            <a:gdLst>
              <a:gd name="T0" fmla="*/ 2147483647 w 17"/>
              <a:gd name="T1" fmla="*/ 322579945 h 8"/>
              <a:gd name="T2" fmla="*/ 1473026396 w 17"/>
              <a:gd name="T3" fmla="*/ 322579945 h 8"/>
              <a:gd name="T4" fmla="*/ 1473026396 w 17"/>
              <a:gd name="T5" fmla="*/ 0 h 8"/>
              <a:gd name="T6" fmla="*/ 0 w 17"/>
              <a:gd name="T7" fmla="*/ 645159891 h 8"/>
              <a:gd name="T8" fmla="*/ 1473026396 w 17"/>
              <a:gd name="T9" fmla="*/ 1290319782 h 8"/>
              <a:gd name="T10" fmla="*/ 147302639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6" name="Line 147"/>
          <p:cNvSpPr>
            <a:spLocks noChangeShapeType="1"/>
          </p:cNvSpPr>
          <p:nvPr/>
        </p:nvSpPr>
        <p:spPr bwMode="auto">
          <a:xfrm flipV="1">
            <a:off x="4184650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7" name="Line 148"/>
          <p:cNvSpPr>
            <a:spLocks noChangeShapeType="1"/>
          </p:cNvSpPr>
          <p:nvPr/>
        </p:nvSpPr>
        <p:spPr bwMode="auto">
          <a:xfrm flipV="1">
            <a:off x="4184650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8" name="Line 149"/>
          <p:cNvSpPr>
            <a:spLocks noChangeShapeType="1"/>
          </p:cNvSpPr>
          <p:nvPr/>
        </p:nvSpPr>
        <p:spPr bwMode="auto">
          <a:xfrm flipV="1">
            <a:off x="4184650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9" name="Freeform 150"/>
          <p:cNvSpPr>
            <a:spLocks/>
          </p:cNvSpPr>
          <p:nvPr/>
        </p:nvSpPr>
        <p:spPr bwMode="auto">
          <a:xfrm>
            <a:off x="4164013" y="3714750"/>
            <a:ext cx="109537" cy="217488"/>
          </a:xfrm>
          <a:custGeom>
            <a:avLst/>
            <a:gdLst>
              <a:gd name="T0" fmla="*/ 296261042 w 9"/>
              <a:gd name="T1" fmla="*/ 0 h 17"/>
              <a:gd name="T2" fmla="*/ 296261042 w 9"/>
              <a:gd name="T3" fmla="*/ 1309367126 h 17"/>
              <a:gd name="T4" fmla="*/ 0 w 9"/>
              <a:gd name="T5" fmla="*/ 1309367126 h 17"/>
              <a:gd name="T6" fmla="*/ 592509914 w 9"/>
              <a:gd name="T7" fmla="*/ 2147483647 h 17"/>
              <a:gd name="T8" fmla="*/ 1333150301 w 9"/>
              <a:gd name="T9" fmla="*/ 1309367126 h 17"/>
              <a:gd name="T10" fmla="*/ 1036889354 w 9"/>
              <a:gd name="T11" fmla="*/ 1309367126 h 17"/>
              <a:gd name="T12" fmla="*/ 103688935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0" name="Line 151"/>
          <p:cNvSpPr>
            <a:spLocks noChangeShapeType="1"/>
          </p:cNvSpPr>
          <p:nvPr/>
        </p:nvSpPr>
        <p:spPr bwMode="auto">
          <a:xfrm flipV="1">
            <a:off x="4184650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1" name="Line 152"/>
          <p:cNvSpPr>
            <a:spLocks noChangeShapeType="1"/>
          </p:cNvSpPr>
          <p:nvPr/>
        </p:nvSpPr>
        <p:spPr bwMode="auto">
          <a:xfrm flipV="1">
            <a:off x="4249738" y="1341438"/>
            <a:ext cx="1587" cy="2382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2" name="Line 153"/>
          <p:cNvSpPr>
            <a:spLocks noChangeShapeType="1"/>
          </p:cNvSpPr>
          <p:nvPr/>
        </p:nvSpPr>
        <p:spPr bwMode="auto">
          <a:xfrm flipH="1">
            <a:off x="4171950" y="1336675"/>
            <a:ext cx="65088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3" name="Line 154"/>
          <p:cNvSpPr>
            <a:spLocks noChangeShapeType="1"/>
          </p:cNvSpPr>
          <p:nvPr/>
        </p:nvSpPr>
        <p:spPr bwMode="auto">
          <a:xfrm flipH="1">
            <a:off x="5313363" y="2932113"/>
            <a:ext cx="817562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4" name="Line 155"/>
          <p:cNvSpPr>
            <a:spLocks noChangeShapeType="1"/>
          </p:cNvSpPr>
          <p:nvPr/>
        </p:nvSpPr>
        <p:spPr bwMode="auto">
          <a:xfrm flipH="1">
            <a:off x="5349875" y="2314575"/>
            <a:ext cx="785813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5" name="Line 156"/>
          <p:cNvSpPr>
            <a:spLocks noChangeShapeType="1"/>
          </p:cNvSpPr>
          <p:nvPr/>
        </p:nvSpPr>
        <p:spPr bwMode="auto">
          <a:xfrm flipH="1">
            <a:off x="5324475" y="1687513"/>
            <a:ext cx="8064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6" name="Line 157"/>
          <p:cNvSpPr>
            <a:spLocks noChangeShapeType="1"/>
          </p:cNvSpPr>
          <p:nvPr/>
        </p:nvSpPr>
        <p:spPr bwMode="auto">
          <a:xfrm flipH="1">
            <a:off x="5210175" y="3557588"/>
            <a:ext cx="129222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7" name="Line 158"/>
          <p:cNvSpPr>
            <a:spLocks noChangeShapeType="1"/>
          </p:cNvSpPr>
          <p:nvPr/>
        </p:nvSpPr>
        <p:spPr bwMode="auto">
          <a:xfrm>
            <a:off x="6196013" y="32242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8" name="Line 159"/>
          <p:cNvSpPr>
            <a:spLocks noChangeShapeType="1"/>
          </p:cNvSpPr>
          <p:nvPr/>
        </p:nvSpPr>
        <p:spPr bwMode="auto">
          <a:xfrm>
            <a:off x="6196013" y="26479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29" name="Line 160"/>
          <p:cNvSpPr>
            <a:spLocks noChangeShapeType="1"/>
          </p:cNvSpPr>
          <p:nvPr/>
        </p:nvSpPr>
        <p:spPr bwMode="auto">
          <a:xfrm>
            <a:off x="6196013" y="25971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0" name="Line 161"/>
          <p:cNvSpPr>
            <a:spLocks noChangeShapeType="1"/>
          </p:cNvSpPr>
          <p:nvPr/>
        </p:nvSpPr>
        <p:spPr bwMode="auto">
          <a:xfrm>
            <a:off x="6196013" y="203358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1" name="Line 162"/>
          <p:cNvSpPr>
            <a:spLocks noChangeShapeType="1"/>
          </p:cNvSpPr>
          <p:nvPr/>
        </p:nvSpPr>
        <p:spPr bwMode="auto">
          <a:xfrm>
            <a:off x="6196013" y="14049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2" name="Line 163"/>
          <p:cNvSpPr>
            <a:spLocks noChangeShapeType="1"/>
          </p:cNvSpPr>
          <p:nvPr/>
        </p:nvSpPr>
        <p:spPr bwMode="auto">
          <a:xfrm>
            <a:off x="6196013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3" name="Line 164"/>
          <p:cNvSpPr>
            <a:spLocks noChangeShapeType="1"/>
          </p:cNvSpPr>
          <p:nvPr/>
        </p:nvSpPr>
        <p:spPr bwMode="auto">
          <a:xfrm>
            <a:off x="6196013" y="196850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4" name="Line 165"/>
          <p:cNvSpPr>
            <a:spLocks noChangeShapeType="1"/>
          </p:cNvSpPr>
          <p:nvPr/>
        </p:nvSpPr>
        <p:spPr bwMode="auto">
          <a:xfrm flipV="1">
            <a:off x="6502400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5" name="Line 166"/>
          <p:cNvSpPr>
            <a:spLocks noChangeShapeType="1"/>
          </p:cNvSpPr>
          <p:nvPr/>
        </p:nvSpPr>
        <p:spPr bwMode="auto">
          <a:xfrm flipV="1">
            <a:off x="6196013" y="2647950"/>
            <a:ext cx="1587" cy="5762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6" name="Line 167"/>
          <p:cNvSpPr>
            <a:spLocks noChangeShapeType="1"/>
          </p:cNvSpPr>
          <p:nvPr/>
        </p:nvSpPr>
        <p:spPr bwMode="auto">
          <a:xfrm flipV="1">
            <a:off x="6196013" y="2033588"/>
            <a:ext cx="1587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7" name="Line 168"/>
          <p:cNvSpPr>
            <a:spLocks noChangeShapeType="1"/>
          </p:cNvSpPr>
          <p:nvPr/>
        </p:nvSpPr>
        <p:spPr bwMode="auto">
          <a:xfrm flipV="1">
            <a:off x="6196013" y="1404938"/>
            <a:ext cx="1587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8" name="Line 169"/>
          <p:cNvSpPr>
            <a:spLocks noChangeShapeType="1"/>
          </p:cNvSpPr>
          <p:nvPr/>
        </p:nvSpPr>
        <p:spPr bwMode="auto">
          <a:xfrm>
            <a:off x="6130925" y="3275013"/>
            <a:ext cx="2571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39" name="Line 170"/>
          <p:cNvSpPr>
            <a:spLocks noChangeShapeType="1"/>
          </p:cNvSpPr>
          <p:nvPr/>
        </p:nvSpPr>
        <p:spPr bwMode="auto">
          <a:xfrm>
            <a:off x="6130925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0" name="Line 171"/>
          <p:cNvSpPr>
            <a:spLocks noChangeShapeType="1"/>
          </p:cNvSpPr>
          <p:nvPr/>
        </p:nvSpPr>
        <p:spPr bwMode="auto">
          <a:xfrm>
            <a:off x="6196013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1" name="Line 172"/>
          <p:cNvSpPr>
            <a:spLocks noChangeShapeType="1"/>
          </p:cNvSpPr>
          <p:nvPr/>
        </p:nvSpPr>
        <p:spPr bwMode="auto">
          <a:xfrm flipV="1">
            <a:off x="5632450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2" name="Line 173"/>
          <p:cNvSpPr>
            <a:spLocks noChangeShapeType="1"/>
          </p:cNvSpPr>
          <p:nvPr/>
        </p:nvSpPr>
        <p:spPr bwMode="auto">
          <a:xfrm flipV="1">
            <a:off x="5632450" y="2814638"/>
            <a:ext cx="1588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3" name="Line 174"/>
          <p:cNvSpPr>
            <a:spLocks noChangeShapeType="1"/>
          </p:cNvSpPr>
          <p:nvPr/>
        </p:nvSpPr>
        <p:spPr bwMode="auto">
          <a:xfrm>
            <a:off x="5311775" y="259715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4" name="Line 175"/>
          <p:cNvSpPr>
            <a:spLocks noChangeShapeType="1"/>
          </p:cNvSpPr>
          <p:nvPr/>
        </p:nvSpPr>
        <p:spPr bwMode="auto">
          <a:xfrm>
            <a:off x="5311775" y="264795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5" name="Line 176"/>
          <p:cNvSpPr>
            <a:spLocks noChangeShapeType="1"/>
          </p:cNvSpPr>
          <p:nvPr/>
        </p:nvSpPr>
        <p:spPr bwMode="auto">
          <a:xfrm flipV="1">
            <a:off x="5632450" y="2185988"/>
            <a:ext cx="1588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6" name="Line 177"/>
          <p:cNvSpPr>
            <a:spLocks noChangeShapeType="1"/>
          </p:cNvSpPr>
          <p:nvPr/>
        </p:nvSpPr>
        <p:spPr bwMode="auto">
          <a:xfrm>
            <a:off x="5311775" y="196850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7" name="Line 178"/>
          <p:cNvSpPr>
            <a:spLocks noChangeShapeType="1"/>
          </p:cNvSpPr>
          <p:nvPr/>
        </p:nvSpPr>
        <p:spPr bwMode="auto">
          <a:xfrm>
            <a:off x="5311775" y="203358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8" name="Line 179"/>
          <p:cNvSpPr>
            <a:spLocks noChangeShapeType="1"/>
          </p:cNvSpPr>
          <p:nvPr/>
        </p:nvSpPr>
        <p:spPr bwMode="auto">
          <a:xfrm>
            <a:off x="5311775" y="3224213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49" name="Line 180"/>
          <p:cNvSpPr>
            <a:spLocks noChangeShapeType="1"/>
          </p:cNvSpPr>
          <p:nvPr/>
        </p:nvSpPr>
        <p:spPr bwMode="auto">
          <a:xfrm flipV="1">
            <a:off x="5632450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0" name="Line 181"/>
          <p:cNvSpPr>
            <a:spLocks noChangeShapeType="1"/>
          </p:cNvSpPr>
          <p:nvPr/>
        </p:nvSpPr>
        <p:spPr bwMode="auto">
          <a:xfrm flipV="1">
            <a:off x="5311775" y="2647950"/>
            <a:ext cx="1588" cy="5762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1" name="Line 182"/>
          <p:cNvSpPr>
            <a:spLocks noChangeShapeType="1"/>
          </p:cNvSpPr>
          <p:nvPr/>
        </p:nvSpPr>
        <p:spPr bwMode="auto">
          <a:xfrm flipV="1">
            <a:off x="5311775" y="2033588"/>
            <a:ext cx="1588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2" name="Line 183"/>
          <p:cNvSpPr>
            <a:spLocks noChangeShapeType="1"/>
          </p:cNvSpPr>
          <p:nvPr/>
        </p:nvSpPr>
        <p:spPr bwMode="auto">
          <a:xfrm>
            <a:off x="5248275" y="3275013"/>
            <a:ext cx="2555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3" name="Line 184"/>
          <p:cNvSpPr>
            <a:spLocks noChangeShapeType="1"/>
          </p:cNvSpPr>
          <p:nvPr/>
        </p:nvSpPr>
        <p:spPr bwMode="auto">
          <a:xfrm>
            <a:off x="5248275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4" name="Line 185"/>
          <p:cNvSpPr>
            <a:spLocks noChangeShapeType="1"/>
          </p:cNvSpPr>
          <p:nvPr/>
        </p:nvSpPr>
        <p:spPr bwMode="auto">
          <a:xfrm>
            <a:off x="5311775" y="13414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5" name="Line 186"/>
          <p:cNvSpPr>
            <a:spLocks noChangeShapeType="1"/>
          </p:cNvSpPr>
          <p:nvPr/>
        </p:nvSpPr>
        <p:spPr bwMode="auto">
          <a:xfrm flipV="1">
            <a:off x="5311775" y="1404938"/>
            <a:ext cx="1588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6" name="Line 187"/>
          <p:cNvSpPr>
            <a:spLocks noChangeShapeType="1"/>
          </p:cNvSpPr>
          <p:nvPr/>
        </p:nvSpPr>
        <p:spPr bwMode="auto">
          <a:xfrm>
            <a:off x="5311775" y="14049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7" name="Line 188"/>
          <p:cNvSpPr>
            <a:spLocks noChangeShapeType="1"/>
          </p:cNvSpPr>
          <p:nvPr/>
        </p:nvSpPr>
        <p:spPr bwMode="auto">
          <a:xfrm flipH="1">
            <a:off x="5311775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8" name="Line 189"/>
          <p:cNvSpPr>
            <a:spLocks noChangeShapeType="1"/>
          </p:cNvSpPr>
          <p:nvPr/>
        </p:nvSpPr>
        <p:spPr bwMode="auto">
          <a:xfrm>
            <a:off x="5311775" y="1058863"/>
            <a:ext cx="1588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9" name="Freeform 190"/>
          <p:cNvSpPr>
            <a:spLocks/>
          </p:cNvSpPr>
          <p:nvPr/>
        </p:nvSpPr>
        <p:spPr bwMode="auto">
          <a:xfrm>
            <a:off x="5619750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0" name="Freeform 191"/>
          <p:cNvSpPr>
            <a:spLocks/>
          </p:cNvSpPr>
          <p:nvPr/>
        </p:nvSpPr>
        <p:spPr bwMode="auto">
          <a:xfrm>
            <a:off x="5597525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1" name="Freeform 192"/>
          <p:cNvSpPr>
            <a:spLocks/>
          </p:cNvSpPr>
          <p:nvPr/>
        </p:nvSpPr>
        <p:spPr bwMode="auto">
          <a:xfrm>
            <a:off x="5619750" y="2289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2" name="Freeform 193"/>
          <p:cNvSpPr>
            <a:spLocks/>
          </p:cNvSpPr>
          <p:nvPr/>
        </p:nvSpPr>
        <p:spPr bwMode="auto">
          <a:xfrm>
            <a:off x="5607050" y="2289175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3" name="Freeform 194"/>
          <p:cNvSpPr>
            <a:spLocks/>
          </p:cNvSpPr>
          <p:nvPr/>
        </p:nvSpPr>
        <p:spPr bwMode="auto">
          <a:xfrm>
            <a:off x="5619750" y="291623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4" name="Freeform 195"/>
          <p:cNvSpPr>
            <a:spLocks/>
          </p:cNvSpPr>
          <p:nvPr/>
        </p:nvSpPr>
        <p:spPr bwMode="auto">
          <a:xfrm>
            <a:off x="5607050" y="2916238"/>
            <a:ext cx="38100" cy="39687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75006437 h 3"/>
              <a:gd name="T4" fmla="*/ 0 w 3"/>
              <a:gd name="T5" fmla="*/ 350012874 h 3"/>
              <a:gd name="T6" fmla="*/ 161289998 w 3"/>
              <a:gd name="T7" fmla="*/ 350012874 h 3"/>
              <a:gd name="T8" fmla="*/ 322579997 w 3"/>
              <a:gd name="T9" fmla="*/ 525019363 h 3"/>
              <a:gd name="T10" fmla="*/ 322579997 w 3"/>
              <a:gd name="T11" fmla="*/ 350012874 h 3"/>
              <a:gd name="T12" fmla="*/ 483870045 w 3"/>
              <a:gd name="T13" fmla="*/ 350012874 h 3"/>
              <a:gd name="T14" fmla="*/ 322579997 w 3"/>
              <a:gd name="T15" fmla="*/ 175006437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5" name="Freeform 196"/>
          <p:cNvSpPr>
            <a:spLocks/>
          </p:cNvSpPr>
          <p:nvPr/>
        </p:nvSpPr>
        <p:spPr bwMode="auto">
          <a:xfrm>
            <a:off x="5619750" y="354488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6" name="Freeform 197"/>
          <p:cNvSpPr>
            <a:spLocks/>
          </p:cNvSpPr>
          <p:nvPr/>
        </p:nvSpPr>
        <p:spPr bwMode="auto">
          <a:xfrm>
            <a:off x="5607050" y="3544888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7" name="Rectangle 198"/>
          <p:cNvSpPr>
            <a:spLocks noChangeArrowheads="1"/>
          </p:cNvSpPr>
          <p:nvPr/>
        </p:nvSpPr>
        <p:spPr bwMode="auto">
          <a:xfrm>
            <a:off x="6388100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8" name="Rectangle 199"/>
          <p:cNvSpPr>
            <a:spLocks noChangeArrowheads="1"/>
          </p:cNvSpPr>
          <p:nvPr/>
        </p:nvSpPr>
        <p:spPr bwMode="auto">
          <a:xfrm>
            <a:off x="6388100" y="243046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9" name="Rectangle 200"/>
          <p:cNvSpPr>
            <a:spLocks noChangeArrowheads="1"/>
          </p:cNvSpPr>
          <p:nvPr/>
        </p:nvSpPr>
        <p:spPr bwMode="auto">
          <a:xfrm>
            <a:off x="6388100" y="180181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0" name="Rectangle 201"/>
          <p:cNvSpPr>
            <a:spLocks noChangeArrowheads="1"/>
          </p:cNvSpPr>
          <p:nvPr/>
        </p:nvSpPr>
        <p:spPr bwMode="auto">
          <a:xfrm>
            <a:off x="6388100" y="3057525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1" name="Rectangle 202"/>
          <p:cNvSpPr>
            <a:spLocks noChangeArrowheads="1"/>
          </p:cNvSpPr>
          <p:nvPr/>
        </p:nvSpPr>
        <p:spPr bwMode="auto">
          <a:xfrm>
            <a:off x="5503863" y="243046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2" name="Rectangle 203"/>
          <p:cNvSpPr>
            <a:spLocks noChangeArrowheads="1"/>
          </p:cNvSpPr>
          <p:nvPr/>
        </p:nvSpPr>
        <p:spPr bwMode="auto">
          <a:xfrm>
            <a:off x="5503863" y="180181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3" name="Rectangle 204"/>
          <p:cNvSpPr>
            <a:spLocks noChangeArrowheads="1"/>
          </p:cNvSpPr>
          <p:nvPr/>
        </p:nvSpPr>
        <p:spPr bwMode="auto">
          <a:xfrm>
            <a:off x="5503863" y="3057525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4" name="Rectangle 205"/>
          <p:cNvSpPr>
            <a:spLocks noChangeArrowheads="1"/>
          </p:cNvSpPr>
          <p:nvPr/>
        </p:nvSpPr>
        <p:spPr bwMode="auto">
          <a:xfrm>
            <a:off x="5503863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5" name="Freeform 206"/>
          <p:cNvSpPr>
            <a:spLocks/>
          </p:cNvSpPr>
          <p:nvPr/>
        </p:nvSpPr>
        <p:spPr bwMode="auto">
          <a:xfrm>
            <a:off x="6630988" y="1316038"/>
            <a:ext cx="217487" cy="101600"/>
          </a:xfrm>
          <a:custGeom>
            <a:avLst/>
            <a:gdLst>
              <a:gd name="T0" fmla="*/ 2147483647 w 17"/>
              <a:gd name="T1" fmla="*/ 322579945 h 8"/>
              <a:gd name="T2" fmla="*/ 1473026396 w 17"/>
              <a:gd name="T3" fmla="*/ 322579945 h 8"/>
              <a:gd name="T4" fmla="*/ 1473026396 w 17"/>
              <a:gd name="T5" fmla="*/ 0 h 8"/>
              <a:gd name="T6" fmla="*/ 0 w 17"/>
              <a:gd name="T7" fmla="*/ 645159891 h 8"/>
              <a:gd name="T8" fmla="*/ 1473026396 w 17"/>
              <a:gd name="T9" fmla="*/ 1290319782 h 8"/>
              <a:gd name="T10" fmla="*/ 147302639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6" name="Freeform 207"/>
          <p:cNvSpPr>
            <a:spLocks/>
          </p:cNvSpPr>
          <p:nvPr/>
        </p:nvSpPr>
        <p:spPr bwMode="auto">
          <a:xfrm>
            <a:off x="6630988" y="1943100"/>
            <a:ext cx="217487" cy="103188"/>
          </a:xfrm>
          <a:custGeom>
            <a:avLst/>
            <a:gdLst>
              <a:gd name="T0" fmla="*/ 2147483647 w 17"/>
              <a:gd name="T1" fmla="*/ 332742547 h 8"/>
              <a:gd name="T2" fmla="*/ 1473026396 w 17"/>
              <a:gd name="T3" fmla="*/ 332742547 h 8"/>
              <a:gd name="T4" fmla="*/ 1473026396 w 17"/>
              <a:gd name="T5" fmla="*/ 0 h 8"/>
              <a:gd name="T6" fmla="*/ 0 w 17"/>
              <a:gd name="T7" fmla="*/ 665485093 h 8"/>
              <a:gd name="T8" fmla="*/ 1473026396 w 17"/>
              <a:gd name="T9" fmla="*/ 1330970186 h 8"/>
              <a:gd name="T10" fmla="*/ 147302639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7" name="Freeform 208"/>
          <p:cNvSpPr>
            <a:spLocks/>
          </p:cNvSpPr>
          <p:nvPr/>
        </p:nvSpPr>
        <p:spPr bwMode="auto">
          <a:xfrm>
            <a:off x="6630988" y="2570163"/>
            <a:ext cx="217487" cy="115887"/>
          </a:xfrm>
          <a:custGeom>
            <a:avLst/>
            <a:gdLst>
              <a:gd name="T0" fmla="*/ 2147483647 w 17"/>
              <a:gd name="T1" fmla="*/ 331604172 h 9"/>
              <a:gd name="T2" fmla="*/ 1473026396 w 17"/>
              <a:gd name="T3" fmla="*/ 331604172 h 9"/>
              <a:gd name="T4" fmla="*/ 1473026396 w 17"/>
              <a:gd name="T5" fmla="*/ 0 h 9"/>
              <a:gd name="T6" fmla="*/ 0 w 17"/>
              <a:gd name="T7" fmla="*/ 663195468 h 9"/>
              <a:gd name="T8" fmla="*/ 1473026396 w 17"/>
              <a:gd name="T9" fmla="*/ 1492199411 h 9"/>
              <a:gd name="T10" fmla="*/ 147302639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8" name="Freeform 209"/>
          <p:cNvSpPr>
            <a:spLocks/>
          </p:cNvSpPr>
          <p:nvPr/>
        </p:nvSpPr>
        <p:spPr bwMode="auto">
          <a:xfrm>
            <a:off x="6630988" y="3198813"/>
            <a:ext cx="217487" cy="114300"/>
          </a:xfrm>
          <a:custGeom>
            <a:avLst/>
            <a:gdLst>
              <a:gd name="T0" fmla="*/ 2147483647 w 17"/>
              <a:gd name="T1" fmla="*/ 322579962 h 9"/>
              <a:gd name="T2" fmla="*/ 1473026396 w 17"/>
              <a:gd name="T3" fmla="*/ 322579962 h 9"/>
              <a:gd name="T4" fmla="*/ 1473026396 w 17"/>
              <a:gd name="T5" fmla="*/ 0 h 9"/>
              <a:gd name="T6" fmla="*/ 0 w 17"/>
              <a:gd name="T7" fmla="*/ 645159925 h 9"/>
              <a:gd name="T8" fmla="*/ 1473026396 w 17"/>
              <a:gd name="T9" fmla="*/ 1451609782 h 9"/>
              <a:gd name="T10" fmla="*/ 1473026396 w 17"/>
              <a:gd name="T11" fmla="*/ 967739987 h 9"/>
              <a:gd name="T12" fmla="*/ 2147483647 w 17"/>
              <a:gd name="T13" fmla="*/ 96773998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79" name="Line 210"/>
          <p:cNvSpPr>
            <a:spLocks noChangeShapeType="1"/>
          </p:cNvSpPr>
          <p:nvPr/>
        </p:nvSpPr>
        <p:spPr bwMode="auto">
          <a:xfrm flipV="1">
            <a:off x="684847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0" name="Line 211"/>
          <p:cNvSpPr>
            <a:spLocks noChangeShapeType="1"/>
          </p:cNvSpPr>
          <p:nvPr/>
        </p:nvSpPr>
        <p:spPr bwMode="auto">
          <a:xfrm flipV="1">
            <a:off x="6848475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1" name="Line 212"/>
          <p:cNvSpPr>
            <a:spLocks noChangeShapeType="1"/>
          </p:cNvSpPr>
          <p:nvPr/>
        </p:nvSpPr>
        <p:spPr bwMode="auto">
          <a:xfrm flipV="1">
            <a:off x="6848475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2" name="Freeform 213"/>
          <p:cNvSpPr>
            <a:spLocks/>
          </p:cNvSpPr>
          <p:nvPr/>
        </p:nvSpPr>
        <p:spPr bwMode="auto">
          <a:xfrm>
            <a:off x="6823075" y="3714750"/>
            <a:ext cx="120650" cy="217488"/>
          </a:xfrm>
          <a:custGeom>
            <a:avLst/>
            <a:gdLst>
              <a:gd name="T0" fmla="*/ 359416302 w 9"/>
              <a:gd name="T1" fmla="*/ 0 h 17"/>
              <a:gd name="T2" fmla="*/ 359416302 w 9"/>
              <a:gd name="T3" fmla="*/ 1309367126 h 17"/>
              <a:gd name="T4" fmla="*/ 0 w 9"/>
              <a:gd name="T5" fmla="*/ 1309367126 h 17"/>
              <a:gd name="T6" fmla="*/ 718832605 w 9"/>
              <a:gd name="T7" fmla="*/ 2147483647 h 17"/>
              <a:gd name="T8" fmla="*/ 1617380011 w 9"/>
              <a:gd name="T9" fmla="*/ 1309367126 h 17"/>
              <a:gd name="T10" fmla="*/ 1257963814 w 9"/>
              <a:gd name="T11" fmla="*/ 1309367126 h 17"/>
              <a:gd name="T12" fmla="*/ 125796381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3" name="Line 214"/>
          <p:cNvSpPr>
            <a:spLocks noChangeShapeType="1"/>
          </p:cNvSpPr>
          <p:nvPr/>
        </p:nvSpPr>
        <p:spPr bwMode="auto">
          <a:xfrm flipV="1">
            <a:off x="6848475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4" name="Line 215"/>
          <p:cNvSpPr>
            <a:spLocks noChangeShapeType="1"/>
          </p:cNvSpPr>
          <p:nvPr/>
        </p:nvSpPr>
        <p:spPr bwMode="auto">
          <a:xfrm flipV="1">
            <a:off x="6913563" y="1341438"/>
            <a:ext cx="1587" cy="2395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5" name="Line 216"/>
          <p:cNvSpPr>
            <a:spLocks noChangeShapeType="1"/>
          </p:cNvSpPr>
          <p:nvPr/>
        </p:nvSpPr>
        <p:spPr bwMode="auto">
          <a:xfrm flipH="1">
            <a:off x="6840538" y="1336675"/>
            <a:ext cx="65087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6" name="Freeform 217"/>
          <p:cNvSpPr>
            <a:spLocks/>
          </p:cNvSpPr>
          <p:nvPr/>
        </p:nvSpPr>
        <p:spPr bwMode="auto">
          <a:xfrm>
            <a:off x="5746750" y="1316038"/>
            <a:ext cx="219075" cy="101600"/>
          </a:xfrm>
          <a:custGeom>
            <a:avLst/>
            <a:gdLst>
              <a:gd name="T0" fmla="*/ 2147483647 w 17"/>
              <a:gd name="T1" fmla="*/ 322579945 h 8"/>
              <a:gd name="T2" fmla="*/ 1494619589 w 17"/>
              <a:gd name="T3" fmla="*/ 322579945 h 8"/>
              <a:gd name="T4" fmla="*/ 1494619589 w 17"/>
              <a:gd name="T5" fmla="*/ 0 h 8"/>
              <a:gd name="T6" fmla="*/ 0 w 17"/>
              <a:gd name="T7" fmla="*/ 645159891 h 8"/>
              <a:gd name="T8" fmla="*/ 1494619589 w 17"/>
              <a:gd name="T9" fmla="*/ 1290319782 h 8"/>
              <a:gd name="T10" fmla="*/ 1494619589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7" name="Freeform 218"/>
          <p:cNvSpPr>
            <a:spLocks/>
          </p:cNvSpPr>
          <p:nvPr/>
        </p:nvSpPr>
        <p:spPr bwMode="auto">
          <a:xfrm>
            <a:off x="5746750" y="1943100"/>
            <a:ext cx="219075" cy="103188"/>
          </a:xfrm>
          <a:custGeom>
            <a:avLst/>
            <a:gdLst>
              <a:gd name="T0" fmla="*/ 2147483647 w 17"/>
              <a:gd name="T1" fmla="*/ 332742547 h 8"/>
              <a:gd name="T2" fmla="*/ 1494619589 w 17"/>
              <a:gd name="T3" fmla="*/ 332742547 h 8"/>
              <a:gd name="T4" fmla="*/ 1494619589 w 17"/>
              <a:gd name="T5" fmla="*/ 0 h 8"/>
              <a:gd name="T6" fmla="*/ 0 w 17"/>
              <a:gd name="T7" fmla="*/ 665485093 h 8"/>
              <a:gd name="T8" fmla="*/ 1494619589 w 17"/>
              <a:gd name="T9" fmla="*/ 1330970186 h 8"/>
              <a:gd name="T10" fmla="*/ 1494619589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8" name="Freeform 219"/>
          <p:cNvSpPr>
            <a:spLocks/>
          </p:cNvSpPr>
          <p:nvPr/>
        </p:nvSpPr>
        <p:spPr bwMode="auto">
          <a:xfrm>
            <a:off x="5746750" y="2570163"/>
            <a:ext cx="219075" cy="115887"/>
          </a:xfrm>
          <a:custGeom>
            <a:avLst/>
            <a:gdLst>
              <a:gd name="T0" fmla="*/ 2147483647 w 17"/>
              <a:gd name="T1" fmla="*/ 331604172 h 9"/>
              <a:gd name="T2" fmla="*/ 1494619589 w 17"/>
              <a:gd name="T3" fmla="*/ 331604172 h 9"/>
              <a:gd name="T4" fmla="*/ 1494619589 w 17"/>
              <a:gd name="T5" fmla="*/ 0 h 9"/>
              <a:gd name="T6" fmla="*/ 0 w 17"/>
              <a:gd name="T7" fmla="*/ 663195468 h 9"/>
              <a:gd name="T8" fmla="*/ 1494619589 w 17"/>
              <a:gd name="T9" fmla="*/ 1492199411 h 9"/>
              <a:gd name="T10" fmla="*/ 1494619589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9" name="Freeform 220"/>
          <p:cNvSpPr>
            <a:spLocks/>
          </p:cNvSpPr>
          <p:nvPr/>
        </p:nvSpPr>
        <p:spPr bwMode="auto">
          <a:xfrm>
            <a:off x="5746750" y="3198813"/>
            <a:ext cx="219075" cy="114300"/>
          </a:xfrm>
          <a:custGeom>
            <a:avLst/>
            <a:gdLst>
              <a:gd name="T0" fmla="*/ 2147483647 w 17"/>
              <a:gd name="T1" fmla="*/ 322579962 h 9"/>
              <a:gd name="T2" fmla="*/ 1494619589 w 17"/>
              <a:gd name="T3" fmla="*/ 322579962 h 9"/>
              <a:gd name="T4" fmla="*/ 1494619589 w 17"/>
              <a:gd name="T5" fmla="*/ 0 h 9"/>
              <a:gd name="T6" fmla="*/ 0 w 17"/>
              <a:gd name="T7" fmla="*/ 645159925 h 9"/>
              <a:gd name="T8" fmla="*/ 1494619589 w 17"/>
              <a:gd name="T9" fmla="*/ 1451609782 h 9"/>
              <a:gd name="T10" fmla="*/ 1494619589 w 17"/>
              <a:gd name="T11" fmla="*/ 967739987 h 9"/>
              <a:gd name="T12" fmla="*/ 2147483647 w 17"/>
              <a:gd name="T13" fmla="*/ 96773998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0" name="Line 221"/>
          <p:cNvSpPr>
            <a:spLocks noChangeShapeType="1"/>
          </p:cNvSpPr>
          <p:nvPr/>
        </p:nvSpPr>
        <p:spPr bwMode="auto">
          <a:xfrm flipV="1">
            <a:off x="596582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1" name="Line 222"/>
          <p:cNvSpPr>
            <a:spLocks noChangeShapeType="1"/>
          </p:cNvSpPr>
          <p:nvPr/>
        </p:nvSpPr>
        <p:spPr bwMode="auto">
          <a:xfrm flipV="1">
            <a:off x="5965825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2" name="Line 223"/>
          <p:cNvSpPr>
            <a:spLocks noChangeShapeType="1"/>
          </p:cNvSpPr>
          <p:nvPr/>
        </p:nvSpPr>
        <p:spPr bwMode="auto">
          <a:xfrm flipV="1">
            <a:off x="5965825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3" name="Freeform 224"/>
          <p:cNvSpPr>
            <a:spLocks/>
          </p:cNvSpPr>
          <p:nvPr/>
        </p:nvSpPr>
        <p:spPr bwMode="auto">
          <a:xfrm>
            <a:off x="5937250" y="3714750"/>
            <a:ext cx="122238" cy="217488"/>
          </a:xfrm>
          <a:custGeom>
            <a:avLst/>
            <a:gdLst>
              <a:gd name="T0" fmla="*/ 368941398 w 9"/>
              <a:gd name="T1" fmla="*/ 0 h 17"/>
              <a:gd name="T2" fmla="*/ 368941398 w 9"/>
              <a:gd name="T3" fmla="*/ 1309367126 h 17"/>
              <a:gd name="T4" fmla="*/ 0 w 9"/>
              <a:gd name="T5" fmla="*/ 1309367126 h 17"/>
              <a:gd name="T6" fmla="*/ 922353653 w 9"/>
              <a:gd name="T7" fmla="*/ 2147483647 h 17"/>
              <a:gd name="T8" fmla="*/ 1660236237 w 9"/>
              <a:gd name="T9" fmla="*/ 1309367126 h 17"/>
              <a:gd name="T10" fmla="*/ 1291294945 w 9"/>
              <a:gd name="T11" fmla="*/ 1309367126 h 17"/>
              <a:gd name="T12" fmla="*/ 1291294945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5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4" name="Line 225"/>
          <p:cNvSpPr>
            <a:spLocks noChangeShapeType="1"/>
          </p:cNvSpPr>
          <p:nvPr/>
        </p:nvSpPr>
        <p:spPr bwMode="auto">
          <a:xfrm flipV="1">
            <a:off x="5965825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5" name="Line 226"/>
          <p:cNvSpPr>
            <a:spLocks noChangeShapeType="1"/>
          </p:cNvSpPr>
          <p:nvPr/>
        </p:nvSpPr>
        <p:spPr bwMode="auto">
          <a:xfrm flipV="1">
            <a:off x="6029325" y="1341438"/>
            <a:ext cx="1588" cy="2395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6" name="Line 227"/>
          <p:cNvSpPr>
            <a:spLocks noChangeShapeType="1"/>
          </p:cNvSpPr>
          <p:nvPr/>
        </p:nvSpPr>
        <p:spPr bwMode="auto">
          <a:xfrm flipH="1">
            <a:off x="5953125" y="1336675"/>
            <a:ext cx="762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7" name="Line 228"/>
          <p:cNvSpPr>
            <a:spLocks noChangeShapeType="1"/>
          </p:cNvSpPr>
          <p:nvPr/>
        </p:nvSpPr>
        <p:spPr bwMode="auto">
          <a:xfrm flipH="1">
            <a:off x="4410075" y="1055688"/>
            <a:ext cx="8461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8" name="Freeform 229"/>
          <p:cNvSpPr>
            <a:spLocks/>
          </p:cNvSpPr>
          <p:nvPr/>
        </p:nvSpPr>
        <p:spPr bwMode="auto">
          <a:xfrm>
            <a:off x="5210175" y="995363"/>
            <a:ext cx="985838" cy="63500"/>
          </a:xfrm>
          <a:custGeom>
            <a:avLst/>
            <a:gdLst>
              <a:gd name="T0" fmla="*/ 2147483647 w 77"/>
              <a:gd name="T1" fmla="*/ 806449891 h 5"/>
              <a:gd name="T2" fmla="*/ 2147483647 w 77"/>
              <a:gd name="T3" fmla="*/ 0 h 5"/>
              <a:gd name="T4" fmla="*/ 0 w 77"/>
              <a:gd name="T5" fmla="*/ 0 h 5"/>
              <a:gd name="T6" fmla="*/ 0 60000 65536"/>
              <a:gd name="T7" fmla="*/ 0 60000 65536"/>
              <a:gd name="T8" fmla="*/ 0 60000 65536"/>
              <a:gd name="T9" fmla="*/ 0 w 77"/>
              <a:gd name="T10" fmla="*/ 0 h 5"/>
              <a:gd name="T11" fmla="*/ 77 w 7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5">
                <a:moveTo>
                  <a:pt x="77" y="5"/>
                </a:moveTo>
                <a:lnTo>
                  <a:pt x="7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9" name="Rectangle 230"/>
          <p:cNvSpPr>
            <a:spLocks noChangeArrowheads="1"/>
          </p:cNvSpPr>
          <p:nvPr/>
        </p:nvSpPr>
        <p:spPr bwMode="auto">
          <a:xfrm>
            <a:off x="1816100" y="202247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4000" name="Rectangle 231"/>
          <p:cNvSpPr>
            <a:spLocks noChangeArrowheads="1"/>
          </p:cNvSpPr>
          <p:nvPr/>
        </p:nvSpPr>
        <p:spPr bwMode="auto">
          <a:xfrm>
            <a:off x="1939925" y="2087563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20</a:t>
            </a:r>
            <a:endParaRPr lang="en-US" sz="1400" b="1"/>
          </a:p>
        </p:txBody>
      </p:sp>
      <p:sp>
        <p:nvSpPr>
          <p:cNvPr id="34001" name="Rectangle 232"/>
          <p:cNvSpPr>
            <a:spLocks noChangeArrowheads="1"/>
          </p:cNvSpPr>
          <p:nvPr/>
        </p:nvSpPr>
        <p:spPr bwMode="auto">
          <a:xfrm>
            <a:off x="4064000" y="40179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002" name="Rectangle 233"/>
          <p:cNvSpPr>
            <a:spLocks noChangeArrowheads="1"/>
          </p:cNvSpPr>
          <p:nvPr/>
        </p:nvSpPr>
        <p:spPr bwMode="auto">
          <a:xfrm>
            <a:off x="4197350" y="4095750"/>
            <a:ext cx="452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31-24</a:t>
            </a:r>
            <a:endParaRPr lang="en-US" sz="1400" b="1"/>
          </a:p>
        </p:txBody>
      </p:sp>
      <p:sp>
        <p:nvSpPr>
          <p:cNvPr id="34003" name="Rectangle 234"/>
          <p:cNvSpPr>
            <a:spLocks noChangeArrowheads="1"/>
          </p:cNvSpPr>
          <p:nvPr/>
        </p:nvSpPr>
        <p:spPr bwMode="auto">
          <a:xfrm>
            <a:off x="6740525" y="40179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004" name="Rectangle 235"/>
          <p:cNvSpPr>
            <a:spLocks noChangeArrowheads="1"/>
          </p:cNvSpPr>
          <p:nvPr/>
        </p:nvSpPr>
        <p:spPr bwMode="auto">
          <a:xfrm>
            <a:off x="6873875" y="4095750"/>
            <a:ext cx="255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7-0</a:t>
            </a:r>
            <a:endParaRPr lang="en-US" sz="1400" b="1"/>
          </a:p>
        </p:txBody>
      </p:sp>
      <p:sp>
        <p:nvSpPr>
          <p:cNvPr id="34005" name="Rectangle 236"/>
          <p:cNvSpPr>
            <a:spLocks noChangeArrowheads="1"/>
          </p:cNvSpPr>
          <p:nvPr/>
        </p:nvSpPr>
        <p:spPr bwMode="auto">
          <a:xfrm>
            <a:off x="4948238" y="40179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006" name="Rectangle 237"/>
          <p:cNvSpPr>
            <a:spLocks noChangeArrowheads="1"/>
          </p:cNvSpPr>
          <p:nvPr/>
        </p:nvSpPr>
        <p:spPr bwMode="auto">
          <a:xfrm>
            <a:off x="5081588" y="4095750"/>
            <a:ext cx="4524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23-16</a:t>
            </a:r>
            <a:endParaRPr lang="en-US" sz="1400" b="1"/>
          </a:p>
        </p:txBody>
      </p:sp>
      <p:sp>
        <p:nvSpPr>
          <p:cNvPr id="34007" name="Rectangle 238"/>
          <p:cNvSpPr>
            <a:spLocks noChangeArrowheads="1"/>
          </p:cNvSpPr>
          <p:nvPr/>
        </p:nvSpPr>
        <p:spPr bwMode="auto">
          <a:xfrm>
            <a:off x="5868988" y="40179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008" name="Rectangle 239"/>
          <p:cNvSpPr>
            <a:spLocks noChangeArrowheads="1"/>
          </p:cNvSpPr>
          <p:nvPr/>
        </p:nvSpPr>
        <p:spPr bwMode="auto">
          <a:xfrm>
            <a:off x="6016625" y="4095750"/>
            <a:ext cx="354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15-8</a:t>
            </a:r>
            <a:endParaRPr lang="en-US" sz="1400" b="1"/>
          </a:p>
        </p:txBody>
      </p:sp>
      <p:sp>
        <p:nvSpPr>
          <p:cNvPr id="34009" name="Rectangle 247"/>
          <p:cNvSpPr>
            <a:spLocks noChangeArrowheads="1"/>
          </p:cNvSpPr>
          <p:nvPr/>
        </p:nvSpPr>
        <p:spPr bwMode="auto">
          <a:xfrm>
            <a:off x="2198688" y="3854450"/>
            <a:ext cx="9858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512K x 8 memory chip</a:t>
            </a:r>
            <a:endParaRPr lang="en-US" sz="1400" b="1"/>
          </a:p>
        </p:txBody>
      </p:sp>
      <p:sp>
        <p:nvSpPr>
          <p:cNvPr id="34010" name="Line 249"/>
          <p:cNvSpPr>
            <a:spLocks noChangeShapeType="1"/>
          </p:cNvSpPr>
          <p:nvPr/>
        </p:nvSpPr>
        <p:spPr bwMode="auto">
          <a:xfrm>
            <a:off x="2414588" y="11922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11" name="Line 250"/>
          <p:cNvSpPr>
            <a:spLocks noChangeShapeType="1"/>
          </p:cNvSpPr>
          <p:nvPr/>
        </p:nvSpPr>
        <p:spPr bwMode="auto">
          <a:xfrm>
            <a:off x="2424113" y="13541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12" name="Rectangle 251"/>
          <p:cNvSpPr>
            <a:spLocks noChangeArrowheads="1"/>
          </p:cNvSpPr>
          <p:nvPr/>
        </p:nvSpPr>
        <p:spPr bwMode="auto">
          <a:xfrm>
            <a:off x="7399338" y="2235200"/>
            <a:ext cx="9858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16 chips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4"/>
          <p:cNvSpPr>
            <a:spLocks/>
          </p:cNvSpPr>
          <p:nvPr/>
        </p:nvSpPr>
        <p:spPr bwMode="auto">
          <a:xfrm>
            <a:off x="6194425" y="1558925"/>
            <a:ext cx="307975" cy="133350"/>
          </a:xfrm>
          <a:custGeom>
            <a:avLst/>
            <a:gdLst>
              <a:gd name="T0" fmla="*/ 2147483647 w 21"/>
              <a:gd name="T1" fmla="*/ 0 h 10"/>
              <a:gd name="T2" fmla="*/ 2147483647 w 21"/>
              <a:gd name="T3" fmla="*/ 1778222405 h 10"/>
              <a:gd name="T4" fmla="*/ 0 w 21"/>
              <a:gd name="T5" fmla="*/ 1778222405 h 10"/>
              <a:gd name="T6" fmla="*/ 0 60000 65536"/>
              <a:gd name="T7" fmla="*/ 0 60000 65536"/>
              <a:gd name="T8" fmla="*/ 0 60000 65536"/>
              <a:gd name="T9" fmla="*/ 0 w 21"/>
              <a:gd name="T10" fmla="*/ 0 h 10"/>
              <a:gd name="T11" fmla="*/ 21 w 21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0">
                <a:moveTo>
                  <a:pt x="21" y="0"/>
                </a:moveTo>
                <a:lnTo>
                  <a:pt x="21" y="10"/>
                </a:lnTo>
                <a:lnTo>
                  <a:pt x="0" y="1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409700" y="5630863"/>
            <a:ext cx="642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   Organization of a 2M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000000"/>
                </a:solidFill>
              </a:rPr>
              <a:t> 32 memory module using 512K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000000"/>
                </a:solidFill>
              </a:rPr>
              <a:t> 8 static memory chips (16 chips).</a:t>
            </a:r>
          </a:p>
        </p:txBody>
      </p:sp>
      <p:sp>
        <p:nvSpPr>
          <p:cNvPr id="34820" name="Line 8"/>
          <p:cNvSpPr>
            <a:spLocks noChangeShapeType="1"/>
          </p:cNvSpPr>
          <p:nvPr/>
        </p:nvSpPr>
        <p:spPr bwMode="auto">
          <a:xfrm flipH="1">
            <a:off x="3289300" y="1687513"/>
            <a:ext cx="1730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11"/>
          <p:cNvSpPr>
            <a:spLocks noChangeShapeType="1"/>
          </p:cNvSpPr>
          <p:nvPr/>
        </p:nvSpPr>
        <p:spPr bwMode="auto">
          <a:xfrm flipH="1">
            <a:off x="3570288" y="1687513"/>
            <a:ext cx="78740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14"/>
          <p:cNvSpPr>
            <a:spLocks noChangeShapeType="1"/>
          </p:cNvSpPr>
          <p:nvPr/>
        </p:nvSpPr>
        <p:spPr bwMode="auto">
          <a:xfrm flipH="1" flipV="1">
            <a:off x="4402138" y="1684338"/>
            <a:ext cx="835025" cy="31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15"/>
          <p:cNvSpPr>
            <a:spLocks noChangeArrowheads="1"/>
          </p:cNvSpPr>
          <p:nvPr/>
        </p:nvSpPr>
        <p:spPr bwMode="auto">
          <a:xfrm>
            <a:off x="638175" y="35401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19-bit internal chip address</a:t>
            </a:r>
            <a:endParaRPr lang="en-US" sz="1800" b="1"/>
          </a:p>
        </p:txBody>
      </p:sp>
      <p:sp>
        <p:nvSpPr>
          <p:cNvPr id="34824" name="Line 25"/>
          <p:cNvSpPr>
            <a:spLocks noChangeShapeType="1"/>
          </p:cNvSpPr>
          <p:nvPr/>
        </p:nvSpPr>
        <p:spPr bwMode="auto">
          <a:xfrm>
            <a:off x="4414838" y="13922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Freeform 31"/>
          <p:cNvSpPr>
            <a:spLocks/>
          </p:cNvSpPr>
          <p:nvPr/>
        </p:nvSpPr>
        <p:spPr bwMode="auto">
          <a:xfrm>
            <a:off x="4351338" y="995363"/>
            <a:ext cx="871537" cy="1587"/>
          </a:xfrm>
          <a:custGeom>
            <a:avLst/>
            <a:gdLst>
              <a:gd name="T0" fmla="*/ 2147483647 w 68"/>
              <a:gd name="T1" fmla="*/ 0 h 1587"/>
              <a:gd name="T2" fmla="*/ 0 w 68"/>
              <a:gd name="T3" fmla="*/ 0 h 1587"/>
              <a:gd name="T4" fmla="*/ 0 w 68"/>
              <a:gd name="T5" fmla="*/ 0 h 1587"/>
              <a:gd name="T6" fmla="*/ 0 60000 65536"/>
              <a:gd name="T7" fmla="*/ 0 60000 65536"/>
              <a:gd name="T8" fmla="*/ 0 60000 65536"/>
              <a:gd name="T9" fmla="*/ 0 w 68"/>
              <a:gd name="T10" fmla="*/ 0 h 1587"/>
              <a:gd name="T11" fmla="*/ 68 w 6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587">
                <a:moveTo>
                  <a:pt x="68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32"/>
          <p:cNvSpPr>
            <a:spLocks noChangeShapeType="1"/>
          </p:cNvSpPr>
          <p:nvPr/>
        </p:nvSpPr>
        <p:spPr bwMode="auto">
          <a:xfrm flipV="1">
            <a:off x="4722813" y="1558925"/>
            <a:ext cx="1587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33"/>
          <p:cNvSpPr>
            <a:spLocks noChangeShapeType="1"/>
          </p:cNvSpPr>
          <p:nvPr/>
        </p:nvSpPr>
        <p:spPr bwMode="auto">
          <a:xfrm>
            <a:off x="4414838" y="13414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40"/>
          <p:cNvSpPr>
            <a:spLocks noChangeShapeType="1"/>
          </p:cNvSpPr>
          <p:nvPr/>
        </p:nvSpPr>
        <p:spPr bwMode="auto">
          <a:xfrm flipV="1">
            <a:off x="441483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42"/>
          <p:cNvSpPr>
            <a:spLocks noChangeShapeType="1"/>
          </p:cNvSpPr>
          <p:nvPr/>
        </p:nvSpPr>
        <p:spPr bwMode="auto">
          <a:xfrm flipH="1">
            <a:off x="4340225" y="1096963"/>
            <a:ext cx="11113" cy="838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43"/>
          <p:cNvSpPr>
            <a:spLocks noChangeShapeType="1"/>
          </p:cNvSpPr>
          <p:nvPr/>
        </p:nvSpPr>
        <p:spPr bwMode="auto">
          <a:xfrm>
            <a:off x="441483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44"/>
          <p:cNvSpPr>
            <a:spLocks noChangeShapeType="1"/>
          </p:cNvSpPr>
          <p:nvPr/>
        </p:nvSpPr>
        <p:spPr bwMode="auto">
          <a:xfrm flipV="1">
            <a:off x="3851275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56"/>
          <p:cNvSpPr>
            <a:spLocks noChangeShapeType="1"/>
          </p:cNvSpPr>
          <p:nvPr/>
        </p:nvSpPr>
        <p:spPr bwMode="auto">
          <a:xfrm>
            <a:off x="3467100" y="1058863"/>
            <a:ext cx="1588" cy="12636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57"/>
          <p:cNvSpPr>
            <a:spLocks noChangeShapeType="1"/>
          </p:cNvSpPr>
          <p:nvPr/>
        </p:nvSpPr>
        <p:spPr bwMode="auto">
          <a:xfrm>
            <a:off x="3532188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58"/>
          <p:cNvSpPr>
            <a:spLocks noChangeShapeType="1"/>
          </p:cNvSpPr>
          <p:nvPr/>
        </p:nvSpPr>
        <p:spPr bwMode="auto">
          <a:xfrm flipV="1">
            <a:off x="353218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59"/>
          <p:cNvSpPr>
            <a:spLocks noChangeShapeType="1"/>
          </p:cNvSpPr>
          <p:nvPr/>
        </p:nvSpPr>
        <p:spPr bwMode="auto">
          <a:xfrm>
            <a:off x="3532188" y="13922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Line 60"/>
          <p:cNvSpPr>
            <a:spLocks noChangeShapeType="1"/>
          </p:cNvSpPr>
          <p:nvPr/>
        </p:nvSpPr>
        <p:spPr bwMode="auto">
          <a:xfrm flipH="1">
            <a:off x="3532188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Line 61"/>
          <p:cNvSpPr>
            <a:spLocks noChangeShapeType="1"/>
          </p:cNvSpPr>
          <p:nvPr/>
        </p:nvSpPr>
        <p:spPr bwMode="auto">
          <a:xfrm>
            <a:off x="353218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Freeform 62"/>
          <p:cNvSpPr>
            <a:spLocks/>
          </p:cNvSpPr>
          <p:nvPr/>
        </p:nvSpPr>
        <p:spPr bwMode="auto">
          <a:xfrm>
            <a:off x="2776538" y="1058863"/>
            <a:ext cx="690562" cy="179387"/>
          </a:xfrm>
          <a:custGeom>
            <a:avLst/>
            <a:gdLst>
              <a:gd name="T0" fmla="*/ 0 w 54"/>
              <a:gd name="T1" fmla="*/ 2147483647 h 14"/>
              <a:gd name="T2" fmla="*/ 2147483647 w 54"/>
              <a:gd name="T3" fmla="*/ 2147483647 h 14"/>
              <a:gd name="T4" fmla="*/ 2147483647 w 54"/>
              <a:gd name="T5" fmla="*/ 0 h 14"/>
              <a:gd name="T6" fmla="*/ 2147483647 w 54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4"/>
              <a:gd name="T14" fmla="*/ 54 w 54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4">
                <a:moveTo>
                  <a:pt x="0" y="14"/>
                </a:moveTo>
                <a:lnTo>
                  <a:pt x="20" y="14"/>
                </a:lnTo>
                <a:lnTo>
                  <a:pt x="20" y="0"/>
                </a:lnTo>
                <a:lnTo>
                  <a:pt x="54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Freeform 63"/>
          <p:cNvSpPr>
            <a:spLocks/>
          </p:cNvSpPr>
          <p:nvPr/>
        </p:nvSpPr>
        <p:spPr bwMode="auto">
          <a:xfrm>
            <a:off x="2776538" y="995363"/>
            <a:ext cx="1574800" cy="179387"/>
          </a:xfrm>
          <a:custGeom>
            <a:avLst/>
            <a:gdLst>
              <a:gd name="T0" fmla="*/ 0 w 123"/>
              <a:gd name="T1" fmla="*/ 2147483647 h 14"/>
              <a:gd name="T2" fmla="*/ 2147483647 w 123"/>
              <a:gd name="T3" fmla="*/ 2147483647 h 14"/>
              <a:gd name="T4" fmla="*/ 2147483647 w 123"/>
              <a:gd name="T5" fmla="*/ 0 h 14"/>
              <a:gd name="T6" fmla="*/ 2147483647 w 123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4"/>
              <a:gd name="T14" fmla="*/ 123 w 123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  <a:lnTo>
                  <a:pt x="123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Line 64"/>
          <p:cNvSpPr>
            <a:spLocks noChangeShapeType="1"/>
          </p:cNvSpPr>
          <p:nvPr/>
        </p:nvSpPr>
        <p:spPr bwMode="auto">
          <a:xfrm>
            <a:off x="2424113" y="14557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Line 67"/>
          <p:cNvSpPr>
            <a:spLocks noChangeShapeType="1"/>
          </p:cNvSpPr>
          <p:nvPr/>
        </p:nvSpPr>
        <p:spPr bwMode="auto">
          <a:xfrm>
            <a:off x="2424113" y="105886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Freeform 70"/>
          <p:cNvSpPr>
            <a:spLocks/>
          </p:cNvSpPr>
          <p:nvPr/>
        </p:nvSpPr>
        <p:spPr bwMode="auto">
          <a:xfrm>
            <a:off x="1795463" y="1260475"/>
            <a:ext cx="25400" cy="26988"/>
          </a:xfrm>
          <a:custGeom>
            <a:avLst/>
            <a:gdLst>
              <a:gd name="T0" fmla="*/ 20161247 w 16"/>
              <a:gd name="T1" fmla="*/ 20161621 h 17"/>
              <a:gd name="T2" fmla="*/ 0 w 16"/>
              <a:gd name="T3" fmla="*/ 20161621 h 17"/>
              <a:gd name="T4" fmla="*/ 0 w 16"/>
              <a:gd name="T5" fmla="*/ 42844237 h 17"/>
              <a:gd name="T6" fmla="*/ 20161247 w 16"/>
              <a:gd name="T7" fmla="*/ 42844237 h 17"/>
              <a:gd name="T8" fmla="*/ 40322493 w 16"/>
              <a:gd name="T9" fmla="*/ 42844237 h 17"/>
              <a:gd name="T10" fmla="*/ 40322493 w 16"/>
              <a:gd name="T11" fmla="*/ 20161621 h 17"/>
              <a:gd name="T12" fmla="*/ 40322493 w 16"/>
              <a:gd name="T13" fmla="*/ 0 h 17"/>
              <a:gd name="T14" fmla="*/ 20161247 w 16"/>
              <a:gd name="T15" fmla="*/ 0 h 17"/>
              <a:gd name="T16" fmla="*/ 0 w 16"/>
              <a:gd name="T17" fmla="*/ 0 h 17"/>
              <a:gd name="T18" fmla="*/ 0 w 16"/>
              <a:gd name="T19" fmla="*/ 20161621 h 17"/>
              <a:gd name="T20" fmla="*/ 20161247 w 16"/>
              <a:gd name="T21" fmla="*/ 20161621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7"/>
              <a:gd name="T35" fmla="*/ 16 w 16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7">
                <a:moveTo>
                  <a:pt x="8" y="8"/>
                </a:move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6" y="17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Freeform 71"/>
          <p:cNvSpPr>
            <a:spLocks/>
          </p:cNvSpPr>
          <p:nvPr/>
        </p:nvSpPr>
        <p:spPr bwMode="auto">
          <a:xfrm>
            <a:off x="1808163" y="12731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04146902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Freeform 72"/>
          <p:cNvSpPr>
            <a:spLocks/>
          </p:cNvSpPr>
          <p:nvPr/>
        </p:nvSpPr>
        <p:spPr bwMode="auto">
          <a:xfrm>
            <a:off x="1795463" y="12096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5" name="Freeform 73"/>
          <p:cNvSpPr>
            <a:spLocks/>
          </p:cNvSpPr>
          <p:nvPr/>
        </p:nvSpPr>
        <p:spPr bwMode="auto">
          <a:xfrm>
            <a:off x="1808163" y="12223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6" name="Freeform 74"/>
          <p:cNvSpPr>
            <a:spLocks/>
          </p:cNvSpPr>
          <p:nvPr/>
        </p:nvSpPr>
        <p:spPr bwMode="auto">
          <a:xfrm>
            <a:off x="1795463" y="1146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7" name="Freeform 75"/>
          <p:cNvSpPr>
            <a:spLocks/>
          </p:cNvSpPr>
          <p:nvPr/>
        </p:nvSpPr>
        <p:spPr bwMode="auto">
          <a:xfrm>
            <a:off x="1808163" y="11588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8" name="Freeform 76"/>
          <p:cNvSpPr>
            <a:spLocks/>
          </p:cNvSpPr>
          <p:nvPr/>
        </p:nvSpPr>
        <p:spPr bwMode="auto">
          <a:xfrm>
            <a:off x="3838575" y="1662113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9" name="Freeform 77"/>
          <p:cNvSpPr>
            <a:spLocks/>
          </p:cNvSpPr>
          <p:nvPr/>
        </p:nvSpPr>
        <p:spPr bwMode="auto">
          <a:xfrm>
            <a:off x="3825875" y="1662113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Freeform 90"/>
          <p:cNvSpPr>
            <a:spLocks/>
          </p:cNvSpPr>
          <p:nvPr/>
        </p:nvSpPr>
        <p:spPr bwMode="auto">
          <a:xfrm>
            <a:off x="4710113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Freeform 91"/>
          <p:cNvSpPr>
            <a:spLocks/>
          </p:cNvSpPr>
          <p:nvPr/>
        </p:nvSpPr>
        <p:spPr bwMode="auto">
          <a:xfrm>
            <a:off x="4710113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Rectangle 92"/>
          <p:cNvSpPr>
            <a:spLocks noChangeArrowheads="1"/>
          </p:cNvSpPr>
          <p:nvPr/>
        </p:nvSpPr>
        <p:spPr bwMode="auto">
          <a:xfrm>
            <a:off x="4594225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3" name="Rectangle 99"/>
          <p:cNvSpPr>
            <a:spLocks noChangeArrowheads="1"/>
          </p:cNvSpPr>
          <p:nvPr/>
        </p:nvSpPr>
        <p:spPr bwMode="auto">
          <a:xfrm>
            <a:off x="3724275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4" name="Rectangle 100"/>
          <p:cNvSpPr>
            <a:spLocks noChangeArrowheads="1"/>
          </p:cNvSpPr>
          <p:nvPr/>
        </p:nvSpPr>
        <p:spPr bwMode="auto">
          <a:xfrm>
            <a:off x="1673225" y="85407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4855" name="Rectangle 101"/>
          <p:cNvSpPr>
            <a:spLocks noChangeArrowheads="1"/>
          </p:cNvSpPr>
          <p:nvPr/>
        </p:nvSpPr>
        <p:spPr bwMode="auto">
          <a:xfrm>
            <a:off x="1809750" y="9318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  <a:endParaRPr lang="en-US" sz="1400" b="1"/>
          </a:p>
        </p:txBody>
      </p:sp>
      <p:sp>
        <p:nvSpPr>
          <p:cNvPr id="34856" name="Rectangle 102"/>
          <p:cNvSpPr>
            <a:spLocks noChangeArrowheads="1"/>
          </p:cNvSpPr>
          <p:nvPr/>
        </p:nvSpPr>
        <p:spPr bwMode="auto">
          <a:xfrm>
            <a:off x="1654175" y="13255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4857" name="Rectangle 103"/>
          <p:cNvSpPr>
            <a:spLocks noChangeArrowheads="1"/>
          </p:cNvSpPr>
          <p:nvPr/>
        </p:nvSpPr>
        <p:spPr bwMode="auto">
          <a:xfrm>
            <a:off x="1762125" y="1381125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</a:t>
            </a:r>
            <a:endParaRPr lang="en-US" sz="1400" b="1"/>
          </a:p>
        </p:txBody>
      </p:sp>
      <p:sp>
        <p:nvSpPr>
          <p:cNvPr id="34858" name="Rectangle 104"/>
          <p:cNvSpPr>
            <a:spLocks noChangeArrowheads="1"/>
          </p:cNvSpPr>
          <p:nvPr/>
        </p:nvSpPr>
        <p:spPr bwMode="auto">
          <a:xfrm>
            <a:off x="1816100" y="173831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4859" name="Line 106"/>
          <p:cNvSpPr>
            <a:spLocks noChangeShapeType="1"/>
          </p:cNvSpPr>
          <p:nvPr/>
        </p:nvSpPr>
        <p:spPr bwMode="auto">
          <a:xfrm flipH="1">
            <a:off x="2743200" y="1508125"/>
            <a:ext cx="963613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0" name="Freeform 107"/>
          <p:cNvSpPr>
            <a:spLocks/>
          </p:cNvSpPr>
          <p:nvPr/>
        </p:nvSpPr>
        <p:spPr bwMode="auto">
          <a:xfrm>
            <a:off x="2660650" y="957263"/>
            <a:ext cx="77788" cy="255587"/>
          </a:xfrm>
          <a:custGeom>
            <a:avLst/>
            <a:gdLst>
              <a:gd name="T0" fmla="*/ 0 w 6"/>
              <a:gd name="T1" fmla="*/ 0 h 20"/>
              <a:gd name="T2" fmla="*/ 168086901 w 6"/>
              <a:gd name="T3" fmla="*/ 163307301 h 20"/>
              <a:gd name="T4" fmla="*/ 168086901 w 6"/>
              <a:gd name="T5" fmla="*/ 163307301 h 20"/>
              <a:gd name="T6" fmla="*/ 336160836 w 6"/>
              <a:gd name="T7" fmla="*/ 326627382 h 20"/>
              <a:gd name="T8" fmla="*/ 336160836 w 6"/>
              <a:gd name="T9" fmla="*/ 489934733 h 20"/>
              <a:gd name="T10" fmla="*/ 336160836 w 6"/>
              <a:gd name="T11" fmla="*/ 489934733 h 20"/>
              <a:gd name="T12" fmla="*/ 336160836 w 6"/>
              <a:gd name="T13" fmla="*/ 979869466 h 20"/>
              <a:gd name="T14" fmla="*/ 336160836 w 6"/>
              <a:gd name="T15" fmla="*/ 1633124030 h 20"/>
              <a:gd name="T16" fmla="*/ 336160836 w 6"/>
              <a:gd name="T17" fmla="*/ 2123058963 h 20"/>
              <a:gd name="T18" fmla="*/ 336160836 w 6"/>
              <a:gd name="T19" fmla="*/ 2147483647 h 20"/>
              <a:gd name="T20" fmla="*/ 336160836 w 6"/>
              <a:gd name="T21" fmla="*/ 2147483647 h 20"/>
              <a:gd name="T22" fmla="*/ 336160836 w 6"/>
              <a:gd name="T23" fmla="*/ 2147483647 h 20"/>
              <a:gd name="T24" fmla="*/ 336160836 w 6"/>
              <a:gd name="T25" fmla="*/ 2147483647 h 20"/>
              <a:gd name="T26" fmla="*/ 504247788 w 6"/>
              <a:gd name="T27" fmla="*/ 2147483647 h 20"/>
              <a:gd name="T28" fmla="*/ 1008495575 w 6"/>
              <a:gd name="T29" fmla="*/ 2147483647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6" y="2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1" name="Freeform 108"/>
          <p:cNvSpPr>
            <a:spLocks/>
          </p:cNvSpPr>
          <p:nvPr/>
        </p:nvSpPr>
        <p:spPr bwMode="auto">
          <a:xfrm>
            <a:off x="2660650" y="1212850"/>
            <a:ext cx="77788" cy="257175"/>
          </a:xfrm>
          <a:custGeom>
            <a:avLst/>
            <a:gdLst>
              <a:gd name="T0" fmla="*/ 0 w 6"/>
              <a:gd name="T1" fmla="*/ 2147483647 h 20"/>
              <a:gd name="T2" fmla="*/ 168086901 w 6"/>
              <a:gd name="T3" fmla="*/ 2147483647 h 20"/>
              <a:gd name="T4" fmla="*/ 168086901 w 6"/>
              <a:gd name="T5" fmla="*/ 2147483647 h 20"/>
              <a:gd name="T6" fmla="*/ 336160836 w 6"/>
              <a:gd name="T7" fmla="*/ 2147483647 h 20"/>
              <a:gd name="T8" fmla="*/ 336160836 w 6"/>
              <a:gd name="T9" fmla="*/ 2147483647 h 20"/>
              <a:gd name="T10" fmla="*/ 336160836 w 6"/>
              <a:gd name="T11" fmla="*/ 2147483647 h 20"/>
              <a:gd name="T12" fmla="*/ 336160836 w 6"/>
              <a:gd name="T13" fmla="*/ 2147483647 h 20"/>
              <a:gd name="T14" fmla="*/ 336160836 w 6"/>
              <a:gd name="T15" fmla="*/ 1653480716 h 20"/>
              <a:gd name="T16" fmla="*/ 336160836 w 6"/>
              <a:gd name="T17" fmla="*/ 992078303 h 20"/>
              <a:gd name="T18" fmla="*/ 336160836 w 6"/>
              <a:gd name="T19" fmla="*/ 496039152 h 20"/>
              <a:gd name="T20" fmla="*/ 336160836 w 6"/>
              <a:gd name="T21" fmla="*/ 496039152 h 20"/>
              <a:gd name="T22" fmla="*/ 336160836 w 6"/>
              <a:gd name="T23" fmla="*/ 330701307 h 20"/>
              <a:gd name="T24" fmla="*/ 336160836 w 6"/>
              <a:gd name="T25" fmla="*/ 165350653 h 20"/>
              <a:gd name="T26" fmla="*/ 504247788 w 6"/>
              <a:gd name="T27" fmla="*/ 165350653 h 20"/>
              <a:gd name="T28" fmla="*/ 1008495575 w 6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0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6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2" name="Freeform 109"/>
          <p:cNvSpPr>
            <a:spLocks/>
          </p:cNvSpPr>
          <p:nvPr/>
        </p:nvSpPr>
        <p:spPr bwMode="auto">
          <a:xfrm>
            <a:off x="4851400" y="1303338"/>
            <a:ext cx="217488" cy="114300"/>
          </a:xfrm>
          <a:custGeom>
            <a:avLst/>
            <a:gdLst>
              <a:gd name="T0" fmla="*/ 2147483647 w 17"/>
              <a:gd name="T1" fmla="*/ 483869993 h 9"/>
              <a:gd name="T2" fmla="*/ 1309367126 w 17"/>
              <a:gd name="T3" fmla="*/ 483869993 h 9"/>
              <a:gd name="T4" fmla="*/ 1309367126 w 17"/>
              <a:gd name="T5" fmla="*/ 0 h 9"/>
              <a:gd name="T6" fmla="*/ 0 w 17"/>
              <a:gd name="T7" fmla="*/ 806449857 h 9"/>
              <a:gd name="T8" fmla="*/ 1309367126 w 17"/>
              <a:gd name="T9" fmla="*/ 1451609782 h 9"/>
              <a:gd name="T10" fmla="*/ 130936712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8" y="3"/>
                </a:lnTo>
                <a:lnTo>
                  <a:pt x="8" y="0"/>
                </a:lnTo>
                <a:lnTo>
                  <a:pt x="0" y="5"/>
                </a:lnTo>
                <a:lnTo>
                  <a:pt x="8" y="9"/>
                </a:lnTo>
                <a:lnTo>
                  <a:pt x="8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3" name="Line 113"/>
          <p:cNvSpPr>
            <a:spLocks noChangeShapeType="1"/>
          </p:cNvSpPr>
          <p:nvPr/>
        </p:nvSpPr>
        <p:spPr bwMode="auto">
          <a:xfrm flipV="1">
            <a:off x="5068888" y="139223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4" name="Freeform 116"/>
          <p:cNvSpPr>
            <a:spLocks/>
          </p:cNvSpPr>
          <p:nvPr/>
        </p:nvSpPr>
        <p:spPr bwMode="auto">
          <a:xfrm>
            <a:off x="5035550" y="1949450"/>
            <a:ext cx="109538" cy="217488"/>
          </a:xfrm>
          <a:custGeom>
            <a:avLst/>
            <a:gdLst>
              <a:gd name="T0" fmla="*/ 296263747 w 9"/>
              <a:gd name="T1" fmla="*/ 0 h 17"/>
              <a:gd name="T2" fmla="*/ 296263747 w 9"/>
              <a:gd name="T3" fmla="*/ 1309367126 h 17"/>
              <a:gd name="T4" fmla="*/ 0 w 9"/>
              <a:gd name="T5" fmla="*/ 1309367126 h 17"/>
              <a:gd name="T6" fmla="*/ 592527494 w 9"/>
              <a:gd name="T7" fmla="*/ 2147483647 h 17"/>
              <a:gd name="T8" fmla="*/ 1333174642 w 9"/>
              <a:gd name="T9" fmla="*/ 1309367126 h 17"/>
              <a:gd name="T10" fmla="*/ 1036910991 w 9"/>
              <a:gd name="T11" fmla="*/ 1309367126 h 17"/>
              <a:gd name="T12" fmla="*/ 1036910991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5" name="Line 118"/>
          <p:cNvSpPr>
            <a:spLocks noChangeShapeType="1"/>
          </p:cNvSpPr>
          <p:nvPr/>
        </p:nvSpPr>
        <p:spPr bwMode="auto">
          <a:xfrm flipV="1">
            <a:off x="5100638" y="1417638"/>
            <a:ext cx="14287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6" name="Line 119"/>
          <p:cNvSpPr>
            <a:spLocks noChangeShapeType="1"/>
          </p:cNvSpPr>
          <p:nvPr/>
        </p:nvSpPr>
        <p:spPr bwMode="auto">
          <a:xfrm flipH="1">
            <a:off x="5056188" y="1336675"/>
            <a:ext cx="635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7" name="Freeform 120"/>
          <p:cNvSpPr>
            <a:spLocks/>
          </p:cNvSpPr>
          <p:nvPr/>
        </p:nvSpPr>
        <p:spPr bwMode="auto">
          <a:xfrm>
            <a:off x="3967163" y="1303338"/>
            <a:ext cx="217487" cy="114300"/>
          </a:xfrm>
          <a:custGeom>
            <a:avLst/>
            <a:gdLst>
              <a:gd name="T0" fmla="*/ 2147483647 w 17"/>
              <a:gd name="T1" fmla="*/ 483869993 h 9"/>
              <a:gd name="T2" fmla="*/ 1473026396 w 17"/>
              <a:gd name="T3" fmla="*/ 483869993 h 9"/>
              <a:gd name="T4" fmla="*/ 1473026396 w 17"/>
              <a:gd name="T5" fmla="*/ 0 h 9"/>
              <a:gd name="T6" fmla="*/ 0 w 17"/>
              <a:gd name="T7" fmla="*/ 806449857 h 9"/>
              <a:gd name="T8" fmla="*/ 1473026396 w 17"/>
              <a:gd name="T9" fmla="*/ 1451609782 h 9"/>
              <a:gd name="T10" fmla="*/ 147302639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  <a:lnTo>
                  <a:pt x="9" y="9"/>
                </a:lnTo>
                <a:lnTo>
                  <a:pt x="9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8" name="Line 124"/>
          <p:cNvSpPr>
            <a:spLocks noChangeShapeType="1"/>
          </p:cNvSpPr>
          <p:nvPr/>
        </p:nvSpPr>
        <p:spPr bwMode="auto">
          <a:xfrm flipV="1">
            <a:off x="4184650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9" name="Freeform 127"/>
          <p:cNvSpPr>
            <a:spLocks/>
          </p:cNvSpPr>
          <p:nvPr/>
        </p:nvSpPr>
        <p:spPr bwMode="auto">
          <a:xfrm>
            <a:off x="4164013" y="1981200"/>
            <a:ext cx="109537" cy="217488"/>
          </a:xfrm>
          <a:custGeom>
            <a:avLst/>
            <a:gdLst>
              <a:gd name="T0" fmla="*/ 296261042 w 9"/>
              <a:gd name="T1" fmla="*/ 0 h 17"/>
              <a:gd name="T2" fmla="*/ 296261042 w 9"/>
              <a:gd name="T3" fmla="*/ 1309367126 h 17"/>
              <a:gd name="T4" fmla="*/ 0 w 9"/>
              <a:gd name="T5" fmla="*/ 1309367126 h 17"/>
              <a:gd name="T6" fmla="*/ 592509914 w 9"/>
              <a:gd name="T7" fmla="*/ 2147483647 h 17"/>
              <a:gd name="T8" fmla="*/ 1333150301 w 9"/>
              <a:gd name="T9" fmla="*/ 1309367126 h 17"/>
              <a:gd name="T10" fmla="*/ 1036889354 w 9"/>
              <a:gd name="T11" fmla="*/ 1309367126 h 17"/>
              <a:gd name="T12" fmla="*/ 103688935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0" name="Line 129"/>
          <p:cNvSpPr>
            <a:spLocks noChangeShapeType="1"/>
          </p:cNvSpPr>
          <p:nvPr/>
        </p:nvSpPr>
        <p:spPr bwMode="auto">
          <a:xfrm flipV="1">
            <a:off x="4230688" y="1341438"/>
            <a:ext cx="20637" cy="744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Line 130"/>
          <p:cNvSpPr>
            <a:spLocks noChangeShapeType="1"/>
          </p:cNvSpPr>
          <p:nvPr/>
        </p:nvSpPr>
        <p:spPr bwMode="auto">
          <a:xfrm flipH="1">
            <a:off x="4171950" y="1336675"/>
            <a:ext cx="65088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2" name="Line 133"/>
          <p:cNvSpPr>
            <a:spLocks noChangeShapeType="1"/>
          </p:cNvSpPr>
          <p:nvPr/>
        </p:nvSpPr>
        <p:spPr bwMode="auto">
          <a:xfrm flipH="1">
            <a:off x="5324475" y="1687513"/>
            <a:ext cx="8064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Line 139"/>
          <p:cNvSpPr>
            <a:spLocks noChangeShapeType="1"/>
          </p:cNvSpPr>
          <p:nvPr/>
        </p:nvSpPr>
        <p:spPr bwMode="auto">
          <a:xfrm>
            <a:off x="6196013" y="14049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Line 140"/>
          <p:cNvSpPr>
            <a:spLocks noChangeShapeType="1"/>
          </p:cNvSpPr>
          <p:nvPr/>
        </p:nvSpPr>
        <p:spPr bwMode="auto">
          <a:xfrm>
            <a:off x="6196013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5" name="Line 145"/>
          <p:cNvSpPr>
            <a:spLocks noChangeShapeType="1"/>
          </p:cNvSpPr>
          <p:nvPr/>
        </p:nvSpPr>
        <p:spPr bwMode="auto">
          <a:xfrm flipV="1">
            <a:off x="6196013" y="1404938"/>
            <a:ext cx="1587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6" name="Line 147"/>
          <p:cNvSpPr>
            <a:spLocks noChangeShapeType="1"/>
          </p:cNvSpPr>
          <p:nvPr/>
        </p:nvSpPr>
        <p:spPr bwMode="auto">
          <a:xfrm>
            <a:off x="6118225" y="1096963"/>
            <a:ext cx="14288" cy="8445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7" name="Line 148"/>
          <p:cNvSpPr>
            <a:spLocks noChangeShapeType="1"/>
          </p:cNvSpPr>
          <p:nvPr/>
        </p:nvSpPr>
        <p:spPr bwMode="auto">
          <a:xfrm>
            <a:off x="6196013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8" name="Line 149"/>
          <p:cNvSpPr>
            <a:spLocks noChangeShapeType="1"/>
          </p:cNvSpPr>
          <p:nvPr/>
        </p:nvSpPr>
        <p:spPr bwMode="auto">
          <a:xfrm flipV="1">
            <a:off x="5632450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9" name="Line 161"/>
          <p:cNvSpPr>
            <a:spLocks noChangeShapeType="1"/>
          </p:cNvSpPr>
          <p:nvPr/>
        </p:nvSpPr>
        <p:spPr bwMode="auto">
          <a:xfrm>
            <a:off x="5248275" y="1058863"/>
            <a:ext cx="1588" cy="9334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0" name="Line 162"/>
          <p:cNvSpPr>
            <a:spLocks noChangeShapeType="1"/>
          </p:cNvSpPr>
          <p:nvPr/>
        </p:nvSpPr>
        <p:spPr bwMode="auto">
          <a:xfrm>
            <a:off x="5311775" y="13414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1" name="Line 163"/>
          <p:cNvSpPr>
            <a:spLocks noChangeShapeType="1"/>
          </p:cNvSpPr>
          <p:nvPr/>
        </p:nvSpPr>
        <p:spPr bwMode="auto">
          <a:xfrm flipV="1">
            <a:off x="5311775" y="1404938"/>
            <a:ext cx="1588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2" name="Line 164"/>
          <p:cNvSpPr>
            <a:spLocks noChangeShapeType="1"/>
          </p:cNvSpPr>
          <p:nvPr/>
        </p:nvSpPr>
        <p:spPr bwMode="auto">
          <a:xfrm>
            <a:off x="5311775" y="14049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3" name="Line 165"/>
          <p:cNvSpPr>
            <a:spLocks noChangeShapeType="1"/>
          </p:cNvSpPr>
          <p:nvPr/>
        </p:nvSpPr>
        <p:spPr bwMode="auto">
          <a:xfrm flipH="1">
            <a:off x="5311775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4" name="Line 166"/>
          <p:cNvSpPr>
            <a:spLocks noChangeShapeType="1"/>
          </p:cNvSpPr>
          <p:nvPr/>
        </p:nvSpPr>
        <p:spPr bwMode="auto">
          <a:xfrm>
            <a:off x="5311775" y="1058863"/>
            <a:ext cx="1588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5" name="Freeform 167"/>
          <p:cNvSpPr>
            <a:spLocks/>
          </p:cNvSpPr>
          <p:nvPr/>
        </p:nvSpPr>
        <p:spPr bwMode="auto">
          <a:xfrm>
            <a:off x="5619750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6" name="Freeform 168"/>
          <p:cNvSpPr>
            <a:spLocks/>
          </p:cNvSpPr>
          <p:nvPr/>
        </p:nvSpPr>
        <p:spPr bwMode="auto">
          <a:xfrm>
            <a:off x="5597525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7" name="Rectangle 175"/>
          <p:cNvSpPr>
            <a:spLocks noChangeArrowheads="1"/>
          </p:cNvSpPr>
          <p:nvPr/>
        </p:nvSpPr>
        <p:spPr bwMode="auto">
          <a:xfrm>
            <a:off x="6388100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8" name="Rectangle 182"/>
          <p:cNvSpPr>
            <a:spLocks noChangeArrowheads="1"/>
          </p:cNvSpPr>
          <p:nvPr/>
        </p:nvSpPr>
        <p:spPr bwMode="auto">
          <a:xfrm>
            <a:off x="5503863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9" name="Freeform 183"/>
          <p:cNvSpPr>
            <a:spLocks/>
          </p:cNvSpPr>
          <p:nvPr/>
        </p:nvSpPr>
        <p:spPr bwMode="auto">
          <a:xfrm>
            <a:off x="6630988" y="1316038"/>
            <a:ext cx="217487" cy="101600"/>
          </a:xfrm>
          <a:custGeom>
            <a:avLst/>
            <a:gdLst>
              <a:gd name="T0" fmla="*/ 2147483647 w 17"/>
              <a:gd name="T1" fmla="*/ 322579945 h 8"/>
              <a:gd name="T2" fmla="*/ 1473026396 w 17"/>
              <a:gd name="T3" fmla="*/ 322579945 h 8"/>
              <a:gd name="T4" fmla="*/ 1473026396 w 17"/>
              <a:gd name="T5" fmla="*/ 0 h 8"/>
              <a:gd name="T6" fmla="*/ 0 w 17"/>
              <a:gd name="T7" fmla="*/ 645159891 h 8"/>
              <a:gd name="T8" fmla="*/ 1473026396 w 17"/>
              <a:gd name="T9" fmla="*/ 1290319782 h 8"/>
              <a:gd name="T10" fmla="*/ 147302639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0" name="Line 187"/>
          <p:cNvSpPr>
            <a:spLocks noChangeShapeType="1"/>
          </p:cNvSpPr>
          <p:nvPr/>
        </p:nvSpPr>
        <p:spPr bwMode="auto">
          <a:xfrm flipV="1">
            <a:off x="684847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1" name="Freeform 190"/>
          <p:cNvSpPr>
            <a:spLocks/>
          </p:cNvSpPr>
          <p:nvPr/>
        </p:nvSpPr>
        <p:spPr bwMode="auto">
          <a:xfrm>
            <a:off x="6823075" y="1841500"/>
            <a:ext cx="120650" cy="217488"/>
          </a:xfrm>
          <a:custGeom>
            <a:avLst/>
            <a:gdLst>
              <a:gd name="T0" fmla="*/ 359416302 w 9"/>
              <a:gd name="T1" fmla="*/ 0 h 17"/>
              <a:gd name="T2" fmla="*/ 359416302 w 9"/>
              <a:gd name="T3" fmla="*/ 1309367126 h 17"/>
              <a:gd name="T4" fmla="*/ 0 w 9"/>
              <a:gd name="T5" fmla="*/ 1309367126 h 17"/>
              <a:gd name="T6" fmla="*/ 718832605 w 9"/>
              <a:gd name="T7" fmla="*/ 2147483647 h 17"/>
              <a:gd name="T8" fmla="*/ 1617380011 w 9"/>
              <a:gd name="T9" fmla="*/ 1309367126 h 17"/>
              <a:gd name="T10" fmla="*/ 1257963814 w 9"/>
              <a:gd name="T11" fmla="*/ 1309367126 h 17"/>
              <a:gd name="T12" fmla="*/ 125796381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2" name="Line 192"/>
          <p:cNvSpPr>
            <a:spLocks noChangeShapeType="1"/>
          </p:cNvSpPr>
          <p:nvPr/>
        </p:nvSpPr>
        <p:spPr bwMode="auto">
          <a:xfrm flipV="1">
            <a:off x="6907213" y="1316038"/>
            <a:ext cx="20637" cy="623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3" name="Line 193"/>
          <p:cNvSpPr>
            <a:spLocks noChangeShapeType="1"/>
          </p:cNvSpPr>
          <p:nvPr/>
        </p:nvSpPr>
        <p:spPr bwMode="auto">
          <a:xfrm flipH="1">
            <a:off x="6840538" y="1336675"/>
            <a:ext cx="65087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4" name="Freeform 194"/>
          <p:cNvSpPr>
            <a:spLocks/>
          </p:cNvSpPr>
          <p:nvPr/>
        </p:nvSpPr>
        <p:spPr bwMode="auto">
          <a:xfrm>
            <a:off x="5746750" y="1316038"/>
            <a:ext cx="219075" cy="101600"/>
          </a:xfrm>
          <a:custGeom>
            <a:avLst/>
            <a:gdLst>
              <a:gd name="T0" fmla="*/ 2147483647 w 17"/>
              <a:gd name="T1" fmla="*/ 322579945 h 8"/>
              <a:gd name="T2" fmla="*/ 1494619589 w 17"/>
              <a:gd name="T3" fmla="*/ 322579945 h 8"/>
              <a:gd name="T4" fmla="*/ 1494619589 w 17"/>
              <a:gd name="T5" fmla="*/ 0 h 8"/>
              <a:gd name="T6" fmla="*/ 0 w 17"/>
              <a:gd name="T7" fmla="*/ 645159891 h 8"/>
              <a:gd name="T8" fmla="*/ 1494619589 w 17"/>
              <a:gd name="T9" fmla="*/ 1290319782 h 8"/>
              <a:gd name="T10" fmla="*/ 1494619589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5" name="Line 198"/>
          <p:cNvSpPr>
            <a:spLocks noChangeShapeType="1"/>
          </p:cNvSpPr>
          <p:nvPr/>
        </p:nvSpPr>
        <p:spPr bwMode="auto">
          <a:xfrm flipV="1">
            <a:off x="596582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6" name="Freeform 201"/>
          <p:cNvSpPr>
            <a:spLocks/>
          </p:cNvSpPr>
          <p:nvPr/>
        </p:nvSpPr>
        <p:spPr bwMode="auto">
          <a:xfrm>
            <a:off x="5937250" y="1892300"/>
            <a:ext cx="122238" cy="217488"/>
          </a:xfrm>
          <a:custGeom>
            <a:avLst/>
            <a:gdLst>
              <a:gd name="T0" fmla="*/ 368941398 w 9"/>
              <a:gd name="T1" fmla="*/ 0 h 17"/>
              <a:gd name="T2" fmla="*/ 368941398 w 9"/>
              <a:gd name="T3" fmla="*/ 1309367126 h 17"/>
              <a:gd name="T4" fmla="*/ 0 w 9"/>
              <a:gd name="T5" fmla="*/ 1309367126 h 17"/>
              <a:gd name="T6" fmla="*/ 922353653 w 9"/>
              <a:gd name="T7" fmla="*/ 2147483647 h 17"/>
              <a:gd name="T8" fmla="*/ 1660236237 w 9"/>
              <a:gd name="T9" fmla="*/ 1309367126 h 17"/>
              <a:gd name="T10" fmla="*/ 1291294945 w 9"/>
              <a:gd name="T11" fmla="*/ 1309367126 h 17"/>
              <a:gd name="T12" fmla="*/ 1291294945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5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7" name="Line 203"/>
          <p:cNvSpPr>
            <a:spLocks noChangeShapeType="1"/>
          </p:cNvSpPr>
          <p:nvPr/>
        </p:nvSpPr>
        <p:spPr bwMode="auto">
          <a:xfrm flipH="1" flipV="1">
            <a:off x="6030913" y="1341438"/>
            <a:ext cx="4762" cy="604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8" name="Line 204"/>
          <p:cNvSpPr>
            <a:spLocks noChangeShapeType="1"/>
          </p:cNvSpPr>
          <p:nvPr/>
        </p:nvSpPr>
        <p:spPr bwMode="auto">
          <a:xfrm flipH="1">
            <a:off x="5953125" y="1336675"/>
            <a:ext cx="762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9" name="Line 205"/>
          <p:cNvSpPr>
            <a:spLocks noChangeShapeType="1"/>
          </p:cNvSpPr>
          <p:nvPr/>
        </p:nvSpPr>
        <p:spPr bwMode="auto">
          <a:xfrm flipH="1">
            <a:off x="4410075" y="1055688"/>
            <a:ext cx="8461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0" name="Freeform 206"/>
          <p:cNvSpPr>
            <a:spLocks/>
          </p:cNvSpPr>
          <p:nvPr/>
        </p:nvSpPr>
        <p:spPr bwMode="auto">
          <a:xfrm>
            <a:off x="5210175" y="995363"/>
            <a:ext cx="985838" cy="63500"/>
          </a:xfrm>
          <a:custGeom>
            <a:avLst/>
            <a:gdLst>
              <a:gd name="T0" fmla="*/ 2147483647 w 77"/>
              <a:gd name="T1" fmla="*/ 806449891 h 5"/>
              <a:gd name="T2" fmla="*/ 2147483647 w 77"/>
              <a:gd name="T3" fmla="*/ 0 h 5"/>
              <a:gd name="T4" fmla="*/ 0 w 77"/>
              <a:gd name="T5" fmla="*/ 0 h 5"/>
              <a:gd name="T6" fmla="*/ 0 60000 65536"/>
              <a:gd name="T7" fmla="*/ 0 60000 65536"/>
              <a:gd name="T8" fmla="*/ 0 60000 65536"/>
              <a:gd name="T9" fmla="*/ 0 w 77"/>
              <a:gd name="T10" fmla="*/ 0 h 5"/>
              <a:gd name="T11" fmla="*/ 77 w 7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5">
                <a:moveTo>
                  <a:pt x="77" y="5"/>
                </a:moveTo>
                <a:lnTo>
                  <a:pt x="7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1" name="Rectangle 209"/>
          <p:cNvSpPr>
            <a:spLocks noChangeArrowheads="1"/>
          </p:cNvSpPr>
          <p:nvPr/>
        </p:nvSpPr>
        <p:spPr bwMode="auto">
          <a:xfrm>
            <a:off x="3860800" y="22526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902" name="Rectangle 210"/>
          <p:cNvSpPr>
            <a:spLocks noChangeArrowheads="1"/>
          </p:cNvSpPr>
          <p:nvPr/>
        </p:nvSpPr>
        <p:spPr bwMode="auto">
          <a:xfrm>
            <a:off x="3994150" y="2330450"/>
            <a:ext cx="452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31-24</a:t>
            </a:r>
            <a:endParaRPr lang="en-US" sz="1400" b="1"/>
          </a:p>
        </p:txBody>
      </p:sp>
      <p:sp>
        <p:nvSpPr>
          <p:cNvPr id="34903" name="Rectangle 211"/>
          <p:cNvSpPr>
            <a:spLocks noChangeArrowheads="1"/>
          </p:cNvSpPr>
          <p:nvPr/>
        </p:nvSpPr>
        <p:spPr bwMode="auto">
          <a:xfrm>
            <a:off x="6537325" y="22526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904" name="Rectangle 212"/>
          <p:cNvSpPr>
            <a:spLocks noChangeArrowheads="1"/>
          </p:cNvSpPr>
          <p:nvPr/>
        </p:nvSpPr>
        <p:spPr bwMode="auto">
          <a:xfrm>
            <a:off x="6670675" y="2330450"/>
            <a:ext cx="255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7-0</a:t>
            </a:r>
            <a:endParaRPr lang="en-US" sz="1400" b="1"/>
          </a:p>
        </p:txBody>
      </p:sp>
      <p:sp>
        <p:nvSpPr>
          <p:cNvPr id="34905" name="Rectangle 213"/>
          <p:cNvSpPr>
            <a:spLocks noChangeArrowheads="1"/>
          </p:cNvSpPr>
          <p:nvPr/>
        </p:nvSpPr>
        <p:spPr bwMode="auto">
          <a:xfrm>
            <a:off x="4745038" y="22526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906" name="Rectangle 214"/>
          <p:cNvSpPr>
            <a:spLocks noChangeArrowheads="1"/>
          </p:cNvSpPr>
          <p:nvPr/>
        </p:nvSpPr>
        <p:spPr bwMode="auto">
          <a:xfrm>
            <a:off x="4878388" y="2330450"/>
            <a:ext cx="4524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23-16</a:t>
            </a:r>
            <a:endParaRPr lang="en-US" sz="1400" b="1"/>
          </a:p>
        </p:txBody>
      </p:sp>
      <p:sp>
        <p:nvSpPr>
          <p:cNvPr id="34907" name="Rectangle 215"/>
          <p:cNvSpPr>
            <a:spLocks noChangeArrowheads="1"/>
          </p:cNvSpPr>
          <p:nvPr/>
        </p:nvSpPr>
        <p:spPr bwMode="auto">
          <a:xfrm>
            <a:off x="5665788" y="22526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4908" name="Rectangle 216"/>
          <p:cNvSpPr>
            <a:spLocks noChangeArrowheads="1"/>
          </p:cNvSpPr>
          <p:nvPr/>
        </p:nvSpPr>
        <p:spPr bwMode="auto">
          <a:xfrm>
            <a:off x="5813425" y="2330450"/>
            <a:ext cx="354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15-8</a:t>
            </a:r>
            <a:endParaRPr lang="en-US" sz="1400" b="1"/>
          </a:p>
        </p:txBody>
      </p:sp>
      <p:sp>
        <p:nvSpPr>
          <p:cNvPr id="34909" name="Rectangle 217"/>
          <p:cNvSpPr>
            <a:spLocks noChangeArrowheads="1"/>
          </p:cNvSpPr>
          <p:nvPr/>
        </p:nvSpPr>
        <p:spPr bwMode="auto">
          <a:xfrm>
            <a:off x="2071688" y="2609850"/>
            <a:ext cx="9858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512K x 8 memory chip</a:t>
            </a:r>
            <a:endParaRPr lang="en-US" sz="1400" b="1"/>
          </a:p>
        </p:txBody>
      </p:sp>
      <p:sp>
        <p:nvSpPr>
          <p:cNvPr id="34910" name="Line 218"/>
          <p:cNvSpPr>
            <a:spLocks noChangeShapeType="1"/>
          </p:cNvSpPr>
          <p:nvPr/>
        </p:nvSpPr>
        <p:spPr bwMode="auto">
          <a:xfrm>
            <a:off x="2414588" y="11922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1" name="Line 219"/>
          <p:cNvSpPr>
            <a:spLocks noChangeShapeType="1"/>
          </p:cNvSpPr>
          <p:nvPr/>
        </p:nvSpPr>
        <p:spPr bwMode="auto">
          <a:xfrm>
            <a:off x="2424113" y="13541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2" name="Rectangle 221"/>
          <p:cNvSpPr>
            <a:spLocks noChangeArrowheads="1"/>
          </p:cNvSpPr>
          <p:nvPr/>
        </p:nvSpPr>
        <p:spPr bwMode="auto">
          <a:xfrm>
            <a:off x="7204075" y="1001713"/>
            <a:ext cx="1765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800" b="1">
                <a:solidFill>
                  <a:srgbClr val="000000"/>
                </a:solidFill>
              </a:rPr>
              <a:t>4 chips for each 32 bit word</a:t>
            </a: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"/>
          <p:cNvSpPr>
            <a:spLocks/>
          </p:cNvSpPr>
          <p:nvPr/>
        </p:nvSpPr>
        <p:spPr bwMode="auto">
          <a:xfrm>
            <a:off x="6192838" y="2173288"/>
            <a:ext cx="309562" cy="141287"/>
          </a:xfrm>
          <a:custGeom>
            <a:avLst/>
            <a:gdLst>
              <a:gd name="T0" fmla="*/ 2147483647 w 21"/>
              <a:gd name="T1" fmla="*/ 0 h 11"/>
              <a:gd name="T2" fmla="*/ 2147483647 w 21"/>
              <a:gd name="T3" fmla="*/ 1814728934 h 11"/>
              <a:gd name="T4" fmla="*/ 0 w 21"/>
              <a:gd name="T5" fmla="*/ 1814728934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Freeform 3"/>
          <p:cNvSpPr>
            <a:spLocks/>
          </p:cNvSpPr>
          <p:nvPr/>
        </p:nvSpPr>
        <p:spPr bwMode="auto">
          <a:xfrm>
            <a:off x="6192838" y="2801938"/>
            <a:ext cx="309562" cy="139700"/>
          </a:xfrm>
          <a:custGeom>
            <a:avLst/>
            <a:gdLst>
              <a:gd name="T0" fmla="*/ 2147483647 w 21"/>
              <a:gd name="T1" fmla="*/ 0 h 11"/>
              <a:gd name="T2" fmla="*/ 2147483647 w 21"/>
              <a:gd name="T3" fmla="*/ 1774190178 h 11"/>
              <a:gd name="T4" fmla="*/ 0 w 21"/>
              <a:gd name="T5" fmla="*/ 1774190178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6194425" y="1558925"/>
            <a:ext cx="307975" cy="133350"/>
          </a:xfrm>
          <a:custGeom>
            <a:avLst/>
            <a:gdLst>
              <a:gd name="T0" fmla="*/ 2147483647 w 21"/>
              <a:gd name="T1" fmla="*/ 0 h 10"/>
              <a:gd name="T2" fmla="*/ 2147483647 w 21"/>
              <a:gd name="T3" fmla="*/ 1778222405 h 10"/>
              <a:gd name="T4" fmla="*/ 0 w 21"/>
              <a:gd name="T5" fmla="*/ 1778222405 h 10"/>
              <a:gd name="T6" fmla="*/ 0 60000 65536"/>
              <a:gd name="T7" fmla="*/ 0 60000 65536"/>
              <a:gd name="T8" fmla="*/ 0 60000 65536"/>
              <a:gd name="T9" fmla="*/ 0 w 21"/>
              <a:gd name="T10" fmla="*/ 0 h 10"/>
              <a:gd name="T11" fmla="*/ 21 w 21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0">
                <a:moveTo>
                  <a:pt x="21" y="0"/>
                </a:moveTo>
                <a:lnTo>
                  <a:pt x="21" y="10"/>
                </a:lnTo>
                <a:lnTo>
                  <a:pt x="0" y="1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409700" y="5630863"/>
            <a:ext cx="642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 Organization of a 2M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000000"/>
                </a:solidFill>
              </a:rPr>
              <a:t> 32 memory module using 512K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000000"/>
                </a:solidFill>
              </a:rPr>
              <a:t> 8 static memory chips (16 chips).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3352800" y="2928938"/>
            <a:ext cx="1047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3352800" y="2301875"/>
            <a:ext cx="1031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3289300" y="1687513"/>
            <a:ext cx="1730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524250" y="2928938"/>
            <a:ext cx="830263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3570288" y="2301875"/>
            <a:ext cx="742950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3570288" y="1687513"/>
            <a:ext cx="78740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421188" y="2928938"/>
            <a:ext cx="8016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4441825" y="2301875"/>
            <a:ext cx="781050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 flipV="1">
            <a:off x="4402138" y="1684338"/>
            <a:ext cx="835025" cy="31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971675" y="519113"/>
            <a:ext cx="23018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19-bit internal chip address</a:t>
            </a:r>
            <a:endParaRPr lang="en-US" sz="1400" b="1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4222750" y="3557588"/>
            <a:ext cx="100012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3032125" y="2865438"/>
            <a:ext cx="12700" cy="25400"/>
          </a:xfrm>
          <a:custGeom>
            <a:avLst/>
            <a:gdLst>
              <a:gd name="T0" fmla="*/ 161289973 w 1"/>
              <a:gd name="T1" fmla="*/ 322579945 h 2"/>
              <a:gd name="T2" fmla="*/ 0 w 1"/>
              <a:gd name="T3" fmla="*/ 0 h 2"/>
              <a:gd name="T4" fmla="*/ 0 w 1"/>
              <a:gd name="T5" fmla="*/ 322579945 h 2"/>
              <a:gd name="T6" fmla="*/ 0 w 1"/>
              <a:gd name="T7" fmla="*/ 322579945 h 2"/>
              <a:gd name="T8" fmla="*/ 161289973 w 1"/>
              <a:gd name="T9" fmla="*/ 32257994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3032125" y="2865438"/>
            <a:ext cx="12700" cy="25400"/>
          </a:xfrm>
          <a:custGeom>
            <a:avLst/>
            <a:gdLst>
              <a:gd name="T0" fmla="*/ 20161247 w 8"/>
              <a:gd name="T1" fmla="*/ 40322493 h 16"/>
              <a:gd name="T2" fmla="*/ 0 w 8"/>
              <a:gd name="T3" fmla="*/ 0 h 16"/>
              <a:gd name="T4" fmla="*/ 0 w 8"/>
              <a:gd name="T5" fmla="*/ 40322493 h 16"/>
              <a:gd name="T6" fmla="*/ 0 w 8"/>
              <a:gd name="T7" fmla="*/ 40322493 h 16"/>
              <a:gd name="T8" fmla="*/ 20161247 w 8"/>
              <a:gd name="T9" fmla="*/ 40322493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6"/>
              <a:gd name="T17" fmla="*/ 8 w 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6">
                <a:moveTo>
                  <a:pt x="8" y="16"/>
                </a:moveTo>
                <a:lnTo>
                  <a:pt x="0" y="0"/>
                </a:lnTo>
                <a:lnTo>
                  <a:pt x="0" y="16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776538" y="2890838"/>
            <a:ext cx="255587" cy="287337"/>
          </a:xfrm>
          <a:custGeom>
            <a:avLst/>
            <a:gdLst>
              <a:gd name="T0" fmla="*/ 2147483647 w 20"/>
              <a:gd name="T1" fmla="*/ 0 h 6"/>
              <a:gd name="T2" fmla="*/ 2147483647 w 20"/>
              <a:gd name="T3" fmla="*/ 2147483647 h 6"/>
              <a:gd name="T4" fmla="*/ 2147483647 w 20"/>
              <a:gd name="T5" fmla="*/ 2147483647 h 6"/>
              <a:gd name="T6" fmla="*/ 2147483647 w 20"/>
              <a:gd name="T7" fmla="*/ 2147483647 h 6"/>
              <a:gd name="T8" fmla="*/ 0 w 20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"/>
              <a:gd name="T17" fmla="*/ 20 w 20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">
                <a:moveTo>
                  <a:pt x="20" y="0"/>
                </a:moveTo>
                <a:lnTo>
                  <a:pt x="20" y="1"/>
                </a:lnTo>
                <a:lnTo>
                  <a:pt x="20" y="6"/>
                </a:lnTo>
                <a:lnTo>
                  <a:pt x="15" y="6"/>
                </a:lnTo>
                <a:lnTo>
                  <a:pt x="0" y="6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3160713" y="2711450"/>
            <a:ext cx="128587" cy="846138"/>
          </a:xfrm>
          <a:custGeom>
            <a:avLst/>
            <a:gdLst>
              <a:gd name="T0" fmla="*/ 0 w 10"/>
              <a:gd name="T1" fmla="*/ 0 h 66"/>
              <a:gd name="T2" fmla="*/ 1653461428 w 10"/>
              <a:gd name="T3" fmla="*/ 0 h 66"/>
              <a:gd name="T4" fmla="*/ 1653461428 w 10"/>
              <a:gd name="T5" fmla="*/ 2147483647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0"/>
                </a:moveTo>
                <a:lnTo>
                  <a:pt x="10" y="0"/>
                </a:lnTo>
                <a:lnTo>
                  <a:pt x="10" y="66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414838" y="3211513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14838" y="264795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4414838" y="259715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414838" y="202088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414838" y="13922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3160713" y="2647950"/>
            <a:ext cx="192087" cy="280988"/>
          </a:xfrm>
          <a:custGeom>
            <a:avLst/>
            <a:gdLst>
              <a:gd name="T0" fmla="*/ 0 w 15"/>
              <a:gd name="T1" fmla="*/ 0 h 22"/>
              <a:gd name="T2" fmla="*/ 2147483647 w 15"/>
              <a:gd name="T3" fmla="*/ 0 h 22"/>
              <a:gd name="T4" fmla="*/ 2147483647 w 15"/>
              <a:gd name="T5" fmla="*/ 2147483647 h 22"/>
              <a:gd name="T6" fmla="*/ 0 60000 65536"/>
              <a:gd name="T7" fmla="*/ 0 60000 65536"/>
              <a:gd name="T8" fmla="*/ 0 60000 65536"/>
              <a:gd name="T9" fmla="*/ 0 w 15"/>
              <a:gd name="T10" fmla="*/ 0 h 22"/>
              <a:gd name="T11" fmla="*/ 15 w 15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2">
                <a:moveTo>
                  <a:pt x="0" y="0"/>
                </a:moveTo>
                <a:lnTo>
                  <a:pt x="15" y="0"/>
                </a:lnTo>
                <a:lnTo>
                  <a:pt x="15" y="22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7" name="Freeform 27"/>
          <p:cNvSpPr>
            <a:spLocks/>
          </p:cNvSpPr>
          <p:nvPr/>
        </p:nvSpPr>
        <p:spPr bwMode="auto">
          <a:xfrm>
            <a:off x="3160713" y="2301875"/>
            <a:ext cx="192087" cy="295275"/>
          </a:xfrm>
          <a:custGeom>
            <a:avLst/>
            <a:gdLst>
              <a:gd name="T0" fmla="*/ 0 w 15"/>
              <a:gd name="T1" fmla="*/ 2147483647 h 23"/>
              <a:gd name="T2" fmla="*/ 2147483647 w 15"/>
              <a:gd name="T3" fmla="*/ 2147483647 h 23"/>
              <a:gd name="T4" fmla="*/ 2147483647 w 15"/>
              <a:gd name="T5" fmla="*/ 0 h 23"/>
              <a:gd name="T6" fmla="*/ 0 60000 65536"/>
              <a:gd name="T7" fmla="*/ 0 60000 65536"/>
              <a:gd name="T8" fmla="*/ 0 60000 65536"/>
              <a:gd name="T9" fmla="*/ 0 w 15"/>
              <a:gd name="T10" fmla="*/ 0 h 23"/>
              <a:gd name="T11" fmla="*/ 15 w 15"/>
              <a:gd name="T12" fmla="*/ 23 h 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3">
                <a:moveTo>
                  <a:pt x="0" y="23"/>
                </a:moveTo>
                <a:lnTo>
                  <a:pt x="15" y="23"/>
                </a:lnTo>
                <a:lnTo>
                  <a:pt x="15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3160713" y="1687513"/>
            <a:ext cx="128587" cy="844550"/>
          </a:xfrm>
          <a:custGeom>
            <a:avLst/>
            <a:gdLst>
              <a:gd name="T0" fmla="*/ 0 w 10"/>
              <a:gd name="T1" fmla="*/ 2147483647 h 66"/>
              <a:gd name="T2" fmla="*/ 1653461428 w 10"/>
              <a:gd name="T3" fmla="*/ 2147483647 h 66"/>
              <a:gd name="T4" fmla="*/ 1653461428 w 10"/>
              <a:gd name="T5" fmla="*/ 0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66"/>
                </a:moveTo>
                <a:lnTo>
                  <a:pt x="10" y="66"/>
                </a:lnTo>
                <a:lnTo>
                  <a:pt x="1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905125" y="2430463"/>
            <a:ext cx="255588" cy="384175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3289300" y="3557588"/>
            <a:ext cx="9334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Freeform 31"/>
          <p:cNvSpPr>
            <a:spLocks/>
          </p:cNvSpPr>
          <p:nvPr/>
        </p:nvSpPr>
        <p:spPr bwMode="auto">
          <a:xfrm>
            <a:off x="4351338" y="995363"/>
            <a:ext cx="871537" cy="1587"/>
          </a:xfrm>
          <a:custGeom>
            <a:avLst/>
            <a:gdLst>
              <a:gd name="T0" fmla="*/ 2147483647 w 68"/>
              <a:gd name="T1" fmla="*/ 0 h 1587"/>
              <a:gd name="T2" fmla="*/ 0 w 68"/>
              <a:gd name="T3" fmla="*/ 0 h 1587"/>
              <a:gd name="T4" fmla="*/ 0 w 68"/>
              <a:gd name="T5" fmla="*/ 0 h 1587"/>
              <a:gd name="T6" fmla="*/ 0 60000 65536"/>
              <a:gd name="T7" fmla="*/ 0 60000 65536"/>
              <a:gd name="T8" fmla="*/ 0 60000 65536"/>
              <a:gd name="T9" fmla="*/ 0 w 68"/>
              <a:gd name="T10" fmla="*/ 0 h 1587"/>
              <a:gd name="T11" fmla="*/ 68 w 6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587">
                <a:moveTo>
                  <a:pt x="68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V="1">
            <a:off x="4722813" y="1558925"/>
            <a:ext cx="1587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4414838" y="1341438"/>
            <a:ext cx="1793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V="1">
            <a:off x="4722813" y="2814638"/>
            <a:ext cx="1587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4722813" y="2185988"/>
            <a:ext cx="1587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4414838" y="1968500"/>
            <a:ext cx="1793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V="1">
            <a:off x="4722813" y="3441700"/>
            <a:ext cx="1587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V="1">
            <a:off x="4414838" y="2647950"/>
            <a:ext cx="1587" cy="5635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4414838" y="202088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 flipV="1">
            <a:off x="441483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351338" y="3275013"/>
            <a:ext cx="2428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4351338" y="1058863"/>
            <a:ext cx="1587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41483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flipV="1">
            <a:off x="3851275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 flipV="1">
            <a:off x="3851275" y="2814638"/>
            <a:ext cx="1588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3532188" y="25971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3532188" y="26479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3851275" y="2185988"/>
            <a:ext cx="1588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3532188" y="196850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3532188" y="202088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3532188" y="32115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3851275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 flipV="1">
            <a:off x="3532188" y="2647950"/>
            <a:ext cx="1587" cy="5635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V="1">
            <a:off x="3532188" y="202088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3467100" y="3275013"/>
            <a:ext cx="2571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3467100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>
            <a:off x="3532188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V="1">
            <a:off x="3532188" y="1392238"/>
            <a:ext cx="1587" cy="5762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3532188" y="13922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0" name="Line 60"/>
          <p:cNvSpPr>
            <a:spLocks noChangeShapeType="1"/>
          </p:cNvSpPr>
          <p:nvPr/>
        </p:nvSpPr>
        <p:spPr bwMode="auto">
          <a:xfrm flipH="1">
            <a:off x="3532188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1" name="Line 61"/>
          <p:cNvSpPr>
            <a:spLocks noChangeShapeType="1"/>
          </p:cNvSpPr>
          <p:nvPr/>
        </p:nvSpPr>
        <p:spPr bwMode="auto">
          <a:xfrm>
            <a:off x="3532188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2" name="Freeform 62"/>
          <p:cNvSpPr>
            <a:spLocks/>
          </p:cNvSpPr>
          <p:nvPr/>
        </p:nvSpPr>
        <p:spPr bwMode="auto">
          <a:xfrm>
            <a:off x="2776538" y="1058863"/>
            <a:ext cx="690562" cy="179387"/>
          </a:xfrm>
          <a:custGeom>
            <a:avLst/>
            <a:gdLst>
              <a:gd name="T0" fmla="*/ 0 w 54"/>
              <a:gd name="T1" fmla="*/ 2147483647 h 14"/>
              <a:gd name="T2" fmla="*/ 2147483647 w 54"/>
              <a:gd name="T3" fmla="*/ 2147483647 h 14"/>
              <a:gd name="T4" fmla="*/ 2147483647 w 54"/>
              <a:gd name="T5" fmla="*/ 0 h 14"/>
              <a:gd name="T6" fmla="*/ 2147483647 w 54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4"/>
              <a:gd name="T14" fmla="*/ 54 w 54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4">
                <a:moveTo>
                  <a:pt x="0" y="14"/>
                </a:moveTo>
                <a:lnTo>
                  <a:pt x="20" y="14"/>
                </a:lnTo>
                <a:lnTo>
                  <a:pt x="20" y="0"/>
                </a:lnTo>
                <a:lnTo>
                  <a:pt x="54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3" name="Freeform 63"/>
          <p:cNvSpPr>
            <a:spLocks/>
          </p:cNvSpPr>
          <p:nvPr/>
        </p:nvSpPr>
        <p:spPr bwMode="auto">
          <a:xfrm>
            <a:off x="2776538" y="995363"/>
            <a:ext cx="1574800" cy="179387"/>
          </a:xfrm>
          <a:custGeom>
            <a:avLst/>
            <a:gdLst>
              <a:gd name="T0" fmla="*/ 0 w 123"/>
              <a:gd name="T1" fmla="*/ 2147483647 h 14"/>
              <a:gd name="T2" fmla="*/ 2147483647 w 123"/>
              <a:gd name="T3" fmla="*/ 2147483647 h 14"/>
              <a:gd name="T4" fmla="*/ 2147483647 w 123"/>
              <a:gd name="T5" fmla="*/ 0 h 14"/>
              <a:gd name="T6" fmla="*/ 2147483647 w 123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4"/>
              <a:gd name="T14" fmla="*/ 123 w 123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  <a:lnTo>
                  <a:pt x="123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4" name="Line 64"/>
          <p:cNvSpPr>
            <a:spLocks noChangeShapeType="1"/>
          </p:cNvSpPr>
          <p:nvPr/>
        </p:nvSpPr>
        <p:spPr bwMode="auto">
          <a:xfrm>
            <a:off x="2424113" y="14557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5" name="Freeform 65"/>
          <p:cNvSpPr>
            <a:spLocks/>
          </p:cNvSpPr>
          <p:nvPr/>
        </p:nvSpPr>
        <p:spPr bwMode="auto">
          <a:xfrm>
            <a:off x="2405063" y="2087563"/>
            <a:ext cx="500062" cy="598487"/>
          </a:xfrm>
          <a:custGeom>
            <a:avLst/>
            <a:gdLst>
              <a:gd name="T0" fmla="*/ 0 w 39"/>
              <a:gd name="T1" fmla="*/ 0 h 81"/>
              <a:gd name="T2" fmla="*/ 2147483647 w 39"/>
              <a:gd name="T3" fmla="*/ 0 h 81"/>
              <a:gd name="T4" fmla="*/ 2147483647 w 39"/>
              <a:gd name="T5" fmla="*/ 2147483647 h 81"/>
              <a:gd name="T6" fmla="*/ 2147483647 w 39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0" y="0"/>
                </a:moveTo>
                <a:lnTo>
                  <a:pt x="15" y="0"/>
                </a:lnTo>
                <a:lnTo>
                  <a:pt x="15" y="81"/>
                </a:lnTo>
                <a:lnTo>
                  <a:pt x="39" y="81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6" name="Freeform 66"/>
          <p:cNvSpPr>
            <a:spLocks/>
          </p:cNvSpPr>
          <p:nvPr/>
        </p:nvSpPr>
        <p:spPr bwMode="auto">
          <a:xfrm>
            <a:off x="2405063" y="1930400"/>
            <a:ext cx="500062" cy="627063"/>
          </a:xfrm>
          <a:custGeom>
            <a:avLst/>
            <a:gdLst>
              <a:gd name="T0" fmla="*/ 0 w 39"/>
              <a:gd name="T1" fmla="*/ 0 h 78"/>
              <a:gd name="T2" fmla="*/ 2147483647 w 39"/>
              <a:gd name="T3" fmla="*/ 0 h 78"/>
              <a:gd name="T4" fmla="*/ 2147483647 w 39"/>
              <a:gd name="T5" fmla="*/ 2147483647 h 78"/>
              <a:gd name="T6" fmla="*/ 2147483647 w 39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78"/>
              <a:gd name="T14" fmla="*/ 39 w 39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78">
                <a:moveTo>
                  <a:pt x="0" y="0"/>
                </a:moveTo>
                <a:lnTo>
                  <a:pt x="25" y="0"/>
                </a:lnTo>
                <a:lnTo>
                  <a:pt x="25" y="78"/>
                </a:lnTo>
                <a:lnTo>
                  <a:pt x="39" y="78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>
            <a:off x="2424113" y="105886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1941513" y="2835275"/>
            <a:ext cx="6810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2-bit decoder</a:t>
            </a:r>
            <a:endParaRPr lang="en-US" sz="1400" b="1"/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77813" y="1423988"/>
            <a:ext cx="8810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21-bit addresses</a:t>
            </a:r>
            <a:endParaRPr lang="en-US" sz="1400" b="1"/>
          </a:p>
        </p:txBody>
      </p:sp>
      <p:sp>
        <p:nvSpPr>
          <p:cNvPr id="35910" name="Freeform 70"/>
          <p:cNvSpPr>
            <a:spLocks/>
          </p:cNvSpPr>
          <p:nvPr/>
        </p:nvSpPr>
        <p:spPr bwMode="auto">
          <a:xfrm>
            <a:off x="1795463" y="1260475"/>
            <a:ext cx="25400" cy="26988"/>
          </a:xfrm>
          <a:custGeom>
            <a:avLst/>
            <a:gdLst>
              <a:gd name="T0" fmla="*/ 20161247 w 16"/>
              <a:gd name="T1" fmla="*/ 20161621 h 17"/>
              <a:gd name="T2" fmla="*/ 0 w 16"/>
              <a:gd name="T3" fmla="*/ 20161621 h 17"/>
              <a:gd name="T4" fmla="*/ 0 w 16"/>
              <a:gd name="T5" fmla="*/ 42844237 h 17"/>
              <a:gd name="T6" fmla="*/ 20161247 w 16"/>
              <a:gd name="T7" fmla="*/ 42844237 h 17"/>
              <a:gd name="T8" fmla="*/ 40322493 w 16"/>
              <a:gd name="T9" fmla="*/ 42844237 h 17"/>
              <a:gd name="T10" fmla="*/ 40322493 w 16"/>
              <a:gd name="T11" fmla="*/ 20161621 h 17"/>
              <a:gd name="T12" fmla="*/ 40322493 w 16"/>
              <a:gd name="T13" fmla="*/ 0 h 17"/>
              <a:gd name="T14" fmla="*/ 20161247 w 16"/>
              <a:gd name="T15" fmla="*/ 0 h 17"/>
              <a:gd name="T16" fmla="*/ 0 w 16"/>
              <a:gd name="T17" fmla="*/ 0 h 17"/>
              <a:gd name="T18" fmla="*/ 0 w 16"/>
              <a:gd name="T19" fmla="*/ 20161621 h 17"/>
              <a:gd name="T20" fmla="*/ 20161247 w 16"/>
              <a:gd name="T21" fmla="*/ 20161621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7"/>
              <a:gd name="T35" fmla="*/ 16 w 16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7">
                <a:moveTo>
                  <a:pt x="8" y="8"/>
                </a:move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6" y="17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1" name="Freeform 71"/>
          <p:cNvSpPr>
            <a:spLocks/>
          </p:cNvSpPr>
          <p:nvPr/>
        </p:nvSpPr>
        <p:spPr bwMode="auto">
          <a:xfrm>
            <a:off x="1808163" y="12731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04146902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2" name="Freeform 72"/>
          <p:cNvSpPr>
            <a:spLocks/>
          </p:cNvSpPr>
          <p:nvPr/>
        </p:nvSpPr>
        <p:spPr bwMode="auto">
          <a:xfrm>
            <a:off x="1795463" y="12096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3" name="Freeform 73"/>
          <p:cNvSpPr>
            <a:spLocks/>
          </p:cNvSpPr>
          <p:nvPr/>
        </p:nvSpPr>
        <p:spPr bwMode="auto">
          <a:xfrm>
            <a:off x="1808163" y="12223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4" name="Freeform 74"/>
          <p:cNvSpPr>
            <a:spLocks/>
          </p:cNvSpPr>
          <p:nvPr/>
        </p:nvSpPr>
        <p:spPr bwMode="auto">
          <a:xfrm>
            <a:off x="1795463" y="1146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0 w 16"/>
              <a:gd name="T3" fmla="*/ 20161247 h 16"/>
              <a:gd name="T4" fmla="*/ 0 w 16"/>
              <a:gd name="T5" fmla="*/ 40322493 h 16"/>
              <a:gd name="T6" fmla="*/ 20161247 w 16"/>
              <a:gd name="T7" fmla="*/ 40322493 h 16"/>
              <a:gd name="T8" fmla="*/ 40322493 w 16"/>
              <a:gd name="T9" fmla="*/ 40322493 h 16"/>
              <a:gd name="T10" fmla="*/ 40322493 w 16"/>
              <a:gd name="T11" fmla="*/ 20161247 h 16"/>
              <a:gd name="T12" fmla="*/ 40322493 w 16"/>
              <a:gd name="T13" fmla="*/ 0 h 16"/>
              <a:gd name="T14" fmla="*/ 20161247 w 16"/>
              <a:gd name="T15" fmla="*/ 0 h 16"/>
              <a:gd name="T16" fmla="*/ 0 w 16"/>
              <a:gd name="T17" fmla="*/ 0 h 16"/>
              <a:gd name="T18" fmla="*/ 0 w 16"/>
              <a:gd name="T19" fmla="*/ 20161247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5" name="Freeform 75"/>
          <p:cNvSpPr>
            <a:spLocks/>
          </p:cNvSpPr>
          <p:nvPr/>
        </p:nvSpPr>
        <p:spPr bwMode="auto">
          <a:xfrm>
            <a:off x="1808163" y="115887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61289973 h 1"/>
              <a:gd name="T4" fmla="*/ 161289973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6" name="Freeform 76"/>
          <p:cNvSpPr>
            <a:spLocks/>
          </p:cNvSpPr>
          <p:nvPr/>
        </p:nvSpPr>
        <p:spPr bwMode="auto">
          <a:xfrm>
            <a:off x="3838575" y="1662113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7" name="Freeform 77"/>
          <p:cNvSpPr>
            <a:spLocks/>
          </p:cNvSpPr>
          <p:nvPr/>
        </p:nvSpPr>
        <p:spPr bwMode="auto">
          <a:xfrm>
            <a:off x="3825875" y="1662113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8" name="Freeform 78"/>
          <p:cNvSpPr>
            <a:spLocks/>
          </p:cNvSpPr>
          <p:nvPr/>
        </p:nvSpPr>
        <p:spPr bwMode="auto">
          <a:xfrm>
            <a:off x="3838575" y="2289175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9" name="Freeform 79"/>
          <p:cNvSpPr>
            <a:spLocks/>
          </p:cNvSpPr>
          <p:nvPr/>
        </p:nvSpPr>
        <p:spPr bwMode="auto">
          <a:xfrm>
            <a:off x="3825875" y="2289175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0" name="Freeform 80"/>
          <p:cNvSpPr>
            <a:spLocks/>
          </p:cNvSpPr>
          <p:nvPr/>
        </p:nvSpPr>
        <p:spPr bwMode="auto">
          <a:xfrm>
            <a:off x="3838575" y="2916238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1" name="Freeform 81"/>
          <p:cNvSpPr>
            <a:spLocks/>
          </p:cNvSpPr>
          <p:nvPr/>
        </p:nvSpPr>
        <p:spPr bwMode="auto">
          <a:xfrm>
            <a:off x="3825875" y="2916238"/>
            <a:ext cx="39688" cy="39687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75006437 h 3"/>
              <a:gd name="T4" fmla="*/ 0 w 3"/>
              <a:gd name="T5" fmla="*/ 350012874 h 3"/>
              <a:gd name="T6" fmla="*/ 175010847 w 3"/>
              <a:gd name="T7" fmla="*/ 350012874 h 3"/>
              <a:gd name="T8" fmla="*/ 350034923 w 3"/>
              <a:gd name="T9" fmla="*/ 525019363 h 3"/>
              <a:gd name="T10" fmla="*/ 350034923 w 3"/>
              <a:gd name="T11" fmla="*/ 350012874 h 3"/>
              <a:gd name="T12" fmla="*/ 525045821 w 3"/>
              <a:gd name="T13" fmla="*/ 350012874 h 3"/>
              <a:gd name="T14" fmla="*/ 350034923 w 3"/>
              <a:gd name="T15" fmla="*/ 175006437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2" name="Freeform 82"/>
          <p:cNvSpPr>
            <a:spLocks/>
          </p:cNvSpPr>
          <p:nvPr/>
        </p:nvSpPr>
        <p:spPr bwMode="auto">
          <a:xfrm>
            <a:off x="3838575" y="3544888"/>
            <a:ext cx="26988" cy="25400"/>
          </a:xfrm>
          <a:custGeom>
            <a:avLst/>
            <a:gdLst>
              <a:gd name="T0" fmla="*/ 20161621 w 17"/>
              <a:gd name="T1" fmla="*/ 20161247 h 16"/>
              <a:gd name="T2" fmla="*/ 20161621 w 17"/>
              <a:gd name="T3" fmla="*/ 0 h 16"/>
              <a:gd name="T4" fmla="*/ 0 w 17"/>
              <a:gd name="T5" fmla="*/ 0 h 16"/>
              <a:gd name="T6" fmla="*/ 0 w 17"/>
              <a:gd name="T7" fmla="*/ 20161247 h 16"/>
              <a:gd name="T8" fmla="*/ 0 w 17"/>
              <a:gd name="T9" fmla="*/ 40322493 h 16"/>
              <a:gd name="T10" fmla="*/ 20161621 w 17"/>
              <a:gd name="T11" fmla="*/ 40322493 h 16"/>
              <a:gd name="T12" fmla="*/ 42844237 w 17"/>
              <a:gd name="T13" fmla="*/ 40322493 h 16"/>
              <a:gd name="T14" fmla="*/ 42844237 w 17"/>
              <a:gd name="T15" fmla="*/ 20161247 h 16"/>
              <a:gd name="T16" fmla="*/ 42844237 w 17"/>
              <a:gd name="T17" fmla="*/ 0 h 16"/>
              <a:gd name="T18" fmla="*/ 20161621 w 17"/>
              <a:gd name="T19" fmla="*/ 0 h 16"/>
              <a:gd name="T20" fmla="*/ 20161621 w 17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3" name="Freeform 83"/>
          <p:cNvSpPr>
            <a:spLocks/>
          </p:cNvSpPr>
          <p:nvPr/>
        </p:nvSpPr>
        <p:spPr bwMode="auto">
          <a:xfrm>
            <a:off x="3825875" y="3544888"/>
            <a:ext cx="39688" cy="38100"/>
          </a:xfrm>
          <a:custGeom>
            <a:avLst/>
            <a:gdLst>
              <a:gd name="T0" fmla="*/ 350034923 w 3"/>
              <a:gd name="T1" fmla="*/ 0 h 3"/>
              <a:gd name="T2" fmla="*/ 175010847 w 3"/>
              <a:gd name="T3" fmla="*/ 161289998 h 3"/>
              <a:gd name="T4" fmla="*/ 0 w 3"/>
              <a:gd name="T5" fmla="*/ 322579997 h 3"/>
              <a:gd name="T6" fmla="*/ 175010847 w 3"/>
              <a:gd name="T7" fmla="*/ 322579997 h 3"/>
              <a:gd name="T8" fmla="*/ 350034923 w 3"/>
              <a:gd name="T9" fmla="*/ 483870045 h 3"/>
              <a:gd name="T10" fmla="*/ 350034923 w 3"/>
              <a:gd name="T11" fmla="*/ 322579997 h 3"/>
              <a:gd name="T12" fmla="*/ 525045821 w 3"/>
              <a:gd name="T13" fmla="*/ 322579997 h 3"/>
              <a:gd name="T14" fmla="*/ 350034923 w 3"/>
              <a:gd name="T15" fmla="*/ 161289998 h 3"/>
              <a:gd name="T16" fmla="*/ 350034923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4" name="Freeform 84"/>
          <p:cNvSpPr>
            <a:spLocks/>
          </p:cNvSpPr>
          <p:nvPr/>
        </p:nvSpPr>
        <p:spPr bwMode="auto">
          <a:xfrm>
            <a:off x="4710113" y="354488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5" name="Freeform 85"/>
          <p:cNvSpPr>
            <a:spLocks/>
          </p:cNvSpPr>
          <p:nvPr/>
        </p:nvSpPr>
        <p:spPr bwMode="auto">
          <a:xfrm>
            <a:off x="4710113" y="3544888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6" name="Freeform 86"/>
          <p:cNvSpPr>
            <a:spLocks/>
          </p:cNvSpPr>
          <p:nvPr/>
        </p:nvSpPr>
        <p:spPr bwMode="auto">
          <a:xfrm>
            <a:off x="4710113" y="291623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7" name="Freeform 87"/>
          <p:cNvSpPr>
            <a:spLocks/>
          </p:cNvSpPr>
          <p:nvPr/>
        </p:nvSpPr>
        <p:spPr bwMode="auto">
          <a:xfrm>
            <a:off x="4710113" y="2916238"/>
            <a:ext cx="38100" cy="39687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75006437 h 3"/>
              <a:gd name="T4" fmla="*/ 0 w 3"/>
              <a:gd name="T5" fmla="*/ 350012874 h 3"/>
              <a:gd name="T6" fmla="*/ 161289998 w 3"/>
              <a:gd name="T7" fmla="*/ 350012874 h 3"/>
              <a:gd name="T8" fmla="*/ 322579997 w 3"/>
              <a:gd name="T9" fmla="*/ 525019363 h 3"/>
              <a:gd name="T10" fmla="*/ 322579997 w 3"/>
              <a:gd name="T11" fmla="*/ 350012874 h 3"/>
              <a:gd name="T12" fmla="*/ 483870045 w 3"/>
              <a:gd name="T13" fmla="*/ 350012874 h 3"/>
              <a:gd name="T14" fmla="*/ 322579997 w 3"/>
              <a:gd name="T15" fmla="*/ 175006437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8" name="Freeform 88"/>
          <p:cNvSpPr>
            <a:spLocks/>
          </p:cNvSpPr>
          <p:nvPr/>
        </p:nvSpPr>
        <p:spPr bwMode="auto">
          <a:xfrm>
            <a:off x="4710113" y="2289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9" name="Freeform 89"/>
          <p:cNvSpPr>
            <a:spLocks/>
          </p:cNvSpPr>
          <p:nvPr/>
        </p:nvSpPr>
        <p:spPr bwMode="auto">
          <a:xfrm>
            <a:off x="4697413" y="2289175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0" name="Freeform 90"/>
          <p:cNvSpPr>
            <a:spLocks/>
          </p:cNvSpPr>
          <p:nvPr/>
        </p:nvSpPr>
        <p:spPr bwMode="auto">
          <a:xfrm>
            <a:off x="4710113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1" name="Freeform 91"/>
          <p:cNvSpPr>
            <a:spLocks/>
          </p:cNvSpPr>
          <p:nvPr/>
        </p:nvSpPr>
        <p:spPr bwMode="auto">
          <a:xfrm>
            <a:off x="4710113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594225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4594225" y="243046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94225" y="180181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4594225" y="3057525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724275" y="243046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3724275" y="180181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3724275" y="3057525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3724275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1673225" y="85407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1809750" y="9318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  <a:endParaRPr lang="en-US" sz="1400" b="1"/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1654175" y="13255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1762125" y="1381125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</a:t>
            </a:r>
            <a:endParaRPr lang="en-US" sz="1400" b="1"/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1816100" y="173831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1930400" y="1816100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19</a:t>
            </a:r>
            <a:endParaRPr lang="en-US" sz="1400" b="1"/>
          </a:p>
        </p:txBody>
      </p:sp>
      <p:sp>
        <p:nvSpPr>
          <p:cNvPr id="35946" name="Line 106"/>
          <p:cNvSpPr>
            <a:spLocks noChangeShapeType="1"/>
          </p:cNvSpPr>
          <p:nvPr/>
        </p:nvSpPr>
        <p:spPr bwMode="auto">
          <a:xfrm flipH="1">
            <a:off x="3149600" y="3438525"/>
            <a:ext cx="544513" cy="530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7" name="Freeform 107"/>
          <p:cNvSpPr>
            <a:spLocks/>
          </p:cNvSpPr>
          <p:nvPr/>
        </p:nvSpPr>
        <p:spPr bwMode="auto">
          <a:xfrm>
            <a:off x="2660650" y="957263"/>
            <a:ext cx="77788" cy="255587"/>
          </a:xfrm>
          <a:custGeom>
            <a:avLst/>
            <a:gdLst>
              <a:gd name="T0" fmla="*/ 0 w 6"/>
              <a:gd name="T1" fmla="*/ 0 h 20"/>
              <a:gd name="T2" fmla="*/ 168086901 w 6"/>
              <a:gd name="T3" fmla="*/ 163307301 h 20"/>
              <a:gd name="T4" fmla="*/ 168086901 w 6"/>
              <a:gd name="T5" fmla="*/ 163307301 h 20"/>
              <a:gd name="T6" fmla="*/ 336160836 w 6"/>
              <a:gd name="T7" fmla="*/ 326627382 h 20"/>
              <a:gd name="T8" fmla="*/ 336160836 w 6"/>
              <a:gd name="T9" fmla="*/ 489934733 h 20"/>
              <a:gd name="T10" fmla="*/ 336160836 w 6"/>
              <a:gd name="T11" fmla="*/ 489934733 h 20"/>
              <a:gd name="T12" fmla="*/ 336160836 w 6"/>
              <a:gd name="T13" fmla="*/ 979869466 h 20"/>
              <a:gd name="T14" fmla="*/ 336160836 w 6"/>
              <a:gd name="T15" fmla="*/ 1633124030 h 20"/>
              <a:gd name="T16" fmla="*/ 336160836 w 6"/>
              <a:gd name="T17" fmla="*/ 2123058963 h 20"/>
              <a:gd name="T18" fmla="*/ 336160836 w 6"/>
              <a:gd name="T19" fmla="*/ 2147483647 h 20"/>
              <a:gd name="T20" fmla="*/ 336160836 w 6"/>
              <a:gd name="T21" fmla="*/ 2147483647 h 20"/>
              <a:gd name="T22" fmla="*/ 336160836 w 6"/>
              <a:gd name="T23" fmla="*/ 2147483647 h 20"/>
              <a:gd name="T24" fmla="*/ 336160836 w 6"/>
              <a:gd name="T25" fmla="*/ 2147483647 h 20"/>
              <a:gd name="T26" fmla="*/ 504247788 w 6"/>
              <a:gd name="T27" fmla="*/ 2147483647 h 20"/>
              <a:gd name="T28" fmla="*/ 1008495575 w 6"/>
              <a:gd name="T29" fmla="*/ 2147483647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6" y="2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8" name="Freeform 108"/>
          <p:cNvSpPr>
            <a:spLocks/>
          </p:cNvSpPr>
          <p:nvPr/>
        </p:nvSpPr>
        <p:spPr bwMode="auto">
          <a:xfrm>
            <a:off x="2660650" y="1212850"/>
            <a:ext cx="77788" cy="257175"/>
          </a:xfrm>
          <a:custGeom>
            <a:avLst/>
            <a:gdLst>
              <a:gd name="T0" fmla="*/ 0 w 6"/>
              <a:gd name="T1" fmla="*/ 2147483647 h 20"/>
              <a:gd name="T2" fmla="*/ 168086901 w 6"/>
              <a:gd name="T3" fmla="*/ 2147483647 h 20"/>
              <a:gd name="T4" fmla="*/ 168086901 w 6"/>
              <a:gd name="T5" fmla="*/ 2147483647 h 20"/>
              <a:gd name="T6" fmla="*/ 336160836 w 6"/>
              <a:gd name="T7" fmla="*/ 2147483647 h 20"/>
              <a:gd name="T8" fmla="*/ 336160836 w 6"/>
              <a:gd name="T9" fmla="*/ 2147483647 h 20"/>
              <a:gd name="T10" fmla="*/ 336160836 w 6"/>
              <a:gd name="T11" fmla="*/ 2147483647 h 20"/>
              <a:gd name="T12" fmla="*/ 336160836 w 6"/>
              <a:gd name="T13" fmla="*/ 2147483647 h 20"/>
              <a:gd name="T14" fmla="*/ 336160836 w 6"/>
              <a:gd name="T15" fmla="*/ 1653480716 h 20"/>
              <a:gd name="T16" fmla="*/ 336160836 w 6"/>
              <a:gd name="T17" fmla="*/ 992078303 h 20"/>
              <a:gd name="T18" fmla="*/ 336160836 w 6"/>
              <a:gd name="T19" fmla="*/ 496039152 h 20"/>
              <a:gd name="T20" fmla="*/ 336160836 w 6"/>
              <a:gd name="T21" fmla="*/ 496039152 h 20"/>
              <a:gd name="T22" fmla="*/ 336160836 w 6"/>
              <a:gd name="T23" fmla="*/ 330701307 h 20"/>
              <a:gd name="T24" fmla="*/ 336160836 w 6"/>
              <a:gd name="T25" fmla="*/ 165350653 h 20"/>
              <a:gd name="T26" fmla="*/ 504247788 w 6"/>
              <a:gd name="T27" fmla="*/ 165350653 h 20"/>
              <a:gd name="T28" fmla="*/ 1008495575 w 6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0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6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9" name="Freeform 109"/>
          <p:cNvSpPr>
            <a:spLocks/>
          </p:cNvSpPr>
          <p:nvPr/>
        </p:nvSpPr>
        <p:spPr bwMode="auto">
          <a:xfrm>
            <a:off x="4851400" y="1303338"/>
            <a:ext cx="217488" cy="114300"/>
          </a:xfrm>
          <a:custGeom>
            <a:avLst/>
            <a:gdLst>
              <a:gd name="T0" fmla="*/ 2147483647 w 17"/>
              <a:gd name="T1" fmla="*/ 483869993 h 9"/>
              <a:gd name="T2" fmla="*/ 1309367126 w 17"/>
              <a:gd name="T3" fmla="*/ 483869993 h 9"/>
              <a:gd name="T4" fmla="*/ 1309367126 w 17"/>
              <a:gd name="T5" fmla="*/ 0 h 9"/>
              <a:gd name="T6" fmla="*/ 0 w 17"/>
              <a:gd name="T7" fmla="*/ 806449857 h 9"/>
              <a:gd name="T8" fmla="*/ 1309367126 w 17"/>
              <a:gd name="T9" fmla="*/ 1451609782 h 9"/>
              <a:gd name="T10" fmla="*/ 130936712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8" y="3"/>
                </a:lnTo>
                <a:lnTo>
                  <a:pt x="8" y="0"/>
                </a:lnTo>
                <a:lnTo>
                  <a:pt x="0" y="5"/>
                </a:lnTo>
                <a:lnTo>
                  <a:pt x="8" y="9"/>
                </a:lnTo>
                <a:lnTo>
                  <a:pt x="8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0" name="Freeform 110"/>
          <p:cNvSpPr>
            <a:spLocks/>
          </p:cNvSpPr>
          <p:nvPr/>
        </p:nvSpPr>
        <p:spPr bwMode="auto">
          <a:xfrm>
            <a:off x="4851400" y="1943100"/>
            <a:ext cx="217488" cy="103188"/>
          </a:xfrm>
          <a:custGeom>
            <a:avLst/>
            <a:gdLst>
              <a:gd name="T0" fmla="*/ 2147483647 w 17"/>
              <a:gd name="T1" fmla="*/ 332742547 h 8"/>
              <a:gd name="T2" fmla="*/ 1309367126 w 17"/>
              <a:gd name="T3" fmla="*/ 332742547 h 8"/>
              <a:gd name="T4" fmla="*/ 1309367126 w 17"/>
              <a:gd name="T5" fmla="*/ 0 h 8"/>
              <a:gd name="T6" fmla="*/ 0 w 17"/>
              <a:gd name="T7" fmla="*/ 665485093 h 8"/>
              <a:gd name="T8" fmla="*/ 1309367126 w 17"/>
              <a:gd name="T9" fmla="*/ 1330970186 h 8"/>
              <a:gd name="T10" fmla="*/ 130936712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1" name="Freeform 111"/>
          <p:cNvSpPr>
            <a:spLocks/>
          </p:cNvSpPr>
          <p:nvPr/>
        </p:nvSpPr>
        <p:spPr bwMode="auto">
          <a:xfrm>
            <a:off x="4851400" y="2570163"/>
            <a:ext cx="217488" cy="115887"/>
          </a:xfrm>
          <a:custGeom>
            <a:avLst/>
            <a:gdLst>
              <a:gd name="T0" fmla="*/ 2147483647 w 17"/>
              <a:gd name="T1" fmla="*/ 331604172 h 9"/>
              <a:gd name="T2" fmla="*/ 1309367126 w 17"/>
              <a:gd name="T3" fmla="*/ 331604172 h 9"/>
              <a:gd name="T4" fmla="*/ 1309367126 w 17"/>
              <a:gd name="T5" fmla="*/ 0 h 9"/>
              <a:gd name="T6" fmla="*/ 0 w 17"/>
              <a:gd name="T7" fmla="*/ 663195468 h 9"/>
              <a:gd name="T8" fmla="*/ 1309367126 w 17"/>
              <a:gd name="T9" fmla="*/ 1492199411 h 9"/>
              <a:gd name="T10" fmla="*/ 130936712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2" name="Freeform 112"/>
          <p:cNvSpPr>
            <a:spLocks/>
          </p:cNvSpPr>
          <p:nvPr/>
        </p:nvSpPr>
        <p:spPr bwMode="auto">
          <a:xfrm>
            <a:off x="4851400" y="3198813"/>
            <a:ext cx="217488" cy="101600"/>
          </a:xfrm>
          <a:custGeom>
            <a:avLst/>
            <a:gdLst>
              <a:gd name="T0" fmla="*/ 2147483647 w 17"/>
              <a:gd name="T1" fmla="*/ 322579945 h 8"/>
              <a:gd name="T2" fmla="*/ 1309367126 w 17"/>
              <a:gd name="T3" fmla="*/ 322579945 h 8"/>
              <a:gd name="T4" fmla="*/ 1309367126 w 17"/>
              <a:gd name="T5" fmla="*/ 0 h 8"/>
              <a:gd name="T6" fmla="*/ 0 w 17"/>
              <a:gd name="T7" fmla="*/ 645159891 h 8"/>
              <a:gd name="T8" fmla="*/ 1309367126 w 17"/>
              <a:gd name="T9" fmla="*/ 1290319782 h 8"/>
              <a:gd name="T10" fmla="*/ 130936712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3" name="Line 113"/>
          <p:cNvSpPr>
            <a:spLocks noChangeShapeType="1"/>
          </p:cNvSpPr>
          <p:nvPr/>
        </p:nvSpPr>
        <p:spPr bwMode="auto">
          <a:xfrm flipV="1">
            <a:off x="5068888" y="139223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4" name="Line 114"/>
          <p:cNvSpPr>
            <a:spLocks noChangeShapeType="1"/>
          </p:cNvSpPr>
          <p:nvPr/>
        </p:nvSpPr>
        <p:spPr bwMode="auto">
          <a:xfrm flipV="1">
            <a:off x="5068888" y="202088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5" name="Line 115"/>
          <p:cNvSpPr>
            <a:spLocks noChangeShapeType="1"/>
          </p:cNvSpPr>
          <p:nvPr/>
        </p:nvSpPr>
        <p:spPr bwMode="auto">
          <a:xfrm flipV="1">
            <a:off x="5068888" y="2647950"/>
            <a:ext cx="1587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6" name="Freeform 116"/>
          <p:cNvSpPr>
            <a:spLocks/>
          </p:cNvSpPr>
          <p:nvPr/>
        </p:nvSpPr>
        <p:spPr bwMode="auto">
          <a:xfrm>
            <a:off x="5048250" y="3714750"/>
            <a:ext cx="109538" cy="217488"/>
          </a:xfrm>
          <a:custGeom>
            <a:avLst/>
            <a:gdLst>
              <a:gd name="T0" fmla="*/ 296263747 w 9"/>
              <a:gd name="T1" fmla="*/ 0 h 17"/>
              <a:gd name="T2" fmla="*/ 296263747 w 9"/>
              <a:gd name="T3" fmla="*/ 1309367126 h 17"/>
              <a:gd name="T4" fmla="*/ 0 w 9"/>
              <a:gd name="T5" fmla="*/ 1309367126 h 17"/>
              <a:gd name="T6" fmla="*/ 592527494 w 9"/>
              <a:gd name="T7" fmla="*/ 2147483647 h 17"/>
              <a:gd name="T8" fmla="*/ 1333174642 w 9"/>
              <a:gd name="T9" fmla="*/ 1309367126 h 17"/>
              <a:gd name="T10" fmla="*/ 1036910991 w 9"/>
              <a:gd name="T11" fmla="*/ 1309367126 h 17"/>
              <a:gd name="T12" fmla="*/ 1036910991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7" name="Line 117"/>
          <p:cNvSpPr>
            <a:spLocks noChangeShapeType="1"/>
          </p:cNvSpPr>
          <p:nvPr/>
        </p:nvSpPr>
        <p:spPr bwMode="auto">
          <a:xfrm flipV="1">
            <a:off x="5068888" y="3275013"/>
            <a:ext cx="1587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8" name="Line 118"/>
          <p:cNvSpPr>
            <a:spLocks noChangeShapeType="1"/>
          </p:cNvSpPr>
          <p:nvPr/>
        </p:nvSpPr>
        <p:spPr bwMode="auto">
          <a:xfrm flipV="1">
            <a:off x="5132388" y="1341438"/>
            <a:ext cx="1587" cy="2382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9" name="Line 119"/>
          <p:cNvSpPr>
            <a:spLocks noChangeShapeType="1"/>
          </p:cNvSpPr>
          <p:nvPr/>
        </p:nvSpPr>
        <p:spPr bwMode="auto">
          <a:xfrm flipH="1">
            <a:off x="5056188" y="1336675"/>
            <a:ext cx="635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0" name="Freeform 120"/>
          <p:cNvSpPr>
            <a:spLocks/>
          </p:cNvSpPr>
          <p:nvPr/>
        </p:nvSpPr>
        <p:spPr bwMode="auto">
          <a:xfrm>
            <a:off x="3967163" y="1303338"/>
            <a:ext cx="217487" cy="114300"/>
          </a:xfrm>
          <a:custGeom>
            <a:avLst/>
            <a:gdLst>
              <a:gd name="T0" fmla="*/ 2147483647 w 17"/>
              <a:gd name="T1" fmla="*/ 483869993 h 9"/>
              <a:gd name="T2" fmla="*/ 1473026396 w 17"/>
              <a:gd name="T3" fmla="*/ 483869993 h 9"/>
              <a:gd name="T4" fmla="*/ 1473026396 w 17"/>
              <a:gd name="T5" fmla="*/ 0 h 9"/>
              <a:gd name="T6" fmla="*/ 0 w 17"/>
              <a:gd name="T7" fmla="*/ 806449857 h 9"/>
              <a:gd name="T8" fmla="*/ 1473026396 w 17"/>
              <a:gd name="T9" fmla="*/ 1451609782 h 9"/>
              <a:gd name="T10" fmla="*/ 1473026396 w 17"/>
              <a:gd name="T11" fmla="*/ 1129029918 h 9"/>
              <a:gd name="T12" fmla="*/ 2147483647 w 17"/>
              <a:gd name="T13" fmla="*/ 1129029918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  <a:lnTo>
                  <a:pt x="9" y="9"/>
                </a:lnTo>
                <a:lnTo>
                  <a:pt x="9" y="7"/>
                </a:lnTo>
                <a:lnTo>
                  <a:pt x="17" y="7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1" name="Freeform 121"/>
          <p:cNvSpPr>
            <a:spLocks/>
          </p:cNvSpPr>
          <p:nvPr/>
        </p:nvSpPr>
        <p:spPr bwMode="auto">
          <a:xfrm>
            <a:off x="3967163" y="1943100"/>
            <a:ext cx="217487" cy="103188"/>
          </a:xfrm>
          <a:custGeom>
            <a:avLst/>
            <a:gdLst>
              <a:gd name="T0" fmla="*/ 2147483647 w 17"/>
              <a:gd name="T1" fmla="*/ 332742547 h 8"/>
              <a:gd name="T2" fmla="*/ 1473026396 w 17"/>
              <a:gd name="T3" fmla="*/ 332742547 h 8"/>
              <a:gd name="T4" fmla="*/ 1473026396 w 17"/>
              <a:gd name="T5" fmla="*/ 0 h 8"/>
              <a:gd name="T6" fmla="*/ 0 w 17"/>
              <a:gd name="T7" fmla="*/ 665485093 h 8"/>
              <a:gd name="T8" fmla="*/ 1473026396 w 17"/>
              <a:gd name="T9" fmla="*/ 1330970186 h 8"/>
              <a:gd name="T10" fmla="*/ 147302639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2" name="Freeform 122"/>
          <p:cNvSpPr>
            <a:spLocks/>
          </p:cNvSpPr>
          <p:nvPr/>
        </p:nvSpPr>
        <p:spPr bwMode="auto">
          <a:xfrm>
            <a:off x="3967163" y="2570163"/>
            <a:ext cx="217487" cy="115887"/>
          </a:xfrm>
          <a:custGeom>
            <a:avLst/>
            <a:gdLst>
              <a:gd name="T0" fmla="*/ 2147483647 w 17"/>
              <a:gd name="T1" fmla="*/ 331604172 h 9"/>
              <a:gd name="T2" fmla="*/ 1473026396 w 17"/>
              <a:gd name="T3" fmla="*/ 331604172 h 9"/>
              <a:gd name="T4" fmla="*/ 1473026396 w 17"/>
              <a:gd name="T5" fmla="*/ 0 h 9"/>
              <a:gd name="T6" fmla="*/ 0 w 17"/>
              <a:gd name="T7" fmla="*/ 663195468 h 9"/>
              <a:gd name="T8" fmla="*/ 1473026396 w 17"/>
              <a:gd name="T9" fmla="*/ 1492199411 h 9"/>
              <a:gd name="T10" fmla="*/ 147302639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3" name="Freeform 123"/>
          <p:cNvSpPr>
            <a:spLocks/>
          </p:cNvSpPr>
          <p:nvPr/>
        </p:nvSpPr>
        <p:spPr bwMode="auto">
          <a:xfrm>
            <a:off x="3967163" y="3198813"/>
            <a:ext cx="217487" cy="101600"/>
          </a:xfrm>
          <a:custGeom>
            <a:avLst/>
            <a:gdLst>
              <a:gd name="T0" fmla="*/ 2147483647 w 17"/>
              <a:gd name="T1" fmla="*/ 322579945 h 8"/>
              <a:gd name="T2" fmla="*/ 1473026396 w 17"/>
              <a:gd name="T3" fmla="*/ 322579945 h 8"/>
              <a:gd name="T4" fmla="*/ 1473026396 w 17"/>
              <a:gd name="T5" fmla="*/ 0 h 8"/>
              <a:gd name="T6" fmla="*/ 0 w 17"/>
              <a:gd name="T7" fmla="*/ 645159891 h 8"/>
              <a:gd name="T8" fmla="*/ 1473026396 w 17"/>
              <a:gd name="T9" fmla="*/ 1290319782 h 8"/>
              <a:gd name="T10" fmla="*/ 147302639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4" name="Line 124"/>
          <p:cNvSpPr>
            <a:spLocks noChangeShapeType="1"/>
          </p:cNvSpPr>
          <p:nvPr/>
        </p:nvSpPr>
        <p:spPr bwMode="auto">
          <a:xfrm flipV="1">
            <a:off x="4184650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 flipV="1">
            <a:off x="4184650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 flipV="1">
            <a:off x="4184650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7" name="Freeform 127"/>
          <p:cNvSpPr>
            <a:spLocks/>
          </p:cNvSpPr>
          <p:nvPr/>
        </p:nvSpPr>
        <p:spPr bwMode="auto">
          <a:xfrm>
            <a:off x="4164013" y="3714750"/>
            <a:ext cx="109537" cy="217488"/>
          </a:xfrm>
          <a:custGeom>
            <a:avLst/>
            <a:gdLst>
              <a:gd name="T0" fmla="*/ 296261042 w 9"/>
              <a:gd name="T1" fmla="*/ 0 h 17"/>
              <a:gd name="T2" fmla="*/ 296261042 w 9"/>
              <a:gd name="T3" fmla="*/ 1309367126 h 17"/>
              <a:gd name="T4" fmla="*/ 0 w 9"/>
              <a:gd name="T5" fmla="*/ 1309367126 h 17"/>
              <a:gd name="T6" fmla="*/ 592509914 w 9"/>
              <a:gd name="T7" fmla="*/ 2147483647 h 17"/>
              <a:gd name="T8" fmla="*/ 1333150301 w 9"/>
              <a:gd name="T9" fmla="*/ 1309367126 h 17"/>
              <a:gd name="T10" fmla="*/ 1036889354 w 9"/>
              <a:gd name="T11" fmla="*/ 1309367126 h 17"/>
              <a:gd name="T12" fmla="*/ 103688935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 flipV="1">
            <a:off x="4184650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 flipV="1">
            <a:off x="4249738" y="1341438"/>
            <a:ext cx="1587" cy="2382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 flipH="1">
            <a:off x="4171950" y="1336675"/>
            <a:ext cx="65088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 flipH="1">
            <a:off x="5313363" y="2932113"/>
            <a:ext cx="817562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 flipH="1">
            <a:off x="5349875" y="2314575"/>
            <a:ext cx="785813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 flipH="1">
            <a:off x="5324475" y="1687513"/>
            <a:ext cx="8064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 flipH="1">
            <a:off x="5210175" y="3557588"/>
            <a:ext cx="129222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6196013" y="32242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6196013" y="26479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6196013" y="259715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6196013" y="203358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6196013" y="14049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196013" y="13414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196013" y="1968500"/>
            <a:ext cx="192087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 flipV="1">
            <a:off x="6502400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 flipV="1">
            <a:off x="6196013" y="2647950"/>
            <a:ext cx="1587" cy="5762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 flipV="1">
            <a:off x="6196013" y="2033588"/>
            <a:ext cx="1587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5" name="Line 145"/>
          <p:cNvSpPr>
            <a:spLocks noChangeShapeType="1"/>
          </p:cNvSpPr>
          <p:nvPr/>
        </p:nvSpPr>
        <p:spPr bwMode="auto">
          <a:xfrm flipV="1">
            <a:off x="6196013" y="1404938"/>
            <a:ext cx="1587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6" name="Line 146"/>
          <p:cNvSpPr>
            <a:spLocks noChangeShapeType="1"/>
          </p:cNvSpPr>
          <p:nvPr/>
        </p:nvSpPr>
        <p:spPr bwMode="auto">
          <a:xfrm>
            <a:off x="6130925" y="3275013"/>
            <a:ext cx="257175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7" name="Line 147"/>
          <p:cNvSpPr>
            <a:spLocks noChangeShapeType="1"/>
          </p:cNvSpPr>
          <p:nvPr/>
        </p:nvSpPr>
        <p:spPr bwMode="auto">
          <a:xfrm>
            <a:off x="6130925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8" name="Line 148"/>
          <p:cNvSpPr>
            <a:spLocks noChangeShapeType="1"/>
          </p:cNvSpPr>
          <p:nvPr/>
        </p:nvSpPr>
        <p:spPr bwMode="auto">
          <a:xfrm>
            <a:off x="6196013" y="1058863"/>
            <a:ext cx="1587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9" name="Line 149"/>
          <p:cNvSpPr>
            <a:spLocks noChangeShapeType="1"/>
          </p:cNvSpPr>
          <p:nvPr/>
        </p:nvSpPr>
        <p:spPr bwMode="auto">
          <a:xfrm flipV="1">
            <a:off x="5632450" y="1558925"/>
            <a:ext cx="1588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0" name="Line 150"/>
          <p:cNvSpPr>
            <a:spLocks noChangeShapeType="1"/>
          </p:cNvSpPr>
          <p:nvPr/>
        </p:nvSpPr>
        <p:spPr bwMode="auto">
          <a:xfrm flipV="1">
            <a:off x="5632450" y="2814638"/>
            <a:ext cx="1588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1" name="Line 151"/>
          <p:cNvSpPr>
            <a:spLocks noChangeShapeType="1"/>
          </p:cNvSpPr>
          <p:nvPr/>
        </p:nvSpPr>
        <p:spPr bwMode="auto">
          <a:xfrm>
            <a:off x="5311775" y="259715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2" name="Line 152"/>
          <p:cNvSpPr>
            <a:spLocks noChangeShapeType="1"/>
          </p:cNvSpPr>
          <p:nvPr/>
        </p:nvSpPr>
        <p:spPr bwMode="auto">
          <a:xfrm>
            <a:off x="5311775" y="264795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3" name="Line 153"/>
          <p:cNvSpPr>
            <a:spLocks noChangeShapeType="1"/>
          </p:cNvSpPr>
          <p:nvPr/>
        </p:nvSpPr>
        <p:spPr bwMode="auto">
          <a:xfrm flipV="1">
            <a:off x="5632450" y="2185988"/>
            <a:ext cx="1588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4" name="Line 154"/>
          <p:cNvSpPr>
            <a:spLocks noChangeShapeType="1"/>
          </p:cNvSpPr>
          <p:nvPr/>
        </p:nvSpPr>
        <p:spPr bwMode="auto">
          <a:xfrm>
            <a:off x="5311775" y="1968500"/>
            <a:ext cx="192088" cy="158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5" name="Line 155"/>
          <p:cNvSpPr>
            <a:spLocks noChangeShapeType="1"/>
          </p:cNvSpPr>
          <p:nvPr/>
        </p:nvSpPr>
        <p:spPr bwMode="auto">
          <a:xfrm>
            <a:off x="5311775" y="203358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6" name="Line 156"/>
          <p:cNvSpPr>
            <a:spLocks noChangeShapeType="1"/>
          </p:cNvSpPr>
          <p:nvPr/>
        </p:nvSpPr>
        <p:spPr bwMode="auto">
          <a:xfrm>
            <a:off x="5311775" y="3224213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7" name="Line 157"/>
          <p:cNvSpPr>
            <a:spLocks noChangeShapeType="1"/>
          </p:cNvSpPr>
          <p:nvPr/>
        </p:nvSpPr>
        <p:spPr bwMode="auto">
          <a:xfrm flipV="1">
            <a:off x="5632450" y="3441700"/>
            <a:ext cx="1588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8" name="Line 158"/>
          <p:cNvSpPr>
            <a:spLocks noChangeShapeType="1"/>
          </p:cNvSpPr>
          <p:nvPr/>
        </p:nvSpPr>
        <p:spPr bwMode="auto">
          <a:xfrm flipV="1">
            <a:off x="5311775" y="2647950"/>
            <a:ext cx="1588" cy="5762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99" name="Line 159"/>
          <p:cNvSpPr>
            <a:spLocks noChangeShapeType="1"/>
          </p:cNvSpPr>
          <p:nvPr/>
        </p:nvSpPr>
        <p:spPr bwMode="auto">
          <a:xfrm flipV="1">
            <a:off x="5311775" y="2033588"/>
            <a:ext cx="1588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0" name="Line 160"/>
          <p:cNvSpPr>
            <a:spLocks noChangeShapeType="1"/>
          </p:cNvSpPr>
          <p:nvPr/>
        </p:nvSpPr>
        <p:spPr bwMode="auto">
          <a:xfrm>
            <a:off x="5248275" y="3275013"/>
            <a:ext cx="2555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1" name="Line 161"/>
          <p:cNvSpPr>
            <a:spLocks noChangeShapeType="1"/>
          </p:cNvSpPr>
          <p:nvPr/>
        </p:nvSpPr>
        <p:spPr bwMode="auto">
          <a:xfrm>
            <a:off x="5248275" y="1058863"/>
            <a:ext cx="1588" cy="221615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2" name="Line 162"/>
          <p:cNvSpPr>
            <a:spLocks noChangeShapeType="1"/>
          </p:cNvSpPr>
          <p:nvPr/>
        </p:nvSpPr>
        <p:spPr bwMode="auto">
          <a:xfrm>
            <a:off x="5311775" y="13414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3" name="Line 163"/>
          <p:cNvSpPr>
            <a:spLocks noChangeShapeType="1"/>
          </p:cNvSpPr>
          <p:nvPr/>
        </p:nvSpPr>
        <p:spPr bwMode="auto">
          <a:xfrm flipV="1">
            <a:off x="5311775" y="1404938"/>
            <a:ext cx="1588" cy="5635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4" name="Line 164"/>
          <p:cNvSpPr>
            <a:spLocks noChangeShapeType="1"/>
          </p:cNvSpPr>
          <p:nvPr/>
        </p:nvSpPr>
        <p:spPr bwMode="auto">
          <a:xfrm>
            <a:off x="5311775" y="1404938"/>
            <a:ext cx="19208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5" name="Line 165"/>
          <p:cNvSpPr>
            <a:spLocks noChangeShapeType="1"/>
          </p:cNvSpPr>
          <p:nvPr/>
        </p:nvSpPr>
        <p:spPr bwMode="auto">
          <a:xfrm flipH="1">
            <a:off x="5311775" y="1058863"/>
            <a:ext cx="819150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6" name="Line 166"/>
          <p:cNvSpPr>
            <a:spLocks noChangeShapeType="1"/>
          </p:cNvSpPr>
          <p:nvPr/>
        </p:nvSpPr>
        <p:spPr bwMode="auto">
          <a:xfrm>
            <a:off x="5311775" y="1058863"/>
            <a:ext cx="1588" cy="2825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7" name="Freeform 167"/>
          <p:cNvSpPr>
            <a:spLocks/>
          </p:cNvSpPr>
          <p:nvPr/>
        </p:nvSpPr>
        <p:spPr bwMode="auto">
          <a:xfrm>
            <a:off x="5619750" y="1662113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8" name="Freeform 168"/>
          <p:cNvSpPr>
            <a:spLocks/>
          </p:cNvSpPr>
          <p:nvPr/>
        </p:nvSpPr>
        <p:spPr bwMode="auto">
          <a:xfrm>
            <a:off x="5597525" y="1662113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09" name="Freeform 169"/>
          <p:cNvSpPr>
            <a:spLocks/>
          </p:cNvSpPr>
          <p:nvPr/>
        </p:nvSpPr>
        <p:spPr bwMode="auto">
          <a:xfrm>
            <a:off x="5619750" y="2289175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0" name="Freeform 170"/>
          <p:cNvSpPr>
            <a:spLocks/>
          </p:cNvSpPr>
          <p:nvPr/>
        </p:nvSpPr>
        <p:spPr bwMode="auto">
          <a:xfrm>
            <a:off x="5607050" y="2289175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1" name="Freeform 171"/>
          <p:cNvSpPr>
            <a:spLocks/>
          </p:cNvSpPr>
          <p:nvPr/>
        </p:nvSpPr>
        <p:spPr bwMode="auto">
          <a:xfrm>
            <a:off x="5619750" y="291623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2" name="Freeform 172"/>
          <p:cNvSpPr>
            <a:spLocks/>
          </p:cNvSpPr>
          <p:nvPr/>
        </p:nvSpPr>
        <p:spPr bwMode="auto">
          <a:xfrm>
            <a:off x="5607050" y="2916238"/>
            <a:ext cx="38100" cy="39687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75006437 h 3"/>
              <a:gd name="T4" fmla="*/ 0 w 3"/>
              <a:gd name="T5" fmla="*/ 350012874 h 3"/>
              <a:gd name="T6" fmla="*/ 161289998 w 3"/>
              <a:gd name="T7" fmla="*/ 350012874 h 3"/>
              <a:gd name="T8" fmla="*/ 322579997 w 3"/>
              <a:gd name="T9" fmla="*/ 525019363 h 3"/>
              <a:gd name="T10" fmla="*/ 322579997 w 3"/>
              <a:gd name="T11" fmla="*/ 350012874 h 3"/>
              <a:gd name="T12" fmla="*/ 483870045 w 3"/>
              <a:gd name="T13" fmla="*/ 350012874 h 3"/>
              <a:gd name="T14" fmla="*/ 322579997 w 3"/>
              <a:gd name="T15" fmla="*/ 175006437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3" name="Freeform 173"/>
          <p:cNvSpPr>
            <a:spLocks/>
          </p:cNvSpPr>
          <p:nvPr/>
        </p:nvSpPr>
        <p:spPr bwMode="auto">
          <a:xfrm>
            <a:off x="5619750" y="3544888"/>
            <a:ext cx="25400" cy="25400"/>
          </a:xfrm>
          <a:custGeom>
            <a:avLst/>
            <a:gdLst>
              <a:gd name="T0" fmla="*/ 20161247 w 16"/>
              <a:gd name="T1" fmla="*/ 20161247 h 16"/>
              <a:gd name="T2" fmla="*/ 20161247 w 16"/>
              <a:gd name="T3" fmla="*/ 0 h 16"/>
              <a:gd name="T4" fmla="*/ 0 w 16"/>
              <a:gd name="T5" fmla="*/ 0 h 16"/>
              <a:gd name="T6" fmla="*/ 0 w 16"/>
              <a:gd name="T7" fmla="*/ 20161247 h 16"/>
              <a:gd name="T8" fmla="*/ 0 w 16"/>
              <a:gd name="T9" fmla="*/ 40322493 h 16"/>
              <a:gd name="T10" fmla="*/ 20161247 w 16"/>
              <a:gd name="T11" fmla="*/ 40322493 h 16"/>
              <a:gd name="T12" fmla="*/ 40322493 w 16"/>
              <a:gd name="T13" fmla="*/ 40322493 h 16"/>
              <a:gd name="T14" fmla="*/ 40322493 w 16"/>
              <a:gd name="T15" fmla="*/ 20161247 h 16"/>
              <a:gd name="T16" fmla="*/ 40322493 w 16"/>
              <a:gd name="T17" fmla="*/ 0 h 16"/>
              <a:gd name="T18" fmla="*/ 20161247 w 16"/>
              <a:gd name="T19" fmla="*/ 0 h 16"/>
              <a:gd name="T20" fmla="*/ 20161247 w 16"/>
              <a:gd name="T21" fmla="*/ 20161247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4" name="Freeform 174"/>
          <p:cNvSpPr>
            <a:spLocks/>
          </p:cNvSpPr>
          <p:nvPr/>
        </p:nvSpPr>
        <p:spPr bwMode="auto">
          <a:xfrm>
            <a:off x="5607050" y="3544888"/>
            <a:ext cx="38100" cy="38100"/>
          </a:xfrm>
          <a:custGeom>
            <a:avLst/>
            <a:gdLst>
              <a:gd name="T0" fmla="*/ 322579997 w 3"/>
              <a:gd name="T1" fmla="*/ 0 h 3"/>
              <a:gd name="T2" fmla="*/ 161289998 w 3"/>
              <a:gd name="T3" fmla="*/ 161289998 h 3"/>
              <a:gd name="T4" fmla="*/ 0 w 3"/>
              <a:gd name="T5" fmla="*/ 322579997 h 3"/>
              <a:gd name="T6" fmla="*/ 161289998 w 3"/>
              <a:gd name="T7" fmla="*/ 322579997 h 3"/>
              <a:gd name="T8" fmla="*/ 322579997 w 3"/>
              <a:gd name="T9" fmla="*/ 483870045 h 3"/>
              <a:gd name="T10" fmla="*/ 322579997 w 3"/>
              <a:gd name="T11" fmla="*/ 322579997 h 3"/>
              <a:gd name="T12" fmla="*/ 483870045 w 3"/>
              <a:gd name="T13" fmla="*/ 322579997 h 3"/>
              <a:gd name="T14" fmla="*/ 322579997 w 3"/>
              <a:gd name="T15" fmla="*/ 161289998 h 3"/>
              <a:gd name="T16" fmla="*/ 322579997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5" name="Rectangle 175"/>
          <p:cNvSpPr>
            <a:spLocks noChangeArrowheads="1"/>
          </p:cNvSpPr>
          <p:nvPr/>
        </p:nvSpPr>
        <p:spPr bwMode="auto">
          <a:xfrm>
            <a:off x="6388100" y="1174750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6" name="Rectangle 176"/>
          <p:cNvSpPr>
            <a:spLocks noChangeArrowheads="1"/>
          </p:cNvSpPr>
          <p:nvPr/>
        </p:nvSpPr>
        <p:spPr bwMode="auto">
          <a:xfrm>
            <a:off x="6388100" y="243046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7" name="Rectangle 177"/>
          <p:cNvSpPr>
            <a:spLocks noChangeArrowheads="1"/>
          </p:cNvSpPr>
          <p:nvPr/>
        </p:nvSpPr>
        <p:spPr bwMode="auto">
          <a:xfrm>
            <a:off x="6388100" y="1801813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8" name="Rectangle 178"/>
          <p:cNvSpPr>
            <a:spLocks noChangeArrowheads="1"/>
          </p:cNvSpPr>
          <p:nvPr/>
        </p:nvSpPr>
        <p:spPr bwMode="auto">
          <a:xfrm>
            <a:off x="6388100" y="3057525"/>
            <a:ext cx="242888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19" name="Rectangle 179"/>
          <p:cNvSpPr>
            <a:spLocks noChangeArrowheads="1"/>
          </p:cNvSpPr>
          <p:nvPr/>
        </p:nvSpPr>
        <p:spPr bwMode="auto">
          <a:xfrm>
            <a:off x="5503863" y="243046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0" name="Rectangle 180"/>
          <p:cNvSpPr>
            <a:spLocks noChangeArrowheads="1"/>
          </p:cNvSpPr>
          <p:nvPr/>
        </p:nvSpPr>
        <p:spPr bwMode="auto">
          <a:xfrm>
            <a:off x="5503863" y="1801813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1" name="Rectangle 181"/>
          <p:cNvSpPr>
            <a:spLocks noChangeArrowheads="1"/>
          </p:cNvSpPr>
          <p:nvPr/>
        </p:nvSpPr>
        <p:spPr bwMode="auto">
          <a:xfrm>
            <a:off x="5503863" y="3057525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2" name="Rectangle 182"/>
          <p:cNvSpPr>
            <a:spLocks noChangeArrowheads="1"/>
          </p:cNvSpPr>
          <p:nvPr/>
        </p:nvSpPr>
        <p:spPr bwMode="auto">
          <a:xfrm>
            <a:off x="5503863" y="1174750"/>
            <a:ext cx="257175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3" name="Freeform 183"/>
          <p:cNvSpPr>
            <a:spLocks/>
          </p:cNvSpPr>
          <p:nvPr/>
        </p:nvSpPr>
        <p:spPr bwMode="auto">
          <a:xfrm>
            <a:off x="6630988" y="1316038"/>
            <a:ext cx="217487" cy="101600"/>
          </a:xfrm>
          <a:custGeom>
            <a:avLst/>
            <a:gdLst>
              <a:gd name="T0" fmla="*/ 2147483647 w 17"/>
              <a:gd name="T1" fmla="*/ 322579945 h 8"/>
              <a:gd name="T2" fmla="*/ 1473026396 w 17"/>
              <a:gd name="T3" fmla="*/ 322579945 h 8"/>
              <a:gd name="T4" fmla="*/ 1473026396 w 17"/>
              <a:gd name="T5" fmla="*/ 0 h 8"/>
              <a:gd name="T6" fmla="*/ 0 w 17"/>
              <a:gd name="T7" fmla="*/ 645159891 h 8"/>
              <a:gd name="T8" fmla="*/ 1473026396 w 17"/>
              <a:gd name="T9" fmla="*/ 1290319782 h 8"/>
              <a:gd name="T10" fmla="*/ 1473026396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4" name="Freeform 184"/>
          <p:cNvSpPr>
            <a:spLocks/>
          </p:cNvSpPr>
          <p:nvPr/>
        </p:nvSpPr>
        <p:spPr bwMode="auto">
          <a:xfrm>
            <a:off x="6630988" y="1943100"/>
            <a:ext cx="217487" cy="103188"/>
          </a:xfrm>
          <a:custGeom>
            <a:avLst/>
            <a:gdLst>
              <a:gd name="T0" fmla="*/ 2147483647 w 17"/>
              <a:gd name="T1" fmla="*/ 332742547 h 8"/>
              <a:gd name="T2" fmla="*/ 1473026396 w 17"/>
              <a:gd name="T3" fmla="*/ 332742547 h 8"/>
              <a:gd name="T4" fmla="*/ 1473026396 w 17"/>
              <a:gd name="T5" fmla="*/ 0 h 8"/>
              <a:gd name="T6" fmla="*/ 0 w 17"/>
              <a:gd name="T7" fmla="*/ 665485093 h 8"/>
              <a:gd name="T8" fmla="*/ 1473026396 w 17"/>
              <a:gd name="T9" fmla="*/ 1330970186 h 8"/>
              <a:gd name="T10" fmla="*/ 1473026396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5" name="Freeform 185"/>
          <p:cNvSpPr>
            <a:spLocks/>
          </p:cNvSpPr>
          <p:nvPr/>
        </p:nvSpPr>
        <p:spPr bwMode="auto">
          <a:xfrm>
            <a:off x="6630988" y="2570163"/>
            <a:ext cx="217487" cy="115887"/>
          </a:xfrm>
          <a:custGeom>
            <a:avLst/>
            <a:gdLst>
              <a:gd name="T0" fmla="*/ 2147483647 w 17"/>
              <a:gd name="T1" fmla="*/ 331604172 h 9"/>
              <a:gd name="T2" fmla="*/ 1473026396 w 17"/>
              <a:gd name="T3" fmla="*/ 331604172 h 9"/>
              <a:gd name="T4" fmla="*/ 1473026396 w 17"/>
              <a:gd name="T5" fmla="*/ 0 h 9"/>
              <a:gd name="T6" fmla="*/ 0 w 17"/>
              <a:gd name="T7" fmla="*/ 663195468 h 9"/>
              <a:gd name="T8" fmla="*/ 1473026396 w 17"/>
              <a:gd name="T9" fmla="*/ 1492199411 h 9"/>
              <a:gd name="T10" fmla="*/ 1473026396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6" name="Freeform 186"/>
          <p:cNvSpPr>
            <a:spLocks/>
          </p:cNvSpPr>
          <p:nvPr/>
        </p:nvSpPr>
        <p:spPr bwMode="auto">
          <a:xfrm>
            <a:off x="6630988" y="3198813"/>
            <a:ext cx="217487" cy="114300"/>
          </a:xfrm>
          <a:custGeom>
            <a:avLst/>
            <a:gdLst>
              <a:gd name="T0" fmla="*/ 2147483647 w 17"/>
              <a:gd name="T1" fmla="*/ 322579962 h 9"/>
              <a:gd name="T2" fmla="*/ 1473026396 w 17"/>
              <a:gd name="T3" fmla="*/ 322579962 h 9"/>
              <a:gd name="T4" fmla="*/ 1473026396 w 17"/>
              <a:gd name="T5" fmla="*/ 0 h 9"/>
              <a:gd name="T6" fmla="*/ 0 w 17"/>
              <a:gd name="T7" fmla="*/ 645159925 h 9"/>
              <a:gd name="T8" fmla="*/ 1473026396 w 17"/>
              <a:gd name="T9" fmla="*/ 1451609782 h 9"/>
              <a:gd name="T10" fmla="*/ 1473026396 w 17"/>
              <a:gd name="T11" fmla="*/ 967739987 h 9"/>
              <a:gd name="T12" fmla="*/ 2147483647 w 17"/>
              <a:gd name="T13" fmla="*/ 96773998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7" name="Line 187"/>
          <p:cNvSpPr>
            <a:spLocks noChangeShapeType="1"/>
          </p:cNvSpPr>
          <p:nvPr/>
        </p:nvSpPr>
        <p:spPr bwMode="auto">
          <a:xfrm flipV="1">
            <a:off x="684847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8" name="Line 188"/>
          <p:cNvSpPr>
            <a:spLocks noChangeShapeType="1"/>
          </p:cNvSpPr>
          <p:nvPr/>
        </p:nvSpPr>
        <p:spPr bwMode="auto">
          <a:xfrm flipV="1">
            <a:off x="6848475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29" name="Line 189"/>
          <p:cNvSpPr>
            <a:spLocks noChangeShapeType="1"/>
          </p:cNvSpPr>
          <p:nvPr/>
        </p:nvSpPr>
        <p:spPr bwMode="auto">
          <a:xfrm flipV="1">
            <a:off x="6848475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0" name="Freeform 190"/>
          <p:cNvSpPr>
            <a:spLocks/>
          </p:cNvSpPr>
          <p:nvPr/>
        </p:nvSpPr>
        <p:spPr bwMode="auto">
          <a:xfrm>
            <a:off x="6823075" y="3714750"/>
            <a:ext cx="120650" cy="217488"/>
          </a:xfrm>
          <a:custGeom>
            <a:avLst/>
            <a:gdLst>
              <a:gd name="T0" fmla="*/ 359416302 w 9"/>
              <a:gd name="T1" fmla="*/ 0 h 17"/>
              <a:gd name="T2" fmla="*/ 359416302 w 9"/>
              <a:gd name="T3" fmla="*/ 1309367126 h 17"/>
              <a:gd name="T4" fmla="*/ 0 w 9"/>
              <a:gd name="T5" fmla="*/ 1309367126 h 17"/>
              <a:gd name="T6" fmla="*/ 718832605 w 9"/>
              <a:gd name="T7" fmla="*/ 2147483647 h 17"/>
              <a:gd name="T8" fmla="*/ 1617380011 w 9"/>
              <a:gd name="T9" fmla="*/ 1309367126 h 17"/>
              <a:gd name="T10" fmla="*/ 1257963814 w 9"/>
              <a:gd name="T11" fmla="*/ 1309367126 h 17"/>
              <a:gd name="T12" fmla="*/ 1257963814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1" name="Line 191"/>
          <p:cNvSpPr>
            <a:spLocks noChangeShapeType="1"/>
          </p:cNvSpPr>
          <p:nvPr/>
        </p:nvSpPr>
        <p:spPr bwMode="auto">
          <a:xfrm flipV="1">
            <a:off x="6848475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2" name="Line 192"/>
          <p:cNvSpPr>
            <a:spLocks noChangeShapeType="1"/>
          </p:cNvSpPr>
          <p:nvPr/>
        </p:nvSpPr>
        <p:spPr bwMode="auto">
          <a:xfrm flipV="1">
            <a:off x="6913563" y="1341438"/>
            <a:ext cx="1587" cy="2395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3" name="Line 193"/>
          <p:cNvSpPr>
            <a:spLocks noChangeShapeType="1"/>
          </p:cNvSpPr>
          <p:nvPr/>
        </p:nvSpPr>
        <p:spPr bwMode="auto">
          <a:xfrm flipH="1">
            <a:off x="6840538" y="1336675"/>
            <a:ext cx="65087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4" name="Freeform 194"/>
          <p:cNvSpPr>
            <a:spLocks/>
          </p:cNvSpPr>
          <p:nvPr/>
        </p:nvSpPr>
        <p:spPr bwMode="auto">
          <a:xfrm>
            <a:off x="5746750" y="1316038"/>
            <a:ext cx="219075" cy="101600"/>
          </a:xfrm>
          <a:custGeom>
            <a:avLst/>
            <a:gdLst>
              <a:gd name="T0" fmla="*/ 2147483647 w 17"/>
              <a:gd name="T1" fmla="*/ 322579945 h 8"/>
              <a:gd name="T2" fmla="*/ 1494619589 w 17"/>
              <a:gd name="T3" fmla="*/ 322579945 h 8"/>
              <a:gd name="T4" fmla="*/ 1494619589 w 17"/>
              <a:gd name="T5" fmla="*/ 0 h 8"/>
              <a:gd name="T6" fmla="*/ 0 w 17"/>
              <a:gd name="T7" fmla="*/ 645159891 h 8"/>
              <a:gd name="T8" fmla="*/ 1494619589 w 17"/>
              <a:gd name="T9" fmla="*/ 1290319782 h 8"/>
              <a:gd name="T10" fmla="*/ 1494619589 w 17"/>
              <a:gd name="T11" fmla="*/ 967739935 h 8"/>
              <a:gd name="T12" fmla="*/ 2147483647 w 17"/>
              <a:gd name="T13" fmla="*/ 967739935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5" name="Freeform 195"/>
          <p:cNvSpPr>
            <a:spLocks/>
          </p:cNvSpPr>
          <p:nvPr/>
        </p:nvSpPr>
        <p:spPr bwMode="auto">
          <a:xfrm>
            <a:off x="5746750" y="1943100"/>
            <a:ext cx="219075" cy="103188"/>
          </a:xfrm>
          <a:custGeom>
            <a:avLst/>
            <a:gdLst>
              <a:gd name="T0" fmla="*/ 2147483647 w 17"/>
              <a:gd name="T1" fmla="*/ 332742547 h 8"/>
              <a:gd name="T2" fmla="*/ 1494619589 w 17"/>
              <a:gd name="T3" fmla="*/ 332742547 h 8"/>
              <a:gd name="T4" fmla="*/ 1494619589 w 17"/>
              <a:gd name="T5" fmla="*/ 0 h 8"/>
              <a:gd name="T6" fmla="*/ 0 w 17"/>
              <a:gd name="T7" fmla="*/ 665485093 h 8"/>
              <a:gd name="T8" fmla="*/ 1494619589 w 17"/>
              <a:gd name="T9" fmla="*/ 1330970186 h 8"/>
              <a:gd name="T10" fmla="*/ 1494619589 w 17"/>
              <a:gd name="T11" fmla="*/ 998227741 h 8"/>
              <a:gd name="T12" fmla="*/ 2147483647 w 17"/>
              <a:gd name="T13" fmla="*/ 99822774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6" name="Freeform 196"/>
          <p:cNvSpPr>
            <a:spLocks/>
          </p:cNvSpPr>
          <p:nvPr/>
        </p:nvSpPr>
        <p:spPr bwMode="auto">
          <a:xfrm>
            <a:off x="5746750" y="2570163"/>
            <a:ext cx="219075" cy="115887"/>
          </a:xfrm>
          <a:custGeom>
            <a:avLst/>
            <a:gdLst>
              <a:gd name="T0" fmla="*/ 2147483647 w 17"/>
              <a:gd name="T1" fmla="*/ 331604172 h 9"/>
              <a:gd name="T2" fmla="*/ 1494619589 w 17"/>
              <a:gd name="T3" fmla="*/ 331604172 h 9"/>
              <a:gd name="T4" fmla="*/ 1494619589 w 17"/>
              <a:gd name="T5" fmla="*/ 0 h 9"/>
              <a:gd name="T6" fmla="*/ 0 w 17"/>
              <a:gd name="T7" fmla="*/ 663195468 h 9"/>
              <a:gd name="T8" fmla="*/ 1494619589 w 17"/>
              <a:gd name="T9" fmla="*/ 1492199411 h 9"/>
              <a:gd name="T10" fmla="*/ 1494619589 w 17"/>
              <a:gd name="T11" fmla="*/ 994799741 h 9"/>
              <a:gd name="T12" fmla="*/ 2147483647 w 17"/>
              <a:gd name="T13" fmla="*/ 994799741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7" name="Freeform 197"/>
          <p:cNvSpPr>
            <a:spLocks/>
          </p:cNvSpPr>
          <p:nvPr/>
        </p:nvSpPr>
        <p:spPr bwMode="auto">
          <a:xfrm>
            <a:off x="5746750" y="3198813"/>
            <a:ext cx="219075" cy="114300"/>
          </a:xfrm>
          <a:custGeom>
            <a:avLst/>
            <a:gdLst>
              <a:gd name="T0" fmla="*/ 2147483647 w 17"/>
              <a:gd name="T1" fmla="*/ 322579962 h 9"/>
              <a:gd name="T2" fmla="*/ 1494619589 w 17"/>
              <a:gd name="T3" fmla="*/ 322579962 h 9"/>
              <a:gd name="T4" fmla="*/ 1494619589 w 17"/>
              <a:gd name="T5" fmla="*/ 0 h 9"/>
              <a:gd name="T6" fmla="*/ 0 w 17"/>
              <a:gd name="T7" fmla="*/ 645159925 h 9"/>
              <a:gd name="T8" fmla="*/ 1494619589 w 17"/>
              <a:gd name="T9" fmla="*/ 1451609782 h 9"/>
              <a:gd name="T10" fmla="*/ 1494619589 w 17"/>
              <a:gd name="T11" fmla="*/ 967739987 h 9"/>
              <a:gd name="T12" fmla="*/ 2147483647 w 17"/>
              <a:gd name="T13" fmla="*/ 96773998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8" name="Line 198"/>
          <p:cNvSpPr>
            <a:spLocks noChangeShapeType="1"/>
          </p:cNvSpPr>
          <p:nvPr/>
        </p:nvSpPr>
        <p:spPr bwMode="auto">
          <a:xfrm flipV="1">
            <a:off x="5965825" y="139223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39" name="Line 199"/>
          <p:cNvSpPr>
            <a:spLocks noChangeShapeType="1"/>
          </p:cNvSpPr>
          <p:nvPr/>
        </p:nvSpPr>
        <p:spPr bwMode="auto">
          <a:xfrm flipV="1">
            <a:off x="5965825" y="2020888"/>
            <a:ext cx="1588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0" name="Line 200"/>
          <p:cNvSpPr>
            <a:spLocks noChangeShapeType="1"/>
          </p:cNvSpPr>
          <p:nvPr/>
        </p:nvSpPr>
        <p:spPr bwMode="auto">
          <a:xfrm flipV="1">
            <a:off x="5965825" y="2647950"/>
            <a:ext cx="1588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1" name="Freeform 201"/>
          <p:cNvSpPr>
            <a:spLocks/>
          </p:cNvSpPr>
          <p:nvPr/>
        </p:nvSpPr>
        <p:spPr bwMode="auto">
          <a:xfrm>
            <a:off x="5937250" y="3714750"/>
            <a:ext cx="122238" cy="217488"/>
          </a:xfrm>
          <a:custGeom>
            <a:avLst/>
            <a:gdLst>
              <a:gd name="T0" fmla="*/ 368941398 w 9"/>
              <a:gd name="T1" fmla="*/ 0 h 17"/>
              <a:gd name="T2" fmla="*/ 368941398 w 9"/>
              <a:gd name="T3" fmla="*/ 1309367126 h 17"/>
              <a:gd name="T4" fmla="*/ 0 w 9"/>
              <a:gd name="T5" fmla="*/ 1309367126 h 17"/>
              <a:gd name="T6" fmla="*/ 922353653 w 9"/>
              <a:gd name="T7" fmla="*/ 2147483647 h 17"/>
              <a:gd name="T8" fmla="*/ 1660236237 w 9"/>
              <a:gd name="T9" fmla="*/ 1309367126 h 17"/>
              <a:gd name="T10" fmla="*/ 1291294945 w 9"/>
              <a:gd name="T11" fmla="*/ 1309367126 h 17"/>
              <a:gd name="T12" fmla="*/ 1291294945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5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2" name="Line 202"/>
          <p:cNvSpPr>
            <a:spLocks noChangeShapeType="1"/>
          </p:cNvSpPr>
          <p:nvPr/>
        </p:nvSpPr>
        <p:spPr bwMode="auto">
          <a:xfrm flipV="1">
            <a:off x="5965825" y="3275013"/>
            <a:ext cx="1588" cy="436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3" name="Line 203"/>
          <p:cNvSpPr>
            <a:spLocks noChangeShapeType="1"/>
          </p:cNvSpPr>
          <p:nvPr/>
        </p:nvSpPr>
        <p:spPr bwMode="auto">
          <a:xfrm flipV="1">
            <a:off x="6029325" y="1341438"/>
            <a:ext cx="1588" cy="2395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4" name="Line 204"/>
          <p:cNvSpPr>
            <a:spLocks noChangeShapeType="1"/>
          </p:cNvSpPr>
          <p:nvPr/>
        </p:nvSpPr>
        <p:spPr bwMode="auto">
          <a:xfrm flipH="1">
            <a:off x="5953125" y="1336675"/>
            <a:ext cx="762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5" name="Line 205"/>
          <p:cNvSpPr>
            <a:spLocks noChangeShapeType="1"/>
          </p:cNvSpPr>
          <p:nvPr/>
        </p:nvSpPr>
        <p:spPr bwMode="auto">
          <a:xfrm flipH="1">
            <a:off x="4410075" y="1055688"/>
            <a:ext cx="846138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" name="Freeform 206"/>
          <p:cNvSpPr>
            <a:spLocks/>
          </p:cNvSpPr>
          <p:nvPr/>
        </p:nvSpPr>
        <p:spPr bwMode="auto">
          <a:xfrm>
            <a:off x="5210175" y="995363"/>
            <a:ext cx="985838" cy="63500"/>
          </a:xfrm>
          <a:custGeom>
            <a:avLst/>
            <a:gdLst>
              <a:gd name="T0" fmla="*/ 2147483647 w 77"/>
              <a:gd name="T1" fmla="*/ 806449891 h 5"/>
              <a:gd name="T2" fmla="*/ 2147483647 w 77"/>
              <a:gd name="T3" fmla="*/ 0 h 5"/>
              <a:gd name="T4" fmla="*/ 0 w 77"/>
              <a:gd name="T5" fmla="*/ 0 h 5"/>
              <a:gd name="T6" fmla="*/ 0 60000 65536"/>
              <a:gd name="T7" fmla="*/ 0 60000 65536"/>
              <a:gd name="T8" fmla="*/ 0 60000 65536"/>
              <a:gd name="T9" fmla="*/ 0 w 77"/>
              <a:gd name="T10" fmla="*/ 0 h 5"/>
              <a:gd name="T11" fmla="*/ 77 w 7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5">
                <a:moveTo>
                  <a:pt x="77" y="5"/>
                </a:moveTo>
                <a:lnTo>
                  <a:pt x="7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7" name="Rectangle 207"/>
          <p:cNvSpPr>
            <a:spLocks noChangeArrowheads="1"/>
          </p:cNvSpPr>
          <p:nvPr/>
        </p:nvSpPr>
        <p:spPr bwMode="auto">
          <a:xfrm>
            <a:off x="1816100" y="202247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A</a:t>
            </a:r>
            <a:endParaRPr lang="en-US" sz="1400" b="1"/>
          </a:p>
        </p:txBody>
      </p:sp>
      <p:sp>
        <p:nvSpPr>
          <p:cNvPr id="36048" name="Rectangle 208"/>
          <p:cNvSpPr>
            <a:spLocks noChangeArrowheads="1"/>
          </p:cNvSpPr>
          <p:nvPr/>
        </p:nvSpPr>
        <p:spPr bwMode="auto">
          <a:xfrm>
            <a:off x="1939925" y="2087563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20</a:t>
            </a:r>
            <a:endParaRPr lang="en-US" sz="1400" b="1"/>
          </a:p>
        </p:txBody>
      </p:sp>
      <p:sp>
        <p:nvSpPr>
          <p:cNvPr id="36049" name="Rectangle 209"/>
          <p:cNvSpPr>
            <a:spLocks noChangeArrowheads="1"/>
          </p:cNvSpPr>
          <p:nvPr/>
        </p:nvSpPr>
        <p:spPr bwMode="auto">
          <a:xfrm>
            <a:off x="4064000" y="40179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6050" name="Rectangle 210"/>
          <p:cNvSpPr>
            <a:spLocks noChangeArrowheads="1"/>
          </p:cNvSpPr>
          <p:nvPr/>
        </p:nvSpPr>
        <p:spPr bwMode="auto">
          <a:xfrm>
            <a:off x="4197350" y="4095750"/>
            <a:ext cx="452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31-24</a:t>
            </a:r>
            <a:endParaRPr lang="en-US" sz="1400" b="1"/>
          </a:p>
        </p:txBody>
      </p:sp>
      <p:sp>
        <p:nvSpPr>
          <p:cNvPr id="36051" name="Rectangle 211"/>
          <p:cNvSpPr>
            <a:spLocks noChangeArrowheads="1"/>
          </p:cNvSpPr>
          <p:nvPr/>
        </p:nvSpPr>
        <p:spPr bwMode="auto">
          <a:xfrm>
            <a:off x="6740525" y="401796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6052" name="Rectangle 212"/>
          <p:cNvSpPr>
            <a:spLocks noChangeArrowheads="1"/>
          </p:cNvSpPr>
          <p:nvPr/>
        </p:nvSpPr>
        <p:spPr bwMode="auto">
          <a:xfrm>
            <a:off x="6873875" y="4095750"/>
            <a:ext cx="255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7-0</a:t>
            </a:r>
            <a:endParaRPr lang="en-US" sz="1400" b="1"/>
          </a:p>
        </p:txBody>
      </p:sp>
      <p:sp>
        <p:nvSpPr>
          <p:cNvPr id="36053" name="Rectangle 213"/>
          <p:cNvSpPr>
            <a:spLocks noChangeArrowheads="1"/>
          </p:cNvSpPr>
          <p:nvPr/>
        </p:nvSpPr>
        <p:spPr bwMode="auto">
          <a:xfrm>
            <a:off x="4948238" y="40179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6054" name="Rectangle 214"/>
          <p:cNvSpPr>
            <a:spLocks noChangeArrowheads="1"/>
          </p:cNvSpPr>
          <p:nvPr/>
        </p:nvSpPr>
        <p:spPr bwMode="auto">
          <a:xfrm>
            <a:off x="5081588" y="4095750"/>
            <a:ext cx="4524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23-16</a:t>
            </a:r>
            <a:endParaRPr lang="en-US" sz="1400" b="1"/>
          </a:p>
        </p:txBody>
      </p:sp>
      <p:sp>
        <p:nvSpPr>
          <p:cNvPr id="36055" name="Rectangle 215"/>
          <p:cNvSpPr>
            <a:spLocks noChangeArrowheads="1"/>
          </p:cNvSpPr>
          <p:nvPr/>
        </p:nvSpPr>
        <p:spPr bwMode="auto">
          <a:xfrm>
            <a:off x="5868988" y="40179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D</a:t>
            </a:r>
            <a:endParaRPr lang="en-US" sz="1400" b="1"/>
          </a:p>
        </p:txBody>
      </p:sp>
      <p:sp>
        <p:nvSpPr>
          <p:cNvPr id="36056" name="Rectangle 216"/>
          <p:cNvSpPr>
            <a:spLocks noChangeArrowheads="1"/>
          </p:cNvSpPr>
          <p:nvPr/>
        </p:nvSpPr>
        <p:spPr bwMode="auto">
          <a:xfrm>
            <a:off x="6016625" y="4095750"/>
            <a:ext cx="354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15-8</a:t>
            </a:r>
            <a:endParaRPr lang="en-US" sz="1400" b="1"/>
          </a:p>
        </p:txBody>
      </p:sp>
      <p:sp>
        <p:nvSpPr>
          <p:cNvPr id="36057" name="Rectangle 217"/>
          <p:cNvSpPr>
            <a:spLocks noChangeArrowheads="1"/>
          </p:cNvSpPr>
          <p:nvPr/>
        </p:nvSpPr>
        <p:spPr bwMode="auto">
          <a:xfrm>
            <a:off x="2198688" y="3854450"/>
            <a:ext cx="9858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512K x 8 memory chip</a:t>
            </a:r>
            <a:endParaRPr lang="en-US" sz="1400" b="1"/>
          </a:p>
        </p:txBody>
      </p:sp>
      <p:sp>
        <p:nvSpPr>
          <p:cNvPr id="36058" name="Line 218"/>
          <p:cNvSpPr>
            <a:spLocks noChangeShapeType="1"/>
          </p:cNvSpPr>
          <p:nvPr/>
        </p:nvSpPr>
        <p:spPr bwMode="auto">
          <a:xfrm>
            <a:off x="2414588" y="1192213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59" name="Line 219"/>
          <p:cNvSpPr>
            <a:spLocks noChangeShapeType="1"/>
          </p:cNvSpPr>
          <p:nvPr/>
        </p:nvSpPr>
        <p:spPr bwMode="auto">
          <a:xfrm>
            <a:off x="2424113" y="1354138"/>
            <a:ext cx="192087" cy="15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60" name="Rectangle 220"/>
          <p:cNvSpPr>
            <a:spLocks noChangeArrowheads="1"/>
          </p:cNvSpPr>
          <p:nvPr/>
        </p:nvSpPr>
        <p:spPr bwMode="auto">
          <a:xfrm>
            <a:off x="7399338" y="2235200"/>
            <a:ext cx="9858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16 chips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C2EBDA05-3CAA-406D-BB1E-CBC26E4F9F39}" type="slidenum">
              <a:rPr lang="en-US" smtClean="0"/>
              <a:pPr algn="l">
                <a:defRPr/>
              </a:pPr>
              <a:t>19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3333FF"/>
                </a:solidFill>
              </a:rPr>
              <a:t>Random Access </a:t>
            </a:r>
            <a:r>
              <a:rPr lang="en-US" sz="4000" b="1" dirty="0" smtClean="0">
                <a:solidFill>
                  <a:srgbClr val="3333FF"/>
                </a:solidFill>
                <a:latin typeface="+mn-lt"/>
              </a:rPr>
              <a:t>Memory</a:t>
            </a:r>
            <a:r>
              <a:rPr lang="en-US" sz="4000" b="1" dirty="0" smtClean="0">
                <a:solidFill>
                  <a:srgbClr val="3333FF"/>
                </a:solidFill>
              </a:rPr>
              <a:t> (RAM)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927725" cy="4876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RAM – Readable and writable memory</a:t>
            </a:r>
          </a:p>
          <a:p>
            <a:pPr lvl="1" eaLnBrk="1" hangingPunct="1"/>
            <a:r>
              <a:rPr lang="en-US" altLang="en-US" sz="1800" smtClean="0"/>
              <a:t>“Random access memory”</a:t>
            </a:r>
          </a:p>
          <a:p>
            <a:pPr lvl="2" eaLnBrk="1" hangingPunct="1"/>
            <a:r>
              <a:rPr lang="en-US" altLang="en-US" sz="1600" smtClean="0"/>
              <a:t>Strange name—Created several decades ago to contrast with sequentially-accessed storage like tape drives</a:t>
            </a:r>
          </a:p>
          <a:p>
            <a:pPr lvl="1" eaLnBrk="1" hangingPunct="1"/>
            <a:r>
              <a:rPr lang="en-US" altLang="en-US" sz="1800" smtClean="0"/>
              <a:t>Logically same as register file—Memory with address inputs, data inputs/outputs, and control</a:t>
            </a:r>
          </a:p>
          <a:p>
            <a:pPr lvl="2" eaLnBrk="1" hangingPunct="1"/>
            <a:r>
              <a:rPr lang="en-US" altLang="en-US" sz="1600" smtClean="0"/>
              <a:t>RAM usually one port; RF usually two or more</a:t>
            </a:r>
          </a:p>
          <a:p>
            <a:pPr lvl="1" eaLnBrk="1" hangingPunct="1"/>
            <a:r>
              <a:rPr lang="en-US" altLang="en-US" sz="1800" smtClean="0"/>
              <a:t>RAM vs. RF</a:t>
            </a:r>
          </a:p>
          <a:p>
            <a:pPr lvl="2" eaLnBrk="1" hangingPunct="1"/>
            <a:r>
              <a:rPr lang="en-US" altLang="en-US" sz="1600" smtClean="0"/>
              <a:t>RAM typically larger than </a:t>
            </a:r>
            <a:r>
              <a:rPr lang="en-US" altLang="en-US" sz="1600" i="1" smtClean="0"/>
              <a:t>about</a:t>
            </a:r>
            <a:r>
              <a:rPr lang="en-US" altLang="en-US" sz="1600" smtClean="0"/>
              <a:t> 512 or 1024 words</a:t>
            </a:r>
          </a:p>
          <a:p>
            <a:pPr lvl="2" eaLnBrk="1" hangingPunct="1"/>
            <a:r>
              <a:rPr lang="en-US" altLang="en-US" sz="1600" smtClean="0"/>
              <a:t>RAM typically stores bits using a bit storage approach that is more efficient than a flip-flop</a:t>
            </a:r>
          </a:p>
          <a:p>
            <a:pPr lvl="2" eaLnBrk="1" hangingPunct="1"/>
            <a:r>
              <a:rPr lang="en-US" altLang="en-US" sz="1600" smtClean="0"/>
              <a:t>RAM typically implemented on a chip in a square rather than rectangular shape—keeps longest wires (hence delay) short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743700" y="3228975"/>
            <a:ext cx="1697038" cy="1677988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H="1">
            <a:off x="6256338" y="3476625"/>
            <a:ext cx="179387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Freeform 6"/>
          <p:cNvSpPr>
            <a:spLocks/>
          </p:cNvSpPr>
          <p:nvPr/>
        </p:nvSpPr>
        <p:spPr bwMode="auto">
          <a:xfrm>
            <a:off x="6118225" y="3436938"/>
            <a:ext cx="158750" cy="79375"/>
          </a:xfrm>
          <a:custGeom>
            <a:avLst/>
            <a:gdLst>
              <a:gd name="T0" fmla="*/ 0 w 100"/>
              <a:gd name="T1" fmla="*/ 2147483647 h 50"/>
              <a:gd name="T2" fmla="*/ 2147483647 w 100"/>
              <a:gd name="T3" fmla="*/ 2147483647 h 50"/>
              <a:gd name="T4" fmla="*/ 2147483647 w 100"/>
              <a:gd name="T5" fmla="*/ 0 h 50"/>
              <a:gd name="T6" fmla="*/ 0 w 100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0" y="25"/>
                </a:moveTo>
                <a:lnTo>
                  <a:pt x="100" y="50"/>
                </a:lnTo>
                <a:lnTo>
                  <a:pt x="100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6435725" y="3476625"/>
            <a:ext cx="177800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6584950" y="3436938"/>
            <a:ext cx="158750" cy="79375"/>
          </a:xfrm>
          <a:custGeom>
            <a:avLst/>
            <a:gdLst>
              <a:gd name="T0" fmla="*/ 2147483647 w 100"/>
              <a:gd name="T1" fmla="*/ 2147483647 h 50"/>
              <a:gd name="T2" fmla="*/ 0 w 100"/>
              <a:gd name="T3" fmla="*/ 0 h 50"/>
              <a:gd name="T4" fmla="*/ 0 w 100"/>
              <a:gd name="T5" fmla="*/ 2147483647 h 50"/>
              <a:gd name="T6" fmla="*/ 2147483647 w 100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6167438" y="3800475"/>
            <a:ext cx="446087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0"/>
          <p:cNvSpPr>
            <a:spLocks/>
          </p:cNvSpPr>
          <p:nvPr/>
        </p:nvSpPr>
        <p:spPr bwMode="auto">
          <a:xfrm>
            <a:off x="6584950" y="3765550"/>
            <a:ext cx="158750" cy="79375"/>
          </a:xfrm>
          <a:custGeom>
            <a:avLst/>
            <a:gdLst>
              <a:gd name="T0" fmla="*/ 2147483647 w 100"/>
              <a:gd name="T1" fmla="*/ 2147483647 h 50"/>
              <a:gd name="T2" fmla="*/ 0 w 100"/>
              <a:gd name="T3" fmla="*/ 0 h 50"/>
              <a:gd name="T4" fmla="*/ 0 w 100"/>
              <a:gd name="T5" fmla="*/ 2147483647 h 50"/>
              <a:gd name="T6" fmla="*/ 2147483647 w 100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167438" y="4127500"/>
            <a:ext cx="4460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Freeform 12"/>
          <p:cNvSpPr>
            <a:spLocks/>
          </p:cNvSpPr>
          <p:nvPr/>
        </p:nvSpPr>
        <p:spPr bwMode="auto">
          <a:xfrm>
            <a:off x="6584950" y="4087813"/>
            <a:ext cx="158750" cy="79375"/>
          </a:xfrm>
          <a:custGeom>
            <a:avLst/>
            <a:gdLst>
              <a:gd name="T0" fmla="*/ 2147483647 w 100"/>
              <a:gd name="T1" fmla="*/ 2147483647 h 50"/>
              <a:gd name="T2" fmla="*/ 0 w 100"/>
              <a:gd name="T3" fmla="*/ 0 h 50"/>
              <a:gd name="T4" fmla="*/ 0 w 100"/>
              <a:gd name="T5" fmla="*/ 2147483647 h 50"/>
              <a:gd name="T6" fmla="*/ 2147483647 w 100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6167438" y="4454525"/>
            <a:ext cx="4460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Freeform 14"/>
          <p:cNvSpPr>
            <a:spLocks/>
          </p:cNvSpPr>
          <p:nvPr/>
        </p:nvSpPr>
        <p:spPr bwMode="auto">
          <a:xfrm>
            <a:off x="6584950" y="4414838"/>
            <a:ext cx="158750" cy="80962"/>
          </a:xfrm>
          <a:custGeom>
            <a:avLst/>
            <a:gdLst>
              <a:gd name="T0" fmla="*/ 2147483647 w 100"/>
              <a:gd name="T1" fmla="*/ 2147483647 h 51"/>
              <a:gd name="T2" fmla="*/ 0 w 100"/>
              <a:gd name="T3" fmla="*/ 0 h 51"/>
              <a:gd name="T4" fmla="*/ 0 w 100"/>
              <a:gd name="T5" fmla="*/ 2147483647 h 51"/>
              <a:gd name="T6" fmla="*/ 2147483647 w 100"/>
              <a:gd name="T7" fmla="*/ 2147483647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1"/>
              <a:gd name="T14" fmla="*/ 100 w 100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1">
                <a:moveTo>
                  <a:pt x="100" y="25"/>
                </a:moveTo>
                <a:lnTo>
                  <a:pt x="0" y="0"/>
                </a:lnTo>
                <a:lnTo>
                  <a:pt x="0" y="51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Freeform 15"/>
          <p:cNvSpPr>
            <a:spLocks/>
          </p:cNvSpPr>
          <p:nvPr/>
        </p:nvSpPr>
        <p:spPr bwMode="auto">
          <a:xfrm>
            <a:off x="6743700" y="4654550"/>
            <a:ext cx="163513" cy="168275"/>
          </a:xfrm>
          <a:custGeom>
            <a:avLst/>
            <a:gdLst>
              <a:gd name="T0" fmla="*/ 0 w 103"/>
              <a:gd name="T1" fmla="*/ 2147483647 h 106"/>
              <a:gd name="T2" fmla="*/ 2147483647 w 103"/>
              <a:gd name="T3" fmla="*/ 2147483647 h 106"/>
              <a:gd name="T4" fmla="*/ 0 w 103"/>
              <a:gd name="T5" fmla="*/ 0 h 106"/>
              <a:gd name="T6" fmla="*/ 0 60000 65536"/>
              <a:gd name="T7" fmla="*/ 0 60000 65536"/>
              <a:gd name="T8" fmla="*/ 0 60000 65536"/>
              <a:gd name="T9" fmla="*/ 0 w 103"/>
              <a:gd name="T10" fmla="*/ 0 h 106"/>
              <a:gd name="T11" fmla="*/ 103 w 10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106">
                <a:moveTo>
                  <a:pt x="0" y="106"/>
                </a:moveTo>
                <a:lnTo>
                  <a:pt x="103" y="53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Freeform 16"/>
          <p:cNvSpPr>
            <a:spLocks/>
          </p:cNvSpPr>
          <p:nvPr/>
        </p:nvSpPr>
        <p:spPr bwMode="auto">
          <a:xfrm>
            <a:off x="6375400" y="3413125"/>
            <a:ext cx="134938" cy="128588"/>
          </a:xfrm>
          <a:custGeom>
            <a:avLst/>
            <a:gdLst>
              <a:gd name="T0" fmla="*/ 2147483647 w 85"/>
              <a:gd name="T1" fmla="*/ 0 h 81"/>
              <a:gd name="T2" fmla="*/ 0 w 85"/>
              <a:gd name="T3" fmla="*/ 2147483647 h 81"/>
              <a:gd name="T4" fmla="*/ 2147483647 w 85"/>
              <a:gd name="T5" fmla="*/ 0 h 81"/>
              <a:gd name="T6" fmla="*/ 0 60000 65536"/>
              <a:gd name="T7" fmla="*/ 0 60000 65536"/>
              <a:gd name="T8" fmla="*/ 0 60000 65536"/>
              <a:gd name="T9" fmla="*/ 0 w 85"/>
              <a:gd name="T10" fmla="*/ 0 h 81"/>
              <a:gd name="T11" fmla="*/ 85 w 8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" h="81">
                <a:moveTo>
                  <a:pt x="85" y="0"/>
                </a:moveTo>
                <a:lnTo>
                  <a:pt x="0" y="81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H="1">
            <a:off x="6375400" y="3413125"/>
            <a:ext cx="134938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Freeform 18"/>
          <p:cNvSpPr>
            <a:spLocks/>
          </p:cNvSpPr>
          <p:nvPr/>
        </p:nvSpPr>
        <p:spPr bwMode="auto">
          <a:xfrm>
            <a:off x="6375400" y="3730625"/>
            <a:ext cx="134938" cy="133350"/>
          </a:xfrm>
          <a:custGeom>
            <a:avLst/>
            <a:gdLst>
              <a:gd name="T0" fmla="*/ 2147483647 w 85"/>
              <a:gd name="T1" fmla="*/ 0 h 84"/>
              <a:gd name="T2" fmla="*/ 0 w 85"/>
              <a:gd name="T3" fmla="*/ 2147483647 h 84"/>
              <a:gd name="T4" fmla="*/ 2147483647 w 85"/>
              <a:gd name="T5" fmla="*/ 0 h 84"/>
              <a:gd name="T6" fmla="*/ 0 60000 65536"/>
              <a:gd name="T7" fmla="*/ 0 60000 65536"/>
              <a:gd name="T8" fmla="*/ 0 60000 65536"/>
              <a:gd name="T9" fmla="*/ 0 w 85"/>
              <a:gd name="T10" fmla="*/ 0 h 84"/>
              <a:gd name="T11" fmla="*/ 85 w 85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" h="84">
                <a:moveTo>
                  <a:pt x="85" y="0"/>
                </a:moveTo>
                <a:lnTo>
                  <a:pt x="0" y="84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>
            <a:off x="6375400" y="3730625"/>
            <a:ext cx="134938" cy="1333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6378575" y="3230563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32</a:t>
            </a:r>
            <a:endParaRPr lang="en-US" altLang="en-US"/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6378575" y="3551238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10</a:t>
            </a:r>
            <a:endParaRPr lang="en-US" altLang="en-US"/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6796088" y="3379788"/>
            <a:ext cx="3222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data</a:t>
            </a:r>
            <a:endParaRPr lang="en-US" altLang="en-US"/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6796088" y="3705225"/>
            <a:ext cx="2936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addr</a:t>
            </a:r>
            <a:endParaRPr lang="en-US" altLang="en-US"/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6796088" y="4027488"/>
            <a:ext cx="555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en-US"/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6851650" y="402748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w</a:t>
            </a:r>
            <a:endParaRPr lang="en-US" altLang="en-US"/>
          </a:p>
        </p:txBody>
      </p:sp>
      <p:sp>
        <p:nvSpPr>
          <p:cNvPr id="37915" name="Rectangle 28"/>
          <p:cNvSpPr>
            <a:spLocks noChangeArrowheads="1"/>
          </p:cNvSpPr>
          <p:nvPr/>
        </p:nvSpPr>
        <p:spPr bwMode="auto">
          <a:xfrm>
            <a:off x="6796088" y="4357688"/>
            <a:ext cx="155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en</a:t>
            </a:r>
            <a:endParaRPr lang="en-US" altLang="en-US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7267575" y="3895725"/>
            <a:ext cx="3302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1024</a:t>
            </a:r>
            <a:endParaRPr lang="en-US" altLang="en-US"/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7626350" y="3879850"/>
            <a:ext cx="936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×</a:t>
            </a:r>
            <a:endParaRPr lang="en-US" altLang="en-US"/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7753350" y="3895725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32</a:t>
            </a:r>
            <a:endParaRPr lang="en-US" altLang="en-US"/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7437438" y="4071938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en-US"/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7523163" y="40719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en-US"/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7620000" y="4071938"/>
            <a:ext cx="1460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M</a:t>
            </a:r>
            <a:endParaRPr lang="en-US" alt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161088" y="1323975"/>
            <a:ext cx="2719387" cy="1547813"/>
            <a:chOff x="167" y="1379"/>
            <a:chExt cx="1713" cy="975"/>
          </a:xfrm>
        </p:grpSpPr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>
              <a:off x="167" y="1553"/>
              <a:ext cx="212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Freeform 37"/>
            <p:cNvSpPr>
              <a:spLocks/>
            </p:cNvSpPr>
            <p:nvPr/>
          </p:nvSpPr>
          <p:spPr bwMode="auto">
            <a:xfrm>
              <a:off x="364" y="152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 flipH="1">
              <a:off x="220" y="1503"/>
              <a:ext cx="100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167" y="1797"/>
              <a:ext cx="212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Freeform 40"/>
            <p:cNvSpPr>
              <a:spLocks/>
            </p:cNvSpPr>
            <p:nvPr/>
          </p:nvSpPr>
          <p:spPr bwMode="auto">
            <a:xfrm>
              <a:off x="364" y="1772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 flipH="1">
              <a:off x="220" y="1750"/>
              <a:ext cx="100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 flipH="1">
              <a:off x="1714" y="1750"/>
              <a:ext cx="103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>
              <a:off x="167" y="2044"/>
              <a:ext cx="2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364" y="2019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 flipH="1">
              <a:off x="1664" y="1797"/>
              <a:ext cx="216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Freeform 46"/>
            <p:cNvSpPr>
              <a:spLocks/>
            </p:cNvSpPr>
            <p:nvPr/>
          </p:nvSpPr>
          <p:spPr bwMode="auto">
            <a:xfrm>
              <a:off x="1583" y="1772"/>
              <a:ext cx="100" cy="50"/>
            </a:xfrm>
            <a:custGeom>
              <a:avLst/>
              <a:gdLst>
                <a:gd name="T0" fmla="*/ 0 w 100"/>
                <a:gd name="T1" fmla="*/ 25 h 50"/>
                <a:gd name="T2" fmla="*/ 100 w 100"/>
                <a:gd name="T3" fmla="*/ 0 h 50"/>
                <a:gd name="T4" fmla="*/ 100 w 100"/>
                <a:gd name="T5" fmla="*/ 50 h 50"/>
                <a:gd name="T6" fmla="*/ 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0"/>
                  </a:lnTo>
                  <a:lnTo>
                    <a:pt x="10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47"/>
            <p:cNvSpPr>
              <a:spLocks noChangeShapeType="1"/>
            </p:cNvSpPr>
            <p:nvPr/>
          </p:nvSpPr>
          <p:spPr bwMode="auto">
            <a:xfrm flipH="1">
              <a:off x="1664" y="2044"/>
              <a:ext cx="2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48"/>
            <p:cNvSpPr>
              <a:spLocks/>
            </p:cNvSpPr>
            <p:nvPr/>
          </p:nvSpPr>
          <p:spPr bwMode="auto">
            <a:xfrm>
              <a:off x="1583" y="2019"/>
              <a:ext cx="100" cy="50"/>
            </a:xfrm>
            <a:custGeom>
              <a:avLst/>
              <a:gdLst>
                <a:gd name="T0" fmla="*/ 0 w 100"/>
                <a:gd name="T1" fmla="*/ 25 h 50"/>
                <a:gd name="T2" fmla="*/ 100 w 100"/>
                <a:gd name="T3" fmla="*/ 0 h 50"/>
                <a:gd name="T4" fmla="*/ 100 w 100"/>
                <a:gd name="T5" fmla="*/ 50 h 50"/>
                <a:gd name="T6" fmla="*/ 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0"/>
                  </a:lnTo>
                  <a:lnTo>
                    <a:pt x="10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49"/>
            <p:cNvSpPr>
              <a:spLocks/>
            </p:cNvSpPr>
            <p:nvPr/>
          </p:nvSpPr>
          <p:spPr bwMode="auto">
            <a:xfrm>
              <a:off x="467" y="2191"/>
              <a:ext cx="103" cy="103"/>
            </a:xfrm>
            <a:custGeom>
              <a:avLst/>
              <a:gdLst>
                <a:gd name="T0" fmla="*/ 0 w 103"/>
                <a:gd name="T1" fmla="*/ 103 h 103"/>
                <a:gd name="T2" fmla="*/ 103 w 103"/>
                <a:gd name="T3" fmla="*/ 50 h 103"/>
                <a:gd name="T4" fmla="*/ 0 w 103"/>
                <a:gd name="T5" fmla="*/ 0 h 103"/>
                <a:gd name="T6" fmla="*/ 0 60000 65536"/>
                <a:gd name="T7" fmla="*/ 0 60000 65536"/>
                <a:gd name="T8" fmla="*/ 0 60000 65536"/>
                <a:gd name="T9" fmla="*/ 0 w 103"/>
                <a:gd name="T10" fmla="*/ 0 h 103"/>
                <a:gd name="T11" fmla="*/ 103 w 10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3">
                  <a:moveTo>
                    <a:pt x="0" y="103"/>
                  </a:moveTo>
                  <a:lnTo>
                    <a:pt x="103" y="5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227" y="1379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253" y="165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en-US"/>
            </a:p>
          </p:txBody>
        </p:sp>
        <p:sp>
          <p:nvSpPr>
            <p:cNvPr id="37940" name="Line 52"/>
            <p:cNvSpPr>
              <a:spLocks noChangeShapeType="1"/>
            </p:cNvSpPr>
            <p:nvPr/>
          </p:nvSpPr>
          <p:spPr bwMode="auto">
            <a:xfrm>
              <a:off x="1573" y="1553"/>
              <a:ext cx="216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53"/>
            <p:cNvSpPr>
              <a:spLocks/>
            </p:cNvSpPr>
            <p:nvPr/>
          </p:nvSpPr>
          <p:spPr bwMode="auto">
            <a:xfrm>
              <a:off x="1770" y="152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 flipH="1">
              <a:off x="1627" y="1503"/>
              <a:ext cx="103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1636" y="1379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1726" y="165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en-US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495" y="1499"/>
              <a:ext cx="3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W_data</a:t>
              </a:r>
              <a:endParaRPr lang="en-US" altLang="en-US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495" y="1746"/>
              <a:ext cx="3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W_addr</a:t>
              </a:r>
              <a:endParaRPr lang="en-US" altLang="en-U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495" y="1989"/>
              <a:ext cx="24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W_en</a:t>
              </a:r>
              <a:endParaRPr lang="en-US" alt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201" y="1499"/>
              <a:ext cx="2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R_data</a:t>
              </a:r>
              <a:endParaRPr lang="en-US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1219" y="1746"/>
              <a:ext cx="30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R_addr</a:t>
              </a:r>
              <a:endParaRPr lang="en-US" alt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1313" y="1989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R_en</a:t>
              </a:r>
              <a:endParaRPr lang="en-US" alt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467" y="1384"/>
              <a:ext cx="1106" cy="97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890" y="2108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16</a:t>
              </a:r>
              <a:endParaRPr lang="en-US" alt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993" y="2098"/>
              <a:ext cx="5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×</a:t>
              </a:r>
              <a:endParaRPr lang="en-US" alt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048" y="2108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789" y="2219"/>
              <a:ext cx="4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register file</a:t>
              </a:r>
              <a:endParaRPr lang="en-US" altLang="en-US"/>
            </a:p>
          </p:txBody>
        </p:sp>
      </p:grpSp>
      <p:sp>
        <p:nvSpPr>
          <p:cNvPr id="37923" name="Text Box 69"/>
          <p:cNvSpPr txBox="1">
            <a:spLocks noChangeArrowheads="1"/>
          </p:cNvSpPr>
          <p:nvPr/>
        </p:nvSpPr>
        <p:spPr bwMode="auto">
          <a:xfrm>
            <a:off x="6629400" y="4953000"/>
            <a:ext cx="1800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RAM block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Memory 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5800" y="1600200"/>
          <a:ext cx="77724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5514840" imgH="2912760" progId="Visio.Drawing.11">
                  <p:embed/>
                </p:oleObj>
              </mc:Choice>
              <mc:Fallback>
                <p:oleObj name="VISIO" r:id="rId3" imgW="5514840" imgH="29127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7724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1" name="Group 71"/>
          <p:cNvGrpSpPr>
            <a:grpSpLocks/>
          </p:cNvGrpSpPr>
          <p:nvPr/>
        </p:nvGrpSpPr>
        <p:grpSpPr bwMode="auto">
          <a:xfrm>
            <a:off x="1465545" y="5069844"/>
            <a:ext cx="6726477" cy="1399495"/>
            <a:chOff x="2256" y="2592"/>
            <a:chExt cx="4296" cy="893"/>
          </a:xfrm>
        </p:grpSpPr>
        <p:pic>
          <p:nvPicPr>
            <p:cNvPr id="10310" name="Picture 7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" y="2592"/>
              <a:ext cx="3120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032" y="2616"/>
              <a:ext cx="100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>
                <a:lnSpc>
                  <a:spcPts val="2072"/>
                </a:lnSpc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"remember"</a:t>
              </a: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144" y="2952"/>
              <a:ext cx="45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>
                <a:lnSpc>
                  <a:spcPts val="2072"/>
                </a:lnSpc>
                <a:tabLst>
                  <a:tab pos="451074" algn="l"/>
                  <a:tab pos="902147" algn="l"/>
                  <a:tab pos="1351655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"load"</a:t>
              </a: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256" y="3072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>
                <a:lnSpc>
                  <a:spcPts val="2072"/>
                </a:lnSpc>
                <a:tabLst>
                  <a:tab pos="451074" algn="l"/>
                  <a:tab pos="902147" algn="l"/>
                  <a:tab pos="1351655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"data"</a:t>
              </a: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5424" y="3000"/>
              <a:ext cx="11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>
                <a:lnSpc>
                  <a:spcPts val="2072"/>
                </a:lnSpc>
                <a:tabLst>
                  <a:tab pos="451074" algn="l"/>
                  <a:tab pos="902147" algn="l"/>
                  <a:tab pos="1351655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"stored value"</a:t>
              </a:r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3720230" y="2512198"/>
            <a:ext cx="4359058" cy="1205164"/>
            <a:chOff x="1536" y="1584"/>
            <a:chExt cx="2784" cy="769"/>
          </a:xfrm>
        </p:grpSpPr>
        <p:pic>
          <p:nvPicPr>
            <p:cNvPr id="10308" name="Picture 6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32"/>
              <a:ext cx="2075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2176" y="2064"/>
              <a:ext cx="32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>
                <a:lnSpc>
                  <a:spcPts val="2072"/>
                </a:lnSpc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"0"</a:t>
              </a:r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2176" y="1584"/>
              <a:ext cx="32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>
                <a:lnSpc>
                  <a:spcPts val="2072"/>
                </a:lnSpc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"1"</a:t>
              </a:r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192" y="1872"/>
              <a:ext cx="112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>
                <a:lnSpc>
                  <a:spcPts val="2072"/>
                </a:lnSpc>
                <a:tabLst>
                  <a:tab pos="451074" algn="l"/>
                  <a:tab pos="902147" algn="l"/>
                  <a:tab pos="1351655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"stored value"</a:t>
              </a:r>
            </a:p>
          </p:txBody>
        </p:sp>
      </p:grpSp>
      <p:sp>
        <p:nvSpPr>
          <p:cNvPr id="1030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Simplest circuits with feedback</a:t>
            </a:r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096"/>
            <a:ext cx="8185759" cy="4457073"/>
          </a:xfrm>
        </p:spPr>
        <p:txBody>
          <a:bodyPr/>
          <a:lstStyle/>
          <a:p>
            <a:r>
              <a:rPr lang="en-US" sz="1600" dirty="0"/>
              <a:t>Two inverters form a static memory cell</a:t>
            </a:r>
          </a:p>
          <a:p>
            <a:pPr marL="740826" lvl="1" indent="-285053"/>
            <a:r>
              <a:rPr lang="en-US" sz="1600" dirty="0"/>
              <a:t>will hold value as long as it has power applied</a:t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1800" dirty="0" smtClean="0"/>
              <a:t>How to get a new value into the memory cell?</a:t>
            </a:r>
          </a:p>
          <a:p>
            <a:pPr marL="740826" lvl="1" indent="-285053"/>
            <a:r>
              <a:rPr lang="en-US" sz="1800" dirty="0" smtClean="0"/>
              <a:t>selectively </a:t>
            </a:r>
            <a:r>
              <a:rPr lang="en-US" sz="1800" dirty="0"/>
              <a:t>break feedback path</a:t>
            </a:r>
          </a:p>
          <a:p>
            <a:pPr marL="740826" lvl="1" indent="-285053"/>
            <a:r>
              <a:rPr lang="en-US" sz="1800" dirty="0"/>
              <a:t>load new value into cell</a:t>
            </a:r>
          </a:p>
        </p:txBody>
      </p:sp>
    </p:spTree>
    <p:extLst>
      <p:ext uri="{BB962C8B-B14F-4D97-AF65-F5344CB8AC3E}">
        <p14:creationId xmlns:p14="http://schemas.microsoft.com/office/powerpoint/2010/main" val="1065650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3FB88D-7DC1-4153-8EF8-4462A50D96A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Implementing Registers in CMOS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2057400"/>
          </a:xfrm>
        </p:spPr>
        <p:txBody>
          <a:bodyPr/>
          <a:lstStyle/>
          <a:p>
            <a:r>
              <a:rPr lang="en-US" smtClean="0"/>
              <a:t>Uses transmission gate</a:t>
            </a:r>
          </a:p>
          <a:p>
            <a:pPr lvl="1"/>
            <a:r>
              <a:rPr lang="en-US" smtClean="0"/>
              <a:t>When “WR” asserted, “write” operation will take place</a:t>
            </a:r>
          </a:p>
          <a:p>
            <a:pPr lvl="1"/>
            <a:r>
              <a:rPr lang="en-US" smtClean="0"/>
              <a:t>Stack D latch structures to get n-bit register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flipH="1">
            <a:off x="3352800" y="4270375"/>
            <a:ext cx="1066800" cy="762000"/>
            <a:chOff x="1152" y="3360"/>
            <a:chExt cx="672" cy="480"/>
          </a:xfrm>
        </p:grpSpPr>
        <p:sp>
          <p:nvSpPr>
            <p:cNvPr id="38955" name="AutoShape 5"/>
            <p:cNvSpPr>
              <a:spLocks noChangeArrowheads="1"/>
            </p:cNvSpPr>
            <p:nvPr/>
          </p:nvSpPr>
          <p:spPr bwMode="auto">
            <a:xfrm rot="-5400000">
              <a:off x="1248" y="3456"/>
              <a:ext cx="480" cy="288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6"/>
            <p:cNvSpPr>
              <a:spLocks noChangeShapeType="1"/>
            </p:cNvSpPr>
            <p:nvPr/>
          </p:nvSpPr>
          <p:spPr bwMode="auto">
            <a:xfrm>
              <a:off x="1632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Oval 7"/>
            <p:cNvSpPr>
              <a:spLocks noChangeArrowheads="1"/>
            </p:cNvSpPr>
            <p:nvPr/>
          </p:nvSpPr>
          <p:spPr bwMode="auto">
            <a:xfrm>
              <a:off x="1248" y="3552"/>
              <a:ext cx="96" cy="96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8"/>
            <p:cNvSpPr>
              <a:spLocks noChangeShapeType="1"/>
            </p:cNvSpPr>
            <p:nvPr/>
          </p:nvSpPr>
          <p:spPr bwMode="auto">
            <a:xfrm flipH="1">
              <a:off x="1152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05000" y="4270375"/>
            <a:ext cx="762000" cy="609600"/>
            <a:chOff x="1248" y="2016"/>
            <a:chExt cx="480" cy="384"/>
          </a:xfrm>
        </p:grpSpPr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1296" y="2160"/>
              <a:ext cx="384" cy="19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Oval 11"/>
            <p:cNvSpPr>
              <a:spLocks noChangeArrowheads="1"/>
            </p:cNvSpPr>
            <p:nvPr/>
          </p:nvSpPr>
          <p:spPr bwMode="auto">
            <a:xfrm>
              <a:off x="1440" y="2064"/>
              <a:ext cx="96" cy="96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12"/>
            <p:cNvSpPr>
              <a:spLocks noChangeShapeType="1"/>
            </p:cNvSpPr>
            <p:nvPr/>
          </p:nvSpPr>
          <p:spPr bwMode="auto">
            <a:xfrm>
              <a:off x="1488" y="235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3"/>
            <p:cNvSpPr>
              <a:spLocks noChangeShapeType="1"/>
            </p:cNvSpPr>
            <p:nvPr/>
          </p:nvSpPr>
          <p:spPr bwMode="auto">
            <a:xfrm>
              <a:off x="1488" y="20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4"/>
            <p:cNvSpPr>
              <a:spLocks noChangeShapeType="1"/>
            </p:cNvSpPr>
            <p:nvPr/>
          </p:nvSpPr>
          <p:spPr bwMode="auto">
            <a:xfrm flipH="1">
              <a:off x="1248" y="225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15"/>
            <p:cNvSpPr>
              <a:spLocks noChangeShapeType="1"/>
            </p:cNvSpPr>
            <p:nvPr/>
          </p:nvSpPr>
          <p:spPr bwMode="auto">
            <a:xfrm flipH="1">
              <a:off x="1680" y="225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>
            <a:off x="4953000" y="4270375"/>
            <a:ext cx="1066800" cy="762000"/>
            <a:chOff x="1152" y="3360"/>
            <a:chExt cx="672" cy="480"/>
          </a:xfrm>
        </p:grpSpPr>
        <p:sp>
          <p:nvSpPr>
            <p:cNvPr id="38945" name="AutoShape 17"/>
            <p:cNvSpPr>
              <a:spLocks noChangeArrowheads="1"/>
            </p:cNvSpPr>
            <p:nvPr/>
          </p:nvSpPr>
          <p:spPr bwMode="auto">
            <a:xfrm rot="-5400000">
              <a:off x="1248" y="3456"/>
              <a:ext cx="480" cy="288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Line 18"/>
            <p:cNvSpPr>
              <a:spLocks noChangeShapeType="1"/>
            </p:cNvSpPr>
            <p:nvPr/>
          </p:nvSpPr>
          <p:spPr bwMode="auto">
            <a:xfrm>
              <a:off x="1632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Oval 19"/>
            <p:cNvSpPr>
              <a:spLocks noChangeArrowheads="1"/>
            </p:cNvSpPr>
            <p:nvPr/>
          </p:nvSpPr>
          <p:spPr bwMode="auto">
            <a:xfrm>
              <a:off x="1248" y="3552"/>
              <a:ext cx="96" cy="96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20"/>
            <p:cNvSpPr>
              <a:spLocks noChangeShapeType="1"/>
            </p:cNvSpPr>
            <p:nvPr/>
          </p:nvSpPr>
          <p:spPr bwMode="auto">
            <a:xfrm flipH="1">
              <a:off x="1152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67200" y="5718175"/>
            <a:ext cx="762000" cy="609600"/>
            <a:chOff x="1248" y="2016"/>
            <a:chExt cx="480" cy="384"/>
          </a:xfrm>
        </p:grpSpPr>
        <p:sp>
          <p:nvSpPr>
            <p:cNvPr id="38939" name="Rectangle 22"/>
            <p:cNvSpPr>
              <a:spLocks noChangeArrowheads="1"/>
            </p:cNvSpPr>
            <p:nvPr/>
          </p:nvSpPr>
          <p:spPr bwMode="auto">
            <a:xfrm>
              <a:off x="1296" y="2160"/>
              <a:ext cx="384" cy="19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Oval 23"/>
            <p:cNvSpPr>
              <a:spLocks noChangeArrowheads="1"/>
            </p:cNvSpPr>
            <p:nvPr/>
          </p:nvSpPr>
          <p:spPr bwMode="auto">
            <a:xfrm>
              <a:off x="1440" y="2064"/>
              <a:ext cx="96" cy="96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24"/>
            <p:cNvSpPr>
              <a:spLocks noChangeShapeType="1"/>
            </p:cNvSpPr>
            <p:nvPr/>
          </p:nvSpPr>
          <p:spPr bwMode="auto">
            <a:xfrm>
              <a:off x="1488" y="235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Line 25"/>
            <p:cNvSpPr>
              <a:spLocks noChangeShapeType="1"/>
            </p:cNvSpPr>
            <p:nvPr/>
          </p:nvSpPr>
          <p:spPr bwMode="auto">
            <a:xfrm>
              <a:off x="1488" y="20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6"/>
            <p:cNvSpPr>
              <a:spLocks noChangeShapeType="1"/>
            </p:cNvSpPr>
            <p:nvPr/>
          </p:nvSpPr>
          <p:spPr bwMode="auto">
            <a:xfrm flipH="1">
              <a:off x="1248" y="225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27"/>
            <p:cNvSpPr>
              <a:spLocks noChangeShapeType="1"/>
            </p:cNvSpPr>
            <p:nvPr/>
          </p:nvSpPr>
          <p:spPr bwMode="auto">
            <a:xfrm flipH="1">
              <a:off x="1680" y="225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Line 28"/>
          <p:cNvSpPr>
            <a:spLocks noChangeShapeType="1"/>
          </p:cNvSpPr>
          <p:nvPr/>
        </p:nvSpPr>
        <p:spPr bwMode="auto">
          <a:xfrm flipH="1">
            <a:off x="1371600" y="46513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29"/>
          <p:cNvSpPr>
            <a:spLocks noChangeShapeType="1"/>
          </p:cNvSpPr>
          <p:nvPr/>
        </p:nvSpPr>
        <p:spPr bwMode="auto">
          <a:xfrm>
            <a:off x="2590800" y="46513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30"/>
          <p:cNvSpPr>
            <a:spLocks noChangeShapeType="1"/>
          </p:cNvSpPr>
          <p:nvPr/>
        </p:nvSpPr>
        <p:spPr bwMode="auto">
          <a:xfrm>
            <a:off x="4419600" y="46513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31"/>
          <p:cNvSpPr>
            <a:spLocks noChangeShapeType="1"/>
          </p:cNvSpPr>
          <p:nvPr/>
        </p:nvSpPr>
        <p:spPr bwMode="auto">
          <a:xfrm>
            <a:off x="6019800" y="46513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32"/>
          <p:cNvSpPr>
            <a:spLocks noChangeShapeType="1"/>
          </p:cNvSpPr>
          <p:nvPr/>
        </p:nvSpPr>
        <p:spPr bwMode="auto">
          <a:xfrm>
            <a:off x="6324600" y="465137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33"/>
          <p:cNvSpPr>
            <a:spLocks noChangeShapeType="1"/>
          </p:cNvSpPr>
          <p:nvPr/>
        </p:nvSpPr>
        <p:spPr bwMode="auto">
          <a:xfrm flipH="1">
            <a:off x="4953000" y="609917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34"/>
          <p:cNvSpPr>
            <a:spLocks noChangeShapeType="1"/>
          </p:cNvSpPr>
          <p:nvPr/>
        </p:nvSpPr>
        <p:spPr bwMode="auto">
          <a:xfrm flipH="1">
            <a:off x="3276600" y="60991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35"/>
          <p:cNvSpPr>
            <a:spLocks noChangeShapeType="1"/>
          </p:cNvSpPr>
          <p:nvPr/>
        </p:nvSpPr>
        <p:spPr bwMode="auto">
          <a:xfrm flipV="1">
            <a:off x="3276600" y="465137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36"/>
          <p:cNvSpPr txBox="1">
            <a:spLocks noChangeArrowheads="1"/>
          </p:cNvSpPr>
          <p:nvPr/>
        </p:nvSpPr>
        <p:spPr bwMode="auto">
          <a:xfrm>
            <a:off x="936625" y="4419600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8930" name="Text Box 37"/>
          <p:cNvSpPr txBox="1">
            <a:spLocks noChangeArrowheads="1"/>
          </p:cNvSpPr>
          <p:nvPr/>
        </p:nvSpPr>
        <p:spPr bwMode="auto">
          <a:xfrm>
            <a:off x="1954213" y="3886200"/>
            <a:ext cx="6365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WR</a:t>
            </a:r>
          </a:p>
        </p:txBody>
      </p:sp>
      <p:sp>
        <p:nvSpPr>
          <p:cNvPr id="38931" name="Text Box 38"/>
          <p:cNvSpPr txBox="1">
            <a:spLocks noChangeArrowheads="1"/>
          </p:cNvSpPr>
          <p:nvPr/>
        </p:nvSpPr>
        <p:spPr bwMode="auto">
          <a:xfrm>
            <a:off x="4438650" y="4267200"/>
            <a:ext cx="4206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38932" name="Text Box 39"/>
          <p:cNvSpPr txBox="1">
            <a:spLocks noChangeArrowheads="1"/>
          </p:cNvSpPr>
          <p:nvPr/>
        </p:nvSpPr>
        <p:spPr bwMode="auto">
          <a:xfrm>
            <a:off x="5943600" y="4270375"/>
            <a:ext cx="4206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38933" name="Text Box 40"/>
          <p:cNvSpPr txBox="1">
            <a:spLocks noChangeArrowheads="1"/>
          </p:cNvSpPr>
          <p:nvPr/>
        </p:nvSpPr>
        <p:spPr bwMode="auto">
          <a:xfrm>
            <a:off x="1981200" y="4879975"/>
            <a:ext cx="6365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WR</a:t>
            </a:r>
          </a:p>
        </p:txBody>
      </p:sp>
      <p:sp>
        <p:nvSpPr>
          <p:cNvPr id="38934" name="Text Box 41"/>
          <p:cNvSpPr txBox="1">
            <a:spLocks noChangeArrowheads="1"/>
          </p:cNvSpPr>
          <p:nvPr/>
        </p:nvSpPr>
        <p:spPr bwMode="auto">
          <a:xfrm>
            <a:off x="4316413" y="5413375"/>
            <a:ext cx="6365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WR</a:t>
            </a:r>
          </a:p>
        </p:txBody>
      </p:sp>
      <p:sp>
        <p:nvSpPr>
          <p:cNvPr id="38935" name="Text Box 42"/>
          <p:cNvSpPr txBox="1">
            <a:spLocks noChangeArrowheads="1"/>
          </p:cNvSpPr>
          <p:nvPr/>
        </p:nvSpPr>
        <p:spPr bwMode="auto">
          <a:xfrm>
            <a:off x="4343400" y="6480175"/>
            <a:ext cx="6365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WR</a:t>
            </a:r>
          </a:p>
        </p:txBody>
      </p:sp>
      <p:sp>
        <p:nvSpPr>
          <p:cNvPr id="38936" name="Line 43"/>
          <p:cNvSpPr>
            <a:spLocks noChangeShapeType="1"/>
          </p:cNvSpPr>
          <p:nvPr/>
        </p:nvSpPr>
        <p:spPr bwMode="auto">
          <a:xfrm flipH="1">
            <a:off x="2057400" y="38893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44"/>
          <p:cNvSpPr>
            <a:spLocks noChangeShapeType="1"/>
          </p:cNvSpPr>
          <p:nvPr/>
        </p:nvSpPr>
        <p:spPr bwMode="auto">
          <a:xfrm flipH="1">
            <a:off x="4419600" y="64801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45"/>
          <p:cNvSpPr>
            <a:spLocks noChangeShapeType="1"/>
          </p:cNvSpPr>
          <p:nvPr/>
        </p:nvSpPr>
        <p:spPr bwMode="auto">
          <a:xfrm flipH="1">
            <a:off x="4495800" y="42703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A55342FF-533C-49B0-B80C-8E9F359261F0}" type="slidenum">
              <a:rPr lang="en-US" smtClean="0"/>
              <a:pPr algn="l">
                <a:defRPr/>
              </a:pPr>
              <a:t>22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3333FF"/>
                </a:solidFill>
              </a:rPr>
              <a:t>RAM Internal Structure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2325" y="5062538"/>
            <a:ext cx="7051675" cy="1147762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Similar internal structure as register file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 smtClean="0"/>
              <a:t>Decoder enables appropriate word based on address inputs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 err="1" smtClean="0"/>
              <a:t>rw</a:t>
            </a:r>
            <a:r>
              <a:rPr lang="en-US" sz="3200" dirty="0" smtClean="0"/>
              <a:t> controls whether cell is written or read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 smtClean="0"/>
              <a:t>rd and </a:t>
            </a:r>
            <a:r>
              <a:rPr lang="en-US" sz="3200" dirty="0" err="1" smtClean="0"/>
              <a:t>wr</a:t>
            </a:r>
            <a:r>
              <a:rPr lang="en-US" sz="3200" dirty="0" smtClean="0"/>
              <a:t> data lines typically combined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 smtClean="0"/>
              <a:t>Let’s see what’s inside each RAM cell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800" dirty="0" smtClean="0"/>
          </a:p>
        </p:txBody>
      </p:sp>
      <p:grpSp>
        <p:nvGrpSpPr>
          <p:cNvPr id="2" name="Group 683"/>
          <p:cNvGrpSpPr>
            <a:grpSpLocks/>
          </p:cNvGrpSpPr>
          <p:nvPr/>
        </p:nvGrpSpPr>
        <p:grpSpPr bwMode="auto">
          <a:xfrm>
            <a:off x="168275" y="1281113"/>
            <a:ext cx="1673225" cy="1160462"/>
            <a:chOff x="106" y="807"/>
            <a:chExt cx="1054" cy="731"/>
          </a:xfrm>
        </p:grpSpPr>
        <p:sp>
          <p:nvSpPr>
            <p:cNvPr id="40117" name="Rectangle 4"/>
            <p:cNvSpPr>
              <a:spLocks noChangeArrowheads="1"/>
            </p:cNvSpPr>
            <p:nvPr/>
          </p:nvSpPr>
          <p:spPr bwMode="auto">
            <a:xfrm>
              <a:off x="390" y="807"/>
              <a:ext cx="770" cy="731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18" name="Line 5"/>
            <p:cNvSpPr>
              <a:spLocks noChangeShapeType="1"/>
            </p:cNvSpPr>
            <p:nvPr/>
          </p:nvSpPr>
          <p:spPr bwMode="auto">
            <a:xfrm flipH="1">
              <a:off x="169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9" name="Freeform 6"/>
            <p:cNvSpPr>
              <a:spLocks/>
            </p:cNvSpPr>
            <p:nvPr/>
          </p:nvSpPr>
          <p:spPr bwMode="auto">
            <a:xfrm>
              <a:off x="106" y="898"/>
              <a:ext cx="72" cy="34"/>
            </a:xfrm>
            <a:custGeom>
              <a:avLst/>
              <a:gdLst>
                <a:gd name="T0" fmla="*/ 0 w 100"/>
                <a:gd name="T1" fmla="*/ 1 h 50"/>
                <a:gd name="T2" fmla="*/ 10 w 100"/>
                <a:gd name="T3" fmla="*/ 3 h 50"/>
                <a:gd name="T4" fmla="*/ 10 w 100"/>
                <a:gd name="T5" fmla="*/ 0 h 50"/>
                <a:gd name="T6" fmla="*/ 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50"/>
                  </a:lnTo>
                  <a:lnTo>
                    <a:pt x="10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0" name="Line 7"/>
            <p:cNvSpPr>
              <a:spLocks noChangeShapeType="1"/>
            </p:cNvSpPr>
            <p:nvPr/>
          </p:nvSpPr>
          <p:spPr bwMode="auto">
            <a:xfrm>
              <a:off x="250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1" name="Freeform 8"/>
            <p:cNvSpPr>
              <a:spLocks/>
            </p:cNvSpPr>
            <p:nvPr/>
          </p:nvSpPr>
          <p:spPr bwMode="auto">
            <a:xfrm>
              <a:off x="318" y="898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2" name="Line 9"/>
            <p:cNvSpPr>
              <a:spLocks noChangeShapeType="1"/>
            </p:cNvSpPr>
            <p:nvPr/>
          </p:nvSpPr>
          <p:spPr bwMode="auto">
            <a:xfrm>
              <a:off x="128" y="1056"/>
              <a:ext cx="203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3" name="Freeform 10"/>
            <p:cNvSpPr>
              <a:spLocks/>
            </p:cNvSpPr>
            <p:nvPr/>
          </p:nvSpPr>
          <p:spPr bwMode="auto">
            <a:xfrm>
              <a:off x="318" y="1041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4" name="Line 11"/>
            <p:cNvSpPr>
              <a:spLocks noChangeShapeType="1"/>
            </p:cNvSpPr>
            <p:nvPr/>
          </p:nvSpPr>
          <p:spPr bwMode="auto">
            <a:xfrm>
              <a:off x="128" y="1198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5" name="Freeform 12"/>
            <p:cNvSpPr>
              <a:spLocks/>
            </p:cNvSpPr>
            <p:nvPr/>
          </p:nvSpPr>
          <p:spPr bwMode="auto">
            <a:xfrm>
              <a:off x="318" y="1181"/>
              <a:ext cx="72" cy="35"/>
            </a:xfrm>
            <a:custGeom>
              <a:avLst/>
              <a:gdLst>
                <a:gd name="T0" fmla="*/ 10 w 100"/>
                <a:gd name="T1" fmla="*/ 2 h 50"/>
                <a:gd name="T2" fmla="*/ 0 w 100"/>
                <a:gd name="T3" fmla="*/ 0 h 50"/>
                <a:gd name="T4" fmla="*/ 0 w 100"/>
                <a:gd name="T5" fmla="*/ 4 h 50"/>
                <a:gd name="T6" fmla="*/ 10 w 100"/>
                <a:gd name="T7" fmla="*/ 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6" name="Line 13"/>
            <p:cNvSpPr>
              <a:spLocks noChangeShapeType="1"/>
            </p:cNvSpPr>
            <p:nvPr/>
          </p:nvSpPr>
          <p:spPr bwMode="auto">
            <a:xfrm>
              <a:off x="128" y="134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7" name="Freeform 14"/>
            <p:cNvSpPr>
              <a:spLocks/>
            </p:cNvSpPr>
            <p:nvPr/>
          </p:nvSpPr>
          <p:spPr bwMode="auto">
            <a:xfrm>
              <a:off x="318" y="1324"/>
              <a:ext cx="72" cy="35"/>
            </a:xfrm>
            <a:custGeom>
              <a:avLst/>
              <a:gdLst>
                <a:gd name="T0" fmla="*/ 10 w 100"/>
                <a:gd name="T1" fmla="*/ 1 h 51"/>
                <a:gd name="T2" fmla="*/ 0 w 100"/>
                <a:gd name="T3" fmla="*/ 0 h 51"/>
                <a:gd name="T4" fmla="*/ 0 w 100"/>
                <a:gd name="T5" fmla="*/ 3 h 51"/>
                <a:gd name="T6" fmla="*/ 10 w 100"/>
                <a:gd name="T7" fmla="*/ 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8" name="Freeform 15"/>
            <p:cNvSpPr>
              <a:spLocks/>
            </p:cNvSpPr>
            <p:nvPr/>
          </p:nvSpPr>
          <p:spPr bwMode="auto">
            <a:xfrm>
              <a:off x="390" y="1428"/>
              <a:ext cx="74" cy="73"/>
            </a:xfrm>
            <a:custGeom>
              <a:avLst/>
              <a:gdLst>
                <a:gd name="T0" fmla="*/ 0 w 103"/>
                <a:gd name="T1" fmla="*/ 8 h 106"/>
                <a:gd name="T2" fmla="*/ 10 w 103"/>
                <a:gd name="T3" fmla="*/ 4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9" name="Freeform 16"/>
            <p:cNvSpPr>
              <a:spLocks/>
            </p:cNvSpPr>
            <p:nvPr/>
          </p:nvSpPr>
          <p:spPr bwMode="auto">
            <a:xfrm>
              <a:off x="223" y="887"/>
              <a:ext cx="61" cy="56"/>
            </a:xfrm>
            <a:custGeom>
              <a:avLst/>
              <a:gdLst>
                <a:gd name="T0" fmla="*/ 9 w 85"/>
                <a:gd name="T1" fmla="*/ 0 h 81"/>
                <a:gd name="T2" fmla="*/ 0 w 85"/>
                <a:gd name="T3" fmla="*/ 6 h 81"/>
                <a:gd name="T4" fmla="*/ 9 w 85"/>
                <a:gd name="T5" fmla="*/ 0 h 81"/>
                <a:gd name="T6" fmla="*/ 0 60000 65536"/>
                <a:gd name="T7" fmla="*/ 0 60000 65536"/>
                <a:gd name="T8" fmla="*/ 0 60000 65536"/>
                <a:gd name="T9" fmla="*/ 0 w 85"/>
                <a:gd name="T10" fmla="*/ 0 h 81"/>
                <a:gd name="T11" fmla="*/ 85 w 8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1">
                  <a:moveTo>
                    <a:pt x="85" y="0"/>
                  </a:moveTo>
                  <a:lnTo>
                    <a:pt x="0" y="8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0" name="Line 17"/>
            <p:cNvSpPr>
              <a:spLocks noChangeShapeType="1"/>
            </p:cNvSpPr>
            <p:nvPr/>
          </p:nvSpPr>
          <p:spPr bwMode="auto">
            <a:xfrm flipH="1">
              <a:off x="223" y="887"/>
              <a:ext cx="61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1" name="Freeform 18"/>
            <p:cNvSpPr>
              <a:spLocks/>
            </p:cNvSpPr>
            <p:nvPr/>
          </p:nvSpPr>
          <p:spPr bwMode="auto">
            <a:xfrm>
              <a:off x="223" y="1026"/>
              <a:ext cx="61" cy="58"/>
            </a:xfrm>
            <a:custGeom>
              <a:avLst/>
              <a:gdLst>
                <a:gd name="T0" fmla="*/ 9 w 85"/>
                <a:gd name="T1" fmla="*/ 0 h 84"/>
                <a:gd name="T2" fmla="*/ 0 w 85"/>
                <a:gd name="T3" fmla="*/ 6 h 84"/>
                <a:gd name="T4" fmla="*/ 9 w 85"/>
                <a:gd name="T5" fmla="*/ 0 h 84"/>
                <a:gd name="T6" fmla="*/ 0 60000 65536"/>
                <a:gd name="T7" fmla="*/ 0 60000 65536"/>
                <a:gd name="T8" fmla="*/ 0 60000 65536"/>
                <a:gd name="T9" fmla="*/ 0 w 85"/>
                <a:gd name="T10" fmla="*/ 0 h 84"/>
                <a:gd name="T11" fmla="*/ 85 w 85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4">
                  <a:moveTo>
                    <a:pt x="85" y="0"/>
                  </a:moveTo>
                  <a:lnTo>
                    <a:pt x="0" y="8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2" name="Line 19"/>
            <p:cNvSpPr>
              <a:spLocks noChangeShapeType="1"/>
            </p:cNvSpPr>
            <p:nvPr/>
          </p:nvSpPr>
          <p:spPr bwMode="auto">
            <a:xfrm flipH="1">
              <a:off x="223" y="1026"/>
              <a:ext cx="61" cy="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3" name="Rectangle 20"/>
            <p:cNvSpPr>
              <a:spLocks noChangeArrowheads="1"/>
            </p:cNvSpPr>
            <p:nvPr/>
          </p:nvSpPr>
          <p:spPr bwMode="auto">
            <a:xfrm>
              <a:off x="224" y="80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 sz="1800"/>
            </a:p>
          </p:txBody>
        </p:sp>
        <p:sp>
          <p:nvSpPr>
            <p:cNvPr id="40134" name="Rectangle 21"/>
            <p:cNvSpPr>
              <a:spLocks noChangeArrowheads="1"/>
            </p:cNvSpPr>
            <p:nvPr/>
          </p:nvSpPr>
          <p:spPr bwMode="auto">
            <a:xfrm>
              <a:off x="224" y="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</a:t>
              </a:r>
              <a:endParaRPr lang="en-US" altLang="en-US" sz="1800"/>
            </a:p>
          </p:txBody>
        </p:sp>
        <p:sp>
          <p:nvSpPr>
            <p:cNvPr id="40135" name="Rectangle 22"/>
            <p:cNvSpPr>
              <a:spLocks noChangeArrowheads="1"/>
            </p:cNvSpPr>
            <p:nvPr/>
          </p:nvSpPr>
          <p:spPr bwMode="auto">
            <a:xfrm>
              <a:off x="414" y="873"/>
              <a:ext cx="15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800"/>
            </a:p>
          </p:txBody>
        </p:sp>
        <p:sp>
          <p:nvSpPr>
            <p:cNvPr id="40136" name="Rectangle 25"/>
            <p:cNvSpPr>
              <a:spLocks noChangeArrowheads="1"/>
            </p:cNvSpPr>
            <p:nvPr/>
          </p:nvSpPr>
          <p:spPr bwMode="auto">
            <a:xfrm>
              <a:off x="414" y="1014"/>
              <a:ext cx="1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40137" name="Rectangle 26"/>
            <p:cNvSpPr>
              <a:spLocks noChangeArrowheads="1"/>
            </p:cNvSpPr>
            <p:nvPr/>
          </p:nvSpPr>
          <p:spPr bwMode="auto">
            <a:xfrm>
              <a:off x="414" y="1155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800"/>
            </a:p>
          </p:txBody>
        </p:sp>
        <p:sp>
          <p:nvSpPr>
            <p:cNvPr id="40138" name="Rectangle 27"/>
            <p:cNvSpPr>
              <a:spLocks noChangeArrowheads="1"/>
            </p:cNvSpPr>
            <p:nvPr/>
          </p:nvSpPr>
          <p:spPr bwMode="auto">
            <a:xfrm>
              <a:off x="439" y="11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 sz="1800"/>
            </a:p>
          </p:txBody>
        </p:sp>
        <p:sp>
          <p:nvSpPr>
            <p:cNvPr id="40139" name="Rectangle 28"/>
            <p:cNvSpPr>
              <a:spLocks noChangeArrowheads="1"/>
            </p:cNvSpPr>
            <p:nvPr/>
          </p:nvSpPr>
          <p:spPr bwMode="auto">
            <a:xfrm>
              <a:off x="414" y="129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en</a:t>
              </a:r>
              <a:endParaRPr lang="en-US" altLang="en-US" sz="1800"/>
            </a:p>
          </p:txBody>
        </p:sp>
        <p:sp>
          <p:nvSpPr>
            <p:cNvPr id="40140" name="Rectangle 29"/>
            <p:cNvSpPr>
              <a:spLocks noChangeArrowheads="1"/>
            </p:cNvSpPr>
            <p:nvPr/>
          </p:nvSpPr>
          <p:spPr bwMode="auto">
            <a:xfrm>
              <a:off x="628" y="1097"/>
              <a:ext cx="3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1024x32</a:t>
              </a:r>
              <a:endParaRPr lang="en-US" altLang="en-US" sz="1800"/>
            </a:p>
          </p:txBody>
        </p:sp>
        <p:sp>
          <p:nvSpPr>
            <p:cNvPr id="40141" name="Rectangle 32"/>
            <p:cNvSpPr>
              <a:spLocks noChangeArrowheads="1"/>
            </p:cNvSpPr>
            <p:nvPr/>
          </p:nvSpPr>
          <p:spPr bwMode="auto">
            <a:xfrm>
              <a:off x="705" y="1174"/>
              <a:ext cx="1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RAM</a:t>
              </a:r>
              <a:endParaRPr lang="en-US" altLang="en-US" sz="1800"/>
            </a:p>
          </p:txBody>
        </p:sp>
      </p:grpSp>
      <p:sp>
        <p:nvSpPr>
          <p:cNvPr id="39942" name="Line 109"/>
          <p:cNvSpPr>
            <a:spLocks noChangeShapeType="1"/>
          </p:cNvSpPr>
          <p:nvPr/>
        </p:nvSpPr>
        <p:spPr bwMode="auto">
          <a:xfrm>
            <a:off x="1443038" y="1552575"/>
            <a:ext cx="1193800" cy="282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78"/>
          <p:cNvSpPr>
            <a:spLocks noChangeArrowheads="1"/>
          </p:cNvSpPr>
          <p:nvPr/>
        </p:nvSpPr>
        <p:spPr bwMode="auto">
          <a:xfrm>
            <a:off x="2743200" y="1490663"/>
            <a:ext cx="3959225" cy="240030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9944" name="Line 481"/>
          <p:cNvSpPr>
            <a:spLocks noChangeShapeType="1"/>
          </p:cNvSpPr>
          <p:nvPr/>
        </p:nvSpPr>
        <p:spPr bwMode="auto">
          <a:xfrm>
            <a:off x="4903788" y="1319213"/>
            <a:ext cx="1587" cy="187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487"/>
          <p:cNvSpPr>
            <a:spLocks noChangeShapeType="1"/>
          </p:cNvSpPr>
          <p:nvPr/>
        </p:nvSpPr>
        <p:spPr bwMode="auto">
          <a:xfrm>
            <a:off x="2605088" y="2216150"/>
            <a:ext cx="2444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488"/>
          <p:cNvSpPr>
            <a:spLocks/>
          </p:cNvSpPr>
          <p:nvPr/>
        </p:nvSpPr>
        <p:spPr bwMode="auto">
          <a:xfrm>
            <a:off x="2817813" y="2173288"/>
            <a:ext cx="171450" cy="85725"/>
          </a:xfrm>
          <a:custGeom>
            <a:avLst/>
            <a:gdLst>
              <a:gd name="T0" fmla="*/ 2147483647 w 108"/>
              <a:gd name="T1" fmla="*/ 2147483647 h 54"/>
              <a:gd name="T2" fmla="*/ 0 w 108"/>
              <a:gd name="T3" fmla="*/ 0 h 54"/>
              <a:gd name="T4" fmla="*/ 0 w 108"/>
              <a:gd name="T5" fmla="*/ 2147483647 h 54"/>
              <a:gd name="T6" fmla="*/ 2147483647 w 108"/>
              <a:gd name="T7" fmla="*/ 2147483647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4"/>
              <a:gd name="T14" fmla="*/ 108 w 108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4">
                <a:moveTo>
                  <a:pt x="108" y="27"/>
                </a:moveTo>
                <a:lnTo>
                  <a:pt x="0" y="0"/>
                </a:lnTo>
                <a:lnTo>
                  <a:pt x="0" y="54"/>
                </a:lnTo>
                <a:lnTo>
                  <a:pt x="108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489"/>
          <p:cNvSpPr>
            <a:spLocks noChangeShapeType="1"/>
          </p:cNvSpPr>
          <p:nvPr/>
        </p:nvSpPr>
        <p:spPr bwMode="auto">
          <a:xfrm>
            <a:off x="2605088" y="2392363"/>
            <a:ext cx="24447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Freeform 490"/>
          <p:cNvSpPr>
            <a:spLocks/>
          </p:cNvSpPr>
          <p:nvPr/>
        </p:nvSpPr>
        <p:spPr bwMode="auto">
          <a:xfrm>
            <a:off x="2817813" y="2349500"/>
            <a:ext cx="171450" cy="85725"/>
          </a:xfrm>
          <a:custGeom>
            <a:avLst/>
            <a:gdLst>
              <a:gd name="T0" fmla="*/ 2147483647 w 108"/>
              <a:gd name="T1" fmla="*/ 2147483647 h 54"/>
              <a:gd name="T2" fmla="*/ 0 w 108"/>
              <a:gd name="T3" fmla="*/ 0 h 54"/>
              <a:gd name="T4" fmla="*/ 0 w 108"/>
              <a:gd name="T5" fmla="*/ 2147483647 h 54"/>
              <a:gd name="T6" fmla="*/ 2147483647 w 108"/>
              <a:gd name="T7" fmla="*/ 2147483647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4"/>
              <a:gd name="T14" fmla="*/ 108 w 108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4">
                <a:moveTo>
                  <a:pt x="108" y="27"/>
                </a:moveTo>
                <a:lnTo>
                  <a:pt x="0" y="0"/>
                </a:lnTo>
                <a:lnTo>
                  <a:pt x="0" y="54"/>
                </a:lnTo>
                <a:lnTo>
                  <a:pt x="108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491"/>
          <p:cNvSpPr>
            <a:spLocks noChangeShapeType="1"/>
          </p:cNvSpPr>
          <p:nvPr/>
        </p:nvSpPr>
        <p:spPr bwMode="auto">
          <a:xfrm>
            <a:off x="2605088" y="2860675"/>
            <a:ext cx="2444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Freeform 492"/>
          <p:cNvSpPr>
            <a:spLocks/>
          </p:cNvSpPr>
          <p:nvPr/>
        </p:nvSpPr>
        <p:spPr bwMode="auto">
          <a:xfrm>
            <a:off x="2817813" y="2819400"/>
            <a:ext cx="171450" cy="84138"/>
          </a:xfrm>
          <a:custGeom>
            <a:avLst/>
            <a:gdLst>
              <a:gd name="T0" fmla="*/ 2147483647 w 108"/>
              <a:gd name="T1" fmla="*/ 2147483647 h 53"/>
              <a:gd name="T2" fmla="*/ 0 w 108"/>
              <a:gd name="T3" fmla="*/ 0 h 53"/>
              <a:gd name="T4" fmla="*/ 0 w 108"/>
              <a:gd name="T5" fmla="*/ 2147483647 h 53"/>
              <a:gd name="T6" fmla="*/ 2147483647 w 108"/>
              <a:gd name="T7" fmla="*/ 2147483647 h 53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3"/>
              <a:gd name="T14" fmla="*/ 108 w 108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3">
                <a:moveTo>
                  <a:pt x="108" y="26"/>
                </a:moveTo>
                <a:lnTo>
                  <a:pt x="0" y="0"/>
                </a:lnTo>
                <a:lnTo>
                  <a:pt x="0" y="53"/>
                </a:lnTo>
                <a:lnTo>
                  <a:pt x="108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493"/>
          <p:cNvSpPr>
            <a:spLocks noChangeShapeType="1"/>
          </p:cNvSpPr>
          <p:nvPr/>
        </p:nvSpPr>
        <p:spPr bwMode="auto">
          <a:xfrm>
            <a:off x="2614613" y="3784600"/>
            <a:ext cx="5334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Freeform 494"/>
          <p:cNvSpPr>
            <a:spLocks/>
          </p:cNvSpPr>
          <p:nvPr/>
        </p:nvSpPr>
        <p:spPr bwMode="auto">
          <a:xfrm>
            <a:off x="3116263" y="3741738"/>
            <a:ext cx="171450" cy="85725"/>
          </a:xfrm>
          <a:custGeom>
            <a:avLst/>
            <a:gdLst>
              <a:gd name="T0" fmla="*/ 2147483647 w 108"/>
              <a:gd name="T1" fmla="*/ 2147483647 h 54"/>
              <a:gd name="T2" fmla="*/ 0 w 108"/>
              <a:gd name="T3" fmla="*/ 0 h 54"/>
              <a:gd name="T4" fmla="*/ 0 w 108"/>
              <a:gd name="T5" fmla="*/ 2147483647 h 54"/>
              <a:gd name="T6" fmla="*/ 2147483647 w 108"/>
              <a:gd name="T7" fmla="*/ 2147483647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4"/>
              <a:gd name="T14" fmla="*/ 108 w 108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4">
                <a:moveTo>
                  <a:pt x="108" y="27"/>
                </a:moveTo>
                <a:lnTo>
                  <a:pt x="0" y="0"/>
                </a:lnTo>
                <a:lnTo>
                  <a:pt x="0" y="54"/>
                </a:lnTo>
                <a:lnTo>
                  <a:pt x="108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Freeform 495"/>
          <p:cNvSpPr>
            <a:spLocks/>
          </p:cNvSpPr>
          <p:nvPr/>
        </p:nvSpPr>
        <p:spPr bwMode="auto">
          <a:xfrm>
            <a:off x="2620963" y="3554413"/>
            <a:ext cx="644525" cy="101600"/>
          </a:xfrm>
          <a:custGeom>
            <a:avLst/>
            <a:gdLst>
              <a:gd name="T0" fmla="*/ 2147483647 w 406"/>
              <a:gd name="T1" fmla="*/ 0 h 64"/>
              <a:gd name="T2" fmla="*/ 2147483647 w 406"/>
              <a:gd name="T3" fmla="*/ 2147483647 h 64"/>
              <a:gd name="T4" fmla="*/ 0 w 406"/>
              <a:gd name="T5" fmla="*/ 2147483647 h 64"/>
              <a:gd name="T6" fmla="*/ 0 60000 65536"/>
              <a:gd name="T7" fmla="*/ 0 60000 65536"/>
              <a:gd name="T8" fmla="*/ 0 60000 65536"/>
              <a:gd name="T9" fmla="*/ 0 w 406"/>
              <a:gd name="T10" fmla="*/ 0 h 64"/>
              <a:gd name="T11" fmla="*/ 406 w 406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" h="64">
                <a:moveTo>
                  <a:pt x="406" y="0"/>
                </a:moveTo>
                <a:lnTo>
                  <a:pt x="406" y="64"/>
                </a:lnTo>
                <a:lnTo>
                  <a:pt x="0" y="6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Freeform 496"/>
          <p:cNvSpPr>
            <a:spLocks/>
          </p:cNvSpPr>
          <p:nvPr/>
        </p:nvSpPr>
        <p:spPr bwMode="auto">
          <a:xfrm>
            <a:off x="3222625" y="3416300"/>
            <a:ext cx="85725" cy="169863"/>
          </a:xfrm>
          <a:custGeom>
            <a:avLst/>
            <a:gdLst>
              <a:gd name="T0" fmla="*/ 2147483647 w 54"/>
              <a:gd name="T1" fmla="*/ 0 h 107"/>
              <a:gd name="T2" fmla="*/ 0 w 54"/>
              <a:gd name="T3" fmla="*/ 2147483647 h 107"/>
              <a:gd name="T4" fmla="*/ 2147483647 w 54"/>
              <a:gd name="T5" fmla="*/ 2147483647 h 107"/>
              <a:gd name="T6" fmla="*/ 2147483647 w 54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07"/>
              <a:gd name="T14" fmla="*/ 54 w 54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07">
                <a:moveTo>
                  <a:pt x="27" y="0"/>
                </a:moveTo>
                <a:lnTo>
                  <a:pt x="0" y="107"/>
                </a:lnTo>
                <a:lnTo>
                  <a:pt x="54" y="107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497"/>
          <p:cNvSpPr>
            <a:spLocks noChangeShapeType="1"/>
          </p:cNvSpPr>
          <p:nvPr/>
        </p:nvSpPr>
        <p:spPr bwMode="auto">
          <a:xfrm>
            <a:off x="2413000" y="3416300"/>
            <a:ext cx="185738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Freeform 498"/>
          <p:cNvSpPr>
            <a:spLocks/>
          </p:cNvSpPr>
          <p:nvPr/>
        </p:nvSpPr>
        <p:spPr bwMode="auto">
          <a:xfrm>
            <a:off x="2571750" y="3373438"/>
            <a:ext cx="171450" cy="85725"/>
          </a:xfrm>
          <a:custGeom>
            <a:avLst/>
            <a:gdLst>
              <a:gd name="T0" fmla="*/ 2147483647 w 108"/>
              <a:gd name="T1" fmla="*/ 2147483647 h 54"/>
              <a:gd name="T2" fmla="*/ 0 w 108"/>
              <a:gd name="T3" fmla="*/ 0 h 54"/>
              <a:gd name="T4" fmla="*/ 0 w 108"/>
              <a:gd name="T5" fmla="*/ 2147483647 h 54"/>
              <a:gd name="T6" fmla="*/ 2147483647 w 108"/>
              <a:gd name="T7" fmla="*/ 2147483647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54"/>
              <a:gd name="T14" fmla="*/ 108 w 108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54">
                <a:moveTo>
                  <a:pt x="108" y="27"/>
                </a:moveTo>
                <a:lnTo>
                  <a:pt x="0" y="0"/>
                </a:lnTo>
                <a:lnTo>
                  <a:pt x="0" y="54"/>
                </a:lnTo>
                <a:lnTo>
                  <a:pt x="108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Freeform 499"/>
          <p:cNvSpPr>
            <a:spLocks/>
          </p:cNvSpPr>
          <p:nvPr/>
        </p:nvSpPr>
        <p:spPr bwMode="auto">
          <a:xfrm>
            <a:off x="2738438" y="3330575"/>
            <a:ext cx="176212" cy="176213"/>
          </a:xfrm>
          <a:custGeom>
            <a:avLst/>
            <a:gdLst>
              <a:gd name="T0" fmla="*/ 0 w 111"/>
              <a:gd name="T1" fmla="*/ 2147483647 h 111"/>
              <a:gd name="T2" fmla="*/ 2147483647 w 111"/>
              <a:gd name="T3" fmla="*/ 2147483647 h 111"/>
              <a:gd name="T4" fmla="*/ 0 w 111"/>
              <a:gd name="T5" fmla="*/ 0 h 111"/>
              <a:gd name="T6" fmla="*/ 0 60000 65536"/>
              <a:gd name="T7" fmla="*/ 0 60000 65536"/>
              <a:gd name="T8" fmla="*/ 0 60000 65536"/>
              <a:gd name="T9" fmla="*/ 0 w 111"/>
              <a:gd name="T10" fmla="*/ 0 h 111"/>
              <a:gd name="T11" fmla="*/ 111 w 111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111">
                <a:moveTo>
                  <a:pt x="0" y="111"/>
                </a:moveTo>
                <a:lnTo>
                  <a:pt x="111" y="5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Oval 509"/>
          <p:cNvSpPr>
            <a:spLocks noChangeArrowheads="1"/>
          </p:cNvSpPr>
          <p:nvPr/>
        </p:nvSpPr>
        <p:spPr bwMode="auto">
          <a:xfrm>
            <a:off x="2887663" y="2600325"/>
            <a:ext cx="36512" cy="4286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9959" name="Line 515"/>
          <p:cNvSpPr>
            <a:spLocks noChangeShapeType="1"/>
          </p:cNvSpPr>
          <p:nvPr/>
        </p:nvSpPr>
        <p:spPr bwMode="auto">
          <a:xfrm>
            <a:off x="4903788" y="3330575"/>
            <a:ext cx="1587" cy="6889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Freeform 516"/>
          <p:cNvSpPr>
            <a:spLocks/>
          </p:cNvSpPr>
          <p:nvPr/>
        </p:nvSpPr>
        <p:spPr bwMode="auto">
          <a:xfrm>
            <a:off x="4860925" y="3954463"/>
            <a:ext cx="85725" cy="171450"/>
          </a:xfrm>
          <a:custGeom>
            <a:avLst/>
            <a:gdLst>
              <a:gd name="T0" fmla="*/ 2147483647 w 54"/>
              <a:gd name="T1" fmla="*/ 2147483647 h 108"/>
              <a:gd name="T2" fmla="*/ 2147483647 w 54"/>
              <a:gd name="T3" fmla="*/ 0 h 108"/>
              <a:gd name="T4" fmla="*/ 0 w 54"/>
              <a:gd name="T5" fmla="*/ 0 h 108"/>
              <a:gd name="T6" fmla="*/ 2147483647 w 54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08"/>
              <a:gd name="T14" fmla="*/ 54 w 54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08">
                <a:moveTo>
                  <a:pt x="27" y="108"/>
                </a:moveTo>
                <a:lnTo>
                  <a:pt x="54" y="0"/>
                </a:lnTo>
                <a:lnTo>
                  <a:pt x="0" y="0"/>
                </a:lnTo>
                <a:lnTo>
                  <a:pt x="27" y="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Line 523"/>
          <p:cNvSpPr>
            <a:spLocks noChangeShapeType="1"/>
          </p:cNvSpPr>
          <p:nvPr/>
        </p:nvSpPr>
        <p:spPr bwMode="auto">
          <a:xfrm>
            <a:off x="5507038" y="1319213"/>
            <a:ext cx="1587" cy="187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Line 530"/>
          <p:cNvSpPr>
            <a:spLocks noChangeShapeType="1"/>
          </p:cNvSpPr>
          <p:nvPr/>
        </p:nvSpPr>
        <p:spPr bwMode="auto">
          <a:xfrm>
            <a:off x="5507038" y="3330575"/>
            <a:ext cx="1587" cy="6889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531"/>
          <p:cNvSpPr>
            <a:spLocks/>
          </p:cNvSpPr>
          <p:nvPr/>
        </p:nvSpPr>
        <p:spPr bwMode="auto">
          <a:xfrm>
            <a:off x="5464175" y="3954463"/>
            <a:ext cx="85725" cy="171450"/>
          </a:xfrm>
          <a:custGeom>
            <a:avLst/>
            <a:gdLst>
              <a:gd name="T0" fmla="*/ 2147483647 w 54"/>
              <a:gd name="T1" fmla="*/ 2147483647 h 108"/>
              <a:gd name="T2" fmla="*/ 2147483647 w 54"/>
              <a:gd name="T3" fmla="*/ 0 h 108"/>
              <a:gd name="T4" fmla="*/ 0 w 54"/>
              <a:gd name="T5" fmla="*/ 0 h 108"/>
              <a:gd name="T6" fmla="*/ 2147483647 w 54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08"/>
              <a:gd name="T14" fmla="*/ 54 w 54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08">
                <a:moveTo>
                  <a:pt x="27" y="108"/>
                </a:moveTo>
                <a:lnTo>
                  <a:pt x="54" y="0"/>
                </a:lnTo>
                <a:lnTo>
                  <a:pt x="0" y="0"/>
                </a:lnTo>
                <a:lnTo>
                  <a:pt x="27" y="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545"/>
          <p:cNvSpPr>
            <a:spLocks noChangeShapeType="1"/>
          </p:cNvSpPr>
          <p:nvPr/>
        </p:nvSpPr>
        <p:spPr bwMode="auto">
          <a:xfrm>
            <a:off x="6280150" y="3330575"/>
            <a:ext cx="1588" cy="6889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Freeform 546"/>
          <p:cNvSpPr>
            <a:spLocks/>
          </p:cNvSpPr>
          <p:nvPr/>
        </p:nvSpPr>
        <p:spPr bwMode="auto">
          <a:xfrm>
            <a:off x="6237288" y="3954463"/>
            <a:ext cx="85725" cy="171450"/>
          </a:xfrm>
          <a:custGeom>
            <a:avLst/>
            <a:gdLst>
              <a:gd name="T0" fmla="*/ 2147483647 w 54"/>
              <a:gd name="T1" fmla="*/ 2147483647 h 108"/>
              <a:gd name="T2" fmla="*/ 2147483647 w 54"/>
              <a:gd name="T3" fmla="*/ 0 h 108"/>
              <a:gd name="T4" fmla="*/ 0 w 54"/>
              <a:gd name="T5" fmla="*/ 0 h 108"/>
              <a:gd name="T6" fmla="*/ 2147483647 w 54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08"/>
              <a:gd name="T14" fmla="*/ 54 w 54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08">
                <a:moveTo>
                  <a:pt x="27" y="108"/>
                </a:moveTo>
                <a:lnTo>
                  <a:pt x="54" y="0"/>
                </a:lnTo>
                <a:lnTo>
                  <a:pt x="0" y="0"/>
                </a:lnTo>
                <a:lnTo>
                  <a:pt x="27" y="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Rectangle 551"/>
          <p:cNvSpPr>
            <a:spLocks noChangeArrowheads="1"/>
          </p:cNvSpPr>
          <p:nvPr/>
        </p:nvSpPr>
        <p:spPr bwMode="auto">
          <a:xfrm>
            <a:off x="2163763" y="2120900"/>
            <a:ext cx="4238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addr0</a:t>
            </a:r>
            <a:endParaRPr lang="en-US" altLang="en-US"/>
          </a:p>
        </p:txBody>
      </p:sp>
      <p:sp>
        <p:nvSpPr>
          <p:cNvPr id="39967" name="Rectangle 552"/>
          <p:cNvSpPr>
            <a:spLocks noChangeArrowheads="1"/>
          </p:cNvSpPr>
          <p:nvPr/>
        </p:nvSpPr>
        <p:spPr bwMode="auto">
          <a:xfrm>
            <a:off x="2163763" y="2295525"/>
            <a:ext cx="4238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addr1</a:t>
            </a:r>
            <a:endParaRPr lang="en-US" altLang="en-US"/>
          </a:p>
        </p:txBody>
      </p:sp>
      <p:sp>
        <p:nvSpPr>
          <p:cNvPr id="39968" name="Rectangle 553"/>
          <p:cNvSpPr>
            <a:spLocks noChangeArrowheads="1"/>
          </p:cNvSpPr>
          <p:nvPr/>
        </p:nvSpPr>
        <p:spPr bwMode="auto">
          <a:xfrm>
            <a:off x="1816100" y="2743200"/>
            <a:ext cx="747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addr(A-1)</a:t>
            </a:r>
            <a:endParaRPr lang="en-US" altLang="en-US"/>
          </a:p>
        </p:txBody>
      </p:sp>
      <p:sp>
        <p:nvSpPr>
          <p:cNvPr id="39969" name="Rectangle 557"/>
          <p:cNvSpPr>
            <a:spLocks noChangeArrowheads="1"/>
          </p:cNvSpPr>
          <p:nvPr/>
        </p:nvSpPr>
        <p:spPr bwMode="auto">
          <a:xfrm>
            <a:off x="2189163" y="3305175"/>
            <a:ext cx="2016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en-US"/>
          </a:p>
        </p:txBody>
      </p:sp>
      <p:sp>
        <p:nvSpPr>
          <p:cNvPr id="39970" name="Rectangle 558"/>
          <p:cNvSpPr>
            <a:spLocks noChangeArrowheads="1"/>
          </p:cNvSpPr>
          <p:nvPr/>
        </p:nvSpPr>
        <p:spPr bwMode="auto">
          <a:xfrm>
            <a:off x="2390775" y="3548063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en</a:t>
            </a:r>
            <a:endParaRPr lang="en-US" altLang="en-US"/>
          </a:p>
        </p:txBody>
      </p:sp>
      <p:sp>
        <p:nvSpPr>
          <p:cNvPr id="39971" name="Rectangle 559"/>
          <p:cNvSpPr>
            <a:spLocks noChangeArrowheads="1"/>
          </p:cNvSpPr>
          <p:nvPr/>
        </p:nvSpPr>
        <p:spPr bwMode="auto">
          <a:xfrm>
            <a:off x="2384425" y="3679825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en-US"/>
          </a:p>
        </p:txBody>
      </p:sp>
      <p:sp>
        <p:nvSpPr>
          <p:cNvPr id="39972" name="Rectangle 560"/>
          <p:cNvSpPr>
            <a:spLocks noChangeArrowheads="1"/>
          </p:cNvSpPr>
          <p:nvPr/>
        </p:nvSpPr>
        <p:spPr bwMode="auto">
          <a:xfrm>
            <a:off x="2444750" y="3679825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w</a:t>
            </a:r>
            <a:endParaRPr lang="en-US" altLang="en-US"/>
          </a:p>
        </p:txBody>
      </p:sp>
      <p:sp>
        <p:nvSpPr>
          <p:cNvPr id="39973" name="Rectangle 563"/>
          <p:cNvSpPr>
            <a:spLocks noChangeArrowheads="1"/>
          </p:cNvSpPr>
          <p:nvPr/>
        </p:nvSpPr>
        <p:spPr bwMode="auto">
          <a:xfrm>
            <a:off x="2808288" y="1200150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Let A = log</a:t>
            </a:r>
            <a:r>
              <a:rPr lang="en-US" altLang="en-US" sz="1400" baseline="-25000">
                <a:solidFill>
                  <a:srgbClr val="000000"/>
                </a:solidFill>
                <a:latin typeface="Myriad Roman" charset="0"/>
              </a:rPr>
              <a:t>2</a:t>
            </a:r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M</a:t>
            </a:r>
            <a:endParaRPr lang="en-US" altLang="en-US"/>
          </a:p>
        </p:txBody>
      </p:sp>
      <p:sp>
        <p:nvSpPr>
          <p:cNvPr id="39974" name="Rectangle 589"/>
          <p:cNvSpPr>
            <a:spLocks noChangeArrowheads="1"/>
          </p:cNvSpPr>
          <p:nvPr/>
        </p:nvSpPr>
        <p:spPr bwMode="auto">
          <a:xfrm>
            <a:off x="3330575" y="3689350"/>
            <a:ext cx="7254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to all cells</a:t>
            </a:r>
            <a:endParaRPr lang="en-US" altLang="en-US"/>
          </a:p>
        </p:txBody>
      </p:sp>
      <p:sp>
        <p:nvSpPr>
          <p:cNvPr id="39975" name="Rectangle 593"/>
          <p:cNvSpPr>
            <a:spLocks noChangeArrowheads="1"/>
          </p:cNvSpPr>
          <p:nvPr/>
        </p:nvSpPr>
        <p:spPr bwMode="auto">
          <a:xfrm>
            <a:off x="4211638" y="1123950"/>
            <a:ext cx="876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wdata(N-1)</a:t>
            </a:r>
            <a:endParaRPr lang="en-US" altLang="en-US"/>
          </a:p>
        </p:txBody>
      </p:sp>
      <p:sp>
        <p:nvSpPr>
          <p:cNvPr id="39976" name="Rectangle 597"/>
          <p:cNvSpPr>
            <a:spLocks noChangeArrowheads="1"/>
          </p:cNvSpPr>
          <p:nvPr/>
        </p:nvSpPr>
        <p:spPr bwMode="auto">
          <a:xfrm>
            <a:off x="4275138" y="4130675"/>
            <a:ext cx="806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rdata(N-1)</a:t>
            </a:r>
            <a:endParaRPr lang="en-US" altLang="en-US"/>
          </a:p>
        </p:txBody>
      </p:sp>
      <p:sp>
        <p:nvSpPr>
          <p:cNvPr id="39977" name="Rectangle 601"/>
          <p:cNvSpPr>
            <a:spLocks noChangeArrowheads="1"/>
          </p:cNvSpPr>
          <p:nvPr/>
        </p:nvSpPr>
        <p:spPr bwMode="auto">
          <a:xfrm>
            <a:off x="5151438" y="1123950"/>
            <a:ext cx="876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wdata(N-2)</a:t>
            </a:r>
            <a:endParaRPr lang="en-US" altLang="en-US"/>
          </a:p>
        </p:txBody>
      </p:sp>
      <p:sp>
        <p:nvSpPr>
          <p:cNvPr id="39978" name="Rectangle 605"/>
          <p:cNvSpPr>
            <a:spLocks noChangeArrowheads="1"/>
          </p:cNvSpPr>
          <p:nvPr/>
        </p:nvSpPr>
        <p:spPr bwMode="auto">
          <a:xfrm>
            <a:off x="5183188" y="4130675"/>
            <a:ext cx="806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rdata(N-2)</a:t>
            </a:r>
            <a:endParaRPr lang="en-US" altLang="en-US"/>
          </a:p>
        </p:txBody>
      </p:sp>
      <p:sp>
        <p:nvSpPr>
          <p:cNvPr id="39979" name="Rectangle 609"/>
          <p:cNvSpPr>
            <a:spLocks noChangeArrowheads="1"/>
          </p:cNvSpPr>
          <p:nvPr/>
        </p:nvSpPr>
        <p:spPr bwMode="auto">
          <a:xfrm>
            <a:off x="6042025" y="1123950"/>
            <a:ext cx="571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wdata0</a:t>
            </a:r>
            <a:endParaRPr lang="en-US" altLang="en-US"/>
          </a:p>
        </p:txBody>
      </p:sp>
      <p:sp>
        <p:nvSpPr>
          <p:cNvPr id="39980" name="Rectangle 613"/>
          <p:cNvSpPr>
            <a:spLocks noChangeArrowheads="1"/>
          </p:cNvSpPr>
          <p:nvPr/>
        </p:nvSpPr>
        <p:spPr bwMode="auto">
          <a:xfrm>
            <a:off x="6073775" y="4130675"/>
            <a:ext cx="501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Myriad Roman" charset="0"/>
              </a:rPr>
              <a:t>rdata0</a:t>
            </a:r>
            <a:endParaRPr lang="en-US" altLang="en-US"/>
          </a:p>
        </p:txBody>
      </p:sp>
      <p:grpSp>
        <p:nvGrpSpPr>
          <p:cNvPr id="3" name="Group 686"/>
          <p:cNvGrpSpPr>
            <a:grpSpLocks/>
          </p:cNvGrpSpPr>
          <p:nvPr/>
        </p:nvGrpSpPr>
        <p:grpSpPr bwMode="auto">
          <a:xfrm>
            <a:off x="4587875" y="1319213"/>
            <a:ext cx="3073400" cy="1246187"/>
            <a:chOff x="2866" y="1055"/>
            <a:chExt cx="1936" cy="785"/>
          </a:xfrm>
        </p:grpSpPr>
        <p:pic>
          <p:nvPicPr>
            <p:cNvPr id="40106" name="Picture 47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66" y="1578"/>
              <a:ext cx="132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107" name="Line 538"/>
            <p:cNvSpPr>
              <a:spLocks noChangeShapeType="1"/>
            </p:cNvSpPr>
            <p:nvPr/>
          </p:nvSpPr>
          <p:spPr bwMode="auto">
            <a:xfrm>
              <a:off x="3932" y="1055"/>
              <a:ext cx="1" cy="1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8" name="Rectangle 617"/>
            <p:cNvSpPr>
              <a:spLocks noChangeArrowheads="1"/>
            </p:cNvSpPr>
            <p:nvPr/>
          </p:nvSpPr>
          <p:spPr bwMode="auto">
            <a:xfrm>
              <a:off x="4309" y="1130"/>
              <a:ext cx="4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bit storage</a:t>
              </a:r>
              <a:endParaRPr lang="en-US" altLang="en-US"/>
            </a:p>
          </p:txBody>
        </p:sp>
        <p:sp>
          <p:nvSpPr>
            <p:cNvPr id="40109" name="Rectangle 622"/>
            <p:cNvSpPr>
              <a:spLocks noChangeArrowheads="1"/>
            </p:cNvSpPr>
            <p:nvPr/>
          </p:nvSpPr>
          <p:spPr bwMode="auto">
            <a:xfrm>
              <a:off x="4309" y="1251"/>
              <a:ext cx="24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block</a:t>
              </a:r>
              <a:endParaRPr lang="en-US" altLang="en-US"/>
            </a:p>
          </p:txBody>
        </p:sp>
        <p:sp>
          <p:nvSpPr>
            <p:cNvPr id="40110" name="Rectangle 623"/>
            <p:cNvSpPr>
              <a:spLocks noChangeArrowheads="1"/>
            </p:cNvSpPr>
            <p:nvPr/>
          </p:nvSpPr>
          <p:spPr bwMode="auto">
            <a:xfrm>
              <a:off x="4309" y="1372"/>
              <a:ext cx="49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(aka “cell”)</a:t>
              </a:r>
              <a:endParaRPr lang="en-US" altLang="en-US"/>
            </a:p>
          </p:txBody>
        </p:sp>
        <p:sp>
          <p:nvSpPr>
            <p:cNvPr id="40111" name="Rectangle 628"/>
            <p:cNvSpPr>
              <a:spLocks noChangeArrowheads="1"/>
            </p:cNvSpPr>
            <p:nvPr/>
          </p:nvSpPr>
          <p:spPr bwMode="auto">
            <a:xfrm>
              <a:off x="4309" y="155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/>
            </a:p>
          </p:txBody>
        </p:sp>
        <p:sp>
          <p:nvSpPr>
            <p:cNvPr id="40112" name="Rectangle 629"/>
            <p:cNvSpPr>
              <a:spLocks noChangeArrowheads="1"/>
            </p:cNvSpPr>
            <p:nvPr/>
          </p:nvSpPr>
          <p:spPr bwMode="auto">
            <a:xfrm>
              <a:off x="4387" y="155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o</a:t>
              </a:r>
              <a:endParaRPr lang="en-US" altLang="en-US"/>
            </a:p>
          </p:txBody>
        </p:sp>
        <p:sp>
          <p:nvSpPr>
            <p:cNvPr id="40113" name="Rectangle 630"/>
            <p:cNvSpPr>
              <a:spLocks noChangeArrowheads="1"/>
            </p:cNvSpPr>
            <p:nvPr/>
          </p:nvSpPr>
          <p:spPr bwMode="auto">
            <a:xfrm>
              <a:off x="4446" y="1557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/>
            </a:p>
          </p:txBody>
        </p:sp>
        <p:sp>
          <p:nvSpPr>
            <p:cNvPr id="40114" name="Rectangle 631"/>
            <p:cNvSpPr>
              <a:spLocks noChangeArrowheads="1"/>
            </p:cNvSpPr>
            <p:nvPr/>
          </p:nvSpPr>
          <p:spPr bwMode="auto">
            <a:xfrm>
              <a:off x="4480" y="155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/>
            </a:p>
          </p:txBody>
        </p:sp>
        <p:sp>
          <p:nvSpPr>
            <p:cNvPr id="40115" name="Line 634"/>
            <p:cNvSpPr>
              <a:spLocks noChangeShapeType="1"/>
            </p:cNvSpPr>
            <p:nvPr/>
          </p:nvSpPr>
          <p:spPr bwMode="auto">
            <a:xfrm flipH="1">
              <a:off x="4080" y="1203"/>
              <a:ext cx="212" cy="1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6" name="Line 635"/>
            <p:cNvSpPr>
              <a:spLocks noChangeShapeType="1"/>
            </p:cNvSpPr>
            <p:nvPr/>
          </p:nvSpPr>
          <p:spPr bwMode="auto">
            <a:xfrm flipH="1">
              <a:off x="4191" y="1640"/>
              <a:ext cx="101" cy="6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85"/>
          <p:cNvGrpSpPr>
            <a:grpSpLocks/>
          </p:cNvGrpSpPr>
          <p:nvPr/>
        </p:nvGrpSpPr>
        <p:grpSpPr bwMode="auto">
          <a:xfrm>
            <a:off x="4200525" y="1443038"/>
            <a:ext cx="2305050" cy="1882775"/>
            <a:chOff x="2622" y="1133"/>
            <a:chExt cx="1452" cy="1186"/>
          </a:xfrm>
        </p:grpSpPr>
        <p:pic>
          <p:nvPicPr>
            <p:cNvPr id="40039" name="Picture 45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2" y="2106"/>
              <a:ext cx="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0" name="Picture 45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2" y="2106"/>
              <a:ext cx="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1" name="Picture 4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4" y="2106"/>
              <a:ext cx="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2" name="Picture 45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2" y="1250"/>
              <a:ext cx="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3" name="Picture 45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2" y="1250"/>
              <a:ext cx="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4" name="Picture 45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4" y="1250"/>
              <a:ext cx="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5" name="Picture 45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94" y="2275"/>
              <a:ext cx="22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6" name="Picture 46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2" y="2275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7" name="Picture 46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3" y="2275"/>
              <a:ext cx="231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8" name="Picture 46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77" y="2275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49" name="Picture 46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94" y="1772"/>
              <a:ext cx="22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0" name="Picture 46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2" y="1772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1" name="Picture 46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3" y="1772"/>
              <a:ext cx="231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2" name="Picture 46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77" y="1772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3" name="Picture 46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94" y="1413"/>
              <a:ext cx="22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4" name="Picture 46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2" y="1413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5" name="Picture 46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3" y="1413"/>
              <a:ext cx="231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6" name="Picture 47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77" y="1413"/>
              <a:ext cx="232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7" name="Picture 47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32" y="1627"/>
              <a:ext cx="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8" name="Picture 47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45" y="1627"/>
              <a:ext cx="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59" name="Picture 47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64" y="1627"/>
              <a:ext cx="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60" name="Line 479"/>
            <p:cNvSpPr>
              <a:spLocks noChangeShapeType="1"/>
            </p:cNvSpPr>
            <p:nvPr/>
          </p:nvSpPr>
          <p:spPr bwMode="auto">
            <a:xfrm>
              <a:off x="3065" y="1459"/>
              <a:ext cx="1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1" name="Freeform 480"/>
            <p:cNvSpPr>
              <a:spLocks/>
            </p:cNvSpPr>
            <p:nvPr/>
          </p:nvSpPr>
          <p:spPr bwMode="auto">
            <a:xfrm>
              <a:off x="3038" y="1499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2" name="Freeform 482"/>
            <p:cNvSpPr>
              <a:spLocks/>
            </p:cNvSpPr>
            <p:nvPr/>
          </p:nvSpPr>
          <p:spPr bwMode="auto">
            <a:xfrm>
              <a:off x="3038" y="1133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3" name="Oval 500"/>
            <p:cNvSpPr>
              <a:spLocks noChangeArrowheads="1"/>
            </p:cNvSpPr>
            <p:nvPr/>
          </p:nvSpPr>
          <p:spPr bwMode="auto">
            <a:xfrm>
              <a:off x="3650" y="1328"/>
              <a:ext cx="27" cy="2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4" name="Oval 501"/>
            <p:cNvSpPr>
              <a:spLocks noChangeArrowheads="1"/>
            </p:cNvSpPr>
            <p:nvPr/>
          </p:nvSpPr>
          <p:spPr bwMode="auto">
            <a:xfrm>
              <a:off x="3710" y="1328"/>
              <a:ext cx="24" cy="2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5" name="Oval 502"/>
            <p:cNvSpPr>
              <a:spLocks noChangeArrowheads="1"/>
            </p:cNvSpPr>
            <p:nvPr/>
          </p:nvSpPr>
          <p:spPr bwMode="auto">
            <a:xfrm>
              <a:off x="3771" y="1328"/>
              <a:ext cx="23" cy="2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6" name="Oval 503"/>
            <p:cNvSpPr>
              <a:spLocks noChangeArrowheads="1"/>
            </p:cNvSpPr>
            <p:nvPr/>
          </p:nvSpPr>
          <p:spPr bwMode="auto">
            <a:xfrm>
              <a:off x="3650" y="1670"/>
              <a:ext cx="27" cy="24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7" name="Oval 504"/>
            <p:cNvSpPr>
              <a:spLocks noChangeArrowheads="1"/>
            </p:cNvSpPr>
            <p:nvPr/>
          </p:nvSpPr>
          <p:spPr bwMode="auto">
            <a:xfrm>
              <a:off x="3710" y="1670"/>
              <a:ext cx="24" cy="24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8" name="Oval 505"/>
            <p:cNvSpPr>
              <a:spLocks noChangeArrowheads="1"/>
            </p:cNvSpPr>
            <p:nvPr/>
          </p:nvSpPr>
          <p:spPr bwMode="auto">
            <a:xfrm>
              <a:off x="3771" y="1670"/>
              <a:ext cx="23" cy="24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69" name="Oval 506"/>
            <p:cNvSpPr>
              <a:spLocks noChangeArrowheads="1"/>
            </p:cNvSpPr>
            <p:nvPr/>
          </p:nvSpPr>
          <p:spPr bwMode="auto">
            <a:xfrm>
              <a:off x="3512" y="1959"/>
              <a:ext cx="24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70" name="Oval 507"/>
            <p:cNvSpPr>
              <a:spLocks noChangeArrowheads="1"/>
            </p:cNvSpPr>
            <p:nvPr/>
          </p:nvSpPr>
          <p:spPr bwMode="auto">
            <a:xfrm>
              <a:off x="3569" y="1959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71" name="Oval 508"/>
            <p:cNvSpPr>
              <a:spLocks noChangeArrowheads="1"/>
            </p:cNvSpPr>
            <p:nvPr/>
          </p:nvSpPr>
          <p:spPr bwMode="auto">
            <a:xfrm>
              <a:off x="3630" y="1959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72" name="Rectangle 514"/>
            <p:cNvSpPr>
              <a:spLocks noChangeArrowheads="1"/>
            </p:cNvSpPr>
            <p:nvPr/>
          </p:nvSpPr>
          <p:spPr bwMode="auto">
            <a:xfrm>
              <a:off x="2974" y="1606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73" name="Line 517"/>
            <p:cNvSpPr>
              <a:spLocks noChangeShapeType="1"/>
            </p:cNvSpPr>
            <p:nvPr/>
          </p:nvSpPr>
          <p:spPr bwMode="auto">
            <a:xfrm>
              <a:off x="3065" y="1916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4" name="Freeform 518"/>
            <p:cNvSpPr>
              <a:spLocks/>
            </p:cNvSpPr>
            <p:nvPr/>
          </p:nvSpPr>
          <p:spPr bwMode="auto">
            <a:xfrm>
              <a:off x="3038" y="1996"/>
              <a:ext cx="54" cy="108"/>
            </a:xfrm>
            <a:custGeom>
              <a:avLst/>
              <a:gdLst>
                <a:gd name="T0" fmla="*/ 27 w 54"/>
                <a:gd name="T1" fmla="*/ 108 h 108"/>
                <a:gd name="T2" fmla="*/ 54 w 54"/>
                <a:gd name="T3" fmla="*/ 0 h 108"/>
                <a:gd name="T4" fmla="*/ 0 w 54"/>
                <a:gd name="T5" fmla="*/ 0 h 108"/>
                <a:gd name="T6" fmla="*/ 27 w 54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27" y="108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5" name="Line 521"/>
            <p:cNvSpPr>
              <a:spLocks noChangeShapeType="1"/>
            </p:cNvSpPr>
            <p:nvPr/>
          </p:nvSpPr>
          <p:spPr bwMode="auto">
            <a:xfrm>
              <a:off x="3445" y="1459"/>
              <a:ext cx="1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6" name="Freeform 522"/>
            <p:cNvSpPr>
              <a:spLocks/>
            </p:cNvSpPr>
            <p:nvPr/>
          </p:nvSpPr>
          <p:spPr bwMode="auto">
            <a:xfrm>
              <a:off x="3418" y="1499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7" name="Freeform 524"/>
            <p:cNvSpPr>
              <a:spLocks/>
            </p:cNvSpPr>
            <p:nvPr/>
          </p:nvSpPr>
          <p:spPr bwMode="auto">
            <a:xfrm>
              <a:off x="3418" y="1133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8" name="Line 525"/>
            <p:cNvSpPr>
              <a:spLocks noChangeShapeType="1"/>
            </p:cNvSpPr>
            <p:nvPr/>
          </p:nvSpPr>
          <p:spPr bwMode="auto">
            <a:xfrm>
              <a:off x="3206" y="1418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9" name="Freeform 526"/>
            <p:cNvSpPr>
              <a:spLocks/>
            </p:cNvSpPr>
            <p:nvPr/>
          </p:nvSpPr>
          <p:spPr bwMode="auto">
            <a:xfrm>
              <a:off x="3240" y="1391"/>
              <a:ext cx="107" cy="54"/>
            </a:xfrm>
            <a:custGeom>
              <a:avLst/>
              <a:gdLst>
                <a:gd name="T0" fmla="*/ 107 w 107"/>
                <a:gd name="T1" fmla="*/ 27 h 54"/>
                <a:gd name="T2" fmla="*/ 0 w 107"/>
                <a:gd name="T3" fmla="*/ 0 h 54"/>
                <a:gd name="T4" fmla="*/ 0 w 107"/>
                <a:gd name="T5" fmla="*/ 54 h 54"/>
                <a:gd name="T6" fmla="*/ 107 w 107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54"/>
                <a:gd name="T14" fmla="*/ 107 w 10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54">
                  <a:moveTo>
                    <a:pt x="107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0" name="Line 527"/>
            <p:cNvSpPr>
              <a:spLocks noChangeShapeType="1"/>
            </p:cNvSpPr>
            <p:nvPr/>
          </p:nvSpPr>
          <p:spPr bwMode="auto">
            <a:xfrm>
              <a:off x="3206" y="1778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1" name="Freeform 528"/>
            <p:cNvSpPr>
              <a:spLocks/>
            </p:cNvSpPr>
            <p:nvPr/>
          </p:nvSpPr>
          <p:spPr bwMode="auto">
            <a:xfrm>
              <a:off x="3240" y="1751"/>
              <a:ext cx="107" cy="54"/>
            </a:xfrm>
            <a:custGeom>
              <a:avLst/>
              <a:gdLst>
                <a:gd name="T0" fmla="*/ 107 w 107"/>
                <a:gd name="T1" fmla="*/ 27 h 54"/>
                <a:gd name="T2" fmla="*/ 0 w 107"/>
                <a:gd name="T3" fmla="*/ 0 h 54"/>
                <a:gd name="T4" fmla="*/ 0 w 107"/>
                <a:gd name="T5" fmla="*/ 54 h 54"/>
                <a:gd name="T6" fmla="*/ 107 w 107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54"/>
                <a:gd name="T14" fmla="*/ 107 w 10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54">
                  <a:moveTo>
                    <a:pt x="107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2" name="Rectangle 529"/>
            <p:cNvSpPr>
              <a:spLocks noChangeArrowheads="1"/>
            </p:cNvSpPr>
            <p:nvPr/>
          </p:nvSpPr>
          <p:spPr bwMode="auto">
            <a:xfrm>
              <a:off x="3354" y="1606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83" name="Line 532"/>
            <p:cNvSpPr>
              <a:spLocks noChangeShapeType="1"/>
            </p:cNvSpPr>
            <p:nvPr/>
          </p:nvSpPr>
          <p:spPr bwMode="auto">
            <a:xfrm>
              <a:off x="3445" y="1916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4" name="Freeform 533"/>
            <p:cNvSpPr>
              <a:spLocks/>
            </p:cNvSpPr>
            <p:nvPr/>
          </p:nvSpPr>
          <p:spPr bwMode="auto">
            <a:xfrm>
              <a:off x="3418" y="1996"/>
              <a:ext cx="54" cy="108"/>
            </a:xfrm>
            <a:custGeom>
              <a:avLst/>
              <a:gdLst>
                <a:gd name="T0" fmla="*/ 27 w 54"/>
                <a:gd name="T1" fmla="*/ 108 h 108"/>
                <a:gd name="T2" fmla="*/ 54 w 54"/>
                <a:gd name="T3" fmla="*/ 0 h 108"/>
                <a:gd name="T4" fmla="*/ 0 w 54"/>
                <a:gd name="T5" fmla="*/ 0 h 108"/>
                <a:gd name="T6" fmla="*/ 27 w 54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27" y="108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5" name="Line 534"/>
            <p:cNvSpPr>
              <a:spLocks noChangeShapeType="1"/>
            </p:cNvSpPr>
            <p:nvPr/>
          </p:nvSpPr>
          <p:spPr bwMode="auto">
            <a:xfrm>
              <a:off x="3206" y="2282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6" name="Freeform 535"/>
            <p:cNvSpPr>
              <a:spLocks/>
            </p:cNvSpPr>
            <p:nvPr/>
          </p:nvSpPr>
          <p:spPr bwMode="auto">
            <a:xfrm>
              <a:off x="3240" y="2255"/>
              <a:ext cx="107" cy="54"/>
            </a:xfrm>
            <a:custGeom>
              <a:avLst/>
              <a:gdLst>
                <a:gd name="T0" fmla="*/ 107 w 107"/>
                <a:gd name="T1" fmla="*/ 27 h 54"/>
                <a:gd name="T2" fmla="*/ 0 w 107"/>
                <a:gd name="T3" fmla="*/ 0 h 54"/>
                <a:gd name="T4" fmla="*/ 0 w 107"/>
                <a:gd name="T5" fmla="*/ 54 h 54"/>
                <a:gd name="T6" fmla="*/ 107 w 107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54"/>
                <a:gd name="T14" fmla="*/ 107 w 10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54">
                  <a:moveTo>
                    <a:pt x="107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7" name="Line 536"/>
            <p:cNvSpPr>
              <a:spLocks noChangeShapeType="1"/>
            </p:cNvSpPr>
            <p:nvPr/>
          </p:nvSpPr>
          <p:spPr bwMode="auto">
            <a:xfrm>
              <a:off x="3932" y="1459"/>
              <a:ext cx="1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8" name="Freeform 537"/>
            <p:cNvSpPr>
              <a:spLocks/>
            </p:cNvSpPr>
            <p:nvPr/>
          </p:nvSpPr>
          <p:spPr bwMode="auto">
            <a:xfrm>
              <a:off x="3905" y="1499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9" name="Freeform 539"/>
            <p:cNvSpPr>
              <a:spLocks/>
            </p:cNvSpPr>
            <p:nvPr/>
          </p:nvSpPr>
          <p:spPr bwMode="auto">
            <a:xfrm>
              <a:off x="3905" y="1133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0" name="Line 540"/>
            <p:cNvSpPr>
              <a:spLocks noChangeShapeType="1"/>
            </p:cNvSpPr>
            <p:nvPr/>
          </p:nvSpPr>
          <p:spPr bwMode="auto">
            <a:xfrm>
              <a:off x="3693" y="1418"/>
              <a:ext cx="5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1" name="Freeform 541"/>
            <p:cNvSpPr>
              <a:spLocks/>
            </p:cNvSpPr>
            <p:nvPr/>
          </p:nvSpPr>
          <p:spPr bwMode="auto">
            <a:xfrm>
              <a:off x="3727" y="1391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2" name="Line 542"/>
            <p:cNvSpPr>
              <a:spLocks noChangeShapeType="1"/>
            </p:cNvSpPr>
            <p:nvPr/>
          </p:nvSpPr>
          <p:spPr bwMode="auto">
            <a:xfrm>
              <a:off x="3693" y="1778"/>
              <a:ext cx="5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3" name="Freeform 543"/>
            <p:cNvSpPr>
              <a:spLocks/>
            </p:cNvSpPr>
            <p:nvPr/>
          </p:nvSpPr>
          <p:spPr bwMode="auto">
            <a:xfrm>
              <a:off x="3727" y="1751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4" name="Rectangle 544"/>
            <p:cNvSpPr>
              <a:spLocks noChangeArrowheads="1"/>
            </p:cNvSpPr>
            <p:nvPr/>
          </p:nvSpPr>
          <p:spPr bwMode="auto">
            <a:xfrm>
              <a:off x="3841" y="1606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95" name="Line 547"/>
            <p:cNvSpPr>
              <a:spLocks noChangeShapeType="1"/>
            </p:cNvSpPr>
            <p:nvPr/>
          </p:nvSpPr>
          <p:spPr bwMode="auto">
            <a:xfrm>
              <a:off x="3932" y="1916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6" name="Freeform 548"/>
            <p:cNvSpPr>
              <a:spLocks/>
            </p:cNvSpPr>
            <p:nvPr/>
          </p:nvSpPr>
          <p:spPr bwMode="auto">
            <a:xfrm>
              <a:off x="3905" y="1996"/>
              <a:ext cx="54" cy="108"/>
            </a:xfrm>
            <a:custGeom>
              <a:avLst/>
              <a:gdLst>
                <a:gd name="T0" fmla="*/ 27 w 54"/>
                <a:gd name="T1" fmla="*/ 108 h 108"/>
                <a:gd name="T2" fmla="*/ 54 w 54"/>
                <a:gd name="T3" fmla="*/ 0 h 108"/>
                <a:gd name="T4" fmla="*/ 0 w 54"/>
                <a:gd name="T5" fmla="*/ 0 h 108"/>
                <a:gd name="T6" fmla="*/ 27 w 54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27" y="108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7" name="Line 549"/>
            <p:cNvSpPr>
              <a:spLocks noChangeShapeType="1"/>
            </p:cNvSpPr>
            <p:nvPr/>
          </p:nvSpPr>
          <p:spPr bwMode="auto">
            <a:xfrm>
              <a:off x="3693" y="2282"/>
              <a:ext cx="5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8" name="Freeform 550"/>
            <p:cNvSpPr>
              <a:spLocks/>
            </p:cNvSpPr>
            <p:nvPr/>
          </p:nvSpPr>
          <p:spPr bwMode="auto">
            <a:xfrm>
              <a:off x="3727" y="2255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9" name="Rectangle 584"/>
            <p:cNvSpPr>
              <a:spLocks noChangeArrowheads="1"/>
            </p:cNvSpPr>
            <p:nvPr/>
          </p:nvSpPr>
          <p:spPr bwMode="auto">
            <a:xfrm>
              <a:off x="2622" y="1151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word</a:t>
              </a:r>
              <a:endParaRPr lang="en-US" altLang="en-US"/>
            </a:p>
          </p:txBody>
        </p:sp>
        <p:sp>
          <p:nvSpPr>
            <p:cNvPr id="40100" name="Rectangle 663"/>
            <p:cNvSpPr>
              <a:spLocks noChangeArrowheads="1"/>
            </p:cNvSpPr>
            <p:nvPr/>
          </p:nvSpPr>
          <p:spPr bwMode="auto">
            <a:xfrm>
              <a:off x="2974" y="124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01" name="Rectangle 664"/>
            <p:cNvSpPr>
              <a:spLocks noChangeArrowheads="1"/>
            </p:cNvSpPr>
            <p:nvPr/>
          </p:nvSpPr>
          <p:spPr bwMode="auto">
            <a:xfrm>
              <a:off x="2974" y="210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02" name="Rectangle 665"/>
            <p:cNvSpPr>
              <a:spLocks noChangeArrowheads="1"/>
            </p:cNvSpPr>
            <p:nvPr/>
          </p:nvSpPr>
          <p:spPr bwMode="auto">
            <a:xfrm>
              <a:off x="3354" y="124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03" name="Rectangle 666"/>
            <p:cNvSpPr>
              <a:spLocks noChangeArrowheads="1"/>
            </p:cNvSpPr>
            <p:nvPr/>
          </p:nvSpPr>
          <p:spPr bwMode="auto">
            <a:xfrm>
              <a:off x="3354" y="210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04" name="Rectangle 667"/>
            <p:cNvSpPr>
              <a:spLocks noChangeArrowheads="1"/>
            </p:cNvSpPr>
            <p:nvPr/>
          </p:nvSpPr>
          <p:spPr bwMode="auto">
            <a:xfrm>
              <a:off x="3841" y="124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105" name="Rectangle 668"/>
            <p:cNvSpPr>
              <a:spLocks noChangeArrowheads="1"/>
            </p:cNvSpPr>
            <p:nvPr/>
          </p:nvSpPr>
          <p:spPr bwMode="auto">
            <a:xfrm>
              <a:off x="3841" y="2107"/>
              <a:ext cx="232" cy="21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grpSp>
        <p:nvGrpSpPr>
          <p:cNvPr id="5" name="Group 688"/>
          <p:cNvGrpSpPr>
            <a:grpSpLocks/>
          </p:cNvGrpSpPr>
          <p:nvPr/>
        </p:nvGrpSpPr>
        <p:grpSpPr bwMode="auto">
          <a:xfrm>
            <a:off x="6503988" y="2311400"/>
            <a:ext cx="2465387" cy="2009775"/>
            <a:chOff x="4073" y="1680"/>
            <a:chExt cx="1553" cy="1266"/>
          </a:xfrm>
        </p:grpSpPr>
        <p:sp>
          <p:nvSpPr>
            <p:cNvPr id="40011" name="Text Box 110"/>
            <p:cNvSpPr txBox="1">
              <a:spLocks noChangeArrowheads="1"/>
            </p:cNvSpPr>
            <p:nvPr/>
          </p:nvSpPr>
          <p:spPr bwMode="auto">
            <a:xfrm>
              <a:off x="4375" y="26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RAM cell</a:t>
              </a:r>
            </a:p>
          </p:txBody>
        </p:sp>
        <p:sp>
          <p:nvSpPr>
            <p:cNvPr id="40012" name="Line 111"/>
            <p:cNvSpPr>
              <a:spLocks noChangeShapeType="1"/>
            </p:cNvSpPr>
            <p:nvPr/>
          </p:nvSpPr>
          <p:spPr bwMode="auto">
            <a:xfrm flipV="1">
              <a:off x="4729" y="2622"/>
              <a:ext cx="250" cy="12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0013" name="Picture 44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73" y="1891"/>
              <a:ext cx="1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14" name="Picture 44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735" y="2261"/>
              <a:ext cx="676" cy="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15" name="Line 636"/>
            <p:cNvSpPr>
              <a:spLocks noChangeShapeType="1"/>
            </p:cNvSpPr>
            <p:nvPr/>
          </p:nvSpPr>
          <p:spPr bwMode="auto">
            <a:xfrm>
              <a:off x="4524" y="2268"/>
              <a:ext cx="1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Freeform 637"/>
            <p:cNvSpPr>
              <a:spLocks/>
            </p:cNvSpPr>
            <p:nvPr/>
          </p:nvSpPr>
          <p:spPr bwMode="auto">
            <a:xfrm>
              <a:off x="4624" y="2242"/>
              <a:ext cx="108" cy="53"/>
            </a:xfrm>
            <a:custGeom>
              <a:avLst/>
              <a:gdLst>
                <a:gd name="T0" fmla="*/ 108 w 108"/>
                <a:gd name="T1" fmla="*/ 26 h 53"/>
                <a:gd name="T2" fmla="*/ 0 w 108"/>
                <a:gd name="T3" fmla="*/ 0 h 53"/>
                <a:gd name="T4" fmla="*/ 0 w 108"/>
                <a:gd name="T5" fmla="*/ 53 h 53"/>
                <a:gd name="T6" fmla="*/ 108 w 108"/>
                <a:gd name="T7" fmla="*/ 26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3"/>
                <a:gd name="T14" fmla="*/ 108 w 108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3">
                  <a:moveTo>
                    <a:pt x="108" y="26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8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Freeform 638"/>
            <p:cNvSpPr>
              <a:spLocks/>
            </p:cNvSpPr>
            <p:nvPr/>
          </p:nvSpPr>
          <p:spPr bwMode="auto">
            <a:xfrm>
              <a:off x="4624" y="2450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Line 639"/>
            <p:cNvSpPr>
              <a:spLocks noChangeShapeType="1"/>
            </p:cNvSpPr>
            <p:nvPr/>
          </p:nvSpPr>
          <p:spPr bwMode="auto">
            <a:xfrm>
              <a:off x="5417" y="2268"/>
              <a:ext cx="12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9" name="Freeform 640"/>
            <p:cNvSpPr>
              <a:spLocks/>
            </p:cNvSpPr>
            <p:nvPr/>
          </p:nvSpPr>
          <p:spPr bwMode="auto">
            <a:xfrm>
              <a:off x="5518" y="2242"/>
              <a:ext cx="108" cy="53"/>
            </a:xfrm>
            <a:custGeom>
              <a:avLst/>
              <a:gdLst>
                <a:gd name="T0" fmla="*/ 108 w 108"/>
                <a:gd name="T1" fmla="*/ 26 h 53"/>
                <a:gd name="T2" fmla="*/ 0 w 108"/>
                <a:gd name="T3" fmla="*/ 0 h 53"/>
                <a:gd name="T4" fmla="*/ 0 w 108"/>
                <a:gd name="T5" fmla="*/ 53 h 53"/>
                <a:gd name="T6" fmla="*/ 108 w 108"/>
                <a:gd name="T7" fmla="*/ 26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3"/>
                <a:gd name="T14" fmla="*/ 108 w 108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3">
                  <a:moveTo>
                    <a:pt x="108" y="26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8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Line 641"/>
            <p:cNvSpPr>
              <a:spLocks noChangeShapeType="1"/>
            </p:cNvSpPr>
            <p:nvPr/>
          </p:nvSpPr>
          <p:spPr bwMode="auto">
            <a:xfrm>
              <a:off x="5078" y="1680"/>
              <a:ext cx="1" cy="1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Freeform 642"/>
            <p:cNvSpPr>
              <a:spLocks/>
            </p:cNvSpPr>
            <p:nvPr/>
          </p:nvSpPr>
          <p:spPr bwMode="auto">
            <a:xfrm>
              <a:off x="5051" y="1778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643"/>
            <p:cNvSpPr>
              <a:spLocks noChangeShapeType="1"/>
            </p:cNvSpPr>
            <p:nvPr/>
          </p:nvSpPr>
          <p:spPr bwMode="auto">
            <a:xfrm>
              <a:off x="5078" y="2537"/>
              <a:ext cx="1" cy="1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Freeform 644"/>
            <p:cNvSpPr>
              <a:spLocks/>
            </p:cNvSpPr>
            <p:nvPr/>
          </p:nvSpPr>
          <p:spPr bwMode="auto">
            <a:xfrm>
              <a:off x="5051" y="2635"/>
              <a:ext cx="54" cy="107"/>
            </a:xfrm>
            <a:custGeom>
              <a:avLst/>
              <a:gdLst>
                <a:gd name="T0" fmla="*/ 27 w 54"/>
                <a:gd name="T1" fmla="*/ 107 h 107"/>
                <a:gd name="T2" fmla="*/ 54 w 54"/>
                <a:gd name="T3" fmla="*/ 0 h 107"/>
                <a:gd name="T4" fmla="*/ 0 w 54"/>
                <a:gd name="T5" fmla="*/ 0 h 107"/>
                <a:gd name="T6" fmla="*/ 27 w 54"/>
                <a:gd name="T7" fmla="*/ 107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7"/>
                <a:gd name="T14" fmla="*/ 54 w 5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7">
                  <a:moveTo>
                    <a:pt x="27" y="10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27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Rectangle 647"/>
            <p:cNvSpPr>
              <a:spLocks noChangeArrowheads="1"/>
            </p:cNvSpPr>
            <p:nvPr/>
          </p:nvSpPr>
          <p:spPr bwMode="auto">
            <a:xfrm>
              <a:off x="4780" y="2141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word</a:t>
              </a:r>
              <a:endParaRPr lang="en-US" altLang="en-US"/>
            </a:p>
          </p:txBody>
        </p:sp>
        <p:sp>
          <p:nvSpPr>
            <p:cNvPr id="40025" name="Rectangle 651"/>
            <p:cNvSpPr>
              <a:spLocks noChangeArrowheads="1"/>
            </p:cNvSpPr>
            <p:nvPr/>
          </p:nvSpPr>
          <p:spPr bwMode="auto">
            <a:xfrm>
              <a:off x="4747" y="2262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enable</a:t>
              </a:r>
              <a:endParaRPr lang="en-US" altLang="en-US"/>
            </a:p>
          </p:txBody>
        </p:sp>
        <p:sp>
          <p:nvSpPr>
            <p:cNvPr id="40026" name="Rectangle 652"/>
            <p:cNvSpPr>
              <a:spLocks noChangeArrowheads="1"/>
            </p:cNvSpPr>
            <p:nvPr/>
          </p:nvSpPr>
          <p:spPr bwMode="auto">
            <a:xfrm>
              <a:off x="5127" y="2141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word</a:t>
              </a:r>
              <a:endParaRPr lang="en-US" altLang="en-US"/>
            </a:p>
          </p:txBody>
        </p:sp>
        <p:sp>
          <p:nvSpPr>
            <p:cNvPr id="40027" name="Rectangle 656"/>
            <p:cNvSpPr>
              <a:spLocks noChangeArrowheads="1"/>
            </p:cNvSpPr>
            <p:nvPr/>
          </p:nvSpPr>
          <p:spPr bwMode="auto">
            <a:xfrm>
              <a:off x="5094" y="2262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enable</a:t>
              </a:r>
              <a:endParaRPr lang="en-US" altLang="en-US"/>
            </a:p>
          </p:txBody>
        </p:sp>
        <p:sp>
          <p:nvSpPr>
            <p:cNvPr id="40028" name="Rectangle 657"/>
            <p:cNvSpPr>
              <a:spLocks noChangeArrowheads="1"/>
            </p:cNvSpPr>
            <p:nvPr/>
          </p:nvSpPr>
          <p:spPr bwMode="auto">
            <a:xfrm>
              <a:off x="4754" y="2403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/>
            </a:p>
          </p:txBody>
        </p:sp>
        <p:sp>
          <p:nvSpPr>
            <p:cNvPr id="40029" name="Rectangle 658"/>
            <p:cNvSpPr>
              <a:spLocks noChangeArrowheads="1"/>
            </p:cNvSpPr>
            <p:nvPr/>
          </p:nvSpPr>
          <p:spPr bwMode="auto">
            <a:xfrm>
              <a:off x="4788" y="240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/>
            </a:p>
          </p:txBody>
        </p:sp>
        <p:sp>
          <p:nvSpPr>
            <p:cNvPr id="40030" name="Freeform 659"/>
            <p:cNvSpPr>
              <a:spLocks/>
            </p:cNvSpPr>
            <p:nvPr/>
          </p:nvSpPr>
          <p:spPr bwMode="auto">
            <a:xfrm>
              <a:off x="4073" y="1889"/>
              <a:ext cx="662" cy="218"/>
            </a:xfrm>
            <a:custGeom>
              <a:avLst/>
              <a:gdLst>
                <a:gd name="T0" fmla="*/ 0 w 662"/>
                <a:gd name="T1" fmla="*/ 218 h 218"/>
                <a:gd name="T2" fmla="*/ 662 w 662"/>
                <a:gd name="T3" fmla="*/ 0 h 218"/>
                <a:gd name="T4" fmla="*/ 0 w 662"/>
                <a:gd name="T5" fmla="*/ 218 h 218"/>
                <a:gd name="T6" fmla="*/ 0 60000 65536"/>
                <a:gd name="T7" fmla="*/ 0 60000 65536"/>
                <a:gd name="T8" fmla="*/ 0 60000 65536"/>
                <a:gd name="T9" fmla="*/ 0 w 662"/>
                <a:gd name="T10" fmla="*/ 0 h 218"/>
                <a:gd name="T11" fmla="*/ 662 w 662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2" h="218">
                  <a:moveTo>
                    <a:pt x="0" y="218"/>
                  </a:moveTo>
                  <a:lnTo>
                    <a:pt x="662" y="0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Line 660"/>
            <p:cNvSpPr>
              <a:spLocks noChangeShapeType="1"/>
            </p:cNvSpPr>
            <p:nvPr/>
          </p:nvSpPr>
          <p:spPr bwMode="auto">
            <a:xfrm flipV="1">
              <a:off x="4073" y="1889"/>
              <a:ext cx="662" cy="218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Freeform 661"/>
            <p:cNvSpPr>
              <a:spLocks/>
            </p:cNvSpPr>
            <p:nvPr/>
          </p:nvSpPr>
          <p:spPr bwMode="auto">
            <a:xfrm>
              <a:off x="4073" y="2319"/>
              <a:ext cx="662" cy="215"/>
            </a:xfrm>
            <a:custGeom>
              <a:avLst/>
              <a:gdLst>
                <a:gd name="T0" fmla="*/ 0 w 662"/>
                <a:gd name="T1" fmla="*/ 0 h 215"/>
                <a:gd name="T2" fmla="*/ 662 w 662"/>
                <a:gd name="T3" fmla="*/ 215 h 215"/>
                <a:gd name="T4" fmla="*/ 0 w 662"/>
                <a:gd name="T5" fmla="*/ 0 h 215"/>
                <a:gd name="T6" fmla="*/ 0 60000 65536"/>
                <a:gd name="T7" fmla="*/ 0 60000 65536"/>
                <a:gd name="T8" fmla="*/ 0 60000 65536"/>
                <a:gd name="T9" fmla="*/ 0 w 662"/>
                <a:gd name="T10" fmla="*/ 0 h 215"/>
                <a:gd name="T11" fmla="*/ 662 w 662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2" h="215">
                  <a:moveTo>
                    <a:pt x="0" y="0"/>
                  </a:moveTo>
                  <a:lnTo>
                    <a:pt x="66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3" name="Line 662"/>
            <p:cNvSpPr>
              <a:spLocks noChangeShapeType="1"/>
            </p:cNvSpPr>
            <p:nvPr/>
          </p:nvSpPr>
          <p:spPr bwMode="auto">
            <a:xfrm>
              <a:off x="4073" y="2319"/>
              <a:ext cx="662" cy="215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Rectangle 669"/>
            <p:cNvSpPr>
              <a:spLocks noChangeArrowheads="1"/>
            </p:cNvSpPr>
            <p:nvPr/>
          </p:nvSpPr>
          <p:spPr bwMode="auto">
            <a:xfrm>
              <a:off x="4735" y="1889"/>
              <a:ext cx="682" cy="645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35" name="Line 670"/>
            <p:cNvSpPr>
              <a:spLocks noChangeShapeType="1"/>
            </p:cNvSpPr>
            <p:nvPr/>
          </p:nvSpPr>
          <p:spPr bwMode="auto">
            <a:xfrm>
              <a:off x="4524" y="2473"/>
              <a:ext cx="1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Rectangle 671"/>
            <p:cNvSpPr>
              <a:spLocks noChangeArrowheads="1"/>
            </p:cNvSpPr>
            <p:nvPr/>
          </p:nvSpPr>
          <p:spPr bwMode="auto">
            <a:xfrm>
              <a:off x="5051" y="1939"/>
              <a:ext cx="44" cy="1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37" name="Rectangle 673"/>
            <p:cNvSpPr>
              <a:spLocks noChangeArrowheads="1"/>
            </p:cNvSpPr>
            <p:nvPr/>
          </p:nvSpPr>
          <p:spPr bwMode="auto">
            <a:xfrm>
              <a:off x="4963" y="1918"/>
              <a:ext cx="4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 cell</a:t>
              </a:r>
              <a:endParaRPr lang="en-US" altLang="en-US"/>
            </a:p>
          </p:txBody>
        </p:sp>
        <p:sp>
          <p:nvSpPr>
            <p:cNvPr id="40038" name="Rectangle 676"/>
            <p:cNvSpPr>
              <a:spLocks noChangeArrowheads="1"/>
            </p:cNvSpPr>
            <p:nvPr/>
          </p:nvSpPr>
          <p:spPr bwMode="auto">
            <a:xfrm>
              <a:off x="4987" y="2405"/>
              <a:ext cx="2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/>
            </a:p>
          </p:txBody>
        </p:sp>
      </p:grpSp>
      <p:grpSp>
        <p:nvGrpSpPr>
          <p:cNvPr id="6" name="Group 684"/>
          <p:cNvGrpSpPr>
            <a:grpSpLocks/>
          </p:cNvGrpSpPr>
          <p:nvPr/>
        </p:nvGrpSpPr>
        <p:grpSpPr bwMode="auto">
          <a:xfrm>
            <a:off x="2978150" y="1619250"/>
            <a:ext cx="1771650" cy="1811338"/>
            <a:chOff x="1852" y="1244"/>
            <a:chExt cx="1116" cy="1141"/>
          </a:xfrm>
        </p:grpSpPr>
        <p:sp>
          <p:nvSpPr>
            <p:cNvPr id="39988" name="Line 483"/>
            <p:cNvSpPr>
              <a:spLocks noChangeShapeType="1"/>
            </p:cNvSpPr>
            <p:nvPr/>
          </p:nvSpPr>
          <p:spPr bwMode="auto">
            <a:xfrm>
              <a:off x="2541" y="1418"/>
              <a:ext cx="33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Freeform 484"/>
            <p:cNvSpPr>
              <a:spLocks/>
            </p:cNvSpPr>
            <p:nvPr/>
          </p:nvSpPr>
          <p:spPr bwMode="auto">
            <a:xfrm>
              <a:off x="2860" y="1391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485"/>
            <p:cNvSpPr>
              <a:spLocks noChangeShapeType="1"/>
            </p:cNvSpPr>
            <p:nvPr/>
          </p:nvSpPr>
          <p:spPr bwMode="auto">
            <a:xfrm>
              <a:off x="2541" y="1778"/>
              <a:ext cx="33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Freeform 486"/>
            <p:cNvSpPr>
              <a:spLocks/>
            </p:cNvSpPr>
            <p:nvPr/>
          </p:nvSpPr>
          <p:spPr bwMode="auto">
            <a:xfrm>
              <a:off x="2860" y="1751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Oval 510"/>
            <p:cNvSpPr>
              <a:spLocks noChangeArrowheads="1"/>
            </p:cNvSpPr>
            <p:nvPr/>
          </p:nvSpPr>
          <p:spPr bwMode="auto">
            <a:xfrm>
              <a:off x="1852" y="1862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993" name="Oval 511"/>
            <p:cNvSpPr>
              <a:spLocks noChangeArrowheads="1"/>
            </p:cNvSpPr>
            <p:nvPr/>
          </p:nvSpPr>
          <p:spPr bwMode="auto">
            <a:xfrm>
              <a:off x="1912" y="1862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994" name="Freeform 512"/>
            <p:cNvSpPr>
              <a:spLocks/>
            </p:cNvSpPr>
            <p:nvPr/>
          </p:nvSpPr>
          <p:spPr bwMode="auto">
            <a:xfrm>
              <a:off x="1865" y="1919"/>
              <a:ext cx="672" cy="457"/>
            </a:xfrm>
            <a:custGeom>
              <a:avLst/>
              <a:gdLst>
                <a:gd name="T0" fmla="*/ 672 w 672"/>
                <a:gd name="T1" fmla="*/ 91 h 457"/>
                <a:gd name="T2" fmla="*/ 672 w 672"/>
                <a:gd name="T3" fmla="*/ 457 h 457"/>
                <a:gd name="T4" fmla="*/ 0 w 672"/>
                <a:gd name="T5" fmla="*/ 457 h 457"/>
                <a:gd name="T6" fmla="*/ 0 w 672"/>
                <a:gd name="T7" fmla="*/ 0 h 4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57"/>
                <a:gd name="T14" fmla="*/ 672 w 672"/>
                <a:gd name="T15" fmla="*/ 457 h 4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57">
                  <a:moveTo>
                    <a:pt x="672" y="91"/>
                  </a:moveTo>
                  <a:lnTo>
                    <a:pt x="672" y="457"/>
                  </a:ln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Freeform 513"/>
            <p:cNvSpPr>
              <a:spLocks/>
            </p:cNvSpPr>
            <p:nvPr/>
          </p:nvSpPr>
          <p:spPr bwMode="auto">
            <a:xfrm>
              <a:off x="1865" y="1244"/>
              <a:ext cx="672" cy="685"/>
            </a:xfrm>
            <a:custGeom>
              <a:avLst/>
              <a:gdLst>
                <a:gd name="T0" fmla="*/ 0 w 672"/>
                <a:gd name="T1" fmla="*/ 594 h 685"/>
                <a:gd name="T2" fmla="*/ 0 w 672"/>
                <a:gd name="T3" fmla="*/ 0 h 685"/>
                <a:gd name="T4" fmla="*/ 672 w 672"/>
                <a:gd name="T5" fmla="*/ 0 h 685"/>
                <a:gd name="T6" fmla="*/ 672 w 672"/>
                <a:gd name="T7" fmla="*/ 685 h 6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685"/>
                <a:gd name="T14" fmla="*/ 672 w 672"/>
                <a:gd name="T15" fmla="*/ 685 h 6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685">
                  <a:moveTo>
                    <a:pt x="0" y="594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672" y="685"/>
                  </a:lnTo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519"/>
            <p:cNvSpPr>
              <a:spLocks noChangeShapeType="1"/>
            </p:cNvSpPr>
            <p:nvPr/>
          </p:nvSpPr>
          <p:spPr bwMode="auto">
            <a:xfrm>
              <a:off x="2541" y="2282"/>
              <a:ext cx="33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Freeform 520"/>
            <p:cNvSpPr>
              <a:spLocks/>
            </p:cNvSpPr>
            <p:nvPr/>
          </p:nvSpPr>
          <p:spPr bwMode="auto">
            <a:xfrm>
              <a:off x="2860" y="2255"/>
              <a:ext cx="108" cy="54"/>
            </a:xfrm>
            <a:custGeom>
              <a:avLst/>
              <a:gdLst>
                <a:gd name="T0" fmla="*/ 108 w 108"/>
                <a:gd name="T1" fmla="*/ 27 h 54"/>
                <a:gd name="T2" fmla="*/ 0 w 108"/>
                <a:gd name="T3" fmla="*/ 0 h 54"/>
                <a:gd name="T4" fmla="*/ 0 w 108"/>
                <a:gd name="T5" fmla="*/ 54 h 54"/>
                <a:gd name="T6" fmla="*/ 108 w 108"/>
                <a:gd name="T7" fmla="*/ 2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54"/>
                <a:gd name="T14" fmla="*/ 108 w 10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54">
                  <a:moveTo>
                    <a:pt x="108" y="27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Rectangle 566"/>
            <p:cNvSpPr>
              <a:spLocks noChangeArrowheads="1"/>
            </p:cNvSpPr>
            <p:nvPr/>
          </p:nvSpPr>
          <p:spPr bwMode="auto">
            <a:xfrm>
              <a:off x="1893" y="1547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a0</a:t>
              </a:r>
              <a:endParaRPr lang="en-US" altLang="en-US"/>
            </a:p>
          </p:txBody>
        </p:sp>
        <p:sp>
          <p:nvSpPr>
            <p:cNvPr id="39999" name="Rectangle 567"/>
            <p:cNvSpPr>
              <a:spLocks noChangeArrowheads="1"/>
            </p:cNvSpPr>
            <p:nvPr/>
          </p:nvSpPr>
          <p:spPr bwMode="auto">
            <a:xfrm>
              <a:off x="1893" y="1661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a1</a:t>
              </a:r>
              <a:endParaRPr lang="en-US" altLang="en-US"/>
            </a:p>
          </p:txBody>
        </p:sp>
        <p:sp>
          <p:nvSpPr>
            <p:cNvPr id="40000" name="Rectangle 568"/>
            <p:cNvSpPr>
              <a:spLocks noChangeArrowheads="1"/>
            </p:cNvSpPr>
            <p:nvPr/>
          </p:nvSpPr>
          <p:spPr bwMode="auto">
            <a:xfrm>
              <a:off x="2407" y="136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d0</a:t>
              </a:r>
              <a:endParaRPr lang="en-US" altLang="en-US"/>
            </a:p>
          </p:txBody>
        </p:sp>
        <p:sp>
          <p:nvSpPr>
            <p:cNvPr id="40001" name="Rectangle 569"/>
            <p:cNvSpPr>
              <a:spLocks noChangeArrowheads="1"/>
            </p:cNvSpPr>
            <p:nvPr/>
          </p:nvSpPr>
          <p:spPr bwMode="auto">
            <a:xfrm>
              <a:off x="2407" y="172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d1</a:t>
              </a:r>
              <a:endParaRPr lang="en-US" altLang="en-US"/>
            </a:p>
          </p:txBody>
        </p:sp>
        <p:sp>
          <p:nvSpPr>
            <p:cNvPr id="40002" name="Rectangle 570"/>
            <p:cNvSpPr>
              <a:spLocks noChangeArrowheads="1"/>
            </p:cNvSpPr>
            <p:nvPr/>
          </p:nvSpPr>
          <p:spPr bwMode="auto">
            <a:xfrm>
              <a:off x="2208" y="2221"/>
              <a:ext cx="30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d(M-1)</a:t>
              </a:r>
              <a:endParaRPr lang="en-US" altLang="en-US"/>
            </a:p>
          </p:txBody>
        </p:sp>
        <p:sp>
          <p:nvSpPr>
            <p:cNvPr id="40003" name="Rectangle 573"/>
            <p:cNvSpPr>
              <a:spLocks noChangeArrowheads="1"/>
            </p:cNvSpPr>
            <p:nvPr/>
          </p:nvSpPr>
          <p:spPr bwMode="auto">
            <a:xfrm>
              <a:off x="1893" y="1959"/>
              <a:ext cx="29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a(A-1)</a:t>
              </a:r>
              <a:endParaRPr lang="en-US" altLang="en-US"/>
            </a:p>
          </p:txBody>
        </p:sp>
        <p:sp>
          <p:nvSpPr>
            <p:cNvPr id="40004" name="Rectangle 577"/>
            <p:cNvSpPr>
              <a:spLocks noChangeArrowheads="1"/>
            </p:cNvSpPr>
            <p:nvPr/>
          </p:nvSpPr>
          <p:spPr bwMode="auto">
            <a:xfrm>
              <a:off x="2008" y="225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</a:t>
              </a:r>
              <a:endParaRPr lang="en-US" altLang="en-US"/>
            </a:p>
          </p:txBody>
        </p:sp>
        <p:sp>
          <p:nvSpPr>
            <p:cNvPr id="40005" name="Rectangle 578"/>
            <p:cNvSpPr>
              <a:spLocks noChangeArrowheads="1"/>
            </p:cNvSpPr>
            <p:nvPr/>
          </p:nvSpPr>
          <p:spPr bwMode="auto">
            <a:xfrm>
              <a:off x="2087" y="1690"/>
              <a:ext cx="20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AxM</a:t>
              </a:r>
              <a:endParaRPr lang="en-US" altLang="en-US"/>
            </a:p>
          </p:txBody>
        </p:sp>
        <p:sp>
          <p:nvSpPr>
            <p:cNvPr id="40006" name="Rectangle 581"/>
            <p:cNvSpPr>
              <a:spLocks noChangeArrowheads="1"/>
            </p:cNvSpPr>
            <p:nvPr/>
          </p:nvSpPr>
          <p:spPr bwMode="auto">
            <a:xfrm>
              <a:off x="2017" y="1811"/>
              <a:ext cx="3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decoder</a:t>
              </a:r>
              <a:endParaRPr lang="en-US" altLang="en-US"/>
            </a:p>
          </p:txBody>
        </p:sp>
        <p:sp>
          <p:nvSpPr>
            <p:cNvPr id="40007" name="Rectangle 588"/>
            <p:cNvSpPr>
              <a:spLocks noChangeArrowheads="1"/>
            </p:cNvSpPr>
            <p:nvPr/>
          </p:nvSpPr>
          <p:spPr bwMode="auto">
            <a:xfrm>
              <a:off x="2585" y="1272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enable</a:t>
              </a:r>
              <a:endParaRPr lang="en-US" altLang="en-US"/>
            </a:p>
          </p:txBody>
        </p:sp>
        <p:sp>
          <p:nvSpPr>
            <p:cNvPr id="40008" name="Oval 680"/>
            <p:cNvSpPr>
              <a:spLocks noChangeArrowheads="1"/>
            </p:cNvSpPr>
            <p:nvPr/>
          </p:nvSpPr>
          <p:spPr bwMode="auto">
            <a:xfrm>
              <a:off x="2467" y="1959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09" name="Oval 681"/>
            <p:cNvSpPr>
              <a:spLocks noChangeArrowheads="1"/>
            </p:cNvSpPr>
            <p:nvPr/>
          </p:nvSpPr>
          <p:spPr bwMode="auto">
            <a:xfrm>
              <a:off x="2527" y="1959"/>
              <a:ext cx="24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0010" name="Oval 682"/>
            <p:cNvSpPr>
              <a:spLocks noChangeArrowheads="1"/>
            </p:cNvSpPr>
            <p:nvPr/>
          </p:nvSpPr>
          <p:spPr bwMode="auto">
            <a:xfrm>
              <a:off x="2584" y="1959"/>
              <a:ext cx="27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pic>
        <p:nvPicPr>
          <p:cNvPr id="579249" name="Picture 68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9375" y="3946525"/>
            <a:ext cx="229076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9250" name="Line 690"/>
          <p:cNvSpPr>
            <a:spLocks noChangeShapeType="1"/>
          </p:cNvSpPr>
          <p:nvPr/>
        </p:nvSpPr>
        <p:spPr bwMode="auto">
          <a:xfrm>
            <a:off x="317500" y="1536700"/>
            <a:ext cx="228600" cy="1866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251" name="Text Box 691"/>
          <p:cNvSpPr txBox="1">
            <a:spLocks noChangeArrowheads="1"/>
          </p:cNvSpPr>
          <p:nvPr/>
        </p:nvSpPr>
        <p:spPr bwMode="auto">
          <a:xfrm>
            <a:off x="225425" y="3338513"/>
            <a:ext cx="1951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600" i="1"/>
              <a:t>Combining rd and wr data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250" grpId="0" animBg="1"/>
      <p:bldP spid="5792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E0E7F70E-CA9C-4C2A-B9D9-C9CF39DC2759}" type="slidenum">
              <a:rPr lang="en-US" smtClean="0"/>
              <a:pPr algn="l">
                <a:defRPr/>
              </a:pPr>
              <a:t>23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232400" cy="8382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3333FF"/>
                </a:solidFill>
              </a:rPr>
              <a:t>Static RAM (SRAM)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3132138"/>
            <a:ext cx="5375275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“Static” RAM cell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6 transistors </a:t>
            </a:r>
            <a:r>
              <a:rPr lang="en-US" altLang="en-US" sz="1400" smtClean="0"/>
              <a:t>(recall inverter is 2 transistors)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Writing this cell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i="1" smtClean="0"/>
              <a:t>word enable</a:t>
            </a:r>
            <a:r>
              <a:rPr lang="en-US" altLang="en-US" sz="1600" smtClean="0"/>
              <a:t> input comes from decoder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When </a:t>
            </a:r>
            <a:r>
              <a:rPr lang="en-US" altLang="en-US" sz="1600" smtClean="0">
                <a:solidFill>
                  <a:srgbClr val="00FF00"/>
                </a:solidFill>
              </a:rPr>
              <a:t>0</a:t>
            </a:r>
            <a:r>
              <a:rPr lang="en-US" altLang="en-US" sz="1600" smtClean="0"/>
              <a:t>, value </a:t>
            </a:r>
            <a:r>
              <a:rPr lang="en-US" altLang="en-US" sz="1600" i="1" smtClean="0"/>
              <a:t>d</a:t>
            </a:r>
            <a:r>
              <a:rPr lang="en-US" altLang="en-US" sz="1600" smtClean="0"/>
              <a:t> loops around inverters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That loop is where a bit stays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When </a:t>
            </a:r>
            <a:r>
              <a:rPr lang="en-US" altLang="en-US" sz="1600" smtClean="0">
                <a:solidFill>
                  <a:srgbClr val="00FF00"/>
                </a:solidFill>
              </a:rPr>
              <a:t>1</a:t>
            </a:r>
            <a:r>
              <a:rPr lang="en-US" altLang="en-US" sz="1600" smtClean="0"/>
              <a:t>, the </a:t>
            </a:r>
            <a:r>
              <a:rPr lang="en-US" altLang="en-US" sz="1600" i="1" smtClean="0"/>
              <a:t>data</a:t>
            </a:r>
            <a:r>
              <a:rPr lang="en-US" altLang="en-US" sz="1600" smtClean="0"/>
              <a:t> bit value enters the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i="1" smtClean="0"/>
              <a:t>data</a:t>
            </a:r>
            <a:r>
              <a:rPr lang="en-US" altLang="en-US" sz="1400" smtClean="0"/>
              <a:t> is the bit to be stored in this cell</a:t>
            </a:r>
            <a:r>
              <a:rPr lang="en-US" altLang="en-US" sz="1400" i="1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i="1" smtClean="0"/>
              <a:t>data’</a:t>
            </a:r>
            <a:r>
              <a:rPr lang="en-US" altLang="en-US" sz="1400" smtClean="0"/>
              <a:t> enters on other side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Example shows a “</a:t>
            </a:r>
            <a:r>
              <a:rPr lang="en-US" altLang="en-US" sz="1400" smtClean="0">
                <a:solidFill>
                  <a:srgbClr val="0033CC"/>
                </a:solidFill>
              </a:rPr>
              <a:t>1</a:t>
            </a:r>
            <a:r>
              <a:rPr lang="en-US" altLang="en-US" sz="1400" smtClean="0"/>
              <a:t>” being written into cell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</p:txBody>
      </p:sp>
      <p:pic>
        <p:nvPicPr>
          <p:cNvPr id="40965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9963" y="1228725"/>
            <a:ext cx="332263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Line 37"/>
          <p:cNvSpPr>
            <a:spLocks noChangeShapeType="1"/>
          </p:cNvSpPr>
          <p:nvPr/>
        </p:nvSpPr>
        <p:spPr bwMode="auto">
          <a:xfrm>
            <a:off x="1708150" y="1431925"/>
            <a:ext cx="11430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Text Box 40"/>
          <p:cNvSpPr txBox="1">
            <a:spLocks noChangeArrowheads="1"/>
          </p:cNvSpPr>
          <p:nvPr/>
        </p:nvSpPr>
        <p:spPr bwMode="auto">
          <a:xfrm>
            <a:off x="8874125" y="1660525"/>
            <a:ext cx="241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0968" name="Text Box 41"/>
          <p:cNvSpPr txBox="1">
            <a:spLocks noChangeArrowheads="1"/>
          </p:cNvSpPr>
          <p:nvPr/>
        </p:nvSpPr>
        <p:spPr bwMode="auto">
          <a:xfrm>
            <a:off x="5683250" y="5159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SRAM</a:t>
            </a:r>
            <a:r>
              <a:rPr lang="en-US" altLang="en-US" sz="1800"/>
              <a:t> cell</a:t>
            </a:r>
          </a:p>
        </p:txBody>
      </p:sp>
      <p:sp>
        <p:nvSpPr>
          <p:cNvPr id="40969" name="Rectangle 126"/>
          <p:cNvSpPr>
            <a:spLocks noChangeArrowheads="1"/>
          </p:cNvSpPr>
          <p:nvPr/>
        </p:nvSpPr>
        <p:spPr bwMode="auto">
          <a:xfrm>
            <a:off x="6407150" y="1082675"/>
            <a:ext cx="2227263" cy="141287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0" name="Freeform 127"/>
          <p:cNvSpPr>
            <a:spLocks/>
          </p:cNvSpPr>
          <p:nvPr/>
        </p:nvSpPr>
        <p:spPr bwMode="auto">
          <a:xfrm>
            <a:off x="7354888" y="1643063"/>
            <a:ext cx="317500" cy="401637"/>
          </a:xfrm>
          <a:custGeom>
            <a:avLst/>
            <a:gdLst>
              <a:gd name="T0" fmla="*/ 0 w 200"/>
              <a:gd name="T1" fmla="*/ 2147483647 h 253"/>
              <a:gd name="T2" fmla="*/ 2147483647 w 200"/>
              <a:gd name="T3" fmla="*/ 2147483647 h 253"/>
              <a:gd name="T4" fmla="*/ 0 w 200"/>
              <a:gd name="T5" fmla="*/ 0 h 253"/>
              <a:gd name="T6" fmla="*/ 0 w 200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53"/>
              <a:gd name="T14" fmla="*/ 200 w 200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53">
                <a:moveTo>
                  <a:pt x="0" y="253"/>
                </a:moveTo>
                <a:lnTo>
                  <a:pt x="200" y="126"/>
                </a:lnTo>
                <a:lnTo>
                  <a:pt x="0" y="0"/>
                </a:lnTo>
                <a:lnTo>
                  <a:pt x="0" y="253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Oval 128"/>
          <p:cNvSpPr>
            <a:spLocks noChangeArrowheads="1"/>
          </p:cNvSpPr>
          <p:nvPr/>
        </p:nvSpPr>
        <p:spPr bwMode="auto">
          <a:xfrm>
            <a:off x="7678738" y="1804988"/>
            <a:ext cx="73025" cy="7302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2" name="Freeform 129"/>
          <p:cNvSpPr>
            <a:spLocks/>
          </p:cNvSpPr>
          <p:nvPr/>
        </p:nvSpPr>
        <p:spPr bwMode="auto">
          <a:xfrm>
            <a:off x="7167563" y="1465263"/>
            <a:ext cx="192087" cy="373062"/>
          </a:xfrm>
          <a:custGeom>
            <a:avLst/>
            <a:gdLst>
              <a:gd name="T0" fmla="*/ 2147483647 w 121"/>
              <a:gd name="T1" fmla="*/ 0 h 235"/>
              <a:gd name="T2" fmla="*/ 0 w 121"/>
              <a:gd name="T3" fmla="*/ 0 h 235"/>
              <a:gd name="T4" fmla="*/ 0 w 121"/>
              <a:gd name="T5" fmla="*/ 2147483647 h 235"/>
              <a:gd name="T6" fmla="*/ 0 60000 65536"/>
              <a:gd name="T7" fmla="*/ 0 60000 65536"/>
              <a:gd name="T8" fmla="*/ 0 60000 65536"/>
              <a:gd name="T9" fmla="*/ 0 w 121"/>
              <a:gd name="T10" fmla="*/ 0 h 235"/>
              <a:gd name="T11" fmla="*/ 121 w 121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" h="235">
                <a:moveTo>
                  <a:pt x="121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Freeform 130"/>
          <p:cNvSpPr>
            <a:spLocks/>
          </p:cNvSpPr>
          <p:nvPr/>
        </p:nvSpPr>
        <p:spPr bwMode="auto">
          <a:xfrm>
            <a:off x="7702550" y="1465263"/>
            <a:ext cx="192088" cy="373062"/>
          </a:xfrm>
          <a:custGeom>
            <a:avLst/>
            <a:gdLst>
              <a:gd name="T0" fmla="*/ 0 w 121"/>
              <a:gd name="T1" fmla="*/ 0 h 235"/>
              <a:gd name="T2" fmla="*/ 2147483647 w 121"/>
              <a:gd name="T3" fmla="*/ 0 h 235"/>
              <a:gd name="T4" fmla="*/ 2147483647 w 121"/>
              <a:gd name="T5" fmla="*/ 2147483647 h 235"/>
              <a:gd name="T6" fmla="*/ 0 60000 65536"/>
              <a:gd name="T7" fmla="*/ 0 60000 65536"/>
              <a:gd name="T8" fmla="*/ 0 60000 65536"/>
              <a:gd name="T9" fmla="*/ 0 w 121"/>
              <a:gd name="T10" fmla="*/ 0 h 235"/>
              <a:gd name="T11" fmla="*/ 121 w 121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" h="235">
                <a:moveTo>
                  <a:pt x="0" y="0"/>
                </a:moveTo>
                <a:lnTo>
                  <a:pt x="121" y="0"/>
                </a:lnTo>
                <a:lnTo>
                  <a:pt x="121" y="235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Freeform 131"/>
          <p:cNvSpPr>
            <a:spLocks/>
          </p:cNvSpPr>
          <p:nvPr/>
        </p:nvSpPr>
        <p:spPr bwMode="auto">
          <a:xfrm>
            <a:off x="7383463" y="1265238"/>
            <a:ext cx="319087" cy="406400"/>
          </a:xfrm>
          <a:custGeom>
            <a:avLst/>
            <a:gdLst>
              <a:gd name="T0" fmla="*/ 2147483647 w 201"/>
              <a:gd name="T1" fmla="*/ 2147483647 h 256"/>
              <a:gd name="T2" fmla="*/ 0 w 201"/>
              <a:gd name="T3" fmla="*/ 2147483647 h 256"/>
              <a:gd name="T4" fmla="*/ 2147483647 w 201"/>
              <a:gd name="T5" fmla="*/ 0 h 256"/>
              <a:gd name="T6" fmla="*/ 2147483647 w 201"/>
              <a:gd name="T7" fmla="*/ 2147483647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256"/>
              <a:gd name="T14" fmla="*/ 201 w 201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256">
                <a:moveTo>
                  <a:pt x="201" y="256"/>
                </a:moveTo>
                <a:lnTo>
                  <a:pt x="0" y="130"/>
                </a:lnTo>
                <a:lnTo>
                  <a:pt x="201" y="0"/>
                </a:lnTo>
                <a:lnTo>
                  <a:pt x="201" y="256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132"/>
          <p:cNvSpPr>
            <a:spLocks noChangeArrowheads="1"/>
          </p:cNvSpPr>
          <p:nvPr/>
        </p:nvSpPr>
        <p:spPr bwMode="auto">
          <a:xfrm>
            <a:off x="7305675" y="1431925"/>
            <a:ext cx="73025" cy="73025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6" name="Oval 133"/>
          <p:cNvSpPr>
            <a:spLocks noChangeArrowheads="1"/>
          </p:cNvSpPr>
          <p:nvPr/>
        </p:nvSpPr>
        <p:spPr bwMode="auto">
          <a:xfrm>
            <a:off x="6545263" y="1804988"/>
            <a:ext cx="73025" cy="730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7" name="Oval 134"/>
          <p:cNvSpPr>
            <a:spLocks noChangeArrowheads="1"/>
          </p:cNvSpPr>
          <p:nvPr/>
        </p:nvSpPr>
        <p:spPr bwMode="auto">
          <a:xfrm>
            <a:off x="7132638" y="1804988"/>
            <a:ext cx="74612" cy="730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8" name="Oval 135"/>
          <p:cNvSpPr>
            <a:spLocks noChangeArrowheads="1"/>
          </p:cNvSpPr>
          <p:nvPr/>
        </p:nvSpPr>
        <p:spPr bwMode="auto">
          <a:xfrm>
            <a:off x="7854950" y="1804988"/>
            <a:ext cx="73025" cy="730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79" name="Oval 136"/>
          <p:cNvSpPr>
            <a:spLocks noChangeArrowheads="1"/>
          </p:cNvSpPr>
          <p:nvPr/>
        </p:nvSpPr>
        <p:spPr bwMode="auto">
          <a:xfrm>
            <a:off x="8467725" y="1804988"/>
            <a:ext cx="74613" cy="730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80" name="Oval 137"/>
          <p:cNvSpPr>
            <a:spLocks noChangeArrowheads="1"/>
          </p:cNvSpPr>
          <p:nvPr/>
        </p:nvSpPr>
        <p:spPr bwMode="auto">
          <a:xfrm>
            <a:off x="8174038" y="2378075"/>
            <a:ext cx="77787" cy="74613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81" name="Oval 138"/>
          <p:cNvSpPr>
            <a:spLocks noChangeArrowheads="1"/>
          </p:cNvSpPr>
          <p:nvPr/>
        </p:nvSpPr>
        <p:spPr bwMode="auto">
          <a:xfrm>
            <a:off x="6873875" y="2378075"/>
            <a:ext cx="73025" cy="74613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0982" name="Line 139"/>
          <p:cNvSpPr>
            <a:spLocks noChangeShapeType="1"/>
          </p:cNvSpPr>
          <p:nvPr/>
        </p:nvSpPr>
        <p:spPr bwMode="auto">
          <a:xfrm flipV="1">
            <a:off x="6911975" y="2058988"/>
            <a:ext cx="1588" cy="3635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Freeform 140"/>
          <p:cNvSpPr>
            <a:spLocks/>
          </p:cNvSpPr>
          <p:nvPr/>
        </p:nvSpPr>
        <p:spPr bwMode="auto">
          <a:xfrm>
            <a:off x="6550025" y="1843088"/>
            <a:ext cx="798513" cy="138112"/>
          </a:xfrm>
          <a:custGeom>
            <a:avLst/>
            <a:gdLst>
              <a:gd name="T0" fmla="*/ 2147483647 w 503"/>
              <a:gd name="T1" fmla="*/ 0 h 87"/>
              <a:gd name="T2" fmla="*/ 2147483647 w 503"/>
              <a:gd name="T3" fmla="*/ 0 h 87"/>
              <a:gd name="T4" fmla="*/ 2147483647 w 503"/>
              <a:gd name="T5" fmla="*/ 2147483647 h 87"/>
              <a:gd name="T6" fmla="*/ 2147483647 w 503"/>
              <a:gd name="T7" fmla="*/ 2147483647 h 87"/>
              <a:gd name="T8" fmla="*/ 2147483647 w 503"/>
              <a:gd name="T9" fmla="*/ 0 h 87"/>
              <a:gd name="T10" fmla="*/ 0 w 503"/>
              <a:gd name="T11" fmla="*/ 0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3"/>
              <a:gd name="T19" fmla="*/ 0 h 87"/>
              <a:gd name="T20" fmla="*/ 503 w 503"/>
              <a:gd name="T21" fmla="*/ 87 h 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3" h="87">
                <a:moveTo>
                  <a:pt x="503" y="0"/>
                </a:moveTo>
                <a:lnTo>
                  <a:pt x="309" y="0"/>
                </a:lnTo>
                <a:lnTo>
                  <a:pt x="309" y="87"/>
                </a:lnTo>
                <a:lnTo>
                  <a:pt x="148" y="87"/>
                </a:lnTo>
                <a:lnTo>
                  <a:pt x="148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141"/>
          <p:cNvSpPr>
            <a:spLocks noChangeShapeType="1"/>
          </p:cNvSpPr>
          <p:nvPr/>
        </p:nvSpPr>
        <p:spPr bwMode="auto">
          <a:xfrm flipH="1">
            <a:off x="6775450" y="2049463"/>
            <a:ext cx="274638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142"/>
          <p:cNvSpPr>
            <a:spLocks noChangeShapeType="1"/>
          </p:cNvSpPr>
          <p:nvPr/>
        </p:nvSpPr>
        <p:spPr bwMode="auto">
          <a:xfrm flipV="1">
            <a:off x="8212138" y="2058988"/>
            <a:ext cx="1587" cy="3635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Freeform 143"/>
          <p:cNvSpPr>
            <a:spLocks/>
          </p:cNvSpPr>
          <p:nvPr/>
        </p:nvSpPr>
        <p:spPr bwMode="auto">
          <a:xfrm>
            <a:off x="7751763" y="1843088"/>
            <a:ext cx="755650" cy="138112"/>
          </a:xfrm>
          <a:custGeom>
            <a:avLst/>
            <a:gdLst>
              <a:gd name="T0" fmla="*/ 2147483647 w 476"/>
              <a:gd name="T1" fmla="*/ 0 h 87"/>
              <a:gd name="T2" fmla="*/ 2147483647 w 476"/>
              <a:gd name="T3" fmla="*/ 0 h 87"/>
              <a:gd name="T4" fmla="*/ 2147483647 w 476"/>
              <a:gd name="T5" fmla="*/ 2147483647 h 87"/>
              <a:gd name="T6" fmla="*/ 2147483647 w 476"/>
              <a:gd name="T7" fmla="*/ 2147483647 h 87"/>
              <a:gd name="T8" fmla="*/ 2147483647 w 476"/>
              <a:gd name="T9" fmla="*/ 0 h 87"/>
              <a:gd name="T10" fmla="*/ 0 w 476"/>
              <a:gd name="T11" fmla="*/ 0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"/>
              <a:gd name="T19" fmla="*/ 0 h 87"/>
              <a:gd name="T20" fmla="*/ 476 w 476"/>
              <a:gd name="T21" fmla="*/ 87 h 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" h="87">
                <a:moveTo>
                  <a:pt x="476" y="0"/>
                </a:moveTo>
                <a:lnTo>
                  <a:pt x="371" y="0"/>
                </a:lnTo>
                <a:lnTo>
                  <a:pt x="371" y="87"/>
                </a:lnTo>
                <a:lnTo>
                  <a:pt x="210" y="87"/>
                </a:lnTo>
                <a:lnTo>
                  <a:pt x="21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Line 144"/>
          <p:cNvSpPr>
            <a:spLocks noChangeShapeType="1"/>
          </p:cNvSpPr>
          <p:nvPr/>
        </p:nvSpPr>
        <p:spPr bwMode="auto">
          <a:xfrm flipH="1">
            <a:off x="8075613" y="2049463"/>
            <a:ext cx="274637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Line 145"/>
          <p:cNvSpPr>
            <a:spLocks noChangeShapeType="1"/>
          </p:cNvSpPr>
          <p:nvPr/>
        </p:nvSpPr>
        <p:spPr bwMode="auto">
          <a:xfrm>
            <a:off x="6294438" y="2422525"/>
            <a:ext cx="24923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Line 146"/>
          <p:cNvSpPr>
            <a:spLocks noChangeShapeType="1"/>
          </p:cNvSpPr>
          <p:nvPr/>
        </p:nvSpPr>
        <p:spPr bwMode="auto">
          <a:xfrm>
            <a:off x="8502650" y="1033463"/>
            <a:ext cx="1588" cy="15763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Line 147"/>
          <p:cNvSpPr>
            <a:spLocks noChangeShapeType="1"/>
          </p:cNvSpPr>
          <p:nvPr/>
        </p:nvSpPr>
        <p:spPr bwMode="auto">
          <a:xfrm>
            <a:off x="6578600" y="1033463"/>
            <a:ext cx="1588" cy="15763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Rectangle 148"/>
          <p:cNvSpPr>
            <a:spLocks noChangeArrowheads="1"/>
          </p:cNvSpPr>
          <p:nvPr/>
        </p:nvSpPr>
        <p:spPr bwMode="auto">
          <a:xfrm>
            <a:off x="6434138" y="857250"/>
            <a:ext cx="295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data</a:t>
            </a:r>
            <a:endParaRPr lang="en-US" altLang="en-US"/>
          </a:p>
        </p:txBody>
      </p:sp>
      <p:sp>
        <p:nvSpPr>
          <p:cNvPr id="40992" name="Rectangle 151"/>
          <p:cNvSpPr>
            <a:spLocks noChangeArrowheads="1"/>
          </p:cNvSpPr>
          <p:nvPr/>
        </p:nvSpPr>
        <p:spPr bwMode="auto">
          <a:xfrm>
            <a:off x="8350250" y="857250"/>
            <a:ext cx="328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data’</a:t>
            </a:r>
            <a:endParaRPr lang="en-US" altLang="en-US"/>
          </a:p>
        </p:txBody>
      </p:sp>
      <p:sp>
        <p:nvSpPr>
          <p:cNvPr id="40993" name="Rectangle 156"/>
          <p:cNvSpPr>
            <a:spLocks noChangeArrowheads="1"/>
          </p:cNvSpPr>
          <p:nvPr/>
        </p:nvSpPr>
        <p:spPr bwMode="auto">
          <a:xfrm>
            <a:off x="7977188" y="1285875"/>
            <a:ext cx="117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d’</a:t>
            </a:r>
            <a:endParaRPr lang="en-US" altLang="en-US"/>
          </a:p>
        </p:txBody>
      </p:sp>
      <p:sp>
        <p:nvSpPr>
          <p:cNvPr id="40994" name="Rectangle 158"/>
          <p:cNvSpPr>
            <a:spLocks noChangeArrowheads="1"/>
          </p:cNvSpPr>
          <p:nvPr/>
        </p:nvSpPr>
        <p:spPr bwMode="auto">
          <a:xfrm>
            <a:off x="7059613" y="12446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sp>
        <p:nvSpPr>
          <p:cNvPr id="40995" name="Rectangle 159"/>
          <p:cNvSpPr>
            <a:spLocks noChangeArrowheads="1"/>
          </p:cNvSpPr>
          <p:nvPr/>
        </p:nvSpPr>
        <p:spPr bwMode="auto">
          <a:xfrm>
            <a:off x="8140700" y="1114425"/>
            <a:ext cx="2270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cell</a:t>
            </a:r>
            <a:endParaRPr lang="en-US" altLang="en-US"/>
          </a:p>
        </p:txBody>
      </p:sp>
      <p:sp>
        <p:nvSpPr>
          <p:cNvPr id="40996" name="Rectangle 161"/>
          <p:cNvSpPr>
            <a:spLocks noChangeArrowheads="1"/>
          </p:cNvSpPr>
          <p:nvPr/>
        </p:nvSpPr>
        <p:spPr bwMode="auto">
          <a:xfrm>
            <a:off x="7151688" y="2239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FF00"/>
                </a:solidFill>
                <a:latin typeface="Myriad Roman" charset="0"/>
              </a:rPr>
              <a:t>0</a:t>
            </a:r>
            <a:endParaRPr lang="en-US" altLang="en-US">
              <a:solidFill>
                <a:srgbClr val="00FF00"/>
              </a:solidFill>
            </a:endParaRPr>
          </a:p>
        </p:txBody>
      </p:sp>
      <p:sp>
        <p:nvSpPr>
          <p:cNvPr id="40997" name="Rectangle 162"/>
          <p:cNvSpPr>
            <a:spLocks noChangeArrowheads="1"/>
          </p:cNvSpPr>
          <p:nvPr/>
        </p:nvSpPr>
        <p:spPr bwMode="auto">
          <a:xfrm>
            <a:off x="5875338" y="2262188"/>
            <a:ext cx="3286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word</a:t>
            </a:r>
            <a:endParaRPr lang="en-US" altLang="en-US"/>
          </a:p>
        </p:txBody>
      </p:sp>
      <p:sp>
        <p:nvSpPr>
          <p:cNvPr id="40998" name="Rectangle 166"/>
          <p:cNvSpPr>
            <a:spLocks noChangeArrowheads="1"/>
          </p:cNvSpPr>
          <p:nvPr/>
        </p:nvSpPr>
        <p:spPr bwMode="auto">
          <a:xfrm>
            <a:off x="5821363" y="2436813"/>
            <a:ext cx="4540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0999" name="Freeform 167"/>
          <p:cNvSpPr>
            <a:spLocks/>
          </p:cNvSpPr>
          <p:nvPr/>
        </p:nvSpPr>
        <p:spPr bwMode="auto">
          <a:xfrm>
            <a:off x="5759450" y="803275"/>
            <a:ext cx="3111500" cy="1879600"/>
          </a:xfrm>
          <a:custGeom>
            <a:avLst/>
            <a:gdLst>
              <a:gd name="T0" fmla="*/ 2147483647 w 1960"/>
              <a:gd name="T1" fmla="*/ 2147483647 h 1184"/>
              <a:gd name="T2" fmla="*/ 0 w 1960"/>
              <a:gd name="T3" fmla="*/ 2147483647 h 1184"/>
              <a:gd name="T4" fmla="*/ 0 w 1960"/>
              <a:gd name="T5" fmla="*/ 2147483647 h 1184"/>
              <a:gd name="T6" fmla="*/ 2147483647 w 1960"/>
              <a:gd name="T7" fmla="*/ 0 h 1184"/>
              <a:gd name="T8" fmla="*/ 2147483647 w 1960"/>
              <a:gd name="T9" fmla="*/ 2147483647 h 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0"/>
              <a:gd name="T16" fmla="*/ 0 h 1184"/>
              <a:gd name="T17" fmla="*/ 1960 w 1960"/>
              <a:gd name="T18" fmla="*/ 1184 h 1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0" h="1184">
                <a:moveTo>
                  <a:pt x="1960" y="1181"/>
                </a:moveTo>
                <a:lnTo>
                  <a:pt x="0" y="1184"/>
                </a:lnTo>
                <a:lnTo>
                  <a:pt x="0" y="3"/>
                </a:lnTo>
                <a:lnTo>
                  <a:pt x="1960" y="0"/>
                </a:lnTo>
                <a:lnTo>
                  <a:pt x="1960" y="1181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7"/>
          <p:cNvGrpSpPr>
            <a:grpSpLocks/>
          </p:cNvGrpSpPr>
          <p:nvPr/>
        </p:nvGrpSpPr>
        <p:grpSpPr bwMode="auto">
          <a:xfrm>
            <a:off x="6434138" y="3259138"/>
            <a:ext cx="2211387" cy="1376362"/>
            <a:chOff x="4053" y="2500"/>
            <a:chExt cx="1393" cy="867"/>
          </a:xfrm>
        </p:grpSpPr>
        <p:sp>
          <p:nvSpPr>
            <p:cNvPr id="41092" name="Rectangle 202"/>
            <p:cNvSpPr>
              <a:spLocks noChangeArrowheads="1"/>
            </p:cNvSpPr>
            <p:nvPr/>
          </p:nvSpPr>
          <p:spPr bwMode="auto">
            <a:xfrm>
              <a:off x="4440" y="325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FF00"/>
                  </a:solidFill>
                  <a:latin typeface="Myriad Roman" charset="0"/>
                </a:rPr>
                <a:t>1</a:t>
              </a:r>
              <a:endParaRPr lang="en-US" altLang="en-US">
                <a:solidFill>
                  <a:srgbClr val="00FF00"/>
                </a:solidFill>
              </a:endParaRPr>
            </a:p>
          </p:txBody>
        </p:sp>
        <p:sp>
          <p:nvSpPr>
            <p:cNvPr id="41093" name="Rectangle 201"/>
            <p:cNvSpPr>
              <a:spLocks noChangeArrowheads="1"/>
            </p:cNvSpPr>
            <p:nvPr/>
          </p:nvSpPr>
          <p:spPr bwMode="auto">
            <a:xfrm>
              <a:off x="4440" y="288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33CC"/>
                  </a:solidFill>
                  <a:latin typeface="Myriad Roman" charset="0"/>
                </a:rPr>
                <a:t>1</a:t>
              </a:r>
              <a:endParaRPr lang="en-US" altLang="en-US">
                <a:solidFill>
                  <a:srgbClr val="0033CC"/>
                </a:solidFill>
              </a:endParaRPr>
            </a:p>
          </p:txBody>
        </p:sp>
        <p:sp>
          <p:nvSpPr>
            <p:cNvPr id="41094" name="Rectangle 203"/>
            <p:cNvSpPr>
              <a:spLocks noChangeArrowheads="1"/>
            </p:cNvSpPr>
            <p:nvPr/>
          </p:nvSpPr>
          <p:spPr bwMode="auto">
            <a:xfrm>
              <a:off x="4053" y="250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33CC"/>
                  </a:solidFill>
                  <a:latin typeface="Myriad Roman" charset="0"/>
                </a:rPr>
                <a:t>1</a:t>
              </a:r>
              <a:endParaRPr lang="en-US" altLang="en-US">
                <a:solidFill>
                  <a:srgbClr val="0033CC"/>
                </a:solidFill>
              </a:endParaRPr>
            </a:p>
          </p:txBody>
        </p:sp>
        <p:sp>
          <p:nvSpPr>
            <p:cNvPr id="41095" name="Rectangle 204"/>
            <p:cNvSpPr>
              <a:spLocks noChangeArrowheads="1"/>
            </p:cNvSpPr>
            <p:nvPr/>
          </p:nvSpPr>
          <p:spPr bwMode="auto">
            <a:xfrm>
              <a:off x="5009" y="289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/>
            </a:p>
          </p:txBody>
        </p:sp>
        <p:sp>
          <p:nvSpPr>
            <p:cNvPr id="41096" name="Rectangle 205"/>
            <p:cNvSpPr>
              <a:spLocks noChangeArrowheads="1"/>
            </p:cNvSpPr>
            <p:nvPr/>
          </p:nvSpPr>
          <p:spPr bwMode="auto">
            <a:xfrm>
              <a:off x="5393" y="251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/>
            </a:p>
          </p:txBody>
        </p:sp>
        <p:pic>
          <p:nvPicPr>
            <p:cNvPr id="41097" name="Picture 2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74" y="2619"/>
              <a:ext cx="35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8" name="Picture 2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75" y="2620"/>
              <a:ext cx="35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168275" y="1281113"/>
            <a:ext cx="1673225" cy="1160462"/>
            <a:chOff x="106" y="807"/>
            <a:chExt cx="1054" cy="731"/>
          </a:xfrm>
        </p:grpSpPr>
        <p:sp>
          <p:nvSpPr>
            <p:cNvPr id="41067" name="Rectangle 215"/>
            <p:cNvSpPr>
              <a:spLocks noChangeArrowheads="1"/>
            </p:cNvSpPr>
            <p:nvPr/>
          </p:nvSpPr>
          <p:spPr bwMode="auto">
            <a:xfrm>
              <a:off x="390" y="807"/>
              <a:ext cx="770" cy="731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68" name="Line 216"/>
            <p:cNvSpPr>
              <a:spLocks noChangeShapeType="1"/>
            </p:cNvSpPr>
            <p:nvPr/>
          </p:nvSpPr>
          <p:spPr bwMode="auto">
            <a:xfrm flipH="1">
              <a:off x="169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Freeform 217"/>
            <p:cNvSpPr>
              <a:spLocks/>
            </p:cNvSpPr>
            <p:nvPr/>
          </p:nvSpPr>
          <p:spPr bwMode="auto">
            <a:xfrm>
              <a:off x="106" y="898"/>
              <a:ext cx="72" cy="34"/>
            </a:xfrm>
            <a:custGeom>
              <a:avLst/>
              <a:gdLst>
                <a:gd name="T0" fmla="*/ 0 w 100"/>
                <a:gd name="T1" fmla="*/ 1 h 50"/>
                <a:gd name="T2" fmla="*/ 10 w 100"/>
                <a:gd name="T3" fmla="*/ 3 h 50"/>
                <a:gd name="T4" fmla="*/ 10 w 100"/>
                <a:gd name="T5" fmla="*/ 0 h 50"/>
                <a:gd name="T6" fmla="*/ 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50"/>
                  </a:lnTo>
                  <a:lnTo>
                    <a:pt x="10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Line 218"/>
            <p:cNvSpPr>
              <a:spLocks noChangeShapeType="1"/>
            </p:cNvSpPr>
            <p:nvPr/>
          </p:nvSpPr>
          <p:spPr bwMode="auto">
            <a:xfrm>
              <a:off x="250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Freeform 219"/>
            <p:cNvSpPr>
              <a:spLocks/>
            </p:cNvSpPr>
            <p:nvPr/>
          </p:nvSpPr>
          <p:spPr bwMode="auto">
            <a:xfrm>
              <a:off x="318" y="898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220"/>
            <p:cNvSpPr>
              <a:spLocks noChangeShapeType="1"/>
            </p:cNvSpPr>
            <p:nvPr/>
          </p:nvSpPr>
          <p:spPr bwMode="auto">
            <a:xfrm>
              <a:off x="128" y="1056"/>
              <a:ext cx="203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Freeform 221"/>
            <p:cNvSpPr>
              <a:spLocks/>
            </p:cNvSpPr>
            <p:nvPr/>
          </p:nvSpPr>
          <p:spPr bwMode="auto">
            <a:xfrm>
              <a:off x="318" y="1041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Line 222"/>
            <p:cNvSpPr>
              <a:spLocks noChangeShapeType="1"/>
            </p:cNvSpPr>
            <p:nvPr/>
          </p:nvSpPr>
          <p:spPr bwMode="auto">
            <a:xfrm>
              <a:off x="128" y="1198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5" name="Freeform 223"/>
            <p:cNvSpPr>
              <a:spLocks/>
            </p:cNvSpPr>
            <p:nvPr/>
          </p:nvSpPr>
          <p:spPr bwMode="auto">
            <a:xfrm>
              <a:off x="318" y="1181"/>
              <a:ext cx="72" cy="35"/>
            </a:xfrm>
            <a:custGeom>
              <a:avLst/>
              <a:gdLst>
                <a:gd name="T0" fmla="*/ 10 w 100"/>
                <a:gd name="T1" fmla="*/ 2 h 50"/>
                <a:gd name="T2" fmla="*/ 0 w 100"/>
                <a:gd name="T3" fmla="*/ 0 h 50"/>
                <a:gd name="T4" fmla="*/ 0 w 100"/>
                <a:gd name="T5" fmla="*/ 4 h 50"/>
                <a:gd name="T6" fmla="*/ 10 w 100"/>
                <a:gd name="T7" fmla="*/ 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6" name="Line 224"/>
            <p:cNvSpPr>
              <a:spLocks noChangeShapeType="1"/>
            </p:cNvSpPr>
            <p:nvPr/>
          </p:nvSpPr>
          <p:spPr bwMode="auto">
            <a:xfrm>
              <a:off x="128" y="134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Freeform 225"/>
            <p:cNvSpPr>
              <a:spLocks/>
            </p:cNvSpPr>
            <p:nvPr/>
          </p:nvSpPr>
          <p:spPr bwMode="auto">
            <a:xfrm>
              <a:off x="318" y="1324"/>
              <a:ext cx="72" cy="35"/>
            </a:xfrm>
            <a:custGeom>
              <a:avLst/>
              <a:gdLst>
                <a:gd name="T0" fmla="*/ 10 w 100"/>
                <a:gd name="T1" fmla="*/ 1 h 51"/>
                <a:gd name="T2" fmla="*/ 0 w 100"/>
                <a:gd name="T3" fmla="*/ 0 h 51"/>
                <a:gd name="T4" fmla="*/ 0 w 100"/>
                <a:gd name="T5" fmla="*/ 3 h 51"/>
                <a:gd name="T6" fmla="*/ 10 w 100"/>
                <a:gd name="T7" fmla="*/ 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Freeform 226"/>
            <p:cNvSpPr>
              <a:spLocks/>
            </p:cNvSpPr>
            <p:nvPr/>
          </p:nvSpPr>
          <p:spPr bwMode="auto">
            <a:xfrm>
              <a:off x="390" y="1428"/>
              <a:ext cx="74" cy="73"/>
            </a:xfrm>
            <a:custGeom>
              <a:avLst/>
              <a:gdLst>
                <a:gd name="T0" fmla="*/ 0 w 103"/>
                <a:gd name="T1" fmla="*/ 8 h 106"/>
                <a:gd name="T2" fmla="*/ 10 w 103"/>
                <a:gd name="T3" fmla="*/ 4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Freeform 227"/>
            <p:cNvSpPr>
              <a:spLocks/>
            </p:cNvSpPr>
            <p:nvPr/>
          </p:nvSpPr>
          <p:spPr bwMode="auto">
            <a:xfrm>
              <a:off x="223" y="887"/>
              <a:ext cx="61" cy="56"/>
            </a:xfrm>
            <a:custGeom>
              <a:avLst/>
              <a:gdLst>
                <a:gd name="T0" fmla="*/ 9 w 85"/>
                <a:gd name="T1" fmla="*/ 0 h 81"/>
                <a:gd name="T2" fmla="*/ 0 w 85"/>
                <a:gd name="T3" fmla="*/ 6 h 81"/>
                <a:gd name="T4" fmla="*/ 9 w 85"/>
                <a:gd name="T5" fmla="*/ 0 h 81"/>
                <a:gd name="T6" fmla="*/ 0 60000 65536"/>
                <a:gd name="T7" fmla="*/ 0 60000 65536"/>
                <a:gd name="T8" fmla="*/ 0 60000 65536"/>
                <a:gd name="T9" fmla="*/ 0 w 85"/>
                <a:gd name="T10" fmla="*/ 0 h 81"/>
                <a:gd name="T11" fmla="*/ 85 w 8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1">
                  <a:moveTo>
                    <a:pt x="85" y="0"/>
                  </a:moveTo>
                  <a:lnTo>
                    <a:pt x="0" y="8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Line 228"/>
            <p:cNvSpPr>
              <a:spLocks noChangeShapeType="1"/>
            </p:cNvSpPr>
            <p:nvPr/>
          </p:nvSpPr>
          <p:spPr bwMode="auto">
            <a:xfrm flipH="1">
              <a:off x="223" y="887"/>
              <a:ext cx="61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Freeform 229"/>
            <p:cNvSpPr>
              <a:spLocks/>
            </p:cNvSpPr>
            <p:nvPr/>
          </p:nvSpPr>
          <p:spPr bwMode="auto">
            <a:xfrm>
              <a:off x="223" y="1026"/>
              <a:ext cx="61" cy="58"/>
            </a:xfrm>
            <a:custGeom>
              <a:avLst/>
              <a:gdLst>
                <a:gd name="T0" fmla="*/ 9 w 85"/>
                <a:gd name="T1" fmla="*/ 0 h 84"/>
                <a:gd name="T2" fmla="*/ 0 w 85"/>
                <a:gd name="T3" fmla="*/ 6 h 84"/>
                <a:gd name="T4" fmla="*/ 9 w 85"/>
                <a:gd name="T5" fmla="*/ 0 h 84"/>
                <a:gd name="T6" fmla="*/ 0 60000 65536"/>
                <a:gd name="T7" fmla="*/ 0 60000 65536"/>
                <a:gd name="T8" fmla="*/ 0 60000 65536"/>
                <a:gd name="T9" fmla="*/ 0 w 85"/>
                <a:gd name="T10" fmla="*/ 0 h 84"/>
                <a:gd name="T11" fmla="*/ 85 w 85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4">
                  <a:moveTo>
                    <a:pt x="85" y="0"/>
                  </a:moveTo>
                  <a:lnTo>
                    <a:pt x="0" y="8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Line 230"/>
            <p:cNvSpPr>
              <a:spLocks noChangeShapeType="1"/>
            </p:cNvSpPr>
            <p:nvPr/>
          </p:nvSpPr>
          <p:spPr bwMode="auto">
            <a:xfrm flipH="1">
              <a:off x="223" y="1026"/>
              <a:ext cx="61" cy="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Rectangle 231"/>
            <p:cNvSpPr>
              <a:spLocks noChangeArrowheads="1"/>
            </p:cNvSpPr>
            <p:nvPr/>
          </p:nvSpPr>
          <p:spPr bwMode="auto">
            <a:xfrm>
              <a:off x="224" y="80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 sz="1800"/>
            </a:p>
          </p:txBody>
        </p:sp>
        <p:sp>
          <p:nvSpPr>
            <p:cNvPr id="41084" name="Rectangle 232"/>
            <p:cNvSpPr>
              <a:spLocks noChangeArrowheads="1"/>
            </p:cNvSpPr>
            <p:nvPr/>
          </p:nvSpPr>
          <p:spPr bwMode="auto">
            <a:xfrm>
              <a:off x="224" y="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</a:t>
              </a:r>
              <a:endParaRPr lang="en-US" altLang="en-US" sz="1800"/>
            </a:p>
          </p:txBody>
        </p:sp>
        <p:sp>
          <p:nvSpPr>
            <p:cNvPr id="41085" name="Rectangle 233"/>
            <p:cNvSpPr>
              <a:spLocks noChangeArrowheads="1"/>
            </p:cNvSpPr>
            <p:nvPr/>
          </p:nvSpPr>
          <p:spPr bwMode="auto">
            <a:xfrm>
              <a:off x="414" y="873"/>
              <a:ext cx="15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800"/>
            </a:p>
          </p:txBody>
        </p:sp>
        <p:sp>
          <p:nvSpPr>
            <p:cNvPr id="41086" name="Rectangle 234"/>
            <p:cNvSpPr>
              <a:spLocks noChangeArrowheads="1"/>
            </p:cNvSpPr>
            <p:nvPr/>
          </p:nvSpPr>
          <p:spPr bwMode="auto">
            <a:xfrm>
              <a:off x="414" y="1014"/>
              <a:ext cx="1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41087" name="Rectangle 235"/>
            <p:cNvSpPr>
              <a:spLocks noChangeArrowheads="1"/>
            </p:cNvSpPr>
            <p:nvPr/>
          </p:nvSpPr>
          <p:spPr bwMode="auto">
            <a:xfrm>
              <a:off x="414" y="1155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800"/>
            </a:p>
          </p:txBody>
        </p:sp>
        <p:sp>
          <p:nvSpPr>
            <p:cNvPr id="41088" name="Rectangle 236"/>
            <p:cNvSpPr>
              <a:spLocks noChangeArrowheads="1"/>
            </p:cNvSpPr>
            <p:nvPr/>
          </p:nvSpPr>
          <p:spPr bwMode="auto">
            <a:xfrm>
              <a:off x="439" y="11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 sz="1800"/>
            </a:p>
          </p:txBody>
        </p:sp>
        <p:sp>
          <p:nvSpPr>
            <p:cNvPr id="41089" name="Rectangle 237"/>
            <p:cNvSpPr>
              <a:spLocks noChangeArrowheads="1"/>
            </p:cNvSpPr>
            <p:nvPr/>
          </p:nvSpPr>
          <p:spPr bwMode="auto">
            <a:xfrm>
              <a:off x="414" y="129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en</a:t>
              </a:r>
              <a:endParaRPr lang="en-US" altLang="en-US" sz="1800"/>
            </a:p>
          </p:txBody>
        </p:sp>
        <p:sp>
          <p:nvSpPr>
            <p:cNvPr id="41090" name="Rectangle 238"/>
            <p:cNvSpPr>
              <a:spLocks noChangeArrowheads="1"/>
            </p:cNvSpPr>
            <p:nvPr/>
          </p:nvSpPr>
          <p:spPr bwMode="auto">
            <a:xfrm>
              <a:off x="628" y="1097"/>
              <a:ext cx="3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1024x32</a:t>
              </a:r>
              <a:endParaRPr lang="en-US" altLang="en-US" sz="1800"/>
            </a:p>
          </p:txBody>
        </p:sp>
        <p:sp>
          <p:nvSpPr>
            <p:cNvPr id="41091" name="Rectangle 239"/>
            <p:cNvSpPr>
              <a:spLocks noChangeArrowheads="1"/>
            </p:cNvSpPr>
            <p:nvPr/>
          </p:nvSpPr>
          <p:spPr bwMode="auto">
            <a:xfrm>
              <a:off x="705" y="1174"/>
              <a:ext cx="1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RAM</a:t>
              </a:r>
              <a:endParaRPr lang="en-US" altLang="en-US" sz="1800"/>
            </a:p>
          </p:txBody>
        </p:sp>
      </p:grpSp>
      <p:sp>
        <p:nvSpPr>
          <p:cNvPr id="581875" name="Freeform 243"/>
          <p:cNvSpPr>
            <a:spLocks/>
          </p:cNvSpPr>
          <p:nvPr/>
        </p:nvSpPr>
        <p:spPr bwMode="auto">
          <a:xfrm>
            <a:off x="7004050" y="1208088"/>
            <a:ext cx="1068388" cy="984250"/>
          </a:xfrm>
          <a:custGeom>
            <a:avLst/>
            <a:gdLst>
              <a:gd name="T0" fmla="*/ 2147483647 w 673"/>
              <a:gd name="T1" fmla="*/ 2147483647 h 620"/>
              <a:gd name="T2" fmla="*/ 2147483647 w 673"/>
              <a:gd name="T3" fmla="*/ 2147483647 h 620"/>
              <a:gd name="T4" fmla="*/ 2147483647 w 673"/>
              <a:gd name="T5" fmla="*/ 2147483647 h 620"/>
              <a:gd name="T6" fmla="*/ 2147483647 w 673"/>
              <a:gd name="T7" fmla="*/ 2147483647 h 620"/>
              <a:gd name="T8" fmla="*/ 2147483647 w 673"/>
              <a:gd name="T9" fmla="*/ 2147483647 h 620"/>
              <a:gd name="T10" fmla="*/ 2147483647 w 673"/>
              <a:gd name="T11" fmla="*/ 2147483647 h 620"/>
              <a:gd name="T12" fmla="*/ 2147483647 w 673"/>
              <a:gd name="T13" fmla="*/ 2147483647 h 620"/>
              <a:gd name="T14" fmla="*/ 2147483647 w 673"/>
              <a:gd name="T15" fmla="*/ 2147483647 h 620"/>
              <a:gd name="T16" fmla="*/ 2147483647 w 673"/>
              <a:gd name="T17" fmla="*/ 2147483647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73"/>
              <a:gd name="T28" fmla="*/ 0 h 620"/>
              <a:gd name="T29" fmla="*/ 673 w 673"/>
              <a:gd name="T30" fmla="*/ 620 h 6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73" h="620">
                <a:moveTo>
                  <a:pt x="14" y="180"/>
                </a:moveTo>
                <a:cubicBezTo>
                  <a:pt x="7" y="267"/>
                  <a:pt x="0" y="354"/>
                  <a:pt x="36" y="423"/>
                </a:cubicBezTo>
                <a:cubicBezTo>
                  <a:pt x="72" y="492"/>
                  <a:pt x="141" y="574"/>
                  <a:pt x="233" y="597"/>
                </a:cubicBezTo>
                <a:cubicBezTo>
                  <a:pt x="325" y="620"/>
                  <a:pt x="518" y="612"/>
                  <a:pt x="590" y="559"/>
                </a:cubicBezTo>
                <a:cubicBezTo>
                  <a:pt x="662" y="506"/>
                  <a:pt x="673" y="361"/>
                  <a:pt x="665" y="279"/>
                </a:cubicBezTo>
                <a:cubicBezTo>
                  <a:pt x="657" y="197"/>
                  <a:pt x="598" y="113"/>
                  <a:pt x="544" y="67"/>
                </a:cubicBezTo>
                <a:cubicBezTo>
                  <a:pt x="490" y="21"/>
                  <a:pt x="399" y="12"/>
                  <a:pt x="340" y="6"/>
                </a:cubicBezTo>
                <a:cubicBezTo>
                  <a:pt x="281" y="0"/>
                  <a:pt x="226" y="18"/>
                  <a:pt x="188" y="29"/>
                </a:cubicBezTo>
                <a:cubicBezTo>
                  <a:pt x="150" y="40"/>
                  <a:pt x="131" y="57"/>
                  <a:pt x="112" y="7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49"/>
          <p:cNvGrpSpPr>
            <a:grpSpLocks/>
          </p:cNvGrpSpPr>
          <p:nvPr/>
        </p:nvGrpSpPr>
        <p:grpSpPr bwMode="auto">
          <a:xfrm>
            <a:off x="5670550" y="2717800"/>
            <a:ext cx="3203575" cy="2190750"/>
            <a:chOff x="3572" y="2159"/>
            <a:chExt cx="2018" cy="1380"/>
          </a:xfrm>
        </p:grpSpPr>
        <p:sp>
          <p:nvSpPr>
            <p:cNvPr id="41041" name="Text Box 42"/>
            <p:cNvSpPr txBox="1">
              <a:spLocks noChangeArrowheads="1"/>
            </p:cNvSpPr>
            <p:nvPr/>
          </p:nvSpPr>
          <p:spPr bwMode="auto">
            <a:xfrm>
              <a:off x="3572" y="2159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FF0000"/>
                  </a:solidFill>
                </a:rPr>
                <a:t>SRAM</a:t>
              </a:r>
              <a:r>
                <a:rPr lang="en-US" altLang="en-US" sz="1800"/>
                <a:t> cell</a:t>
              </a:r>
            </a:p>
          </p:txBody>
        </p:sp>
        <p:sp>
          <p:nvSpPr>
            <p:cNvPr id="41042" name="Freeform 173"/>
            <p:cNvSpPr>
              <a:spLocks/>
            </p:cNvSpPr>
            <p:nvPr/>
          </p:nvSpPr>
          <p:spPr bwMode="auto">
            <a:xfrm>
              <a:off x="4633" y="2883"/>
              <a:ext cx="201" cy="254"/>
            </a:xfrm>
            <a:custGeom>
              <a:avLst/>
              <a:gdLst>
                <a:gd name="T0" fmla="*/ 0 w 201"/>
                <a:gd name="T1" fmla="*/ 254 h 254"/>
                <a:gd name="T2" fmla="*/ 201 w 201"/>
                <a:gd name="T3" fmla="*/ 127 h 254"/>
                <a:gd name="T4" fmla="*/ 0 w 201"/>
                <a:gd name="T5" fmla="*/ 0 h 254"/>
                <a:gd name="T6" fmla="*/ 0 w 201"/>
                <a:gd name="T7" fmla="*/ 254 h 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254"/>
                <a:gd name="T14" fmla="*/ 201 w 201"/>
                <a:gd name="T15" fmla="*/ 254 h 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254">
                  <a:moveTo>
                    <a:pt x="0" y="254"/>
                  </a:moveTo>
                  <a:lnTo>
                    <a:pt x="201" y="127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Oval 174"/>
            <p:cNvSpPr>
              <a:spLocks noChangeArrowheads="1"/>
            </p:cNvSpPr>
            <p:nvPr/>
          </p:nvSpPr>
          <p:spPr bwMode="auto">
            <a:xfrm>
              <a:off x="4837" y="2985"/>
              <a:ext cx="47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44" name="Freeform 175"/>
            <p:cNvSpPr>
              <a:spLocks/>
            </p:cNvSpPr>
            <p:nvPr/>
          </p:nvSpPr>
          <p:spPr bwMode="auto">
            <a:xfrm>
              <a:off x="4515" y="2771"/>
              <a:ext cx="121" cy="235"/>
            </a:xfrm>
            <a:custGeom>
              <a:avLst/>
              <a:gdLst>
                <a:gd name="T0" fmla="*/ 121 w 121"/>
                <a:gd name="T1" fmla="*/ 0 h 235"/>
                <a:gd name="T2" fmla="*/ 0 w 121"/>
                <a:gd name="T3" fmla="*/ 0 h 235"/>
                <a:gd name="T4" fmla="*/ 0 w 121"/>
                <a:gd name="T5" fmla="*/ 235 h 235"/>
                <a:gd name="T6" fmla="*/ 0 60000 65536"/>
                <a:gd name="T7" fmla="*/ 0 60000 65536"/>
                <a:gd name="T8" fmla="*/ 0 60000 65536"/>
                <a:gd name="T9" fmla="*/ 0 w 121"/>
                <a:gd name="T10" fmla="*/ 0 h 235"/>
                <a:gd name="T11" fmla="*/ 121 w 121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235">
                  <a:moveTo>
                    <a:pt x="121" y="0"/>
                  </a:moveTo>
                  <a:lnTo>
                    <a:pt x="0" y="0"/>
                  </a:lnTo>
                  <a:lnTo>
                    <a:pt x="0" y="23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Freeform 176"/>
            <p:cNvSpPr>
              <a:spLocks/>
            </p:cNvSpPr>
            <p:nvPr/>
          </p:nvSpPr>
          <p:spPr bwMode="auto">
            <a:xfrm>
              <a:off x="4853" y="2771"/>
              <a:ext cx="121" cy="235"/>
            </a:xfrm>
            <a:custGeom>
              <a:avLst/>
              <a:gdLst>
                <a:gd name="T0" fmla="*/ 0 w 121"/>
                <a:gd name="T1" fmla="*/ 0 h 235"/>
                <a:gd name="T2" fmla="*/ 121 w 121"/>
                <a:gd name="T3" fmla="*/ 0 h 235"/>
                <a:gd name="T4" fmla="*/ 121 w 121"/>
                <a:gd name="T5" fmla="*/ 235 h 235"/>
                <a:gd name="T6" fmla="*/ 0 60000 65536"/>
                <a:gd name="T7" fmla="*/ 0 60000 65536"/>
                <a:gd name="T8" fmla="*/ 0 60000 65536"/>
                <a:gd name="T9" fmla="*/ 0 w 121"/>
                <a:gd name="T10" fmla="*/ 0 h 235"/>
                <a:gd name="T11" fmla="*/ 121 w 121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235">
                  <a:moveTo>
                    <a:pt x="0" y="0"/>
                  </a:moveTo>
                  <a:lnTo>
                    <a:pt x="121" y="0"/>
                  </a:lnTo>
                  <a:lnTo>
                    <a:pt x="121" y="23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Freeform 177"/>
            <p:cNvSpPr>
              <a:spLocks/>
            </p:cNvSpPr>
            <p:nvPr/>
          </p:nvSpPr>
          <p:spPr bwMode="auto">
            <a:xfrm>
              <a:off x="4652" y="2644"/>
              <a:ext cx="201" cy="257"/>
            </a:xfrm>
            <a:custGeom>
              <a:avLst/>
              <a:gdLst>
                <a:gd name="T0" fmla="*/ 201 w 201"/>
                <a:gd name="T1" fmla="*/ 257 h 257"/>
                <a:gd name="T2" fmla="*/ 0 w 201"/>
                <a:gd name="T3" fmla="*/ 130 h 257"/>
                <a:gd name="T4" fmla="*/ 201 w 201"/>
                <a:gd name="T5" fmla="*/ 0 h 257"/>
                <a:gd name="T6" fmla="*/ 201 w 201"/>
                <a:gd name="T7" fmla="*/ 257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257"/>
                <a:gd name="T14" fmla="*/ 201 w 201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257">
                  <a:moveTo>
                    <a:pt x="201" y="257"/>
                  </a:moveTo>
                  <a:lnTo>
                    <a:pt x="0" y="130"/>
                  </a:lnTo>
                  <a:lnTo>
                    <a:pt x="201" y="0"/>
                  </a:lnTo>
                  <a:lnTo>
                    <a:pt x="201" y="257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Oval 178"/>
            <p:cNvSpPr>
              <a:spLocks noChangeArrowheads="1"/>
            </p:cNvSpPr>
            <p:nvPr/>
          </p:nvSpPr>
          <p:spPr bwMode="auto">
            <a:xfrm>
              <a:off x="4602" y="2750"/>
              <a:ext cx="47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48" name="Oval 179"/>
            <p:cNvSpPr>
              <a:spLocks noChangeArrowheads="1"/>
            </p:cNvSpPr>
            <p:nvPr/>
          </p:nvSpPr>
          <p:spPr bwMode="auto">
            <a:xfrm>
              <a:off x="4122" y="2985"/>
              <a:ext cx="4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49" name="Oval 180"/>
            <p:cNvSpPr>
              <a:spLocks noChangeArrowheads="1"/>
            </p:cNvSpPr>
            <p:nvPr/>
          </p:nvSpPr>
          <p:spPr bwMode="auto">
            <a:xfrm>
              <a:off x="4494" y="2985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50" name="Oval 181"/>
            <p:cNvSpPr>
              <a:spLocks noChangeArrowheads="1"/>
            </p:cNvSpPr>
            <p:nvPr/>
          </p:nvSpPr>
          <p:spPr bwMode="auto">
            <a:xfrm>
              <a:off x="4949" y="2985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51" name="Oval 182"/>
            <p:cNvSpPr>
              <a:spLocks noChangeArrowheads="1"/>
            </p:cNvSpPr>
            <p:nvPr/>
          </p:nvSpPr>
          <p:spPr bwMode="auto">
            <a:xfrm>
              <a:off x="5336" y="2985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52" name="Oval 183"/>
            <p:cNvSpPr>
              <a:spLocks noChangeArrowheads="1"/>
            </p:cNvSpPr>
            <p:nvPr/>
          </p:nvSpPr>
          <p:spPr bwMode="auto">
            <a:xfrm>
              <a:off x="4330" y="3347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53" name="Line 184"/>
            <p:cNvSpPr>
              <a:spLocks noChangeShapeType="1"/>
            </p:cNvSpPr>
            <p:nvPr/>
          </p:nvSpPr>
          <p:spPr bwMode="auto">
            <a:xfrm flipV="1">
              <a:off x="4355" y="3146"/>
              <a:ext cx="1" cy="22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Freeform 185"/>
            <p:cNvSpPr>
              <a:spLocks/>
            </p:cNvSpPr>
            <p:nvPr/>
          </p:nvSpPr>
          <p:spPr bwMode="auto">
            <a:xfrm>
              <a:off x="4125" y="3010"/>
              <a:ext cx="505" cy="86"/>
            </a:xfrm>
            <a:custGeom>
              <a:avLst/>
              <a:gdLst>
                <a:gd name="T0" fmla="*/ 505 w 505"/>
                <a:gd name="T1" fmla="*/ 0 h 86"/>
                <a:gd name="T2" fmla="*/ 310 w 505"/>
                <a:gd name="T3" fmla="*/ 0 h 86"/>
                <a:gd name="T4" fmla="*/ 310 w 505"/>
                <a:gd name="T5" fmla="*/ 86 h 86"/>
                <a:gd name="T6" fmla="*/ 149 w 505"/>
                <a:gd name="T7" fmla="*/ 86 h 86"/>
                <a:gd name="T8" fmla="*/ 149 w 505"/>
                <a:gd name="T9" fmla="*/ 0 h 86"/>
                <a:gd name="T10" fmla="*/ 0 w 505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5"/>
                <a:gd name="T19" fmla="*/ 0 h 86"/>
                <a:gd name="T20" fmla="*/ 505 w 505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5" h="86">
                  <a:moveTo>
                    <a:pt x="505" y="0"/>
                  </a:moveTo>
                  <a:lnTo>
                    <a:pt x="310" y="0"/>
                  </a:lnTo>
                  <a:lnTo>
                    <a:pt x="310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186"/>
            <p:cNvSpPr>
              <a:spLocks noChangeShapeType="1"/>
            </p:cNvSpPr>
            <p:nvPr/>
          </p:nvSpPr>
          <p:spPr bwMode="auto">
            <a:xfrm flipH="1">
              <a:off x="4268" y="3140"/>
              <a:ext cx="17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Freeform 187"/>
            <p:cNvSpPr>
              <a:spLocks/>
            </p:cNvSpPr>
            <p:nvPr/>
          </p:nvSpPr>
          <p:spPr bwMode="auto">
            <a:xfrm>
              <a:off x="4884" y="3010"/>
              <a:ext cx="477" cy="86"/>
            </a:xfrm>
            <a:custGeom>
              <a:avLst/>
              <a:gdLst>
                <a:gd name="T0" fmla="*/ 477 w 477"/>
                <a:gd name="T1" fmla="*/ 0 h 86"/>
                <a:gd name="T2" fmla="*/ 371 w 477"/>
                <a:gd name="T3" fmla="*/ 0 h 86"/>
                <a:gd name="T4" fmla="*/ 371 w 477"/>
                <a:gd name="T5" fmla="*/ 86 h 86"/>
                <a:gd name="T6" fmla="*/ 210 w 477"/>
                <a:gd name="T7" fmla="*/ 86 h 86"/>
                <a:gd name="T8" fmla="*/ 210 w 477"/>
                <a:gd name="T9" fmla="*/ 0 h 86"/>
                <a:gd name="T10" fmla="*/ 0 w 477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7"/>
                <a:gd name="T19" fmla="*/ 0 h 86"/>
                <a:gd name="T20" fmla="*/ 477 w 477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7" h="86">
                  <a:moveTo>
                    <a:pt x="477" y="0"/>
                  </a:moveTo>
                  <a:lnTo>
                    <a:pt x="371" y="0"/>
                  </a:lnTo>
                  <a:lnTo>
                    <a:pt x="371" y="86"/>
                  </a:lnTo>
                  <a:lnTo>
                    <a:pt x="210" y="86"/>
                  </a:lnTo>
                  <a:lnTo>
                    <a:pt x="210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Line 188"/>
            <p:cNvSpPr>
              <a:spLocks noChangeShapeType="1"/>
            </p:cNvSpPr>
            <p:nvPr/>
          </p:nvSpPr>
          <p:spPr bwMode="auto">
            <a:xfrm flipH="1">
              <a:off x="5088" y="3140"/>
              <a:ext cx="17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Freeform 189"/>
            <p:cNvSpPr>
              <a:spLocks/>
            </p:cNvSpPr>
            <p:nvPr/>
          </p:nvSpPr>
          <p:spPr bwMode="auto">
            <a:xfrm>
              <a:off x="3964" y="3146"/>
              <a:ext cx="1211" cy="229"/>
            </a:xfrm>
            <a:custGeom>
              <a:avLst/>
              <a:gdLst>
                <a:gd name="T0" fmla="*/ 0 w 1211"/>
                <a:gd name="T1" fmla="*/ 229 h 229"/>
                <a:gd name="T2" fmla="*/ 1186 w 1211"/>
                <a:gd name="T3" fmla="*/ 229 h 229"/>
                <a:gd name="T4" fmla="*/ 1211 w 1211"/>
                <a:gd name="T5" fmla="*/ 229 h 229"/>
                <a:gd name="T6" fmla="*/ 1211 w 121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229"/>
                <a:gd name="T14" fmla="*/ 1211 w 121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229">
                  <a:moveTo>
                    <a:pt x="0" y="229"/>
                  </a:moveTo>
                  <a:lnTo>
                    <a:pt x="1186" y="229"/>
                  </a:lnTo>
                  <a:lnTo>
                    <a:pt x="1211" y="229"/>
                  </a:lnTo>
                  <a:lnTo>
                    <a:pt x="121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Line 190"/>
            <p:cNvSpPr>
              <a:spLocks noChangeShapeType="1"/>
            </p:cNvSpPr>
            <p:nvPr/>
          </p:nvSpPr>
          <p:spPr bwMode="auto">
            <a:xfrm>
              <a:off x="5357" y="2499"/>
              <a:ext cx="1" cy="6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Line 191"/>
            <p:cNvSpPr>
              <a:spLocks noChangeShapeType="1"/>
            </p:cNvSpPr>
            <p:nvPr/>
          </p:nvSpPr>
          <p:spPr bwMode="auto">
            <a:xfrm>
              <a:off x="4144" y="2499"/>
              <a:ext cx="1" cy="6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Rectangle 192"/>
            <p:cNvSpPr>
              <a:spLocks noChangeArrowheads="1"/>
            </p:cNvSpPr>
            <p:nvPr/>
          </p:nvSpPr>
          <p:spPr bwMode="auto">
            <a:xfrm>
              <a:off x="4052" y="2387"/>
              <a:ext cx="1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/>
            </a:p>
          </p:txBody>
        </p:sp>
        <p:sp>
          <p:nvSpPr>
            <p:cNvPr id="41062" name="Rectangle 195"/>
            <p:cNvSpPr>
              <a:spLocks noChangeArrowheads="1"/>
            </p:cNvSpPr>
            <p:nvPr/>
          </p:nvSpPr>
          <p:spPr bwMode="auto">
            <a:xfrm>
              <a:off x="5261" y="2387"/>
              <a:ext cx="2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data’</a:t>
              </a:r>
              <a:endParaRPr lang="en-US" altLang="en-US"/>
            </a:p>
          </p:txBody>
        </p:sp>
        <p:sp>
          <p:nvSpPr>
            <p:cNvPr id="41063" name="Rectangle 200"/>
            <p:cNvSpPr>
              <a:spLocks noChangeArrowheads="1"/>
            </p:cNvSpPr>
            <p:nvPr/>
          </p:nvSpPr>
          <p:spPr bwMode="auto">
            <a:xfrm>
              <a:off x="4447" y="263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/>
            </a:p>
          </p:txBody>
        </p:sp>
        <p:sp>
          <p:nvSpPr>
            <p:cNvPr id="41064" name="Rectangle 206"/>
            <p:cNvSpPr>
              <a:spLocks noChangeArrowheads="1"/>
            </p:cNvSpPr>
            <p:nvPr/>
          </p:nvSpPr>
          <p:spPr bwMode="auto">
            <a:xfrm>
              <a:off x="3700" y="3274"/>
              <a:ext cx="2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word</a:t>
              </a:r>
              <a:endParaRPr lang="en-US" altLang="en-US"/>
            </a:p>
          </p:txBody>
        </p:sp>
        <p:sp>
          <p:nvSpPr>
            <p:cNvPr id="41065" name="Rectangle 210"/>
            <p:cNvSpPr>
              <a:spLocks noChangeArrowheads="1"/>
            </p:cNvSpPr>
            <p:nvPr/>
          </p:nvSpPr>
          <p:spPr bwMode="auto">
            <a:xfrm>
              <a:off x="3666" y="3384"/>
              <a:ext cx="2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enable</a:t>
              </a:r>
              <a:endParaRPr lang="en-US" altLang="en-US"/>
            </a:p>
          </p:txBody>
        </p:sp>
        <p:sp>
          <p:nvSpPr>
            <p:cNvPr id="41066" name="Freeform 211"/>
            <p:cNvSpPr>
              <a:spLocks/>
            </p:cNvSpPr>
            <p:nvPr/>
          </p:nvSpPr>
          <p:spPr bwMode="auto">
            <a:xfrm>
              <a:off x="3627" y="2353"/>
              <a:ext cx="1963" cy="1186"/>
            </a:xfrm>
            <a:custGeom>
              <a:avLst/>
              <a:gdLst>
                <a:gd name="T0" fmla="*/ 1963 w 1963"/>
                <a:gd name="T1" fmla="*/ 1183 h 1186"/>
                <a:gd name="T2" fmla="*/ 0 w 1963"/>
                <a:gd name="T3" fmla="*/ 1186 h 1186"/>
                <a:gd name="T4" fmla="*/ 0 w 1963"/>
                <a:gd name="T5" fmla="*/ 3 h 1186"/>
                <a:gd name="T6" fmla="*/ 1963 w 1963"/>
                <a:gd name="T7" fmla="*/ 0 h 1186"/>
                <a:gd name="T8" fmla="*/ 1963 w 1963"/>
                <a:gd name="T9" fmla="*/ 1183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3"/>
                <a:gd name="T16" fmla="*/ 0 h 1186"/>
                <a:gd name="T17" fmla="*/ 1963 w 1963"/>
                <a:gd name="T18" fmla="*/ 1186 h 1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3" h="1186">
                  <a:moveTo>
                    <a:pt x="1963" y="1183"/>
                  </a:moveTo>
                  <a:lnTo>
                    <a:pt x="0" y="1186"/>
                  </a:lnTo>
                  <a:lnTo>
                    <a:pt x="0" y="3"/>
                  </a:lnTo>
                  <a:lnTo>
                    <a:pt x="1963" y="0"/>
                  </a:lnTo>
                  <a:lnTo>
                    <a:pt x="1963" y="1183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1877" name="Freeform 245"/>
          <p:cNvSpPr>
            <a:spLocks/>
          </p:cNvSpPr>
          <p:nvPr/>
        </p:nvSpPr>
        <p:spPr bwMode="auto">
          <a:xfrm>
            <a:off x="7027863" y="3411538"/>
            <a:ext cx="1068387" cy="984250"/>
          </a:xfrm>
          <a:custGeom>
            <a:avLst/>
            <a:gdLst>
              <a:gd name="T0" fmla="*/ 2147483647 w 673"/>
              <a:gd name="T1" fmla="*/ 2147483647 h 620"/>
              <a:gd name="T2" fmla="*/ 2147483647 w 673"/>
              <a:gd name="T3" fmla="*/ 2147483647 h 620"/>
              <a:gd name="T4" fmla="*/ 2147483647 w 673"/>
              <a:gd name="T5" fmla="*/ 2147483647 h 620"/>
              <a:gd name="T6" fmla="*/ 2147483647 w 673"/>
              <a:gd name="T7" fmla="*/ 2147483647 h 620"/>
              <a:gd name="T8" fmla="*/ 2147483647 w 673"/>
              <a:gd name="T9" fmla="*/ 2147483647 h 620"/>
              <a:gd name="T10" fmla="*/ 2147483647 w 673"/>
              <a:gd name="T11" fmla="*/ 2147483647 h 620"/>
              <a:gd name="T12" fmla="*/ 2147483647 w 673"/>
              <a:gd name="T13" fmla="*/ 2147483647 h 620"/>
              <a:gd name="T14" fmla="*/ 2147483647 w 673"/>
              <a:gd name="T15" fmla="*/ 2147483647 h 620"/>
              <a:gd name="T16" fmla="*/ 2147483647 w 673"/>
              <a:gd name="T17" fmla="*/ 2147483647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73"/>
              <a:gd name="T28" fmla="*/ 0 h 620"/>
              <a:gd name="T29" fmla="*/ 673 w 673"/>
              <a:gd name="T30" fmla="*/ 620 h 6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73" h="620">
                <a:moveTo>
                  <a:pt x="14" y="180"/>
                </a:moveTo>
                <a:cubicBezTo>
                  <a:pt x="7" y="267"/>
                  <a:pt x="0" y="354"/>
                  <a:pt x="36" y="423"/>
                </a:cubicBezTo>
                <a:cubicBezTo>
                  <a:pt x="72" y="492"/>
                  <a:pt x="141" y="574"/>
                  <a:pt x="233" y="597"/>
                </a:cubicBezTo>
                <a:cubicBezTo>
                  <a:pt x="325" y="620"/>
                  <a:pt x="518" y="612"/>
                  <a:pt x="590" y="559"/>
                </a:cubicBezTo>
                <a:cubicBezTo>
                  <a:pt x="662" y="506"/>
                  <a:pt x="673" y="361"/>
                  <a:pt x="665" y="279"/>
                </a:cubicBezTo>
                <a:cubicBezTo>
                  <a:pt x="657" y="197"/>
                  <a:pt x="598" y="113"/>
                  <a:pt x="544" y="67"/>
                </a:cubicBezTo>
                <a:cubicBezTo>
                  <a:pt x="490" y="21"/>
                  <a:pt x="399" y="12"/>
                  <a:pt x="340" y="6"/>
                </a:cubicBezTo>
                <a:cubicBezTo>
                  <a:pt x="281" y="0"/>
                  <a:pt x="226" y="18"/>
                  <a:pt x="188" y="29"/>
                </a:cubicBezTo>
                <a:cubicBezTo>
                  <a:pt x="150" y="40"/>
                  <a:pt x="131" y="57"/>
                  <a:pt x="112" y="7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86"/>
          <p:cNvGrpSpPr>
            <a:grpSpLocks/>
          </p:cNvGrpSpPr>
          <p:nvPr/>
        </p:nvGrpSpPr>
        <p:grpSpPr bwMode="auto">
          <a:xfrm>
            <a:off x="6251575" y="5054600"/>
            <a:ext cx="2036763" cy="1244600"/>
            <a:chOff x="3162" y="3463"/>
            <a:chExt cx="1283" cy="784"/>
          </a:xfrm>
        </p:grpSpPr>
        <p:sp>
          <p:nvSpPr>
            <p:cNvPr id="41008" name="Rectangle 251"/>
            <p:cNvSpPr>
              <a:spLocks noChangeArrowheads="1"/>
            </p:cNvSpPr>
            <p:nvPr/>
          </p:nvSpPr>
          <p:spPr bwMode="auto">
            <a:xfrm>
              <a:off x="3411" y="3558"/>
              <a:ext cx="947" cy="599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09" name="Freeform 252"/>
            <p:cNvSpPr>
              <a:spLocks/>
            </p:cNvSpPr>
            <p:nvPr/>
          </p:nvSpPr>
          <p:spPr bwMode="auto">
            <a:xfrm>
              <a:off x="3814" y="3796"/>
              <a:ext cx="135" cy="170"/>
            </a:xfrm>
            <a:custGeom>
              <a:avLst/>
              <a:gdLst>
                <a:gd name="T0" fmla="*/ 0 w 200"/>
                <a:gd name="T1" fmla="*/ 16 h 253"/>
                <a:gd name="T2" fmla="*/ 13 w 200"/>
                <a:gd name="T3" fmla="*/ 7 h 253"/>
                <a:gd name="T4" fmla="*/ 0 w 200"/>
                <a:gd name="T5" fmla="*/ 0 h 253"/>
                <a:gd name="T6" fmla="*/ 0 w 200"/>
                <a:gd name="T7" fmla="*/ 16 h 2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53"/>
                <a:gd name="T14" fmla="*/ 200 w 200"/>
                <a:gd name="T15" fmla="*/ 253 h 2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53">
                  <a:moveTo>
                    <a:pt x="0" y="253"/>
                  </a:moveTo>
                  <a:lnTo>
                    <a:pt x="200" y="126"/>
                  </a:lnTo>
                  <a:lnTo>
                    <a:pt x="0" y="0"/>
                  </a:lnTo>
                  <a:lnTo>
                    <a:pt x="0" y="253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Oval 253"/>
            <p:cNvSpPr>
              <a:spLocks noChangeArrowheads="1"/>
            </p:cNvSpPr>
            <p:nvPr/>
          </p:nvSpPr>
          <p:spPr bwMode="auto">
            <a:xfrm>
              <a:off x="3952" y="3864"/>
              <a:ext cx="31" cy="31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1" name="Freeform 254"/>
            <p:cNvSpPr>
              <a:spLocks/>
            </p:cNvSpPr>
            <p:nvPr/>
          </p:nvSpPr>
          <p:spPr bwMode="auto">
            <a:xfrm>
              <a:off x="3734" y="3720"/>
              <a:ext cx="82" cy="158"/>
            </a:xfrm>
            <a:custGeom>
              <a:avLst/>
              <a:gdLst>
                <a:gd name="T0" fmla="*/ 8 w 121"/>
                <a:gd name="T1" fmla="*/ 0 h 235"/>
                <a:gd name="T2" fmla="*/ 0 w 121"/>
                <a:gd name="T3" fmla="*/ 0 h 235"/>
                <a:gd name="T4" fmla="*/ 0 w 121"/>
                <a:gd name="T5" fmla="*/ 15 h 235"/>
                <a:gd name="T6" fmla="*/ 0 60000 65536"/>
                <a:gd name="T7" fmla="*/ 0 60000 65536"/>
                <a:gd name="T8" fmla="*/ 0 60000 65536"/>
                <a:gd name="T9" fmla="*/ 0 w 121"/>
                <a:gd name="T10" fmla="*/ 0 h 235"/>
                <a:gd name="T11" fmla="*/ 121 w 121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235">
                  <a:moveTo>
                    <a:pt x="121" y="0"/>
                  </a:moveTo>
                  <a:lnTo>
                    <a:pt x="0" y="0"/>
                  </a:lnTo>
                  <a:lnTo>
                    <a:pt x="0" y="23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Freeform 255"/>
            <p:cNvSpPr>
              <a:spLocks/>
            </p:cNvSpPr>
            <p:nvPr/>
          </p:nvSpPr>
          <p:spPr bwMode="auto">
            <a:xfrm>
              <a:off x="3962" y="3720"/>
              <a:ext cx="82" cy="158"/>
            </a:xfrm>
            <a:custGeom>
              <a:avLst/>
              <a:gdLst>
                <a:gd name="T0" fmla="*/ 0 w 121"/>
                <a:gd name="T1" fmla="*/ 0 h 235"/>
                <a:gd name="T2" fmla="*/ 8 w 121"/>
                <a:gd name="T3" fmla="*/ 0 h 235"/>
                <a:gd name="T4" fmla="*/ 8 w 121"/>
                <a:gd name="T5" fmla="*/ 15 h 235"/>
                <a:gd name="T6" fmla="*/ 0 60000 65536"/>
                <a:gd name="T7" fmla="*/ 0 60000 65536"/>
                <a:gd name="T8" fmla="*/ 0 60000 65536"/>
                <a:gd name="T9" fmla="*/ 0 w 121"/>
                <a:gd name="T10" fmla="*/ 0 h 235"/>
                <a:gd name="T11" fmla="*/ 121 w 121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235">
                  <a:moveTo>
                    <a:pt x="0" y="0"/>
                  </a:moveTo>
                  <a:lnTo>
                    <a:pt x="121" y="0"/>
                  </a:lnTo>
                  <a:lnTo>
                    <a:pt x="121" y="23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256"/>
            <p:cNvSpPr>
              <a:spLocks/>
            </p:cNvSpPr>
            <p:nvPr/>
          </p:nvSpPr>
          <p:spPr bwMode="auto">
            <a:xfrm>
              <a:off x="3826" y="3636"/>
              <a:ext cx="136" cy="172"/>
            </a:xfrm>
            <a:custGeom>
              <a:avLst/>
              <a:gdLst>
                <a:gd name="T0" fmla="*/ 13 w 201"/>
                <a:gd name="T1" fmla="*/ 16 h 256"/>
                <a:gd name="T2" fmla="*/ 0 w 201"/>
                <a:gd name="T3" fmla="*/ 7 h 256"/>
                <a:gd name="T4" fmla="*/ 13 w 201"/>
                <a:gd name="T5" fmla="*/ 0 h 256"/>
                <a:gd name="T6" fmla="*/ 13 w 201"/>
                <a:gd name="T7" fmla="*/ 1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256"/>
                <a:gd name="T14" fmla="*/ 201 w 201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256">
                  <a:moveTo>
                    <a:pt x="201" y="256"/>
                  </a:moveTo>
                  <a:lnTo>
                    <a:pt x="0" y="130"/>
                  </a:lnTo>
                  <a:lnTo>
                    <a:pt x="201" y="0"/>
                  </a:lnTo>
                  <a:lnTo>
                    <a:pt x="201" y="256"/>
                  </a:ln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Oval 257"/>
            <p:cNvSpPr>
              <a:spLocks noChangeArrowheads="1"/>
            </p:cNvSpPr>
            <p:nvPr/>
          </p:nvSpPr>
          <p:spPr bwMode="auto">
            <a:xfrm>
              <a:off x="3793" y="3706"/>
              <a:ext cx="31" cy="31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5" name="Oval 258"/>
            <p:cNvSpPr>
              <a:spLocks noChangeArrowheads="1"/>
            </p:cNvSpPr>
            <p:nvPr/>
          </p:nvSpPr>
          <p:spPr bwMode="auto">
            <a:xfrm>
              <a:off x="3470" y="3864"/>
              <a:ext cx="31" cy="3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6" name="Oval 259"/>
            <p:cNvSpPr>
              <a:spLocks noChangeArrowheads="1"/>
            </p:cNvSpPr>
            <p:nvPr/>
          </p:nvSpPr>
          <p:spPr bwMode="auto">
            <a:xfrm>
              <a:off x="3720" y="3864"/>
              <a:ext cx="31" cy="3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7" name="Oval 260"/>
            <p:cNvSpPr>
              <a:spLocks noChangeArrowheads="1"/>
            </p:cNvSpPr>
            <p:nvPr/>
          </p:nvSpPr>
          <p:spPr bwMode="auto">
            <a:xfrm>
              <a:off x="4027" y="3864"/>
              <a:ext cx="31" cy="3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8" name="Oval 261"/>
            <p:cNvSpPr>
              <a:spLocks noChangeArrowheads="1"/>
            </p:cNvSpPr>
            <p:nvPr/>
          </p:nvSpPr>
          <p:spPr bwMode="auto">
            <a:xfrm>
              <a:off x="4287" y="3864"/>
              <a:ext cx="32" cy="3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19" name="Oval 262"/>
            <p:cNvSpPr>
              <a:spLocks noChangeArrowheads="1"/>
            </p:cNvSpPr>
            <p:nvPr/>
          </p:nvSpPr>
          <p:spPr bwMode="auto">
            <a:xfrm>
              <a:off x="4163" y="4107"/>
              <a:ext cx="33" cy="3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20" name="Oval 263"/>
            <p:cNvSpPr>
              <a:spLocks noChangeArrowheads="1"/>
            </p:cNvSpPr>
            <p:nvPr/>
          </p:nvSpPr>
          <p:spPr bwMode="auto">
            <a:xfrm>
              <a:off x="3609" y="4107"/>
              <a:ext cx="32" cy="3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1021" name="Line 264"/>
            <p:cNvSpPr>
              <a:spLocks noChangeShapeType="1"/>
            </p:cNvSpPr>
            <p:nvPr/>
          </p:nvSpPr>
          <p:spPr bwMode="auto">
            <a:xfrm flipV="1">
              <a:off x="3626" y="3972"/>
              <a:ext cx="0" cy="1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265"/>
            <p:cNvSpPr>
              <a:spLocks/>
            </p:cNvSpPr>
            <p:nvPr/>
          </p:nvSpPr>
          <p:spPr bwMode="auto">
            <a:xfrm>
              <a:off x="3472" y="3880"/>
              <a:ext cx="339" cy="59"/>
            </a:xfrm>
            <a:custGeom>
              <a:avLst/>
              <a:gdLst>
                <a:gd name="T0" fmla="*/ 32 w 503"/>
                <a:gd name="T1" fmla="*/ 0 h 87"/>
                <a:gd name="T2" fmla="*/ 19 w 503"/>
                <a:gd name="T3" fmla="*/ 0 h 87"/>
                <a:gd name="T4" fmla="*/ 19 w 503"/>
                <a:gd name="T5" fmla="*/ 5 h 87"/>
                <a:gd name="T6" fmla="*/ 9 w 503"/>
                <a:gd name="T7" fmla="*/ 5 h 87"/>
                <a:gd name="T8" fmla="*/ 9 w 503"/>
                <a:gd name="T9" fmla="*/ 0 h 87"/>
                <a:gd name="T10" fmla="*/ 0 w 503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3"/>
                <a:gd name="T19" fmla="*/ 0 h 87"/>
                <a:gd name="T20" fmla="*/ 503 w 503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3" h="87">
                  <a:moveTo>
                    <a:pt x="503" y="0"/>
                  </a:moveTo>
                  <a:lnTo>
                    <a:pt x="309" y="0"/>
                  </a:lnTo>
                  <a:lnTo>
                    <a:pt x="309" y="87"/>
                  </a:lnTo>
                  <a:lnTo>
                    <a:pt x="148" y="87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266"/>
            <p:cNvSpPr>
              <a:spLocks noChangeShapeType="1"/>
            </p:cNvSpPr>
            <p:nvPr/>
          </p:nvSpPr>
          <p:spPr bwMode="auto">
            <a:xfrm flipH="1">
              <a:off x="3568" y="3968"/>
              <a:ext cx="11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267"/>
            <p:cNvSpPr>
              <a:spLocks noChangeShapeType="1"/>
            </p:cNvSpPr>
            <p:nvPr/>
          </p:nvSpPr>
          <p:spPr bwMode="auto">
            <a:xfrm flipV="1">
              <a:off x="4179" y="3972"/>
              <a:ext cx="0" cy="1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Freeform 268"/>
            <p:cNvSpPr>
              <a:spLocks/>
            </p:cNvSpPr>
            <p:nvPr/>
          </p:nvSpPr>
          <p:spPr bwMode="auto">
            <a:xfrm>
              <a:off x="3983" y="3880"/>
              <a:ext cx="321" cy="59"/>
            </a:xfrm>
            <a:custGeom>
              <a:avLst/>
              <a:gdLst>
                <a:gd name="T0" fmla="*/ 30 w 476"/>
                <a:gd name="T1" fmla="*/ 0 h 87"/>
                <a:gd name="T2" fmla="*/ 24 w 476"/>
                <a:gd name="T3" fmla="*/ 0 h 87"/>
                <a:gd name="T4" fmla="*/ 24 w 476"/>
                <a:gd name="T5" fmla="*/ 5 h 87"/>
                <a:gd name="T6" fmla="*/ 13 w 476"/>
                <a:gd name="T7" fmla="*/ 5 h 87"/>
                <a:gd name="T8" fmla="*/ 13 w 476"/>
                <a:gd name="T9" fmla="*/ 0 h 87"/>
                <a:gd name="T10" fmla="*/ 0 w 476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87"/>
                <a:gd name="T20" fmla="*/ 476 w 476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87">
                  <a:moveTo>
                    <a:pt x="476" y="0"/>
                  </a:moveTo>
                  <a:lnTo>
                    <a:pt x="371" y="0"/>
                  </a:lnTo>
                  <a:lnTo>
                    <a:pt x="371" y="87"/>
                  </a:lnTo>
                  <a:lnTo>
                    <a:pt x="210" y="87"/>
                  </a:lnTo>
                  <a:lnTo>
                    <a:pt x="210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269"/>
            <p:cNvSpPr>
              <a:spLocks noChangeShapeType="1"/>
            </p:cNvSpPr>
            <p:nvPr/>
          </p:nvSpPr>
          <p:spPr bwMode="auto">
            <a:xfrm flipH="1">
              <a:off x="4121" y="3968"/>
              <a:ext cx="1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270"/>
            <p:cNvSpPr>
              <a:spLocks noChangeShapeType="1"/>
            </p:cNvSpPr>
            <p:nvPr/>
          </p:nvSpPr>
          <p:spPr bwMode="auto">
            <a:xfrm>
              <a:off x="3363" y="4126"/>
              <a:ext cx="106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271"/>
            <p:cNvSpPr>
              <a:spLocks noChangeShapeType="1"/>
            </p:cNvSpPr>
            <p:nvPr/>
          </p:nvSpPr>
          <p:spPr bwMode="auto">
            <a:xfrm>
              <a:off x="4302" y="3537"/>
              <a:ext cx="1" cy="6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272"/>
            <p:cNvSpPr>
              <a:spLocks noChangeShapeType="1"/>
            </p:cNvSpPr>
            <p:nvPr/>
          </p:nvSpPr>
          <p:spPr bwMode="auto">
            <a:xfrm>
              <a:off x="3484" y="3537"/>
              <a:ext cx="1" cy="6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Rectangle 273"/>
            <p:cNvSpPr>
              <a:spLocks noChangeArrowheads="1"/>
            </p:cNvSpPr>
            <p:nvPr/>
          </p:nvSpPr>
          <p:spPr bwMode="auto">
            <a:xfrm>
              <a:off x="3422" y="3463"/>
              <a:ext cx="1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/>
            </a:p>
          </p:txBody>
        </p:sp>
        <p:sp>
          <p:nvSpPr>
            <p:cNvPr id="41031" name="Rectangle 274"/>
            <p:cNvSpPr>
              <a:spLocks noChangeArrowheads="1"/>
            </p:cNvSpPr>
            <p:nvPr/>
          </p:nvSpPr>
          <p:spPr bwMode="auto">
            <a:xfrm>
              <a:off x="4238" y="3463"/>
              <a:ext cx="2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data’</a:t>
              </a:r>
              <a:endParaRPr lang="en-US" altLang="en-US"/>
            </a:p>
          </p:txBody>
        </p:sp>
        <p:sp>
          <p:nvSpPr>
            <p:cNvPr id="41032" name="Rectangle 275"/>
            <p:cNvSpPr>
              <a:spLocks noChangeArrowheads="1"/>
            </p:cNvSpPr>
            <p:nvPr/>
          </p:nvSpPr>
          <p:spPr bwMode="auto">
            <a:xfrm>
              <a:off x="4079" y="3644"/>
              <a:ext cx="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d’</a:t>
              </a:r>
              <a:endParaRPr lang="en-US" altLang="en-US"/>
            </a:p>
          </p:txBody>
        </p:sp>
        <p:sp>
          <p:nvSpPr>
            <p:cNvPr id="41033" name="Rectangle 276"/>
            <p:cNvSpPr>
              <a:spLocks noChangeArrowheads="1"/>
            </p:cNvSpPr>
            <p:nvPr/>
          </p:nvSpPr>
          <p:spPr bwMode="auto">
            <a:xfrm>
              <a:off x="3688" y="362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/>
            </a:p>
          </p:txBody>
        </p:sp>
        <p:sp>
          <p:nvSpPr>
            <p:cNvPr id="41034" name="Rectangle 277"/>
            <p:cNvSpPr>
              <a:spLocks noChangeArrowheads="1"/>
            </p:cNvSpPr>
            <p:nvPr/>
          </p:nvSpPr>
          <p:spPr bwMode="auto">
            <a:xfrm>
              <a:off x="4148" y="3572"/>
              <a:ext cx="1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cell</a:t>
              </a:r>
              <a:endParaRPr lang="en-US" altLang="en-US"/>
            </a:p>
          </p:txBody>
        </p:sp>
        <p:sp>
          <p:nvSpPr>
            <p:cNvPr id="41035" name="Rectangle 278"/>
            <p:cNvSpPr>
              <a:spLocks noChangeArrowheads="1"/>
            </p:cNvSpPr>
            <p:nvPr/>
          </p:nvSpPr>
          <p:spPr bwMode="auto">
            <a:xfrm>
              <a:off x="3728" y="404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FF00"/>
                  </a:solidFill>
                  <a:latin typeface="Myriad Roman" charset="0"/>
                </a:rPr>
                <a:t>0</a:t>
              </a:r>
              <a:endParaRPr lang="en-US" altLang="en-US">
                <a:solidFill>
                  <a:srgbClr val="00FF00"/>
                </a:solidFill>
              </a:endParaRPr>
            </a:p>
          </p:txBody>
        </p:sp>
        <p:sp>
          <p:nvSpPr>
            <p:cNvPr id="41036" name="Rectangle 279"/>
            <p:cNvSpPr>
              <a:spLocks noChangeArrowheads="1"/>
            </p:cNvSpPr>
            <p:nvPr/>
          </p:nvSpPr>
          <p:spPr bwMode="auto">
            <a:xfrm>
              <a:off x="3185" y="4058"/>
              <a:ext cx="2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word</a:t>
              </a:r>
              <a:endParaRPr lang="en-US" altLang="en-US"/>
            </a:p>
          </p:txBody>
        </p:sp>
        <p:sp>
          <p:nvSpPr>
            <p:cNvPr id="41037" name="Rectangle 280"/>
            <p:cNvSpPr>
              <a:spLocks noChangeArrowheads="1"/>
            </p:cNvSpPr>
            <p:nvPr/>
          </p:nvSpPr>
          <p:spPr bwMode="auto">
            <a:xfrm>
              <a:off x="3162" y="4132"/>
              <a:ext cx="2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Myriad Roman" charset="0"/>
                </a:rPr>
                <a:t>enable</a:t>
              </a:r>
              <a:endParaRPr lang="en-US" altLang="en-US"/>
            </a:p>
          </p:txBody>
        </p:sp>
        <p:sp>
          <p:nvSpPr>
            <p:cNvPr id="41038" name="Freeform 282"/>
            <p:cNvSpPr>
              <a:spLocks/>
            </p:cNvSpPr>
            <p:nvPr/>
          </p:nvSpPr>
          <p:spPr bwMode="auto">
            <a:xfrm>
              <a:off x="3665" y="3611"/>
              <a:ext cx="454" cy="417"/>
            </a:xfrm>
            <a:custGeom>
              <a:avLst/>
              <a:gdLst>
                <a:gd name="T0" fmla="*/ 1 w 673"/>
                <a:gd name="T1" fmla="*/ 11 h 620"/>
                <a:gd name="T2" fmla="*/ 2 w 673"/>
                <a:gd name="T3" fmla="*/ 27 h 620"/>
                <a:gd name="T4" fmla="*/ 15 w 673"/>
                <a:gd name="T5" fmla="*/ 37 h 620"/>
                <a:gd name="T6" fmla="*/ 37 w 673"/>
                <a:gd name="T7" fmla="*/ 35 h 620"/>
                <a:gd name="T8" fmla="*/ 42 w 673"/>
                <a:gd name="T9" fmla="*/ 17 h 620"/>
                <a:gd name="T10" fmla="*/ 34 w 673"/>
                <a:gd name="T11" fmla="*/ 4 h 620"/>
                <a:gd name="T12" fmla="*/ 22 w 673"/>
                <a:gd name="T13" fmla="*/ 1 h 620"/>
                <a:gd name="T14" fmla="*/ 12 w 673"/>
                <a:gd name="T15" fmla="*/ 2 h 620"/>
                <a:gd name="T16" fmla="*/ 7 w 673"/>
                <a:gd name="T17" fmla="*/ 5 h 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3"/>
                <a:gd name="T28" fmla="*/ 0 h 620"/>
                <a:gd name="T29" fmla="*/ 673 w 673"/>
                <a:gd name="T30" fmla="*/ 620 h 6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3" h="620">
                  <a:moveTo>
                    <a:pt x="14" y="180"/>
                  </a:moveTo>
                  <a:cubicBezTo>
                    <a:pt x="7" y="267"/>
                    <a:pt x="0" y="354"/>
                    <a:pt x="36" y="423"/>
                  </a:cubicBezTo>
                  <a:cubicBezTo>
                    <a:pt x="72" y="492"/>
                    <a:pt x="141" y="574"/>
                    <a:pt x="233" y="597"/>
                  </a:cubicBezTo>
                  <a:cubicBezTo>
                    <a:pt x="325" y="620"/>
                    <a:pt x="518" y="612"/>
                    <a:pt x="590" y="559"/>
                  </a:cubicBezTo>
                  <a:cubicBezTo>
                    <a:pt x="662" y="506"/>
                    <a:pt x="673" y="361"/>
                    <a:pt x="665" y="279"/>
                  </a:cubicBezTo>
                  <a:cubicBezTo>
                    <a:pt x="657" y="197"/>
                    <a:pt x="598" y="113"/>
                    <a:pt x="544" y="67"/>
                  </a:cubicBezTo>
                  <a:cubicBezTo>
                    <a:pt x="490" y="21"/>
                    <a:pt x="399" y="12"/>
                    <a:pt x="340" y="6"/>
                  </a:cubicBezTo>
                  <a:cubicBezTo>
                    <a:pt x="281" y="0"/>
                    <a:pt x="226" y="18"/>
                    <a:pt x="188" y="29"/>
                  </a:cubicBezTo>
                  <a:cubicBezTo>
                    <a:pt x="150" y="40"/>
                    <a:pt x="131" y="57"/>
                    <a:pt x="112" y="74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Text Box 284"/>
            <p:cNvSpPr txBox="1">
              <a:spLocks noChangeArrowheads="1"/>
            </p:cNvSpPr>
            <p:nvPr/>
          </p:nvSpPr>
          <p:spPr bwMode="auto">
            <a:xfrm>
              <a:off x="3541" y="36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41040" name="Text Box 285"/>
            <p:cNvSpPr txBox="1">
              <a:spLocks noChangeArrowheads="1"/>
            </p:cNvSpPr>
            <p:nvPr/>
          </p:nvSpPr>
          <p:spPr bwMode="auto">
            <a:xfrm>
              <a:off x="4049" y="366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</p:grpSp>
      <p:sp>
        <p:nvSpPr>
          <p:cNvPr id="41006" name="Text Box 287"/>
          <p:cNvSpPr txBox="1">
            <a:spLocks noChangeArrowheads="1"/>
          </p:cNvSpPr>
          <p:nvPr/>
        </p:nvSpPr>
        <p:spPr bwMode="auto">
          <a:xfrm>
            <a:off x="8897938" y="3694113"/>
            <a:ext cx="241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1007" name="Text Box 288"/>
          <p:cNvSpPr txBox="1">
            <a:spLocks noChangeArrowheads="1"/>
          </p:cNvSpPr>
          <p:nvPr/>
        </p:nvSpPr>
        <p:spPr bwMode="auto">
          <a:xfrm>
            <a:off x="8902700" y="5395913"/>
            <a:ext cx="241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875" grpId="0" animBg="1"/>
      <p:bldP spid="5818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73A7CFB-3E41-440F-9502-CDE6EF795D3D}" type="slidenum">
              <a:rPr lang="en-US" smtClean="0"/>
              <a:pPr algn="l">
                <a:defRPr/>
              </a:pPr>
              <a:t>24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3333FF"/>
                </a:solidFill>
              </a:rPr>
              <a:t>Static RAM (SRAM)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2795588"/>
            <a:ext cx="5375275" cy="27352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smtClean="0"/>
              <a:t>“Static” RAM cell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smtClean="0"/>
              <a:t>Reading this cell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smtClean="0"/>
              <a:t>Somewhat trickier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smtClean="0"/>
              <a:t>When rw set to read, the RAM logic sets both </a:t>
            </a:r>
            <a:r>
              <a:rPr lang="en-US" sz="1600" i="1" smtClean="0"/>
              <a:t>data</a:t>
            </a:r>
            <a:r>
              <a:rPr lang="en-US" sz="1600" smtClean="0"/>
              <a:t> and </a:t>
            </a:r>
            <a:r>
              <a:rPr lang="en-US" sz="1600" i="1" smtClean="0"/>
              <a:t>data’</a:t>
            </a:r>
            <a:r>
              <a:rPr lang="en-US" sz="1600" smtClean="0"/>
              <a:t> to </a:t>
            </a:r>
            <a:r>
              <a:rPr lang="en-US" sz="1600" smtClean="0">
                <a:solidFill>
                  <a:srgbClr val="00FF00"/>
                </a:solidFill>
              </a:rPr>
              <a:t>1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smtClean="0"/>
              <a:t>The stored bit d will pull either the left line or the right bit down slightly below </a:t>
            </a:r>
            <a:r>
              <a:rPr lang="en-US" sz="1600" smtClean="0">
                <a:solidFill>
                  <a:srgbClr val="0033CC"/>
                </a:solidFill>
              </a:rPr>
              <a:t>1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smtClean="0"/>
              <a:t>“Sense amplifiers” detect which side is slightly pulled down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smtClean="0"/>
              <a:t>The electrical description of SRAM is really beyond our scope – just general idea here, mainly to contrast with </a:t>
            </a:r>
            <a:r>
              <a:rPr lang="en-US" sz="1800" i="1" smtClean="0"/>
              <a:t>DRAM</a:t>
            </a:r>
            <a:r>
              <a:rPr lang="en-US" sz="1800" smtClean="0"/>
              <a:t>...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800" smtClean="0"/>
          </a:p>
        </p:txBody>
      </p:sp>
      <p:pic>
        <p:nvPicPr>
          <p:cNvPr id="41989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9963" y="1228725"/>
            <a:ext cx="332263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Line 37"/>
          <p:cNvSpPr>
            <a:spLocks noChangeShapeType="1"/>
          </p:cNvSpPr>
          <p:nvPr/>
        </p:nvSpPr>
        <p:spPr bwMode="auto">
          <a:xfrm>
            <a:off x="1708150" y="1431925"/>
            <a:ext cx="11430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83"/>
          <p:cNvSpPr>
            <a:spLocks noChangeShapeType="1"/>
          </p:cNvSpPr>
          <p:nvPr/>
        </p:nvSpPr>
        <p:spPr bwMode="auto">
          <a:xfrm>
            <a:off x="5378450" y="2659063"/>
            <a:ext cx="360363" cy="396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Text Box 84"/>
          <p:cNvSpPr txBox="1">
            <a:spLocks noChangeArrowheads="1"/>
          </p:cNvSpPr>
          <p:nvPr/>
        </p:nvSpPr>
        <p:spPr bwMode="auto">
          <a:xfrm>
            <a:off x="5791200" y="265747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SRAM</a:t>
            </a:r>
            <a:r>
              <a:rPr lang="en-US" altLang="en-US" sz="1800"/>
              <a:t> cell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68275" y="1281113"/>
            <a:ext cx="1673225" cy="1160462"/>
            <a:chOff x="106" y="807"/>
            <a:chExt cx="1054" cy="731"/>
          </a:xfrm>
        </p:grpSpPr>
        <p:sp>
          <p:nvSpPr>
            <p:cNvPr id="42036" name="Rectangle 113"/>
            <p:cNvSpPr>
              <a:spLocks noChangeArrowheads="1"/>
            </p:cNvSpPr>
            <p:nvPr/>
          </p:nvSpPr>
          <p:spPr bwMode="auto">
            <a:xfrm>
              <a:off x="390" y="807"/>
              <a:ext cx="770" cy="731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2037" name="Line 114"/>
            <p:cNvSpPr>
              <a:spLocks noChangeShapeType="1"/>
            </p:cNvSpPr>
            <p:nvPr/>
          </p:nvSpPr>
          <p:spPr bwMode="auto">
            <a:xfrm flipH="1">
              <a:off x="169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Freeform 115"/>
            <p:cNvSpPr>
              <a:spLocks/>
            </p:cNvSpPr>
            <p:nvPr/>
          </p:nvSpPr>
          <p:spPr bwMode="auto">
            <a:xfrm>
              <a:off x="106" y="898"/>
              <a:ext cx="72" cy="34"/>
            </a:xfrm>
            <a:custGeom>
              <a:avLst/>
              <a:gdLst>
                <a:gd name="T0" fmla="*/ 0 w 100"/>
                <a:gd name="T1" fmla="*/ 1 h 50"/>
                <a:gd name="T2" fmla="*/ 10 w 100"/>
                <a:gd name="T3" fmla="*/ 3 h 50"/>
                <a:gd name="T4" fmla="*/ 10 w 100"/>
                <a:gd name="T5" fmla="*/ 0 h 50"/>
                <a:gd name="T6" fmla="*/ 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50"/>
                  </a:lnTo>
                  <a:lnTo>
                    <a:pt x="10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Line 116"/>
            <p:cNvSpPr>
              <a:spLocks noChangeShapeType="1"/>
            </p:cNvSpPr>
            <p:nvPr/>
          </p:nvSpPr>
          <p:spPr bwMode="auto">
            <a:xfrm>
              <a:off x="250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Freeform 117"/>
            <p:cNvSpPr>
              <a:spLocks/>
            </p:cNvSpPr>
            <p:nvPr/>
          </p:nvSpPr>
          <p:spPr bwMode="auto">
            <a:xfrm>
              <a:off x="318" y="898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118"/>
            <p:cNvSpPr>
              <a:spLocks noChangeShapeType="1"/>
            </p:cNvSpPr>
            <p:nvPr/>
          </p:nvSpPr>
          <p:spPr bwMode="auto">
            <a:xfrm>
              <a:off x="128" y="1056"/>
              <a:ext cx="203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Freeform 119"/>
            <p:cNvSpPr>
              <a:spLocks/>
            </p:cNvSpPr>
            <p:nvPr/>
          </p:nvSpPr>
          <p:spPr bwMode="auto">
            <a:xfrm>
              <a:off x="318" y="1041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Line 120"/>
            <p:cNvSpPr>
              <a:spLocks noChangeShapeType="1"/>
            </p:cNvSpPr>
            <p:nvPr/>
          </p:nvSpPr>
          <p:spPr bwMode="auto">
            <a:xfrm>
              <a:off x="128" y="1198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Freeform 121"/>
            <p:cNvSpPr>
              <a:spLocks/>
            </p:cNvSpPr>
            <p:nvPr/>
          </p:nvSpPr>
          <p:spPr bwMode="auto">
            <a:xfrm>
              <a:off x="318" y="1181"/>
              <a:ext cx="72" cy="35"/>
            </a:xfrm>
            <a:custGeom>
              <a:avLst/>
              <a:gdLst>
                <a:gd name="T0" fmla="*/ 10 w 100"/>
                <a:gd name="T1" fmla="*/ 2 h 50"/>
                <a:gd name="T2" fmla="*/ 0 w 100"/>
                <a:gd name="T3" fmla="*/ 0 h 50"/>
                <a:gd name="T4" fmla="*/ 0 w 100"/>
                <a:gd name="T5" fmla="*/ 4 h 50"/>
                <a:gd name="T6" fmla="*/ 10 w 100"/>
                <a:gd name="T7" fmla="*/ 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Line 122"/>
            <p:cNvSpPr>
              <a:spLocks noChangeShapeType="1"/>
            </p:cNvSpPr>
            <p:nvPr/>
          </p:nvSpPr>
          <p:spPr bwMode="auto">
            <a:xfrm>
              <a:off x="128" y="134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Freeform 123"/>
            <p:cNvSpPr>
              <a:spLocks/>
            </p:cNvSpPr>
            <p:nvPr/>
          </p:nvSpPr>
          <p:spPr bwMode="auto">
            <a:xfrm>
              <a:off x="318" y="1324"/>
              <a:ext cx="72" cy="35"/>
            </a:xfrm>
            <a:custGeom>
              <a:avLst/>
              <a:gdLst>
                <a:gd name="T0" fmla="*/ 10 w 100"/>
                <a:gd name="T1" fmla="*/ 1 h 51"/>
                <a:gd name="T2" fmla="*/ 0 w 100"/>
                <a:gd name="T3" fmla="*/ 0 h 51"/>
                <a:gd name="T4" fmla="*/ 0 w 100"/>
                <a:gd name="T5" fmla="*/ 3 h 51"/>
                <a:gd name="T6" fmla="*/ 10 w 100"/>
                <a:gd name="T7" fmla="*/ 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Freeform 124"/>
            <p:cNvSpPr>
              <a:spLocks/>
            </p:cNvSpPr>
            <p:nvPr/>
          </p:nvSpPr>
          <p:spPr bwMode="auto">
            <a:xfrm>
              <a:off x="390" y="1428"/>
              <a:ext cx="74" cy="73"/>
            </a:xfrm>
            <a:custGeom>
              <a:avLst/>
              <a:gdLst>
                <a:gd name="T0" fmla="*/ 0 w 103"/>
                <a:gd name="T1" fmla="*/ 8 h 106"/>
                <a:gd name="T2" fmla="*/ 10 w 103"/>
                <a:gd name="T3" fmla="*/ 4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Freeform 125"/>
            <p:cNvSpPr>
              <a:spLocks/>
            </p:cNvSpPr>
            <p:nvPr/>
          </p:nvSpPr>
          <p:spPr bwMode="auto">
            <a:xfrm>
              <a:off x="223" y="887"/>
              <a:ext cx="61" cy="56"/>
            </a:xfrm>
            <a:custGeom>
              <a:avLst/>
              <a:gdLst>
                <a:gd name="T0" fmla="*/ 9 w 85"/>
                <a:gd name="T1" fmla="*/ 0 h 81"/>
                <a:gd name="T2" fmla="*/ 0 w 85"/>
                <a:gd name="T3" fmla="*/ 6 h 81"/>
                <a:gd name="T4" fmla="*/ 9 w 85"/>
                <a:gd name="T5" fmla="*/ 0 h 81"/>
                <a:gd name="T6" fmla="*/ 0 60000 65536"/>
                <a:gd name="T7" fmla="*/ 0 60000 65536"/>
                <a:gd name="T8" fmla="*/ 0 60000 65536"/>
                <a:gd name="T9" fmla="*/ 0 w 85"/>
                <a:gd name="T10" fmla="*/ 0 h 81"/>
                <a:gd name="T11" fmla="*/ 85 w 8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1">
                  <a:moveTo>
                    <a:pt x="85" y="0"/>
                  </a:moveTo>
                  <a:lnTo>
                    <a:pt x="0" y="8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Line 126"/>
            <p:cNvSpPr>
              <a:spLocks noChangeShapeType="1"/>
            </p:cNvSpPr>
            <p:nvPr/>
          </p:nvSpPr>
          <p:spPr bwMode="auto">
            <a:xfrm flipH="1">
              <a:off x="223" y="887"/>
              <a:ext cx="61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Freeform 127"/>
            <p:cNvSpPr>
              <a:spLocks/>
            </p:cNvSpPr>
            <p:nvPr/>
          </p:nvSpPr>
          <p:spPr bwMode="auto">
            <a:xfrm>
              <a:off x="223" y="1026"/>
              <a:ext cx="61" cy="58"/>
            </a:xfrm>
            <a:custGeom>
              <a:avLst/>
              <a:gdLst>
                <a:gd name="T0" fmla="*/ 9 w 85"/>
                <a:gd name="T1" fmla="*/ 0 h 84"/>
                <a:gd name="T2" fmla="*/ 0 w 85"/>
                <a:gd name="T3" fmla="*/ 6 h 84"/>
                <a:gd name="T4" fmla="*/ 9 w 85"/>
                <a:gd name="T5" fmla="*/ 0 h 84"/>
                <a:gd name="T6" fmla="*/ 0 60000 65536"/>
                <a:gd name="T7" fmla="*/ 0 60000 65536"/>
                <a:gd name="T8" fmla="*/ 0 60000 65536"/>
                <a:gd name="T9" fmla="*/ 0 w 85"/>
                <a:gd name="T10" fmla="*/ 0 h 84"/>
                <a:gd name="T11" fmla="*/ 85 w 85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4">
                  <a:moveTo>
                    <a:pt x="85" y="0"/>
                  </a:moveTo>
                  <a:lnTo>
                    <a:pt x="0" y="8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Line 128"/>
            <p:cNvSpPr>
              <a:spLocks noChangeShapeType="1"/>
            </p:cNvSpPr>
            <p:nvPr/>
          </p:nvSpPr>
          <p:spPr bwMode="auto">
            <a:xfrm flipH="1">
              <a:off x="223" y="1026"/>
              <a:ext cx="61" cy="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Rectangle 129"/>
            <p:cNvSpPr>
              <a:spLocks noChangeArrowheads="1"/>
            </p:cNvSpPr>
            <p:nvPr/>
          </p:nvSpPr>
          <p:spPr bwMode="auto">
            <a:xfrm>
              <a:off x="224" y="80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 sz="1800"/>
            </a:p>
          </p:txBody>
        </p:sp>
        <p:sp>
          <p:nvSpPr>
            <p:cNvPr id="42053" name="Rectangle 130"/>
            <p:cNvSpPr>
              <a:spLocks noChangeArrowheads="1"/>
            </p:cNvSpPr>
            <p:nvPr/>
          </p:nvSpPr>
          <p:spPr bwMode="auto">
            <a:xfrm>
              <a:off x="224" y="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</a:t>
              </a:r>
              <a:endParaRPr lang="en-US" altLang="en-US" sz="1800"/>
            </a:p>
          </p:txBody>
        </p:sp>
        <p:sp>
          <p:nvSpPr>
            <p:cNvPr id="42054" name="Rectangle 131"/>
            <p:cNvSpPr>
              <a:spLocks noChangeArrowheads="1"/>
            </p:cNvSpPr>
            <p:nvPr/>
          </p:nvSpPr>
          <p:spPr bwMode="auto">
            <a:xfrm>
              <a:off x="414" y="873"/>
              <a:ext cx="15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800"/>
            </a:p>
          </p:txBody>
        </p:sp>
        <p:sp>
          <p:nvSpPr>
            <p:cNvPr id="42055" name="Rectangle 132"/>
            <p:cNvSpPr>
              <a:spLocks noChangeArrowheads="1"/>
            </p:cNvSpPr>
            <p:nvPr/>
          </p:nvSpPr>
          <p:spPr bwMode="auto">
            <a:xfrm>
              <a:off x="414" y="1014"/>
              <a:ext cx="1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42056" name="Rectangle 133"/>
            <p:cNvSpPr>
              <a:spLocks noChangeArrowheads="1"/>
            </p:cNvSpPr>
            <p:nvPr/>
          </p:nvSpPr>
          <p:spPr bwMode="auto">
            <a:xfrm>
              <a:off x="414" y="1155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800"/>
            </a:p>
          </p:txBody>
        </p:sp>
        <p:sp>
          <p:nvSpPr>
            <p:cNvPr id="42057" name="Rectangle 134"/>
            <p:cNvSpPr>
              <a:spLocks noChangeArrowheads="1"/>
            </p:cNvSpPr>
            <p:nvPr/>
          </p:nvSpPr>
          <p:spPr bwMode="auto">
            <a:xfrm>
              <a:off x="439" y="11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 sz="1800"/>
            </a:p>
          </p:txBody>
        </p:sp>
        <p:sp>
          <p:nvSpPr>
            <p:cNvPr id="42058" name="Rectangle 135"/>
            <p:cNvSpPr>
              <a:spLocks noChangeArrowheads="1"/>
            </p:cNvSpPr>
            <p:nvPr/>
          </p:nvSpPr>
          <p:spPr bwMode="auto">
            <a:xfrm>
              <a:off x="414" y="129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en</a:t>
              </a:r>
              <a:endParaRPr lang="en-US" altLang="en-US" sz="1800"/>
            </a:p>
          </p:txBody>
        </p:sp>
        <p:sp>
          <p:nvSpPr>
            <p:cNvPr id="42059" name="Rectangle 136"/>
            <p:cNvSpPr>
              <a:spLocks noChangeArrowheads="1"/>
            </p:cNvSpPr>
            <p:nvPr/>
          </p:nvSpPr>
          <p:spPr bwMode="auto">
            <a:xfrm>
              <a:off x="628" y="1097"/>
              <a:ext cx="3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1024x32</a:t>
              </a:r>
              <a:endParaRPr lang="en-US" altLang="en-US" sz="1800"/>
            </a:p>
          </p:txBody>
        </p:sp>
        <p:sp>
          <p:nvSpPr>
            <p:cNvPr id="42060" name="Rectangle 137"/>
            <p:cNvSpPr>
              <a:spLocks noChangeArrowheads="1"/>
            </p:cNvSpPr>
            <p:nvPr/>
          </p:nvSpPr>
          <p:spPr bwMode="auto">
            <a:xfrm>
              <a:off x="705" y="1174"/>
              <a:ext cx="1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RAM</a:t>
              </a:r>
              <a:endParaRPr lang="en-US" altLang="en-US" sz="1800"/>
            </a:p>
          </p:txBody>
        </p:sp>
      </p:grpSp>
      <p:sp>
        <p:nvSpPr>
          <p:cNvPr id="41994" name="Freeform 142"/>
          <p:cNvSpPr>
            <a:spLocks/>
          </p:cNvSpPr>
          <p:nvPr/>
        </p:nvSpPr>
        <p:spPr bwMode="auto">
          <a:xfrm>
            <a:off x="7329488" y="3883025"/>
            <a:ext cx="323850" cy="407988"/>
          </a:xfrm>
          <a:custGeom>
            <a:avLst/>
            <a:gdLst>
              <a:gd name="T0" fmla="*/ 0 w 204"/>
              <a:gd name="T1" fmla="*/ 2147483647 h 257"/>
              <a:gd name="T2" fmla="*/ 2147483647 w 204"/>
              <a:gd name="T3" fmla="*/ 2147483647 h 257"/>
              <a:gd name="T4" fmla="*/ 0 w 204"/>
              <a:gd name="T5" fmla="*/ 0 h 257"/>
              <a:gd name="T6" fmla="*/ 0 w 204"/>
              <a:gd name="T7" fmla="*/ 214748364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257"/>
              <a:gd name="T14" fmla="*/ 204 w 204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257">
                <a:moveTo>
                  <a:pt x="0" y="257"/>
                </a:moveTo>
                <a:lnTo>
                  <a:pt x="204" y="128"/>
                </a:lnTo>
                <a:lnTo>
                  <a:pt x="0" y="0"/>
                </a:lnTo>
                <a:lnTo>
                  <a:pt x="0" y="257"/>
                </a:ln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Oval 143"/>
          <p:cNvSpPr>
            <a:spLocks noChangeArrowheads="1"/>
          </p:cNvSpPr>
          <p:nvPr/>
        </p:nvSpPr>
        <p:spPr bwMode="auto">
          <a:xfrm>
            <a:off x="7658100" y="4046538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1996" name="Freeform 144"/>
          <p:cNvSpPr>
            <a:spLocks/>
          </p:cNvSpPr>
          <p:nvPr/>
        </p:nvSpPr>
        <p:spPr bwMode="auto">
          <a:xfrm>
            <a:off x="7140575" y="3703638"/>
            <a:ext cx="195263" cy="377825"/>
          </a:xfrm>
          <a:custGeom>
            <a:avLst/>
            <a:gdLst>
              <a:gd name="T0" fmla="*/ 2147483647 w 123"/>
              <a:gd name="T1" fmla="*/ 0 h 238"/>
              <a:gd name="T2" fmla="*/ 0 w 123"/>
              <a:gd name="T3" fmla="*/ 0 h 238"/>
              <a:gd name="T4" fmla="*/ 0 w 123"/>
              <a:gd name="T5" fmla="*/ 2147483647 h 238"/>
              <a:gd name="T6" fmla="*/ 0 60000 65536"/>
              <a:gd name="T7" fmla="*/ 0 60000 65536"/>
              <a:gd name="T8" fmla="*/ 0 60000 65536"/>
              <a:gd name="T9" fmla="*/ 0 w 123"/>
              <a:gd name="T10" fmla="*/ 0 h 238"/>
              <a:gd name="T11" fmla="*/ 123 w 123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238">
                <a:moveTo>
                  <a:pt x="123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Freeform 145"/>
          <p:cNvSpPr>
            <a:spLocks/>
          </p:cNvSpPr>
          <p:nvPr/>
        </p:nvSpPr>
        <p:spPr bwMode="auto">
          <a:xfrm>
            <a:off x="7683500" y="3703638"/>
            <a:ext cx="193675" cy="377825"/>
          </a:xfrm>
          <a:custGeom>
            <a:avLst/>
            <a:gdLst>
              <a:gd name="T0" fmla="*/ 0 w 122"/>
              <a:gd name="T1" fmla="*/ 0 h 238"/>
              <a:gd name="T2" fmla="*/ 2147483647 w 122"/>
              <a:gd name="T3" fmla="*/ 0 h 238"/>
              <a:gd name="T4" fmla="*/ 2147483647 w 122"/>
              <a:gd name="T5" fmla="*/ 2147483647 h 238"/>
              <a:gd name="T6" fmla="*/ 0 60000 65536"/>
              <a:gd name="T7" fmla="*/ 0 60000 65536"/>
              <a:gd name="T8" fmla="*/ 0 60000 65536"/>
              <a:gd name="T9" fmla="*/ 0 w 122"/>
              <a:gd name="T10" fmla="*/ 0 h 238"/>
              <a:gd name="T11" fmla="*/ 122 w 122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" h="238">
                <a:moveTo>
                  <a:pt x="0" y="0"/>
                </a:moveTo>
                <a:lnTo>
                  <a:pt x="122" y="0"/>
                </a:lnTo>
                <a:lnTo>
                  <a:pt x="122" y="23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Freeform 146"/>
          <p:cNvSpPr>
            <a:spLocks/>
          </p:cNvSpPr>
          <p:nvPr/>
        </p:nvSpPr>
        <p:spPr bwMode="auto">
          <a:xfrm>
            <a:off x="7359650" y="3500438"/>
            <a:ext cx="323850" cy="412750"/>
          </a:xfrm>
          <a:custGeom>
            <a:avLst/>
            <a:gdLst>
              <a:gd name="T0" fmla="*/ 2147483647 w 204"/>
              <a:gd name="T1" fmla="*/ 2147483647 h 260"/>
              <a:gd name="T2" fmla="*/ 0 w 204"/>
              <a:gd name="T3" fmla="*/ 2147483647 h 260"/>
              <a:gd name="T4" fmla="*/ 2147483647 w 204"/>
              <a:gd name="T5" fmla="*/ 0 h 260"/>
              <a:gd name="T6" fmla="*/ 2147483647 w 204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260"/>
              <a:gd name="T14" fmla="*/ 204 w 204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260">
                <a:moveTo>
                  <a:pt x="204" y="260"/>
                </a:moveTo>
                <a:lnTo>
                  <a:pt x="0" y="131"/>
                </a:lnTo>
                <a:lnTo>
                  <a:pt x="204" y="0"/>
                </a:lnTo>
                <a:lnTo>
                  <a:pt x="204" y="260"/>
                </a:ln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147"/>
          <p:cNvSpPr>
            <a:spLocks noChangeArrowheads="1"/>
          </p:cNvSpPr>
          <p:nvPr/>
        </p:nvSpPr>
        <p:spPr bwMode="auto">
          <a:xfrm>
            <a:off x="7280275" y="3668713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0" name="Oval 148"/>
          <p:cNvSpPr>
            <a:spLocks noChangeArrowheads="1"/>
          </p:cNvSpPr>
          <p:nvPr/>
        </p:nvSpPr>
        <p:spPr bwMode="auto">
          <a:xfrm>
            <a:off x="6508750" y="4046538"/>
            <a:ext cx="74613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1" name="Oval 149"/>
          <p:cNvSpPr>
            <a:spLocks noChangeArrowheads="1"/>
          </p:cNvSpPr>
          <p:nvPr/>
        </p:nvSpPr>
        <p:spPr bwMode="auto">
          <a:xfrm>
            <a:off x="7105650" y="4046538"/>
            <a:ext cx="74613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2" name="Oval 150"/>
          <p:cNvSpPr>
            <a:spLocks noChangeArrowheads="1"/>
          </p:cNvSpPr>
          <p:nvPr/>
        </p:nvSpPr>
        <p:spPr bwMode="auto">
          <a:xfrm>
            <a:off x="7837488" y="4046538"/>
            <a:ext cx="74612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3" name="Oval 151"/>
          <p:cNvSpPr>
            <a:spLocks noChangeArrowheads="1"/>
          </p:cNvSpPr>
          <p:nvPr/>
        </p:nvSpPr>
        <p:spPr bwMode="auto">
          <a:xfrm>
            <a:off x="8459788" y="4046538"/>
            <a:ext cx="74612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4" name="Oval 152"/>
          <p:cNvSpPr>
            <a:spLocks noChangeArrowheads="1"/>
          </p:cNvSpPr>
          <p:nvPr/>
        </p:nvSpPr>
        <p:spPr bwMode="auto">
          <a:xfrm>
            <a:off x="6842125" y="4629150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005" name="Line 153"/>
          <p:cNvSpPr>
            <a:spLocks noChangeShapeType="1"/>
          </p:cNvSpPr>
          <p:nvPr/>
        </p:nvSpPr>
        <p:spPr bwMode="auto">
          <a:xfrm flipV="1">
            <a:off x="6881813" y="4305300"/>
            <a:ext cx="1587" cy="3683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Freeform 154"/>
          <p:cNvSpPr>
            <a:spLocks/>
          </p:cNvSpPr>
          <p:nvPr/>
        </p:nvSpPr>
        <p:spPr bwMode="auto">
          <a:xfrm>
            <a:off x="6515100" y="4086225"/>
            <a:ext cx="809625" cy="139700"/>
          </a:xfrm>
          <a:custGeom>
            <a:avLst/>
            <a:gdLst>
              <a:gd name="T0" fmla="*/ 2147483647 w 510"/>
              <a:gd name="T1" fmla="*/ 0 h 88"/>
              <a:gd name="T2" fmla="*/ 2147483647 w 510"/>
              <a:gd name="T3" fmla="*/ 0 h 88"/>
              <a:gd name="T4" fmla="*/ 2147483647 w 510"/>
              <a:gd name="T5" fmla="*/ 2147483647 h 88"/>
              <a:gd name="T6" fmla="*/ 2147483647 w 510"/>
              <a:gd name="T7" fmla="*/ 2147483647 h 88"/>
              <a:gd name="T8" fmla="*/ 2147483647 w 510"/>
              <a:gd name="T9" fmla="*/ 0 h 88"/>
              <a:gd name="T10" fmla="*/ 0 w 510"/>
              <a:gd name="T11" fmla="*/ 0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0"/>
              <a:gd name="T19" fmla="*/ 0 h 88"/>
              <a:gd name="T20" fmla="*/ 510 w 510"/>
              <a:gd name="T21" fmla="*/ 88 h 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0" h="88">
                <a:moveTo>
                  <a:pt x="510" y="0"/>
                </a:moveTo>
                <a:lnTo>
                  <a:pt x="313" y="0"/>
                </a:lnTo>
                <a:lnTo>
                  <a:pt x="313" y="88"/>
                </a:lnTo>
                <a:lnTo>
                  <a:pt x="150" y="88"/>
                </a:lnTo>
                <a:lnTo>
                  <a:pt x="1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155"/>
          <p:cNvSpPr>
            <a:spLocks noChangeShapeType="1"/>
          </p:cNvSpPr>
          <p:nvPr/>
        </p:nvSpPr>
        <p:spPr bwMode="auto">
          <a:xfrm flipH="1">
            <a:off x="6743700" y="4295775"/>
            <a:ext cx="2778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Freeform 156"/>
          <p:cNvSpPr>
            <a:spLocks/>
          </p:cNvSpPr>
          <p:nvPr/>
        </p:nvSpPr>
        <p:spPr bwMode="auto">
          <a:xfrm>
            <a:off x="7732713" y="4086225"/>
            <a:ext cx="766762" cy="139700"/>
          </a:xfrm>
          <a:custGeom>
            <a:avLst/>
            <a:gdLst>
              <a:gd name="T0" fmla="*/ 2147483647 w 483"/>
              <a:gd name="T1" fmla="*/ 0 h 88"/>
              <a:gd name="T2" fmla="*/ 2147483647 w 483"/>
              <a:gd name="T3" fmla="*/ 0 h 88"/>
              <a:gd name="T4" fmla="*/ 2147483647 w 483"/>
              <a:gd name="T5" fmla="*/ 2147483647 h 88"/>
              <a:gd name="T6" fmla="*/ 2147483647 w 483"/>
              <a:gd name="T7" fmla="*/ 2147483647 h 88"/>
              <a:gd name="T8" fmla="*/ 2147483647 w 483"/>
              <a:gd name="T9" fmla="*/ 0 h 88"/>
              <a:gd name="T10" fmla="*/ 0 w 483"/>
              <a:gd name="T11" fmla="*/ 0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3"/>
              <a:gd name="T19" fmla="*/ 0 h 88"/>
              <a:gd name="T20" fmla="*/ 483 w 483"/>
              <a:gd name="T21" fmla="*/ 88 h 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3" h="88">
                <a:moveTo>
                  <a:pt x="483" y="0"/>
                </a:moveTo>
                <a:lnTo>
                  <a:pt x="376" y="0"/>
                </a:lnTo>
                <a:lnTo>
                  <a:pt x="376" y="88"/>
                </a:lnTo>
                <a:lnTo>
                  <a:pt x="213" y="88"/>
                </a:lnTo>
                <a:lnTo>
                  <a:pt x="21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157"/>
          <p:cNvSpPr>
            <a:spLocks noChangeShapeType="1"/>
          </p:cNvSpPr>
          <p:nvPr/>
        </p:nvSpPr>
        <p:spPr bwMode="auto">
          <a:xfrm flipH="1">
            <a:off x="8061325" y="4295775"/>
            <a:ext cx="2778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Freeform 158"/>
          <p:cNvSpPr>
            <a:spLocks/>
          </p:cNvSpPr>
          <p:nvPr/>
        </p:nvSpPr>
        <p:spPr bwMode="auto">
          <a:xfrm>
            <a:off x="6256338" y="4305300"/>
            <a:ext cx="1944687" cy="368300"/>
          </a:xfrm>
          <a:custGeom>
            <a:avLst/>
            <a:gdLst>
              <a:gd name="T0" fmla="*/ 0 w 1225"/>
              <a:gd name="T1" fmla="*/ 2147483647 h 232"/>
              <a:gd name="T2" fmla="*/ 2147483647 w 1225"/>
              <a:gd name="T3" fmla="*/ 2147483647 h 232"/>
              <a:gd name="T4" fmla="*/ 2147483647 w 1225"/>
              <a:gd name="T5" fmla="*/ 2147483647 h 232"/>
              <a:gd name="T6" fmla="*/ 2147483647 w 1225"/>
              <a:gd name="T7" fmla="*/ 0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232"/>
              <a:gd name="T14" fmla="*/ 1225 w 1225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232">
                <a:moveTo>
                  <a:pt x="0" y="232"/>
                </a:moveTo>
                <a:lnTo>
                  <a:pt x="1200" y="232"/>
                </a:lnTo>
                <a:lnTo>
                  <a:pt x="1225" y="232"/>
                </a:lnTo>
                <a:lnTo>
                  <a:pt x="1225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Line 159"/>
          <p:cNvSpPr>
            <a:spLocks noChangeShapeType="1"/>
          </p:cNvSpPr>
          <p:nvPr/>
        </p:nvSpPr>
        <p:spPr bwMode="auto">
          <a:xfrm>
            <a:off x="8494713" y="3267075"/>
            <a:ext cx="1587" cy="10334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Rectangle 160"/>
          <p:cNvSpPr>
            <a:spLocks noChangeArrowheads="1"/>
          </p:cNvSpPr>
          <p:nvPr/>
        </p:nvSpPr>
        <p:spPr bwMode="auto">
          <a:xfrm>
            <a:off x="6396038" y="3089275"/>
            <a:ext cx="3222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data</a:t>
            </a:r>
            <a:endParaRPr lang="en-US" altLang="en-US"/>
          </a:p>
        </p:txBody>
      </p:sp>
      <p:sp>
        <p:nvSpPr>
          <p:cNvPr id="42013" name="Rectangle 163"/>
          <p:cNvSpPr>
            <a:spLocks noChangeArrowheads="1"/>
          </p:cNvSpPr>
          <p:nvPr/>
        </p:nvSpPr>
        <p:spPr bwMode="auto">
          <a:xfrm>
            <a:off x="8339138" y="3089275"/>
            <a:ext cx="3587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data’</a:t>
            </a:r>
            <a:endParaRPr lang="en-US" altLang="en-US"/>
          </a:p>
        </p:txBody>
      </p:sp>
      <p:sp>
        <p:nvSpPr>
          <p:cNvPr id="42014" name="Rectangle 168"/>
          <p:cNvSpPr>
            <a:spLocks noChangeArrowheads="1"/>
          </p:cNvSpPr>
          <p:nvPr/>
        </p:nvSpPr>
        <p:spPr bwMode="auto">
          <a:xfrm>
            <a:off x="7031038" y="3479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grpSp>
        <p:nvGrpSpPr>
          <p:cNvPr id="3" name="Group 191"/>
          <p:cNvGrpSpPr>
            <a:grpSpLocks/>
          </p:cNvGrpSpPr>
          <p:nvPr/>
        </p:nvGrpSpPr>
        <p:grpSpPr bwMode="auto">
          <a:xfrm>
            <a:off x="6397625" y="3278188"/>
            <a:ext cx="2235200" cy="1389062"/>
            <a:chOff x="4030" y="2065"/>
            <a:chExt cx="1408" cy="875"/>
          </a:xfrm>
        </p:grpSpPr>
        <p:sp>
          <p:nvSpPr>
            <p:cNvPr id="42033" name="Rectangle 170"/>
            <p:cNvSpPr>
              <a:spLocks noChangeArrowheads="1"/>
            </p:cNvSpPr>
            <p:nvPr/>
          </p:nvSpPr>
          <p:spPr bwMode="auto">
            <a:xfrm>
              <a:off x="4421" y="281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FF00"/>
                  </a:solidFill>
                  <a:latin typeface="Myriad Roman" charset="0"/>
                </a:rPr>
                <a:t>1</a:t>
              </a:r>
              <a:endParaRPr lang="en-US" altLang="en-US" b="1">
                <a:solidFill>
                  <a:srgbClr val="00FF00"/>
                </a:solidFill>
              </a:endParaRPr>
            </a:p>
          </p:txBody>
        </p:sp>
        <p:sp>
          <p:nvSpPr>
            <p:cNvPr id="42034" name="Rectangle 171"/>
            <p:cNvSpPr>
              <a:spLocks noChangeArrowheads="1"/>
            </p:cNvSpPr>
            <p:nvPr/>
          </p:nvSpPr>
          <p:spPr bwMode="auto">
            <a:xfrm>
              <a:off x="4030" y="206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FF00"/>
                  </a:solidFill>
                  <a:latin typeface="Myriad Roman" charset="0"/>
                </a:rPr>
                <a:t>1</a:t>
              </a:r>
              <a:endParaRPr lang="en-US" altLang="en-US" b="1">
                <a:solidFill>
                  <a:srgbClr val="00FF00"/>
                </a:solidFill>
              </a:endParaRPr>
            </a:p>
          </p:txBody>
        </p:sp>
        <p:sp>
          <p:nvSpPr>
            <p:cNvPr id="42035" name="Rectangle 174"/>
            <p:cNvSpPr>
              <a:spLocks noChangeArrowheads="1"/>
            </p:cNvSpPr>
            <p:nvPr/>
          </p:nvSpPr>
          <p:spPr bwMode="auto">
            <a:xfrm>
              <a:off x="5386" y="206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FF00"/>
                  </a:solidFill>
                  <a:latin typeface="Myriad Roman" charset="0"/>
                </a:rPr>
                <a:t>1</a:t>
              </a:r>
              <a:endParaRPr lang="en-US" altLang="en-US" b="1">
                <a:solidFill>
                  <a:srgbClr val="00FF00"/>
                </a:solidFill>
              </a:endParaRPr>
            </a:p>
          </p:txBody>
        </p:sp>
      </p:grpSp>
      <p:sp>
        <p:nvSpPr>
          <p:cNvPr id="42016" name="Rectangle 175"/>
          <p:cNvSpPr>
            <a:spLocks noChangeArrowheads="1"/>
          </p:cNvSpPr>
          <p:nvPr/>
        </p:nvSpPr>
        <p:spPr bwMode="auto">
          <a:xfrm>
            <a:off x="5830888" y="4508500"/>
            <a:ext cx="3587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word</a:t>
            </a:r>
            <a:endParaRPr lang="en-US" altLang="en-US"/>
          </a:p>
        </p:txBody>
      </p:sp>
      <p:sp>
        <p:nvSpPr>
          <p:cNvPr id="42017" name="Rectangle 179"/>
          <p:cNvSpPr>
            <a:spLocks noChangeArrowheads="1"/>
          </p:cNvSpPr>
          <p:nvPr/>
        </p:nvSpPr>
        <p:spPr bwMode="auto">
          <a:xfrm>
            <a:off x="5775325" y="4687888"/>
            <a:ext cx="4968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2018" name="Freeform 180"/>
          <p:cNvSpPr>
            <a:spLocks/>
          </p:cNvSpPr>
          <p:nvPr/>
        </p:nvSpPr>
        <p:spPr bwMode="auto">
          <a:xfrm>
            <a:off x="5713413" y="3032125"/>
            <a:ext cx="3154362" cy="2138363"/>
          </a:xfrm>
          <a:custGeom>
            <a:avLst/>
            <a:gdLst>
              <a:gd name="T0" fmla="*/ 2147483647 w 1987"/>
              <a:gd name="T1" fmla="*/ 2147483647 h 1347"/>
              <a:gd name="T2" fmla="*/ 0 w 1987"/>
              <a:gd name="T3" fmla="*/ 2147483647 h 1347"/>
              <a:gd name="T4" fmla="*/ 0 w 1987"/>
              <a:gd name="T5" fmla="*/ 2147483647 h 1347"/>
              <a:gd name="T6" fmla="*/ 2147483647 w 1987"/>
              <a:gd name="T7" fmla="*/ 0 h 1347"/>
              <a:gd name="T8" fmla="*/ 2147483647 w 1987"/>
              <a:gd name="T9" fmla="*/ 2147483647 h 1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7"/>
              <a:gd name="T16" fmla="*/ 0 h 1347"/>
              <a:gd name="T17" fmla="*/ 1987 w 1987"/>
              <a:gd name="T18" fmla="*/ 1347 h 13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7" h="1347">
                <a:moveTo>
                  <a:pt x="1987" y="1344"/>
                </a:moveTo>
                <a:lnTo>
                  <a:pt x="0" y="1347"/>
                </a:lnTo>
                <a:lnTo>
                  <a:pt x="0" y="4"/>
                </a:lnTo>
                <a:lnTo>
                  <a:pt x="1987" y="0"/>
                </a:lnTo>
                <a:lnTo>
                  <a:pt x="1987" y="1344"/>
                </a:ln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Rectangle 182"/>
          <p:cNvSpPr>
            <a:spLocks noChangeArrowheads="1"/>
          </p:cNvSpPr>
          <p:nvPr/>
        </p:nvSpPr>
        <p:spPr bwMode="auto">
          <a:xfrm>
            <a:off x="6892925" y="4905375"/>
            <a:ext cx="143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To sense amplifiers</a:t>
            </a:r>
            <a:endParaRPr lang="en-US" altLang="en-US"/>
          </a:p>
        </p:txBody>
      </p:sp>
      <p:sp>
        <p:nvSpPr>
          <p:cNvPr id="42020" name="Line 184"/>
          <p:cNvSpPr>
            <a:spLocks noChangeShapeType="1"/>
          </p:cNvSpPr>
          <p:nvPr/>
        </p:nvSpPr>
        <p:spPr bwMode="auto">
          <a:xfrm>
            <a:off x="7002463" y="38877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Line 185"/>
          <p:cNvSpPr>
            <a:spLocks noChangeShapeType="1"/>
          </p:cNvSpPr>
          <p:nvPr/>
        </p:nvSpPr>
        <p:spPr bwMode="auto">
          <a:xfrm>
            <a:off x="7002463" y="3887788"/>
            <a:ext cx="15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Line 186"/>
          <p:cNvSpPr>
            <a:spLocks noChangeShapeType="1"/>
          </p:cNvSpPr>
          <p:nvPr/>
        </p:nvSpPr>
        <p:spPr bwMode="auto">
          <a:xfrm>
            <a:off x="6550025" y="3267075"/>
            <a:ext cx="1588" cy="10334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2023" name="Picture 18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6725" y="4308475"/>
            <a:ext cx="39846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4" name="Picture 18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4294188"/>
            <a:ext cx="42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5" name="Rectangle 169"/>
          <p:cNvSpPr>
            <a:spLocks noChangeArrowheads="1"/>
          </p:cNvSpPr>
          <p:nvPr/>
        </p:nvSpPr>
        <p:spPr bwMode="auto">
          <a:xfrm>
            <a:off x="7015163" y="38877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33CC"/>
                </a:solidFill>
                <a:latin typeface="Myriad Roman" charset="0"/>
              </a:rPr>
              <a:t>1</a:t>
            </a:r>
            <a:endParaRPr lang="en-US" altLang="en-US" b="1">
              <a:solidFill>
                <a:srgbClr val="0033CC"/>
              </a:solidFill>
            </a:endParaRPr>
          </a:p>
        </p:txBody>
      </p:sp>
      <p:sp>
        <p:nvSpPr>
          <p:cNvPr id="42026" name="Rectangle 173"/>
          <p:cNvSpPr>
            <a:spLocks noChangeArrowheads="1"/>
          </p:cNvSpPr>
          <p:nvPr/>
        </p:nvSpPr>
        <p:spPr bwMode="auto">
          <a:xfrm>
            <a:off x="7927975" y="38877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en-US" b="1"/>
          </a:p>
        </p:txBody>
      </p: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6373813" y="3970338"/>
            <a:ext cx="2306637" cy="623887"/>
            <a:chOff x="4015" y="2501"/>
            <a:chExt cx="1453" cy="393"/>
          </a:xfrm>
        </p:grpSpPr>
        <p:sp>
          <p:nvSpPr>
            <p:cNvPr id="42029" name="Rectangle 172"/>
            <p:cNvSpPr>
              <a:spLocks noChangeArrowheads="1"/>
            </p:cNvSpPr>
            <p:nvPr/>
          </p:nvSpPr>
          <p:spPr bwMode="auto">
            <a:xfrm>
              <a:off x="4021" y="276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33CC"/>
                  </a:solidFill>
                  <a:latin typeface="Myriad Roman" charset="0"/>
                </a:rPr>
                <a:t>1</a:t>
              </a:r>
              <a:endParaRPr lang="en-US" altLang="en-US" b="1">
                <a:solidFill>
                  <a:srgbClr val="0033CC"/>
                </a:solidFill>
              </a:endParaRPr>
            </a:p>
          </p:txBody>
        </p:sp>
        <p:sp>
          <p:nvSpPr>
            <p:cNvPr id="42030" name="Rectangle 181"/>
            <p:cNvSpPr>
              <a:spLocks noChangeArrowheads="1"/>
            </p:cNvSpPr>
            <p:nvPr/>
          </p:nvSpPr>
          <p:spPr bwMode="auto">
            <a:xfrm>
              <a:off x="5357" y="2769"/>
              <a:ext cx="11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33CC"/>
                  </a:solidFill>
                  <a:latin typeface="Myriad Roman" charset="0"/>
                </a:rPr>
                <a:t>&lt;1</a:t>
              </a:r>
              <a:endParaRPr lang="en-US" altLang="en-US" b="1">
                <a:solidFill>
                  <a:srgbClr val="0033CC"/>
                </a:solidFill>
              </a:endParaRPr>
            </a:p>
          </p:txBody>
        </p:sp>
        <p:pic>
          <p:nvPicPr>
            <p:cNvPr id="42031" name="Picture 18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59" y="2501"/>
              <a:ext cx="40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32" name="Picture 19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15" y="2502"/>
              <a:ext cx="3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28" name="Text Box 194"/>
          <p:cNvSpPr txBox="1">
            <a:spLocks noChangeArrowheads="1"/>
          </p:cNvSpPr>
          <p:nvPr/>
        </p:nvSpPr>
        <p:spPr bwMode="auto">
          <a:xfrm>
            <a:off x="8897938" y="4151313"/>
            <a:ext cx="241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smtClean="0"/>
              <a:t>SRAM Column Example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760413"/>
            <a:ext cx="7772400" cy="567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1800" smtClean="0"/>
              <a:t>						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01713" y="903288"/>
          <a:ext cx="2957512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4" imgW="1828800" imgH="3495585" progId="Visio.Drawing.11">
                  <p:embed/>
                </p:oleObj>
              </mc:Choice>
              <mc:Fallback>
                <p:oleObj name="Visio" r:id="rId4" imgW="1828800" imgH="34955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903288"/>
                        <a:ext cx="2957512" cy="56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967288" y="793750"/>
          <a:ext cx="3773487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6" imgW="1761787" imgH="2343150" progId="Visio.Drawing.11">
                  <p:embed/>
                </p:oleObj>
              </mc:Choice>
              <mc:Fallback>
                <p:oleObj name="Visio" r:id="rId6" imgW="1761787" imgH="23431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793750"/>
                        <a:ext cx="3773487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282575" y="2674938"/>
            <a:ext cx="955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403725" y="2698750"/>
            <a:ext cx="977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Write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7BC80434-AED8-4B49-8DFE-1AFAD1D1ECBF}" type="slidenum">
              <a:rPr lang="en-US" smtClean="0"/>
              <a:pPr algn="l">
                <a:defRPr/>
              </a:pPr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3333FF"/>
                </a:solidFill>
              </a:rPr>
              <a:t>Dynamic RAM (DRAM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5567363" cy="31432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“Dynamic” RAM cell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1 transistor (rather than 6)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Relies on </a:t>
            </a:r>
            <a:r>
              <a:rPr lang="en-US" i="1" dirty="0" smtClean="0"/>
              <a:t>large</a:t>
            </a:r>
            <a:r>
              <a:rPr lang="en-US" dirty="0" smtClean="0"/>
              <a:t> capacitor to store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Write: Transistor conducts, data voltage level gets stored on top plate of capacitor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Read: Just look at value of </a:t>
            </a:r>
            <a:r>
              <a:rPr lang="en-US" sz="1800" i="1" dirty="0" smtClean="0"/>
              <a:t>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Problem: Capacitor discharges over time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smtClean="0"/>
              <a:t>Must “refresh” regularly, by reading </a:t>
            </a:r>
            <a:r>
              <a:rPr lang="en-US" i="1" dirty="0" smtClean="0"/>
              <a:t>d</a:t>
            </a:r>
            <a:r>
              <a:rPr lang="en-US" dirty="0" smtClean="0"/>
              <a:t> and then writing it right back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pic>
        <p:nvPicPr>
          <p:cNvPr id="43013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9963" y="1228725"/>
            <a:ext cx="332263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Line 37"/>
          <p:cNvSpPr>
            <a:spLocks noChangeShapeType="1"/>
          </p:cNvSpPr>
          <p:nvPr/>
        </p:nvSpPr>
        <p:spPr bwMode="auto">
          <a:xfrm>
            <a:off x="1708150" y="1431925"/>
            <a:ext cx="11430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Line 39"/>
          <p:cNvSpPr>
            <a:spLocks noChangeShapeType="1"/>
          </p:cNvSpPr>
          <p:nvPr/>
        </p:nvSpPr>
        <p:spPr bwMode="auto">
          <a:xfrm>
            <a:off x="5378450" y="2659063"/>
            <a:ext cx="360363" cy="396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41"/>
          <p:cNvSpPr txBox="1">
            <a:spLocks noChangeArrowheads="1"/>
          </p:cNvSpPr>
          <p:nvPr/>
        </p:nvSpPr>
        <p:spPr bwMode="auto">
          <a:xfrm>
            <a:off x="5838825" y="2465388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DRAM</a:t>
            </a:r>
            <a:r>
              <a:rPr lang="en-US" altLang="en-US" sz="1800"/>
              <a:t> cell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8275" y="1281113"/>
            <a:ext cx="1673225" cy="1160462"/>
            <a:chOff x="106" y="807"/>
            <a:chExt cx="1054" cy="731"/>
          </a:xfrm>
        </p:grpSpPr>
        <p:sp>
          <p:nvSpPr>
            <p:cNvPr id="43059" name="Rectangle 43"/>
            <p:cNvSpPr>
              <a:spLocks noChangeArrowheads="1"/>
            </p:cNvSpPr>
            <p:nvPr/>
          </p:nvSpPr>
          <p:spPr bwMode="auto">
            <a:xfrm>
              <a:off x="390" y="807"/>
              <a:ext cx="770" cy="731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43060" name="Line 44"/>
            <p:cNvSpPr>
              <a:spLocks noChangeShapeType="1"/>
            </p:cNvSpPr>
            <p:nvPr/>
          </p:nvSpPr>
          <p:spPr bwMode="auto">
            <a:xfrm flipH="1">
              <a:off x="169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45"/>
            <p:cNvSpPr>
              <a:spLocks/>
            </p:cNvSpPr>
            <p:nvPr/>
          </p:nvSpPr>
          <p:spPr bwMode="auto">
            <a:xfrm>
              <a:off x="106" y="898"/>
              <a:ext cx="72" cy="34"/>
            </a:xfrm>
            <a:custGeom>
              <a:avLst/>
              <a:gdLst>
                <a:gd name="T0" fmla="*/ 0 w 100"/>
                <a:gd name="T1" fmla="*/ 1 h 50"/>
                <a:gd name="T2" fmla="*/ 10 w 100"/>
                <a:gd name="T3" fmla="*/ 3 h 50"/>
                <a:gd name="T4" fmla="*/ 10 w 100"/>
                <a:gd name="T5" fmla="*/ 0 h 50"/>
                <a:gd name="T6" fmla="*/ 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0" y="25"/>
                  </a:moveTo>
                  <a:lnTo>
                    <a:pt x="100" y="50"/>
                  </a:lnTo>
                  <a:lnTo>
                    <a:pt x="10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46"/>
            <p:cNvSpPr>
              <a:spLocks noChangeShapeType="1"/>
            </p:cNvSpPr>
            <p:nvPr/>
          </p:nvSpPr>
          <p:spPr bwMode="auto">
            <a:xfrm>
              <a:off x="250" y="915"/>
              <a:ext cx="8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47"/>
            <p:cNvSpPr>
              <a:spLocks/>
            </p:cNvSpPr>
            <p:nvPr/>
          </p:nvSpPr>
          <p:spPr bwMode="auto">
            <a:xfrm>
              <a:off x="318" y="898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48"/>
            <p:cNvSpPr>
              <a:spLocks noChangeShapeType="1"/>
            </p:cNvSpPr>
            <p:nvPr/>
          </p:nvSpPr>
          <p:spPr bwMode="auto">
            <a:xfrm>
              <a:off x="128" y="1056"/>
              <a:ext cx="203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49"/>
            <p:cNvSpPr>
              <a:spLocks/>
            </p:cNvSpPr>
            <p:nvPr/>
          </p:nvSpPr>
          <p:spPr bwMode="auto">
            <a:xfrm>
              <a:off x="318" y="1041"/>
              <a:ext cx="72" cy="34"/>
            </a:xfrm>
            <a:custGeom>
              <a:avLst/>
              <a:gdLst>
                <a:gd name="T0" fmla="*/ 10 w 100"/>
                <a:gd name="T1" fmla="*/ 1 h 50"/>
                <a:gd name="T2" fmla="*/ 0 w 100"/>
                <a:gd name="T3" fmla="*/ 0 h 50"/>
                <a:gd name="T4" fmla="*/ 0 w 100"/>
                <a:gd name="T5" fmla="*/ 3 h 50"/>
                <a:gd name="T6" fmla="*/ 10 w 100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Line 50"/>
            <p:cNvSpPr>
              <a:spLocks noChangeShapeType="1"/>
            </p:cNvSpPr>
            <p:nvPr/>
          </p:nvSpPr>
          <p:spPr bwMode="auto">
            <a:xfrm>
              <a:off x="128" y="1198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51"/>
            <p:cNvSpPr>
              <a:spLocks/>
            </p:cNvSpPr>
            <p:nvPr/>
          </p:nvSpPr>
          <p:spPr bwMode="auto">
            <a:xfrm>
              <a:off x="318" y="1181"/>
              <a:ext cx="72" cy="35"/>
            </a:xfrm>
            <a:custGeom>
              <a:avLst/>
              <a:gdLst>
                <a:gd name="T0" fmla="*/ 10 w 100"/>
                <a:gd name="T1" fmla="*/ 2 h 50"/>
                <a:gd name="T2" fmla="*/ 0 w 100"/>
                <a:gd name="T3" fmla="*/ 0 h 50"/>
                <a:gd name="T4" fmla="*/ 0 w 100"/>
                <a:gd name="T5" fmla="*/ 4 h 50"/>
                <a:gd name="T6" fmla="*/ 10 w 100"/>
                <a:gd name="T7" fmla="*/ 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52"/>
            <p:cNvSpPr>
              <a:spLocks noChangeShapeType="1"/>
            </p:cNvSpPr>
            <p:nvPr/>
          </p:nvSpPr>
          <p:spPr bwMode="auto">
            <a:xfrm>
              <a:off x="128" y="134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Freeform 53"/>
            <p:cNvSpPr>
              <a:spLocks/>
            </p:cNvSpPr>
            <p:nvPr/>
          </p:nvSpPr>
          <p:spPr bwMode="auto">
            <a:xfrm>
              <a:off x="318" y="1324"/>
              <a:ext cx="72" cy="35"/>
            </a:xfrm>
            <a:custGeom>
              <a:avLst/>
              <a:gdLst>
                <a:gd name="T0" fmla="*/ 10 w 100"/>
                <a:gd name="T1" fmla="*/ 1 h 51"/>
                <a:gd name="T2" fmla="*/ 0 w 100"/>
                <a:gd name="T3" fmla="*/ 0 h 51"/>
                <a:gd name="T4" fmla="*/ 0 w 100"/>
                <a:gd name="T5" fmla="*/ 3 h 51"/>
                <a:gd name="T6" fmla="*/ 10 w 100"/>
                <a:gd name="T7" fmla="*/ 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1"/>
                <a:gd name="T14" fmla="*/ 100 w 100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1">
                  <a:moveTo>
                    <a:pt x="100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Freeform 54"/>
            <p:cNvSpPr>
              <a:spLocks/>
            </p:cNvSpPr>
            <p:nvPr/>
          </p:nvSpPr>
          <p:spPr bwMode="auto">
            <a:xfrm>
              <a:off x="390" y="1428"/>
              <a:ext cx="74" cy="73"/>
            </a:xfrm>
            <a:custGeom>
              <a:avLst/>
              <a:gdLst>
                <a:gd name="T0" fmla="*/ 0 w 103"/>
                <a:gd name="T1" fmla="*/ 8 h 106"/>
                <a:gd name="T2" fmla="*/ 10 w 103"/>
                <a:gd name="T3" fmla="*/ 4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Freeform 55"/>
            <p:cNvSpPr>
              <a:spLocks/>
            </p:cNvSpPr>
            <p:nvPr/>
          </p:nvSpPr>
          <p:spPr bwMode="auto">
            <a:xfrm>
              <a:off x="223" y="887"/>
              <a:ext cx="61" cy="56"/>
            </a:xfrm>
            <a:custGeom>
              <a:avLst/>
              <a:gdLst>
                <a:gd name="T0" fmla="*/ 9 w 85"/>
                <a:gd name="T1" fmla="*/ 0 h 81"/>
                <a:gd name="T2" fmla="*/ 0 w 85"/>
                <a:gd name="T3" fmla="*/ 6 h 81"/>
                <a:gd name="T4" fmla="*/ 9 w 85"/>
                <a:gd name="T5" fmla="*/ 0 h 81"/>
                <a:gd name="T6" fmla="*/ 0 60000 65536"/>
                <a:gd name="T7" fmla="*/ 0 60000 65536"/>
                <a:gd name="T8" fmla="*/ 0 60000 65536"/>
                <a:gd name="T9" fmla="*/ 0 w 85"/>
                <a:gd name="T10" fmla="*/ 0 h 81"/>
                <a:gd name="T11" fmla="*/ 85 w 8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1">
                  <a:moveTo>
                    <a:pt x="85" y="0"/>
                  </a:moveTo>
                  <a:lnTo>
                    <a:pt x="0" y="8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56"/>
            <p:cNvSpPr>
              <a:spLocks noChangeShapeType="1"/>
            </p:cNvSpPr>
            <p:nvPr/>
          </p:nvSpPr>
          <p:spPr bwMode="auto">
            <a:xfrm flipH="1">
              <a:off x="223" y="887"/>
              <a:ext cx="61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57"/>
            <p:cNvSpPr>
              <a:spLocks/>
            </p:cNvSpPr>
            <p:nvPr/>
          </p:nvSpPr>
          <p:spPr bwMode="auto">
            <a:xfrm>
              <a:off x="223" y="1026"/>
              <a:ext cx="61" cy="58"/>
            </a:xfrm>
            <a:custGeom>
              <a:avLst/>
              <a:gdLst>
                <a:gd name="T0" fmla="*/ 9 w 85"/>
                <a:gd name="T1" fmla="*/ 0 h 84"/>
                <a:gd name="T2" fmla="*/ 0 w 85"/>
                <a:gd name="T3" fmla="*/ 6 h 84"/>
                <a:gd name="T4" fmla="*/ 9 w 85"/>
                <a:gd name="T5" fmla="*/ 0 h 84"/>
                <a:gd name="T6" fmla="*/ 0 60000 65536"/>
                <a:gd name="T7" fmla="*/ 0 60000 65536"/>
                <a:gd name="T8" fmla="*/ 0 60000 65536"/>
                <a:gd name="T9" fmla="*/ 0 w 85"/>
                <a:gd name="T10" fmla="*/ 0 h 84"/>
                <a:gd name="T11" fmla="*/ 85 w 85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84">
                  <a:moveTo>
                    <a:pt x="85" y="0"/>
                  </a:moveTo>
                  <a:lnTo>
                    <a:pt x="0" y="8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58"/>
            <p:cNvSpPr>
              <a:spLocks noChangeShapeType="1"/>
            </p:cNvSpPr>
            <p:nvPr/>
          </p:nvSpPr>
          <p:spPr bwMode="auto">
            <a:xfrm flipH="1">
              <a:off x="223" y="1026"/>
              <a:ext cx="61" cy="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Rectangle 59"/>
            <p:cNvSpPr>
              <a:spLocks noChangeArrowheads="1"/>
            </p:cNvSpPr>
            <p:nvPr/>
          </p:nvSpPr>
          <p:spPr bwMode="auto">
            <a:xfrm>
              <a:off x="224" y="80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32</a:t>
              </a:r>
              <a:endParaRPr lang="en-US" altLang="en-US" sz="1800"/>
            </a:p>
          </p:txBody>
        </p:sp>
        <p:sp>
          <p:nvSpPr>
            <p:cNvPr id="43076" name="Rectangle 60"/>
            <p:cNvSpPr>
              <a:spLocks noChangeArrowheads="1"/>
            </p:cNvSpPr>
            <p:nvPr/>
          </p:nvSpPr>
          <p:spPr bwMode="auto">
            <a:xfrm>
              <a:off x="224" y="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</a:t>
              </a:r>
              <a:endParaRPr lang="en-US" altLang="en-US" sz="1800"/>
            </a:p>
          </p:txBody>
        </p:sp>
        <p:sp>
          <p:nvSpPr>
            <p:cNvPr id="43077" name="Rectangle 61"/>
            <p:cNvSpPr>
              <a:spLocks noChangeArrowheads="1"/>
            </p:cNvSpPr>
            <p:nvPr/>
          </p:nvSpPr>
          <p:spPr bwMode="auto">
            <a:xfrm>
              <a:off x="414" y="873"/>
              <a:ext cx="15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800"/>
            </a:p>
          </p:txBody>
        </p:sp>
        <p:sp>
          <p:nvSpPr>
            <p:cNvPr id="43078" name="Rectangle 62"/>
            <p:cNvSpPr>
              <a:spLocks noChangeArrowheads="1"/>
            </p:cNvSpPr>
            <p:nvPr/>
          </p:nvSpPr>
          <p:spPr bwMode="auto">
            <a:xfrm>
              <a:off x="414" y="1014"/>
              <a:ext cx="1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43079" name="Rectangle 63"/>
            <p:cNvSpPr>
              <a:spLocks noChangeArrowheads="1"/>
            </p:cNvSpPr>
            <p:nvPr/>
          </p:nvSpPr>
          <p:spPr bwMode="auto">
            <a:xfrm>
              <a:off x="414" y="1155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800"/>
            </a:p>
          </p:txBody>
        </p:sp>
        <p:sp>
          <p:nvSpPr>
            <p:cNvPr id="43080" name="Rectangle 64"/>
            <p:cNvSpPr>
              <a:spLocks noChangeArrowheads="1"/>
            </p:cNvSpPr>
            <p:nvPr/>
          </p:nvSpPr>
          <p:spPr bwMode="auto">
            <a:xfrm>
              <a:off x="439" y="11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w</a:t>
              </a:r>
              <a:endParaRPr lang="en-US" altLang="en-US" sz="1800"/>
            </a:p>
          </p:txBody>
        </p:sp>
        <p:sp>
          <p:nvSpPr>
            <p:cNvPr id="43081" name="Rectangle 65"/>
            <p:cNvSpPr>
              <a:spLocks noChangeArrowheads="1"/>
            </p:cNvSpPr>
            <p:nvPr/>
          </p:nvSpPr>
          <p:spPr bwMode="auto">
            <a:xfrm>
              <a:off x="414" y="129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en</a:t>
              </a:r>
              <a:endParaRPr lang="en-US" altLang="en-US" sz="1800"/>
            </a:p>
          </p:txBody>
        </p:sp>
        <p:sp>
          <p:nvSpPr>
            <p:cNvPr id="43082" name="Rectangle 66"/>
            <p:cNvSpPr>
              <a:spLocks noChangeArrowheads="1"/>
            </p:cNvSpPr>
            <p:nvPr/>
          </p:nvSpPr>
          <p:spPr bwMode="auto">
            <a:xfrm>
              <a:off x="628" y="1097"/>
              <a:ext cx="3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1024x32</a:t>
              </a:r>
              <a:endParaRPr lang="en-US" altLang="en-US" sz="1800"/>
            </a:p>
          </p:txBody>
        </p:sp>
        <p:sp>
          <p:nvSpPr>
            <p:cNvPr id="43083" name="Rectangle 67"/>
            <p:cNvSpPr>
              <a:spLocks noChangeArrowheads="1"/>
            </p:cNvSpPr>
            <p:nvPr/>
          </p:nvSpPr>
          <p:spPr bwMode="auto">
            <a:xfrm>
              <a:off x="705" y="1174"/>
              <a:ext cx="1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RAM</a:t>
              </a:r>
              <a:endParaRPr lang="en-US" altLang="en-US" sz="1800"/>
            </a:p>
          </p:txBody>
        </p:sp>
      </p:grpSp>
      <p:sp>
        <p:nvSpPr>
          <p:cNvPr id="43018" name="Rectangle 72"/>
          <p:cNvSpPr>
            <a:spLocks noChangeArrowheads="1"/>
          </p:cNvSpPr>
          <p:nvPr/>
        </p:nvSpPr>
        <p:spPr bwMode="auto">
          <a:xfrm>
            <a:off x="6584950" y="3165475"/>
            <a:ext cx="1941513" cy="137160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3019" name="Line 73"/>
          <p:cNvSpPr>
            <a:spLocks noChangeShapeType="1"/>
          </p:cNvSpPr>
          <p:nvPr/>
        </p:nvSpPr>
        <p:spPr bwMode="auto">
          <a:xfrm>
            <a:off x="7369175" y="4548188"/>
            <a:ext cx="1588" cy="63500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74"/>
          <p:cNvSpPr>
            <a:spLocks noChangeShapeType="1"/>
          </p:cNvSpPr>
          <p:nvPr/>
        </p:nvSpPr>
        <p:spPr bwMode="auto">
          <a:xfrm>
            <a:off x="7267575" y="4611688"/>
            <a:ext cx="204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75"/>
          <p:cNvSpPr>
            <a:spLocks noChangeShapeType="1"/>
          </p:cNvSpPr>
          <p:nvPr/>
        </p:nvSpPr>
        <p:spPr bwMode="auto">
          <a:xfrm>
            <a:off x="7305675" y="4649788"/>
            <a:ext cx="127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76"/>
          <p:cNvSpPr>
            <a:spLocks noChangeShapeType="1"/>
          </p:cNvSpPr>
          <p:nvPr/>
        </p:nvSpPr>
        <p:spPr bwMode="auto">
          <a:xfrm>
            <a:off x="7345363" y="4684713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Oval 77"/>
          <p:cNvSpPr>
            <a:spLocks noChangeArrowheads="1"/>
          </p:cNvSpPr>
          <p:nvPr/>
        </p:nvSpPr>
        <p:spPr bwMode="auto">
          <a:xfrm>
            <a:off x="7331075" y="34210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3024" name="Line 78"/>
          <p:cNvSpPr>
            <a:spLocks noChangeShapeType="1"/>
          </p:cNvSpPr>
          <p:nvPr/>
        </p:nvSpPr>
        <p:spPr bwMode="auto">
          <a:xfrm>
            <a:off x="6311900" y="3709988"/>
            <a:ext cx="857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79"/>
          <p:cNvSpPr>
            <a:spLocks noChangeShapeType="1"/>
          </p:cNvSpPr>
          <p:nvPr/>
        </p:nvSpPr>
        <p:spPr bwMode="auto">
          <a:xfrm>
            <a:off x="7629525" y="3709988"/>
            <a:ext cx="10683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Freeform 80"/>
          <p:cNvSpPr>
            <a:spLocks/>
          </p:cNvSpPr>
          <p:nvPr/>
        </p:nvSpPr>
        <p:spPr bwMode="auto">
          <a:xfrm>
            <a:off x="7232650" y="3024188"/>
            <a:ext cx="141288" cy="979487"/>
          </a:xfrm>
          <a:custGeom>
            <a:avLst/>
            <a:gdLst>
              <a:gd name="T0" fmla="*/ 2147483647 w 89"/>
              <a:gd name="T1" fmla="*/ 2147483647 h 617"/>
              <a:gd name="T2" fmla="*/ 2147483647 w 89"/>
              <a:gd name="T3" fmla="*/ 2147483647 h 617"/>
              <a:gd name="T4" fmla="*/ 0 w 89"/>
              <a:gd name="T5" fmla="*/ 2147483647 h 617"/>
              <a:gd name="T6" fmla="*/ 0 w 89"/>
              <a:gd name="T7" fmla="*/ 2147483647 h 617"/>
              <a:gd name="T8" fmla="*/ 2147483647 w 89"/>
              <a:gd name="T9" fmla="*/ 2147483647 h 617"/>
              <a:gd name="T10" fmla="*/ 2147483647 w 89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617"/>
              <a:gd name="T20" fmla="*/ 89 w 89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617">
                <a:moveTo>
                  <a:pt x="89" y="617"/>
                </a:moveTo>
                <a:lnTo>
                  <a:pt x="89" y="512"/>
                </a:lnTo>
                <a:lnTo>
                  <a:pt x="0" y="512"/>
                </a:lnTo>
                <a:lnTo>
                  <a:pt x="0" y="352"/>
                </a:lnTo>
                <a:lnTo>
                  <a:pt x="89" y="352"/>
                </a:lnTo>
                <a:lnTo>
                  <a:pt x="89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81"/>
          <p:cNvSpPr>
            <a:spLocks noChangeShapeType="1"/>
          </p:cNvSpPr>
          <p:nvPr/>
        </p:nvSpPr>
        <p:spPr bwMode="auto">
          <a:xfrm flipV="1">
            <a:off x="7164388" y="3573463"/>
            <a:ext cx="1587" cy="273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Freeform 82"/>
          <p:cNvSpPr>
            <a:spLocks/>
          </p:cNvSpPr>
          <p:nvPr/>
        </p:nvSpPr>
        <p:spPr bwMode="auto">
          <a:xfrm>
            <a:off x="7439025" y="4351338"/>
            <a:ext cx="77788" cy="157162"/>
          </a:xfrm>
          <a:custGeom>
            <a:avLst/>
            <a:gdLst>
              <a:gd name="T0" fmla="*/ 2147483647 w 49"/>
              <a:gd name="T1" fmla="*/ 2147483647 h 99"/>
              <a:gd name="T2" fmla="*/ 2147483647 w 49"/>
              <a:gd name="T3" fmla="*/ 2147483647 h 99"/>
              <a:gd name="T4" fmla="*/ 0 w 49"/>
              <a:gd name="T5" fmla="*/ 0 h 99"/>
              <a:gd name="T6" fmla="*/ 2147483647 w 49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4" y="99"/>
                </a:moveTo>
                <a:lnTo>
                  <a:pt x="49" y="3"/>
                </a:lnTo>
                <a:lnTo>
                  <a:pt x="0" y="0"/>
                </a:lnTo>
                <a:lnTo>
                  <a:pt x="24" y="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83"/>
          <p:cNvSpPr>
            <a:spLocks noChangeShapeType="1"/>
          </p:cNvSpPr>
          <p:nvPr/>
        </p:nvSpPr>
        <p:spPr bwMode="auto">
          <a:xfrm flipV="1">
            <a:off x="7369175" y="4087813"/>
            <a:ext cx="1588" cy="5238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Freeform 84"/>
          <p:cNvSpPr>
            <a:spLocks/>
          </p:cNvSpPr>
          <p:nvPr/>
        </p:nvSpPr>
        <p:spPr bwMode="auto">
          <a:xfrm>
            <a:off x="7011988" y="3455988"/>
            <a:ext cx="357187" cy="1189037"/>
          </a:xfrm>
          <a:custGeom>
            <a:avLst/>
            <a:gdLst>
              <a:gd name="T0" fmla="*/ 2147483647 w 225"/>
              <a:gd name="T1" fmla="*/ 0 h 749"/>
              <a:gd name="T2" fmla="*/ 0 w 225"/>
              <a:gd name="T3" fmla="*/ 0 h 749"/>
              <a:gd name="T4" fmla="*/ 0 w 225"/>
              <a:gd name="T5" fmla="*/ 2147483647 h 749"/>
              <a:gd name="T6" fmla="*/ 0 60000 65536"/>
              <a:gd name="T7" fmla="*/ 0 60000 65536"/>
              <a:gd name="T8" fmla="*/ 0 60000 65536"/>
              <a:gd name="T9" fmla="*/ 0 w 225"/>
              <a:gd name="T10" fmla="*/ 0 h 749"/>
              <a:gd name="T11" fmla="*/ 225 w 225"/>
              <a:gd name="T12" fmla="*/ 749 h 7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749">
                <a:moveTo>
                  <a:pt x="225" y="0"/>
                </a:moveTo>
                <a:lnTo>
                  <a:pt x="0" y="0"/>
                </a:lnTo>
                <a:lnTo>
                  <a:pt x="0" y="74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85"/>
          <p:cNvSpPr>
            <a:spLocks noChangeShapeType="1"/>
          </p:cNvSpPr>
          <p:nvPr/>
        </p:nvSpPr>
        <p:spPr bwMode="auto">
          <a:xfrm flipH="1">
            <a:off x="7242175" y="4003675"/>
            <a:ext cx="260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86"/>
          <p:cNvSpPr>
            <a:spLocks noChangeShapeType="1"/>
          </p:cNvSpPr>
          <p:nvPr/>
        </p:nvSpPr>
        <p:spPr bwMode="auto">
          <a:xfrm flipH="1">
            <a:off x="7242175" y="4087813"/>
            <a:ext cx="260350" cy="1587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Rectangle 87"/>
          <p:cNvSpPr>
            <a:spLocks noChangeArrowheads="1"/>
          </p:cNvSpPr>
          <p:nvPr/>
        </p:nvSpPr>
        <p:spPr bwMode="auto">
          <a:xfrm>
            <a:off x="5934075" y="3517900"/>
            <a:ext cx="328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word</a:t>
            </a:r>
            <a:endParaRPr lang="en-US" altLang="en-US"/>
          </a:p>
        </p:txBody>
      </p:sp>
      <p:sp>
        <p:nvSpPr>
          <p:cNvPr id="43034" name="Rectangle 91"/>
          <p:cNvSpPr>
            <a:spLocks noChangeArrowheads="1"/>
          </p:cNvSpPr>
          <p:nvPr/>
        </p:nvSpPr>
        <p:spPr bwMode="auto">
          <a:xfrm>
            <a:off x="5826125" y="3708400"/>
            <a:ext cx="4540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3035" name="Freeform 92"/>
          <p:cNvSpPr>
            <a:spLocks/>
          </p:cNvSpPr>
          <p:nvPr/>
        </p:nvSpPr>
        <p:spPr bwMode="auto">
          <a:xfrm>
            <a:off x="6291263" y="5032375"/>
            <a:ext cx="2005012" cy="196850"/>
          </a:xfrm>
          <a:custGeom>
            <a:avLst/>
            <a:gdLst>
              <a:gd name="T0" fmla="*/ 2147483647 w 1263"/>
              <a:gd name="T1" fmla="*/ 2147483647 h 124"/>
              <a:gd name="T2" fmla="*/ 2147483647 w 1263"/>
              <a:gd name="T3" fmla="*/ 2147483647 h 124"/>
              <a:gd name="T4" fmla="*/ 2147483647 w 1263"/>
              <a:gd name="T5" fmla="*/ 0 h 124"/>
              <a:gd name="T6" fmla="*/ 2147483647 w 1263"/>
              <a:gd name="T7" fmla="*/ 0 h 124"/>
              <a:gd name="T8" fmla="*/ 2147483647 w 1263"/>
              <a:gd name="T9" fmla="*/ 2147483647 h 124"/>
              <a:gd name="T10" fmla="*/ 0 w 1263"/>
              <a:gd name="T11" fmla="*/ 2147483647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3"/>
              <a:gd name="T19" fmla="*/ 0 h 124"/>
              <a:gd name="T20" fmla="*/ 1263 w 1263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3" h="124">
                <a:moveTo>
                  <a:pt x="1263" y="124"/>
                </a:moveTo>
                <a:lnTo>
                  <a:pt x="574" y="124"/>
                </a:lnTo>
                <a:lnTo>
                  <a:pt x="574" y="0"/>
                </a:lnTo>
                <a:lnTo>
                  <a:pt x="210" y="0"/>
                </a:lnTo>
                <a:lnTo>
                  <a:pt x="210" y="124"/>
                </a:lnTo>
                <a:lnTo>
                  <a:pt x="0" y="124"/>
                </a:ln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Freeform 93"/>
          <p:cNvSpPr>
            <a:spLocks/>
          </p:cNvSpPr>
          <p:nvPr/>
        </p:nvSpPr>
        <p:spPr bwMode="auto">
          <a:xfrm>
            <a:off x="6291263" y="5380038"/>
            <a:ext cx="2005012" cy="196850"/>
          </a:xfrm>
          <a:custGeom>
            <a:avLst/>
            <a:gdLst>
              <a:gd name="T0" fmla="*/ 2147483647 w 1263"/>
              <a:gd name="T1" fmla="*/ 2147483647 h 124"/>
              <a:gd name="T2" fmla="*/ 2147483647 w 1263"/>
              <a:gd name="T3" fmla="*/ 2147483647 h 124"/>
              <a:gd name="T4" fmla="*/ 2147483647 w 1263"/>
              <a:gd name="T5" fmla="*/ 0 h 124"/>
              <a:gd name="T6" fmla="*/ 2147483647 w 1263"/>
              <a:gd name="T7" fmla="*/ 0 h 124"/>
              <a:gd name="T8" fmla="*/ 2147483647 w 1263"/>
              <a:gd name="T9" fmla="*/ 2147483647 h 124"/>
              <a:gd name="T10" fmla="*/ 0 w 1263"/>
              <a:gd name="T11" fmla="*/ 2147483647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3"/>
              <a:gd name="T19" fmla="*/ 0 h 124"/>
              <a:gd name="T20" fmla="*/ 1263 w 1263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3" h="124">
                <a:moveTo>
                  <a:pt x="1263" y="124"/>
                </a:moveTo>
                <a:lnTo>
                  <a:pt x="497" y="124"/>
                </a:lnTo>
                <a:lnTo>
                  <a:pt x="497" y="0"/>
                </a:lnTo>
                <a:lnTo>
                  <a:pt x="275" y="0"/>
                </a:lnTo>
                <a:lnTo>
                  <a:pt x="275" y="124"/>
                </a:lnTo>
                <a:lnTo>
                  <a:pt x="0" y="124"/>
                </a:ln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Freeform 94"/>
          <p:cNvSpPr>
            <a:spLocks/>
          </p:cNvSpPr>
          <p:nvPr/>
        </p:nvSpPr>
        <p:spPr bwMode="auto">
          <a:xfrm>
            <a:off x="6296025" y="5635625"/>
            <a:ext cx="1960563" cy="288925"/>
          </a:xfrm>
          <a:custGeom>
            <a:avLst/>
            <a:gdLst>
              <a:gd name="T0" fmla="*/ 0 w 400"/>
              <a:gd name="T1" fmla="*/ 2147483647 h 59"/>
              <a:gd name="T2" fmla="*/ 2147483647 w 400"/>
              <a:gd name="T3" fmla="*/ 2147483647 h 59"/>
              <a:gd name="T4" fmla="*/ 2147483647 w 400"/>
              <a:gd name="T5" fmla="*/ 2147483647 h 59"/>
              <a:gd name="T6" fmla="*/ 2147483647 w 400"/>
              <a:gd name="T7" fmla="*/ 2147483647 h 59"/>
              <a:gd name="T8" fmla="*/ 2147483647 w 400"/>
              <a:gd name="T9" fmla="*/ 2147483647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"/>
              <a:gd name="T16" fmla="*/ 0 h 59"/>
              <a:gd name="T17" fmla="*/ 400 w 400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" h="59">
                <a:moveTo>
                  <a:pt x="0" y="59"/>
                </a:moveTo>
                <a:cubicBezTo>
                  <a:pt x="92" y="59"/>
                  <a:pt x="92" y="59"/>
                  <a:pt x="92" y="59"/>
                </a:cubicBezTo>
                <a:cubicBezTo>
                  <a:pt x="92" y="59"/>
                  <a:pt x="107" y="58"/>
                  <a:pt x="115" y="44"/>
                </a:cubicBezTo>
                <a:cubicBezTo>
                  <a:pt x="115" y="44"/>
                  <a:pt x="135" y="8"/>
                  <a:pt x="169" y="6"/>
                </a:cubicBezTo>
                <a:cubicBezTo>
                  <a:pt x="169" y="6"/>
                  <a:pt x="255" y="0"/>
                  <a:pt x="400" y="27"/>
                </a:cubicBez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Rectangle 95"/>
          <p:cNvSpPr>
            <a:spLocks noChangeArrowheads="1"/>
          </p:cNvSpPr>
          <p:nvPr/>
        </p:nvSpPr>
        <p:spPr bwMode="auto">
          <a:xfrm>
            <a:off x="7224713" y="2846388"/>
            <a:ext cx="295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data</a:t>
            </a:r>
            <a:endParaRPr lang="en-US" altLang="en-US"/>
          </a:p>
        </p:txBody>
      </p:sp>
      <p:sp>
        <p:nvSpPr>
          <p:cNvPr id="43039" name="Rectangle 98"/>
          <p:cNvSpPr>
            <a:spLocks noChangeArrowheads="1"/>
          </p:cNvSpPr>
          <p:nvPr/>
        </p:nvSpPr>
        <p:spPr bwMode="auto">
          <a:xfrm>
            <a:off x="8221663" y="31845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en-US"/>
          </a:p>
        </p:txBody>
      </p:sp>
      <p:sp>
        <p:nvSpPr>
          <p:cNvPr id="43040" name="Rectangle 99"/>
          <p:cNvSpPr>
            <a:spLocks noChangeArrowheads="1"/>
          </p:cNvSpPr>
          <p:nvPr/>
        </p:nvSpPr>
        <p:spPr bwMode="auto">
          <a:xfrm>
            <a:off x="8289925" y="3184525"/>
            <a:ext cx="1508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ell</a:t>
            </a:r>
            <a:endParaRPr lang="en-US" altLang="en-US"/>
          </a:p>
        </p:txBody>
      </p:sp>
      <p:sp>
        <p:nvSpPr>
          <p:cNvPr id="43041" name="Rectangle 100"/>
          <p:cNvSpPr>
            <a:spLocks noChangeArrowheads="1"/>
          </p:cNvSpPr>
          <p:nvPr/>
        </p:nvSpPr>
        <p:spPr bwMode="auto">
          <a:xfrm>
            <a:off x="7302500" y="4705350"/>
            <a:ext cx="50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(</a:t>
            </a:r>
            <a:endParaRPr lang="en-US" altLang="en-US"/>
          </a:p>
        </p:txBody>
      </p:sp>
      <p:sp>
        <p:nvSpPr>
          <p:cNvPr id="43042" name="Rectangle 101"/>
          <p:cNvSpPr>
            <a:spLocks noChangeArrowheads="1"/>
          </p:cNvSpPr>
          <p:nvPr/>
        </p:nvSpPr>
        <p:spPr bwMode="auto">
          <a:xfrm>
            <a:off x="7346950" y="47053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en-US"/>
          </a:p>
        </p:txBody>
      </p:sp>
      <p:sp>
        <p:nvSpPr>
          <p:cNvPr id="43043" name="Rectangle 102"/>
          <p:cNvSpPr>
            <a:spLocks noChangeArrowheads="1"/>
          </p:cNvSpPr>
          <p:nvPr/>
        </p:nvSpPr>
        <p:spPr bwMode="auto">
          <a:xfrm>
            <a:off x="7421563" y="4705350"/>
            <a:ext cx="50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)</a:t>
            </a:r>
            <a:endParaRPr lang="en-US" altLang="en-US"/>
          </a:p>
        </p:txBody>
      </p:sp>
      <p:sp>
        <p:nvSpPr>
          <p:cNvPr id="43044" name="Rectangle 103"/>
          <p:cNvSpPr>
            <a:spLocks noChangeArrowheads="1"/>
          </p:cNvSpPr>
          <p:nvPr/>
        </p:nvSpPr>
        <p:spPr bwMode="auto">
          <a:xfrm>
            <a:off x="7294563" y="5922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(</a:t>
            </a:r>
            <a:endParaRPr lang="en-US" altLang="en-US"/>
          </a:p>
        </p:txBody>
      </p:sp>
      <p:sp>
        <p:nvSpPr>
          <p:cNvPr id="43045" name="Rectangle 104"/>
          <p:cNvSpPr>
            <a:spLocks noChangeArrowheads="1"/>
          </p:cNvSpPr>
          <p:nvPr/>
        </p:nvSpPr>
        <p:spPr bwMode="auto">
          <a:xfrm>
            <a:off x="7340600" y="5922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en-US"/>
          </a:p>
        </p:txBody>
      </p:sp>
      <p:sp>
        <p:nvSpPr>
          <p:cNvPr id="43046" name="Rectangle 105"/>
          <p:cNvSpPr>
            <a:spLocks noChangeArrowheads="1"/>
          </p:cNvSpPr>
          <p:nvPr/>
        </p:nvSpPr>
        <p:spPr bwMode="auto">
          <a:xfrm>
            <a:off x="7429500" y="5922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)</a:t>
            </a:r>
            <a:endParaRPr lang="en-US" altLang="en-US"/>
          </a:p>
        </p:txBody>
      </p:sp>
      <p:sp>
        <p:nvSpPr>
          <p:cNvPr id="43047" name="Rectangle 106"/>
          <p:cNvSpPr>
            <a:spLocks noChangeArrowheads="1"/>
          </p:cNvSpPr>
          <p:nvPr/>
        </p:nvSpPr>
        <p:spPr bwMode="auto">
          <a:xfrm>
            <a:off x="5943600" y="5129213"/>
            <a:ext cx="295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data</a:t>
            </a:r>
            <a:endParaRPr lang="en-US" altLang="en-US"/>
          </a:p>
        </p:txBody>
      </p:sp>
      <p:sp>
        <p:nvSpPr>
          <p:cNvPr id="43048" name="Rectangle 109"/>
          <p:cNvSpPr>
            <a:spLocks noChangeArrowheads="1"/>
          </p:cNvSpPr>
          <p:nvPr/>
        </p:nvSpPr>
        <p:spPr bwMode="auto">
          <a:xfrm>
            <a:off x="5807075" y="5472113"/>
            <a:ext cx="4540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3049" name="Rectangle 110"/>
          <p:cNvSpPr>
            <a:spLocks noChangeArrowheads="1"/>
          </p:cNvSpPr>
          <p:nvPr/>
        </p:nvSpPr>
        <p:spPr bwMode="auto">
          <a:xfrm>
            <a:off x="6183313" y="58372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sp>
        <p:nvSpPr>
          <p:cNvPr id="43050" name="Rectangle 111"/>
          <p:cNvSpPr>
            <a:spLocks noChangeArrowheads="1"/>
          </p:cNvSpPr>
          <p:nvPr/>
        </p:nvSpPr>
        <p:spPr bwMode="auto">
          <a:xfrm>
            <a:off x="5767388" y="2808288"/>
            <a:ext cx="2970212" cy="334645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3051" name="Rectangle 112"/>
          <p:cNvSpPr>
            <a:spLocks noChangeArrowheads="1"/>
          </p:cNvSpPr>
          <p:nvPr/>
        </p:nvSpPr>
        <p:spPr bwMode="auto">
          <a:xfrm>
            <a:off x="7535863" y="5761038"/>
            <a:ext cx="7334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discharges</a:t>
            </a:r>
            <a:endParaRPr lang="en-US" altLang="en-US"/>
          </a:p>
        </p:txBody>
      </p:sp>
      <p:sp>
        <p:nvSpPr>
          <p:cNvPr id="43052" name="Rectangle 115"/>
          <p:cNvSpPr>
            <a:spLocks noChangeArrowheads="1"/>
          </p:cNvSpPr>
          <p:nvPr/>
        </p:nvSpPr>
        <p:spPr bwMode="auto">
          <a:xfrm>
            <a:off x="7408863" y="38068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sp>
        <p:nvSpPr>
          <p:cNvPr id="43053" name="Rectangle 116"/>
          <p:cNvSpPr>
            <a:spLocks noChangeArrowheads="1"/>
          </p:cNvSpPr>
          <p:nvPr/>
        </p:nvSpPr>
        <p:spPr bwMode="auto">
          <a:xfrm>
            <a:off x="7540625" y="3998913"/>
            <a:ext cx="88900" cy="107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3054" name="Rectangle 117"/>
          <p:cNvSpPr>
            <a:spLocks noChangeArrowheads="1"/>
          </p:cNvSpPr>
          <p:nvPr/>
        </p:nvSpPr>
        <p:spPr bwMode="auto">
          <a:xfrm>
            <a:off x="7654925" y="3956050"/>
            <a:ext cx="6159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capacitor</a:t>
            </a:r>
            <a:endParaRPr lang="en-US" altLang="en-US"/>
          </a:p>
        </p:txBody>
      </p:sp>
      <p:sp>
        <p:nvSpPr>
          <p:cNvPr id="43055" name="Rectangle 120"/>
          <p:cNvSpPr>
            <a:spLocks noChangeArrowheads="1"/>
          </p:cNvSpPr>
          <p:nvPr/>
        </p:nvSpPr>
        <p:spPr bwMode="auto">
          <a:xfrm>
            <a:off x="7521575" y="4132263"/>
            <a:ext cx="5413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   slowly</a:t>
            </a:r>
            <a:endParaRPr lang="en-US" altLang="en-US"/>
          </a:p>
        </p:txBody>
      </p:sp>
      <p:sp>
        <p:nvSpPr>
          <p:cNvPr id="43056" name="Rectangle 123"/>
          <p:cNvSpPr>
            <a:spLocks noChangeArrowheads="1"/>
          </p:cNvSpPr>
          <p:nvPr/>
        </p:nvSpPr>
        <p:spPr bwMode="auto">
          <a:xfrm>
            <a:off x="7521575" y="4322763"/>
            <a:ext cx="9032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   discharging</a:t>
            </a:r>
            <a:endParaRPr lang="en-US" altLang="en-US"/>
          </a:p>
        </p:txBody>
      </p:sp>
      <p:sp>
        <p:nvSpPr>
          <p:cNvPr id="43057" name="Line 128"/>
          <p:cNvSpPr>
            <a:spLocks noChangeShapeType="1"/>
          </p:cNvSpPr>
          <p:nvPr/>
        </p:nvSpPr>
        <p:spPr bwMode="auto">
          <a:xfrm>
            <a:off x="7248525" y="3709988"/>
            <a:ext cx="3778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3058" name="Picture 1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25" y="3908425"/>
            <a:ext cx="1063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0000"/>
                </a:solidFill>
              </a:rPr>
              <a:t>Dynamic RAM (DRAM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3" y="1179513"/>
            <a:ext cx="5567362" cy="3143250"/>
          </a:xfrm>
        </p:spPr>
        <p:txBody>
          <a:bodyPr/>
          <a:lstStyle/>
          <a:p>
            <a:pPr eaLnBrk="1" hangingPunct="1"/>
            <a:r>
              <a:rPr lang="en-US" altLang="en-US" smtClean="0"/>
              <a:t>“Dynamic” RAM cell</a:t>
            </a:r>
          </a:p>
          <a:p>
            <a:pPr lvl="1" eaLnBrk="1" hangingPunct="1"/>
            <a:r>
              <a:rPr lang="en-US" altLang="en-US" smtClean="0"/>
              <a:t>1 transistor (rather than 6)</a:t>
            </a:r>
          </a:p>
          <a:p>
            <a:pPr lvl="1" eaLnBrk="1" hangingPunct="1"/>
            <a:r>
              <a:rPr lang="en-US" altLang="en-US" smtClean="0"/>
              <a:t>Relies on capacitor to store bit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4036" name="Text Box 41"/>
          <p:cNvSpPr txBox="1">
            <a:spLocks noChangeArrowheads="1"/>
          </p:cNvSpPr>
          <p:nvPr/>
        </p:nvSpPr>
        <p:spPr bwMode="auto">
          <a:xfrm>
            <a:off x="5681663" y="96520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DRAM</a:t>
            </a:r>
            <a:r>
              <a:rPr lang="en-US" altLang="en-US" sz="1800"/>
              <a:t> cell</a:t>
            </a:r>
          </a:p>
        </p:txBody>
      </p:sp>
      <p:sp>
        <p:nvSpPr>
          <p:cNvPr id="44037" name="Rectangle 72"/>
          <p:cNvSpPr>
            <a:spLocks noChangeArrowheads="1"/>
          </p:cNvSpPr>
          <p:nvPr/>
        </p:nvSpPr>
        <p:spPr bwMode="auto">
          <a:xfrm>
            <a:off x="6427788" y="1665288"/>
            <a:ext cx="1943100" cy="137160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4038" name="Line 73"/>
          <p:cNvSpPr>
            <a:spLocks noChangeShapeType="1"/>
          </p:cNvSpPr>
          <p:nvPr/>
        </p:nvSpPr>
        <p:spPr bwMode="auto">
          <a:xfrm>
            <a:off x="7212013" y="3048000"/>
            <a:ext cx="3175" cy="63500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74"/>
          <p:cNvSpPr>
            <a:spLocks noChangeShapeType="1"/>
          </p:cNvSpPr>
          <p:nvPr/>
        </p:nvSpPr>
        <p:spPr bwMode="auto">
          <a:xfrm>
            <a:off x="7110413" y="3111500"/>
            <a:ext cx="2063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75"/>
          <p:cNvSpPr>
            <a:spLocks noChangeShapeType="1"/>
          </p:cNvSpPr>
          <p:nvPr/>
        </p:nvSpPr>
        <p:spPr bwMode="auto">
          <a:xfrm>
            <a:off x="7148513" y="3149600"/>
            <a:ext cx="1270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76"/>
          <p:cNvSpPr>
            <a:spLocks noChangeShapeType="1"/>
          </p:cNvSpPr>
          <p:nvPr/>
        </p:nvSpPr>
        <p:spPr bwMode="auto">
          <a:xfrm>
            <a:off x="7189788" y="3184525"/>
            <a:ext cx="53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Oval 77"/>
          <p:cNvSpPr>
            <a:spLocks noChangeArrowheads="1"/>
          </p:cNvSpPr>
          <p:nvPr/>
        </p:nvSpPr>
        <p:spPr bwMode="auto">
          <a:xfrm>
            <a:off x="7173913" y="1920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4043" name="Line 78"/>
          <p:cNvSpPr>
            <a:spLocks noChangeShapeType="1"/>
          </p:cNvSpPr>
          <p:nvPr/>
        </p:nvSpPr>
        <p:spPr bwMode="auto">
          <a:xfrm>
            <a:off x="6154738" y="2209800"/>
            <a:ext cx="8572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Line 79"/>
          <p:cNvSpPr>
            <a:spLocks noChangeShapeType="1"/>
          </p:cNvSpPr>
          <p:nvPr/>
        </p:nvSpPr>
        <p:spPr bwMode="auto">
          <a:xfrm>
            <a:off x="7472363" y="2209800"/>
            <a:ext cx="1069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Freeform 80"/>
          <p:cNvSpPr>
            <a:spLocks/>
          </p:cNvSpPr>
          <p:nvPr/>
        </p:nvSpPr>
        <p:spPr bwMode="auto">
          <a:xfrm>
            <a:off x="7075488" y="1524000"/>
            <a:ext cx="142875" cy="979488"/>
          </a:xfrm>
          <a:custGeom>
            <a:avLst/>
            <a:gdLst>
              <a:gd name="T0" fmla="*/ 2147483647 w 89"/>
              <a:gd name="T1" fmla="*/ 2147483647 h 617"/>
              <a:gd name="T2" fmla="*/ 2147483647 w 89"/>
              <a:gd name="T3" fmla="*/ 2147483647 h 617"/>
              <a:gd name="T4" fmla="*/ 0 w 89"/>
              <a:gd name="T5" fmla="*/ 2147483647 h 617"/>
              <a:gd name="T6" fmla="*/ 0 w 89"/>
              <a:gd name="T7" fmla="*/ 2147483647 h 617"/>
              <a:gd name="T8" fmla="*/ 2147483647 w 89"/>
              <a:gd name="T9" fmla="*/ 2147483647 h 617"/>
              <a:gd name="T10" fmla="*/ 2147483647 w 89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617"/>
              <a:gd name="T20" fmla="*/ 89 w 89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617">
                <a:moveTo>
                  <a:pt x="89" y="617"/>
                </a:moveTo>
                <a:lnTo>
                  <a:pt x="89" y="512"/>
                </a:lnTo>
                <a:lnTo>
                  <a:pt x="0" y="512"/>
                </a:lnTo>
                <a:lnTo>
                  <a:pt x="0" y="352"/>
                </a:lnTo>
                <a:lnTo>
                  <a:pt x="89" y="352"/>
                </a:lnTo>
                <a:lnTo>
                  <a:pt x="89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6" name="Line 81"/>
          <p:cNvSpPr>
            <a:spLocks noChangeShapeType="1"/>
          </p:cNvSpPr>
          <p:nvPr/>
        </p:nvSpPr>
        <p:spPr bwMode="auto">
          <a:xfrm flipV="1">
            <a:off x="7008813" y="2073275"/>
            <a:ext cx="0" cy="273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7" name="Freeform 82"/>
          <p:cNvSpPr>
            <a:spLocks/>
          </p:cNvSpPr>
          <p:nvPr/>
        </p:nvSpPr>
        <p:spPr bwMode="auto">
          <a:xfrm>
            <a:off x="7281863" y="2851150"/>
            <a:ext cx="79375" cy="157163"/>
          </a:xfrm>
          <a:custGeom>
            <a:avLst/>
            <a:gdLst>
              <a:gd name="T0" fmla="*/ 2147483647 w 49"/>
              <a:gd name="T1" fmla="*/ 2147483647 h 99"/>
              <a:gd name="T2" fmla="*/ 2147483647 w 49"/>
              <a:gd name="T3" fmla="*/ 2147483647 h 99"/>
              <a:gd name="T4" fmla="*/ 0 w 49"/>
              <a:gd name="T5" fmla="*/ 0 h 99"/>
              <a:gd name="T6" fmla="*/ 2147483647 w 49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4" y="99"/>
                </a:moveTo>
                <a:lnTo>
                  <a:pt x="49" y="3"/>
                </a:lnTo>
                <a:lnTo>
                  <a:pt x="0" y="0"/>
                </a:lnTo>
                <a:lnTo>
                  <a:pt x="24" y="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8" name="Line 83"/>
          <p:cNvSpPr>
            <a:spLocks noChangeShapeType="1"/>
          </p:cNvSpPr>
          <p:nvPr/>
        </p:nvSpPr>
        <p:spPr bwMode="auto">
          <a:xfrm flipV="1">
            <a:off x="7212013" y="2587625"/>
            <a:ext cx="3175" cy="5238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Freeform 84"/>
          <p:cNvSpPr>
            <a:spLocks/>
          </p:cNvSpPr>
          <p:nvPr/>
        </p:nvSpPr>
        <p:spPr bwMode="auto">
          <a:xfrm>
            <a:off x="6856413" y="1955800"/>
            <a:ext cx="355600" cy="1189038"/>
          </a:xfrm>
          <a:custGeom>
            <a:avLst/>
            <a:gdLst>
              <a:gd name="T0" fmla="*/ 2147483647 w 225"/>
              <a:gd name="T1" fmla="*/ 0 h 749"/>
              <a:gd name="T2" fmla="*/ 0 w 225"/>
              <a:gd name="T3" fmla="*/ 0 h 749"/>
              <a:gd name="T4" fmla="*/ 0 w 225"/>
              <a:gd name="T5" fmla="*/ 2147483647 h 749"/>
              <a:gd name="T6" fmla="*/ 0 60000 65536"/>
              <a:gd name="T7" fmla="*/ 0 60000 65536"/>
              <a:gd name="T8" fmla="*/ 0 60000 65536"/>
              <a:gd name="T9" fmla="*/ 0 w 225"/>
              <a:gd name="T10" fmla="*/ 0 h 749"/>
              <a:gd name="T11" fmla="*/ 225 w 225"/>
              <a:gd name="T12" fmla="*/ 749 h 7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749">
                <a:moveTo>
                  <a:pt x="225" y="0"/>
                </a:moveTo>
                <a:lnTo>
                  <a:pt x="0" y="0"/>
                </a:lnTo>
                <a:lnTo>
                  <a:pt x="0" y="74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85"/>
          <p:cNvSpPr>
            <a:spLocks noChangeShapeType="1"/>
          </p:cNvSpPr>
          <p:nvPr/>
        </p:nvSpPr>
        <p:spPr bwMode="auto">
          <a:xfrm flipH="1">
            <a:off x="7085013" y="2503488"/>
            <a:ext cx="260350" cy="1587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Line 86"/>
          <p:cNvSpPr>
            <a:spLocks noChangeShapeType="1"/>
          </p:cNvSpPr>
          <p:nvPr/>
        </p:nvSpPr>
        <p:spPr bwMode="auto">
          <a:xfrm flipH="1">
            <a:off x="7085013" y="2587625"/>
            <a:ext cx="260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Rectangle 87"/>
          <p:cNvSpPr>
            <a:spLocks noChangeArrowheads="1"/>
          </p:cNvSpPr>
          <p:nvPr/>
        </p:nvSpPr>
        <p:spPr bwMode="auto">
          <a:xfrm>
            <a:off x="5776913" y="2017713"/>
            <a:ext cx="330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word</a:t>
            </a:r>
            <a:endParaRPr lang="en-US" altLang="en-US"/>
          </a:p>
        </p:txBody>
      </p:sp>
      <p:sp>
        <p:nvSpPr>
          <p:cNvPr id="44053" name="Rectangle 91"/>
          <p:cNvSpPr>
            <a:spLocks noChangeArrowheads="1"/>
          </p:cNvSpPr>
          <p:nvPr/>
        </p:nvSpPr>
        <p:spPr bwMode="auto">
          <a:xfrm>
            <a:off x="5668963" y="2208213"/>
            <a:ext cx="4540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4054" name="Freeform 92"/>
          <p:cNvSpPr>
            <a:spLocks/>
          </p:cNvSpPr>
          <p:nvPr/>
        </p:nvSpPr>
        <p:spPr bwMode="auto">
          <a:xfrm>
            <a:off x="6135688" y="3532188"/>
            <a:ext cx="2003425" cy="196850"/>
          </a:xfrm>
          <a:custGeom>
            <a:avLst/>
            <a:gdLst>
              <a:gd name="T0" fmla="*/ 2147483647 w 1263"/>
              <a:gd name="T1" fmla="*/ 2147483647 h 124"/>
              <a:gd name="T2" fmla="*/ 2147483647 w 1263"/>
              <a:gd name="T3" fmla="*/ 2147483647 h 124"/>
              <a:gd name="T4" fmla="*/ 2147483647 w 1263"/>
              <a:gd name="T5" fmla="*/ 0 h 124"/>
              <a:gd name="T6" fmla="*/ 2147483647 w 1263"/>
              <a:gd name="T7" fmla="*/ 0 h 124"/>
              <a:gd name="T8" fmla="*/ 2147483647 w 1263"/>
              <a:gd name="T9" fmla="*/ 2147483647 h 124"/>
              <a:gd name="T10" fmla="*/ 0 w 1263"/>
              <a:gd name="T11" fmla="*/ 2147483647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3"/>
              <a:gd name="T19" fmla="*/ 0 h 124"/>
              <a:gd name="T20" fmla="*/ 1263 w 1263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3" h="124">
                <a:moveTo>
                  <a:pt x="1263" y="124"/>
                </a:moveTo>
                <a:lnTo>
                  <a:pt x="574" y="124"/>
                </a:lnTo>
                <a:lnTo>
                  <a:pt x="574" y="0"/>
                </a:lnTo>
                <a:lnTo>
                  <a:pt x="210" y="0"/>
                </a:lnTo>
                <a:lnTo>
                  <a:pt x="210" y="124"/>
                </a:lnTo>
                <a:lnTo>
                  <a:pt x="0" y="124"/>
                </a:ln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Freeform 93"/>
          <p:cNvSpPr>
            <a:spLocks/>
          </p:cNvSpPr>
          <p:nvPr/>
        </p:nvSpPr>
        <p:spPr bwMode="auto">
          <a:xfrm>
            <a:off x="6135688" y="3879850"/>
            <a:ext cx="2003425" cy="196850"/>
          </a:xfrm>
          <a:custGeom>
            <a:avLst/>
            <a:gdLst>
              <a:gd name="T0" fmla="*/ 2147483647 w 1263"/>
              <a:gd name="T1" fmla="*/ 2147483647 h 124"/>
              <a:gd name="T2" fmla="*/ 2147483647 w 1263"/>
              <a:gd name="T3" fmla="*/ 2147483647 h 124"/>
              <a:gd name="T4" fmla="*/ 2147483647 w 1263"/>
              <a:gd name="T5" fmla="*/ 0 h 124"/>
              <a:gd name="T6" fmla="*/ 2147483647 w 1263"/>
              <a:gd name="T7" fmla="*/ 0 h 124"/>
              <a:gd name="T8" fmla="*/ 2147483647 w 1263"/>
              <a:gd name="T9" fmla="*/ 2147483647 h 124"/>
              <a:gd name="T10" fmla="*/ 0 w 1263"/>
              <a:gd name="T11" fmla="*/ 2147483647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3"/>
              <a:gd name="T19" fmla="*/ 0 h 124"/>
              <a:gd name="T20" fmla="*/ 1263 w 1263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3" h="124">
                <a:moveTo>
                  <a:pt x="1263" y="124"/>
                </a:moveTo>
                <a:lnTo>
                  <a:pt x="497" y="124"/>
                </a:lnTo>
                <a:lnTo>
                  <a:pt x="497" y="0"/>
                </a:lnTo>
                <a:lnTo>
                  <a:pt x="275" y="0"/>
                </a:lnTo>
                <a:lnTo>
                  <a:pt x="275" y="124"/>
                </a:lnTo>
                <a:lnTo>
                  <a:pt x="0" y="124"/>
                </a:ln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Freeform 94"/>
          <p:cNvSpPr>
            <a:spLocks/>
          </p:cNvSpPr>
          <p:nvPr/>
        </p:nvSpPr>
        <p:spPr bwMode="auto">
          <a:xfrm>
            <a:off x="6138863" y="4135438"/>
            <a:ext cx="1962150" cy="288925"/>
          </a:xfrm>
          <a:custGeom>
            <a:avLst/>
            <a:gdLst>
              <a:gd name="T0" fmla="*/ 0 w 400"/>
              <a:gd name="T1" fmla="*/ 2147483647 h 59"/>
              <a:gd name="T2" fmla="*/ 2147483647 w 400"/>
              <a:gd name="T3" fmla="*/ 2147483647 h 59"/>
              <a:gd name="T4" fmla="*/ 2147483647 w 400"/>
              <a:gd name="T5" fmla="*/ 2147483647 h 59"/>
              <a:gd name="T6" fmla="*/ 2147483647 w 400"/>
              <a:gd name="T7" fmla="*/ 2147483647 h 59"/>
              <a:gd name="T8" fmla="*/ 2147483647 w 400"/>
              <a:gd name="T9" fmla="*/ 2147483647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"/>
              <a:gd name="T16" fmla="*/ 0 h 59"/>
              <a:gd name="T17" fmla="*/ 400 w 400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" h="59">
                <a:moveTo>
                  <a:pt x="0" y="59"/>
                </a:moveTo>
                <a:cubicBezTo>
                  <a:pt x="92" y="59"/>
                  <a:pt x="92" y="59"/>
                  <a:pt x="92" y="59"/>
                </a:cubicBezTo>
                <a:cubicBezTo>
                  <a:pt x="92" y="59"/>
                  <a:pt x="107" y="58"/>
                  <a:pt x="115" y="44"/>
                </a:cubicBezTo>
                <a:cubicBezTo>
                  <a:pt x="115" y="44"/>
                  <a:pt x="135" y="8"/>
                  <a:pt x="169" y="6"/>
                </a:cubicBezTo>
                <a:cubicBezTo>
                  <a:pt x="169" y="6"/>
                  <a:pt x="255" y="0"/>
                  <a:pt x="400" y="27"/>
                </a:cubicBez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Rectangle 95"/>
          <p:cNvSpPr>
            <a:spLocks noChangeArrowheads="1"/>
          </p:cNvSpPr>
          <p:nvPr/>
        </p:nvSpPr>
        <p:spPr bwMode="auto">
          <a:xfrm>
            <a:off x="7069138" y="1346200"/>
            <a:ext cx="160337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bit</a:t>
            </a:r>
            <a:endParaRPr lang="en-US" altLang="en-US"/>
          </a:p>
        </p:txBody>
      </p:sp>
      <p:sp>
        <p:nvSpPr>
          <p:cNvPr id="44058" name="Rectangle 98"/>
          <p:cNvSpPr>
            <a:spLocks noChangeArrowheads="1"/>
          </p:cNvSpPr>
          <p:nvPr/>
        </p:nvSpPr>
        <p:spPr bwMode="auto">
          <a:xfrm>
            <a:off x="8066088" y="16843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en-US"/>
          </a:p>
        </p:txBody>
      </p:sp>
      <p:sp>
        <p:nvSpPr>
          <p:cNvPr id="44059" name="Rectangle 99"/>
          <p:cNvSpPr>
            <a:spLocks noChangeArrowheads="1"/>
          </p:cNvSpPr>
          <p:nvPr/>
        </p:nvSpPr>
        <p:spPr bwMode="auto">
          <a:xfrm>
            <a:off x="8132763" y="1684338"/>
            <a:ext cx="152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ell</a:t>
            </a:r>
            <a:endParaRPr lang="en-US" altLang="en-US"/>
          </a:p>
        </p:txBody>
      </p:sp>
      <p:sp>
        <p:nvSpPr>
          <p:cNvPr id="44060" name="Rectangle 100"/>
          <p:cNvSpPr>
            <a:spLocks noChangeArrowheads="1"/>
          </p:cNvSpPr>
          <p:nvPr/>
        </p:nvSpPr>
        <p:spPr bwMode="auto">
          <a:xfrm>
            <a:off x="7145338" y="32051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(</a:t>
            </a:r>
            <a:endParaRPr lang="en-US" altLang="en-US"/>
          </a:p>
        </p:txBody>
      </p:sp>
      <p:sp>
        <p:nvSpPr>
          <p:cNvPr id="44061" name="Rectangle 101"/>
          <p:cNvSpPr>
            <a:spLocks noChangeArrowheads="1"/>
          </p:cNvSpPr>
          <p:nvPr/>
        </p:nvSpPr>
        <p:spPr bwMode="auto">
          <a:xfrm>
            <a:off x="7189788" y="3205163"/>
            <a:ext cx="85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en-US"/>
          </a:p>
        </p:txBody>
      </p:sp>
      <p:sp>
        <p:nvSpPr>
          <p:cNvPr id="44062" name="Rectangle 102"/>
          <p:cNvSpPr>
            <a:spLocks noChangeArrowheads="1"/>
          </p:cNvSpPr>
          <p:nvPr/>
        </p:nvSpPr>
        <p:spPr bwMode="auto">
          <a:xfrm>
            <a:off x="7265988" y="32051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)</a:t>
            </a:r>
            <a:endParaRPr lang="en-US" altLang="en-US"/>
          </a:p>
        </p:txBody>
      </p:sp>
      <p:sp>
        <p:nvSpPr>
          <p:cNvPr id="44063" name="Rectangle 103"/>
          <p:cNvSpPr>
            <a:spLocks noChangeArrowheads="1"/>
          </p:cNvSpPr>
          <p:nvPr/>
        </p:nvSpPr>
        <p:spPr bwMode="auto">
          <a:xfrm>
            <a:off x="7138988" y="4422775"/>
            <a:ext cx="50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(</a:t>
            </a:r>
            <a:endParaRPr lang="en-US" altLang="en-US"/>
          </a:p>
        </p:txBody>
      </p:sp>
      <p:sp>
        <p:nvSpPr>
          <p:cNvPr id="44064" name="Rectangle 104"/>
          <p:cNvSpPr>
            <a:spLocks noChangeArrowheads="1"/>
          </p:cNvSpPr>
          <p:nvPr/>
        </p:nvSpPr>
        <p:spPr bwMode="auto">
          <a:xfrm>
            <a:off x="7183438" y="44227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en-US"/>
          </a:p>
        </p:txBody>
      </p:sp>
      <p:sp>
        <p:nvSpPr>
          <p:cNvPr id="44065" name="Rectangle 105"/>
          <p:cNvSpPr>
            <a:spLocks noChangeArrowheads="1"/>
          </p:cNvSpPr>
          <p:nvPr/>
        </p:nvSpPr>
        <p:spPr bwMode="auto">
          <a:xfrm>
            <a:off x="7272338" y="4422775"/>
            <a:ext cx="50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)</a:t>
            </a:r>
            <a:endParaRPr lang="en-US" altLang="en-US"/>
          </a:p>
        </p:txBody>
      </p:sp>
      <p:sp>
        <p:nvSpPr>
          <p:cNvPr id="44066" name="Rectangle 106"/>
          <p:cNvSpPr>
            <a:spLocks noChangeArrowheads="1"/>
          </p:cNvSpPr>
          <p:nvPr/>
        </p:nvSpPr>
        <p:spPr bwMode="auto">
          <a:xfrm>
            <a:off x="5786438" y="3629025"/>
            <a:ext cx="1619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bit</a:t>
            </a:r>
            <a:endParaRPr lang="en-US" altLang="en-US"/>
          </a:p>
        </p:txBody>
      </p:sp>
      <p:sp>
        <p:nvSpPr>
          <p:cNvPr id="44067" name="Rectangle 109"/>
          <p:cNvSpPr>
            <a:spLocks noChangeArrowheads="1"/>
          </p:cNvSpPr>
          <p:nvPr/>
        </p:nvSpPr>
        <p:spPr bwMode="auto">
          <a:xfrm>
            <a:off x="5649913" y="3971925"/>
            <a:ext cx="4540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enable</a:t>
            </a:r>
            <a:endParaRPr lang="en-US" altLang="en-US"/>
          </a:p>
        </p:txBody>
      </p:sp>
      <p:sp>
        <p:nvSpPr>
          <p:cNvPr id="44068" name="Rectangle 110"/>
          <p:cNvSpPr>
            <a:spLocks noChangeArrowheads="1"/>
          </p:cNvSpPr>
          <p:nvPr/>
        </p:nvSpPr>
        <p:spPr bwMode="auto">
          <a:xfrm>
            <a:off x="6027738" y="4337050"/>
            <a:ext cx="82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sp>
        <p:nvSpPr>
          <p:cNvPr id="44069" name="Rectangle 111"/>
          <p:cNvSpPr>
            <a:spLocks noChangeArrowheads="1"/>
          </p:cNvSpPr>
          <p:nvPr/>
        </p:nvSpPr>
        <p:spPr bwMode="auto">
          <a:xfrm>
            <a:off x="5611813" y="1308100"/>
            <a:ext cx="2968625" cy="334645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4070" name="Rectangle 112"/>
          <p:cNvSpPr>
            <a:spLocks noChangeArrowheads="1"/>
          </p:cNvSpPr>
          <p:nvPr/>
        </p:nvSpPr>
        <p:spPr bwMode="auto">
          <a:xfrm>
            <a:off x="7380288" y="4260850"/>
            <a:ext cx="733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discharges</a:t>
            </a:r>
            <a:endParaRPr lang="en-US" altLang="en-US"/>
          </a:p>
        </p:txBody>
      </p:sp>
      <p:sp>
        <p:nvSpPr>
          <p:cNvPr id="44071" name="Rectangle 115"/>
          <p:cNvSpPr>
            <a:spLocks noChangeArrowheads="1"/>
          </p:cNvSpPr>
          <p:nvPr/>
        </p:nvSpPr>
        <p:spPr bwMode="auto">
          <a:xfrm>
            <a:off x="7253288" y="2306638"/>
            <a:ext cx="82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/>
          </a:p>
        </p:txBody>
      </p:sp>
      <p:sp>
        <p:nvSpPr>
          <p:cNvPr id="44072" name="Rectangle 116"/>
          <p:cNvSpPr>
            <a:spLocks noChangeArrowheads="1"/>
          </p:cNvSpPr>
          <p:nvPr/>
        </p:nvSpPr>
        <p:spPr bwMode="auto">
          <a:xfrm>
            <a:off x="7383463" y="2498725"/>
            <a:ext cx="88900" cy="107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4073" name="Rectangle 117"/>
          <p:cNvSpPr>
            <a:spLocks noChangeArrowheads="1"/>
          </p:cNvSpPr>
          <p:nvPr/>
        </p:nvSpPr>
        <p:spPr bwMode="auto">
          <a:xfrm>
            <a:off x="7497763" y="2455863"/>
            <a:ext cx="6159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capacitor</a:t>
            </a:r>
            <a:endParaRPr lang="en-US" altLang="en-US"/>
          </a:p>
        </p:txBody>
      </p:sp>
      <p:sp>
        <p:nvSpPr>
          <p:cNvPr id="44074" name="Rectangle 120"/>
          <p:cNvSpPr>
            <a:spLocks noChangeArrowheads="1"/>
          </p:cNvSpPr>
          <p:nvPr/>
        </p:nvSpPr>
        <p:spPr bwMode="auto">
          <a:xfrm>
            <a:off x="7364413" y="2632075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   slowly</a:t>
            </a:r>
            <a:endParaRPr lang="en-US" altLang="en-US"/>
          </a:p>
        </p:txBody>
      </p:sp>
      <p:sp>
        <p:nvSpPr>
          <p:cNvPr id="44075" name="Rectangle 123"/>
          <p:cNvSpPr>
            <a:spLocks noChangeArrowheads="1"/>
          </p:cNvSpPr>
          <p:nvPr/>
        </p:nvSpPr>
        <p:spPr bwMode="auto">
          <a:xfrm>
            <a:off x="7364413" y="2822575"/>
            <a:ext cx="9048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Myriad Roman" charset="0"/>
              </a:rPr>
              <a:t>   discharging</a:t>
            </a:r>
            <a:endParaRPr lang="en-US" altLang="en-US"/>
          </a:p>
        </p:txBody>
      </p:sp>
      <p:sp>
        <p:nvSpPr>
          <p:cNvPr id="44076" name="Line 128"/>
          <p:cNvSpPr>
            <a:spLocks noChangeShapeType="1"/>
          </p:cNvSpPr>
          <p:nvPr/>
        </p:nvSpPr>
        <p:spPr bwMode="auto">
          <a:xfrm>
            <a:off x="7091363" y="2209800"/>
            <a:ext cx="3778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077" name="Picture 1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9963" y="2408238"/>
            <a:ext cx="1079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7463" y="3840163"/>
            <a:ext cx="5267325" cy="2614612"/>
            <a:chOff x="1948862" y="2695279"/>
            <a:chExt cx="5267858" cy="2615972"/>
          </a:xfrm>
        </p:grpSpPr>
        <p:sp>
          <p:nvSpPr>
            <p:cNvPr id="81" name="Right Arrow 80"/>
            <p:cNvSpPr/>
            <p:nvPr/>
          </p:nvSpPr>
          <p:spPr>
            <a:xfrm rot="19962570">
              <a:off x="1948862" y="2695279"/>
              <a:ext cx="4774095" cy="686157"/>
            </a:xfrm>
            <a:prstGeom prst="rightArrow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dirty="0"/>
                <a:t>SDRAM           DDR1              DDR2           DDR3         DDR4</a:t>
              </a:r>
            </a:p>
          </p:txBody>
        </p:sp>
        <p:sp>
          <p:nvSpPr>
            <p:cNvPr id="82" name="Right Arrow 81"/>
            <p:cNvSpPr/>
            <p:nvPr/>
          </p:nvSpPr>
          <p:spPr>
            <a:xfrm rot="19892720">
              <a:off x="2304498" y="3497383"/>
              <a:ext cx="4912222" cy="6845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dirty="0"/>
                <a:t>66-133        200-400      400-800        800-2133        1600-3200</a:t>
              </a:r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3047523" y="4880815"/>
              <a:ext cx="3886593" cy="430436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1"/>
                  </a:solidFill>
                </a:rPr>
                <a:t>1999             2000           2006           2010              2014 </a:t>
              </a:r>
            </a:p>
          </p:txBody>
        </p:sp>
      </p:grpSp>
      <p:pic>
        <p:nvPicPr>
          <p:cNvPr id="12365" name="Picture 77" descr="https://encrypted-tbn1.gstatic.com/images?q=tbn:ANd9GcS8uOmTCKNfKISLA56VL2i_tZBbhRw9O08ry1d5exsSHMbBV-bAf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6213" y="4983163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80" name="AutoShape 52" descr="data:image/jpeg;base64,/9j/4AAQSkZJRgABAQAAAQABAAD/2wCEAAkGBxMSEhEREBEQERAXFRMXFhUUGBAQERUTFxgXFhcXExQYKCggGCYlGxMVITIhJSorLjovGB8zODYsNyotLisBCgoKDg0OGxAQGywkHyY3LzY3LCw3NTAsNCw0LDQsNCstLSw3LDUtLDQwMC0sLDQsLDAvLS4sNC8vLCwtNywsNP/AABEIAO4A1AMBEQACEQEDEQH/xAAcAAEAAgMBAQEAAAAAAAAAAAAAAwQFBgcCAQj/xABGEAACAQIDBQYDBAYGCgMAAAABAgMAEQQSIQUTFDEyBiJBUWHwUnGBByORwRVCU3Kh0RczVGJzkhYkNDWCk7GywtJDZKL/xAAbAQEAAgMBAQAAAAAAAAAAAAAAAwUCBAYBB//EAD0RAQABAwAEDAQEAwkBAAAAAAABAgMRBAUSIRMUFjFBUVJTkaGx0QZhcYEVIsHhMjTwIyQzQlRigpLxcv/aAAwDAQACEQMRAD8A6BiJ2DMAxtegj4h/iNA4h/iNA4h/iNA4h/iNA4h/iNA4h/iNA4h/iNA4h/iNA4h/iNA4h/iNA4h/iNA4h/iNA4h/iNA4h/iNA4h/iNA4h/iNA4h/iNA4h/iNA4h/iNA4h/iNA4h/iNA4h/iNA4h/iNA4h/iNA4h/iNBfwTkrcm5uaChiutvnQRUCgUCgUCgUCgUCgUCgUCgUCgUCgUCgUCgUCgUGT2f0fU0GNxE6lmIOl/I1scUvdn0U3KDV3e+VXsj3o93pxS92fQ5Qau73yq9jej3enFL3Z9DlBq7vfKr2N6Pd6cUvdn0OUGru98qvY3o93pxS92fQ5Qau73yq9jej3enFL3Z9DlBq7vfKr2N6Pd6cUvdn0OUGru98qvY3o93pxS92fQ5Qau73yq9jej3enFL3Z9DlBq7vfKr2N6Pd6cUvdn0OUGru98qvY3o93pxS92fQ5Qau73yq9jej3enFL3Z9DlBq7vfKr2N6Pd6cUvdn0OUGru98qvY3o93pxS92fQ5Qau73yq9jej3enFL3Z9DlBq7vfKr2N6Pd6cUvdn0OUGru98qvY3o93pxS92fQ5Qau73yq9jej3enFL3Z9DlBq7vfKr2N6Pd6cUvdn0OUGru98qvY3o93pxS92fQ5Qau73yq9jej3enFL3Z9DlBq7vfKr2N6Pd6cUvdn0OUGru98qvY3o93pxS92fQ5Qau73yq9jej3enFL3Z9DlBq7vfKr2N6Pd6cUvdn0OUGru98qvY3o93pxS92fQ5Qau73yq9mV2c3c+pqKu3VROKljo2lWdJo4S1OY698euGDq/fISgUCgUCgUCgUCgUCgUCg0aPbsxink32J3qyTqqLh95B3HZUDOFtawFznFteVacXasTOZzv6N39fd0lWg2YuUUbFOzMUzMzVirfETOIz4flZbGbbdVZks8gwYnAUqYCxPNW5n8xUtVyY5urPyaNrQqKpiKt0bezv/AIvpjm/dlsJiXbDrI4yuY8xGh1y3vUlMzNGZaN23RTpE0UzmM482DwXaErDHLKXcjAjEOAECsRa9vEHXlyqGm9imJnqysr2roqvVW7eI/tNmOf8ArHmyMe3bOiTQvCHjkkRiY2BWPKWzBT3TZwfGpIu78TGGpVoOaJqt1xViYiY3xvnOMZ5+ZWwXa2KRoRYKspCxneQs9yCVzxqcyXA+njasadIpmY+aa9qm7bprnnmnn3TEdU4mYxOP/MthqdVFAoFAoFBmdmf1Y+Zqo03/ABX0T4Z/kY+ssRlPkattqOt8+4K52Z8HzKfI02o6zgrnZnwMp8jTajrOCudmfAynyNNqOs4K52Z8DKfI02o6zgq+zPg+V6wKCjDtRGlaEK4YfrHLlNrg2sb81PMDlWEVxNWGzXotVNqLuYxPR0/1918Cs5mIQU0VVc0ZMp8jXm1HW94K52Z8DKfI02o6zgrnZnwMp8jTajrOCudmfAynyNNqOs4K52Z8DKfI02o6zgrnZnwYWHs5kDomIxKRs0jFV3Q1kJZrMVuNSfGoYtxG6KvRY16XcrmKqrMTVERGZirojEbs4Sp2diGiqwTh+HCg6CPXxOt9edZcHR5YYTpekzvmN+1tZx0+y5hcCUiERZ3AXLmYKGy8h0gDQacvCsoxFOMoLk3K7s3IoxvziM482OPZeLd7q8mXhuG8L7vTXlz0qPgqMYz0YbfHtJ4ThNnft7fNPP7Lk+yEd4nYMTGkiAfqlZAobN/kFZzTTMxOeZr0Xb9FFVEU/wAUxPN0xnGPFBg9hbvdgTTmKO27jJUKABZQzKAzgDkGJ5DnWNNERj826El3SLlzambUbVXPOJz4TujPyhlcp8jUu1HW0eCudmfAynyNNqOs4K52Z8DKfI02o6zgrnZnwMp8jTajrOCudmfAynyNNqOs4K52Z8DKfI02o6zgrnZnwZjZnQPmaqdMn+0fQ/humY0KInrlVxXW3zrUdBlFQyUMlDJR7lUxSkhwCVJBsQASD4EA6Gr63O1bifk+S6bbi1pldMxzVTu+7E7BxJfNmlaWyRXJ3dlY5sykKBZhbUH0ry3OenLLTbcUYxTs75698bsTvmd3V91fZrqcXK11LkHVeFsUFiuq/e+Pjp/CvKMbc/t/6l0iKo0WmOiOva5+nn/L4LfaTtEmBiSSRHcM+UBMtwbE+PyqC7o9WkXtmmeaHV/C9OxodVXXVPlENd/pWw/9nxH4x/zp+E3O1DpOEP6VsP8A2fEfjH/On4Tc7UHCH9K2H/s+I/GP+dPwm52oOEbb2d2yuMgWdFZFJYWa1+6beFaF+xNmvYlnFWWTqEyUMlDJQyUMlDJQyUMlDJQyUMlDJQyyez+j6mgo4rrb50EVAoFAoKmMfKGY3sAT3QWbQeCjU/IVcaLV/Yx8nzbX9iY1lVEf5sT1dERz/XLBdmY7GU3mIYRm8gxKknvFrb3lz8PSpLUc/wC/6tXWFWYpjEZjPNs/LH8P6pdlzRmSyJiA3euZJHZbC36rOb38NK9omM7ssNJouRbzVNON3NERPjER6sD9sH+yYf8Axv8AwamiTnSq/o7rUdvY1fb+eZ8ZlyWrZaFAoO3fZZ/u+P8Afl/7jXN6y/mJ+yajmbbWgyKBQKBQKBQKBQKBQKBQZPZ/R9TQUcV1t86CKgUCgUEOJGn0NWeg1flmHDfFdrF+3X1xjwn92vdmRYOuSNe7GwKoqM6NnytIwZsxOU+Xj51s2lJrCczE5md8885iJ3ZiMxGISbPwcomMjRogOcEhg2ndyALlFrWOt/x8PaaZ2szDG/etzZiimqZ5ujx35lgvtiH+q4f/ABv/AAao9XznSK5/rnfRtCt8Holqn5R6OSVdNgoFB237LjbZ0ZOgzy6nQdRrm9ZfzE/ZNRzNsjcMAykMpFwRYgjzBHOtBk9UGDxGMxQxKQKcLZ0mkUlJrhY2jUK1m1J3o19KCwnaCFs2XetlkMWkcxzSAspVDbvWKNe2mlB8/wBIYLIQZCX3uVRHKZLxELIClrixI50HobfgOXKzuGWJ7okjhUlJEZew7tyDz8je1BH+no1vnLM2fEC0cczkLC+RyVAvobAkaE8qB+n4w86uHCxmIAhZGMhkUMAgA1OvIfOg9N2hgAXWTMztGEEcpkDqLsGQC66G9zpbUUFnH7SjhKB8xZ8xVUV5HIWxY5VBNhcXPqBzIoKr9o8OEWXNIYzHvcyxysFjuRmew7uoPPXQ0AbeQPOrh1EbxoCFdjIzqGAQAanXkL6C9BfwWMSVSyE2DFSCCrKw5hlOoNBmtn9H1NBRxXW3zoIqBQKBQU9rFxE5jvntpYAt6lQdCbXsD42rc0OqYmqI6nNfEtqiq3arr5oqx8t8dPyzEZY7ZAGeYxoyRHIe9HuSZO9n0IBOgTU+JNWVHPOOZxWlTOxRFc5qjPNOd27HTMdf2VNmylsSzAShfvNWTEJfpABDgIALaW1PprfGmfzZ92xetxFiKd2d26Jpnwxv39OebwYn7WprR4ZbKyl2NmF9QLA/xNbfw3otvSK7k3OjHTh9KufkpimOhzTfj9lF/lrrfwrR/n4yh4STfj9lF/lp+FaP8/GThJN+P2UX+Wn4Vo/z8ZOEl0n7PII8Xg5YMRHG8Ky91LWAuLki2t7k61xvxJolrR79HB9Mb+npbFmqZje27D7AwyKqLCmVQAL3Y2GguTqfma51Mmh2XCjBkiRWHIgWIoPkuBviIsRm6IpY8tue8aJr38Lbrl60GPbYTbpYllGmImmYEMEdZHkfduFINhvB465eVB82R2eMDId4hCnEmypkH37I1gLm1sh/Gggk7MMRCBKgMaRoJAhWZMrXYxurA97QFWuNPHUEPuL7MsylRJEfvMS4LxtmRpnLho3Vgylb20Nj6UE0mwZMxdZxmBgdS6Fm3sSGIs9iMwZWOmhub3oJcHsVllE8kitKXkd8qlVN40iQKCTayxr53N+VB428JFlgmi3mYLKhKxHEJlYoQGQEMDddG5aG/hQYwdlpZcOkcsii+HWNldTJu5DmLMihgt+8BqD06Ggu43s0ZCxMkZGeCVQyMwEscRhbOMwzKVJ00IPiaDJ7G2fuEZTu7s7Md2gjQXsAANSbADUkn/pQbFs/o+poKOK62+dBFQKBQKDzJyNbGiVYuwpviC1t6BX8sT5q9XT5k9INRUd6cUTLc1db4TSrdP8Auj1aJ9r3Rhv3n/6CrL4S/ju/b9X1LSOhzOu2axQKDqf2Rf1GI/xV/wC2uE+LP8e39J9W1Y5pb5XKJygUCgUCgUCgUCgUCgUGT2f0fU0FHFdbfOgioFAoF6TOHkzjneWI8xXtu7TTXE5hqabFF3R7lvMb4mPJWzDzq94e32o8XyfYq6pe42F+YrX0rSLfBT+aPFbaio/v9uat0Rmd/wBJaN9rSFkw2UFu8/IE+A8qtfhS/apqu5qjo6Y+b6FfvW5xiqPFzXct8Lfga7jhKJ6YRPm5b4W/A04Snrh7h93DfC34GnCUdcPHUPsmUrBPmBX7wc9P1fWuE+K7tub9vFUc09PzbFmumInMw3rMPMVyfC2+1Hik4a32o8YMw8xThbfajxOHtdqPGAGsqaoq5pyzprpq30zn6PtZMigUCgUCgUCgUCgyez+j6mgvRwAi9B64Ye7UDhh7tQOGHu1BU2vhAYZbanKT4eGtamn0bejVxHU0dZ25r0S5EdXpvaJXDvm5R6UH1FuQBzJtXsRMziHtNM1TER0uhx4QAAeQHlX0CiNmmIfUqKdmmKep64Ye7VkyQY/BgxyAcyreXlUGlUbdmunriWtplHCaPXTHTE+jQK4N8zKPCg2DYE4SM3F7uT/BRXVajj+7z9Z9Idv8ORjRav8A6n0hkuOX4T/CrlfnHL8J/hQZCCIML0EnDD3agcMPdqBww92oHDD3agcMPdqBww92oHDD3aghkWxtQWYOkUElAoFB8IpzkxndLQ9t7NMMhFvuzqp8LeX0ritP0OrRrkx/lnm9nzzWmgVaJemMflnmn9PrDH1oqwoM52Y2aXcSsPu11F/1m8LfL+VXGqNDm5c4WqPyx5z+zoNRavqu3YvVR+Wnzn9m411btigifEoGCs6BjoFLKGJPgAdTQaNtvAGGUi3cOqnwt5fSuJ1hos6PemOieb+vk+d600KdFvzTj8s74+nV9mDw0zPLJr92tlHI3fmx+l7VBXTFNFPXO/7LbWurdH0HVejbdP8AeLma5nM7qOamMc2/nzjPPC7ULl2Y2X/Vj5n8q6zUn8tP1n9HcfDv8pP1n0hbq3XxQbHhOn35UE9AoFAoFAoFBUn6jQTwdIoJKBQKBQYDtLtArJg8MMOZhPLldrXSKNdWY21vqBfkL6+AMd21Rdp2a4zCK9Yt3qJouRmEeI7KKTdJCo8iM38biqW7qKiZzRXj6xn2c9e+GrdU5t1zHymM+eYSYTstGpvI5k9LZB9dSazs6ktUzm5VteSTR/hyzRObtU1fLmj9WdjQKAqgADkBoB8quaaYpjZpjEOgoopopimmMRHQqYrakSNkuXl/ZxgySfVV6R6tYetZMkN8TL8OFT1yzzn6dEf/AO/pQRYbs1h0xHFlDJisgTeyMZHAuT3b6L1W7oGmlBjO0/aLDBcXhmKnFRBMsZ0dmkVSjR+JF3APy1rU021buWpiuM+6XR9WWtY3qbF2M05zPyiN8+SDZvYtkiRTL3rXa6knOdW1vrqaq7uparlW1t4+WP3U/wAQauq1np9ekRcxTuiIxzUxGIiN/wB/utf6JH9sP8p/nUf4DPeeX7qbkzV3vl+7yMFuQEzZuZva3vlVvoOi8Wt7Gc78rzVuhTodng5qzvz1FbiwKDY8J0+/KgnoFBr0XbPCFwpaZAZGiEjxTJAZFcxld6Rl6wV586DYaBQKBQVJ+o0E8HSKCSgUCgUGNwvfxM0nhEqwr+8wEstvneIf8FBkHcKCzEBRqSSAAPMk8qDHfpfPpho2n/v/ANXAPXet1f8AAGoHASyazzMF/ZwZoUt/ek62+hUelBdwmEjiXLEiRr5KAov5m3P50E1AoPzv252PPj9vzwYUHeAx3a9hGqogLsfAC4/hR7EzHM7p2b2KMHAkIkkmYavJKzO7t4kk8h5Dyo8ZSgwO0+ofL86CnQKDY8J0+/KgnoAoOd8dENj4qAyRmaR9oxRx5l3hnkxWIWIKvO+dlI/Ggr4zEYniZ3MscbQ4nDRIz4qeMohEXcXCKhWXeZ21JNy3hlFgk2TisQ2LSV5IlZsfPEQ2KxBdo1aRRAMHkyCyKGBv4Zr6mgn7FzC2y3jxMs000c3EK80k10VblmRiQuSQIoNh1W8aDoNBUn6jQTwdIoJKBQKCOeXIrOQSFVmsoLMbC9lUak6chQYPY3EmFAsSwE5nd5+85kkYu+WJTyuxHeYHQaUF9NjoSGmL4hwbgy2Kg+aRCyL87X9aDI0CgUCgUFDZ+yIYZJ5Y0tLO+eVzqzEAAC/gABoPn4mgv0CgwO0+ofL86CnQQ4zEbtGfJJJlF8sYzOfRRpegv7A7Qb6FZeFxiXLd1o+8LErZhfQ6cqDIfpX/AOviv+WP50E2ExudrbmePS95FCr4aXBOuv8ACgRbLgV94kECyXJzrHGr3PM5gL60HuTAxNIsrRRtKvS5VTIv7rcxQFwMQk326j31rbzKu8t5Z+dBS7PbCjwkMcaKhdUVGlCKjyBeRcjU0GVoKk/UaCjtcyHhY4png3k5VmQRM2UQzvb7xWHUinl4UGPwvaKVUdXSOQxBw8zSLArETyQRnKFI13RJt43AB0FB8g7Uu7KI4M8j5VCNJkjVlOLznOUzajCnmPFdBrcLe1e0ohw0WJWMMJI96EZ8jZd2JCFChizWNtBbzIoPEvaZlYjh+6zOkLbwfeSLLFDZhl7gLTDXXpbTlcPsO2pUwhnljvJv8QhXMciKuIljBZ0UnKqquuX5+JoIpe1lgXEAaGxAdZFa8gg4mwsCCuTTODz8La0EmN7TFJJEXDlxGJS7ZwptGsJGUEaljOotf9Um9B8xHado5o4JILSnJvArtIFEkhjRkIXvagk5stgDzoNjoAoNO/0vmKySph4TEIZJo80pWRo4pAkm87uWNsuYhbnWwJFBtsEodVcXAZVYX0NiLi48OdBJQKDA7T6h8vzoKdAoNjwnT78qCegUGkbB7R4sx4dHgjmnlmx+plyqscGIKNc5fAEqNNci8rmwTYDt3HLKqDhysm+EQSeOTEXiV3+/hAvGGWNiNTbQHU0HvD9snEYlxGF3aSYRsVCEkEkjou7ujggBWO+jsLnq9KCPbe1cYDhA2GEcvGRBQk2aGZHhxBytJlBGUqCwynkCL0GwbB2k08bmSMRSxySRSIG3ih0PNWsLggqeQ50E8/UaCPF7NjnSMSbwZHzqUeSFg2Vk6kIPS7C3rQeBsTD5TGqZRljHdZ1Zd27SRsGBuCHZmzc70DC7CgjIZEOYEkEs7m/3tySSb/7RLz+KgYrYcEkccTK2REMahXkQ7oqFKMVILAhVuD5Cg9SbGhZQpQ2G8t3nBG8ZXYhgbg5kUg8wRpQI9jRLCIFDrGGZwRJKJA7O0jMJAc1yzsb38aCAdm8Le+60yZMuaQx2ybonJe2bJ3M3O2l6D3D2fw6h1yFg4dXzvJIzhwgbMzEk3Eaa+lAj2BApRgr5lN7mSYlzmzgykn7yzajNe3hQZSgCg5biIA8M20TFsjMpmYxsJgzZHNxKmfLnJW5Uqe940G9dn9qSTHERzCISQuiloi2Rg8ayDutqhGaxUk+HnagzFAoMDtPqHy/Ogp0Cg2PCdPvyoJ6BQa9sns0YZEYzB0jbGFF3eU5cVIJWVmzG+Vs2thoR5ahFgOy8kRCcSvDIJRHGIVSS0gZQJZb/AHgQMbABeQudNQ+4jskrph42ma0WCkwl1UKxz7i0qkk5SDhwba9XPTUPcfZ+d5IpcTjN68c0cgCRGKHLHHKmVYy7ZWYzli9z0gW0vQZXZmz9zv8AvZt7M8vLLlzhRl5m9svPTnQep+o0GL7QY8xJB9+MNGzuHmIQ5cqO6r37gZmX+FhqRQYhVY4Tas7u0UzqjOwEStFbCwOVBy8hmbqvYX9TQV5tqTYdZDHNmSSbGG53QWFFxyRtIrWt0zMSWuBYGwAIIZOfGu2FwkskwX/WUG8Qpldc7pHmYjKc3c5AAk6eFBQTbsyHCh8SXdooHcMMPGrmcO3dQDO1rCxFgMupYm1Axm2cRDEhfFXNopGa0CO2eIuUjDDKwzKTkuGI0DXGofP0kUmlJxPDo7ZGa0KrEgxWOBkAYEAlljQs1xeTXW1BmuyuNmnzySyXULEAgVVUlo1feHx7wINr2FzQbDQKAKDku0sWwbip5MHBOVxBDNg4A0eKhYBcOZXBcsyMMrak2JGlB1LARqEUqmTMAzCyq2dgCxcDTNfn60FigUGB2n1D5fnQU6BQbHhOn35UE9AoFAoFAoFBUn6jQTwdI9+NBJQKBQKBQKBQKBQVto4tokzrDNObgZIt1n18fvGVbD50GjPitoFjC0O0xgtTdf0emPNz/VNLvcoUC/fFn5DwzEN7MmWPMqO9kBCAqZDYaKCxsT8z9aDj/bf7WMdAxiiwLYM8g+JUu59UA7n1uwoNt7F9osS2Cw8kmFxeJkdc7S3hs5Yk90XFgOVreFQ1XaonGzKztaBZroiqb9ETPROcx5JMftmUsL4LEjTxMXn86x4arsSz/DbH+oo8/Zaia4BIKkgGx5j0NTxOYyrK6YpqmmJzjp61LGbQdGyrh5pBYHMuS3y1NR13JpnEUzLc0bQ7d2jaqvU0/Kc58mUw235QP934s/LdfzrDhquxKf8ADbP+oo8/ZzHb32l47BbQmiRC8JZWGHnAaRMwBKq6ajUkga8+VTUVTVGZjCv0i1Tar2aaoqjrjm83U+yHaGXGR55cDicGbf8Ay5QjfuXIf8VAt41khbBQKBQKBQVJ+o0E8HSKCSgUCgUCgUCgUCgCg5FtHYGH+9R49m4jEhJ4pi08SzbySReHxMjsLxtdypTnqoFwAKDrOGQqiK1iwVQSBZbgAGw8BfwoPOLwqSqUlRJEPNXAdT9DQRbM2dFh4xFAgjiBYhAWKrmNyFB5C5Og0oMZtPqHy/Ogp0Cg2PB9PvyoKuE2Hh4pZJ0hQTyMWeUjPKzH++1yB5AaAaC1BkaBQKBQKBQVJ+o0E8HSKCSgUCgUCgUCgUCgrbQ2hHAm8lLBLgd1JZTc8u7GCf4UHMZCoDxLNE0BhnhzvgtpNJklkzlpI8lpHHK9xc6+lB09HWKJSWbdog7xDM2UAakcybel6DmvaL7a8LDdMJDJiZBcXfNBGD6hhmPysPpQZ3sx28hkw0UuKktO4zMqRT5EBJyqCAb2Ftb1BVpFumcTPqs7Wp9Lu0RXTTGJ/wB1Pu8Y7tThWYESPy/ZzDx/drzjVrr8pSfgWndiP+1PuuRSBgGXkQCOY0PpU8TmMwqq6JoqmmrnhSxu2YYWySOQ1gbBZG0PqAajrv0UTiqW9o2q9K0mjhLVOY+sR6zDJ4btlgwNZX/5WI/9aw41a6/KU/4Fp3Yj/tT7tK2h9sXC4yWGSEYjC5rpJHmhmCEXAaNxZiDp+r51NRXFcZhX6Ro9zR6+DuRiftPo37st2twu0FLYV3OXqDI6FTppcjKeY5E1kgZ2gUCgUCgqT9RoJ4OkUElAoFAoFAoFAoFAFBrB7Y33jJhcQ8SxtKjAw3liRwkjoha4AuWs1iQNBQbJDKGVXU3VgGB8wRcH8DQYfb3ZLBYwHicNE7WtnAySj5SLY0Fns/sdMJAmGjZ3jS4QyZS4UkkKSAL2vYelqGVLaYGYaeH50e5lUo8LUMtiwijLyHsUe5lrzdgME+JlxeIjOJnka/31mjQWAVUjAC2AA53PPWjxs0USoAqKqqOSqAqgegHKg90CgUCgUFSfqNBPB0igkoFAoFAoFAoFAoAoOVYnZ8jQzY4YSDhQJiYuOxcavCHLOd0EsoYrmMeYeII1tQb/ALA2o029jkiWKWIoGVG3kRDoHQxtZTbKeRUEWoMtQKDA7T6h8vzoKdAoNjwnT78qCegUCgUCgUCgqT9RoJ4OkUElAoFAoFAoFAoFAFBzqOFYy3F4PAySiR2LHFwwo5zFleTD2yBuXgdRe9BvmBwsaBmjREMh3jlbHO7AXZmHVoAL+QFBZoFBgdp9Q+X50FOgUGx4Tp9+VBPQKBQKBQKBQVJ+o0E8HSKCSgUCgUCgUCgUCgCg5LjcBh0Uoj7NncDEwSEiS5LOHjneREY72Ns9wDqTfMKDquFHcS7ZzlW7WtmNhrbwvzoJaBQYHafUPl+dBQeZQVUsAzXygkXNudh415NUROElNquqma4icRzz1fV7r1G2PCdPvyoJ6BQKBQKBQKCpP1Ggng6RQSUCgUCgUCgUCgUGL7SY4wQGRZUhIZQC0b4jMSbBEiQhmYkgACg1vJidn4eO+LiXD3PeODkcQq5Lfe5Xuqgta5vbxPjQbsnIXIJsNRyPqKD1QKDHYjA5zc3+hFBgNq7Pti8Eve133iPBa17n+LR91tof8jpH/H1Zr9FfvfitbCpZHDoQLGgloFAoFAoFAoKk/UaCaM2S4FyAdPP0oNK7J7exOIaKQ4zDTFg3E4TJHDNg+6SMovnbKwCHNe9yRa1qDYtj7VU4JMVLLnQRGR5Sm6BVbksUF8ug5UFXDdsYGXM0eKhOeBAs0TRuROwSJ1HipJ58x4gGgrdoe1W5khSISuVxiQToke8dw+GlmVYx46iPXTkb6XoJ5e2mHCRMseKkd979zHEzYiPckCUyx81ykj1Nxa96Cm/bmNJsXvEl4SKHBSJIkbsW4lmUeNzctGFFr91/KgtYjttBGFZ4caq5UeVjBIBhle+XiL9HI6C9hqdKCLDdsgGxomhnG5xQw8KpGzPMxQMFQX7zaO3gAtj5mgz2yNppiY95GHWzMjJIpjkR1NmR1PIj8xQQ7f2c0yJumVJo5EljLgsmdD0uBrYgkXGovegxWOj2liY3w7RYPDLIrI8wlknKq2jGKPItza9sxHnryoNkw8IRVRelVVRfU2UWF/woJKBQKDnm2+3OBXGYfeTbpoGxCyq6urqbWGniDbQjncVDXTM3KZ+qy0a7RTol6iZ3zs4jr3t72fixNFHMoZVdQyhxlfKwuMy+GnhUytWKBQKBQKBQKBQVJ+o0Ht42aJlRzG5VgrgKxRiCAwB0NjrY6aUGmpsbGzzYRsVhsLFLh3zPjI5M0s4CMpVYwoKh7jMGJHl4EBY2X2OKYaEsTxkeHeMKZJXwZYq6jeQghXHf1oMVh+y2MEMqpEkEavg5IcKcTJiIt7BMJJCkjLeFWRVULrawPyCy2xMfvTi9zAZeOjxIh32m6XCvAU3uXquw8LUEe0OzOKdEd8NDJK8uKlZY55cNNhpJiuTdYlR3gAneBWxNj4CglxPZvGtnV91M0sGyhJMZCrb7BziSXuZe9mDOQbjVeWugRdt+zOMxb4tVQSpJGqwM2Jmw8UHds4eBNJSTqC2mvpqHvbXZXESyTndJJGMamLjAnlw7Sq0G5kiLIA0RWwYMCb8tL0Gw9jdknDwuHhSBpJXcxrLNiSoNgueWQku1hqRYUGeoFAoFAoFBxr7R+xHEbawTKp3WKtvSAbAw6yEnwvGF+t6DsiqAAALAaADkB5Cg+0CgUCgUCgUCgqT9RoPSTWFrUH3ifSgcT6UDifSgcT6UDifSgcT6UDifSgcT6UDifSgcT6UDifSgcT6UDifSgcT6UDifSg8tKCQxQFhex0uL6Gx8Lig9cT6UDifSgcT6UDifSgcT6UDifSgcT6UDifSgcT6UEUjXN6D/2Q==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4" name="Picture 6" descr="http://www.sdram-technology.info/pictures/charge-leakage-D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3051175"/>
            <a:ext cx="3036887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8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lvl="1"/>
            <a:fld id="{184095A3-B24C-495C-A4AE-549B4E2BCD49}" type="slidenum">
              <a:rPr lang="en-US" altLang="en-US" smtClean="0"/>
              <a:pPr lvl="1"/>
              <a:t>27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6" descr="fi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4213" y="1524000"/>
            <a:ext cx="2846387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24" descr="tren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6125" y="1752600"/>
            <a:ext cx="2022475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3333FF"/>
                </a:solidFill>
              </a:rPr>
              <a:t>Dynamic RAM 1-Transistor Cell: Layout</a:t>
            </a: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1103313" y="2641600"/>
            <a:ext cx="1289050" cy="2746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800" b="1">
                <a:solidFill>
                  <a:srgbClr val="000000"/>
                </a:solidFill>
              </a:rPr>
              <a:t>Cell Plate Si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319088" y="3251200"/>
            <a:ext cx="2114550" cy="2746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800" b="1">
                <a:solidFill>
                  <a:srgbClr val="000000"/>
                </a:solidFill>
              </a:rPr>
              <a:t>Capacitor Insulator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412750" y="3860800"/>
            <a:ext cx="2022475" cy="2746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800" b="1">
                <a:solidFill>
                  <a:srgbClr val="000000"/>
                </a:solidFill>
              </a:rPr>
              <a:t>Storage Node Poly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762000" y="4598988"/>
            <a:ext cx="1758950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2nd Field Oxide</a:t>
            </a:r>
          </a:p>
        </p:txBody>
      </p:sp>
      <p:sp>
        <p:nvSpPr>
          <p:cNvPr id="45065" name="Text Box 11"/>
          <p:cNvSpPr txBox="1">
            <a:spLocks noChangeArrowheads="1"/>
          </p:cNvSpPr>
          <p:nvPr/>
        </p:nvSpPr>
        <p:spPr bwMode="auto">
          <a:xfrm>
            <a:off x="3505200" y="3379788"/>
            <a:ext cx="1433513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Refilling Poly</a:t>
            </a: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765550" y="4273550"/>
            <a:ext cx="1308100" cy="2746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Si Substrate</a:t>
            </a:r>
          </a:p>
        </p:txBody>
      </p:sp>
      <p:sp>
        <p:nvSpPr>
          <p:cNvPr id="45067" name="Text Box 13"/>
          <p:cNvSpPr txBox="1">
            <a:spLocks noChangeArrowheads="1"/>
          </p:cNvSpPr>
          <p:nvPr/>
        </p:nvSpPr>
        <p:spPr bwMode="auto">
          <a:xfrm>
            <a:off x="2117725" y="5908675"/>
            <a:ext cx="157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Trench Cell</a:t>
            </a:r>
          </a:p>
        </p:txBody>
      </p:sp>
      <p:sp>
        <p:nvSpPr>
          <p:cNvPr id="45068" name="Text Box 14"/>
          <p:cNvSpPr txBox="1">
            <a:spLocks noChangeArrowheads="1"/>
          </p:cNvSpPr>
          <p:nvPr/>
        </p:nvSpPr>
        <p:spPr bwMode="auto">
          <a:xfrm>
            <a:off x="7874000" y="914400"/>
            <a:ext cx="1062038" cy="82391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Capacitor</a:t>
            </a:r>
          </a:p>
          <a:p>
            <a:r>
              <a:rPr lang="en-US" sz="1800" b="1">
                <a:solidFill>
                  <a:srgbClr val="000000"/>
                </a:solidFill>
              </a:rPr>
              <a:t>Dielectric</a:t>
            </a:r>
          </a:p>
          <a:p>
            <a:r>
              <a:rPr lang="en-US" sz="1800" b="1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6729413" y="1433513"/>
            <a:ext cx="1042987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Cell plate</a:t>
            </a:r>
          </a:p>
        </p:txBody>
      </p:sp>
      <p:sp>
        <p:nvSpPr>
          <p:cNvPr id="45070" name="Text Box 16"/>
          <p:cNvSpPr txBox="1">
            <a:spLocks noChangeArrowheads="1"/>
          </p:cNvSpPr>
          <p:nvPr/>
        </p:nvSpPr>
        <p:spPr bwMode="auto">
          <a:xfrm>
            <a:off x="5664200" y="1174750"/>
            <a:ext cx="1049338" cy="2746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Word line</a:t>
            </a:r>
          </a:p>
        </p:txBody>
      </p:sp>
      <p:sp>
        <p:nvSpPr>
          <p:cNvPr id="45071" name="Text Box 17"/>
          <p:cNvSpPr txBox="1">
            <a:spLocks noChangeArrowheads="1"/>
          </p:cNvSpPr>
          <p:nvPr/>
        </p:nvSpPr>
        <p:spPr bwMode="auto">
          <a:xfrm>
            <a:off x="4643438" y="1433513"/>
            <a:ext cx="1757362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Insulating Layer</a:t>
            </a:r>
          </a:p>
        </p:txBody>
      </p:sp>
      <p:sp>
        <p:nvSpPr>
          <p:cNvPr id="45072" name="Text Box 18"/>
          <p:cNvSpPr txBox="1">
            <a:spLocks noChangeArrowheads="1"/>
          </p:cNvSpPr>
          <p:nvPr/>
        </p:nvSpPr>
        <p:spPr bwMode="auto">
          <a:xfrm>
            <a:off x="8026400" y="3160713"/>
            <a:ext cx="952500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Isolation</a:t>
            </a:r>
          </a:p>
        </p:txBody>
      </p:sp>
      <p:sp>
        <p:nvSpPr>
          <p:cNvPr id="45073" name="Text Box 19"/>
          <p:cNvSpPr txBox="1">
            <a:spLocks noChangeArrowheads="1"/>
          </p:cNvSpPr>
          <p:nvPr/>
        </p:nvSpPr>
        <p:spPr bwMode="auto">
          <a:xfrm>
            <a:off x="5511800" y="3084513"/>
            <a:ext cx="1482725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Transfer gate</a:t>
            </a:r>
          </a:p>
        </p:txBody>
      </p:sp>
      <p:sp>
        <p:nvSpPr>
          <p:cNvPr id="45074" name="Text Box 20"/>
          <p:cNvSpPr txBox="1">
            <a:spLocks noChangeArrowheads="1"/>
          </p:cNvSpPr>
          <p:nvPr/>
        </p:nvSpPr>
        <p:spPr bwMode="auto">
          <a:xfrm>
            <a:off x="6731000" y="3389313"/>
            <a:ext cx="1944688" cy="27463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Storage electrode</a:t>
            </a:r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5654675" y="5867400"/>
            <a:ext cx="2955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Stacked-capacitor Cell</a:t>
            </a:r>
          </a:p>
        </p:txBody>
      </p:sp>
      <p:pic>
        <p:nvPicPr>
          <p:cNvPr id="45076" name="Picture 25" descr="fi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2438" y="3878263"/>
            <a:ext cx="3382962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57456BB-63CB-4BEC-A79D-CD8DA3532965}" type="slidenum">
              <a:rPr lang="en-US" smtClean="0"/>
              <a:pPr algn="l">
                <a:defRPr/>
              </a:pPr>
              <a:t>29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3333FF"/>
                </a:solidFill>
              </a:rPr>
              <a:t>Comparing Memory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627563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Fastest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But biggest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More compact than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Slowest (capacitor)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And refreshing takes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But very compact (lower cost)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Use register file for small items, SRAM for large items, and DRAM for huge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Note: DRAM’s big capacitor requires a special chip design process, so DRAM is often a separate chip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5556250" y="2281238"/>
            <a:ext cx="819150" cy="1349375"/>
          </a:xfrm>
          <a:prstGeom prst="rect">
            <a:avLst/>
          </a:prstGeom>
          <a:solidFill>
            <a:srgbClr val="7BACD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608763" y="2781300"/>
            <a:ext cx="817562" cy="849313"/>
          </a:xfrm>
          <a:prstGeom prst="rect">
            <a:avLst/>
          </a:prstGeom>
          <a:solidFill>
            <a:srgbClr val="7BACD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7670800" y="3217863"/>
            <a:ext cx="396875" cy="412750"/>
          </a:xfrm>
          <a:prstGeom prst="rect">
            <a:avLst/>
          </a:prstGeom>
          <a:solidFill>
            <a:srgbClr val="7BACD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357813" y="1273175"/>
            <a:ext cx="2903537" cy="2560638"/>
          </a:xfrm>
          <a:prstGeom prst="rect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348413" y="1406525"/>
            <a:ext cx="9842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MxN Memory</a:t>
            </a:r>
            <a:endParaRPr lang="en-US" altLang="en-US"/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6199188" y="1587500"/>
            <a:ext cx="135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implemented as a:</a:t>
            </a:r>
            <a:endParaRPr lang="en-US" altLang="en-US"/>
          </a:p>
        </p:txBody>
      </p:sp>
      <p:sp>
        <p:nvSpPr>
          <p:cNvPr id="46091" name="Rectangle 17"/>
          <p:cNvSpPr>
            <a:spLocks noChangeArrowheads="1"/>
          </p:cNvSpPr>
          <p:nvPr/>
        </p:nvSpPr>
        <p:spPr bwMode="auto">
          <a:xfrm>
            <a:off x="5721350" y="1870075"/>
            <a:ext cx="5524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register</a:t>
            </a:r>
            <a:endParaRPr lang="en-US" altLang="en-US"/>
          </a:p>
        </p:txBody>
      </p:sp>
      <p:sp>
        <p:nvSpPr>
          <p:cNvPr id="46092" name="Rectangle 23"/>
          <p:cNvSpPr>
            <a:spLocks noChangeArrowheads="1"/>
          </p:cNvSpPr>
          <p:nvPr/>
        </p:nvSpPr>
        <p:spPr bwMode="auto">
          <a:xfrm>
            <a:off x="5872163" y="2060575"/>
            <a:ext cx="2206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file</a:t>
            </a:r>
            <a:endParaRPr lang="en-US" altLang="en-US"/>
          </a:p>
        </p:txBody>
      </p:sp>
      <p:sp>
        <p:nvSpPr>
          <p:cNvPr id="46093" name="Rectangle 24"/>
          <p:cNvSpPr>
            <a:spLocks noChangeArrowheads="1"/>
          </p:cNvSpPr>
          <p:nvPr/>
        </p:nvSpPr>
        <p:spPr bwMode="auto">
          <a:xfrm>
            <a:off x="6829425" y="2557463"/>
            <a:ext cx="4762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SRAM</a:t>
            </a:r>
            <a:endParaRPr lang="en-US" altLang="en-US"/>
          </a:p>
        </p:txBody>
      </p:sp>
      <p:sp>
        <p:nvSpPr>
          <p:cNvPr id="46094" name="Rectangle 28"/>
          <p:cNvSpPr>
            <a:spLocks noChangeArrowheads="1"/>
          </p:cNvSpPr>
          <p:nvPr/>
        </p:nvSpPr>
        <p:spPr bwMode="auto">
          <a:xfrm>
            <a:off x="7662863" y="2981325"/>
            <a:ext cx="4857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DRAM</a:t>
            </a:r>
            <a:endParaRPr lang="en-US" altLang="en-US"/>
          </a:p>
        </p:txBody>
      </p:sp>
      <p:sp>
        <p:nvSpPr>
          <p:cNvPr id="46095" name="Text Box 32"/>
          <p:cNvSpPr txBox="1">
            <a:spLocks noChangeArrowheads="1"/>
          </p:cNvSpPr>
          <p:nvPr/>
        </p:nvSpPr>
        <p:spPr bwMode="auto">
          <a:xfrm>
            <a:off x="5418138" y="3835400"/>
            <a:ext cx="276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Size comparison for same</a:t>
            </a:r>
          </a:p>
          <a:p>
            <a:r>
              <a:rPr lang="en-US" altLang="en-US" sz="1800"/>
              <a:t>number of bits (not to scale)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RAM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258888" y="2852738"/>
            <a:ext cx="3167062" cy="2808287"/>
            <a:chOff x="781" y="2024"/>
            <a:chExt cx="1648" cy="1461"/>
          </a:xfrm>
        </p:grpSpPr>
        <p:sp>
          <p:nvSpPr>
            <p:cNvPr id="43013" name="Rectangle 5"/>
            <p:cNvSpPr>
              <a:spLocks noChangeAspect="1" noChangeArrowheads="1"/>
            </p:cNvSpPr>
            <p:nvPr/>
          </p:nvSpPr>
          <p:spPr bwMode="auto">
            <a:xfrm>
              <a:off x="2245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4" name="Rectangle 6"/>
            <p:cNvSpPr>
              <a:spLocks noChangeAspect="1" noChangeArrowheads="1"/>
            </p:cNvSpPr>
            <p:nvPr/>
          </p:nvSpPr>
          <p:spPr bwMode="auto">
            <a:xfrm>
              <a:off x="2063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5" name="Rectangle 7"/>
            <p:cNvSpPr>
              <a:spLocks noChangeAspect="1" noChangeArrowheads="1"/>
            </p:cNvSpPr>
            <p:nvPr/>
          </p:nvSpPr>
          <p:spPr bwMode="auto">
            <a:xfrm>
              <a:off x="1880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6" name="Rectangle 8"/>
            <p:cNvSpPr>
              <a:spLocks noChangeAspect="1" noChangeArrowheads="1"/>
            </p:cNvSpPr>
            <p:nvPr/>
          </p:nvSpPr>
          <p:spPr bwMode="auto">
            <a:xfrm>
              <a:off x="1696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7" name="Rectangle 9"/>
            <p:cNvSpPr>
              <a:spLocks noChangeAspect="1" noChangeArrowheads="1"/>
            </p:cNvSpPr>
            <p:nvPr/>
          </p:nvSpPr>
          <p:spPr bwMode="auto">
            <a:xfrm>
              <a:off x="1514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8" name="Rectangle 10"/>
            <p:cNvSpPr>
              <a:spLocks noChangeAspect="1" noChangeArrowheads="1"/>
            </p:cNvSpPr>
            <p:nvPr/>
          </p:nvSpPr>
          <p:spPr bwMode="auto">
            <a:xfrm>
              <a:off x="1330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9" name="Rectangle 11"/>
            <p:cNvSpPr>
              <a:spLocks noChangeAspect="1" noChangeArrowheads="1"/>
            </p:cNvSpPr>
            <p:nvPr/>
          </p:nvSpPr>
          <p:spPr bwMode="auto">
            <a:xfrm>
              <a:off x="1147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0" name="Rectangle 12"/>
            <p:cNvSpPr>
              <a:spLocks noChangeAspect="1" noChangeArrowheads="1"/>
            </p:cNvSpPr>
            <p:nvPr/>
          </p:nvSpPr>
          <p:spPr bwMode="auto">
            <a:xfrm>
              <a:off x="965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1" name="Rectangle 13"/>
            <p:cNvSpPr>
              <a:spLocks noChangeAspect="1" noChangeArrowheads="1"/>
            </p:cNvSpPr>
            <p:nvPr/>
          </p:nvSpPr>
          <p:spPr bwMode="auto">
            <a:xfrm>
              <a:off x="781" y="324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22" name="Rectangle 14"/>
            <p:cNvSpPr>
              <a:spLocks noChangeAspect="1" noChangeArrowheads="1"/>
            </p:cNvSpPr>
            <p:nvPr/>
          </p:nvSpPr>
          <p:spPr bwMode="auto">
            <a:xfrm>
              <a:off x="2245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3" name="Rectangle 15"/>
            <p:cNvSpPr>
              <a:spLocks noChangeAspect="1" noChangeArrowheads="1"/>
            </p:cNvSpPr>
            <p:nvPr/>
          </p:nvSpPr>
          <p:spPr bwMode="auto">
            <a:xfrm>
              <a:off x="2063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4" name="Rectangle 16"/>
            <p:cNvSpPr>
              <a:spLocks noChangeAspect="1" noChangeArrowheads="1"/>
            </p:cNvSpPr>
            <p:nvPr/>
          </p:nvSpPr>
          <p:spPr bwMode="auto">
            <a:xfrm>
              <a:off x="1880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5" name="Rectangle 17"/>
            <p:cNvSpPr>
              <a:spLocks noChangeAspect="1" noChangeArrowheads="1"/>
            </p:cNvSpPr>
            <p:nvPr/>
          </p:nvSpPr>
          <p:spPr bwMode="auto">
            <a:xfrm>
              <a:off x="1696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6" name="Rectangle 18"/>
            <p:cNvSpPr>
              <a:spLocks noChangeAspect="1" noChangeArrowheads="1"/>
            </p:cNvSpPr>
            <p:nvPr/>
          </p:nvSpPr>
          <p:spPr bwMode="auto">
            <a:xfrm>
              <a:off x="1514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7" name="Rectangle 19"/>
            <p:cNvSpPr>
              <a:spLocks noChangeAspect="1" noChangeArrowheads="1"/>
            </p:cNvSpPr>
            <p:nvPr/>
          </p:nvSpPr>
          <p:spPr bwMode="auto">
            <a:xfrm>
              <a:off x="1330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8" name="Rectangle 20"/>
            <p:cNvSpPr>
              <a:spLocks noChangeAspect="1" noChangeArrowheads="1"/>
            </p:cNvSpPr>
            <p:nvPr/>
          </p:nvSpPr>
          <p:spPr bwMode="auto">
            <a:xfrm>
              <a:off x="1147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9" name="Rectangle 21"/>
            <p:cNvSpPr>
              <a:spLocks noChangeAspect="1" noChangeArrowheads="1"/>
            </p:cNvSpPr>
            <p:nvPr/>
          </p:nvSpPr>
          <p:spPr bwMode="auto">
            <a:xfrm>
              <a:off x="965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0" name="Rectangle 22"/>
            <p:cNvSpPr>
              <a:spLocks noChangeAspect="1" noChangeArrowheads="1"/>
            </p:cNvSpPr>
            <p:nvPr/>
          </p:nvSpPr>
          <p:spPr bwMode="auto">
            <a:xfrm>
              <a:off x="781" y="299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31" name="Rectangle 23"/>
            <p:cNvSpPr>
              <a:spLocks noChangeAspect="1" noChangeArrowheads="1"/>
            </p:cNvSpPr>
            <p:nvPr/>
          </p:nvSpPr>
          <p:spPr bwMode="auto">
            <a:xfrm>
              <a:off x="2245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2" name="Rectangle 24"/>
            <p:cNvSpPr>
              <a:spLocks noChangeAspect="1" noChangeArrowheads="1"/>
            </p:cNvSpPr>
            <p:nvPr/>
          </p:nvSpPr>
          <p:spPr bwMode="auto">
            <a:xfrm>
              <a:off x="2063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3" name="Rectangle 25"/>
            <p:cNvSpPr>
              <a:spLocks noChangeAspect="1" noChangeArrowheads="1"/>
            </p:cNvSpPr>
            <p:nvPr/>
          </p:nvSpPr>
          <p:spPr bwMode="auto">
            <a:xfrm>
              <a:off x="1880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4" name="Rectangle 26"/>
            <p:cNvSpPr>
              <a:spLocks noChangeAspect="1" noChangeArrowheads="1"/>
            </p:cNvSpPr>
            <p:nvPr/>
          </p:nvSpPr>
          <p:spPr bwMode="auto">
            <a:xfrm>
              <a:off x="1696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5" name="Rectangle 27"/>
            <p:cNvSpPr>
              <a:spLocks noChangeAspect="1" noChangeArrowheads="1"/>
            </p:cNvSpPr>
            <p:nvPr/>
          </p:nvSpPr>
          <p:spPr bwMode="auto">
            <a:xfrm>
              <a:off x="1514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6" name="Rectangle 28"/>
            <p:cNvSpPr>
              <a:spLocks noChangeAspect="1" noChangeArrowheads="1"/>
            </p:cNvSpPr>
            <p:nvPr/>
          </p:nvSpPr>
          <p:spPr bwMode="auto">
            <a:xfrm>
              <a:off x="1330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7" name="Rectangle 29"/>
            <p:cNvSpPr>
              <a:spLocks noChangeAspect="1" noChangeArrowheads="1"/>
            </p:cNvSpPr>
            <p:nvPr/>
          </p:nvSpPr>
          <p:spPr bwMode="auto">
            <a:xfrm>
              <a:off x="1147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8" name="Rectangle 30"/>
            <p:cNvSpPr>
              <a:spLocks noChangeAspect="1" noChangeArrowheads="1"/>
            </p:cNvSpPr>
            <p:nvPr/>
          </p:nvSpPr>
          <p:spPr bwMode="auto">
            <a:xfrm>
              <a:off x="965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9" name="Rectangle 31"/>
            <p:cNvSpPr>
              <a:spLocks noChangeAspect="1" noChangeArrowheads="1"/>
            </p:cNvSpPr>
            <p:nvPr/>
          </p:nvSpPr>
          <p:spPr bwMode="auto">
            <a:xfrm>
              <a:off x="781" y="2755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0" name="Rectangle 32"/>
            <p:cNvSpPr>
              <a:spLocks noChangeAspect="1" noChangeArrowheads="1"/>
            </p:cNvSpPr>
            <p:nvPr/>
          </p:nvSpPr>
          <p:spPr bwMode="auto">
            <a:xfrm>
              <a:off x="2245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1" name="Rectangle 33"/>
            <p:cNvSpPr>
              <a:spLocks noChangeAspect="1" noChangeArrowheads="1"/>
            </p:cNvSpPr>
            <p:nvPr/>
          </p:nvSpPr>
          <p:spPr bwMode="auto">
            <a:xfrm>
              <a:off x="2063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2" name="Rectangle 34"/>
            <p:cNvSpPr>
              <a:spLocks noChangeAspect="1" noChangeArrowheads="1"/>
            </p:cNvSpPr>
            <p:nvPr/>
          </p:nvSpPr>
          <p:spPr bwMode="auto">
            <a:xfrm>
              <a:off x="1880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3" name="Rectangle 35"/>
            <p:cNvSpPr>
              <a:spLocks noChangeAspect="1" noChangeArrowheads="1"/>
            </p:cNvSpPr>
            <p:nvPr/>
          </p:nvSpPr>
          <p:spPr bwMode="auto">
            <a:xfrm>
              <a:off x="1696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4" name="Rectangle 36"/>
            <p:cNvSpPr>
              <a:spLocks noChangeAspect="1" noChangeArrowheads="1"/>
            </p:cNvSpPr>
            <p:nvPr/>
          </p:nvSpPr>
          <p:spPr bwMode="auto">
            <a:xfrm>
              <a:off x="1514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5" name="Rectangle 37"/>
            <p:cNvSpPr>
              <a:spLocks noChangeAspect="1" noChangeArrowheads="1"/>
            </p:cNvSpPr>
            <p:nvPr/>
          </p:nvSpPr>
          <p:spPr bwMode="auto">
            <a:xfrm>
              <a:off x="1330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6" name="Rectangle 38"/>
            <p:cNvSpPr>
              <a:spLocks noChangeAspect="1" noChangeArrowheads="1"/>
            </p:cNvSpPr>
            <p:nvPr/>
          </p:nvSpPr>
          <p:spPr bwMode="auto">
            <a:xfrm>
              <a:off x="1147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7" name="Rectangle 39"/>
            <p:cNvSpPr>
              <a:spLocks noChangeAspect="1" noChangeArrowheads="1"/>
            </p:cNvSpPr>
            <p:nvPr/>
          </p:nvSpPr>
          <p:spPr bwMode="auto">
            <a:xfrm>
              <a:off x="965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8" name="Rectangle 40"/>
            <p:cNvSpPr>
              <a:spLocks noChangeAspect="1" noChangeArrowheads="1"/>
            </p:cNvSpPr>
            <p:nvPr/>
          </p:nvSpPr>
          <p:spPr bwMode="auto">
            <a:xfrm>
              <a:off x="781" y="251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9" name="Rectangle 41"/>
            <p:cNvSpPr>
              <a:spLocks noChangeAspect="1" noChangeArrowheads="1"/>
            </p:cNvSpPr>
            <p:nvPr/>
          </p:nvSpPr>
          <p:spPr bwMode="auto">
            <a:xfrm>
              <a:off x="2245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0" name="Rectangle 42"/>
            <p:cNvSpPr>
              <a:spLocks noChangeAspect="1" noChangeArrowheads="1"/>
            </p:cNvSpPr>
            <p:nvPr/>
          </p:nvSpPr>
          <p:spPr bwMode="auto">
            <a:xfrm>
              <a:off x="2063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1" name="Rectangle 43"/>
            <p:cNvSpPr>
              <a:spLocks noChangeAspect="1" noChangeArrowheads="1"/>
            </p:cNvSpPr>
            <p:nvPr/>
          </p:nvSpPr>
          <p:spPr bwMode="auto">
            <a:xfrm>
              <a:off x="1880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2" name="Rectangle 44"/>
            <p:cNvSpPr>
              <a:spLocks noChangeAspect="1" noChangeArrowheads="1"/>
            </p:cNvSpPr>
            <p:nvPr/>
          </p:nvSpPr>
          <p:spPr bwMode="auto">
            <a:xfrm>
              <a:off x="1696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3" name="Rectangle 45"/>
            <p:cNvSpPr>
              <a:spLocks noChangeAspect="1" noChangeArrowheads="1"/>
            </p:cNvSpPr>
            <p:nvPr/>
          </p:nvSpPr>
          <p:spPr bwMode="auto">
            <a:xfrm>
              <a:off x="1514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4" name="Rectangle 46"/>
            <p:cNvSpPr>
              <a:spLocks noChangeAspect="1" noChangeArrowheads="1"/>
            </p:cNvSpPr>
            <p:nvPr/>
          </p:nvSpPr>
          <p:spPr bwMode="auto">
            <a:xfrm>
              <a:off x="1330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5" name="Rectangle 47"/>
            <p:cNvSpPr>
              <a:spLocks noChangeAspect="1" noChangeArrowheads="1"/>
            </p:cNvSpPr>
            <p:nvPr/>
          </p:nvSpPr>
          <p:spPr bwMode="auto">
            <a:xfrm>
              <a:off x="1147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6" name="Rectangle 48"/>
            <p:cNvSpPr>
              <a:spLocks noChangeAspect="1" noChangeArrowheads="1"/>
            </p:cNvSpPr>
            <p:nvPr/>
          </p:nvSpPr>
          <p:spPr bwMode="auto">
            <a:xfrm>
              <a:off x="965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7" name="Rectangle 49"/>
            <p:cNvSpPr>
              <a:spLocks noChangeAspect="1" noChangeArrowheads="1"/>
            </p:cNvSpPr>
            <p:nvPr/>
          </p:nvSpPr>
          <p:spPr bwMode="auto">
            <a:xfrm>
              <a:off x="781" y="226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58" name="Rectangle 50"/>
            <p:cNvSpPr>
              <a:spLocks noChangeAspect="1" noChangeArrowheads="1"/>
            </p:cNvSpPr>
            <p:nvPr/>
          </p:nvSpPr>
          <p:spPr bwMode="auto">
            <a:xfrm>
              <a:off x="2245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9" name="Rectangle 51"/>
            <p:cNvSpPr>
              <a:spLocks noChangeAspect="1" noChangeArrowheads="1"/>
            </p:cNvSpPr>
            <p:nvPr/>
          </p:nvSpPr>
          <p:spPr bwMode="auto">
            <a:xfrm>
              <a:off x="2063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0" name="Rectangle 52"/>
            <p:cNvSpPr>
              <a:spLocks noChangeAspect="1" noChangeArrowheads="1"/>
            </p:cNvSpPr>
            <p:nvPr/>
          </p:nvSpPr>
          <p:spPr bwMode="auto">
            <a:xfrm>
              <a:off x="1880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1" name="Rectangle 53"/>
            <p:cNvSpPr>
              <a:spLocks noChangeAspect="1" noChangeArrowheads="1"/>
            </p:cNvSpPr>
            <p:nvPr/>
          </p:nvSpPr>
          <p:spPr bwMode="auto">
            <a:xfrm>
              <a:off x="1696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2" name="Rectangle 54"/>
            <p:cNvSpPr>
              <a:spLocks noChangeAspect="1" noChangeArrowheads="1"/>
            </p:cNvSpPr>
            <p:nvPr/>
          </p:nvSpPr>
          <p:spPr bwMode="auto">
            <a:xfrm>
              <a:off x="1514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3" name="Rectangle 55"/>
            <p:cNvSpPr>
              <a:spLocks noChangeAspect="1" noChangeArrowheads="1"/>
            </p:cNvSpPr>
            <p:nvPr/>
          </p:nvSpPr>
          <p:spPr bwMode="auto">
            <a:xfrm>
              <a:off x="1330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4" name="Rectangle 56"/>
            <p:cNvSpPr>
              <a:spLocks noChangeAspect="1" noChangeArrowheads="1"/>
            </p:cNvSpPr>
            <p:nvPr/>
          </p:nvSpPr>
          <p:spPr bwMode="auto">
            <a:xfrm>
              <a:off x="1147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5" name="Rectangle 57"/>
            <p:cNvSpPr>
              <a:spLocks noChangeAspect="1" noChangeArrowheads="1"/>
            </p:cNvSpPr>
            <p:nvPr/>
          </p:nvSpPr>
          <p:spPr bwMode="auto">
            <a:xfrm>
              <a:off x="965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6" name="Rectangle 58"/>
            <p:cNvSpPr>
              <a:spLocks noChangeAspect="1" noChangeArrowheads="1"/>
            </p:cNvSpPr>
            <p:nvPr/>
          </p:nvSpPr>
          <p:spPr bwMode="auto">
            <a:xfrm>
              <a:off x="781" y="2024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67" name="Line 59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60"/>
            <p:cNvSpPr>
              <a:spLocks noChangeAspect="1" noChangeShapeType="1"/>
            </p:cNvSpPr>
            <p:nvPr/>
          </p:nvSpPr>
          <p:spPr bwMode="auto">
            <a:xfrm>
              <a:off x="781" y="226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Line 61"/>
            <p:cNvSpPr>
              <a:spLocks noChangeAspect="1" noChangeShapeType="1"/>
            </p:cNvSpPr>
            <p:nvPr/>
          </p:nvSpPr>
          <p:spPr bwMode="auto">
            <a:xfrm>
              <a:off x="781" y="251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62"/>
            <p:cNvSpPr>
              <a:spLocks noChangeAspect="1" noChangeShapeType="1"/>
            </p:cNvSpPr>
            <p:nvPr/>
          </p:nvSpPr>
          <p:spPr bwMode="auto">
            <a:xfrm>
              <a:off x="781" y="2755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63"/>
            <p:cNvSpPr>
              <a:spLocks noChangeAspect="1" noChangeShapeType="1"/>
            </p:cNvSpPr>
            <p:nvPr/>
          </p:nvSpPr>
          <p:spPr bwMode="auto">
            <a:xfrm>
              <a:off x="781" y="299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64"/>
            <p:cNvSpPr>
              <a:spLocks noChangeAspect="1" noChangeShapeType="1"/>
            </p:cNvSpPr>
            <p:nvPr/>
          </p:nvSpPr>
          <p:spPr bwMode="auto">
            <a:xfrm>
              <a:off x="781" y="324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65"/>
            <p:cNvSpPr>
              <a:spLocks noChangeAspect="1" noChangeShapeType="1"/>
            </p:cNvSpPr>
            <p:nvPr/>
          </p:nvSpPr>
          <p:spPr bwMode="auto">
            <a:xfrm>
              <a:off x="781" y="3485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66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67"/>
            <p:cNvSpPr>
              <a:spLocks noChangeAspect="1" noChangeShapeType="1"/>
            </p:cNvSpPr>
            <p:nvPr/>
          </p:nvSpPr>
          <p:spPr bwMode="auto">
            <a:xfrm>
              <a:off x="96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68"/>
            <p:cNvSpPr>
              <a:spLocks noChangeAspect="1" noChangeShapeType="1"/>
            </p:cNvSpPr>
            <p:nvPr/>
          </p:nvSpPr>
          <p:spPr bwMode="auto">
            <a:xfrm>
              <a:off x="1147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69"/>
            <p:cNvSpPr>
              <a:spLocks noChangeAspect="1" noChangeShapeType="1"/>
            </p:cNvSpPr>
            <p:nvPr/>
          </p:nvSpPr>
          <p:spPr bwMode="auto">
            <a:xfrm>
              <a:off x="133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Aspect="1" noChangeShapeType="1"/>
            </p:cNvSpPr>
            <p:nvPr/>
          </p:nvSpPr>
          <p:spPr bwMode="auto">
            <a:xfrm>
              <a:off x="1514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71"/>
            <p:cNvSpPr>
              <a:spLocks noChangeAspect="1" noChangeShapeType="1"/>
            </p:cNvSpPr>
            <p:nvPr/>
          </p:nvSpPr>
          <p:spPr bwMode="auto">
            <a:xfrm>
              <a:off x="1696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72"/>
            <p:cNvSpPr>
              <a:spLocks noChangeAspect="1" noChangeShapeType="1"/>
            </p:cNvSpPr>
            <p:nvPr/>
          </p:nvSpPr>
          <p:spPr bwMode="auto">
            <a:xfrm>
              <a:off x="188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73"/>
            <p:cNvSpPr>
              <a:spLocks noChangeAspect="1" noChangeShapeType="1"/>
            </p:cNvSpPr>
            <p:nvPr/>
          </p:nvSpPr>
          <p:spPr bwMode="auto">
            <a:xfrm>
              <a:off x="2063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74"/>
            <p:cNvSpPr>
              <a:spLocks noChangeAspect="1" noChangeShapeType="1"/>
            </p:cNvSpPr>
            <p:nvPr/>
          </p:nvSpPr>
          <p:spPr bwMode="auto">
            <a:xfrm>
              <a:off x="224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75"/>
            <p:cNvSpPr>
              <a:spLocks noChangeAspect="1" noChangeShapeType="1"/>
            </p:cNvSpPr>
            <p:nvPr/>
          </p:nvSpPr>
          <p:spPr bwMode="auto">
            <a:xfrm>
              <a:off x="2429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619250" y="5734050"/>
            <a:ext cx="2814638" cy="1152525"/>
            <a:chOff x="1020" y="3612"/>
            <a:chExt cx="1773" cy="726"/>
          </a:xfrm>
        </p:grpSpPr>
        <p:grpSp>
          <p:nvGrpSpPr>
            <p:cNvPr id="4" name="Group 77"/>
            <p:cNvGrpSpPr>
              <a:grpSpLocks noChangeAspect="1"/>
            </p:cNvGrpSpPr>
            <p:nvPr/>
          </p:nvGrpSpPr>
          <p:grpSpPr bwMode="auto">
            <a:xfrm>
              <a:off x="1020" y="3793"/>
              <a:ext cx="1773" cy="274"/>
              <a:chOff x="961" y="3785"/>
              <a:chExt cx="1466" cy="226"/>
            </a:xfrm>
          </p:grpSpPr>
          <p:sp>
            <p:nvSpPr>
              <p:cNvPr id="43086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22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8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0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8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87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9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69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0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151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1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132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2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3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9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4" name="Line 86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5" name="Line 87"/>
              <p:cNvSpPr>
                <a:spLocks noChangeAspect="1" noChangeShapeType="1"/>
              </p:cNvSpPr>
              <p:nvPr/>
            </p:nvSpPr>
            <p:spPr bwMode="auto">
              <a:xfrm>
                <a:off x="961" y="4011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6" name="Line 88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7" name="Line 89"/>
              <p:cNvSpPr>
                <a:spLocks noChangeAspect="1" noChangeShapeType="1"/>
              </p:cNvSpPr>
              <p:nvPr/>
            </p:nvSpPr>
            <p:spPr bwMode="auto">
              <a:xfrm>
                <a:off x="11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8" name="Line 90"/>
              <p:cNvSpPr>
                <a:spLocks noChangeAspect="1" noChangeShapeType="1"/>
              </p:cNvSpPr>
              <p:nvPr/>
            </p:nvSpPr>
            <p:spPr bwMode="auto">
              <a:xfrm>
                <a:off x="132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9" name="Line 91"/>
              <p:cNvSpPr>
                <a:spLocks noChangeAspect="1" noChangeShapeType="1"/>
              </p:cNvSpPr>
              <p:nvPr/>
            </p:nvSpPr>
            <p:spPr bwMode="auto">
              <a:xfrm>
                <a:off x="151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Line 92"/>
              <p:cNvSpPr>
                <a:spLocks noChangeAspect="1" noChangeShapeType="1"/>
              </p:cNvSpPr>
              <p:nvPr/>
            </p:nvSpPr>
            <p:spPr bwMode="auto">
              <a:xfrm>
                <a:off x="169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Line 93"/>
              <p:cNvSpPr>
                <a:spLocks noChangeAspect="1" noChangeShapeType="1"/>
              </p:cNvSpPr>
              <p:nvPr/>
            </p:nvSpPr>
            <p:spPr bwMode="auto">
              <a:xfrm>
                <a:off x="187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Line 94"/>
              <p:cNvSpPr>
                <a:spLocks noChangeAspect="1" noChangeShapeType="1"/>
              </p:cNvSpPr>
              <p:nvPr/>
            </p:nvSpPr>
            <p:spPr bwMode="auto">
              <a:xfrm>
                <a:off x="206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Line 95"/>
              <p:cNvSpPr>
                <a:spLocks noChangeAspect="1" noChangeShapeType="1"/>
              </p:cNvSpPr>
              <p:nvPr/>
            </p:nvSpPr>
            <p:spPr bwMode="auto">
              <a:xfrm>
                <a:off x="22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Line 96"/>
              <p:cNvSpPr>
                <a:spLocks noChangeAspect="1" noChangeShapeType="1"/>
              </p:cNvSpPr>
              <p:nvPr/>
            </p:nvSpPr>
            <p:spPr bwMode="auto">
              <a:xfrm>
                <a:off x="2427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5" name="AutoShape 97"/>
            <p:cNvSpPr>
              <a:spLocks noChangeArrowheads="1"/>
            </p:cNvSpPr>
            <p:nvPr/>
          </p:nvSpPr>
          <p:spPr bwMode="auto">
            <a:xfrm>
              <a:off x="1746" y="3612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106" name="Text Box 98"/>
            <p:cNvSpPr txBox="1">
              <a:spLocks noChangeArrowheads="1"/>
            </p:cNvSpPr>
            <p:nvPr/>
          </p:nvSpPr>
          <p:spPr bwMode="auto">
            <a:xfrm>
              <a:off x="1247" y="4011"/>
              <a:ext cx="122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Data Out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79388" y="3500438"/>
            <a:ext cx="1042987" cy="2378075"/>
            <a:chOff x="113" y="2205"/>
            <a:chExt cx="657" cy="1498"/>
          </a:xfrm>
        </p:grpSpPr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476" y="2750"/>
              <a:ext cx="227" cy="30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4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>
              <a:off x="385" y="3105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 rot="16200000">
              <a:off x="-472" y="2790"/>
              <a:ext cx="1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Address In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1612900" y="4724400"/>
            <a:ext cx="2813050" cy="468313"/>
            <a:chOff x="1016" y="2976"/>
            <a:chExt cx="1772" cy="295"/>
          </a:xfrm>
        </p:grpSpPr>
        <p:sp>
          <p:nvSpPr>
            <p:cNvPr id="43211" name="Rectangle 203"/>
            <p:cNvSpPr>
              <a:spLocks noChangeAspect="1" noChangeArrowheads="1"/>
            </p:cNvSpPr>
            <p:nvPr/>
          </p:nvSpPr>
          <p:spPr bwMode="auto">
            <a:xfrm>
              <a:off x="2565" y="2976"/>
              <a:ext cx="223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2" name="Rectangle 204"/>
            <p:cNvSpPr>
              <a:spLocks noChangeAspect="1" noChangeArrowheads="1"/>
            </p:cNvSpPr>
            <p:nvPr/>
          </p:nvSpPr>
          <p:spPr bwMode="auto">
            <a:xfrm>
              <a:off x="2345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3" name="Rectangle 205"/>
            <p:cNvSpPr>
              <a:spLocks noChangeAspect="1" noChangeArrowheads="1"/>
            </p:cNvSpPr>
            <p:nvPr/>
          </p:nvSpPr>
          <p:spPr bwMode="auto">
            <a:xfrm>
              <a:off x="2123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4" name="Rectangle 206"/>
            <p:cNvSpPr>
              <a:spLocks noChangeAspect="1" noChangeArrowheads="1"/>
            </p:cNvSpPr>
            <p:nvPr/>
          </p:nvSpPr>
          <p:spPr bwMode="auto">
            <a:xfrm>
              <a:off x="1901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5" name="Rectangle 207"/>
            <p:cNvSpPr>
              <a:spLocks noChangeAspect="1" noChangeArrowheads="1"/>
            </p:cNvSpPr>
            <p:nvPr/>
          </p:nvSpPr>
          <p:spPr bwMode="auto">
            <a:xfrm>
              <a:off x="1680" y="2976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6" name="Rectangle 208"/>
            <p:cNvSpPr>
              <a:spLocks noChangeAspect="1" noChangeArrowheads="1"/>
            </p:cNvSpPr>
            <p:nvPr/>
          </p:nvSpPr>
          <p:spPr bwMode="auto">
            <a:xfrm>
              <a:off x="1458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7" name="Rectangle 209"/>
            <p:cNvSpPr>
              <a:spLocks noChangeAspect="1" noChangeArrowheads="1"/>
            </p:cNvSpPr>
            <p:nvPr/>
          </p:nvSpPr>
          <p:spPr bwMode="auto">
            <a:xfrm>
              <a:off x="1236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8" name="Rectangle 210"/>
            <p:cNvSpPr>
              <a:spLocks noChangeAspect="1" noChangeArrowheads="1"/>
            </p:cNvSpPr>
            <p:nvPr/>
          </p:nvSpPr>
          <p:spPr bwMode="auto">
            <a:xfrm>
              <a:off x="1016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>
            <a:spLocks/>
          </p:cNvSpPr>
          <p:nvPr/>
        </p:nvSpPr>
        <p:spPr bwMode="auto">
          <a:xfrm>
            <a:off x="5286375" y="2087563"/>
            <a:ext cx="1536700" cy="196850"/>
          </a:xfrm>
          <a:custGeom>
            <a:avLst/>
            <a:gdLst>
              <a:gd name="T0" fmla="*/ 0 w 70"/>
              <a:gd name="T1" fmla="*/ 2147483647 h 9"/>
              <a:gd name="T2" fmla="*/ 2147483647 w 70"/>
              <a:gd name="T3" fmla="*/ 2147483647 h 9"/>
              <a:gd name="T4" fmla="*/ 2147483647 w 70"/>
              <a:gd name="T5" fmla="*/ 2147483647 h 9"/>
              <a:gd name="T6" fmla="*/ 2147483647 w 70"/>
              <a:gd name="T7" fmla="*/ 1913578722 h 9"/>
              <a:gd name="T8" fmla="*/ 2147483647 w 70"/>
              <a:gd name="T9" fmla="*/ 0 h 9"/>
              <a:gd name="T10" fmla="*/ 2147483647 w 70"/>
              <a:gd name="T11" fmla="*/ 956778425 h 9"/>
              <a:gd name="T12" fmla="*/ 0 w 70"/>
              <a:gd name="T13" fmla="*/ 956778425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9"/>
              <a:gd name="T23" fmla="*/ 70 w 70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9">
                <a:moveTo>
                  <a:pt x="0" y="7"/>
                </a:moveTo>
                <a:lnTo>
                  <a:pt x="62" y="7"/>
                </a:lnTo>
                <a:lnTo>
                  <a:pt x="62" y="9"/>
                </a:lnTo>
                <a:lnTo>
                  <a:pt x="70" y="4"/>
                </a:lnTo>
                <a:lnTo>
                  <a:pt x="62" y="0"/>
                </a:lnTo>
                <a:lnTo>
                  <a:pt x="62" y="2"/>
                </a:lnTo>
                <a:lnTo>
                  <a:pt x="0" y="2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2341563" y="4414838"/>
            <a:ext cx="4217987" cy="198437"/>
          </a:xfrm>
          <a:custGeom>
            <a:avLst/>
            <a:gdLst>
              <a:gd name="T0" fmla="*/ 2147483647 w 192"/>
              <a:gd name="T1" fmla="*/ 972275087 h 9"/>
              <a:gd name="T2" fmla="*/ 2147483647 w 192"/>
              <a:gd name="T3" fmla="*/ 972275087 h 9"/>
              <a:gd name="T4" fmla="*/ 2147483647 w 192"/>
              <a:gd name="T5" fmla="*/ 0 h 9"/>
              <a:gd name="T6" fmla="*/ 0 w 192"/>
              <a:gd name="T7" fmla="*/ 1944550173 h 9"/>
              <a:gd name="T8" fmla="*/ 2147483647 w 192"/>
              <a:gd name="T9" fmla="*/ 2147483647 h 9"/>
              <a:gd name="T10" fmla="*/ 2147483647 w 192"/>
              <a:gd name="T11" fmla="*/ 2147483647 h 9"/>
              <a:gd name="T12" fmla="*/ 2147483647 w 192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"/>
              <a:gd name="T22" fmla="*/ 0 h 9"/>
              <a:gd name="T23" fmla="*/ 192 w 19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" h="9">
                <a:moveTo>
                  <a:pt x="191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92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92200" y="3228975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Processor</a:t>
            </a:r>
            <a:endParaRPr lang="en-CA" sz="1800"/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6450013" y="4414838"/>
            <a:ext cx="373062" cy="176212"/>
          </a:xfrm>
          <a:custGeom>
            <a:avLst/>
            <a:gdLst>
              <a:gd name="T0" fmla="*/ 0 w 17"/>
              <a:gd name="T1" fmla="*/ 2147483647 h 8"/>
              <a:gd name="T2" fmla="*/ 2147483647 w 17"/>
              <a:gd name="T3" fmla="*/ 2147483647 h 8"/>
              <a:gd name="T4" fmla="*/ 2147483647 w 17"/>
              <a:gd name="T5" fmla="*/ 2147483647 h 8"/>
              <a:gd name="T6" fmla="*/ 2147483647 w 17"/>
              <a:gd name="T7" fmla="*/ 1940666572 h 8"/>
              <a:gd name="T8" fmla="*/ 2147483647 w 17"/>
              <a:gd name="T9" fmla="*/ 0 h 8"/>
              <a:gd name="T10" fmla="*/ 2147483647 w 17"/>
              <a:gd name="T11" fmla="*/ 970333286 h 8"/>
              <a:gd name="T12" fmla="*/ 0 w 17"/>
              <a:gd name="T13" fmla="*/ 97033328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0" y="6"/>
                </a:moveTo>
                <a:lnTo>
                  <a:pt x="8" y="6"/>
                </a:lnTo>
                <a:lnTo>
                  <a:pt x="8" y="8"/>
                </a:lnTo>
                <a:lnTo>
                  <a:pt x="17" y="4"/>
                </a:lnTo>
                <a:lnTo>
                  <a:pt x="8" y="0"/>
                </a:lnTo>
                <a:lnTo>
                  <a:pt x="8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Freeform 6"/>
          <p:cNvSpPr>
            <a:spLocks/>
          </p:cNvSpPr>
          <p:nvPr/>
        </p:nvSpPr>
        <p:spPr bwMode="auto">
          <a:xfrm>
            <a:off x="2320925" y="2174875"/>
            <a:ext cx="1581150" cy="198438"/>
          </a:xfrm>
          <a:custGeom>
            <a:avLst/>
            <a:gdLst>
              <a:gd name="T0" fmla="*/ 0 w 72"/>
              <a:gd name="T1" fmla="*/ 2147483647 h 9"/>
              <a:gd name="T2" fmla="*/ 2147483647 w 72"/>
              <a:gd name="T3" fmla="*/ 2147483647 h 9"/>
              <a:gd name="T4" fmla="*/ 2147483647 w 72"/>
              <a:gd name="T5" fmla="*/ 2147483647 h 9"/>
              <a:gd name="T6" fmla="*/ 2147483647 w 72"/>
              <a:gd name="T7" fmla="*/ 2147483647 h 9"/>
              <a:gd name="T8" fmla="*/ 2147483647 w 72"/>
              <a:gd name="T9" fmla="*/ 0 h 9"/>
              <a:gd name="T10" fmla="*/ 2147483647 w 72"/>
              <a:gd name="T11" fmla="*/ 972279986 h 9"/>
              <a:gd name="T12" fmla="*/ 0 w 72"/>
              <a:gd name="T13" fmla="*/ 97227998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9"/>
              <a:gd name="T23" fmla="*/ 72 w 7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9">
                <a:moveTo>
                  <a:pt x="0" y="7"/>
                </a:moveTo>
                <a:lnTo>
                  <a:pt x="63" y="7"/>
                </a:lnTo>
                <a:lnTo>
                  <a:pt x="63" y="9"/>
                </a:lnTo>
                <a:lnTo>
                  <a:pt x="72" y="5"/>
                </a:lnTo>
                <a:lnTo>
                  <a:pt x="63" y="0"/>
                </a:lnTo>
                <a:lnTo>
                  <a:pt x="63" y="2"/>
                </a:lnTo>
                <a:lnTo>
                  <a:pt x="0" y="2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Rectangle 19"/>
          <p:cNvSpPr>
            <a:spLocks noChangeArrowheads="1"/>
          </p:cNvSpPr>
          <p:nvPr/>
        </p:nvSpPr>
        <p:spPr bwMode="auto">
          <a:xfrm>
            <a:off x="5835650" y="23288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</a:t>
            </a:r>
            <a:endParaRPr lang="en-CA" sz="1800"/>
          </a:p>
        </p:txBody>
      </p:sp>
      <p:sp>
        <p:nvSpPr>
          <p:cNvPr id="47112" name="Rectangle 20"/>
          <p:cNvSpPr>
            <a:spLocks noChangeArrowheads="1"/>
          </p:cNvSpPr>
          <p:nvPr/>
        </p:nvSpPr>
        <p:spPr bwMode="auto">
          <a:xfrm>
            <a:off x="5989638" y="23288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</a:t>
            </a:r>
            <a:endParaRPr lang="en-CA" sz="1800"/>
          </a:p>
        </p:txBody>
      </p:sp>
      <p:sp>
        <p:nvSpPr>
          <p:cNvPr id="47113" name="Rectangle 21"/>
          <p:cNvSpPr>
            <a:spLocks noChangeArrowheads="1"/>
          </p:cNvSpPr>
          <p:nvPr/>
        </p:nvSpPr>
        <p:spPr bwMode="auto">
          <a:xfrm>
            <a:off x="6142038" y="23288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S</a:t>
            </a:r>
            <a:endParaRPr lang="en-CA" sz="1800"/>
          </a:p>
        </p:txBody>
      </p:sp>
      <p:sp>
        <p:nvSpPr>
          <p:cNvPr id="47114" name="Line 22"/>
          <p:cNvSpPr>
            <a:spLocks noChangeShapeType="1"/>
          </p:cNvSpPr>
          <p:nvPr/>
        </p:nvSpPr>
        <p:spPr bwMode="auto">
          <a:xfrm flipH="1">
            <a:off x="5857875" y="2312988"/>
            <a:ext cx="373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Rectangle 23"/>
          <p:cNvSpPr>
            <a:spLocks noChangeArrowheads="1"/>
          </p:cNvSpPr>
          <p:nvPr/>
        </p:nvSpPr>
        <p:spPr bwMode="auto">
          <a:xfrm>
            <a:off x="5835650" y="2679700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</a:t>
            </a:r>
            <a:endParaRPr lang="en-CA" sz="1800"/>
          </a:p>
        </p:txBody>
      </p:sp>
      <p:sp>
        <p:nvSpPr>
          <p:cNvPr id="47116" name="Rectangle 24"/>
          <p:cNvSpPr>
            <a:spLocks noChangeArrowheads="1"/>
          </p:cNvSpPr>
          <p:nvPr/>
        </p:nvSpPr>
        <p:spPr bwMode="auto">
          <a:xfrm>
            <a:off x="5989638" y="26797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</a:t>
            </a:r>
            <a:endParaRPr lang="en-CA" sz="1800"/>
          </a:p>
        </p:txBody>
      </p:sp>
      <p:sp>
        <p:nvSpPr>
          <p:cNvPr id="47117" name="Rectangle 25"/>
          <p:cNvSpPr>
            <a:spLocks noChangeArrowheads="1"/>
          </p:cNvSpPr>
          <p:nvPr/>
        </p:nvSpPr>
        <p:spPr bwMode="auto">
          <a:xfrm>
            <a:off x="6142038" y="26797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S</a:t>
            </a:r>
            <a:endParaRPr lang="en-CA" sz="1800"/>
          </a:p>
        </p:txBody>
      </p:sp>
      <p:sp>
        <p:nvSpPr>
          <p:cNvPr id="47118" name="Line 26"/>
          <p:cNvSpPr>
            <a:spLocks noChangeShapeType="1"/>
          </p:cNvSpPr>
          <p:nvPr/>
        </p:nvSpPr>
        <p:spPr bwMode="auto">
          <a:xfrm flipH="1">
            <a:off x="5857875" y="2644775"/>
            <a:ext cx="373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Rectangle 27"/>
          <p:cNvSpPr>
            <a:spLocks noChangeArrowheads="1"/>
          </p:cNvSpPr>
          <p:nvPr/>
        </p:nvSpPr>
        <p:spPr bwMode="auto">
          <a:xfrm>
            <a:off x="5835650" y="30305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</a:t>
            </a:r>
            <a:endParaRPr lang="en-CA" sz="1800"/>
          </a:p>
        </p:txBody>
      </p:sp>
      <p:sp>
        <p:nvSpPr>
          <p:cNvPr id="47120" name="Rectangle 28"/>
          <p:cNvSpPr>
            <a:spLocks noChangeArrowheads="1"/>
          </p:cNvSpPr>
          <p:nvPr/>
        </p:nvSpPr>
        <p:spPr bwMode="auto">
          <a:xfrm>
            <a:off x="5967413" y="30305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/</a:t>
            </a:r>
            <a:endParaRPr lang="en-CA" sz="1800"/>
          </a:p>
        </p:txBody>
      </p:sp>
      <p:sp>
        <p:nvSpPr>
          <p:cNvPr id="47121" name="Rectangle 29"/>
          <p:cNvSpPr>
            <a:spLocks noChangeArrowheads="1"/>
          </p:cNvSpPr>
          <p:nvPr/>
        </p:nvSpPr>
        <p:spPr bwMode="auto">
          <a:xfrm>
            <a:off x="6076950" y="30305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W</a:t>
            </a:r>
            <a:endParaRPr lang="en-CA" sz="1800"/>
          </a:p>
        </p:txBody>
      </p:sp>
      <p:sp>
        <p:nvSpPr>
          <p:cNvPr id="47122" name="Line 30"/>
          <p:cNvSpPr>
            <a:spLocks noChangeShapeType="1"/>
          </p:cNvSpPr>
          <p:nvPr/>
        </p:nvSpPr>
        <p:spPr bwMode="auto">
          <a:xfrm flipH="1">
            <a:off x="6076950" y="3054350"/>
            <a:ext cx="1539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Rectangle 31"/>
          <p:cNvSpPr>
            <a:spLocks noChangeArrowheads="1"/>
          </p:cNvSpPr>
          <p:nvPr/>
        </p:nvSpPr>
        <p:spPr bwMode="auto">
          <a:xfrm>
            <a:off x="5835650" y="3756025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Clock</a:t>
            </a:r>
            <a:endParaRPr lang="en-CA" sz="1800"/>
          </a:p>
        </p:txBody>
      </p:sp>
      <p:sp>
        <p:nvSpPr>
          <p:cNvPr id="47124" name="Rectangle 32"/>
          <p:cNvSpPr>
            <a:spLocks noChangeArrowheads="1"/>
          </p:cNvSpPr>
          <p:nvPr/>
        </p:nvSpPr>
        <p:spPr bwMode="auto">
          <a:xfrm>
            <a:off x="2714625" y="1954213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Address</a:t>
            </a:r>
            <a:endParaRPr lang="en-CA" sz="1800"/>
          </a:p>
        </p:txBody>
      </p:sp>
      <p:sp>
        <p:nvSpPr>
          <p:cNvPr id="47125" name="Rectangle 33"/>
          <p:cNvSpPr>
            <a:spLocks noChangeArrowheads="1"/>
          </p:cNvSpPr>
          <p:nvPr/>
        </p:nvSpPr>
        <p:spPr bwMode="auto">
          <a:xfrm>
            <a:off x="5299075" y="1555750"/>
            <a:ext cx="153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CA" sz="1800">
                <a:solidFill>
                  <a:srgbClr val="000000"/>
                </a:solidFill>
              </a:rPr>
              <a:t>Row/Column address</a:t>
            </a:r>
            <a:endParaRPr lang="en-CA" sz="1800"/>
          </a:p>
        </p:txBody>
      </p:sp>
      <p:sp>
        <p:nvSpPr>
          <p:cNvPr id="47126" name="Rectangle 35"/>
          <p:cNvSpPr>
            <a:spLocks noChangeArrowheads="1"/>
          </p:cNvSpPr>
          <p:nvPr/>
        </p:nvSpPr>
        <p:spPr bwMode="auto">
          <a:xfrm>
            <a:off x="4186238" y="2789238"/>
            <a:ext cx="825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Memory</a:t>
            </a:r>
            <a:endParaRPr lang="en-CA" sz="1800"/>
          </a:p>
        </p:txBody>
      </p:sp>
      <p:sp>
        <p:nvSpPr>
          <p:cNvPr id="47127" name="Rectangle 36"/>
          <p:cNvSpPr>
            <a:spLocks noChangeArrowheads="1"/>
          </p:cNvSpPr>
          <p:nvPr/>
        </p:nvSpPr>
        <p:spPr bwMode="auto">
          <a:xfrm>
            <a:off x="4143375" y="3009900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controller</a:t>
            </a:r>
            <a:endParaRPr lang="en-CA" sz="1800"/>
          </a:p>
        </p:txBody>
      </p:sp>
      <p:sp>
        <p:nvSpPr>
          <p:cNvPr id="47128" name="Rectangle 40"/>
          <p:cNvSpPr>
            <a:spLocks noChangeArrowheads="1"/>
          </p:cNvSpPr>
          <p:nvPr/>
        </p:nvSpPr>
        <p:spPr bwMode="auto">
          <a:xfrm>
            <a:off x="2890838" y="2525713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 </a:t>
            </a:r>
            <a:endParaRPr lang="en-CA" sz="1800"/>
          </a:p>
        </p:txBody>
      </p:sp>
      <p:sp>
        <p:nvSpPr>
          <p:cNvPr id="47129" name="Rectangle 41"/>
          <p:cNvSpPr>
            <a:spLocks noChangeArrowheads="1"/>
          </p:cNvSpPr>
          <p:nvPr/>
        </p:nvSpPr>
        <p:spPr bwMode="auto">
          <a:xfrm>
            <a:off x="3022600" y="252571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/</a:t>
            </a:r>
            <a:endParaRPr lang="en-CA" sz="1800"/>
          </a:p>
        </p:txBody>
      </p:sp>
      <p:sp>
        <p:nvSpPr>
          <p:cNvPr id="47130" name="Rectangle 42"/>
          <p:cNvSpPr>
            <a:spLocks noChangeArrowheads="1"/>
          </p:cNvSpPr>
          <p:nvPr/>
        </p:nvSpPr>
        <p:spPr bwMode="auto">
          <a:xfrm>
            <a:off x="3133725" y="2525713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W</a:t>
            </a:r>
            <a:endParaRPr lang="en-CA" sz="1800"/>
          </a:p>
        </p:txBody>
      </p:sp>
      <p:sp>
        <p:nvSpPr>
          <p:cNvPr id="47131" name="Line 43"/>
          <p:cNvSpPr>
            <a:spLocks noChangeShapeType="1"/>
          </p:cNvSpPr>
          <p:nvPr/>
        </p:nvSpPr>
        <p:spPr bwMode="auto">
          <a:xfrm flipH="1">
            <a:off x="3133725" y="2547938"/>
            <a:ext cx="1524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Rectangle 47"/>
          <p:cNvSpPr>
            <a:spLocks noChangeArrowheads="1"/>
          </p:cNvSpPr>
          <p:nvPr/>
        </p:nvSpPr>
        <p:spPr bwMode="auto">
          <a:xfrm>
            <a:off x="2890838" y="3633788"/>
            <a:ext cx="5715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Clock</a:t>
            </a:r>
            <a:endParaRPr lang="en-CA" sz="1800"/>
          </a:p>
        </p:txBody>
      </p:sp>
      <p:sp>
        <p:nvSpPr>
          <p:cNvPr id="47133" name="Rectangle 51"/>
          <p:cNvSpPr>
            <a:spLocks noChangeArrowheads="1"/>
          </p:cNvSpPr>
          <p:nvPr/>
        </p:nvSpPr>
        <p:spPr bwMode="auto">
          <a:xfrm>
            <a:off x="2727325" y="3030538"/>
            <a:ext cx="850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Request</a:t>
            </a:r>
            <a:endParaRPr lang="en-CA" sz="1800"/>
          </a:p>
        </p:txBody>
      </p:sp>
      <p:sp>
        <p:nvSpPr>
          <p:cNvPr id="47134" name="Rectangle 55"/>
          <p:cNvSpPr>
            <a:spLocks noChangeArrowheads="1"/>
          </p:cNvSpPr>
          <p:nvPr/>
        </p:nvSpPr>
        <p:spPr bwMode="auto">
          <a:xfrm>
            <a:off x="5945188" y="345916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CS</a:t>
            </a:r>
            <a:endParaRPr lang="en-CA" sz="1800"/>
          </a:p>
        </p:txBody>
      </p:sp>
      <p:sp>
        <p:nvSpPr>
          <p:cNvPr id="47135" name="Line 57"/>
          <p:cNvSpPr>
            <a:spLocks noChangeShapeType="1"/>
          </p:cNvSpPr>
          <p:nvPr/>
        </p:nvSpPr>
        <p:spPr bwMode="auto">
          <a:xfrm flipH="1">
            <a:off x="5967413" y="3405188"/>
            <a:ext cx="1968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6" name="Rectangle 58"/>
          <p:cNvSpPr>
            <a:spLocks noChangeArrowheads="1"/>
          </p:cNvSpPr>
          <p:nvPr/>
        </p:nvSpPr>
        <p:spPr bwMode="auto">
          <a:xfrm>
            <a:off x="4300538" y="4670425"/>
            <a:ext cx="48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Data</a:t>
            </a:r>
            <a:endParaRPr lang="en-CA" sz="1800"/>
          </a:p>
        </p:txBody>
      </p:sp>
      <p:sp>
        <p:nvSpPr>
          <p:cNvPr id="47137" name="Rectangle 59"/>
          <p:cNvSpPr>
            <a:spLocks noChangeArrowheads="1"/>
          </p:cNvSpPr>
          <p:nvPr/>
        </p:nvSpPr>
        <p:spPr bwMode="auto">
          <a:xfrm>
            <a:off x="7102475" y="3165475"/>
            <a:ext cx="825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Memory</a:t>
            </a:r>
            <a:endParaRPr lang="en-CA" sz="1800"/>
          </a:p>
        </p:txBody>
      </p:sp>
      <p:sp>
        <p:nvSpPr>
          <p:cNvPr id="47138" name="Rectangle 60"/>
          <p:cNvSpPr>
            <a:spLocks noChangeArrowheads="1"/>
          </p:cNvSpPr>
          <p:nvPr/>
        </p:nvSpPr>
        <p:spPr bwMode="auto">
          <a:xfrm>
            <a:off x="2292350" y="5876925"/>
            <a:ext cx="2879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Use of a memory controller.</a:t>
            </a:r>
            <a:endParaRPr lang="en-CA" sz="2000"/>
          </a:p>
        </p:txBody>
      </p:sp>
      <p:sp>
        <p:nvSpPr>
          <p:cNvPr id="47139" name="Rectangle 61"/>
          <p:cNvSpPr>
            <a:spLocks noChangeArrowheads="1"/>
          </p:cNvSpPr>
          <p:nvPr/>
        </p:nvSpPr>
        <p:spPr bwMode="auto">
          <a:xfrm>
            <a:off x="936625" y="1978025"/>
            <a:ext cx="1384300" cy="2789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Rectangle 62"/>
          <p:cNvSpPr>
            <a:spLocks noChangeArrowheads="1"/>
          </p:cNvSpPr>
          <p:nvPr/>
        </p:nvSpPr>
        <p:spPr bwMode="auto">
          <a:xfrm>
            <a:off x="6864350" y="1978025"/>
            <a:ext cx="1362075" cy="2789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1" name="Rectangle 63"/>
          <p:cNvSpPr>
            <a:spLocks noChangeArrowheads="1"/>
          </p:cNvSpPr>
          <p:nvPr/>
        </p:nvSpPr>
        <p:spPr bwMode="auto">
          <a:xfrm>
            <a:off x="3924300" y="1978025"/>
            <a:ext cx="1362075" cy="2173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2" name="Line 64"/>
          <p:cNvSpPr>
            <a:spLocks noChangeShapeType="1"/>
          </p:cNvSpPr>
          <p:nvPr/>
        </p:nvSpPr>
        <p:spPr bwMode="auto">
          <a:xfrm>
            <a:off x="2343150" y="39243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65"/>
          <p:cNvSpPr>
            <a:spLocks noChangeShapeType="1"/>
          </p:cNvSpPr>
          <p:nvPr/>
        </p:nvSpPr>
        <p:spPr bwMode="auto">
          <a:xfrm>
            <a:off x="2343150" y="333375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66"/>
          <p:cNvSpPr>
            <a:spLocks noChangeShapeType="1"/>
          </p:cNvSpPr>
          <p:nvPr/>
        </p:nvSpPr>
        <p:spPr bwMode="auto">
          <a:xfrm>
            <a:off x="2362200" y="27813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67"/>
          <p:cNvSpPr>
            <a:spLocks noChangeShapeType="1"/>
          </p:cNvSpPr>
          <p:nvPr/>
        </p:nvSpPr>
        <p:spPr bwMode="auto">
          <a:xfrm>
            <a:off x="5295900" y="2571750"/>
            <a:ext cx="15430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68"/>
          <p:cNvSpPr>
            <a:spLocks noChangeShapeType="1"/>
          </p:cNvSpPr>
          <p:nvPr/>
        </p:nvSpPr>
        <p:spPr bwMode="auto">
          <a:xfrm flipV="1">
            <a:off x="5295900" y="2914650"/>
            <a:ext cx="1581150" cy="19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69"/>
          <p:cNvSpPr>
            <a:spLocks noChangeShapeType="1"/>
          </p:cNvSpPr>
          <p:nvPr/>
        </p:nvSpPr>
        <p:spPr bwMode="auto">
          <a:xfrm>
            <a:off x="5295900" y="33147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70"/>
          <p:cNvSpPr>
            <a:spLocks noChangeShapeType="1"/>
          </p:cNvSpPr>
          <p:nvPr/>
        </p:nvSpPr>
        <p:spPr bwMode="auto">
          <a:xfrm>
            <a:off x="5295900" y="37338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71"/>
          <p:cNvSpPr>
            <a:spLocks noChangeShapeType="1"/>
          </p:cNvSpPr>
          <p:nvPr/>
        </p:nvSpPr>
        <p:spPr bwMode="auto">
          <a:xfrm>
            <a:off x="5295900" y="40386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Text Box 72"/>
          <p:cNvSpPr txBox="1">
            <a:spLocks noChangeArrowheads="1"/>
          </p:cNvSpPr>
          <p:nvPr/>
        </p:nvSpPr>
        <p:spPr bwMode="auto">
          <a:xfrm>
            <a:off x="1066800" y="742950"/>
            <a:ext cx="18478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Processor sends all bits of address</a:t>
            </a:r>
          </a:p>
        </p:txBody>
      </p:sp>
      <p:sp>
        <p:nvSpPr>
          <p:cNvPr id="47151" name="Line 73"/>
          <p:cNvSpPr>
            <a:spLocks noChangeShapeType="1"/>
          </p:cNvSpPr>
          <p:nvPr/>
        </p:nvSpPr>
        <p:spPr bwMode="auto">
          <a:xfrm>
            <a:off x="2381250" y="1333500"/>
            <a:ext cx="457200" cy="571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Text Box 74"/>
          <p:cNvSpPr txBox="1">
            <a:spLocks noChangeArrowheads="1"/>
          </p:cNvSpPr>
          <p:nvPr/>
        </p:nvSpPr>
        <p:spPr bwMode="auto">
          <a:xfrm>
            <a:off x="4305300" y="400050"/>
            <a:ext cx="34861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Memory controller does the multiplexing of row  and column and issues strobe signals</a:t>
            </a:r>
          </a:p>
        </p:txBody>
      </p:sp>
      <p:sp>
        <p:nvSpPr>
          <p:cNvPr id="47153" name="Line 75"/>
          <p:cNvSpPr>
            <a:spLocks noChangeShapeType="1"/>
          </p:cNvSpPr>
          <p:nvPr/>
        </p:nvSpPr>
        <p:spPr bwMode="auto">
          <a:xfrm flipH="1">
            <a:off x="4705350" y="1390650"/>
            <a:ext cx="228600" cy="857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/>
          <p:cNvSpPr>
            <a:spLocks/>
          </p:cNvSpPr>
          <p:nvPr/>
        </p:nvSpPr>
        <p:spPr bwMode="auto">
          <a:xfrm>
            <a:off x="5286375" y="1058863"/>
            <a:ext cx="1536700" cy="196850"/>
          </a:xfrm>
          <a:custGeom>
            <a:avLst/>
            <a:gdLst>
              <a:gd name="T0" fmla="*/ 0 w 70"/>
              <a:gd name="T1" fmla="*/ 2147483647 h 9"/>
              <a:gd name="T2" fmla="*/ 2147483647 w 70"/>
              <a:gd name="T3" fmla="*/ 2147483647 h 9"/>
              <a:gd name="T4" fmla="*/ 2147483647 w 70"/>
              <a:gd name="T5" fmla="*/ 2147483647 h 9"/>
              <a:gd name="T6" fmla="*/ 2147483647 w 70"/>
              <a:gd name="T7" fmla="*/ 1913578722 h 9"/>
              <a:gd name="T8" fmla="*/ 2147483647 w 70"/>
              <a:gd name="T9" fmla="*/ 0 h 9"/>
              <a:gd name="T10" fmla="*/ 2147483647 w 70"/>
              <a:gd name="T11" fmla="*/ 956778425 h 9"/>
              <a:gd name="T12" fmla="*/ 0 w 70"/>
              <a:gd name="T13" fmla="*/ 956778425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9"/>
              <a:gd name="T23" fmla="*/ 70 w 70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9">
                <a:moveTo>
                  <a:pt x="0" y="7"/>
                </a:moveTo>
                <a:lnTo>
                  <a:pt x="62" y="7"/>
                </a:lnTo>
                <a:lnTo>
                  <a:pt x="62" y="9"/>
                </a:lnTo>
                <a:lnTo>
                  <a:pt x="70" y="4"/>
                </a:lnTo>
                <a:lnTo>
                  <a:pt x="62" y="0"/>
                </a:lnTo>
                <a:lnTo>
                  <a:pt x="62" y="2"/>
                </a:lnTo>
                <a:lnTo>
                  <a:pt x="0" y="2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1" name="Freeform 3"/>
          <p:cNvSpPr>
            <a:spLocks/>
          </p:cNvSpPr>
          <p:nvPr/>
        </p:nvSpPr>
        <p:spPr bwMode="auto">
          <a:xfrm>
            <a:off x="2341563" y="3386138"/>
            <a:ext cx="4217987" cy="198437"/>
          </a:xfrm>
          <a:custGeom>
            <a:avLst/>
            <a:gdLst>
              <a:gd name="T0" fmla="*/ 2147483647 w 192"/>
              <a:gd name="T1" fmla="*/ 972275087 h 9"/>
              <a:gd name="T2" fmla="*/ 2147483647 w 192"/>
              <a:gd name="T3" fmla="*/ 972275087 h 9"/>
              <a:gd name="T4" fmla="*/ 2147483647 w 192"/>
              <a:gd name="T5" fmla="*/ 0 h 9"/>
              <a:gd name="T6" fmla="*/ 0 w 192"/>
              <a:gd name="T7" fmla="*/ 1944550173 h 9"/>
              <a:gd name="T8" fmla="*/ 2147483647 w 192"/>
              <a:gd name="T9" fmla="*/ 2147483647 h 9"/>
              <a:gd name="T10" fmla="*/ 2147483647 w 192"/>
              <a:gd name="T11" fmla="*/ 2147483647 h 9"/>
              <a:gd name="T12" fmla="*/ 2147483647 w 192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"/>
              <a:gd name="T22" fmla="*/ 0 h 9"/>
              <a:gd name="T23" fmla="*/ 192 w 19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" h="9">
                <a:moveTo>
                  <a:pt x="191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92" y="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092200" y="2200275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Processor</a:t>
            </a:r>
            <a:endParaRPr lang="en-CA" sz="1800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>
            <a:off x="6450013" y="3386138"/>
            <a:ext cx="373062" cy="176212"/>
          </a:xfrm>
          <a:custGeom>
            <a:avLst/>
            <a:gdLst>
              <a:gd name="T0" fmla="*/ 0 w 17"/>
              <a:gd name="T1" fmla="*/ 2147483647 h 8"/>
              <a:gd name="T2" fmla="*/ 2147483647 w 17"/>
              <a:gd name="T3" fmla="*/ 2147483647 h 8"/>
              <a:gd name="T4" fmla="*/ 2147483647 w 17"/>
              <a:gd name="T5" fmla="*/ 2147483647 h 8"/>
              <a:gd name="T6" fmla="*/ 2147483647 w 17"/>
              <a:gd name="T7" fmla="*/ 1940666572 h 8"/>
              <a:gd name="T8" fmla="*/ 2147483647 w 17"/>
              <a:gd name="T9" fmla="*/ 0 h 8"/>
              <a:gd name="T10" fmla="*/ 2147483647 w 17"/>
              <a:gd name="T11" fmla="*/ 970333286 h 8"/>
              <a:gd name="T12" fmla="*/ 0 w 17"/>
              <a:gd name="T13" fmla="*/ 97033328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0" y="6"/>
                </a:moveTo>
                <a:lnTo>
                  <a:pt x="8" y="6"/>
                </a:lnTo>
                <a:lnTo>
                  <a:pt x="8" y="8"/>
                </a:lnTo>
                <a:lnTo>
                  <a:pt x="17" y="4"/>
                </a:lnTo>
                <a:lnTo>
                  <a:pt x="8" y="0"/>
                </a:lnTo>
                <a:lnTo>
                  <a:pt x="8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Freeform 6"/>
          <p:cNvSpPr>
            <a:spLocks/>
          </p:cNvSpPr>
          <p:nvPr/>
        </p:nvSpPr>
        <p:spPr bwMode="auto">
          <a:xfrm>
            <a:off x="2320925" y="1146175"/>
            <a:ext cx="1581150" cy="198438"/>
          </a:xfrm>
          <a:custGeom>
            <a:avLst/>
            <a:gdLst>
              <a:gd name="T0" fmla="*/ 0 w 72"/>
              <a:gd name="T1" fmla="*/ 2147483647 h 9"/>
              <a:gd name="T2" fmla="*/ 2147483647 w 72"/>
              <a:gd name="T3" fmla="*/ 2147483647 h 9"/>
              <a:gd name="T4" fmla="*/ 2147483647 w 72"/>
              <a:gd name="T5" fmla="*/ 2147483647 h 9"/>
              <a:gd name="T6" fmla="*/ 2147483647 w 72"/>
              <a:gd name="T7" fmla="*/ 2147483647 h 9"/>
              <a:gd name="T8" fmla="*/ 2147483647 w 72"/>
              <a:gd name="T9" fmla="*/ 0 h 9"/>
              <a:gd name="T10" fmla="*/ 2147483647 w 72"/>
              <a:gd name="T11" fmla="*/ 972279986 h 9"/>
              <a:gd name="T12" fmla="*/ 0 w 72"/>
              <a:gd name="T13" fmla="*/ 97227998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9"/>
              <a:gd name="T23" fmla="*/ 72 w 7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9">
                <a:moveTo>
                  <a:pt x="0" y="7"/>
                </a:moveTo>
                <a:lnTo>
                  <a:pt x="63" y="7"/>
                </a:lnTo>
                <a:lnTo>
                  <a:pt x="63" y="9"/>
                </a:lnTo>
                <a:lnTo>
                  <a:pt x="72" y="5"/>
                </a:lnTo>
                <a:lnTo>
                  <a:pt x="63" y="0"/>
                </a:lnTo>
                <a:lnTo>
                  <a:pt x="63" y="2"/>
                </a:lnTo>
                <a:lnTo>
                  <a:pt x="0" y="2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835650" y="13001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</a:t>
            </a:r>
            <a:endParaRPr lang="en-CA" sz="180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989638" y="13001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</a:t>
            </a:r>
            <a:endParaRPr lang="en-CA" sz="180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142038" y="13001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S</a:t>
            </a:r>
            <a:endParaRPr lang="en-CA" sz="1800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5857875" y="1284288"/>
            <a:ext cx="373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835650" y="1651000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</a:t>
            </a:r>
            <a:endParaRPr lang="en-CA" sz="1800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989638" y="16510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</a:t>
            </a:r>
            <a:endParaRPr lang="en-CA" sz="1800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142038" y="16510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S</a:t>
            </a:r>
            <a:endParaRPr lang="en-CA" sz="1800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5857875" y="1616075"/>
            <a:ext cx="373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5835650" y="20018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</a:t>
            </a:r>
            <a:endParaRPr lang="en-CA" sz="1800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5967413" y="20018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/</a:t>
            </a:r>
            <a:endParaRPr lang="en-CA" sz="1800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6076950" y="20018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W</a:t>
            </a:r>
            <a:endParaRPr lang="en-CA" sz="1800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6076950" y="2025650"/>
            <a:ext cx="1539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5835650" y="2727325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Clock</a:t>
            </a:r>
            <a:endParaRPr lang="en-CA" sz="1800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714625" y="925513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Address</a:t>
            </a:r>
            <a:endParaRPr lang="en-CA" sz="1800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5299075" y="527050"/>
            <a:ext cx="153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CA" sz="1800">
                <a:solidFill>
                  <a:srgbClr val="000000"/>
                </a:solidFill>
              </a:rPr>
              <a:t>Row/Column address</a:t>
            </a:r>
            <a:endParaRPr lang="en-CA" sz="1800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186238" y="1760538"/>
            <a:ext cx="825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Memory</a:t>
            </a:r>
            <a:endParaRPr lang="en-CA" sz="1800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4143375" y="1981200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controller</a:t>
            </a:r>
            <a:endParaRPr lang="en-CA" sz="1800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2890838" y="1497013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 </a:t>
            </a:r>
            <a:endParaRPr lang="en-CA" sz="1800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3022600" y="149701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/</a:t>
            </a:r>
            <a:endParaRPr lang="en-CA" sz="1800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3133725" y="1497013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W</a:t>
            </a:r>
            <a:endParaRPr lang="en-CA" sz="1800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3133725" y="1519238"/>
            <a:ext cx="1524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890838" y="2605088"/>
            <a:ext cx="5715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Clock</a:t>
            </a:r>
            <a:endParaRPr lang="en-CA" sz="1800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727325" y="2001838"/>
            <a:ext cx="850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Request</a:t>
            </a:r>
            <a:endParaRPr lang="en-CA" sz="1800"/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945188" y="243046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CS</a:t>
            </a:r>
            <a:endParaRPr lang="en-CA" sz="1800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H="1">
            <a:off x="5967413" y="2376488"/>
            <a:ext cx="1968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4300538" y="3641725"/>
            <a:ext cx="48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Data</a:t>
            </a:r>
            <a:endParaRPr lang="en-CA" sz="1800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7102475" y="2136775"/>
            <a:ext cx="825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800">
                <a:solidFill>
                  <a:srgbClr val="000000"/>
                </a:solidFill>
              </a:rPr>
              <a:t>Memory</a:t>
            </a:r>
            <a:endParaRPr lang="en-CA" sz="1800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2279650" y="6257925"/>
            <a:ext cx="2879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Use of a memory controller.</a:t>
            </a:r>
            <a:endParaRPr lang="en-CA" sz="2000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936625" y="949325"/>
            <a:ext cx="1384300" cy="2789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6864350" y="949325"/>
            <a:ext cx="1362075" cy="2789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3924300" y="949325"/>
            <a:ext cx="1362075" cy="2173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2343150" y="28956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2343150" y="230505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2362200" y="17526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5295900" y="1543050"/>
            <a:ext cx="15430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 flipV="1">
            <a:off x="5295900" y="1885950"/>
            <a:ext cx="1581150" cy="19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5295900" y="22860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>
            <a:off x="5295900" y="27051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5295900" y="30099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Text Box 50"/>
          <p:cNvSpPr txBox="1">
            <a:spLocks noChangeArrowheads="1"/>
          </p:cNvSpPr>
          <p:nvPr/>
        </p:nvSpPr>
        <p:spPr bwMode="auto">
          <a:xfrm>
            <a:off x="838200" y="4705350"/>
            <a:ext cx="33083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Memory controller provides the refresh control if not done on the chip</a:t>
            </a:r>
          </a:p>
        </p:txBody>
      </p:sp>
      <p:sp>
        <p:nvSpPr>
          <p:cNvPr id="48175" name="Text Box 51"/>
          <p:cNvSpPr txBox="1">
            <a:spLocks noChangeArrowheads="1"/>
          </p:cNvSpPr>
          <p:nvPr/>
        </p:nvSpPr>
        <p:spPr bwMode="auto">
          <a:xfrm>
            <a:off x="4667250" y="4667250"/>
            <a:ext cx="3486150" cy="1054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Refreshing typically once every 64 ms. At a cost of .2ms</a:t>
            </a:r>
          </a:p>
          <a:p>
            <a:pPr>
              <a:spcBef>
                <a:spcPct val="50000"/>
              </a:spcBef>
            </a:pPr>
            <a:r>
              <a:rPr lang="en-US" sz="1800"/>
              <a:t>Less than .4%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  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 vs. RAM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258888" y="2852738"/>
            <a:ext cx="3167062" cy="2808287"/>
            <a:chOff x="781" y="2024"/>
            <a:chExt cx="1648" cy="1461"/>
          </a:xfrm>
        </p:grpSpPr>
        <p:sp>
          <p:nvSpPr>
            <p:cNvPr id="43013" name="Rectangle 5"/>
            <p:cNvSpPr>
              <a:spLocks noChangeAspect="1" noChangeArrowheads="1"/>
            </p:cNvSpPr>
            <p:nvPr/>
          </p:nvSpPr>
          <p:spPr bwMode="auto">
            <a:xfrm>
              <a:off x="2245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4" name="Rectangle 6"/>
            <p:cNvSpPr>
              <a:spLocks noChangeAspect="1" noChangeArrowheads="1"/>
            </p:cNvSpPr>
            <p:nvPr/>
          </p:nvSpPr>
          <p:spPr bwMode="auto">
            <a:xfrm>
              <a:off x="2063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5" name="Rectangle 7"/>
            <p:cNvSpPr>
              <a:spLocks noChangeAspect="1" noChangeArrowheads="1"/>
            </p:cNvSpPr>
            <p:nvPr/>
          </p:nvSpPr>
          <p:spPr bwMode="auto">
            <a:xfrm>
              <a:off x="1880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6" name="Rectangle 8"/>
            <p:cNvSpPr>
              <a:spLocks noChangeAspect="1" noChangeArrowheads="1"/>
            </p:cNvSpPr>
            <p:nvPr/>
          </p:nvSpPr>
          <p:spPr bwMode="auto">
            <a:xfrm>
              <a:off x="1696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7" name="Rectangle 9"/>
            <p:cNvSpPr>
              <a:spLocks noChangeAspect="1" noChangeArrowheads="1"/>
            </p:cNvSpPr>
            <p:nvPr/>
          </p:nvSpPr>
          <p:spPr bwMode="auto">
            <a:xfrm>
              <a:off x="1514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8" name="Rectangle 10"/>
            <p:cNvSpPr>
              <a:spLocks noChangeAspect="1" noChangeArrowheads="1"/>
            </p:cNvSpPr>
            <p:nvPr/>
          </p:nvSpPr>
          <p:spPr bwMode="auto">
            <a:xfrm>
              <a:off x="1330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9" name="Rectangle 11"/>
            <p:cNvSpPr>
              <a:spLocks noChangeAspect="1" noChangeArrowheads="1"/>
            </p:cNvSpPr>
            <p:nvPr/>
          </p:nvSpPr>
          <p:spPr bwMode="auto">
            <a:xfrm>
              <a:off x="1147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0" name="Rectangle 12"/>
            <p:cNvSpPr>
              <a:spLocks noChangeAspect="1" noChangeArrowheads="1"/>
            </p:cNvSpPr>
            <p:nvPr/>
          </p:nvSpPr>
          <p:spPr bwMode="auto">
            <a:xfrm>
              <a:off x="965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1" name="Rectangle 13"/>
            <p:cNvSpPr>
              <a:spLocks noChangeAspect="1" noChangeArrowheads="1"/>
            </p:cNvSpPr>
            <p:nvPr/>
          </p:nvSpPr>
          <p:spPr bwMode="auto">
            <a:xfrm>
              <a:off x="781" y="324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22" name="Rectangle 14"/>
            <p:cNvSpPr>
              <a:spLocks noChangeAspect="1" noChangeArrowheads="1"/>
            </p:cNvSpPr>
            <p:nvPr/>
          </p:nvSpPr>
          <p:spPr bwMode="auto">
            <a:xfrm>
              <a:off x="2245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3" name="Rectangle 15"/>
            <p:cNvSpPr>
              <a:spLocks noChangeAspect="1" noChangeArrowheads="1"/>
            </p:cNvSpPr>
            <p:nvPr/>
          </p:nvSpPr>
          <p:spPr bwMode="auto">
            <a:xfrm>
              <a:off x="2063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4" name="Rectangle 16"/>
            <p:cNvSpPr>
              <a:spLocks noChangeAspect="1" noChangeArrowheads="1"/>
            </p:cNvSpPr>
            <p:nvPr/>
          </p:nvSpPr>
          <p:spPr bwMode="auto">
            <a:xfrm>
              <a:off x="1880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5" name="Rectangle 17"/>
            <p:cNvSpPr>
              <a:spLocks noChangeAspect="1" noChangeArrowheads="1"/>
            </p:cNvSpPr>
            <p:nvPr/>
          </p:nvSpPr>
          <p:spPr bwMode="auto">
            <a:xfrm>
              <a:off x="1696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6" name="Rectangle 18"/>
            <p:cNvSpPr>
              <a:spLocks noChangeAspect="1" noChangeArrowheads="1"/>
            </p:cNvSpPr>
            <p:nvPr/>
          </p:nvSpPr>
          <p:spPr bwMode="auto">
            <a:xfrm>
              <a:off x="1514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7" name="Rectangle 19"/>
            <p:cNvSpPr>
              <a:spLocks noChangeAspect="1" noChangeArrowheads="1"/>
            </p:cNvSpPr>
            <p:nvPr/>
          </p:nvSpPr>
          <p:spPr bwMode="auto">
            <a:xfrm>
              <a:off x="1330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8" name="Rectangle 20"/>
            <p:cNvSpPr>
              <a:spLocks noChangeAspect="1" noChangeArrowheads="1"/>
            </p:cNvSpPr>
            <p:nvPr/>
          </p:nvSpPr>
          <p:spPr bwMode="auto">
            <a:xfrm>
              <a:off x="1147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9" name="Rectangle 21"/>
            <p:cNvSpPr>
              <a:spLocks noChangeAspect="1" noChangeArrowheads="1"/>
            </p:cNvSpPr>
            <p:nvPr/>
          </p:nvSpPr>
          <p:spPr bwMode="auto">
            <a:xfrm>
              <a:off x="965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0" name="Rectangle 22"/>
            <p:cNvSpPr>
              <a:spLocks noChangeAspect="1" noChangeArrowheads="1"/>
            </p:cNvSpPr>
            <p:nvPr/>
          </p:nvSpPr>
          <p:spPr bwMode="auto">
            <a:xfrm>
              <a:off x="781" y="299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31" name="Rectangle 23"/>
            <p:cNvSpPr>
              <a:spLocks noChangeAspect="1" noChangeArrowheads="1"/>
            </p:cNvSpPr>
            <p:nvPr/>
          </p:nvSpPr>
          <p:spPr bwMode="auto">
            <a:xfrm>
              <a:off x="2245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2" name="Rectangle 24"/>
            <p:cNvSpPr>
              <a:spLocks noChangeAspect="1" noChangeArrowheads="1"/>
            </p:cNvSpPr>
            <p:nvPr/>
          </p:nvSpPr>
          <p:spPr bwMode="auto">
            <a:xfrm>
              <a:off x="2063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3" name="Rectangle 25"/>
            <p:cNvSpPr>
              <a:spLocks noChangeAspect="1" noChangeArrowheads="1"/>
            </p:cNvSpPr>
            <p:nvPr/>
          </p:nvSpPr>
          <p:spPr bwMode="auto">
            <a:xfrm>
              <a:off x="1880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4" name="Rectangle 26"/>
            <p:cNvSpPr>
              <a:spLocks noChangeAspect="1" noChangeArrowheads="1"/>
            </p:cNvSpPr>
            <p:nvPr/>
          </p:nvSpPr>
          <p:spPr bwMode="auto">
            <a:xfrm>
              <a:off x="1696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5" name="Rectangle 27"/>
            <p:cNvSpPr>
              <a:spLocks noChangeAspect="1" noChangeArrowheads="1"/>
            </p:cNvSpPr>
            <p:nvPr/>
          </p:nvSpPr>
          <p:spPr bwMode="auto">
            <a:xfrm>
              <a:off x="1514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6" name="Rectangle 28"/>
            <p:cNvSpPr>
              <a:spLocks noChangeAspect="1" noChangeArrowheads="1"/>
            </p:cNvSpPr>
            <p:nvPr/>
          </p:nvSpPr>
          <p:spPr bwMode="auto">
            <a:xfrm>
              <a:off x="1330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7" name="Rectangle 29"/>
            <p:cNvSpPr>
              <a:spLocks noChangeAspect="1" noChangeArrowheads="1"/>
            </p:cNvSpPr>
            <p:nvPr/>
          </p:nvSpPr>
          <p:spPr bwMode="auto">
            <a:xfrm>
              <a:off x="1147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8" name="Rectangle 30"/>
            <p:cNvSpPr>
              <a:spLocks noChangeAspect="1" noChangeArrowheads="1"/>
            </p:cNvSpPr>
            <p:nvPr/>
          </p:nvSpPr>
          <p:spPr bwMode="auto">
            <a:xfrm>
              <a:off x="965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9" name="Rectangle 31"/>
            <p:cNvSpPr>
              <a:spLocks noChangeAspect="1" noChangeArrowheads="1"/>
            </p:cNvSpPr>
            <p:nvPr/>
          </p:nvSpPr>
          <p:spPr bwMode="auto">
            <a:xfrm>
              <a:off x="781" y="2755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0" name="Rectangle 32"/>
            <p:cNvSpPr>
              <a:spLocks noChangeAspect="1" noChangeArrowheads="1"/>
            </p:cNvSpPr>
            <p:nvPr/>
          </p:nvSpPr>
          <p:spPr bwMode="auto">
            <a:xfrm>
              <a:off x="2245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1" name="Rectangle 33"/>
            <p:cNvSpPr>
              <a:spLocks noChangeAspect="1" noChangeArrowheads="1"/>
            </p:cNvSpPr>
            <p:nvPr/>
          </p:nvSpPr>
          <p:spPr bwMode="auto">
            <a:xfrm>
              <a:off x="2063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2" name="Rectangle 34"/>
            <p:cNvSpPr>
              <a:spLocks noChangeAspect="1" noChangeArrowheads="1"/>
            </p:cNvSpPr>
            <p:nvPr/>
          </p:nvSpPr>
          <p:spPr bwMode="auto">
            <a:xfrm>
              <a:off x="1880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3" name="Rectangle 35"/>
            <p:cNvSpPr>
              <a:spLocks noChangeAspect="1" noChangeArrowheads="1"/>
            </p:cNvSpPr>
            <p:nvPr/>
          </p:nvSpPr>
          <p:spPr bwMode="auto">
            <a:xfrm>
              <a:off x="1696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4" name="Rectangle 36"/>
            <p:cNvSpPr>
              <a:spLocks noChangeAspect="1" noChangeArrowheads="1"/>
            </p:cNvSpPr>
            <p:nvPr/>
          </p:nvSpPr>
          <p:spPr bwMode="auto">
            <a:xfrm>
              <a:off x="1514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5" name="Rectangle 37"/>
            <p:cNvSpPr>
              <a:spLocks noChangeAspect="1" noChangeArrowheads="1"/>
            </p:cNvSpPr>
            <p:nvPr/>
          </p:nvSpPr>
          <p:spPr bwMode="auto">
            <a:xfrm>
              <a:off x="1330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6" name="Rectangle 38"/>
            <p:cNvSpPr>
              <a:spLocks noChangeAspect="1" noChangeArrowheads="1"/>
            </p:cNvSpPr>
            <p:nvPr/>
          </p:nvSpPr>
          <p:spPr bwMode="auto">
            <a:xfrm>
              <a:off x="1147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7" name="Rectangle 39"/>
            <p:cNvSpPr>
              <a:spLocks noChangeAspect="1" noChangeArrowheads="1"/>
            </p:cNvSpPr>
            <p:nvPr/>
          </p:nvSpPr>
          <p:spPr bwMode="auto">
            <a:xfrm>
              <a:off x="965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8" name="Rectangle 40"/>
            <p:cNvSpPr>
              <a:spLocks noChangeAspect="1" noChangeArrowheads="1"/>
            </p:cNvSpPr>
            <p:nvPr/>
          </p:nvSpPr>
          <p:spPr bwMode="auto">
            <a:xfrm>
              <a:off x="781" y="251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9" name="Rectangle 41"/>
            <p:cNvSpPr>
              <a:spLocks noChangeAspect="1" noChangeArrowheads="1"/>
            </p:cNvSpPr>
            <p:nvPr/>
          </p:nvSpPr>
          <p:spPr bwMode="auto">
            <a:xfrm>
              <a:off x="2245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0" name="Rectangle 42"/>
            <p:cNvSpPr>
              <a:spLocks noChangeAspect="1" noChangeArrowheads="1"/>
            </p:cNvSpPr>
            <p:nvPr/>
          </p:nvSpPr>
          <p:spPr bwMode="auto">
            <a:xfrm>
              <a:off x="2063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1" name="Rectangle 43"/>
            <p:cNvSpPr>
              <a:spLocks noChangeAspect="1" noChangeArrowheads="1"/>
            </p:cNvSpPr>
            <p:nvPr/>
          </p:nvSpPr>
          <p:spPr bwMode="auto">
            <a:xfrm>
              <a:off x="1880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2" name="Rectangle 44"/>
            <p:cNvSpPr>
              <a:spLocks noChangeAspect="1" noChangeArrowheads="1"/>
            </p:cNvSpPr>
            <p:nvPr/>
          </p:nvSpPr>
          <p:spPr bwMode="auto">
            <a:xfrm>
              <a:off x="1696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3" name="Rectangle 45"/>
            <p:cNvSpPr>
              <a:spLocks noChangeAspect="1" noChangeArrowheads="1"/>
            </p:cNvSpPr>
            <p:nvPr/>
          </p:nvSpPr>
          <p:spPr bwMode="auto">
            <a:xfrm>
              <a:off x="1514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4" name="Rectangle 46"/>
            <p:cNvSpPr>
              <a:spLocks noChangeAspect="1" noChangeArrowheads="1"/>
            </p:cNvSpPr>
            <p:nvPr/>
          </p:nvSpPr>
          <p:spPr bwMode="auto">
            <a:xfrm>
              <a:off x="1330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5" name="Rectangle 47"/>
            <p:cNvSpPr>
              <a:spLocks noChangeAspect="1" noChangeArrowheads="1"/>
            </p:cNvSpPr>
            <p:nvPr/>
          </p:nvSpPr>
          <p:spPr bwMode="auto">
            <a:xfrm>
              <a:off x="1147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6" name="Rectangle 48"/>
            <p:cNvSpPr>
              <a:spLocks noChangeAspect="1" noChangeArrowheads="1"/>
            </p:cNvSpPr>
            <p:nvPr/>
          </p:nvSpPr>
          <p:spPr bwMode="auto">
            <a:xfrm>
              <a:off x="965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7" name="Rectangle 49"/>
            <p:cNvSpPr>
              <a:spLocks noChangeAspect="1" noChangeArrowheads="1"/>
            </p:cNvSpPr>
            <p:nvPr/>
          </p:nvSpPr>
          <p:spPr bwMode="auto">
            <a:xfrm>
              <a:off x="781" y="226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58" name="Rectangle 50"/>
            <p:cNvSpPr>
              <a:spLocks noChangeAspect="1" noChangeArrowheads="1"/>
            </p:cNvSpPr>
            <p:nvPr/>
          </p:nvSpPr>
          <p:spPr bwMode="auto">
            <a:xfrm>
              <a:off x="2245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9" name="Rectangle 51"/>
            <p:cNvSpPr>
              <a:spLocks noChangeAspect="1" noChangeArrowheads="1"/>
            </p:cNvSpPr>
            <p:nvPr/>
          </p:nvSpPr>
          <p:spPr bwMode="auto">
            <a:xfrm>
              <a:off x="2063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0" name="Rectangle 52"/>
            <p:cNvSpPr>
              <a:spLocks noChangeAspect="1" noChangeArrowheads="1"/>
            </p:cNvSpPr>
            <p:nvPr/>
          </p:nvSpPr>
          <p:spPr bwMode="auto">
            <a:xfrm>
              <a:off x="1880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1" name="Rectangle 53"/>
            <p:cNvSpPr>
              <a:spLocks noChangeAspect="1" noChangeArrowheads="1"/>
            </p:cNvSpPr>
            <p:nvPr/>
          </p:nvSpPr>
          <p:spPr bwMode="auto">
            <a:xfrm>
              <a:off x="1696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2" name="Rectangle 54"/>
            <p:cNvSpPr>
              <a:spLocks noChangeAspect="1" noChangeArrowheads="1"/>
            </p:cNvSpPr>
            <p:nvPr/>
          </p:nvSpPr>
          <p:spPr bwMode="auto">
            <a:xfrm>
              <a:off x="1514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3" name="Rectangle 55"/>
            <p:cNvSpPr>
              <a:spLocks noChangeAspect="1" noChangeArrowheads="1"/>
            </p:cNvSpPr>
            <p:nvPr/>
          </p:nvSpPr>
          <p:spPr bwMode="auto">
            <a:xfrm>
              <a:off x="1330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4" name="Rectangle 56"/>
            <p:cNvSpPr>
              <a:spLocks noChangeAspect="1" noChangeArrowheads="1"/>
            </p:cNvSpPr>
            <p:nvPr/>
          </p:nvSpPr>
          <p:spPr bwMode="auto">
            <a:xfrm>
              <a:off x="1147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5" name="Rectangle 57"/>
            <p:cNvSpPr>
              <a:spLocks noChangeAspect="1" noChangeArrowheads="1"/>
            </p:cNvSpPr>
            <p:nvPr/>
          </p:nvSpPr>
          <p:spPr bwMode="auto">
            <a:xfrm>
              <a:off x="965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6" name="Rectangle 58"/>
            <p:cNvSpPr>
              <a:spLocks noChangeAspect="1" noChangeArrowheads="1"/>
            </p:cNvSpPr>
            <p:nvPr/>
          </p:nvSpPr>
          <p:spPr bwMode="auto">
            <a:xfrm>
              <a:off x="781" y="2024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67" name="Line 59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60"/>
            <p:cNvSpPr>
              <a:spLocks noChangeAspect="1" noChangeShapeType="1"/>
            </p:cNvSpPr>
            <p:nvPr/>
          </p:nvSpPr>
          <p:spPr bwMode="auto">
            <a:xfrm>
              <a:off x="781" y="226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Line 61"/>
            <p:cNvSpPr>
              <a:spLocks noChangeAspect="1" noChangeShapeType="1"/>
            </p:cNvSpPr>
            <p:nvPr/>
          </p:nvSpPr>
          <p:spPr bwMode="auto">
            <a:xfrm>
              <a:off x="781" y="251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62"/>
            <p:cNvSpPr>
              <a:spLocks noChangeAspect="1" noChangeShapeType="1"/>
            </p:cNvSpPr>
            <p:nvPr/>
          </p:nvSpPr>
          <p:spPr bwMode="auto">
            <a:xfrm>
              <a:off x="781" y="2755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63"/>
            <p:cNvSpPr>
              <a:spLocks noChangeAspect="1" noChangeShapeType="1"/>
            </p:cNvSpPr>
            <p:nvPr/>
          </p:nvSpPr>
          <p:spPr bwMode="auto">
            <a:xfrm>
              <a:off x="781" y="299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64"/>
            <p:cNvSpPr>
              <a:spLocks noChangeAspect="1" noChangeShapeType="1"/>
            </p:cNvSpPr>
            <p:nvPr/>
          </p:nvSpPr>
          <p:spPr bwMode="auto">
            <a:xfrm>
              <a:off x="781" y="324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65"/>
            <p:cNvSpPr>
              <a:spLocks noChangeAspect="1" noChangeShapeType="1"/>
            </p:cNvSpPr>
            <p:nvPr/>
          </p:nvSpPr>
          <p:spPr bwMode="auto">
            <a:xfrm>
              <a:off x="781" y="3485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66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67"/>
            <p:cNvSpPr>
              <a:spLocks noChangeAspect="1" noChangeShapeType="1"/>
            </p:cNvSpPr>
            <p:nvPr/>
          </p:nvSpPr>
          <p:spPr bwMode="auto">
            <a:xfrm>
              <a:off x="96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68"/>
            <p:cNvSpPr>
              <a:spLocks noChangeAspect="1" noChangeShapeType="1"/>
            </p:cNvSpPr>
            <p:nvPr/>
          </p:nvSpPr>
          <p:spPr bwMode="auto">
            <a:xfrm>
              <a:off x="1147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69"/>
            <p:cNvSpPr>
              <a:spLocks noChangeAspect="1" noChangeShapeType="1"/>
            </p:cNvSpPr>
            <p:nvPr/>
          </p:nvSpPr>
          <p:spPr bwMode="auto">
            <a:xfrm>
              <a:off x="133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Aspect="1" noChangeShapeType="1"/>
            </p:cNvSpPr>
            <p:nvPr/>
          </p:nvSpPr>
          <p:spPr bwMode="auto">
            <a:xfrm>
              <a:off x="1514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71"/>
            <p:cNvSpPr>
              <a:spLocks noChangeAspect="1" noChangeShapeType="1"/>
            </p:cNvSpPr>
            <p:nvPr/>
          </p:nvSpPr>
          <p:spPr bwMode="auto">
            <a:xfrm>
              <a:off x="1696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72"/>
            <p:cNvSpPr>
              <a:spLocks noChangeAspect="1" noChangeShapeType="1"/>
            </p:cNvSpPr>
            <p:nvPr/>
          </p:nvSpPr>
          <p:spPr bwMode="auto">
            <a:xfrm>
              <a:off x="188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73"/>
            <p:cNvSpPr>
              <a:spLocks noChangeAspect="1" noChangeShapeType="1"/>
            </p:cNvSpPr>
            <p:nvPr/>
          </p:nvSpPr>
          <p:spPr bwMode="auto">
            <a:xfrm>
              <a:off x="2063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74"/>
            <p:cNvSpPr>
              <a:spLocks noChangeAspect="1" noChangeShapeType="1"/>
            </p:cNvSpPr>
            <p:nvPr/>
          </p:nvSpPr>
          <p:spPr bwMode="auto">
            <a:xfrm>
              <a:off x="224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75"/>
            <p:cNvSpPr>
              <a:spLocks noChangeAspect="1" noChangeShapeType="1"/>
            </p:cNvSpPr>
            <p:nvPr/>
          </p:nvSpPr>
          <p:spPr bwMode="auto">
            <a:xfrm>
              <a:off x="2429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619250" y="5734050"/>
            <a:ext cx="2814638" cy="1152525"/>
            <a:chOff x="1020" y="3612"/>
            <a:chExt cx="1773" cy="726"/>
          </a:xfrm>
        </p:grpSpPr>
        <p:grpSp>
          <p:nvGrpSpPr>
            <p:cNvPr id="4" name="Group 77"/>
            <p:cNvGrpSpPr>
              <a:grpSpLocks noChangeAspect="1"/>
            </p:cNvGrpSpPr>
            <p:nvPr/>
          </p:nvGrpSpPr>
          <p:grpSpPr bwMode="auto">
            <a:xfrm>
              <a:off x="1020" y="3793"/>
              <a:ext cx="1773" cy="274"/>
              <a:chOff x="961" y="3785"/>
              <a:chExt cx="1466" cy="226"/>
            </a:xfrm>
          </p:grpSpPr>
          <p:sp>
            <p:nvSpPr>
              <p:cNvPr id="43086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22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8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0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8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87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9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69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0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151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1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132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2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3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9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4" name="Line 86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5" name="Line 87"/>
              <p:cNvSpPr>
                <a:spLocks noChangeAspect="1" noChangeShapeType="1"/>
              </p:cNvSpPr>
              <p:nvPr/>
            </p:nvSpPr>
            <p:spPr bwMode="auto">
              <a:xfrm>
                <a:off x="961" y="4011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6" name="Line 88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7" name="Line 89"/>
              <p:cNvSpPr>
                <a:spLocks noChangeAspect="1" noChangeShapeType="1"/>
              </p:cNvSpPr>
              <p:nvPr/>
            </p:nvSpPr>
            <p:spPr bwMode="auto">
              <a:xfrm>
                <a:off x="11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8" name="Line 90"/>
              <p:cNvSpPr>
                <a:spLocks noChangeAspect="1" noChangeShapeType="1"/>
              </p:cNvSpPr>
              <p:nvPr/>
            </p:nvSpPr>
            <p:spPr bwMode="auto">
              <a:xfrm>
                <a:off x="132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9" name="Line 91"/>
              <p:cNvSpPr>
                <a:spLocks noChangeAspect="1" noChangeShapeType="1"/>
              </p:cNvSpPr>
              <p:nvPr/>
            </p:nvSpPr>
            <p:spPr bwMode="auto">
              <a:xfrm>
                <a:off x="151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Line 92"/>
              <p:cNvSpPr>
                <a:spLocks noChangeAspect="1" noChangeShapeType="1"/>
              </p:cNvSpPr>
              <p:nvPr/>
            </p:nvSpPr>
            <p:spPr bwMode="auto">
              <a:xfrm>
                <a:off x="169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Line 93"/>
              <p:cNvSpPr>
                <a:spLocks noChangeAspect="1" noChangeShapeType="1"/>
              </p:cNvSpPr>
              <p:nvPr/>
            </p:nvSpPr>
            <p:spPr bwMode="auto">
              <a:xfrm>
                <a:off x="187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Line 94"/>
              <p:cNvSpPr>
                <a:spLocks noChangeAspect="1" noChangeShapeType="1"/>
              </p:cNvSpPr>
              <p:nvPr/>
            </p:nvSpPr>
            <p:spPr bwMode="auto">
              <a:xfrm>
                <a:off x="206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Line 95"/>
              <p:cNvSpPr>
                <a:spLocks noChangeAspect="1" noChangeShapeType="1"/>
              </p:cNvSpPr>
              <p:nvPr/>
            </p:nvSpPr>
            <p:spPr bwMode="auto">
              <a:xfrm>
                <a:off x="22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Line 96"/>
              <p:cNvSpPr>
                <a:spLocks noChangeAspect="1" noChangeShapeType="1"/>
              </p:cNvSpPr>
              <p:nvPr/>
            </p:nvSpPr>
            <p:spPr bwMode="auto">
              <a:xfrm>
                <a:off x="2427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5" name="AutoShape 97"/>
            <p:cNvSpPr>
              <a:spLocks noChangeArrowheads="1"/>
            </p:cNvSpPr>
            <p:nvPr/>
          </p:nvSpPr>
          <p:spPr bwMode="auto">
            <a:xfrm>
              <a:off x="1746" y="3612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106" name="Text Box 98"/>
            <p:cNvSpPr txBox="1">
              <a:spLocks noChangeArrowheads="1"/>
            </p:cNvSpPr>
            <p:nvPr/>
          </p:nvSpPr>
          <p:spPr bwMode="auto">
            <a:xfrm>
              <a:off x="1247" y="4011"/>
              <a:ext cx="122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Data Out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79388" y="3500438"/>
            <a:ext cx="1042987" cy="2378075"/>
            <a:chOff x="113" y="2205"/>
            <a:chExt cx="657" cy="1498"/>
          </a:xfrm>
        </p:grpSpPr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476" y="2750"/>
              <a:ext cx="227" cy="30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4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>
              <a:off x="385" y="3105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 rot="16200000">
              <a:off x="-472" y="2790"/>
              <a:ext cx="1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Address In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103"/>
          <p:cNvGrpSpPr>
            <a:grpSpLocks noChangeAspect="1"/>
          </p:cNvGrpSpPr>
          <p:nvPr/>
        </p:nvGrpSpPr>
        <p:grpSpPr bwMode="auto">
          <a:xfrm>
            <a:off x="4859338" y="3716338"/>
            <a:ext cx="3167062" cy="2808287"/>
            <a:chOff x="3107" y="2515"/>
            <a:chExt cx="1648" cy="1461"/>
          </a:xfrm>
        </p:grpSpPr>
        <p:sp>
          <p:nvSpPr>
            <p:cNvPr id="43112" name="Rectangle 104"/>
            <p:cNvSpPr>
              <a:spLocks noChangeAspect="1" noChangeArrowheads="1"/>
            </p:cNvSpPr>
            <p:nvPr/>
          </p:nvSpPr>
          <p:spPr bwMode="auto">
            <a:xfrm>
              <a:off x="4571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3" name="Rectangle 105"/>
            <p:cNvSpPr>
              <a:spLocks noChangeAspect="1" noChangeArrowheads="1"/>
            </p:cNvSpPr>
            <p:nvPr/>
          </p:nvSpPr>
          <p:spPr bwMode="auto">
            <a:xfrm>
              <a:off x="4389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4" name="Rectangle 106"/>
            <p:cNvSpPr>
              <a:spLocks noChangeAspect="1" noChangeArrowheads="1"/>
            </p:cNvSpPr>
            <p:nvPr/>
          </p:nvSpPr>
          <p:spPr bwMode="auto">
            <a:xfrm>
              <a:off x="4206" y="373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5" name="Rectangle 107"/>
            <p:cNvSpPr>
              <a:spLocks noChangeAspect="1" noChangeArrowheads="1"/>
            </p:cNvSpPr>
            <p:nvPr/>
          </p:nvSpPr>
          <p:spPr bwMode="auto">
            <a:xfrm>
              <a:off x="4022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6" name="Rectangle 108"/>
            <p:cNvSpPr>
              <a:spLocks noChangeAspect="1" noChangeArrowheads="1"/>
            </p:cNvSpPr>
            <p:nvPr/>
          </p:nvSpPr>
          <p:spPr bwMode="auto">
            <a:xfrm>
              <a:off x="3840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7" name="Rectangle 109"/>
            <p:cNvSpPr>
              <a:spLocks noChangeAspect="1" noChangeArrowheads="1"/>
            </p:cNvSpPr>
            <p:nvPr/>
          </p:nvSpPr>
          <p:spPr bwMode="auto">
            <a:xfrm>
              <a:off x="3656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8" name="Rectangle 110"/>
            <p:cNvSpPr>
              <a:spLocks noChangeAspect="1" noChangeArrowheads="1"/>
            </p:cNvSpPr>
            <p:nvPr/>
          </p:nvSpPr>
          <p:spPr bwMode="auto">
            <a:xfrm>
              <a:off x="3473" y="373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9" name="Rectangle 111"/>
            <p:cNvSpPr>
              <a:spLocks noChangeAspect="1" noChangeArrowheads="1"/>
            </p:cNvSpPr>
            <p:nvPr/>
          </p:nvSpPr>
          <p:spPr bwMode="auto">
            <a:xfrm>
              <a:off x="3291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0" name="Rectangle 112"/>
            <p:cNvSpPr>
              <a:spLocks noChangeAspect="1" noChangeArrowheads="1"/>
            </p:cNvSpPr>
            <p:nvPr/>
          </p:nvSpPr>
          <p:spPr bwMode="auto">
            <a:xfrm>
              <a:off x="3107" y="373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21" name="Rectangle 113"/>
            <p:cNvSpPr>
              <a:spLocks noChangeAspect="1" noChangeArrowheads="1"/>
            </p:cNvSpPr>
            <p:nvPr/>
          </p:nvSpPr>
          <p:spPr bwMode="auto">
            <a:xfrm>
              <a:off x="4571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2" name="Rectangle 114"/>
            <p:cNvSpPr>
              <a:spLocks noChangeAspect="1" noChangeArrowheads="1"/>
            </p:cNvSpPr>
            <p:nvPr/>
          </p:nvSpPr>
          <p:spPr bwMode="auto">
            <a:xfrm>
              <a:off x="4389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3" name="Rectangle 115"/>
            <p:cNvSpPr>
              <a:spLocks noChangeAspect="1" noChangeArrowheads="1"/>
            </p:cNvSpPr>
            <p:nvPr/>
          </p:nvSpPr>
          <p:spPr bwMode="auto">
            <a:xfrm>
              <a:off x="4206" y="348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4" name="Rectangle 116"/>
            <p:cNvSpPr>
              <a:spLocks noChangeAspect="1" noChangeArrowheads="1"/>
            </p:cNvSpPr>
            <p:nvPr/>
          </p:nvSpPr>
          <p:spPr bwMode="auto">
            <a:xfrm>
              <a:off x="4022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5" name="Rectangle 117"/>
            <p:cNvSpPr>
              <a:spLocks noChangeAspect="1" noChangeArrowheads="1"/>
            </p:cNvSpPr>
            <p:nvPr/>
          </p:nvSpPr>
          <p:spPr bwMode="auto">
            <a:xfrm>
              <a:off x="3840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6" name="Rectangle 118"/>
            <p:cNvSpPr>
              <a:spLocks noChangeAspect="1" noChangeArrowheads="1"/>
            </p:cNvSpPr>
            <p:nvPr/>
          </p:nvSpPr>
          <p:spPr bwMode="auto">
            <a:xfrm>
              <a:off x="3656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7" name="Rectangle 119"/>
            <p:cNvSpPr>
              <a:spLocks noChangeAspect="1" noChangeArrowheads="1"/>
            </p:cNvSpPr>
            <p:nvPr/>
          </p:nvSpPr>
          <p:spPr bwMode="auto">
            <a:xfrm>
              <a:off x="3473" y="348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8" name="Rectangle 120"/>
            <p:cNvSpPr>
              <a:spLocks noChangeAspect="1" noChangeArrowheads="1"/>
            </p:cNvSpPr>
            <p:nvPr/>
          </p:nvSpPr>
          <p:spPr bwMode="auto">
            <a:xfrm>
              <a:off x="3291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9" name="Rectangle 121"/>
            <p:cNvSpPr>
              <a:spLocks noChangeAspect="1" noChangeArrowheads="1"/>
            </p:cNvSpPr>
            <p:nvPr/>
          </p:nvSpPr>
          <p:spPr bwMode="auto">
            <a:xfrm>
              <a:off x="3107" y="348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30" name="Rectangle 122"/>
            <p:cNvSpPr>
              <a:spLocks noChangeAspect="1" noChangeArrowheads="1"/>
            </p:cNvSpPr>
            <p:nvPr/>
          </p:nvSpPr>
          <p:spPr bwMode="auto">
            <a:xfrm>
              <a:off x="4571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1" name="Rectangle 123"/>
            <p:cNvSpPr>
              <a:spLocks noChangeAspect="1" noChangeArrowheads="1"/>
            </p:cNvSpPr>
            <p:nvPr/>
          </p:nvSpPr>
          <p:spPr bwMode="auto">
            <a:xfrm>
              <a:off x="4389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2" name="Rectangle 124"/>
            <p:cNvSpPr>
              <a:spLocks noChangeAspect="1" noChangeArrowheads="1"/>
            </p:cNvSpPr>
            <p:nvPr/>
          </p:nvSpPr>
          <p:spPr bwMode="auto">
            <a:xfrm>
              <a:off x="4206" y="324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3" name="Rectangle 125"/>
            <p:cNvSpPr>
              <a:spLocks noChangeAspect="1" noChangeArrowheads="1"/>
            </p:cNvSpPr>
            <p:nvPr/>
          </p:nvSpPr>
          <p:spPr bwMode="auto">
            <a:xfrm>
              <a:off x="4022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4" name="Rectangle 126"/>
            <p:cNvSpPr>
              <a:spLocks noChangeAspect="1" noChangeArrowheads="1"/>
            </p:cNvSpPr>
            <p:nvPr/>
          </p:nvSpPr>
          <p:spPr bwMode="auto">
            <a:xfrm>
              <a:off x="3840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5" name="Rectangle 127"/>
            <p:cNvSpPr>
              <a:spLocks noChangeAspect="1" noChangeArrowheads="1"/>
            </p:cNvSpPr>
            <p:nvPr/>
          </p:nvSpPr>
          <p:spPr bwMode="auto">
            <a:xfrm>
              <a:off x="3656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6" name="Rectangle 128"/>
            <p:cNvSpPr>
              <a:spLocks noChangeAspect="1" noChangeArrowheads="1"/>
            </p:cNvSpPr>
            <p:nvPr/>
          </p:nvSpPr>
          <p:spPr bwMode="auto">
            <a:xfrm>
              <a:off x="3473" y="324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7" name="Rectangle 129"/>
            <p:cNvSpPr>
              <a:spLocks noChangeAspect="1" noChangeArrowheads="1"/>
            </p:cNvSpPr>
            <p:nvPr/>
          </p:nvSpPr>
          <p:spPr bwMode="auto">
            <a:xfrm>
              <a:off x="3291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8" name="Rectangle 130"/>
            <p:cNvSpPr>
              <a:spLocks noChangeAspect="1" noChangeArrowheads="1"/>
            </p:cNvSpPr>
            <p:nvPr/>
          </p:nvSpPr>
          <p:spPr bwMode="auto">
            <a:xfrm>
              <a:off x="3107" y="3246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39" name="Rectangle 131"/>
            <p:cNvSpPr>
              <a:spLocks noChangeAspect="1" noChangeArrowheads="1"/>
            </p:cNvSpPr>
            <p:nvPr/>
          </p:nvSpPr>
          <p:spPr bwMode="auto">
            <a:xfrm>
              <a:off x="4571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0" name="Rectangle 132"/>
            <p:cNvSpPr>
              <a:spLocks noChangeAspect="1" noChangeArrowheads="1"/>
            </p:cNvSpPr>
            <p:nvPr/>
          </p:nvSpPr>
          <p:spPr bwMode="auto">
            <a:xfrm>
              <a:off x="4389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1" name="Rectangle 133"/>
            <p:cNvSpPr>
              <a:spLocks noChangeAspect="1" noChangeArrowheads="1"/>
            </p:cNvSpPr>
            <p:nvPr/>
          </p:nvSpPr>
          <p:spPr bwMode="auto">
            <a:xfrm>
              <a:off x="4206" y="300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2" name="Rectangle 134"/>
            <p:cNvSpPr>
              <a:spLocks noChangeAspect="1" noChangeArrowheads="1"/>
            </p:cNvSpPr>
            <p:nvPr/>
          </p:nvSpPr>
          <p:spPr bwMode="auto">
            <a:xfrm>
              <a:off x="4022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3" name="Rectangle 135"/>
            <p:cNvSpPr>
              <a:spLocks noChangeAspect="1" noChangeArrowheads="1"/>
            </p:cNvSpPr>
            <p:nvPr/>
          </p:nvSpPr>
          <p:spPr bwMode="auto">
            <a:xfrm>
              <a:off x="3840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4" name="Rectangle 136"/>
            <p:cNvSpPr>
              <a:spLocks noChangeAspect="1" noChangeArrowheads="1"/>
            </p:cNvSpPr>
            <p:nvPr/>
          </p:nvSpPr>
          <p:spPr bwMode="auto">
            <a:xfrm>
              <a:off x="3656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5" name="Rectangle 137"/>
            <p:cNvSpPr>
              <a:spLocks noChangeAspect="1" noChangeArrowheads="1"/>
            </p:cNvSpPr>
            <p:nvPr/>
          </p:nvSpPr>
          <p:spPr bwMode="auto">
            <a:xfrm>
              <a:off x="3473" y="300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6" name="Rectangle 138"/>
            <p:cNvSpPr>
              <a:spLocks noChangeAspect="1" noChangeArrowheads="1"/>
            </p:cNvSpPr>
            <p:nvPr/>
          </p:nvSpPr>
          <p:spPr bwMode="auto">
            <a:xfrm>
              <a:off x="3291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7" name="Rectangle 139"/>
            <p:cNvSpPr>
              <a:spLocks noChangeAspect="1" noChangeArrowheads="1"/>
            </p:cNvSpPr>
            <p:nvPr/>
          </p:nvSpPr>
          <p:spPr bwMode="auto">
            <a:xfrm>
              <a:off x="3107" y="300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48" name="Rectangle 140"/>
            <p:cNvSpPr>
              <a:spLocks noChangeAspect="1" noChangeArrowheads="1"/>
            </p:cNvSpPr>
            <p:nvPr/>
          </p:nvSpPr>
          <p:spPr bwMode="auto">
            <a:xfrm>
              <a:off x="4571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9" name="Rectangle 141"/>
            <p:cNvSpPr>
              <a:spLocks noChangeAspect="1" noChangeArrowheads="1"/>
            </p:cNvSpPr>
            <p:nvPr/>
          </p:nvSpPr>
          <p:spPr bwMode="auto">
            <a:xfrm>
              <a:off x="4389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0" name="Rectangle 142"/>
            <p:cNvSpPr>
              <a:spLocks noChangeAspect="1" noChangeArrowheads="1"/>
            </p:cNvSpPr>
            <p:nvPr/>
          </p:nvSpPr>
          <p:spPr bwMode="auto">
            <a:xfrm>
              <a:off x="4206" y="275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1" name="Rectangle 143"/>
            <p:cNvSpPr>
              <a:spLocks noChangeAspect="1" noChangeArrowheads="1"/>
            </p:cNvSpPr>
            <p:nvPr/>
          </p:nvSpPr>
          <p:spPr bwMode="auto">
            <a:xfrm>
              <a:off x="4022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2" name="Rectangle 144"/>
            <p:cNvSpPr>
              <a:spLocks noChangeAspect="1" noChangeArrowheads="1"/>
            </p:cNvSpPr>
            <p:nvPr/>
          </p:nvSpPr>
          <p:spPr bwMode="auto">
            <a:xfrm>
              <a:off x="3840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3" name="Rectangle 145"/>
            <p:cNvSpPr>
              <a:spLocks noChangeAspect="1" noChangeArrowheads="1"/>
            </p:cNvSpPr>
            <p:nvPr/>
          </p:nvSpPr>
          <p:spPr bwMode="auto">
            <a:xfrm>
              <a:off x="3656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4" name="Rectangle 146"/>
            <p:cNvSpPr>
              <a:spLocks noChangeAspect="1" noChangeArrowheads="1"/>
            </p:cNvSpPr>
            <p:nvPr/>
          </p:nvSpPr>
          <p:spPr bwMode="auto">
            <a:xfrm>
              <a:off x="3473" y="275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5" name="Rectangle 147"/>
            <p:cNvSpPr>
              <a:spLocks noChangeAspect="1" noChangeArrowheads="1"/>
            </p:cNvSpPr>
            <p:nvPr/>
          </p:nvSpPr>
          <p:spPr bwMode="auto">
            <a:xfrm>
              <a:off x="3291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6" name="Rectangle 148"/>
            <p:cNvSpPr>
              <a:spLocks noChangeAspect="1" noChangeArrowheads="1"/>
            </p:cNvSpPr>
            <p:nvPr/>
          </p:nvSpPr>
          <p:spPr bwMode="auto">
            <a:xfrm>
              <a:off x="3107" y="275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57" name="Rectangle 149"/>
            <p:cNvSpPr>
              <a:spLocks noChangeAspect="1" noChangeArrowheads="1"/>
            </p:cNvSpPr>
            <p:nvPr/>
          </p:nvSpPr>
          <p:spPr bwMode="auto">
            <a:xfrm>
              <a:off x="4571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8" name="Rectangle 150"/>
            <p:cNvSpPr>
              <a:spLocks noChangeAspect="1" noChangeArrowheads="1"/>
            </p:cNvSpPr>
            <p:nvPr/>
          </p:nvSpPr>
          <p:spPr bwMode="auto">
            <a:xfrm>
              <a:off x="4389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9" name="Rectangle 151"/>
            <p:cNvSpPr>
              <a:spLocks noChangeAspect="1" noChangeArrowheads="1"/>
            </p:cNvSpPr>
            <p:nvPr/>
          </p:nvSpPr>
          <p:spPr bwMode="auto">
            <a:xfrm>
              <a:off x="4206" y="251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0" name="Rectangle 152"/>
            <p:cNvSpPr>
              <a:spLocks noChangeAspect="1" noChangeArrowheads="1"/>
            </p:cNvSpPr>
            <p:nvPr/>
          </p:nvSpPr>
          <p:spPr bwMode="auto">
            <a:xfrm>
              <a:off x="4022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1" name="Rectangle 153"/>
            <p:cNvSpPr>
              <a:spLocks noChangeAspect="1" noChangeArrowheads="1"/>
            </p:cNvSpPr>
            <p:nvPr/>
          </p:nvSpPr>
          <p:spPr bwMode="auto">
            <a:xfrm>
              <a:off x="3840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2" name="Rectangle 154"/>
            <p:cNvSpPr>
              <a:spLocks noChangeAspect="1" noChangeArrowheads="1"/>
            </p:cNvSpPr>
            <p:nvPr/>
          </p:nvSpPr>
          <p:spPr bwMode="auto">
            <a:xfrm>
              <a:off x="3656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3" name="Rectangle 155"/>
            <p:cNvSpPr>
              <a:spLocks noChangeAspect="1" noChangeArrowheads="1"/>
            </p:cNvSpPr>
            <p:nvPr/>
          </p:nvSpPr>
          <p:spPr bwMode="auto">
            <a:xfrm>
              <a:off x="3473" y="251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4" name="Rectangle 156"/>
            <p:cNvSpPr>
              <a:spLocks noChangeAspect="1" noChangeArrowheads="1"/>
            </p:cNvSpPr>
            <p:nvPr/>
          </p:nvSpPr>
          <p:spPr bwMode="auto">
            <a:xfrm>
              <a:off x="3291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5" name="Rectangle 157"/>
            <p:cNvSpPr>
              <a:spLocks noChangeAspect="1" noChangeArrowheads="1"/>
            </p:cNvSpPr>
            <p:nvPr/>
          </p:nvSpPr>
          <p:spPr bwMode="auto">
            <a:xfrm>
              <a:off x="3107" y="2515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66" name="Line 158"/>
            <p:cNvSpPr>
              <a:spLocks noChangeAspect="1" noChangeShapeType="1"/>
            </p:cNvSpPr>
            <p:nvPr/>
          </p:nvSpPr>
          <p:spPr bwMode="auto">
            <a:xfrm>
              <a:off x="3107" y="275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Line 159"/>
            <p:cNvSpPr>
              <a:spLocks noChangeAspect="1" noChangeShapeType="1"/>
            </p:cNvSpPr>
            <p:nvPr/>
          </p:nvSpPr>
          <p:spPr bwMode="auto">
            <a:xfrm>
              <a:off x="3107" y="300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Line 160"/>
            <p:cNvSpPr>
              <a:spLocks noChangeAspect="1" noChangeShapeType="1"/>
            </p:cNvSpPr>
            <p:nvPr/>
          </p:nvSpPr>
          <p:spPr bwMode="auto">
            <a:xfrm>
              <a:off x="3107" y="324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Line 161"/>
            <p:cNvSpPr>
              <a:spLocks noChangeAspect="1" noChangeShapeType="1"/>
            </p:cNvSpPr>
            <p:nvPr/>
          </p:nvSpPr>
          <p:spPr bwMode="auto">
            <a:xfrm>
              <a:off x="3107" y="348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Line 162"/>
            <p:cNvSpPr>
              <a:spLocks noChangeAspect="1" noChangeShapeType="1"/>
            </p:cNvSpPr>
            <p:nvPr/>
          </p:nvSpPr>
          <p:spPr bwMode="auto">
            <a:xfrm>
              <a:off x="3107" y="373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Line 163"/>
            <p:cNvSpPr>
              <a:spLocks noChangeAspect="1" noChangeShapeType="1"/>
            </p:cNvSpPr>
            <p:nvPr/>
          </p:nvSpPr>
          <p:spPr bwMode="auto">
            <a:xfrm>
              <a:off x="3107" y="3976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Line 164"/>
            <p:cNvSpPr>
              <a:spLocks noChangeAspect="1" noChangeShapeType="1"/>
            </p:cNvSpPr>
            <p:nvPr/>
          </p:nvSpPr>
          <p:spPr bwMode="auto">
            <a:xfrm>
              <a:off x="3107" y="2515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Line 165"/>
            <p:cNvSpPr>
              <a:spLocks noChangeAspect="1" noChangeShapeType="1"/>
            </p:cNvSpPr>
            <p:nvPr/>
          </p:nvSpPr>
          <p:spPr bwMode="auto">
            <a:xfrm>
              <a:off x="3291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Line 166"/>
            <p:cNvSpPr>
              <a:spLocks noChangeAspect="1" noChangeShapeType="1"/>
            </p:cNvSpPr>
            <p:nvPr/>
          </p:nvSpPr>
          <p:spPr bwMode="auto">
            <a:xfrm>
              <a:off x="3473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Line 167"/>
            <p:cNvSpPr>
              <a:spLocks noChangeAspect="1" noChangeShapeType="1"/>
            </p:cNvSpPr>
            <p:nvPr/>
          </p:nvSpPr>
          <p:spPr bwMode="auto">
            <a:xfrm>
              <a:off x="3656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Line 168"/>
            <p:cNvSpPr>
              <a:spLocks noChangeAspect="1" noChangeShapeType="1"/>
            </p:cNvSpPr>
            <p:nvPr/>
          </p:nvSpPr>
          <p:spPr bwMode="auto">
            <a:xfrm>
              <a:off x="3840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Line 169"/>
            <p:cNvSpPr>
              <a:spLocks noChangeAspect="1" noChangeShapeType="1"/>
            </p:cNvSpPr>
            <p:nvPr/>
          </p:nvSpPr>
          <p:spPr bwMode="auto">
            <a:xfrm>
              <a:off x="4022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Line 170"/>
            <p:cNvSpPr>
              <a:spLocks noChangeAspect="1" noChangeShapeType="1"/>
            </p:cNvSpPr>
            <p:nvPr/>
          </p:nvSpPr>
          <p:spPr bwMode="auto">
            <a:xfrm>
              <a:off x="4206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Line 171"/>
            <p:cNvSpPr>
              <a:spLocks noChangeAspect="1" noChangeShapeType="1"/>
            </p:cNvSpPr>
            <p:nvPr/>
          </p:nvSpPr>
          <p:spPr bwMode="auto">
            <a:xfrm>
              <a:off x="4389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Line 172"/>
            <p:cNvSpPr>
              <a:spLocks noChangeAspect="1" noChangeShapeType="1"/>
            </p:cNvSpPr>
            <p:nvPr/>
          </p:nvSpPr>
          <p:spPr bwMode="auto">
            <a:xfrm>
              <a:off x="4571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Line 173"/>
            <p:cNvSpPr>
              <a:spLocks noChangeAspect="1" noChangeShapeType="1"/>
            </p:cNvSpPr>
            <p:nvPr/>
          </p:nvSpPr>
          <p:spPr bwMode="auto">
            <a:xfrm>
              <a:off x="4755" y="2515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Line 174"/>
            <p:cNvSpPr>
              <a:spLocks noChangeAspect="1" noChangeShapeType="1"/>
            </p:cNvSpPr>
            <p:nvPr/>
          </p:nvSpPr>
          <p:spPr bwMode="auto">
            <a:xfrm>
              <a:off x="3107" y="2515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5219700" y="2420938"/>
            <a:ext cx="2820988" cy="1223962"/>
            <a:chOff x="3334" y="1706"/>
            <a:chExt cx="1777" cy="771"/>
          </a:xfrm>
        </p:grpSpPr>
        <p:grpSp>
          <p:nvGrpSpPr>
            <p:cNvPr id="8" name="Group 176"/>
            <p:cNvGrpSpPr>
              <a:grpSpLocks noChangeAspect="1"/>
            </p:cNvGrpSpPr>
            <p:nvPr/>
          </p:nvGrpSpPr>
          <p:grpSpPr bwMode="auto">
            <a:xfrm>
              <a:off x="3334" y="2024"/>
              <a:ext cx="1777" cy="274"/>
              <a:chOff x="3288" y="2016"/>
              <a:chExt cx="1466" cy="226"/>
            </a:xfrm>
          </p:grpSpPr>
          <p:sp>
            <p:nvSpPr>
              <p:cNvPr id="43185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457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8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438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7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4204" y="2016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8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402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9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83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0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654" y="2016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1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47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9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8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3" name="Line 185"/>
              <p:cNvSpPr>
                <a:spLocks noChangeAspect="1" noChangeShapeType="1"/>
              </p:cNvSpPr>
              <p:nvPr/>
            </p:nvSpPr>
            <p:spPr bwMode="auto">
              <a:xfrm>
                <a:off x="3288" y="2016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4" name="Line 186"/>
              <p:cNvSpPr>
                <a:spLocks noChangeAspect="1" noChangeShapeType="1"/>
              </p:cNvSpPr>
              <p:nvPr/>
            </p:nvSpPr>
            <p:spPr bwMode="auto">
              <a:xfrm>
                <a:off x="3288" y="2242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5" name="Line 187"/>
              <p:cNvSpPr>
                <a:spLocks noChangeAspect="1" noChangeShapeType="1"/>
              </p:cNvSpPr>
              <p:nvPr/>
            </p:nvSpPr>
            <p:spPr bwMode="auto">
              <a:xfrm>
                <a:off x="3288" y="2016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6" name="Line 188"/>
              <p:cNvSpPr>
                <a:spLocks noChangeAspect="1" noChangeShapeType="1"/>
              </p:cNvSpPr>
              <p:nvPr/>
            </p:nvSpPr>
            <p:spPr bwMode="auto">
              <a:xfrm>
                <a:off x="347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7" name="Line 189"/>
              <p:cNvSpPr>
                <a:spLocks noChangeAspect="1" noChangeShapeType="1"/>
              </p:cNvSpPr>
              <p:nvPr/>
            </p:nvSpPr>
            <p:spPr bwMode="auto">
              <a:xfrm>
                <a:off x="3654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8" name="Line 190"/>
              <p:cNvSpPr>
                <a:spLocks noChangeAspect="1" noChangeShapeType="1"/>
              </p:cNvSpPr>
              <p:nvPr/>
            </p:nvSpPr>
            <p:spPr bwMode="auto">
              <a:xfrm>
                <a:off x="3838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9" name="Line 191"/>
              <p:cNvSpPr>
                <a:spLocks noChangeAspect="1" noChangeShapeType="1"/>
              </p:cNvSpPr>
              <p:nvPr/>
            </p:nvSpPr>
            <p:spPr bwMode="auto">
              <a:xfrm>
                <a:off x="402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0" name="Line 192"/>
              <p:cNvSpPr>
                <a:spLocks noChangeAspect="1" noChangeShapeType="1"/>
              </p:cNvSpPr>
              <p:nvPr/>
            </p:nvSpPr>
            <p:spPr bwMode="auto">
              <a:xfrm>
                <a:off x="4204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1" name="Line 193"/>
              <p:cNvSpPr>
                <a:spLocks noChangeAspect="1" noChangeShapeType="1"/>
              </p:cNvSpPr>
              <p:nvPr/>
            </p:nvSpPr>
            <p:spPr bwMode="auto">
              <a:xfrm>
                <a:off x="4388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2" name="Line 194"/>
              <p:cNvSpPr>
                <a:spLocks noChangeAspect="1" noChangeShapeType="1"/>
              </p:cNvSpPr>
              <p:nvPr/>
            </p:nvSpPr>
            <p:spPr bwMode="auto">
              <a:xfrm>
                <a:off x="457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3" name="Line 195"/>
              <p:cNvSpPr>
                <a:spLocks noChangeAspect="1" noChangeShapeType="1"/>
              </p:cNvSpPr>
              <p:nvPr/>
            </p:nvSpPr>
            <p:spPr bwMode="auto">
              <a:xfrm>
                <a:off x="4754" y="2016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04" name="AutoShape 196"/>
            <p:cNvSpPr>
              <a:spLocks noChangeArrowheads="1"/>
            </p:cNvSpPr>
            <p:nvPr/>
          </p:nvSpPr>
          <p:spPr bwMode="auto">
            <a:xfrm>
              <a:off x="4105" y="2296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205" name="Text Box 197"/>
            <p:cNvSpPr txBox="1">
              <a:spLocks noChangeArrowheads="1"/>
            </p:cNvSpPr>
            <p:nvPr/>
          </p:nvSpPr>
          <p:spPr bwMode="auto">
            <a:xfrm>
              <a:off x="3833" y="1706"/>
              <a:ext cx="117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Data In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8048625" y="3860800"/>
            <a:ext cx="1095375" cy="2406650"/>
            <a:chOff x="4785" y="2432"/>
            <a:chExt cx="690" cy="1516"/>
          </a:xfrm>
        </p:grpSpPr>
        <p:sp>
          <p:nvSpPr>
            <p:cNvPr id="43207" name="Text Box 199"/>
            <p:cNvSpPr txBox="1">
              <a:spLocks noChangeArrowheads="1"/>
            </p:cNvSpPr>
            <p:nvPr/>
          </p:nvSpPr>
          <p:spPr bwMode="auto">
            <a:xfrm>
              <a:off x="4830" y="2976"/>
              <a:ext cx="227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3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3208" name="Line 200"/>
            <p:cNvSpPr>
              <a:spLocks noChangeShapeType="1"/>
            </p:cNvSpPr>
            <p:nvPr/>
          </p:nvSpPr>
          <p:spPr bwMode="auto">
            <a:xfrm>
              <a:off x="4785" y="3339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Text Box 201"/>
            <p:cNvSpPr txBox="1">
              <a:spLocks noChangeArrowheads="1"/>
            </p:cNvSpPr>
            <p:nvPr/>
          </p:nvSpPr>
          <p:spPr bwMode="auto">
            <a:xfrm rot="16200000">
              <a:off x="4554" y="3026"/>
              <a:ext cx="1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Address Out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1612900" y="4724400"/>
            <a:ext cx="2813050" cy="468313"/>
            <a:chOff x="1016" y="2976"/>
            <a:chExt cx="1772" cy="295"/>
          </a:xfrm>
        </p:grpSpPr>
        <p:sp>
          <p:nvSpPr>
            <p:cNvPr id="43211" name="Rectangle 203"/>
            <p:cNvSpPr>
              <a:spLocks noChangeAspect="1" noChangeArrowheads="1"/>
            </p:cNvSpPr>
            <p:nvPr/>
          </p:nvSpPr>
          <p:spPr bwMode="auto">
            <a:xfrm>
              <a:off x="2565" y="2976"/>
              <a:ext cx="223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2" name="Rectangle 204"/>
            <p:cNvSpPr>
              <a:spLocks noChangeAspect="1" noChangeArrowheads="1"/>
            </p:cNvSpPr>
            <p:nvPr/>
          </p:nvSpPr>
          <p:spPr bwMode="auto">
            <a:xfrm>
              <a:off x="2345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3" name="Rectangle 205"/>
            <p:cNvSpPr>
              <a:spLocks noChangeAspect="1" noChangeArrowheads="1"/>
            </p:cNvSpPr>
            <p:nvPr/>
          </p:nvSpPr>
          <p:spPr bwMode="auto">
            <a:xfrm>
              <a:off x="2123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4" name="Rectangle 206"/>
            <p:cNvSpPr>
              <a:spLocks noChangeAspect="1" noChangeArrowheads="1"/>
            </p:cNvSpPr>
            <p:nvPr/>
          </p:nvSpPr>
          <p:spPr bwMode="auto">
            <a:xfrm>
              <a:off x="1901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5" name="Rectangle 207"/>
            <p:cNvSpPr>
              <a:spLocks noChangeAspect="1" noChangeArrowheads="1"/>
            </p:cNvSpPr>
            <p:nvPr/>
          </p:nvSpPr>
          <p:spPr bwMode="auto">
            <a:xfrm>
              <a:off x="1680" y="2976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6" name="Rectangle 208"/>
            <p:cNvSpPr>
              <a:spLocks noChangeAspect="1" noChangeArrowheads="1"/>
            </p:cNvSpPr>
            <p:nvPr/>
          </p:nvSpPr>
          <p:spPr bwMode="auto">
            <a:xfrm>
              <a:off x="1458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7" name="Rectangle 209"/>
            <p:cNvSpPr>
              <a:spLocks noChangeAspect="1" noChangeArrowheads="1"/>
            </p:cNvSpPr>
            <p:nvPr/>
          </p:nvSpPr>
          <p:spPr bwMode="auto">
            <a:xfrm>
              <a:off x="1236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8" name="Rectangle 210"/>
            <p:cNvSpPr>
              <a:spLocks noChangeAspect="1" noChangeArrowheads="1"/>
            </p:cNvSpPr>
            <p:nvPr/>
          </p:nvSpPr>
          <p:spPr bwMode="auto">
            <a:xfrm>
              <a:off x="1016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11" name="Group 211"/>
          <p:cNvGrpSpPr>
            <a:grpSpLocks/>
          </p:cNvGrpSpPr>
          <p:nvPr/>
        </p:nvGrpSpPr>
        <p:grpSpPr bwMode="auto">
          <a:xfrm>
            <a:off x="5213350" y="5121275"/>
            <a:ext cx="2813050" cy="466725"/>
            <a:chOff x="3284" y="3226"/>
            <a:chExt cx="1772" cy="294"/>
          </a:xfrm>
        </p:grpSpPr>
        <p:sp>
          <p:nvSpPr>
            <p:cNvPr id="43220" name="Rectangle 212"/>
            <p:cNvSpPr>
              <a:spLocks noChangeAspect="1" noChangeArrowheads="1"/>
            </p:cNvSpPr>
            <p:nvPr/>
          </p:nvSpPr>
          <p:spPr bwMode="auto">
            <a:xfrm>
              <a:off x="4833" y="3226"/>
              <a:ext cx="223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1" name="Rectangle 213"/>
            <p:cNvSpPr>
              <a:spLocks noChangeAspect="1" noChangeArrowheads="1"/>
            </p:cNvSpPr>
            <p:nvPr/>
          </p:nvSpPr>
          <p:spPr bwMode="auto">
            <a:xfrm>
              <a:off x="4613" y="3226"/>
              <a:ext cx="220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2" name="Rectangle 214"/>
            <p:cNvSpPr>
              <a:spLocks noChangeAspect="1" noChangeArrowheads="1"/>
            </p:cNvSpPr>
            <p:nvPr/>
          </p:nvSpPr>
          <p:spPr bwMode="auto">
            <a:xfrm>
              <a:off x="4391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3" name="Rectangle 215"/>
            <p:cNvSpPr>
              <a:spLocks noChangeAspect="1" noChangeArrowheads="1"/>
            </p:cNvSpPr>
            <p:nvPr/>
          </p:nvSpPr>
          <p:spPr bwMode="auto">
            <a:xfrm>
              <a:off x="4169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4" name="Rectangle 216"/>
            <p:cNvSpPr>
              <a:spLocks noChangeAspect="1" noChangeArrowheads="1"/>
            </p:cNvSpPr>
            <p:nvPr/>
          </p:nvSpPr>
          <p:spPr bwMode="auto">
            <a:xfrm>
              <a:off x="3948" y="3226"/>
              <a:ext cx="221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5" name="Rectangle 217"/>
            <p:cNvSpPr>
              <a:spLocks noChangeAspect="1" noChangeArrowheads="1"/>
            </p:cNvSpPr>
            <p:nvPr/>
          </p:nvSpPr>
          <p:spPr bwMode="auto">
            <a:xfrm>
              <a:off x="3726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6" name="Rectangle 218"/>
            <p:cNvSpPr>
              <a:spLocks noChangeAspect="1" noChangeArrowheads="1"/>
            </p:cNvSpPr>
            <p:nvPr/>
          </p:nvSpPr>
          <p:spPr bwMode="auto">
            <a:xfrm>
              <a:off x="3504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7" name="Rectangle 219"/>
            <p:cNvSpPr>
              <a:spLocks noChangeAspect="1" noChangeArrowheads="1"/>
            </p:cNvSpPr>
            <p:nvPr/>
          </p:nvSpPr>
          <p:spPr bwMode="auto">
            <a:xfrm>
              <a:off x="3284" y="3226"/>
              <a:ext cx="220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Memory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1212850" y="2070100"/>
          <a:ext cx="60833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6095880" imgH="3504960" progId="Word.Document.8">
                  <p:embed/>
                </p:oleObj>
              </mc:Choice>
              <mc:Fallback>
                <p:oleObj name="Document" r:id="rId4" imgW="6095880" imgH="35049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070100"/>
                        <a:ext cx="60833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5932488" y="2151063"/>
            <a:ext cx="1624012" cy="2894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64x8 RAM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A3                D7</a:t>
            </a:r>
          </a:p>
          <a:p>
            <a:pPr algn="ctr"/>
            <a:r>
              <a:rPr lang="en-US" sz="1800"/>
              <a:t>A2                D6</a:t>
            </a:r>
          </a:p>
          <a:p>
            <a:pPr algn="ctr"/>
            <a:r>
              <a:rPr lang="en-US" sz="1800"/>
              <a:t>A1                D5</a:t>
            </a:r>
          </a:p>
          <a:p>
            <a:pPr algn="ctr"/>
            <a:r>
              <a:rPr lang="en-US" sz="1800"/>
              <a:t>A0                D4</a:t>
            </a:r>
          </a:p>
          <a:p>
            <a:pPr algn="ctr"/>
            <a:r>
              <a:rPr lang="en-US" sz="1800"/>
              <a:t>                     D3</a:t>
            </a:r>
          </a:p>
          <a:p>
            <a:pPr algn="ctr"/>
            <a:r>
              <a:rPr lang="en-US" sz="1800"/>
              <a:t>                     D2</a:t>
            </a:r>
          </a:p>
          <a:p>
            <a:pPr algn="ctr"/>
            <a:r>
              <a:rPr lang="en-US" sz="1800"/>
              <a:t>                     D1</a:t>
            </a:r>
          </a:p>
          <a:p>
            <a:pPr algn="ctr"/>
            <a:r>
              <a:rPr lang="en-US" sz="1800"/>
              <a:t>Write           D0</a:t>
            </a:r>
          </a:p>
        </p:txBody>
      </p:sp>
      <p:sp>
        <p:nvSpPr>
          <p:cNvPr id="205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8x4 RAM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81063" y="1006475"/>
            <a:ext cx="118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368800" y="10064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249363" y="1387475"/>
            <a:ext cx="52705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75000"/>
              </a:lnSpc>
            </a:pPr>
            <a:r>
              <a:rPr lang="en-US" sz="1800"/>
              <a:t>000</a:t>
            </a:r>
          </a:p>
          <a:p>
            <a:pPr>
              <a:lnSpc>
                <a:spcPct val="175000"/>
              </a:lnSpc>
            </a:pPr>
            <a:r>
              <a:rPr lang="en-US" sz="1800"/>
              <a:t>001</a:t>
            </a:r>
          </a:p>
          <a:p>
            <a:pPr>
              <a:lnSpc>
                <a:spcPct val="175000"/>
              </a:lnSpc>
            </a:pPr>
            <a:r>
              <a:rPr lang="en-US" sz="1800"/>
              <a:t>010</a:t>
            </a:r>
          </a:p>
          <a:p>
            <a:pPr>
              <a:lnSpc>
                <a:spcPct val="175000"/>
              </a:lnSpc>
            </a:pPr>
            <a:r>
              <a:rPr lang="en-US" sz="1800"/>
              <a:t>011</a:t>
            </a:r>
          </a:p>
          <a:p>
            <a:pPr>
              <a:lnSpc>
                <a:spcPct val="175000"/>
              </a:lnSpc>
            </a:pPr>
            <a:r>
              <a:rPr lang="en-US" sz="1800"/>
              <a:t>100</a:t>
            </a:r>
          </a:p>
          <a:p>
            <a:pPr>
              <a:lnSpc>
                <a:spcPct val="175000"/>
              </a:lnSpc>
            </a:pPr>
            <a:r>
              <a:rPr lang="en-US" sz="1800"/>
              <a:t>101</a:t>
            </a:r>
          </a:p>
          <a:p>
            <a:pPr>
              <a:lnSpc>
                <a:spcPct val="175000"/>
              </a:lnSpc>
            </a:pPr>
            <a:r>
              <a:rPr lang="en-US" sz="1800"/>
              <a:t>110</a:t>
            </a:r>
          </a:p>
          <a:p>
            <a:pPr>
              <a:lnSpc>
                <a:spcPct val="175000"/>
              </a:lnSpc>
            </a:pPr>
            <a:r>
              <a:rPr lang="en-US" sz="1800"/>
              <a:t>111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1075" y="1633538"/>
            <a:ext cx="4751388" cy="269875"/>
            <a:chOff x="1418" y="1029"/>
            <a:chExt cx="2993" cy="170"/>
          </a:xfrm>
        </p:grpSpPr>
        <p:sp>
          <p:nvSpPr>
            <p:cNvPr id="22571" name="Rectangle 6"/>
            <p:cNvSpPr>
              <a:spLocks noChangeArrowheads="1"/>
            </p:cNvSpPr>
            <p:nvPr/>
          </p:nvSpPr>
          <p:spPr bwMode="auto">
            <a:xfrm>
              <a:off x="1418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Rectangle 7"/>
            <p:cNvSpPr>
              <a:spLocks noChangeArrowheads="1"/>
            </p:cNvSpPr>
            <p:nvPr/>
          </p:nvSpPr>
          <p:spPr bwMode="auto">
            <a:xfrm>
              <a:off x="2358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Rectangle 8"/>
            <p:cNvSpPr>
              <a:spLocks noChangeArrowheads="1"/>
            </p:cNvSpPr>
            <p:nvPr/>
          </p:nvSpPr>
          <p:spPr bwMode="auto">
            <a:xfrm>
              <a:off x="3301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Rectangle 9"/>
            <p:cNvSpPr>
              <a:spLocks noChangeArrowheads="1"/>
            </p:cNvSpPr>
            <p:nvPr/>
          </p:nvSpPr>
          <p:spPr bwMode="auto">
            <a:xfrm>
              <a:off x="4241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90775" y="2111375"/>
            <a:ext cx="4751388" cy="269875"/>
            <a:chOff x="1506" y="1330"/>
            <a:chExt cx="2993" cy="170"/>
          </a:xfrm>
        </p:grpSpPr>
        <p:sp>
          <p:nvSpPr>
            <p:cNvPr id="22567" name="Rectangle 11"/>
            <p:cNvSpPr>
              <a:spLocks noChangeArrowheads="1"/>
            </p:cNvSpPr>
            <p:nvPr/>
          </p:nvSpPr>
          <p:spPr bwMode="auto">
            <a:xfrm>
              <a:off x="1506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Rectangle 12"/>
            <p:cNvSpPr>
              <a:spLocks noChangeArrowheads="1"/>
            </p:cNvSpPr>
            <p:nvPr/>
          </p:nvSpPr>
          <p:spPr bwMode="auto">
            <a:xfrm>
              <a:off x="2446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Rectangle 13"/>
            <p:cNvSpPr>
              <a:spLocks noChangeArrowheads="1"/>
            </p:cNvSpPr>
            <p:nvPr/>
          </p:nvSpPr>
          <p:spPr bwMode="auto">
            <a:xfrm>
              <a:off x="3389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Rectangle 14"/>
            <p:cNvSpPr>
              <a:spLocks noChangeArrowheads="1"/>
            </p:cNvSpPr>
            <p:nvPr/>
          </p:nvSpPr>
          <p:spPr bwMode="auto">
            <a:xfrm>
              <a:off x="4329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30475" y="2590800"/>
            <a:ext cx="4751388" cy="269875"/>
            <a:chOff x="1594" y="1632"/>
            <a:chExt cx="2993" cy="170"/>
          </a:xfrm>
        </p:grpSpPr>
        <p:sp>
          <p:nvSpPr>
            <p:cNvPr id="22563" name="Rectangle 16"/>
            <p:cNvSpPr>
              <a:spLocks noChangeArrowheads="1"/>
            </p:cNvSpPr>
            <p:nvPr/>
          </p:nvSpPr>
          <p:spPr bwMode="auto">
            <a:xfrm>
              <a:off x="1594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17"/>
            <p:cNvSpPr>
              <a:spLocks noChangeArrowheads="1"/>
            </p:cNvSpPr>
            <p:nvPr/>
          </p:nvSpPr>
          <p:spPr bwMode="auto">
            <a:xfrm>
              <a:off x="2534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18"/>
            <p:cNvSpPr>
              <a:spLocks noChangeArrowheads="1"/>
            </p:cNvSpPr>
            <p:nvPr/>
          </p:nvSpPr>
          <p:spPr bwMode="auto">
            <a:xfrm>
              <a:off x="3477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Rectangle 19"/>
            <p:cNvSpPr>
              <a:spLocks noChangeArrowheads="1"/>
            </p:cNvSpPr>
            <p:nvPr/>
          </p:nvSpPr>
          <p:spPr bwMode="auto">
            <a:xfrm>
              <a:off x="4417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670175" y="3068638"/>
            <a:ext cx="4751388" cy="269875"/>
            <a:chOff x="1682" y="1933"/>
            <a:chExt cx="2993" cy="170"/>
          </a:xfrm>
        </p:grpSpPr>
        <p:sp>
          <p:nvSpPr>
            <p:cNvPr id="22559" name="Rectangle 21"/>
            <p:cNvSpPr>
              <a:spLocks noChangeArrowheads="1"/>
            </p:cNvSpPr>
            <p:nvPr/>
          </p:nvSpPr>
          <p:spPr bwMode="auto">
            <a:xfrm>
              <a:off x="1682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Rectangle 22"/>
            <p:cNvSpPr>
              <a:spLocks noChangeArrowheads="1"/>
            </p:cNvSpPr>
            <p:nvPr/>
          </p:nvSpPr>
          <p:spPr bwMode="auto">
            <a:xfrm>
              <a:off x="2622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Rectangle 23"/>
            <p:cNvSpPr>
              <a:spLocks noChangeArrowheads="1"/>
            </p:cNvSpPr>
            <p:nvPr/>
          </p:nvSpPr>
          <p:spPr bwMode="auto">
            <a:xfrm>
              <a:off x="3565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505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11463" y="3549650"/>
            <a:ext cx="4751387" cy="269875"/>
            <a:chOff x="1771" y="2236"/>
            <a:chExt cx="2993" cy="170"/>
          </a:xfrm>
        </p:grpSpPr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1771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2711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3654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4594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951163" y="4027488"/>
            <a:ext cx="4751387" cy="269875"/>
            <a:chOff x="1859" y="2537"/>
            <a:chExt cx="2993" cy="170"/>
          </a:xfrm>
        </p:grpSpPr>
        <p:sp>
          <p:nvSpPr>
            <p:cNvPr id="22551" name="Rectangle 31"/>
            <p:cNvSpPr>
              <a:spLocks noChangeArrowheads="1"/>
            </p:cNvSpPr>
            <p:nvPr/>
          </p:nvSpPr>
          <p:spPr bwMode="auto">
            <a:xfrm>
              <a:off x="1859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Rectangle 32"/>
            <p:cNvSpPr>
              <a:spLocks noChangeArrowheads="1"/>
            </p:cNvSpPr>
            <p:nvPr/>
          </p:nvSpPr>
          <p:spPr bwMode="auto">
            <a:xfrm>
              <a:off x="2799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33"/>
            <p:cNvSpPr>
              <a:spLocks noChangeArrowheads="1"/>
            </p:cNvSpPr>
            <p:nvPr/>
          </p:nvSpPr>
          <p:spPr bwMode="auto">
            <a:xfrm>
              <a:off x="3742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Rectangle 34"/>
            <p:cNvSpPr>
              <a:spLocks noChangeArrowheads="1"/>
            </p:cNvSpPr>
            <p:nvPr/>
          </p:nvSpPr>
          <p:spPr bwMode="auto">
            <a:xfrm>
              <a:off x="4682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090863" y="4506913"/>
            <a:ext cx="4751387" cy="269875"/>
            <a:chOff x="1947" y="2839"/>
            <a:chExt cx="2993" cy="170"/>
          </a:xfrm>
        </p:grpSpPr>
        <p:sp>
          <p:nvSpPr>
            <p:cNvPr id="22547" name="Rectangle 36"/>
            <p:cNvSpPr>
              <a:spLocks noChangeArrowheads="1"/>
            </p:cNvSpPr>
            <p:nvPr/>
          </p:nvSpPr>
          <p:spPr bwMode="auto">
            <a:xfrm>
              <a:off x="1947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37"/>
            <p:cNvSpPr>
              <a:spLocks noChangeArrowheads="1"/>
            </p:cNvSpPr>
            <p:nvPr/>
          </p:nvSpPr>
          <p:spPr bwMode="auto">
            <a:xfrm>
              <a:off x="2887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38"/>
            <p:cNvSpPr>
              <a:spLocks noChangeArrowheads="1"/>
            </p:cNvSpPr>
            <p:nvPr/>
          </p:nvSpPr>
          <p:spPr bwMode="auto">
            <a:xfrm>
              <a:off x="3830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39"/>
            <p:cNvSpPr>
              <a:spLocks noChangeArrowheads="1"/>
            </p:cNvSpPr>
            <p:nvPr/>
          </p:nvSpPr>
          <p:spPr bwMode="auto">
            <a:xfrm>
              <a:off x="4770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3230563" y="4984750"/>
            <a:ext cx="4751387" cy="269875"/>
            <a:chOff x="2035" y="3140"/>
            <a:chExt cx="2993" cy="170"/>
          </a:xfrm>
        </p:grpSpPr>
        <p:sp>
          <p:nvSpPr>
            <p:cNvPr id="22543" name="Rectangle 41"/>
            <p:cNvSpPr>
              <a:spLocks noChangeArrowheads="1"/>
            </p:cNvSpPr>
            <p:nvPr/>
          </p:nvSpPr>
          <p:spPr bwMode="auto">
            <a:xfrm>
              <a:off x="2035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42"/>
            <p:cNvSpPr>
              <a:spLocks noChangeArrowheads="1"/>
            </p:cNvSpPr>
            <p:nvPr/>
          </p:nvSpPr>
          <p:spPr bwMode="auto">
            <a:xfrm>
              <a:off x="2975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43"/>
            <p:cNvSpPr>
              <a:spLocks noChangeArrowheads="1"/>
            </p:cNvSpPr>
            <p:nvPr/>
          </p:nvSpPr>
          <p:spPr bwMode="auto">
            <a:xfrm>
              <a:off x="3918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44"/>
            <p:cNvSpPr>
              <a:spLocks noChangeArrowheads="1"/>
            </p:cNvSpPr>
            <p:nvPr/>
          </p:nvSpPr>
          <p:spPr bwMode="auto">
            <a:xfrm>
              <a:off x="4858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Rectangle 46"/>
          <p:cNvSpPr>
            <a:spLocks noChangeArrowheads="1"/>
          </p:cNvSpPr>
          <p:nvPr/>
        </p:nvSpPr>
        <p:spPr bwMode="auto">
          <a:xfrm>
            <a:off x="246063" y="5507038"/>
            <a:ext cx="5572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A2</a:t>
            </a:r>
          </a:p>
          <a:p>
            <a:r>
              <a:rPr lang="en-US"/>
              <a:t>A1</a:t>
            </a:r>
          </a:p>
          <a:p>
            <a:r>
              <a:rPr lang="en-US"/>
              <a:t>A0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8x4 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51075" y="1633538"/>
            <a:ext cx="4751388" cy="269875"/>
            <a:chOff x="1418" y="1029"/>
            <a:chExt cx="2993" cy="170"/>
          </a:xfrm>
        </p:grpSpPr>
        <p:sp>
          <p:nvSpPr>
            <p:cNvPr id="23600" name="Rectangle 3"/>
            <p:cNvSpPr>
              <a:spLocks noChangeArrowheads="1"/>
            </p:cNvSpPr>
            <p:nvPr/>
          </p:nvSpPr>
          <p:spPr bwMode="auto">
            <a:xfrm>
              <a:off x="1418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4"/>
            <p:cNvSpPr>
              <a:spLocks noChangeArrowheads="1"/>
            </p:cNvSpPr>
            <p:nvPr/>
          </p:nvSpPr>
          <p:spPr bwMode="auto">
            <a:xfrm>
              <a:off x="2358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5"/>
            <p:cNvSpPr>
              <a:spLocks noChangeArrowheads="1"/>
            </p:cNvSpPr>
            <p:nvPr/>
          </p:nvSpPr>
          <p:spPr bwMode="auto">
            <a:xfrm>
              <a:off x="3301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6"/>
            <p:cNvSpPr>
              <a:spLocks noChangeArrowheads="1"/>
            </p:cNvSpPr>
            <p:nvPr/>
          </p:nvSpPr>
          <p:spPr bwMode="auto">
            <a:xfrm>
              <a:off x="4241" y="102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90775" y="2111375"/>
            <a:ext cx="4751388" cy="269875"/>
            <a:chOff x="1506" y="1330"/>
            <a:chExt cx="2993" cy="170"/>
          </a:xfrm>
        </p:grpSpPr>
        <p:sp>
          <p:nvSpPr>
            <p:cNvPr id="23596" name="Rectangle 8"/>
            <p:cNvSpPr>
              <a:spLocks noChangeArrowheads="1"/>
            </p:cNvSpPr>
            <p:nvPr/>
          </p:nvSpPr>
          <p:spPr bwMode="auto">
            <a:xfrm>
              <a:off x="1506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9"/>
            <p:cNvSpPr>
              <a:spLocks noChangeArrowheads="1"/>
            </p:cNvSpPr>
            <p:nvPr/>
          </p:nvSpPr>
          <p:spPr bwMode="auto">
            <a:xfrm>
              <a:off x="2446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0"/>
            <p:cNvSpPr>
              <a:spLocks noChangeArrowheads="1"/>
            </p:cNvSpPr>
            <p:nvPr/>
          </p:nvSpPr>
          <p:spPr bwMode="auto">
            <a:xfrm>
              <a:off x="3389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1"/>
            <p:cNvSpPr>
              <a:spLocks noChangeArrowheads="1"/>
            </p:cNvSpPr>
            <p:nvPr/>
          </p:nvSpPr>
          <p:spPr bwMode="auto">
            <a:xfrm>
              <a:off x="4329" y="133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30475" y="2590800"/>
            <a:ext cx="4751388" cy="269875"/>
            <a:chOff x="1594" y="1632"/>
            <a:chExt cx="2993" cy="170"/>
          </a:xfrm>
        </p:grpSpPr>
        <p:sp>
          <p:nvSpPr>
            <p:cNvPr id="23592" name="Rectangle 13"/>
            <p:cNvSpPr>
              <a:spLocks noChangeArrowheads="1"/>
            </p:cNvSpPr>
            <p:nvPr/>
          </p:nvSpPr>
          <p:spPr bwMode="auto">
            <a:xfrm>
              <a:off x="1594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4"/>
            <p:cNvSpPr>
              <a:spLocks noChangeArrowheads="1"/>
            </p:cNvSpPr>
            <p:nvPr/>
          </p:nvSpPr>
          <p:spPr bwMode="auto">
            <a:xfrm>
              <a:off x="2534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5"/>
            <p:cNvSpPr>
              <a:spLocks noChangeArrowheads="1"/>
            </p:cNvSpPr>
            <p:nvPr/>
          </p:nvSpPr>
          <p:spPr bwMode="auto">
            <a:xfrm>
              <a:off x="3477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6"/>
            <p:cNvSpPr>
              <a:spLocks noChangeArrowheads="1"/>
            </p:cNvSpPr>
            <p:nvPr/>
          </p:nvSpPr>
          <p:spPr bwMode="auto">
            <a:xfrm>
              <a:off x="4417" y="1632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670175" y="3068638"/>
            <a:ext cx="4751388" cy="269875"/>
            <a:chOff x="1682" y="1933"/>
            <a:chExt cx="2993" cy="170"/>
          </a:xfrm>
        </p:grpSpPr>
        <p:sp>
          <p:nvSpPr>
            <p:cNvPr id="23588" name="Rectangle 18"/>
            <p:cNvSpPr>
              <a:spLocks noChangeArrowheads="1"/>
            </p:cNvSpPr>
            <p:nvPr/>
          </p:nvSpPr>
          <p:spPr bwMode="auto">
            <a:xfrm>
              <a:off x="1682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19"/>
            <p:cNvSpPr>
              <a:spLocks noChangeArrowheads="1"/>
            </p:cNvSpPr>
            <p:nvPr/>
          </p:nvSpPr>
          <p:spPr bwMode="auto">
            <a:xfrm>
              <a:off x="2622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20"/>
            <p:cNvSpPr>
              <a:spLocks noChangeArrowheads="1"/>
            </p:cNvSpPr>
            <p:nvPr/>
          </p:nvSpPr>
          <p:spPr bwMode="auto">
            <a:xfrm>
              <a:off x="3565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21"/>
            <p:cNvSpPr>
              <a:spLocks noChangeArrowheads="1"/>
            </p:cNvSpPr>
            <p:nvPr/>
          </p:nvSpPr>
          <p:spPr bwMode="auto">
            <a:xfrm>
              <a:off x="4505" y="1933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811463" y="3549650"/>
            <a:ext cx="4751387" cy="269875"/>
            <a:chOff x="1771" y="2236"/>
            <a:chExt cx="2993" cy="170"/>
          </a:xfrm>
        </p:grpSpPr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1771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711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3654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4594" y="2236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951163" y="4027488"/>
            <a:ext cx="4751387" cy="269875"/>
            <a:chOff x="1859" y="2537"/>
            <a:chExt cx="2993" cy="170"/>
          </a:xfrm>
        </p:grpSpPr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859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799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3742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4682" y="2537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090863" y="4506913"/>
            <a:ext cx="4751387" cy="269875"/>
            <a:chOff x="1947" y="2839"/>
            <a:chExt cx="2993" cy="170"/>
          </a:xfrm>
        </p:grpSpPr>
        <p:sp>
          <p:nvSpPr>
            <p:cNvPr id="23576" name="Rectangle 33"/>
            <p:cNvSpPr>
              <a:spLocks noChangeArrowheads="1"/>
            </p:cNvSpPr>
            <p:nvPr/>
          </p:nvSpPr>
          <p:spPr bwMode="auto">
            <a:xfrm>
              <a:off x="1947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34"/>
            <p:cNvSpPr>
              <a:spLocks noChangeArrowheads="1"/>
            </p:cNvSpPr>
            <p:nvPr/>
          </p:nvSpPr>
          <p:spPr bwMode="auto">
            <a:xfrm>
              <a:off x="2887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Rectangle 35"/>
            <p:cNvSpPr>
              <a:spLocks noChangeArrowheads="1"/>
            </p:cNvSpPr>
            <p:nvPr/>
          </p:nvSpPr>
          <p:spPr bwMode="auto">
            <a:xfrm>
              <a:off x="3830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36"/>
            <p:cNvSpPr>
              <a:spLocks noChangeArrowheads="1"/>
            </p:cNvSpPr>
            <p:nvPr/>
          </p:nvSpPr>
          <p:spPr bwMode="auto">
            <a:xfrm>
              <a:off x="4770" y="2839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230563" y="4984750"/>
            <a:ext cx="4751387" cy="269875"/>
            <a:chOff x="2035" y="3140"/>
            <a:chExt cx="2993" cy="170"/>
          </a:xfrm>
        </p:grpSpPr>
        <p:sp>
          <p:nvSpPr>
            <p:cNvPr id="23572" name="Rectangle 38"/>
            <p:cNvSpPr>
              <a:spLocks noChangeArrowheads="1"/>
            </p:cNvSpPr>
            <p:nvPr/>
          </p:nvSpPr>
          <p:spPr bwMode="auto">
            <a:xfrm>
              <a:off x="2035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Rectangle 39"/>
            <p:cNvSpPr>
              <a:spLocks noChangeArrowheads="1"/>
            </p:cNvSpPr>
            <p:nvPr/>
          </p:nvSpPr>
          <p:spPr bwMode="auto">
            <a:xfrm>
              <a:off x="2975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40"/>
            <p:cNvSpPr>
              <a:spLocks noChangeArrowheads="1"/>
            </p:cNvSpPr>
            <p:nvPr/>
          </p:nvSpPr>
          <p:spPr bwMode="auto">
            <a:xfrm>
              <a:off x="3918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41"/>
            <p:cNvSpPr>
              <a:spLocks noChangeArrowheads="1"/>
            </p:cNvSpPr>
            <p:nvPr/>
          </p:nvSpPr>
          <p:spPr bwMode="auto">
            <a:xfrm>
              <a:off x="4858" y="3140"/>
              <a:ext cx="170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27050" y="1344613"/>
            <a:ext cx="1403350" cy="4302125"/>
            <a:chOff x="332" y="847"/>
            <a:chExt cx="884" cy="2710"/>
          </a:xfrm>
        </p:grpSpPr>
        <p:sp>
          <p:nvSpPr>
            <p:cNvPr id="23567" name="Rectangle 43"/>
            <p:cNvSpPr>
              <a:spLocks noChangeArrowheads="1"/>
            </p:cNvSpPr>
            <p:nvPr/>
          </p:nvSpPr>
          <p:spPr bwMode="auto">
            <a:xfrm>
              <a:off x="884" y="847"/>
              <a:ext cx="332" cy="2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sz="1800"/>
                <a:t>000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001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010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011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100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101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110</a:t>
              </a:r>
            </a:p>
            <a:p>
              <a:pPr>
                <a:lnSpc>
                  <a:spcPct val="175000"/>
                </a:lnSpc>
              </a:pPr>
              <a:r>
                <a:rPr lang="en-US" sz="1800"/>
                <a:t>111</a:t>
              </a:r>
            </a:p>
          </p:txBody>
        </p:sp>
        <p:sp>
          <p:nvSpPr>
            <p:cNvPr id="23568" name="Rectangle 44"/>
            <p:cNvSpPr>
              <a:spLocks noChangeArrowheads="1"/>
            </p:cNvSpPr>
            <p:nvPr/>
          </p:nvSpPr>
          <p:spPr bwMode="auto">
            <a:xfrm>
              <a:off x="350" y="884"/>
              <a:ext cx="836" cy="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45"/>
            <p:cNvSpPr>
              <a:spLocks noChangeArrowheads="1"/>
            </p:cNvSpPr>
            <p:nvPr/>
          </p:nvSpPr>
          <p:spPr bwMode="auto">
            <a:xfrm>
              <a:off x="360" y="1893"/>
              <a:ext cx="6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/>
                <a:t>3:8</a:t>
              </a:r>
            </a:p>
            <a:p>
              <a:pPr algn="ctr"/>
              <a:r>
                <a:rPr lang="en-US" sz="1800"/>
                <a:t>Decoder</a:t>
              </a:r>
            </a:p>
          </p:txBody>
        </p:sp>
        <p:sp>
          <p:nvSpPr>
            <p:cNvPr id="23570" name="Rectangle 46"/>
            <p:cNvSpPr>
              <a:spLocks noChangeArrowheads="1"/>
            </p:cNvSpPr>
            <p:nvPr/>
          </p:nvSpPr>
          <p:spPr bwMode="auto">
            <a:xfrm>
              <a:off x="332" y="2588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Enable</a:t>
              </a:r>
            </a:p>
          </p:txBody>
        </p:sp>
        <p:sp>
          <p:nvSpPr>
            <p:cNvPr id="23571" name="Rectangle 47"/>
            <p:cNvSpPr>
              <a:spLocks noChangeArrowheads="1"/>
            </p:cNvSpPr>
            <p:nvPr/>
          </p:nvSpPr>
          <p:spPr bwMode="auto">
            <a:xfrm>
              <a:off x="431" y="3326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S2  S1  S0</a:t>
              </a:r>
            </a:p>
          </p:txBody>
        </p:sp>
      </p:grpSp>
      <p:sp>
        <p:nvSpPr>
          <p:cNvPr id="23564" name="Rectangle 49"/>
          <p:cNvSpPr>
            <a:spLocks noChangeArrowheads="1"/>
          </p:cNvSpPr>
          <p:nvPr/>
        </p:nvSpPr>
        <p:spPr bwMode="auto">
          <a:xfrm>
            <a:off x="0" y="5657850"/>
            <a:ext cx="557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A2</a:t>
            </a:r>
          </a:p>
          <a:p>
            <a:r>
              <a:rPr lang="en-US"/>
              <a:t>A1</a:t>
            </a:r>
          </a:p>
          <a:p>
            <a:r>
              <a:rPr lang="en-US"/>
              <a:t>A0</a:t>
            </a:r>
          </a:p>
        </p:txBody>
      </p:sp>
      <p:sp>
        <p:nvSpPr>
          <p:cNvPr id="23565" name="Rectangle 50"/>
          <p:cNvSpPr>
            <a:spLocks noChangeArrowheads="1"/>
          </p:cNvSpPr>
          <p:nvPr/>
        </p:nvSpPr>
        <p:spPr bwMode="auto">
          <a:xfrm>
            <a:off x="2305050" y="798513"/>
            <a:ext cx="580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In3              In2                In1              In0</a:t>
            </a:r>
          </a:p>
        </p:txBody>
      </p:sp>
      <p:sp>
        <p:nvSpPr>
          <p:cNvPr id="23566" name="Rectangle 52"/>
          <p:cNvSpPr>
            <a:spLocks noChangeArrowheads="1"/>
          </p:cNvSpPr>
          <p:nvPr/>
        </p:nvSpPr>
        <p:spPr bwMode="auto">
          <a:xfrm>
            <a:off x="6350" y="950913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Write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Static RAM Organization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409700" y="1816100"/>
            <a:ext cx="31750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Chip Select Line (active lo)</a:t>
            </a:r>
          </a:p>
          <a:p>
            <a:pPr>
              <a:lnSpc>
                <a:spcPct val="85000"/>
              </a:lnSpc>
            </a:pPr>
            <a:endParaRPr 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Write Enable Line (active lo)</a:t>
            </a:r>
          </a:p>
          <a:p>
            <a:pPr>
              <a:lnSpc>
                <a:spcPct val="85000"/>
              </a:lnSpc>
            </a:pPr>
            <a:endParaRPr 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10 Address Lines</a:t>
            </a:r>
          </a:p>
          <a:p>
            <a:pPr>
              <a:lnSpc>
                <a:spcPct val="85000"/>
              </a:lnSpc>
            </a:pPr>
            <a:endParaRPr 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4 Bidirectional Data Lines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932488" y="1408113"/>
            <a:ext cx="1679575" cy="278447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162675" y="1398588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1024 x 4 SRAM</a:t>
            </a:r>
            <a:endParaRPr 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6002338" y="3860800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A0</a:t>
            </a:r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002338" y="3660775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A1</a:t>
            </a:r>
            <a:endParaRPr 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6002338" y="3460750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A2</a:t>
            </a:r>
            <a:endParaRPr lang="en-US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002338" y="3260725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A3</a:t>
            </a:r>
            <a:endParaRPr 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6002338" y="3059113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A4</a:t>
            </a:r>
            <a:endParaRPr 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6002338" y="2859088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A5</a:t>
            </a:r>
            <a:endParaRPr 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002338" y="2659063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A6</a:t>
            </a:r>
            <a:endParaRPr lang="en-US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6002338" y="2459038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A7</a:t>
            </a:r>
            <a:endParaRPr lang="en-US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002338" y="2259013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A8</a:t>
            </a:r>
            <a:endParaRPr lang="en-US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6002338" y="2058988"/>
            <a:ext cx="339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A9</a:t>
            </a:r>
            <a:endParaRPr lang="en-US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6002338" y="1858963"/>
            <a:ext cx="400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WE</a:t>
            </a:r>
            <a:endParaRPr lang="en-US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5832475" y="1968500"/>
            <a:ext cx="80963" cy="80963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6002338" y="1658938"/>
            <a:ext cx="3603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CS</a:t>
            </a:r>
            <a:endParaRPr lang="en-US"/>
          </a:p>
        </p:txBody>
      </p:sp>
      <p:sp>
        <p:nvSpPr>
          <p:cNvPr id="24595" name="Oval 20"/>
          <p:cNvSpPr>
            <a:spLocks noChangeArrowheads="1"/>
          </p:cNvSpPr>
          <p:nvPr/>
        </p:nvSpPr>
        <p:spPr bwMode="auto">
          <a:xfrm>
            <a:off x="5832475" y="1768475"/>
            <a:ext cx="80963" cy="80963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7300913" y="3079750"/>
            <a:ext cx="4191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IO0</a:t>
            </a:r>
            <a:endParaRPr lang="en-US"/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7300913" y="2879725"/>
            <a:ext cx="4191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IO1</a:t>
            </a:r>
            <a:endParaRPr lang="en-US"/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7300913" y="2679700"/>
            <a:ext cx="4191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IO2</a:t>
            </a:r>
            <a:endParaRPr lang="en-US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7300913" y="2479675"/>
            <a:ext cx="4191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IO3</a:t>
            </a:r>
            <a:endParaRPr lang="en-US"/>
          </a:p>
        </p:txBody>
      </p:sp>
      <p:sp>
        <p:nvSpPr>
          <p:cNvPr id="24600" name="Line 25"/>
          <p:cNvSpPr>
            <a:spLocks noChangeShapeType="1"/>
          </p:cNvSpPr>
          <p:nvPr/>
        </p:nvSpPr>
        <p:spPr bwMode="auto">
          <a:xfrm>
            <a:off x="5722938" y="4002088"/>
            <a:ext cx="2000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26"/>
          <p:cNvSpPr>
            <a:spLocks noChangeShapeType="1"/>
          </p:cNvSpPr>
          <p:nvPr/>
        </p:nvSpPr>
        <p:spPr bwMode="auto">
          <a:xfrm>
            <a:off x="5722938" y="3802063"/>
            <a:ext cx="2000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5722938" y="360045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>
            <a:off x="5722938" y="340042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>
            <a:off x="5722938" y="320040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>
            <a:off x="5722938" y="300037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31"/>
          <p:cNvSpPr>
            <a:spLocks noChangeShapeType="1"/>
          </p:cNvSpPr>
          <p:nvPr/>
        </p:nvSpPr>
        <p:spPr bwMode="auto">
          <a:xfrm>
            <a:off x="5722938" y="280035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2"/>
          <p:cNvSpPr>
            <a:spLocks noChangeShapeType="1"/>
          </p:cNvSpPr>
          <p:nvPr/>
        </p:nvSpPr>
        <p:spPr bwMode="auto">
          <a:xfrm>
            <a:off x="5722938" y="260032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33"/>
          <p:cNvSpPr>
            <a:spLocks noChangeShapeType="1"/>
          </p:cNvSpPr>
          <p:nvPr/>
        </p:nvSpPr>
        <p:spPr bwMode="auto">
          <a:xfrm>
            <a:off x="5722938" y="240030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34"/>
          <p:cNvSpPr>
            <a:spLocks noChangeShapeType="1"/>
          </p:cNvSpPr>
          <p:nvPr/>
        </p:nvSpPr>
        <p:spPr bwMode="auto">
          <a:xfrm>
            <a:off x="5722938" y="220027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35"/>
          <p:cNvSpPr>
            <a:spLocks noChangeShapeType="1"/>
          </p:cNvSpPr>
          <p:nvPr/>
        </p:nvSpPr>
        <p:spPr bwMode="auto">
          <a:xfrm>
            <a:off x="5622925" y="200025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>
            <a:off x="5622925" y="1798638"/>
            <a:ext cx="2000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37"/>
          <p:cNvSpPr>
            <a:spLocks noChangeShapeType="1"/>
          </p:cNvSpPr>
          <p:nvPr/>
        </p:nvSpPr>
        <p:spPr bwMode="auto">
          <a:xfrm>
            <a:off x="7621588" y="320040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38"/>
          <p:cNvSpPr>
            <a:spLocks noChangeShapeType="1"/>
          </p:cNvSpPr>
          <p:nvPr/>
        </p:nvSpPr>
        <p:spPr bwMode="auto">
          <a:xfrm>
            <a:off x="7621588" y="300037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39"/>
          <p:cNvSpPr>
            <a:spLocks noChangeShapeType="1"/>
          </p:cNvSpPr>
          <p:nvPr/>
        </p:nvSpPr>
        <p:spPr bwMode="auto">
          <a:xfrm>
            <a:off x="7621588" y="2800350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Line 40"/>
          <p:cNvSpPr>
            <a:spLocks noChangeShapeType="1"/>
          </p:cNvSpPr>
          <p:nvPr/>
        </p:nvSpPr>
        <p:spPr bwMode="auto">
          <a:xfrm>
            <a:off x="7621588" y="260032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858000" cy="838200"/>
          </a:xfrm>
          <a:noFill/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RAM Organization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70000" y="977900"/>
            <a:ext cx="6362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Long thin layouts are not the best organization for a RAM</a:t>
            </a: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2357438" y="1349375"/>
            <a:ext cx="846137" cy="2117725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2486025" y="1425575"/>
            <a:ext cx="727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Address </a:t>
            </a:r>
            <a:endParaRPr lang="en-US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2535238" y="1608138"/>
            <a:ext cx="625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Buffers</a:t>
            </a:r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2603500" y="2992438"/>
            <a:ext cx="4556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Row </a:t>
            </a:r>
            <a:endParaRPr lang="en-US"/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2417763" y="3175000"/>
            <a:ext cx="793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Decoders</a:t>
            </a:r>
            <a:endParaRPr lang="en-US"/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1792288" y="13414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A9 </a:t>
            </a:r>
            <a:endParaRPr lang="en-US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1893888" y="1525588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11" name="Rectangle 16"/>
          <p:cNvSpPr>
            <a:spLocks noChangeArrowheads="1"/>
          </p:cNvSpPr>
          <p:nvPr/>
        </p:nvSpPr>
        <p:spPr bwMode="auto">
          <a:xfrm>
            <a:off x="1792288" y="170815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A8 </a:t>
            </a:r>
            <a:endParaRPr lang="en-US"/>
          </a:p>
        </p:txBody>
      </p:sp>
      <p:sp>
        <p:nvSpPr>
          <p:cNvPr id="25612" name="Rectangle 17"/>
          <p:cNvSpPr>
            <a:spLocks noChangeArrowheads="1"/>
          </p:cNvSpPr>
          <p:nvPr/>
        </p:nvSpPr>
        <p:spPr bwMode="auto">
          <a:xfrm>
            <a:off x="1893888" y="1892300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1792288" y="20748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A7 </a:t>
            </a:r>
            <a:endParaRPr lang="en-US"/>
          </a:p>
        </p:txBody>
      </p:sp>
      <p:sp>
        <p:nvSpPr>
          <p:cNvPr id="25614" name="Rectangle 19"/>
          <p:cNvSpPr>
            <a:spLocks noChangeArrowheads="1"/>
          </p:cNvSpPr>
          <p:nvPr/>
        </p:nvSpPr>
        <p:spPr bwMode="auto">
          <a:xfrm>
            <a:off x="1893888" y="2259013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1792288" y="24415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A6 </a:t>
            </a:r>
            <a:endParaRPr lang="en-US"/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1893888" y="2625725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1792288" y="28082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A5 </a:t>
            </a:r>
            <a:endParaRPr lang="en-US"/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1893888" y="2992438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19" name="Rectangle 24"/>
          <p:cNvSpPr>
            <a:spLocks noChangeArrowheads="1"/>
          </p:cNvSpPr>
          <p:nvPr/>
        </p:nvSpPr>
        <p:spPr bwMode="auto">
          <a:xfrm>
            <a:off x="1792288" y="3175000"/>
            <a:ext cx="236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A4</a:t>
            </a:r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46288" y="1374775"/>
            <a:ext cx="303212" cy="133350"/>
            <a:chOff x="1289" y="866"/>
            <a:chExt cx="191" cy="84"/>
          </a:xfrm>
        </p:grpSpPr>
        <p:sp>
          <p:nvSpPr>
            <p:cNvPr id="25755" name="Freeform 25"/>
            <p:cNvSpPr>
              <a:spLocks/>
            </p:cNvSpPr>
            <p:nvPr/>
          </p:nvSpPr>
          <p:spPr bwMode="auto">
            <a:xfrm>
              <a:off x="1353" y="866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6" name="Line 26"/>
            <p:cNvSpPr>
              <a:spLocks noChangeShapeType="1"/>
            </p:cNvSpPr>
            <p:nvPr/>
          </p:nvSpPr>
          <p:spPr bwMode="auto">
            <a:xfrm>
              <a:off x="1289" y="908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046288" y="1741488"/>
            <a:ext cx="303212" cy="133350"/>
            <a:chOff x="1289" y="1097"/>
            <a:chExt cx="191" cy="84"/>
          </a:xfrm>
        </p:grpSpPr>
        <p:sp>
          <p:nvSpPr>
            <p:cNvPr id="25753" name="Freeform 28"/>
            <p:cNvSpPr>
              <a:spLocks/>
            </p:cNvSpPr>
            <p:nvPr/>
          </p:nvSpPr>
          <p:spPr bwMode="auto">
            <a:xfrm>
              <a:off x="1353" y="1097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4" name="Line 29"/>
            <p:cNvSpPr>
              <a:spLocks noChangeShapeType="1"/>
            </p:cNvSpPr>
            <p:nvPr/>
          </p:nvSpPr>
          <p:spPr bwMode="auto">
            <a:xfrm>
              <a:off x="1289" y="1139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028825" y="2108200"/>
            <a:ext cx="320675" cy="133350"/>
            <a:chOff x="1278" y="1328"/>
            <a:chExt cx="202" cy="84"/>
          </a:xfrm>
        </p:grpSpPr>
        <p:sp>
          <p:nvSpPr>
            <p:cNvPr id="25751" name="Freeform 31"/>
            <p:cNvSpPr>
              <a:spLocks/>
            </p:cNvSpPr>
            <p:nvPr/>
          </p:nvSpPr>
          <p:spPr bwMode="auto">
            <a:xfrm>
              <a:off x="1353" y="1328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2" name="Line 32"/>
            <p:cNvSpPr>
              <a:spLocks noChangeShapeType="1"/>
            </p:cNvSpPr>
            <p:nvPr/>
          </p:nvSpPr>
          <p:spPr bwMode="auto">
            <a:xfrm>
              <a:off x="1278" y="1370"/>
              <a:ext cx="1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046288" y="2474913"/>
            <a:ext cx="303212" cy="133350"/>
            <a:chOff x="1289" y="1559"/>
            <a:chExt cx="191" cy="84"/>
          </a:xfrm>
        </p:grpSpPr>
        <p:sp>
          <p:nvSpPr>
            <p:cNvPr id="25749" name="Freeform 34"/>
            <p:cNvSpPr>
              <a:spLocks/>
            </p:cNvSpPr>
            <p:nvPr/>
          </p:nvSpPr>
          <p:spPr bwMode="auto">
            <a:xfrm>
              <a:off x="1353" y="1559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0" name="Line 35"/>
            <p:cNvSpPr>
              <a:spLocks noChangeShapeType="1"/>
            </p:cNvSpPr>
            <p:nvPr/>
          </p:nvSpPr>
          <p:spPr bwMode="auto">
            <a:xfrm>
              <a:off x="1289" y="1601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028825" y="2824163"/>
            <a:ext cx="320675" cy="133350"/>
            <a:chOff x="1278" y="1779"/>
            <a:chExt cx="202" cy="84"/>
          </a:xfrm>
        </p:grpSpPr>
        <p:sp>
          <p:nvSpPr>
            <p:cNvPr id="25747" name="Freeform 37"/>
            <p:cNvSpPr>
              <a:spLocks/>
            </p:cNvSpPr>
            <p:nvPr/>
          </p:nvSpPr>
          <p:spPr bwMode="auto">
            <a:xfrm>
              <a:off x="1353" y="1779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8" name="Line 38"/>
            <p:cNvSpPr>
              <a:spLocks noChangeShapeType="1"/>
            </p:cNvSpPr>
            <p:nvPr/>
          </p:nvSpPr>
          <p:spPr bwMode="auto">
            <a:xfrm>
              <a:off x="1278" y="1821"/>
              <a:ext cx="1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046288" y="3190875"/>
            <a:ext cx="303212" cy="133350"/>
            <a:chOff x="1289" y="2010"/>
            <a:chExt cx="191" cy="84"/>
          </a:xfrm>
        </p:grpSpPr>
        <p:sp>
          <p:nvSpPr>
            <p:cNvPr id="25745" name="Freeform 40"/>
            <p:cNvSpPr>
              <a:spLocks/>
            </p:cNvSpPr>
            <p:nvPr/>
          </p:nvSpPr>
          <p:spPr bwMode="auto">
            <a:xfrm>
              <a:off x="1353" y="2010"/>
              <a:ext cx="127" cy="84"/>
            </a:xfrm>
            <a:custGeom>
              <a:avLst/>
              <a:gdLst>
                <a:gd name="T0" fmla="*/ 127 w 127"/>
                <a:gd name="T1" fmla="*/ 42 h 84"/>
                <a:gd name="T2" fmla="*/ 0 w 127"/>
                <a:gd name="T3" fmla="*/ 84 h 84"/>
                <a:gd name="T4" fmla="*/ 42 w 127"/>
                <a:gd name="T5" fmla="*/ 42 h 84"/>
                <a:gd name="T6" fmla="*/ 0 w 127"/>
                <a:gd name="T7" fmla="*/ 0 h 84"/>
                <a:gd name="T8" fmla="*/ 127 w 127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4"/>
                <a:gd name="T17" fmla="*/ 127 w 1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4">
                  <a:moveTo>
                    <a:pt x="127" y="42"/>
                  </a:moveTo>
                  <a:lnTo>
                    <a:pt x="0" y="84"/>
                  </a:lnTo>
                  <a:lnTo>
                    <a:pt x="42" y="42"/>
                  </a:lnTo>
                  <a:lnTo>
                    <a:pt x="0" y="0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6" name="Line 41"/>
            <p:cNvSpPr>
              <a:spLocks noChangeShapeType="1"/>
            </p:cNvSpPr>
            <p:nvPr/>
          </p:nvSpPr>
          <p:spPr bwMode="auto">
            <a:xfrm>
              <a:off x="1289" y="2052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6" name="Rectangle 43"/>
          <p:cNvSpPr>
            <a:spLocks noChangeArrowheads="1"/>
          </p:cNvSpPr>
          <p:nvPr/>
        </p:nvSpPr>
        <p:spPr bwMode="auto">
          <a:xfrm>
            <a:off x="3575050" y="1349375"/>
            <a:ext cx="3649663" cy="2117725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44"/>
          <p:cNvSpPr>
            <a:spLocks noChangeShapeType="1"/>
          </p:cNvSpPr>
          <p:nvPr/>
        </p:nvSpPr>
        <p:spPr bwMode="auto">
          <a:xfrm>
            <a:off x="5391150" y="1341438"/>
            <a:ext cx="1588" cy="21161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45"/>
          <p:cNvSpPr>
            <a:spLocks noChangeShapeType="1"/>
          </p:cNvSpPr>
          <p:nvPr/>
        </p:nvSpPr>
        <p:spPr bwMode="auto">
          <a:xfrm>
            <a:off x="6319838" y="1357313"/>
            <a:ext cx="1587" cy="2100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46"/>
          <p:cNvSpPr>
            <a:spLocks noChangeShapeType="1"/>
          </p:cNvSpPr>
          <p:nvPr/>
        </p:nvSpPr>
        <p:spPr bwMode="auto">
          <a:xfrm>
            <a:off x="4462463" y="1341438"/>
            <a:ext cx="1587" cy="2100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195638" y="2308225"/>
            <a:ext cx="371475" cy="133350"/>
            <a:chOff x="2013" y="1454"/>
            <a:chExt cx="234" cy="84"/>
          </a:xfrm>
        </p:grpSpPr>
        <p:sp>
          <p:nvSpPr>
            <p:cNvPr id="25743" name="Freeform 47"/>
            <p:cNvSpPr>
              <a:spLocks/>
            </p:cNvSpPr>
            <p:nvPr/>
          </p:nvSpPr>
          <p:spPr bwMode="auto">
            <a:xfrm>
              <a:off x="2119" y="1454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4" name="Line 48"/>
            <p:cNvSpPr>
              <a:spLocks noChangeShapeType="1"/>
            </p:cNvSpPr>
            <p:nvPr/>
          </p:nvSpPr>
          <p:spPr bwMode="auto">
            <a:xfrm>
              <a:off x="2013" y="1496"/>
              <a:ext cx="14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1" name="Rectangle 50"/>
          <p:cNvSpPr>
            <a:spLocks noChangeArrowheads="1"/>
          </p:cNvSpPr>
          <p:nvPr/>
        </p:nvSpPr>
        <p:spPr bwMode="auto">
          <a:xfrm>
            <a:off x="4884738" y="1824038"/>
            <a:ext cx="1030287" cy="184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Rectangle 51"/>
          <p:cNvSpPr>
            <a:spLocks noChangeArrowheads="1"/>
          </p:cNvSpPr>
          <p:nvPr/>
        </p:nvSpPr>
        <p:spPr bwMode="auto">
          <a:xfrm>
            <a:off x="4900613" y="1808163"/>
            <a:ext cx="1098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  <a:latin typeface="Arial" pitchFamily="34" charset="0"/>
              </a:rPr>
              <a:t>Storage Array</a:t>
            </a:r>
            <a:endParaRPr lang="en-US"/>
          </a:p>
        </p:txBody>
      </p:sp>
      <p:sp>
        <p:nvSpPr>
          <p:cNvPr id="25633" name="Rectangle 52"/>
          <p:cNvSpPr>
            <a:spLocks noChangeArrowheads="1"/>
          </p:cNvSpPr>
          <p:nvPr/>
        </p:nvSpPr>
        <p:spPr bwMode="auto">
          <a:xfrm>
            <a:off x="4884738" y="1808163"/>
            <a:ext cx="1165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Storage Matrix</a:t>
            </a:r>
            <a:endParaRPr lang="en-US"/>
          </a:p>
        </p:txBody>
      </p:sp>
      <p:sp>
        <p:nvSpPr>
          <p:cNvPr id="25634" name="Rectangle 53"/>
          <p:cNvSpPr>
            <a:spLocks noChangeArrowheads="1"/>
          </p:cNvSpPr>
          <p:nvPr/>
        </p:nvSpPr>
        <p:spPr bwMode="auto">
          <a:xfrm>
            <a:off x="3752850" y="2792413"/>
            <a:ext cx="590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64 x 16</a:t>
            </a:r>
            <a:endParaRPr lang="en-US"/>
          </a:p>
        </p:txBody>
      </p:sp>
      <p:sp>
        <p:nvSpPr>
          <p:cNvPr id="25635" name="Rectangle 54"/>
          <p:cNvSpPr>
            <a:spLocks noChangeArrowheads="1"/>
          </p:cNvSpPr>
          <p:nvPr/>
        </p:nvSpPr>
        <p:spPr bwMode="auto">
          <a:xfrm>
            <a:off x="4664075" y="2792413"/>
            <a:ext cx="590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64 x 16</a:t>
            </a:r>
            <a:endParaRPr lang="en-US"/>
          </a:p>
        </p:txBody>
      </p:sp>
      <p:sp>
        <p:nvSpPr>
          <p:cNvPr id="25636" name="Rectangle 55"/>
          <p:cNvSpPr>
            <a:spLocks noChangeArrowheads="1"/>
          </p:cNvSpPr>
          <p:nvPr/>
        </p:nvSpPr>
        <p:spPr bwMode="auto">
          <a:xfrm>
            <a:off x="5594350" y="2792413"/>
            <a:ext cx="590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64 x 16</a:t>
            </a:r>
            <a:endParaRPr lang="en-US"/>
          </a:p>
        </p:txBody>
      </p:sp>
      <p:sp>
        <p:nvSpPr>
          <p:cNvPr id="25637" name="Rectangle 56"/>
          <p:cNvSpPr>
            <a:spLocks noChangeArrowheads="1"/>
          </p:cNvSpPr>
          <p:nvPr/>
        </p:nvSpPr>
        <p:spPr bwMode="auto">
          <a:xfrm>
            <a:off x="6489700" y="2792413"/>
            <a:ext cx="590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64 x 16</a:t>
            </a:r>
            <a:endParaRPr lang="en-US"/>
          </a:p>
        </p:txBody>
      </p:sp>
      <p:sp>
        <p:nvSpPr>
          <p:cNvPr id="25638" name="Rectangle 57"/>
          <p:cNvSpPr>
            <a:spLocks noChangeArrowheads="1"/>
          </p:cNvSpPr>
          <p:nvPr/>
        </p:nvSpPr>
        <p:spPr bwMode="auto">
          <a:xfrm>
            <a:off x="3575050" y="4232275"/>
            <a:ext cx="3649663" cy="38417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58"/>
          <p:cNvSpPr>
            <a:spLocks noChangeArrowheads="1"/>
          </p:cNvSpPr>
          <p:nvPr/>
        </p:nvSpPr>
        <p:spPr bwMode="auto">
          <a:xfrm>
            <a:off x="4816475" y="4324350"/>
            <a:ext cx="1335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Sense Amplifiers</a:t>
            </a:r>
            <a:endParaRPr lang="en-US"/>
          </a:p>
        </p:txBody>
      </p:sp>
      <p:sp>
        <p:nvSpPr>
          <p:cNvPr id="25640" name="Rectangle 59"/>
          <p:cNvSpPr>
            <a:spLocks noChangeArrowheads="1"/>
          </p:cNvSpPr>
          <p:nvPr/>
        </p:nvSpPr>
        <p:spPr bwMode="auto">
          <a:xfrm>
            <a:off x="2357438" y="3749675"/>
            <a:ext cx="846137" cy="1382713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Rectangle 60"/>
          <p:cNvSpPr>
            <a:spLocks noChangeArrowheads="1"/>
          </p:cNvSpPr>
          <p:nvPr/>
        </p:nvSpPr>
        <p:spPr bwMode="auto">
          <a:xfrm>
            <a:off x="2486025" y="3824288"/>
            <a:ext cx="727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Address </a:t>
            </a:r>
            <a:endParaRPr lang="en-US"/>
          </a:p>
        </p:txBody>
      </p:sp>
      <p:sp>
        <p:nvSpPr>
          <p:cNvPr id="25642" name="Rectangle 61"/>
          <p:cNvSpPr>
            <a:spLocks noChangeArrowheads="1"/>
          </p:cNvSpPr>
          <p:nvPr/>
        </p:nvSpPr>
        <p:spPr bwMode="auto">
          <a:xfrm>
            <a:off x="2535238" y="4008438"/>
            <a:ext cx="625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Buffers</a:t>
            </a:r>
            <a:endParaRPr lang="en-US"/>
          </a:p>
        </p:txBody>
      </p:sp>
      <p:sp>
        <p:nvSpPr>
          <p:cNvPr id="25643" name="Rectangle 62"/>
          <p:cNvSpPr>
            <a:spLocks noChangeArrowheads="1"/>
          </p:cNvSpPr>
          <p:nvPr/>
        </p:nvSpPr>
        <p:spPr bwMode="auto">
          <a:xfrm>
            <a:off x="2486025" y="4657725"/>
            <a:ext cx="727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Column </a:t>
            </a:r>
            <a:endParaRPr lang="en-US"/>
          </a:p>
        </p:txBody>
      </p:sp>
      <p:sp>
        <p:nvSpPr>
          <p:cNvPr id="25644" name="Rectangle 63"/>
          <p:cNvSpPr>
            <a:spLocks noChangeArrowheads="1"/>
          </p:cNvSpPr>
          <p:nvPr/>
        </p:nvSpPr>
        <p:spPr bwMode="auto">
          <a:xfrm>
            <a:off x="2417763" y="4841875"/>
            <a:ext cx="793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Decoders</a:t>
            </a:r>
            <a:endParaRPr lang="en-US"/>
          </a:p>
        </p:txBody>
      </p:sp>
      <p:sp>
        <p:nvSpPr>
          <p:cNvPr id="25645" name="Rectangle 64"/>
          <p:cNvSpPr>
            <a:spLocks noChangeArrowheads="1"/>
          </p:cNvSpPr>
          <p:nvPr/>
        </p:nvSpPr>
        <p:spPr bwMode="auto">
          <a:xfrm>
            <a:off x="1776413" y="37750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A3 </a:t>
            </a:r>
            <a:endParaRPr lang="en-US"/>
          </a:p>
        </p:txBody>
      </p:sp>
      <p:sp>
        <p:nvSpPr>
          <p:cNvPr id="25646" name="Rectangle 65"/>
          <p:cNvSpPr>
            <a:spLocks noChangeArrowheads="1"/>
          </p:cNvSpPr>
          <p:nvPr/>
        </p:nvSpPr>
        <p:spPr bwMode="auto">
          <a:xfrm>
            <a:off x="1876425" y="3957638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47" name="Rectangle 66"/>
          <p:cNvSpPr>
            <a:spLocks noChangeArrowheads="1"/>
          </p:cNvSpPr>
          <p:nvPr/>
        </p:nvSpPr>
        <p:spPr bwMode="auto">
          <a:xfrm>
            <a:off x="1776413" y="41417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A2 </a:t>
            </a:r>
            <a:endParaRPr lang="en-US"/>
          </a:p>
        </p:txBody>
      </p:sp>
      <p:sp>
        <p:nvSpPr>
          <p:cNvPr id="25648" name="Rectangle 67"/>
          <p:cNvSpPr>
            <a:spLocks noChangeArrowheads="1"/>
          </p:cNvSpPr>
          <p:nvPr/>
        </p:nvSpPr>
        <p:spPr bwMode="auto">
          <a:xfrm>
            <a:off x="1876425" y="4324350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49" name="Rectangle 68"/>
          <p:cNvSpPr>
            <a:spLocks noChangeArrowheads="1"/>
          </p:cNvSpPr>
          <p:nvPr/>
        </p:nvSpPr>
        <p:spPr bwMode="auto">
          <a:xfrm>
            <a:off x="1776413" y="45085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A1 </a:t>
            </a:r>
            <a:endParaRPr lang="en-US"/>
          </a:p>
        </p:txBody>
      </p:sp>
      <p:sp>
        <p:nvSpPr>
          <p:cNvPr id="25650" name="Rectangle 69"/>
          <p:cNvSpPr>
            <a:spLocks noChangeArrowheads="1"/>
          </p:cNvSpPr>
          <p:nvPr/>
        </p:nvSpPr>
        <p:spPr bwMode="auto">
          <a:xfrm>
            <a:off x="1876425" y="4691063"/>
            <a:ext cx="117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25651" name="Rectangle 70"/>
          <p:cNvSpPr>
            <a:spLocks noChangeArrowheads="1"/>
          </p:cNvSpPr>
          <p:nvPr/>
        </p:nvSpPr>
        <p:spPr bwMode="auto">
          <a:xfrm>
            <a:off x="1776413" y="4875213"/>
            <a:ext cx="236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A0</a:t>
            </a:r>
            <a:endParaRPr lang="en-US"/>
          </a:p>
        </p:txBody>
      </p: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2028825" y="3808413"/>
            <a:ext cx="304800" cy="131762"/>
            <a:chOff x="1278" y="2399"/>
            <a:chExt cx="192" cy="83"/>
          </a:xfrm>
        </p:grpSpPr>
        <p:sp>
          <p:nvSpPr>
            <p:cNvPr id="25741" name="Freeform 71"/>
            <p:cNvSpPr>
              <a:spLocks/>
            </p:cNvSpPr>
            <p:nvPr/>
          </p:nvSpPr>
          <p:spPr bwMode="auto">
            <a:xfrm>
              <a:off x="1342" y="2399"/>
              <a:ext cx="128" cy="83"/>
            </a:xfrm>
            <a:custGeom>
              <a:avLst/>
              <a:gdLst>
                <a:gd name="T0" fmla="*/ 128 w 128"/>
                <a:gd name="T1" fmla="*/ 42 h 83"/>
                <a:gd name="T2" fmla="*/ 0 w 128"/>
                <a:gd name="T3" fmla="*/ 83 h 83"/>
                <a:gd name="T4" fmla="*/ 43 w 128"/>
                <a:gd name="T5" fmla="*/ 42 h 83"/>
                <a:gd name="T6" fmla="*/ 0 w 128"/>
                <a:gd name="T7" fmla="*/ 0 h 83"/>
                <a:gd name="T8" fmla="*/ 128 w 128"/>
                <a:gd name="T9" fmla="*/ 4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3"/>
                <a:gd name="T17" fmla="*/ 128 w 12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3">
                  <a:moveTo>
                    <a:pt x="128" y="42"/>
                  </a:moveTo>
                  <a:lnTo>
                    <a:pt x="0" y="83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2" name="Line 72"/>
            <p:cNvSpPr>
              <a:spLocks noChangeShapeType="1"/>
            </p:cNvSpPr>
            <p:nvPr/>
          </p:nvSpPr>
          <p:spPr bwMode="auto">
            <a:xfrm>
              <a:off x="1278" y="2441"/>
              <a:ext cx="10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028825" y="4173538"/>
            <a:ext cx="304800" cy="133350"/>
            <a:chOff x="1278" y="2629"/>
            <a:chExt cx="192" cy="84"/>
          </a:xfrm>
        </p:grpSpPr>
        <p:sp>
          <p:nvSpPr>
            <p:cNvPr id="25739" name="Freeform 74"/>
            <p:cNvSpPr>
              <a:spLocks/>
            </p:cNvSpPr>
            <p:nvPr/>
          </p:nvSpPr>
          <p:spPr bwMode="auto">
            <a:xfrm>
              <a:off x="1342" y="2629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0" name="Line 75"/>
            <p:cNvSpPr>
              <a:spLocks noChangeShapeType="1"/>
            </p:cNvSpPr>
            <p:nvPr/>
          </p:nvSpPr>
          <p:spPr bwMode="auto">
            <a:xfrm>
              <a:off x="1278" y="2671"/>
              <a:ext cx="10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2012950" y="4540250"/>
            <a:ext cx="320675" cy="133350"/>
            <a:chOff x="1268" y="2860"/>
            <a:chExt cx="202" cy="84"/>
          </a:xfrm>
        </p:grpSpPr>
        <p:sp>
          <p:nvSpPr>
            <p:cNvPr id="25737" name="Freeform 77"/>
            <p:cNvSpPr>
              <a:spLocks/>
            </p:cNvSpPr>
            <p:nvPr/>
          </p:nvSpPr>
          <p:spPr bwMode="auto">
            <a:xfrm>
              <a:off x="1342" y="2860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8" name="Line 78"/>
            <p:cNvSpPr>
              <a:spLocks noChangeShapeType="1"/>
            </p:cNvSpPr>
            <p:nvPr/>
          </p:nvSpPr>
          <p:spPr bwMode="auto">
            <a:xfrm>
              <a:off x="1268" y="2902"/>
              <a:ext cx="1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2028825" y="4906963"/>
            <a:ext cx="304800" cy="133350"/>
            <a:chOff x="1278" y="3091"/>
            <a:chExt cx="192" cy="84"/>
          </a:xfrm>
        </p:grpSpPr>
        <p:sp>
          <p:nvSpPr>
            <p:cNvPr id="25735" name="Freeform 80"/>
            <p:cNvSpPr>
              <a:spLocks/>
            </p:cNvSpPr>
            <p:nvPr/>
          </p:nvSpPr>
          <p:spPr bwMode="auto">
            <a:xfrm>
              <a:off x="1342" y="3091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6" name="Line 81"/>
            <p:cNvSpPr>
              <a:spLocks noChangeShapeType="1"/>
            </p:cNvSpPr>
            <p:nvPr/>
          </p:nvSpPr>
          <p:spPr bwMode="auto">
            <a:xfrm>
              <a:off x="1278" y="3133"/>
              <a:ext cx="10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3938588" y="3457575"/>
            <a:ext cx="134937" cy="766763"/>
            <a:chOff x="2481" y="2178"/>
            <a:chExt cx="85" cy="483"/>
          </a:xfrm>
        </p:grpSpPr>
        <p:sp>
          <p:nvSpPr>
            <p:cNvPr id="25732" name="Freeform 83"/>
            <p:cNvSpPr>
              <a:spLocks/>
            </p:cNvSpPr>
            <p:nvPr/>
          </p:nvSpPr>
          <p:spPr bwMode="auto">
            <a:xfrm>
              <a:off x="2481" y="2178"/>
              <a:ext cx="85" cy="126"/>
            </a:xfrm>
            <a:custGeom>
              <a:avLst/>
              <a:gdLst>
                <a:gd name="T0" fmla="*/ 42 w 85"/>
                <a:gd name="T1" fmla="*/ 0 h 126"/>
                <a:gd name="T2" fmla="*/ 85 w 85"/>
                <a:gd name="T3" fmla="*/ 126 h 126"/>
                <a:gd name="T4" fmla="*/ 42 w 85"/>
                <a:gd name="T5" fmla="*/ 84 h 126"/>
                <a:gd name="T6" fmla="*/ 0 w 85"/>
                <a:gd name="T7" fmla="*/ 126 h 126"/>
                <a:gd name="T8" fmla="*/ 42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0"/>
                  </a:moveTo>
                  <a:lnTo>
                    <a:pt x="85" y="126"/>
                  </a:lnTo>
                  <a:lnTo>
                    <a:pt x="42" y="84"/>
                  </a:lnTo>
                  <a:lnTo>
                    <a:pt x="0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Freeform 84"/>
            <p:cNvSpPr>
              <a:spLocks/>
            </p:cNvSpPr>
            <p:nvPr/>
          </p:nvSpPr>
          <p:spPr bwMode="auto">
            <a:xfrm>
              <a:off x="2481" y="2535"/>
              <a:ext cx="85" cy="126"/>
            </a:xfrm>
            <a:custGeom>
              <a:avLst/>
              <a:gdLst>
                <a:gd name="T0" fmla="*/ 42 w 85"/>
                <a:gd name="T1" fmla="*/ 126 h 126"/>
                <a:gd name="T2" fmla="*/ 0 w 85"/>
                <a:gd name="T3" fmla="*/ 0 h 126"/>
                <a:gd name="T4" fmla="*/ 42 w 85"/>
                <a:gd name="T5" fmla="*/ 42 h 126"/>
                <a:gd name="T6" fmla="*/ 85 w 85"/>
                <a:gd name="T7" fmla="*/ 0 h 126"/>
                <a:gd name="T8" fmla="*/ 42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126"/>
                  </a:moveTo>
                  <a:lnTo>
                    <a:pt x="0" y="0"/>
                  </a:lnTo>
                  <a:lnTo>
                    <a:pt x="42" y="42"/>
                  </a:lnTo>
                  <a:lnTo>
                    <a:pt x="85" y="0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4" name="Line 85"/>
            <p:cNvSpPr>
              <a:spLocks noChangeShapeType="1"/>
            </p:cNvSpPr>
            <p:nvPr/>
          </p:nvSpPr>
          <p:spPr bwMode="auto">
            <a:xfrm>
              <a:off x="2523" y="2262"/>
              <a:ext cx="1" cy="31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4867275" y="3457575"/>
            <a:ext cx="134938" cy="766763"/>
            <a:chOff x="3066" y="2178"/>
            <a:chExt cx="85" cy="483"/>
          </a:xfrm>
        </p:grpSpPr>
        <p:sp>
          <p:nvSpPr>
            <p:cNvPr id="25729" name="Freeform 87"/>
            <p:cNvSpPr>
              <a:spLocks/>
            </p:cNvSpPr>
            <p:nvPr/>
          </p:nvSpPr>
          <p:spPr bwMode="auto">
            <a:xfrm>
              <a:off x="3066" y="2178"/>
              <a:ext cx="85" cy="126"/>
            </a:xfrm>
            <a:custGeom>
              <a:avLst/>
              <a:gdLst>
                <a:gd name="T0" fmla="*/ 43 w 85"/>
                <a:gd name="T1" fmla="*/ 0 h 126"/>
                <a:gd name="T2" fmla="*/ 85 w 85"/>
                <a:gd name="T3" fmla="*/ 126 h 126"/>
                <a:gd name="T4" fmla="*/ 43 w 85"/>
                <a:gd name="T5" fmla="*/ 84 h 126"/>
                <a:gd name="T6" fmla="*/ 0 w 85"/>
                <a:gd name="T7" fmla="*/ 126 h 126"/>
                <a:gd name="T8" fmla="*/ 43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0"/>
                  </a:moveTo>
                  <a:lnTo>
                    <a:pt x="85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0" name="Freeform 88"/>
            <p:cNvSpPr>
              <a:spLocks/>
            </p:cNvSpPr>
            <p:nvPr/>
          </p:nvSpPr>
          <p:spPr bwMode="auto">
            <a:xfrm>
              <a:off x="3066" y="2535"/>
              <a:ext cx="85" cy="126"/>
            </a:xfrm>
            <a:custGeom>
              <a:avLst/>
              <a:gdLst>
                <a:gd name="T0" fmla="*/ 43 w 85"/>
                <a:gd name="T1" fmla="*/ 126 h 126"/>
                <a:gd name="T2" fmla="*/ 0 w 85"/>
                <a:gd name="T3" fmla="*/ 0 h 126"/>
                <a:gd name="T4" fmla="*/ 43 w 85"/>
                <a:gd name="T5" fmla="*/ 42 h 126"/>
                <a:gd name="T6" fmla="*/ 85 w 85"/>
                <a:gd name="T7" fmla="*/ 0 h 126"/>
                <a:gd name="T8" fmla="*/ 43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5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1" name="Line 89"/>
            <p:cNvSpPr>
              <a:spLocks noChangeShapeType="1"/>
            </p:cNvSpPr>
            <p:nvPr/>
          </p:nvSpPr>
          <p:spPr bwMode="auto">
            <a:xfrm>
              <a:off x="3109" y="2262"/>
              <a:ext cx="1" cy="31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94"/>
          <p:cNvGrpSpPr>
            <a:grpSpLocks/>
          </p:cNvGrpSpPr>
          <p:nvPr/>
        </p:nvGrpSpPr>
        <p:grpSpPr bwMode="auto">
          <a:xfrm>
            <a:off x="5795963" y="3457575"/>
            <a:ext cx="136525" cy="766763"/>
            <a:chOff x="3651" y="2178"/>
            <a:chExt cx="86" cy="483"/>
          </a:xfrm>
        </p:grpSpPr>
        <p:sp>
          <p:nvSpPr>
            <p:cNvPr id="25726" name="Freeform 91"/>
            <p:cNvSpPr>
              <a:spLocks/>
            </p:cNvSpPr>
            <p:nvPr/>
          </p:nvSpPr>
          <p:spPr bwMode="auto">
            <a:xfrm>
              <a:off x="3651" y="2178"/>
              <a:ext cx="86" cy="126"/>
            </a:xfrm>
            <a:custGeom>
              <a:avLst/>
              <a:gdLst>
                <a:gd name="T0" fmla="*/ 43 w 86"/>
                <a:gd name="T1" fmla="*/ 0 h 126"/>
                <a:gd name="T2" fmla="*/ 86 w 86"/>
                <a:gd name="T3" fmla="*/ 126 h 126"/>
                <a:gd name="T4" fmla="*/ 43 w 86"/>
                <a:gd name="T5" fmla="*/ 84 h 126"/>
                <a:gd name="T6" fmla="*/ 0 w 86"/>
                <a:gd name="T7" fmla="*/ 126 h 126"/>
                <a:gd name="T8" fmla="*/ 43 w 86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0"/>
                  </a:moveTo>
                  <a:lnTo>
                    <a:pt x="86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7" name="Freeform 92"/>
            <p:cNvSpPr>
              <a:spLocks/>
            </p:cNvSpPr>
            <p:nvPr/>
          </p:nvSpPr>
          <p:spPr bwMode="auto">
            <a:xfrm>
              <a:off x="3651" y="2535"/>
              <a:ext cx="86" cy="126"/>
            </a:xfrm>
            <a:custGeom>
              <a:avLst/>
              <a:gdLst>
                <a:gd name="T0" fmla="*/ 43 w 86"/>
                <a:gd name="T1" fmla="*/ 126 h 126"/>
                <a:gd name="T2" fmla="*/ 0 w 86"/>
                <a:gd name="T3" fmla="*/ 0 h 126"/>
                <a:gd name="T4" fmla="*/ 43 w 86"/>
                <a:gd name="T5" fmla="*/ 42 h 126"/>
                <a:gd name="T6" fmla="*/ 86 w 86"/>
                <a:gd name="T7" fmla="*/ 0 h 126"/>
                <a:gd name="T8" fmla="*/ 43 w 86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6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8" name="Line 93"/>
            <p:cNvSpPr>
              <a:spLocks noChangeShapeType="1"/>
            </p:cNvSpPr>
            <p:nvPr/>
          </p:nvSpPr>
          <p:spPr bwMode="auto">
            <a:xfrm>
              <a:off x="3694" y="2262"/>
              <a:ext cx="1" cy="31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6691313" y="3457575"/>
            <a:ext cx="136525" cy="766763"/>
            <a:chOff x="4215" y="2178"/>
            <a:chExt cx="86" cy="483"/>
          </a:xfrm>
        </p:grpSpPr>
        <p:sp>
          <p:nvSpPr>
            <p:cNvPr id="25723" name="Freeform 95"/>
            <p:cNvSpPr>
              <a:spLocks/>
            </p:cNvSpPr>
            <p:nvPr/>
          </p:nvSpPr>
          <p:spPr bwMode="auto">
            <a:xfrm>
              <a:off x="4215" y="2178"/>
              <a:ext cx="86" cy="126"/>
            </a:xfrm>
            <a:custGeom>
              <a:avLst/>
              <a:gdLst>
                <a:gd name="T0" fmla="*/ 43 w 86"/>
                <a:gd name="T1" fmla="*/ 0 h 126"/>
                <a:gd name="T2" fmla="*/ 86 w 86"/>
                <a:gd name="T3" fmla="*/ 126 h 126"/>
                <a:gd name="T4" fmla="*/ 43 w 86"/>
                <a:gd name="T5" fmla="*/ 84 h 126"/>
                <a:gd name="T6" fmla="*/ 0 w 86"/>
                <a:gd name="T7" fmla="*/ 126 h 126"/>
                <a:gd name="T8" fmla="*/ 43 w 86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0"/>
                  </a:moveTo>
                  <a:lnTo>
                    <a:pt x="86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4" name="Freeform 96"/>
            <p:cNvSpPr>
              <a:spLocks/>
            </p:cNvSpPr>
            <p:nvPr/>
          </p:nvSpPr>
          <p:spPr bwMode="auto">
            <a:xfrm>
              <a:off x="4215" y="2535"/>
              <a:ext cx="86" cy="126"/>
            </a:xfrm>
            <a:custGeom>
              <a:avLst/>
              <a:gdLst>
                <a:gd name="T0" fmla="*/ 43 w 86"/>
                <a:gd name="T1" fmla="*/ 126 h 126"/>
                <a:gd name="T2" fmla="*/ 0 w 86"/>
                <a:gd name="T3" fmla="*/ 0 h 126"/>
                <a:gd name="T4" fmla="*/ 43 w 86"/>
                <a:gd name="T5" fmla="*/ 42 h 126"/>
                <a:gd name="T6" fmla="*/ 86 w 86"/>
                <a:gd name="T7" fmla="*/ 0 h 126"/>
                <a:gd name="T8" fmla="*/ 43 w 86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6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5" name="Line 97"/>
            <p:cNvSpPr>
              <a:spLocks noChangeShapeType="1"/>
            </p:cNvSpPr>
            <p:nvPr/>
          </p:nvSpPr>
          <p:spPr bwMode="auto">
            <a:xfrm>
              <a:off x="4258" y="2262"/>
              <a:ext cx="1" cy="31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01"/>
          <p:cNvGrpSpPr>
            <a:grpSpLocks/>
          </p:cNvGrpSpPr>
          <p:nvPr/>
        </p:nvGrpSpPr>
        <p:grpSpPr bwMode="auto">
          <a:xfrm>
            <a:off x="3195638" y="4357688"/>
            <a:ext cx="371475" cy="133350"/>
            <a:chOff x="2013" y="2745"/>
            <a:chExt cx="234" cy="84"/>
          </a:xfrm>
        </p:grpSpPr>
        <p:sp>
          <p:nvSpPr>
            <p:cNvPr id="25721" name="Freeform 99"/>
            <p:cNvSpPr>
              <a:spLocks/>
            </p:cNvSpPr>
            <p:nvPr/>
          </p:nvSpPr>
          <p:spPr bwMode="auto">
            <a:xfrm>
              <a:off x="2119" y="2745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2" name="Line 100"/>
            <p:cNvSpPr>
              <a:spLocks noChangeShapeType="1"/>
            </p:cNvSpPr>
            <p:nvPr/>
          </p:nvSpPr>
          <p:spPr bwMode="auto">
            <a:xfrm>
              <a:off x="2013" y="2787"/>
              <a:ext cx="14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61" name="Rectangle 102"/>
          <p:cNvSpPr>
            <a:spLocks noChangeArrowheads="1"/>
          </p:cNvSpPr>
          <p:nvPr/>
        </p:nvSpPr>
        <p:spPr bwMode="auto">
          <a:xfrm>
            <a:off x="3575050" y="5332413"/>
            <a:ext cx="3649663" cy="38417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Rectangle 103"/>
          <p:cNvSpPr>
            <a:spLocks noChangeArrowheads="1"/>
          </p:cNvSpPr>
          <p:nvPr/>
        </p:nvSpPr>
        <p:spPr bwMode="auto">
          <a:xfrm>
            <a:off x="4986338" y="5424488"/>
            <a:ext cx="10144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Data Buffers</a:t>
            </a:r>
            <a:endParaRPr lang="en-US"/>
          </a:p>
        </p:txBody>
      </p:sp>
      <p:sp>
        <p:nvSpPr>
          <p:cNvPr id="25663" name="Rectangle 104"/>
          <p:cNvSpPr>
            <a:spLocks noChangeArrowheads="1"/>
          </p:cNvSpPr>
          <p:nvPr/>
        </p:nvSpPr>
        <p:spPr bwMode="auto">
          <a:xfrm>
            <a:off x="1776413" y="53086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CS</a:t>
            </a:r>
            <a:endParaRPr lang="en-US"/>
          </a:p>
        </p:txBody>
      </p:sp>
      <p:grpSp>
        <p:nvGrpSpPr>
          <p:cNvPr id="18" name="Group 107"/>
          <p:cNvGrpSpPr>
            <a:grpSpLocks/>
          </p:cNvGrpSpPr>
          <p:nvPr/>
        </p:nvGrpSpPr>
        <p:grpSpPr bwMode="auto">
          <a:xfrm>
            <a:off x="2046288" y="5324475"/>
            <a:ext cx="1520825" cy="133350"/>
            <a:chOff x="1289" y="3354"/>
            <a:chExt cx="958" cy="84"/>
          </a:xfrm>
        </p:grpSpPr>
        <p:sp>
          <p:nvSpPr>
            <p:cNvPr id="25719" name="Freeform 105"/>
            <p:cNvSpPr>
              <a:spLocks/>
            </p:cNvSpPr>
            <p:nvPr/>
          </p:nvSpPr>
          <p:spPr bwMode="auto">
            <a:xfrm>
              <a:off x="2119" y="3354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Line 106"/>
            <p:cNvSpPr>
              <a:spLocks noChangeShapeType="1"/>
            </p:cNvSpPr>
            <p:nvPr/>
          </p:nvSpPr>
          <p:spPr bwMode="auto">
            <a:xfrm>
              <a:off x="1289" y="3396"/>
              <a:ext cx="8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65" name="Rectangle 108"/>
          <p:cNvSpPr>
            <a:spLocks noChangeArrowheads="1"/>
          </p:cNvSpPr>
          <p:nvPr/>
        </p:nvSpPr>
        <p:spPr bwMode="auto">
          <a:xfrm>
            <a:off x="1776413" y="5557838"/>
            <a:ext cx="3206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WE</a:t>
            </a:r>
            <a:endParaRPr lang="en-US"/>
          </a:p>
        </p:txBody>
      </p: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2046288" y="5573713"/>
            <a:ext cx="1520825" cy="133350"/>
            <a:chOff x="1289" y="3511"/>
            <a:chExt cx="958" cy="84"/>
          </a:xfrm>
        </p:grpSpPr>
        <p:sp>
          <p:nvSpPr>
            <p:cNvPr id="25717" name="Freeform 109"/>
            <p:cNvSpPr>
              <a:spLocks/>
            </p:cNvSpPr>
            <p:nvPr/>
          </p:nvSpPr>
          <p:spPr bwMode="auto">
            <a:xfrm>
              <a:off x="2119" y="3511"/>
              <a:ext cx="128" cy="84"/>
            </a:xfrm>
            <a:custGeom>
              <a:avLst/>
              <a:gdLst>
                <a:gd name="T0" fmla="*/ 128 w 128"/>
                <a:gd name="T1" fmla="*/ 42 h 84"/>
                <a:gd name="T2" fmla="*/ 0 w 128"/>
                <a:gd name="T3" fmla="*/ 84 h 84"/>
                <a:gd name="T4" fmla="*/ 43 w 128"/>
                <a:gd name="T5" fmla="*/ 42 h 84"/>
                <a:gd name="T6" fmla="*/ 0 w 128"/>
                <a:gd name="T7" fmla="*/ 0 h 84"/>
                <a:gd name="T8" fmla="*/ 128 w 128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84"/>
                <a:gd name="T17" fmla="*/ 128 w 1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84">
                  <a:moveTo>
                    <a:pt x="128" y="42"/>
                  </a:moveTo>
                  <a:lnTo>
                    <a:pt x="0" y="84"/>
                  </a:lnTo>
                  <a:lnTo>
                    <a:pt x="43" y="42"/>
                  </a:lnTo>
                  <a:lnTo>
                    <a:pt x="0" y="0"/>
                  </a:lnTo>
                  <a:lnTo>
                    <a:pt x="128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8" name="Line 110"/>
            <p:cNvSpPr>
              <a:spLocks noChangeShapeType="1"/>
            </p:cNvSpPr>
            <p:nvPr/>
          </p:nvSpPr>
          <p:spPr bwMode="auto">
            <a:xfrm>
              <a:off x="1289" y="3553"/>
              <a:ext cx="8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67" name="Line 112"/>
          <p:cNvSpPr>
            <a:spLocks noChangeShapeType="1"/>
          </p:cNvSpPr>
          <p:nvPr/>
        </p:nvSpPr>
        <p:spPr bwMode="auto">
          <a:xfrm>
            <a:off x="1758950" y="5307013"/>
            <a:ext cx="2190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Line 113"/>
          <p:cNvSpPr>
            <a:spLocks noChangeShapeType="1"/>
          </p:cNvSpPr>
          <p:nvPr/>
        </p:nvSpPr>
        <p:spPr bwMode="auto">
          <a:xfrm>
            <a:off x="1741488" y="5557838"/>
            <a:ext cx="271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752850" y="4606925"/>
            <a:ext cx="134938" cy="717550"/>
            <a:chOff x="2364" y="2902"/>
            <a:chExt cx="85" cy="452"/>
          </a:xfrm>
        </p:grpSpPr>
        <p:sp>
          <p:nvSpPr>
            <p:cNvPr id="25715" name="Freeform 114"/>
            <p:cNvSpPr>
              <a:spLocks/>
            </p:cNvSpPr>
            <p:nvPr/>
          </p:nvSpPr>
          <p:spPr bwMode="auto">
            <a:xfrm>
              <a:off x="2364" y="3228"/>
              <a:ext cx="85" cy="126"/>
            </a:xfrm>
            <a:custGeom>
              <a:avLst/>
              <a:gdLst>
                <a:gd name="T0" fmla="*/ 42 w 85"/>
                <a:gd name="T1" fmla="*/ 126 h 126"/>
                <a:gd name="T2" fmla="*/ 0 w 85"/>
                <a:gd name="T3" fmla="*/ 0 h 126"/>
                <a:gd name="T4" fmla="*/ 42 w 85"/>
                <a:gd name="T5" fmla="*/ 42 h 126"/>
                <a:gd name="T6" fmla="*/ 85 w 85"/>
                <a:gd name="T7" fmla="*/ 0 h 126"/>
                <a:gd name="T8" fmla="*/ 42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126"/>
                  </a:moveTo>
                  <a:lnTo>
                    <a:pt x="0" y="0"/>
                  </a:lnTo>
                  <a:lnTo>
                    <a:pt x="42" y="42"/>
                  </a:lnTo>
                  <a:lnTo>
                    <a:pt x="85" y="0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6" name="Line 115"/>
            <p:cNvSpPr>
              <a:spLocks noChangeShapeType="1"/>
            </p:cNvSpPr>
            <p:nvPr/>
          </p:nvSpPr>
          <p:spPr bwMode="auto">
            <a:xfrm>
              <a:off x="2406" y="2902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19"/>
          <p:cNvGrpSpPr>
            <a:grpSpLocks/>
          </p:cNvGrpSpPr>
          <p:nvPr/>
        </p:nvGrpSpPr>
        <p:grpSpPr bwMode="auto">
          <a:xfrm>
            <a:off x="4056063" y="4606925"/>
            <a:ext cx="134937" cy="717550"/>
            <a:chOff x="2555" y="2902"/>
            <a:chExt cx="85" cy="452"/>
          </a:xfrm>
        </p:grpSpPr>
        <p:sp>
          <p:nvSpPr>
            <p:cNvPr id="25713" name="Freeform 117"/>
            <p:cNvSpPr>
              <a:spLocks/>
            </p:cNvSpPr>
            <p:nvPr/>
          </p:nvSpPr>
          <p:spPr bwMode="auto">
            <a:xfrm>
              <a:off x="2555" y="2902"/>
              <a:ext cx="85" cy="126"/>
            </a:xfrm>
            <a:custGeom>
              <a:avLst/>
              <a:gdLst>
                <a:gd name="T0" fmla="*/ 43 w 85"/>
                <a:gd name="T1" fmla="*/ 0 h 126"/>
                <a:gd name="T2" fmla="*/ 85 w 85"/>
                <a:gd name="T3" fmla="*/ 126 h 126"/>
                <a:gd name="T4" fmla="*/ 43 w 85"/>
                <a:gd name="T5" fmla="*/ 84 h 126"/>
                <a:gd name="T6" fmla="*/ 0 w 85"/>
                <a:gd name="T7" fmla="*/ 126 h 126"/>
                <a:gd name="T8" fmla="*/ 43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0"/>
                  </a:moveTo>
                  <a:lnTo>
                    <a:pt x="85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4" name="Line 118"/>
            <p:cNvSpPr>
              <a:spLocks noChangeShapeType="1"/>
            </p:cNvSpPr>
            <p:nvPr/>
          </p:nvSpPr>
          <p:spPr bwMode="auto">
            <a:xfrm flipV="1">
              <a:off x="2598" y="2986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22"/>
          <p:cNvGrpSpPr>
            <a:grpSpLocks/>
          </p:cNvGrpSpPr>
          <p:nvPr/>
        </p:nvGrpSpPr>
        <p:grpSpPr bwMode="auto">
          <a:xfrm>
            <a:off x="4714875" y="4606925"/>
            <a:ext cx="134938" cy="717550"/>
            <a:chOff x="2970" y="2902"/>
            <a:chExt cx="85" cy="452"/>
          </a:xfrm>
        </p:grpSpPr>
        <p:sp>
          <p:nvSpPr>
            <p:cNvPr id="25711" name="Freeform 120"/>
            <p:cNvSpPr>
              <a:spLocks/>
            </p:cNvSpPr>
            <p:nvPr/>
          </p:nvSpPr>
          <p:spPr bwMode="auto">
            <a:xfrm>
              <a:off x="2970" y="3228"/>
              <a:ext cx="85" cy="126"/>
            </a:xfrm>
            <a:custGeom>
              <a:avLst/>
              <a:gdLst>
                <a:gd name="T0" fmla="*/ 43 w 85"/>
                <a:gd name="T1" fmla="*/ 126 h 126"/>
                <a:gd name="T2" fmla="*/ 0 w 85"/>
                <a:gd name="T3" fmla="*/ 0 h 126"/>
                <a:gd name="T4" fmla="*/ 43 w 85"/>
                <a:gd name="T5" fmla="*/ 42 h 126"/>
                <a:gd name="T6" fmla="*/ 85 w 85"/>
                <a:gd name="T7" fmla="*/ 0 h 126"/>
                <a:gd name="T8" fmla="*/ 43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5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2" name="Line 121"/>
            <p:cNvSpPr>
              <a:spLocks noChangeShapeType="1"/>
            </p:cNvSpPr>
            <p:nvPr/>
          </p:nvSpPr>
          <p:spPr bwMode="auto">
            <a:xfrm>
              <a:off x="3013" y="2902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019675" y="4606925"/>
            <a:ext cx="134938" cy="717550"/>
            <a:chOff x="3162" y="2902"/>
            <a:chExt cx="85" cy="452"/>
          </a:xfrm>
        </p:grpSpPr>
        <p:sp>
          <p:nvSpPr>
            <p:cNvPr id="25709" name="Freeform 123"/>
            <p:cNvSpPr>
              <a:spLocks/>
            </p:cNvSpPr>
            <p:nvPr/>
          </p:nvSpPr>
          <p:spPr bwMode="auto">
            <a:xfrm>
              <a:off x="3162" y="2902"/>
              <a:ext cx="85" cy="126"/>
            </a:xfrm>
            <a:custGeom>
              <a:avLst/>
              <a:gdLst>
                <a:gd name="T0" fmla="*/ 42 w 85"/>
                <a:gd name="T1" fmla="*/ 0 h 126"/>
                <a:gd name="T2" fmla="*/ 85 w 85"/>
                <a:gd name="T3" fmla="*/ 126 h 126"/>
                <a:gd name="T4" fmla="*/ 42 w 85"/>
                <a:gd name="T5" fmla="*/ 84 h 126"/>
                <a:gd name="T6" fmla="*/ 0 w 85"/>
                <a:gd name="T7" fmla="*/ 126 h 126"/>
                <a:gd name="T8" fmla="*/ 42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0"/>
                  </a:moveTo>
                  <a:lnTo>
                    <a:pt x="85" y="126"/>
                  </a:lnTo>
                  <a:lnTo>
                    <a:pt x="42" y="84"/>
                  </a:lnTo>
                  <a:lnTo>
                    <a:pt x="0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0" name="Line 124"/>
            <p:cNvSpPr>
              <a:spLocks noChangeShapeType="1"/>
            </p:cNvSpPr>
            <p:nvPr/>
          </p:nvSpPr>
          <p:spPr bwMode="auto">
            <a:xfrm flipV="1">
              <a:off x="3204" y="2986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28"/>
          <p:cNvGrpSpPr>
            <a:grpSpLocks/>
          </p:cNvGrpSpPr>
          <p:nvPr/>
        </p:nvGrpSpPr>
        <p:grpSpPr bwMode="auto">
          <a:xfrm>
            <a:off x="5627688" y="4606925"/>
            <a:ext cx="134937" cy="717550"/>
            <a:chOff x="3545" y="2902"/>
            <a:chExt cx="85" cy="452"/>
          </a:xfrm>
        </p:grpSpPr>
        <p:sp>
          <p:nvSpPr>
            <p:cNvPr id="25707" name="Freeform 126"/>
            <p:cNvSpPr>
              <a:spLocks/>
            </p:cNvSpPr>
            <p:nvPr/>
          </p:nvSpPr>
          <p:spPr bwMode="auto">
            <a:xfrm>
              <a:off x="3545" y="3228"/>
              <a:ext cx="85" cy="126"/>
            </a:xfrm>
            <a:custGeom>
              <a:avLst/>
              <a:gdLst>
                <a:gd name="T0" fmla="*/ 43 w 85"/>
                <a:gd name="T1" fmla="*/ 126 h 126"/>
                <a:gd name="T2" fmla="*/ 0 w 85"/>
                <a:gd name="T3" fmla="*/ 0 h 126"/>
                <a:gd name="T4" fmla="*/ 43 w 85"/>
                <a:gd name="T5" fmla="*/ 42 h 126"/>
                <a:gd name="T6" fmla="*/ 85 w 85"/>
                <a:gd name="T7" fmla="*/ 0 h 126"/>
                <a:gd name="T8" fmla="*/ 43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5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Line 127"/>
            <p:cNvSpPr>
              <a:spLocks noChangeShapeType="1"/>
            </p:cNvSpPr>
            <p:nvPr/>
          </p:nvSpPr>
          <p:spPr bwMode="auto">
            <a:xfrm>
              <a:off x="3588" y="2902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31"/>
          <p:cNvGrpSpPr>
            <a:grpSpLocks/>
          </p:cNvGrpSpPr>
          <p:nvPr/>
        </p:nvGrpSpPr>
        <p:grpSpPr bwMode="auto">
          <a:xfrm>
            <a:off x="5932488" y="4606925"/>
            <a:ext cx="134937" cy="717550"/>
            <a:chOff x="3737" y="2902"/>
            <a:chExt cx="85" cy="452"/>
          </a:xfrm>
        </p:grpSpPr>
        <p:sp>
          <p:nvSpPr>
            <p:cNvPr id="25705" name="Freeform 129"/>
            <p:cNvSpPr>
              <a:spLocks/>
            </p:cNvSpPr>
            <p:nvPr/>
          </p:nvSpPr>
          <p:spPr bwMode="auto">
            <a:xfrm>
              <a:off x="3737" y="2902"/>
              <a:ext cx="85" cy="126"/>
            </a:xfrm>
            <a:custGeom>
              <a:avLst/>
              <a:gdLst>
                <a:gd name="T0" fmla="*/ 42 w 85"/>
                <a:gd name="T1" fmla="*/ 0 h 126"/>
                <a:gd name="T2" fmla="*/ 85 w 85"/>
                <a:gd name="T3" fmla="*/ 126 h 126"/>
                <a:gd name="T4" fmla="*/ 42 w 85"/>
                <a:gd name="T5" fmla="*/ 84 h 126"/>
                <a:gd name="T6" fmla="*/ 0 w 85"/>
                <a:gd name="T7" fmla="*/ 126 h 126"/>
                <a:gd name="T8" fmla="*/ 42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0"/>
                  </a:moveTo>
                  <a:lnTo>
                    <a:pt x="85" y="126"/>
                  </a:lnTo>
                  <a:lnTo>
                    <a:pt x="42" y="84"/>
                  </a:lnTo>
                  <a:lnTo>
                    <a:pt x="0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6" name="Line 130"/>
            <p:cNvSpPr>
              <a:spLocks noChangeShapeType="1"/>
            </p:cNvSpPr>
            <p:nvPr/>
          </p:nvSpPr>
          <p:spPr bwMode="auto">
            <a:xfrm flipV="1">
              <a:off x="3779" y="2986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34"/>
          <p:cNvGrpSpPr>
            <a:grpSpLocks/>
          </p:cNvGrpSpPr>
          <p:nvPr/>
        </p:nvGrpSpPr>
        <p:grpSpPr bwMode="auto">
          <a:xfrm>
            <a:off x="6591300" y="4606925"/>
            <a:ext cx="134938" cy="717550"/>
            <a:chOff x="4152" y="2902"/>
            <a:chExt cx="85" cy="452"/>
          </a:xfrm>
        </p:grpSpPr>
        <p:sp>
          <p:nvSpPr>
            <p:cNvPr id="25703" name="Freeform 132"/>
            <p:cNvSpPr>
              <a:spLocks/>
            </p:cNvSpPr>
            <p:nvPr/>
          </p:nvSpPr>
          <p:spPr bwMode="auto">
            <a:xfrm>
              <a:off x="4152" y="3228"/>
              <a:ext cx="85" cy="126"/>
            </a:xfrm>
            <a:custGeom>
              <a:avLst/>
              <a:gdLst>
                <a:gd name="T0" fmla="*/ 42 w 85"/>
                <a:gd name="T1" fmla="*/ 126 h 126"/>
                <a:gd name="T2" fmla="*/ 0 w 85"/>
                <a:gd name="T3" fmla="*/ 0 h 126"/>
                <a:gd name="T4" fmla="*/ 42 w 85"/>
                <a:gd name="T5" fmla="*/ 42 h 126"/>
                <a:gd name="T6" fmla="*/ 85 w 85"/>
                <a:gd name="T7" fmla="*/ 0 h 126"/>
                <a:gd name="T8" fmla="*/ 42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126"/>
                  </a:moveTo>
                  <a:lnTo>
                    <a:pt x="0" y="0"/>
                  </a:lnTo>
                  <a:lnTo>
                    <a:pt x="42" y="42"/>
                  </a:lnTo>
                  <a:lnTo>
                    <a:pt x="85" y="0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Line 133"/>
            <p:cNvSpPr>
              <a:spLocks noChangeShapeType="1"/>
            </p:cNvSpPr>
            <p:nvPr/>
          </p:nvSpPr>
          <p:spPr bwMode="auto">
            <a:xfrm>
              <a:off x="4194" y="2902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37"/>
          <p:cNvGrpSpPr>
            <a:grpSpLocks/>
          </p:cNvGrpSpPr>
          <p:nvPr/>
        </p:nvGrpSpPr>
        <p:grpSpPr bwMode="auto">
          <a:xfrm>
            <a:off x="6894513" y="4606925"/>
            <a:ext cx="134937" cy="717550"/>
            <a:chOff x="4343" y="2902"/>
            <a:chExt cx="85" cy="452"/>
          </a:xfrm>
        </p:grpSpPr>
        <p:sp>
          <p:nvSpPr>
            <p:cNvPr id="25701" name="Freeform 135"/>
            <p:cNvSpPr>
              <a:spLocks/>
            </p:cNvSpPr>
            <p:nvPr/>
          </p:nvSpPr>
          <p:spPr bwMode="auto">
            <a:xfrm>
              <a:off x="4343" y="2902"/>
              <a:ext cx="85" cy="126"/>
            </a:xfrm>
            <a:custGeom>
              <a:avLst/>
              <a:gdLst>
                <a:gd name="T0" fmla="*/ 43 w 85"/>
                <a:gd name="T1" fmla="*/ 0 h 126"/>
                <a:gd name="T2" fmla="*/ 85 w 85"/>
                <a:gd name="T3" fmla="*/ 126 h 126"/>
                <a:gd name="T4" fmla="*/ 43 w 85"/>
                <a:gd name="T5" fmla="*/ 84 h 126"/>
                <a:gd name="T6" fmla="*/ 0 w 85"/>
                <a:gd name="T7" fmla="*/ 126 h 126"/>
                <a:gd name="T8" fmla="*/ 43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0"/>
                  </a:moveTo>
                  <a:lnTo>
                    <a:pt x="85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Line 136"/>
            <p:cNvSpPr>
              <a:spLocks noChangeShapeType="1"/>
            </p:cNvSpPr>
            <p:nvPr/>
          </p:nvSpPr>
          <p:spPr bwMode="auto">
            <a:xfrm flipV="1">
              <a:off x="4386" y="2986"/>
              <a:ext cx="1" cy="3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41"/>
          <p:cNvGrpSpPr>
            <a:grpSpLocks/>
          </p:cNvGrpSpPr>
          <p:nvPr/>
        </p:nvGrpSpPr>
        <p:grpSpPr bwMode="auto">
          <a:xfrm>
            <a:off x="3938588" y="5691188"/>
            <a:ext cx="134937" cy="633412"/>
            <a:chOff x="2481" y="3585"/>
            <a:chExt cx="85" cy="399"/>
          </a:xfrm>
        </p:grpSpPr>
        <p:sp>
          <p:nvSpPr>
            <p:cNvPr id="25698" name="Freeform 138"/>
            <p:cNvSpPr>
              <a:spLocks/>
            </p:cNvSpPr>
            <p:nvPr/>
          </p:nvSpPr>
          <p:spPr bwMode="auto">
            <a:xfrm>
              <a:off x="2481" y="3585"/>
              <a:ext cx="85" cy="126"/>
            </a:xfrm>
            <a:custGeom>
              <a:avLst/>
              <a:gdLst>
                <a:gd name="T0" fmla="*/ 42 w 85"/>
                <a:gd name="T1" fmla="*/ 0 h 126"/>
                <a:gd name="T2" fmla="*/ 85 w 85"/>
                <a:gd name="T3" fmla="*/ 126 h 126"/>
                <a:gd name="T4" fmla="*/ 42 w 85"/>
                <a:gd name="T5" fmla="*/ 84 h 126"/>
                <a:gd name="T6" fmla="*/ 0 w 85"/>
                <a:gd name="T7" fmla="*/ 126 h 126"/>
                <a:gd name="T8" fmla="*/ 42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0"/>
                  </a:moveTo>
                  <a:lnTo>
                    <a:pt x="85" y="126"/>
                  </a:lnTo>
                  <a:lnTo>
                    <a:pt x="42" y="84"/>
                  </a:lnTo>
                  <a:lnTo>
                    <a:pt x="0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Freeform 139"/>
            <p:cNvSpPr>
              <a:spLocks/>
            </p:cNvSpPr>
            <p:nvPr/>
          </p:nvSpPr>
          <p:spPr bwMode="auto">
            <a:xfrm>
              <a:off x="2481" y="3858"/>
              <a:ext cx="85" cy="126"/>
            </a:xfrm>
            <a:custGeom>
              <a:avLst/>
              <a:gdLst>
                <a:gd name="T0" fmla="*/ 42 w 85"/>
                <a:gd name="T1" fmla="*/ 126 h 126"/>
                <a:gd name="T2" fmla="*/ 0 w 85"/>
                <a:gd name="T3" fmla="*/ 0 h 126"/>
                <a:gd name="T4" fmla="*/ 42 w 85"/>
                <a:gd name="T5" fmla="*/ 42 h 126"/>
                <a:gd name="T6" fmla="*/ 85 w 85"/>
                <a:gd name="T7" fmla="*/ 0 h 126"/>
                <a:gd name="T8" fmla="*/ 42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126"/>
                  </a:moveTo>
                  <a:lnTo>
                    <a:pt x="0" y="0"/>
                  </a:lnTo>
                  <a:lnTo>
                    <a:pt x="42" y="42"/>
                  </a:lnTo>
                  <a:lnTo>
                    <a:pt x="85" y="0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Line 140"/>
            <p:cNvSpPr>
              <a:spLocks noChangeShapeType="1"/>
            </p:cNvSpPr>
            <p:nvPr/>
          </p:nvSpPr>
          <p:spPr bwMode="auto">
            <a:xfrm>
              <a:off x="2523" y="3669"/>
              <a:ext cx="1" cy="2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145"/>
          <p:cNvGrpSpPr>
            <a:grpSpLocks/>
          </p:cNvGrpSpPr>
          <p:nvPr/>
        </p:nvGrpSpPr>
        <p:grpSpPr bwMode="auto">
          <a:xfrm>
            <a:off x="4867275" y="5691188"/>
            <a:ext cx="134938" cy="633412"/>
            <a:chOff x="3066" y="3585"/>
            <a:chExt cx="85" cy="399"/>
          </a:xfrm>
        </p:grpSpPr>
        <p:sp>
          <p:nvSpPr>
            <p:cNvPr id="25695" name="Freeform 142"/>
            <p:cNvSpPr>
              <a:spLocks/>
            </p:cNvSpPr>
            <p:nvPr/>
          </p:nvSpPr>
          <p:spPr bwMode="auto">
            <a:xfrm>
              <a:off x="3066" y="3585"/>
              <a:ext cx="85" cy="126"/>
            </a:xfrm>
            <a:custGeom>
              <a:avLst/>
              <a:gdLst>
                <a:gd name="T0" fmla="*/ 43 w 85"/>
                <a:gd name="T1" fmla="*/ 0 h 126"/>
                <a:gd name="T2" fmla="*/ 85 w 85"/>
                <a:gd name="T3" fmla="*/ 126 h 126"/>
                <a:gd name="T4" fmla="*/ 43 w 85"/>
                <a:gd name="T5" fmla="*/ 84 h 126"/>
                <a:gd name="T6" fmla="*/ 0 w 85"/>
                <a:gd name="T7" fmla="*/ 126 h 126"/>
                <a:gd name="T8" fmla="*/ 43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0"/>
                  </a:moveTo>
                  <a:lnTo>
                    <a:pt x="85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Freeform 143"/>
            <p:cNvSpPr>
              <a:spLocks/>
            </p:cNvSpPr>
            <p:nvPr/>
          </p:nvSpPr>
          <p:spPr bwMode="auto">
            <a:xfrm>
              <a:off x="3066" y="3858"/>
              <a:ext cx="85" cy="126"/>
            </a:xfrm>
            <a:custGeom>
              <a:avLst/>
              <a:gdLst>
                <a:gd name="T0" fmla="*/ 43 w 85"/>
                <a:gd name="T1" fmla="*/ 126 h 126"/>
                <a:gd name="T2" fmla="*/ 0 w 85"/>
                <a:gd name="T3" fmla="*/ 0 h 126"/>
                <a:gd name="T4" fmla="*/ 43 w 85"/>
                <a:gd name="T5" fmla="*/ 42 h 126"/>
                <a:gd name="T6" fmla="*/ 85 w 85"/>
                <a:gd name="T7" fmla="*/ 0 h 126"/>
                <a:gd name="T8" fmla="*/ 43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5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144"/>
            <p:cNvSpPr>
              <a:spLocks noChangeShapeType="1"/>
            </p:cNvSpPr>
            <p:nvPr/>
          </p:nvSpPr>
          <p:spPr bwMode="auto">
            <a:xfrm>
              <a:off x="3109" y="3669"/>
              <a:ext cx="1" cy="2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49"/>
          <p:cNvGrpSpPr>
            <a:grpSpLocks/>
          </p:cNvGrpSpPr>
          <p:nvPr/>
        </p:nvGrpSpPr>
        <p:grpSpPr bwMode="auto">
          <a:xfrm>
            <a:off x="5795963" y="5691188"/>
            <a:ext cx="136525" cy="633412"/>
            <a:chOff x="3651" y="3585"/>
            <a:chExt cx="86" cy="399"/>
          </a:xfrm>
        </p:grpSpPr>
        <p:sp>
          <p:nvSpPr>
            <p:cNvPr id="25692" name="Freeform 146"/>
            <p:cNvSpPr>
              <a:spLocks/>
            </p:cNvSpPr>
            <p:nvPr/>
          </p:nvSpPr>
          <p:spPr bwMode="auto">
            <a:xfrm>
              <a:off x="3651" y="3585"/>
              <a:ext cx="86" cy="126"/>
            </a:xfrm>
            <a:custGeom>
              <a:avLst/>
              <a:gdLst>
                <a:gd name="T0" fmla="*/ 43 w 86"/>
                <a:gd name="T1" fmla="*/ 0 h 126"/>
                <a:gd name="T2" fmla="*/ 86 w 86"/>
                <a:gd name="T3" fmla="*/ 126 h 126"/>
                <a:gd name="T4" fmla="*/ 43 w 86"/>
                <a:gd name="T5" fmla="*/ 84 h 126"/>
                <a:gd name="T6" fmla="*/ 0 w 86"/>
                <a:gd name="T7" fmla="*/ 126 h 126"/>
                <a:gd name="T8" fmla="*/ 43 w 86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0"/>
                  </a:moveTo>
                  <a:lnTo>
                    <a:pt x="86" y="126"/>
                  </a:lnTo>
                  <a:lnTo>
                    <a:pt x="43" y="84"/>
                  </a:lnTo>
                  <a:lnTo>
                    <a:pt x="0" y="12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Freeform 147"/>
            <p:cNvSpPr>
              <a:spLocks/>
            </p:cNvSpPr>
            <p:nvPr/>
          </p:nvSpPr>
          <p:spPr bwMode="auto">
            <a:xfrm>
              <a:off x="3651" y="3858"/>
              <a:ext cx="86" cy="126"/>
            </a:xfrm>
            <a:custGeom>
              <a:avLst/>
              <a:gdLst>
                <a:gd name="T0" fmla="*/ 43 w 86"/>
                <a:gd name="T1" fmla="*/ 126 h 126"/>
                <a:gd name="T2" fmla="*/ 0 w 86"/>
                <a:gd name="T3" fmla="*/ 0 h 126"/>
                <a:gd name="T4" fmla="*/ 43 w 86"/>
                <a:gd name="T5" fmla="*/ 42 h 126"/>
                <a:gd name="T6" fmla="*/ 86 w 86"/>
                <a:gd name="T7" fmla="*/ 0 h 126"/>
                <a:gd name="T8" fmla="*/ 43 w 86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26"/>
                <a:gd name="T17" fmla="*/ 86 w 86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26">
                  <a:moveTo>
                    <a:pt x="43" y="126"/>
                  </a:moveTo>
                  <a:lnTo>
                    <a:pt x="0" y="0"/>
                  </a:lnTo>
                  <a:lnTo>
                    <a:pt x="43" y="42"/>
                  </a:lnTo>
                  <a:lnTo>
                    <a:pt x="86" y="0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148"/>
            <p:cNvSpPr>
              <a:spLocks noChangeShapeType="1"/>
            </p:cNvSpPr>
            <p:nvPr/>
          </p:nvSpPr>
          <p:spPr bwMode="auto">
            <a:xfrm>
              <a:off x="3694" y="3669"/>
              <a:ext cx="1" cy="2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3"/>
          <p:cNvGrpSpPr>
            <a:grpSpLocks/>
          </p:cNvGrpSpPr>
          <p:nvPr/>
        </p:nvGrpSpPr>
        <p:grpSpPr bwMode="auto">
          <a:xfrm>
            <a:off x="6675438" y="5691188"/>
            <a:ext cx="134937" cy="633412"/>
            <a:chOff x="4205" y="3585"/>
            <a:chExt cx="85" cy="399"/>
          </a:xfrm>
        </p:grpSpPr>
        <p:sp>
          <p:nvSpPr>
            <p:cNvPr id="25689" name="Freeform 150"/>
            <p:cNvSpPr>
              <a:spLocks/>
            </p:cNvSpPr>
            <p:nvPr/>
          </p:nvSpPr>
          <p:spPr bwMode="auto">
            <a:xfrm>
              <a:off x="4205" y="3585"/>
              <a:ext cx="85" cy="126"/>
            </a:xfrm>
            <a:custGeom>
              <a:avLst/>
              <a:gdLst>
                <a:gd name="T0" fmla="*/ 42 w 85"/>
                <a:gd name="T1" fmla="*/ 0 h 126"/>
                <a:gd name="T2" fmla="*/ 85 w 85"/>
                <a:gd name="T3" fmla="*/ 126 h 126"/>
                <a:gd name="T4" fmla="*/ 42 w 85"/>
                <a:gd name="T5" fmla="*/ 84 h 126"/>
                <a:gd name="T6" fmla="*/ 0 w 85"/>
                <a:gd name="T7" fmla="*/ 126 h 126"/>
                <a:gd name="T8" fmla="*/ 42 w 8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0"/>
                  </a:moveTo>
                  <a:lnTo>
                    <a:pt x="85" y="126"/>
                  </a:lnTo>
                  <a:lnTo>
                    <a:pt x="42" y="84"/>
                  </a:lnTo>
                  <a:lnTo>
                    <a:pt x="0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Freeform 151"/>
            <p:cNvSpPr>
              <a:spLocks/>
            </p:cNvSpPr>
            <p:nvPr/>
          </p:nvSpPr>
          <p:spPr bwMode="auto">
            <a:xfrm>
              <a:off x="4205" y="3858"/>
              <a:ext cx="85" cy="126"/>
            </a:xfrm>
            <a:custGeom>
              <a:avLst/>
              <a:gdLst>
                <a:gd name="T0" fmla="*/ 42 w 85"/>
                <a:gd name="T1" fmla="*/ 126 h 126"/>
                <a:gd name="T2" fmla="*/ 0 w 85"/>
                <a:gd name="T3" fmla="*/ 0 h 126"/>
                <a:gd name="T4" fmla="*/ 42 w 85"/>
                <a:gd name="T5" fmla="*/ 42 h 126"/>
                <a:gd name="T6" fmla="*/ 85 w 85"/>
                <a:gd name="T7" fmla="*/ 0 h 126"/>
                <a:gd name="T8" fmla="*/ 42 w 85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26"/>
                <a:gd name="T17" fmla="*/ 85 w 8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26">
                  <a:moveTo>
                    <a:pt x="42" y="126"/>
                  </a:moveTo>
                  <a:lnTo>
                    <a:pt x="0" y="0"/>
                  </a:lnTo>
                  <a:lnTo>
                    <a:pt x="42" y="42"/>
                  </a:lnTo>
                  <a:lnTo>
                    <a:pt x="85" y="0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Line 152"/>
            <p:cNvSpPr>
              <a:spLocks noChangeShapeType="1"/>
            </p:cNvSpPr>
            <p:nvPr/>
          </p:nvSpPr>
          <p:spPr bwMode="auto">
            <a:xfrm>
              <a:off x="4247" y="3669"/>
              <a:ext cx="1" cy="2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1" name="Rectangle 154"/>
          <p:cNvSpPr>
            <a:spLocks noChangeArrowheads="1"/>
          </p:cNvSpPr>
          <p:nvPr/>
        </p:nvSpPr>
        <p:spPr bwMode="auto">
          <a:xfrm>
            <a:off x="3870325" y="6324600"/>
            <a:ext cx="371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I/O0</a:t>
            </a:r>
            <a:endParaRPr lang="en-US"/>
          </a:p>
        </p:txBody>
      </p:sp>
      <p:sp>
        <p:nvSpPr>
          <p:cNvPr id="25682" name="Rectangle 155"/>
          <p:cNvSpPr>
            <a:spLocks noChangeArrowheads="1"/>
          </p:cNvSpPr>
          <p:nvPr/>
        </p:nvSpPr>
        <p:spPr bwMode="auto">
          <a:xfrm>
            <a:off x="4783138" y="6324600"/>
            <a:ext cx="371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I/O1</a:t>
            </a:r>
            <a:endParaRPr lang="en-US"/>
          </a:p>
        </p:txBody>
      </p:sp>
      <p:sp>
        <p:nvSpPr>
          <p:cNvPr id="25683" name="Rectangle 156"/>
          <p:cNvSpPr>
            <a:spLocks noChangeArrowheads="1"/>
          </p:cNvSpPr>
          <p:nvPr/>
        </p:nvSpPr>
        <p:spPr bwMode="auto">
          <a:xfrm>
            <a:off x="5745163" y="6324600"/>
            <a:ext cx="371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I/O2</a:t>
            </a:r>
            <a:endParaRPr lang="en-US"/>
          </a:p>
        </p:txBody>
      </p:sp>
      <p:sp>
        <p:nvSpPr>
          <p:cNvPr id="25684" name="Rectangle 157"/>
          <p:cNvSpPr>
            <a:spLocks noChangeArrowheads="1"/>
          </p:cNvSpPr>
          <p:nvPr/>
        </p:nvSpPr>
        <p:spPr bwMode="auto">
          <a:xfrm>
            <a:off x="6553200" y="6324600"/>
            <a:ext cx="371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I/O3</a:t>
            </a:r>
            <a:endParaRPr lang="en-US"/>
          </a:p>
        </p:txBody>
      </p:sp>
      <p:sp>
        <p:nvSpPr>
          <p:cNvPr id="25685" name="Rectangle 5"/>
          <p:cNvSpPr>
            <a:spLocks noChangeArrowheads="1"/>
          </p:cNvSpPr>
          <p:nvPr/>
        </p:nvSpPr>
        <p:spPr bwMode="auto">
          <a:xfrm>
            <a:off x="7620000" y="1955800"/>
            <a:ext cx="9017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64 x 64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Square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Array</a:t>
            </a:r>
          </a:p>
        </p:txBody>
      </p:sp>
      <p:sp>
        <p:nvSpPr>
          <p:cNvPr id="25686" name="Rectangle 6"/>
          <p:cNvSpPr>
            <a:spLocks noChangeArrowheads="1"/>
          </p:cNvSpPr>
          <p:nvPr/>
        </p:nvSpPr>
        <p:spPr bwMode="auto">
          <a:xfrm>
            <a:off x="7486650" y="4178300"/>
            <a:ext cx="1409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Amplifers &amp;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Mux/Demux</a:t>
            </a:r>
          </a:p>
        </p:txBody>
      </p:sp>
      <p:sp>
        <p:nvSpPr>
          <p:cNvPr id="25687" name="Rectangle 7"/>
          <p:cNvSpPr>
            <a:spLocks noChangeArrowheads="1"/>
          </p:cNvSpPr>
          <p:nvPr/>
        </p:nvSpPr>
        <p:spPr bwMode="auto">
          <a:xfrm>
            <a:off x="234950" y="2019300"/>
            <a:ext cx="13462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Some Addr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bits select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row</a:t>
            </a:r>
          </a:p>
        </p:txBody>
      </p:sp>
      <p:sp>
        <p:nvSpPr>
          <p:cNvPr id="25688" name="Rectangle 8"/>
          <p:cNvSpPr>
            <a:spLocks noChangeArrowheads="1"/>
          </p:cNvSpPr>
          <p:nvPr/>
        </p:nvSpPr>
        <p:spPr bwMode="auto">
          <a:xfrm>
            <a:off x="234950" y="4114800"/>
            <a:ext cx="13462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Some Addr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bits select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within row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333FF"/>
                </a:solidFill>
                <a:latin typeface="Times New Roman" pitchFamily="18" charset="0"/>
              </a:rPr>
              <a:t>Processor Array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4" name="Picture 4" descr="App-a-02-0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86&quot;&gt;&lt;/object&gt;&lt;object type=&quot;2&quot; unique_id=&quot;10087&quot;&gt;&lt;object type=&quot;3&quot; unique_id=&quot;10088&quot;&gt;&lt;property id=&quot;20148&quot; value=&quot;5&quot;/&gt;&lt;property id=&quot;20300&quot; value=&quot;Slide 1 - &amp;quot;ECE/CS 552: Performance and Cost&amp;quot;&quot;/&gt;&lt;property id=&quot;20307&quot; value=&quot;256&quot;/&gt;&lt;/object&gt;&lt;object type=&quot;3&quot; unique_id=&quot;10089&quot;&gt;&lt;property id=&quot;20148&quot; value=&quot;5&quot;/&gt;&lt;property id=&quot;20300&quot; value=&quot;Slide 2 - &amp;quot;Performance and Cost&amp;quot;&quot;/&gt;&lt;property id=&quot;20307&quot; value=&quot;258&quot;/&gt;&lt;/object&gt;&lt;object type=&quot;3&quot; unique_id=&quot;10090&quot;&gt;&lt;property id=&quot;20148&quot; value=&quot;5&quot;/&gt;&lt;property id=&quot;20300&quot; value=&quot;Slide 3 - &amp;quot;Performance and Cost &amp;quot;&quot;/&gt;&lt;property id=&quot;20307&quot; value=&quot;257&quot;/&gt;&lt;/object&gt;&lt;object type=&quot;3&quot; unique_id=&quot;10091&quot;&gt;&lt;property id=&quot;20148&quot; value=&quot;5&quot;/&gt;&lt;property id=&quot;20300&quot; value=&quot;Slide 4 - &amp;quot;Performance of Computers&amp;quot;&quot;/&gt;&lt;property id=&quot;20307&quot; value=&quot;259&quot;/&gt;&lt;/object&gt;&lt;object type=&quot;3&quot; unique_id=&quot;10092&quot;&gt;&lt;property id=&quot;20148&quot; value=&quot;5&quot;/&gt;&lt;property id=&quot;20300&quot; value=&quot;Slide 5 - &amp;quot;Forecast&amp;quot;&quot;/&gt;&lt;property id=&quot;20307&quot; value=&quot;260&quot;/&gt;&lt;/object&gt;&lt;object type=&quot;3&quot; unique_id=&quot;10093&quot;&gt;&lt;property id=&quot;20148&quot; value=&quot;5&quot;/&gt;&lt;property id=&quot;20300&quot; value=&quot;Slide 6 - &amp;quot;Defining Performance&amp;quot;&quot;/&gt;&lt;property id=&quot;20307&quot; value=&quot;261&quot;/&gt;&lt;/object&gt;&lt;object type=&quot;3&quot; unique_id=&quot;10094&quot;&gt;&lt;property id=&quot;20148&quot; value=&quot;5&quot;/&gt;&lt;property id=&quot;20300&quot; value=&quot;Slide 7 - &amp;quot;Response Time vs. Throughput&amp;quot;&quot;/&gt;&lt;property id=&quot;20307&quot; value=&quot;262&quot;/&gt;&lt;/object&gt;&lt;object type=&quot;3&quot; unique_id=&quot;10095&quot;&gt;&lt;property id=&quot;20148&quot; value=&quot;5&quot;/&gt;&lt;property id=&quot;20300&quot; value=&quot;Slide 8 - &amp;quot;What is Performance for us?&amp;quot;&quot;/&gt;&lt;property id=&quot;20307&quot; value=&quot;263&quot;/&gt;&lt;/object&gt;&lt;object type=&quot;3&quot; unique_id=&quot;10096&quot;&gt;&lt;property id=&quot;20148&quot; value=&quot;5&quot;/&gt;&lt;property id=&quot;20300&quot; value=&quot;Slide 9 - &amp;quot;Improve Performance&amp;quot;&quot;/&gt;&lt;property id=&quot;20307&quot; value=&quot;264&quot;/&gt;&lt;/object&gt;&lt;object type=&quot;3&quot; unique_id=&quot;10097&quot;&gt;&lt;property id=&quot;20148&quot; value=&quot;5&quot;/&gt;&lt;property id=&quot;20300&quot; value=&quot;Slide 10 - &amp;quot;Performance Comparison&amp;quot;&quot;/&gt;&lt;property id=&quot;20307&quot; value=&quot;265&quot;/&gt;&lt;/object&gt;&lt;object type=&quot;3&quot; unique_id=&quot;10098&quot;&gt;&lt;property id=&quot;20148&quot; value=&quot;5&quot;/&gt;&lt;property id=&quot;20300&quot; value=&quot;Slide 11 - &amp;quot;Breaking Down Performance&amp;quot;&quot;/&gt;&lt;property id=&quot;20307&quot; value=&quot;266&quot;/&gt;&lt;/object&gt;&lt;object type=&quot;3&quot; unique_id=&quot;10099&quot;&gt;&lt;property id=&quot;20148&quot; value=&quot;5&quot;/&gt;&lt;property id=&quot;20300&quot; value=&quot;Slide 12 - &amp;quot;Iron Law&amp;quot;&quot;/&gt;&lt;property id=&quot;20307&quot; value=&quot;267&quot;/&gt;&lt;/object&gt;&lt;object type=&quot;3&quot; unique_id=&quot;10100&quot;&gt;&lt;property id=&quot;20148&quot; value=&quot;5&quot;/&gt;&lt;property id=&quot;20300&quot; value=&quot;Slide 13 - &amp;quot;Iron Law&amp;quot;&quot;/&gt;&lt;property id=&quot;20307&quot; value=&quot;268&quot;/&gt;&lt;/object&gt;&lt;object type=&quot;3&quot; unique_id=&quot;10101&quot;&gt;&lt;property id=&quot;20148&quot; value=&quot;5&quot;/&gt;&lt;property id=&quot;20300&quot; value=&quot;Slide 14 - &amp;quot;Our Goal&amp;quot;&quot;/&gt;&lt;property id=&quot;20307&quot; value=&quot;269&quot;/&gt;&lt;/object&gt;&lt;object type=&quot;3&quot; unique_id=&quot;10102&quot;&gt;&lt;property id=&quot;20148&quot; value=&quot;5&quot;/&gt;&lt;property id=&quot;20300&quot; value=&quot;Slide 15 - &amp;quot;Other Metrics&amp;quot;&quot;/&gt;&lt;property id=&quot;20307&quot; value=&quot;270&quot;/&gt;&lt;/object&gt;&lt;object type=&quot;3&quot; unique_id=&quot;10103&quot;&gt;&lt;property id=&quot;20148&quot; value=&quot;5&quot;/&gt;&lt;property id=&quot;20300&quot; value=&quot;Slide 16 - &amp;quot;Problems with MIPS&amp;quot;&quot;/&gt;&lt;property id=&quot;20307&quot; value=&quot;271&quot;/&gt;&lt;/object&gt;&lt;object type=&quot;3&quot; unique_id=&quot;10104&quot;&gt;&lt;property id=&quot;20148&quot; value=&quot;5&quot;/&gt;&lt;property id=&quot;20300&quot; value=&quot;Slide 17 - &amp;quot;Problems with MIPS&amp;quot;&quot;/&gt;&lt;property id=&quot;20307&quot; value=&quot;272&quot;/&gt;&lt;/object&gt;&lt;object type=&quot;3&quot; unique_id=&quot;10105&quot;&gt;&lt;property id=&quot;20148&quot; value=&quot;5&quot;/&gt;&lt;property id=&quot;20300&quot; value=&quot;Slide 18 - &amp;quot;Other Metrics&amp;quot;&quot;/&gt;&lt;property id=&quot;20307&quot; value=&quot;273&quot;/&gt;&lt;/object&gt;&lt;object type=&quot;3&quot; unique_id=&quot;10106&quot;&gt;&lt;property id=&quot;20148&quot; value=&quot;5&quot;/&gt;&lt;property id=&quot;20300&quot; value=&quot;Slide 19 - &amp;quot;Rules&amp;quot;&quot;/&gt;&lt;property id=&quot;20307&quot; value=&quot;274&quot;/&gt;&lt;/object&gt;&lt;object type=&quot;3&quot; unique_id=&quot;10107&quot;&gt;&lt;property id=&quot;20148&quot; value=&quot;5&quot;/&gt;&lt;property id=&quot;20300&quot; value=&quot;Slide 20 - &amp;quot;Iron Law Example&amp;quot;&quot;/&gt;&lt;property id=&quot;20307&quot; value=&quot;275&quot;/&gt;&lt;/object&gt;&lt;object type=&quot;3&quot; unique_id=&quot;10108&quot;&gt;&lt;property id=&quot;20148&quot; value=&quot;5&quot;/&gt;&lt;property id=&quot;20300&quot; value=&quot;Slide 21 - &amp;quot;Iron Law Example&amp;quot;&quot;/&gt;&lt;property id=&quot;20307&quot; value=&quot;276&quot;/&gt;&lt;/object&gt;&lt;object type=&quot;3&quot; unique_id=&quot;10109&quot;&gt;&lt;property id=&quot;20148&quot; value=&quot;5&quot;/&gt;&lt;property id=&quot;20300&quot; value=&quot;Slide 22 - &amp;quot;Iron Law Example&amp;quot;&quot;/&gt;&lt;property id=&quot;20307&quot; value=&quot;277&quot;/&gt;&lt;/object&gt;&lt;object type=&quot;3&quot; unique_id=&quot;10110&quot;&gt;&lt;property id=&quot;20148&quot; value=&quot;5&quot;/&gt;&lt;property id=&quot;20300&quot; value=&quot;Slide 23 - &amp;quot;Which Programs&amp;quot;&quot;/&gt;&lt;property id=&quot;20307&quot; value=&quot;278&quot;/&gt;&lt;/object&gt;&lt;object type=&quot;3&quot; unique_id=&quot;10111&quot;&gt;&lt;property id=&quot;20148&quot; value=&quot;5&quot;/&gt;&lt;property id=&quot;20300&quot; value=&quot;Slide 24 - &amp;quot;How to Average&amp;quot;&quot;/&gt;&lt;property id=&quot;20307&quot; value=&quot;279&quot;/&gt;&lt;/object&gt;&lt;object type=&quot;3&quot; unique_id=&quot;10112&quot;&gt;&lt;property id=&quot;20148&quot; value=&quot;5&quot;/&gt;&lt;property id=&quot;20300&quot; value=&quot;Slide 25 - &amp;quot;How to Average&amp;quot;&quot;/&gt;&lt;property id=&quot;20307&quot; value=&quot;280&quot;/&gt;&lt;/object&gt;&lt;object type=&quot;3&quot; unique_id=&quot;10113&quot;&gt;&lt;property id=&quot;20148&quot; value=&quot;5&quot;/&gt;&lt;property id=&quot;20300&quot; value=&quot;Slide 26 - &amp;quot;Other Averages&amp;quot;&quot;/&gt;&lt;property id=&quot;20307&quot; value=&quot;281&quot;/&gt;&lt;/object&gt;&lt;object type=&quot;3&quot; unique_id=&quot;10114&quot;&gt;&lt;property id=&quot;20148&quot; value=&quot;5&quot;/&gt;&lt;property id=&quot;20300&quot; value=&quot;Slide 27 - &amp;quot;Harmonic Mean&amp;quot;&quot;/&gt;&lt;property id=&quot;20307&quot; value=&quot;282&quot;/&gt;&lt;/object&gt;&lt;object type=&quot;3&quot; unique_id=&quot;10115&quot;&gt;&lt;property id=&quot;20148&quot; value=&quot;5&quot;/&gt;&lt;property id=&quot;20300&quot; value=&quot;Slide 28 - &amp;quot;Dealing with Ratios&amp;quot;&quot;/&gt;&lt;property id=&quot;20307&quot; value=&quot;283&quot;/&gt;&lt;/object&gt;&lt;object type=&quot;3&quot; unique_id=&quot;10116&quot;&gt;&lt;property id=&quot;20148&quot; value=&quot;5&quot;/&gt;&lt;property id=&quot;20300&quot; value=&quot;Slide 29 - &amp;quot;Dealing with Ratios&amp;quot;&quot;/&gt;&lt;property id=&quot;20307&quot; value=&quot;284&quot;/&gt;&lt;/object&gt;&lt;object type=&quot;3&quot; unique_id=&quot;10117&quot;&gt;&lt;property id=&quot;20148&quot; value=&quot;5&quot;/&gt;&lt;property id=&quot;20300&quot; value=&quot;Slide 30 - &amp;quot;Geometric Mean&amp;quot;&quot;/&gt;&lt;property id=&quot;20307&quot; value=&quot;285&quot;/&gt;&lt;/object&gt;&lt;object type=&quot;3&quot; unique_id=&quot;10118&quot;&gt;&lt;property id=&quot;20148&quot; value=&quot;5&quot;/&gt;&lt;property id=&quot;20300&quot; value=&quot;Slide 31 - &amp;quot;But…&amp;quot;&quot;/&gt;&lt;property id=&quot;20307&quot; value=&quot;286&quot;/&gt;&lt;/object&gt;&lt;object type=&quot;3&quot; unique_id=&quot;10119&quot;&gt;&lt;property id=&quot;20148&quot; value=&quot;5&quot;/&gt;&lt;property id=&quot;20300&quot; value=&quot;Slide 32 - &amp;quot;Summary&amp;quot;&quot;/&gt;&lt;property id=&quot;20307&quot; value=&quot;287&quot;/&gt;&lt;/object&gt;&lt;object type=&quot;3&quot; unique_id=&quot;10120&quot;&gt;&lt;property id=&quot;20148&quot; value=&quot;5&quot;/&gt;&lt;property id=&quot;20300&quot; value=&quot;Slide 33 - &amp;quot;Benchmarks: SPEC2000&amp;quot;&quot;/&gt;&lt;property id=&quot;20307&quot; value=&quot;288&quot;/&gt;&lt;/object&gt;&lt;object type=&quot;3&quot; unique_id=&quot;10121&quot;&gt;&lt;property id=&quot;20148&quot; value=&quot;5&quot;/&gt;&lt;property id=&quot;20300&quot; value=&quot;Slide 34 - &amp;quot;Benchmarks: SPEC CINT2000&amp;quot;&quot;/&gt;&lt;property id=&quot;20307&quot; value=&quot;289&quot;/&gt;&lt;/object&gt;&lt;object type=&quot;3&quot; unique_id=&quot;10122&quot;&gt;&lt;property id=&quot;20148&quot; value=&quot;5&quot;/&gt;&lt;property id=&quot;20300&quot; value=&quot;Slide 35 - &amp;quot;Benchmarks: SPEC CFP2000&amp;quot;&quot;/&gt;&lt;property id=&quot;20307&quot; value=&quot;290&quot;/&gt;&lt;/object&gt;&lt;object type=&quot;3&quot; unique_id=&quot;10123&quot;&gt;&lt;property id=&quot;20148&quot; value=&quot;5&quot;/&gt;&lt;property id=&quot;20300&quot; value=&quot;Slide 36 - &amp;quot;Benchmark Pitfalls&amp;quot;&quot;/&gt;&lt;property id=&quot;20307&quot; value=&quot;291&quot;/&gt;&lt;/object&gt;&lt;object type=&quot;3&quot; unique_id=&quot;10124&quot;&gt;&lt;property id=&quot;20148&quot; value=&quot;5&quot;/&gt;&lt;property id=&quot;20300&quot; value=&quot;Slide 37 - &amp;quot;Amdahl’s Law&amp;quot;&quot;/&gt;&lt;property id=&quot;20307&quot; value=&quot;292&quot;/&gt;&lt;/object&gt;&lt;object type=&quot;3&quot; unique_id=&quot;10125&quot;&gt;&lt;property id=&quot;20148&quot; value=&quot;5&quot;/&gt;&lt;property id=&quot;20300&quot; value=&quot;Slide 38 - &amp;quot;Amdahl’s Law Example&amp;quot;&quot;/&gt;&lt;property id=&quot;20307&quot; value=&quot;293&quot;/&gt;&lt;/object&gt;&lt;object type=&quot;3&quot; unique_id=&quot;10126&quot;&gt;&lt;property id=&quot;20148&quot; value=&quot;5&quot;/&gt;&lt;property id=&quot;20300&quot; value=&quot;Slide 39 - &amp;quot;Amdahl’s Law Example, cont’d&amp;quot;&quot;/&gt;&lt;property id=&quot;20307&quot; value=&quot;294&quot;/&gt;&lt;/object&gt;&lt;object type=&quot;3&quot; unique_id=&quot;10127&quot;&gt;&lt;property id=&quot;20148&quot; value=&quot;5&quot;/&gt;&lt;property id=&quot;20300&quot; value=&quot;Slide 40 - &amp;quot;Amdahl’s Law: Limit&amp;quot;&quot;/&gt;&lt;property id=&quot;20307&quot; value=&quot;295&quot;/&gt;&lt;/object&gt;&lt;object type=&quot;3&quot; unique_id=&quot;10128&quot;&gt;&lt;property id=&quot;20148&quot; value=&quot;5&quot;/&gt;&lt;property id=&quot;20300&quot; value=&quot;Slide 41 - &amp;quot;Amdahl’s Law: Limit&amp;quot;&quot;/&gt;&lt;property id=&quot;20307&quot; value=&quot;298&quot;/&gt;&lt;/object&gt;&lt;object type=&quot;3&quot; unique_id=&quot;10129&quot;&gt;&lt;property id=&quot;20148&quot; value=&quot;5&quot;/&gt;&lt;property id=&quot;20300&quot; value=&quot;Slide 42 - &amp;quot;Summary&amp;quot;&quot;/&gt;&lt;property id=&quot;20307&quot; value=&quot;296&quot;/&gt;&lt;/object&gt;&lt;object type=&quot;3&quot; unique_id=&quot;10130&quot;&gt;&lt;property id=&quot;20148&quot; value=&quot;5&quot;/&gt;&lt;property id=&quot;20300&quot; value=&quot;Slide 43 - &amp;quot;Summary Cont’d&amp;quot;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41784</TotalTime>
  <Words>2214</Words>
  <Application>Microsoft Office PowerPoint</Application>
  <PresentationFormat>On-screen Show (4:3)</PresentationFormat>
  <Paragraphs>940</Paragraphs>
  <Slides>32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VISIO</vt:lpstr>
      <vt:lpstr>Document</vt:lpstr>
      <vt:lpstr>Visio</vt:lpstr>
      <vt:lpstr>Memory</vt:lpstr>
      <vt:lpstr>Memory  </vt:lpstr>
      <vt:lpstr> RAM</vt:lpstr>
      <vt:lpstr>Memory</vt:lpstr>
      <vt:lpstr>8x4 RAM</vt:lpstr>
      <vt:lpstr>8x4 RAM</vt:lpstr>
      <vt:lpstr>Static RAM Organization</vt:lpstr>
      <vt:lpstr>RAM Organization</vt:lpstr>
      <vt:lpstr>Processor Array</vt:lpstr>
      <vt:lpstr>PowerPoint Presentation</vt:lpstr>
      <vt:lpstr>Memory Access Timing: the Big Picture</vt:lpstr>
      <vt:lpstr>Content of a memory</vt:lpstr>
      <vt:lpstr>Memory Cell Array Access Example</vt:lpstr>
      <vt:lpstr>  Memory Structures</vt:lpstr>
      <vt:lpstr>PowerPoint Presentation</vt:lpstr>
      <vt:lpstr>PowerPoint Presentation</vt:lpstr>
      <vt:lpstr>PowerPoint Presentation</vt:lpstr>
      <vt:lpstr>PowerPoint Presentation</vt:lpstr>
      <vt:lpstr>Random Access Memory (RAM)</vt:lpstr>
      <vt:lpstr>Simplest circuits with feedback</vt:lpstr>
      <vt:lpstr>Implementing Registers in CMOS </vt:lpstr>
      <vt:lpstr>RAM Internal Structure</vt:lpstr>
      <vt:lpstr>Static RAM (SRAM)</vt:lpstr>
      <vt:lpstr>Static RAM (SRAM)</vt:lpstr>
      <vt:lpstr>SRAM Column Example</vt:lpstr>
      <vt:lpstr>Dynamic RAM (DRAM)</vt:lpstr>
      <vt:lpstr>Dynamic RAM (DRAM)</vt:lpstr>
      <vt:lpstr>Dynamic RAM 1-Transistor Cell: Layout</vt:lpstr>
      <vt:lpstr>Comparing Memory</vt:lpstr>
      <vt:lpstr>PowerPoint Presentation</vt:lpstr>
      <vt:lpstr>PowerPoint Presentation</vt:lpstr>
      <vt:lpstr>CAM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smitha@ntu.edu.sg</dc:creator>
  <cp:lastModifiedBy>IITP</cp:lastModifiedBy>
  <cp:revision>763</cp:revision>
  <cp:lastPrinted>2014-08-25T09:05:20Z</cp:lastPrinted>
  <dcterms:created xsi:type="dcterms:W3CDTF">1601-01-01T00:00:00Z</dcterms:created>
  <dcterms:modified xsi:type="dcterms:W3CDTF">2020-05-12T16:30:57Z</dcterms:modified>
</cp:coreProperties>
</file>