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9" r:id="rId1"/>
  </p:sldMasterIdLst>
  <p:notesMasterIdLst>
    <p:notesMasterId r:id="rId17"/>
  </p:notesMasterIdLst>
  <p:handoutMasterIdLst>
    <p:handoutMasterId r:id="rId18"/>
  </p:handoutMasterIdLst>
  <p:sldIdLst>
    <p:sldId id="601" r:id="rId2"/>
    <p:sldId id="631" r:id="rId3"/>
    <p:sldId id="60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8" r:id="rId15"/>
    <p:sldId id="496" r:id="rId16"/>
  </p:sldIdLst>
  <p:sldSz cx="9144000" cy="6858000" type="screen4x3"/>
  <p:notesSz cx="6669088" cy="9926638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a Kavallur Pisharath Gopi (Dr)" initials="SKPG(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  <a:srgbClr val="FF0000"/>
    <a:srgbClr val="FF9900"/>
    <a:srgbClr val="CCCC00"/>
    <a:srgbClr val="FFFF66"/>
    <a:srgbClr val="00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4928" autoAdjust="0"/>
  </p:normalViewPr>
  <p:slideViewPr>
    <p:cSldViewPr>
      <p:cViewPr>
        <p:scale>
          <a:sx n="98" d="100"/>
          <a:sy n="98" d="100"/>
        </p:scale>
        <p:origin x="-1140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54" y="-108"/>
      </p:cViewPr>
      <p:guideLst>
        <p:guide orient="horz" pos="3125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r>
              <a:rPr lang="en-US"/>
              <a:t>ECE/CS 552: Introduction To Computer Architecture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EE7095B-94DD-402A-A393-652A35AD9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2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5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3AD3F0C2-4A12-4103-B176-B72B54875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07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wler%E2%80%93Nordheim_tunnel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wler%E2%80%93Nordheim_tunnel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4462E-2E02-4EA3-A01A-07FD6B7250E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2504E-8542-4A67-82FE-56CAC97F453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CD673-D53F-466D-8C18-29DEB6DC63D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81688-8CD4-4D3E-8F81-6E096AF3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SG" altLang="en-US" i="1" smtClean="0">
                <a:hlinkClick r:id="rId3" tooltip="Fowler–Nordheim tunneling"/>
              </a:rPr>
              <a:t>Fowler–Nordheim tunneling</a:t>
            </a:r>
            <a:endParaRPr lang="en-SG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5709F-07FA-422A-B431-0E98B03749C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SG" altLang="en-US" i="1" smtClean="0">
                <a:hlinkClick r:id="rId3" tooltip="Fowler–Nordheim tunneling"/>
              </a:rPr>
              <a:t>Fowler–Nordheim tunneling</a:t>
            </a:r>
            <a:endParaRPr lang="en-SG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B01AF7-E6C5-454D-BF5B-20FC3A81F942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1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2133600" cy="609600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3AA80586-6A8B-4C93-BA10-D0EE72840316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324600"/>
            <a:ext cx="1066800" cy="381000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F4D27E90-4DA9-428D-BC36-C326FBEDCCFA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2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73825"/>
            <a:ext cx="2133600" cy="365125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608FAD63-C6CD-48CF-8D03-A4FE7909D02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36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DE97DB12-A462-44DE-9A28-5BF3465D766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0"/>
            <a:ext cx="7793037" cy="1052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8642350" cy="2443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63975"/>
            <a:ext cx="8642350" cy="244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F7790-A46F-4DF2-B889-8FD62F60DF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/>
              <a:t>CE/CZ 3001 - Module 5                                                    Smitha K G, School of Computer Engineering, Nanyang Technological University,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2pPr lvl="1">
              <a:defRPr/>
            </a:lvl2pPr>
          </a:lstStyle>
          <a:p>
            <a:pPr lvl="1"/>
            <a:fld id="{068EBE8F-506D-4969-BB13-89192D34CC52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  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 vs. RAM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258888" y="2852738"/>
            <a:ext cx="3167062" cy="2808287"/>
            <a:chOff x="781" y="2024"/>
            <a:chExt cx="1648" cy="1461"/>
          </a:xfrm>
        </p:grpSpPr>
        <p:sp>
          <p:nvSpPr>
            <p:cNvPr id="43013" name="Rectangle 5"/>
            <p:cNvSpPr>
              <a:spLocks noChangeAspect="1" noChangeArrowheads="1"/>
            </p:cNvSpPr>
            <p:nvPr/>
          </p:nvSpPr>
          <p:spPr bwMode="auto">
            <a:xfrm>
              <a:off x="2245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4" name="Rectangle 6"/>
            <p:cNvSpPr>
              <a:spLocks noChangeAspect="1" noChangeArrowheads="1"/>
            </p:cNvSpPr>
            <p:nvPr/>
          </p:nvSpPr>
          <p:spPr bwMode="auto">
            <a:xfrm>
              <a:off x="2063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5" name="Rectangle 7"/>
            <p:cNvSpPr>
              <a:spLocks noChangeAspect="1" noChangeArrowheads="1"/>
            </p:cNvSpPr>
            <p:nvPr/>
          </p:nvSpPr>
          <p:spPr bwMode="auto">
            <a:xfrm>
              <a:off x="1880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6" name="Rectangle 8"/>
            <p:cNvSpPr>
              <a:spLocks noChangeAspect="1" noChangeArrowheads="1"/>
            </p:cNvSpPr>
            <p:nvPr/>
          </p:nvSpPr>
          <p:spPr bwMode="auto">
            <a:xfrm>
              <a:off x="1696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7" name="Rectangle 9"/>
            <p:cNvSpPr>
              <a:spLocks noChangeAspect="1" noChangeArrowheads="1"/>
            </p:cNvSpPr>
            <p:nvPr/>
          </p:nvSpPr>
          <p:spPr bwMode="auto">
            <a:xfrm>
              <a:off x="1514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18" name="Rectangle 10"/>
            <p:cNvSpPr>
              <a:spLocks noChangeAspect="1" noChangeArrowheads="1"/>
            </p:cNvSpPr>
            <p:nvPr/>
          </p:nvSpPr>
          <p:spPr bwMode="auto">
            <a:xfrm>
              <a:off x="1330" y="324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19" name="Rectangle 11"/>
            <p:cNvSpPr>
              <a:spLocks noChangeAspect="1" noChangeArrowheads="1"/>
            </p:cNvSpPr>
            <p:nvPr/>
          </p:nvSpPr>
          <p:spPr bwMode="auto">
            <a:xfrm>
              <a:off x="1147" y="324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0" name="Rectangle 12"/>
            <p:cNvSpPr>
              <a:spLocks noChangeAspect="1" noChangeArrowheads="1"/>
            </p:cNvSpPr>
            <p:nvPr/>
          </p:nvSpPr>
          <p:spPr bwMode="auto">
            <a:xfrm>
              <a:off x="965" y="324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1" name="Rectangle 13"/>
            <p:cNvSpPr>
              <a:spLocks noChangeAspect="1" noChangeArrowheads="1"/>
            </p:cNvSpPr>
            <p:nvPr/>
          </p:nvSpPr>
          <p:spPr bwMode="auto">
            <a:xfrm>
              <a:off x="781" y="324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22" name="Rectangle 14"/>
            <p:cNvSpPr>
              <a:spLocks noChangeAspect="1" noChangeArrowheads="1"/>
            </p:cNvSpPr>
            <p:nvPr/>
          </p:nvSpPr>
          <p:spPr bwMode="auto">
            <a:xfrm>
              <a:off x="2245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3" name="Rectangle 15"/>
            <p:cNvSpPr>
              <a:spLocks noChangeAspect="1" noChangeArrowheads="1"/>
            </p:cNvSpPr>
            <p:nvPr/>
          </p:nvSpPr>
          <p:spPr bwMode="auto">
            <a:xfrm>
              <a:off x="2063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4" name="Rectangle 16"/>
            <p:cNvSpPr>
              <a:spLocks noChangeAspect="1" noChangeArrowheads="1"/>
            </p:cNvSpPr>
            <p:nvPr/>
          </p:nvSpPr>
          <p:spPr bwMode="auto">
            <a:xfrm>
              <a:off x="1880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5" name="Rectangle 17"/>
            <p:cNvSpPr>
              <a:spLocks noChangeAspect="1" noChangeArrowheads="1"/>
            </p:cNvSpPr>
            <p:nvPr/>
          </p:nvSpPr>
          <p:spPr bwMode="auto">
            <a:xfrm>
              <a:off x="1696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6" name="Rectangle 18"/>
            <p:cNvSpPr>
              <a:spLocks noChangeAspect="1" noChangeArrowheads="1"/>
            </p:cNvSpPr>
            <p:nvPr/>
          </p:nvSpPr>
          <p:spPr bwMode="auto">
            <a:xfrm>
              <a:off x="1514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7" name="Rectangle 19"/>
            <p:cNvSpPr>
              <a:spLocks noChangeAspect="1" noChangeArrowheads="1"/>
            </p:cNvSpPr>
            <p:nvPr/>
          </p:nvSpPr>
          <p:spPr bwMode="auto">
            <a:xfrm>
              <a:off x="1330" y="299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28" name="Rectangle 20"/>
            <p:cNvSpPr>
              <a:spLocks noChangeAspect="1" noChangeArrowheads="1"/>
            </p:cNvSpPr>
            <p:nvPr/>
          </p:nvSpPr>
          <p:spPr bwMode="auto">
            <a:xfrm>
              <a:off x="1147" y="299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29" name="Rectangle 21"/>
            <p:cNvSpPr>
              <a:spLocks noChangeAspect="1" noChangeArrowheads="1"/>
            </p:cNvSpPr>
            <p:nvPr/>
          </p:nvSpPr>
          <p:spPr bwMode="auto">
            <a:xfrm>
              <a:off x="965" y="299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0" name="Rectangle 22"/>
            <p:cNvSpPr>
              <a:spLocks noChangeAspect="1" noChangeArrowheads="1"/>
            </p:cNvSpPr>
            <p:nvPr/>
          </p:nvSpPr>
          <p:spPr bwMode="auto">
            <a:xfrm>
              <a:off x="781" y="299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31" name="Rectangle 23"/>
            <p:cNvSpPr>
              <a:spLocks noChangeAspect="1" noChangeArrowheads="1"/>
            </p:cNvSpPr>
            <p:nvPr/>
          </p:nvSpPr>
          <p:spPr bwMode="auto">
            <a:xfrm>
              <a:off x="2245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2" name="Rectangle 24"/>
            <p:cNvSpPr>
              <a:spLocks noChangeAspect="1" noChangeArrowheads="1"/>
            </p:cNvSpPr>
            <p:nvPr/>
          </p:nvSpPr>
          <p:spPr bwMode="auto">
            <a:xfrm>
              <a:off x="2063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3" name="Rectangle 25"/>
            <p:cNvSpPr>
              <a:spLocks noChangeAspect="1" noChangeArrowheads="1"/>
            </p:cNvSpPr>
            <p:nvPr/>
          </p:nvSpPr>
          <p:spPr bwMode="auto">
            <a:xfrm>
              <a:off x="1880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4" name="Rectangle 26"/>
            <p:cNvSpPr>
              <a:spLocks noChangeAspect="1" noChangeArrowheads="1"/>
            </p:cNvSpPr>
            <p:nvPr/>
          </p:nvSpPr>
          <p:spPr bwMode="auto">
            <a:xfrm>
              <a:off x="1696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5" name="Rectangle 27"/>
            <p:cNvSpPr>
              <a:spLocks noChangeAspect="1" noChangeArrowheads="1"/>
            </p:cNvSpPr>
            <p:nvPr/>
          </p:nvSpPr>
          <p:spPr bwMode="auto">
            <a:xfrm>
              <a:off x="1514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6" name="Rectangle 28"/>
            <p:cNvSpPr>
              <a:spLocks noChangeAspect="1" noChangeArrowheads="1"/>
            </p:cNvSpPr>
            <p:nvPr/>
          </p:nvSpPr>
          <p:spPr bwMode="auto">
            <a:xfrm>
              <a:off x="1330" y="2755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7" name="Rectangle 29"/>
            <p:cNvSpPr>
              <a:spLocks noChangeAspect="1" noChangeArrowheads="1"/>
            </p:cNvSpPr>
            <p:nvPr/>
          </p:nvSpPr>
          <p:spPr bwMode="auto">
            <a:xfrm>
              <a:off x="1147" y="2755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38" name="Rectangle 30"/>
            <p:cNvSpPr>
              <a:spLocks noChangeAspect="1" noChangeArrowheads="1"/>
            </p:cNvSpPr>
            <p:nvPr/>
          </p:nvSpPr>
          <p:spPr bwMode="auto">
            <a:xfrm>
              <a:off x="965" y="2755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39" name="Rectangle 31"/>
            <p:cNvSpPr>
              <a:spLocks noChangeAspect="1" noChangeArrowheads="1"/>
            </p:cNvSpPr>
            <p:nvPr/>
          </p:nvSpPr>
          <p:spPr bwMode="auto">
            <a:xfrm>
              <a:off x="781" y="2755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0" name="Rectangle 32"/>
            <p:cNvSpPr>
              <a:spLocks noChangeAspect="1" noChangeArrowheads="1"/>
            </p:cNvSpPr>
            <p:nvPr/>
          </p:nvSpPr>
          <p:spPr bwMode="auto">
            <a:xfrm>
              <a:off x="2245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1" name="Rectangle 33"/>
            <p:cNvSpPr>
              <a:spLocks noChangeAspect="1" noChangeArrowheads="1"/>
            </p:cNvSpPr>
            <p:nvPr/>
          </p:nvSpPr>
          <p:spPr bwMode="auto">
            <a:xfrm>
              <a:off x="2063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2" name="Rectangle 34"/>
            <p:cNvSpPr>
              <a:spLocks noChangeAspect="1" noChangeArrowheads="1"/>
            </p:cNvSpPr>
            <p:nvPr/>
          </p:nvSpPr>
          <p:spPr bwMode="auto">
            <a:xfrm>
              <a:off x="1880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3" name="Rectangle 35"/>
            <p:cNvSpPr>
              <a:spLocks noChangeAspect="1" noChangeArrowheads="1"/>
            </p:cNvSpPr>
            <p:nvPr/>
          </p:nvSpPr>
          <p:spPr bwMode="auto">
            <a:xfrm>
              <a:off x="1696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4" name="Rectangle 36"/>
            <p:cNvSpPr>
              <a:spLocks noChangeAspect="1" noChangeArrowheads="1"/>
            </p:cNvSpPr>
            <p:nvPr/>
          </p:nvSpPr>
          <p:spPr bwMode="auto">
            <a:xfrm>
              <a:off x="1514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5" name="Rectangle 37"/>
            <p:cNvSpPr>
              <a:spLocks noChangeAspect="1" noChangeArrowheads="1"/>
            </p:cNvSpPr>
            <p:nvPr/>
          </p:nvSpPr>
          <p:spPr bwMode="auto">
            <a:xfrm>
              <a:off x="1330" y="2511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46" name="Rectangle 38"/>
            <p:cNvSpPr>
              <a:spLocks noChangeAspect="1" noChangeArrowheads="1"/>
            </p:cNvSpPr>
            <p:nvPr/>
          </p:nvSpPr>
          <p:spPr bwMode="auto">
            <a:xfrm>
              <a:off x="1147" y="2511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7" name="Rectangle 39"/>
            <p:cNvSpPr>
              <a:spLocks noChangeAspect="1" noChangeArrowheads="1"/>
            </p:cNvSpPr>
            <p:nvPr/>
          </p:nvSpPr>
          <p:spPr bwMode="auto">
            <a:xfrm>
              <a:off x="965" y="2511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48" name="Rectangle 40"/>
            <p:cNvSpPr>
              <a:spLocks noChangeAspect="1" noChangeArrowheads="1"/>
            </p:cNvSpPr>
            <p:nvPr/>
          </p:nvSpPr>
          <p:spPr bwMode="auto">
            <a:xfrm>
              <a:off x="781" y="2511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49" name="Rectangle 41"/>
            <p:cNvSpPr>
              <a:spLocks noChangeAspect="1" noChangeArrowheads="1"/>
            </p:cNvSpPr>
            <p:nvPr/>
          </p:nvSpPr>
          <p:spPr bwMode="auto">
            <a:xfrm>
              <a:off x="2245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0" name="Rectangle 42"/>
            <p:cNvSpPr>
              <a:spLocks noChangeAspect="1" noChangeArrowheads="1"/>
            </p:cNvSpPr>
            <p:nvPr/>
          </p:nvSpPr>
          <p:spPr bwMode="auto">
            <a:xfrm>
              <a:off x="2063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1" name="Rectangle 43"/>
            <p:cNvSpPr>
              <a:spLocks noChangeAspect="1" noChangeArrowheads="1"/>
            </p:cNvSpPr>
            <p:nvPr/>
          </p:nvSpPr>
          <p:spPr bwMode="auto">
            <a:xfrm>
              <a:off x="1880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2" name="Rectangle 44"/>
            <p:cNvSpPr>
              <a:spLocks noChangeAspect="1" noChangeArrowheads="1"/>
            </p:cNvSpPr>
            <p:nvPr/>
          </p:nvSpPr>
          <p:spPr bwMode="auto">
            <a:xfrm>
              <a:off x="1696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3" name="Rectangle 45"/>
            <p:cNvSpPr>
              <a:spLocks noChangeAspect="1" noChangeArrowheads="1"/>
            </p:cNvSpPr>
            <p:nvPr/>
          </p:nvSpPr>
          <p:spPr bwMode="auto">
            <a:xfrm>
              <a:off x="1514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4" name="Rectangle 46"/>
            <p:cNvSpPr>
              <a:spLocks noChangeAspect="1" noChangeArrowheads="1"/>
            </p:cNvSpPr>
            <p:nvPr/>
          </p:nvSpPr>
          <p:spPr bwMode="auto">
            <a:xfrm>
              <a:off x="1330" y="2268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5" name="Rectangle 47"/>
            <p:cNvSpPr>
              <a:spLocks noChangeAspect="1" noChangeArrowheads="1"/>
            </p:cNvSpPr>
            <p:nvPr/>
          </p:nvSpPr>
          <p:spPr bwMode="auto">
            <a:xfrm>
              <a:off x="1147" y="2268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6" name="Rectangle 48"/>
            <p:cNvSpPr>
              <a:spLocks noChangeAspect="1" noChangeArrowheads="1"/>
            </p:cNvSpPr>
            <p:nvPr/>
          </p:nvSpPr>
          <p:spPr bwMode="auto">
            <a:xfrm>
              <a:off x="965" y="2268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57" name="Rectangle 49"/>
            <p:cNvSpPr>
              <a:spLocks noChangeAspect="1" noChangeArrowheads="1"/>
            </p:cNvSpPr>
            <p:nvPr/>
          </p:nvSpPr>
          <p:spPr bwMode="auto">
            <a:xfrm>
              <a:off x="781" y="2268"/>
              <a:ext cx="184" cy="2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58" name="Rectangle 50"/>
            <p:cNvSpPr>
              <a:spLocks noChangeAspect="1" noChangeArrowheads="1"/>
            </p:cNvSpPr>
            <p:nvPr/>
          </p:nvSpPr>
          <p:spPr bwMode="auto">
            <a:xfrm>
              <a:off x="2245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59" name="Rectangle 51"/>
            <p:cNvSpPr>
              <a:spLocks noChangeAspect="1" noChangeArrowheads="1"/>
            </p:cNvSpPr>
            <p:nvPr/>
          </p:nvSpPr>
          <p:spPr bwMode="auto">
            <a:xfrm>
              <a:off x="2063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0" name="Rectangle 52"/>
            <p:cNvSpPr>
              <a:spLocks noChangeAspect="1" noChangeArrowheads="1"/>
            </p:cNvSpPr>
            <p:nvPr/>
          </p:nvSpPr>
          <p:spPr bwMode="auto">
            <a:xfrm>
              <a:off x="1880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1" name="Rectangle 53"/>
            <p:cNvSpPr>
              <a:spLocks noChangeAspect="1" noChangeArrowheads="1"/>
            </p:cNvSpPr>
            <p:nvPr/>
          </p:nvSpPr>
          <p:spPr bwMode="auto">
            <a:xfrm>
              <a:off x="1696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2" name="Rectangle 54"/>
            <p:cNvSpPr>
              <a:spLocks noChangeAspect="1" noChangeArrowheads="1"/>
            </p:cNvSpPr>
            <p:nvPr/>
          </p:nvSpPr>
          <p:spPr bwMode="auto">
            <a:xfrm>
              <a:off x="1514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3" name="Rectangle 55"/>
            <p:cNvSpPr>
              <a:spLocks noChangeAspect="1" noChangeArrowheads="1"/>
            </p:cNvSpPr>
            <p:nvPr/>
          </p:nvSpPr>
          <p:spPr bwMode="auto">
            <a:xfrm>
              <a:off x="1330" y="2024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4" name="Rectangle 56"/>
            <p:cNvSpPr>
              <a:spLocks noChangeAspect="1" noChangeArrowheads="1"/>
            </p:cNvSpPr>
            <p:nvPr/>
          </p:nvSpPr>
          <p:spPr bwMode="auto">
            <a:xfrm>
              <a:off x="1147" y="2024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065" name="Rectangle 57"/>
            <p:cNvSpPr>
              <a:spLocks noChangeAspect="1" noChangeArrowheads="1"/>
            </p:cNvSpPr>
            <p:nvPr/>
          </p:nvSpPr>
          <p:spPr bwMode="auto">
            <a:xfrm>
              <a:off x="965" y="2024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066" name="Rectangle 58"/>
            <p:cNvSpPr>
              <a:spLocks noChangeAspect="1" noChangeArrowheads="1"/>
            </p:cNvSpPr>
            <p:nvPr/>
          </p:nvSpPr>
          <p:spPr bwMode="auto">
            <a:xfrm>
              <a:off x="781" y="2024"/>
              <a:ext cx="184" cy="24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067" name="Line 59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60"/>
            <p:cNvSpPr>
              <a:spLocks noChangeAspect="1" noChangeShapeType="1"/>
            </p:cNvSpPr>
            <p:nvPr/>
          </p:nvSpPr>
          <p:spPr bwMode="auto">
            <a:xfrm>
              <a:off x="781" y="226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Line 61"/>
            <p:cNvSpPr>
              <a:spLocks noChangeAspect="1" noChangeShapeType="1"/>
            </p:cNvSpPr>
            <p:nvPr/>
          </p:nvSpPr>
          <p:spPr bwMode="auto">
            <a:xfrm>
              <a:off x="781" y="251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62"/>
            <p:cNvSpPr>
              <a:spLocks noChangeAspect="1" noChangeShapeType="1"/>
            </p:cNvSpPr>
            <p:nvPr/>
          </p:nvSpPr>
          <p:spPr bwMode="auto">
            <a:xfrm>
              <a:off x="781" y="2755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63"/>
            <p:cNvSpPr>
              <a:spLocks noChangeAspect="1" noChangeShapeType="1"/>
            </p:cNvSpPr>
            <p:nvPr/>
          </p:nvSpPr>
          <p:spPr bwMode="auto">
            <a:xfrm>
              <a:off x="781" y="2998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64"/>
            <p:cNvSpPr>
              <a:spLocks noChangeAspect="1" noChangeShapeType="1"/>
            </p:cNvSpPr>
            <p:nvPr/>
          </p:nvSpPr>
          <p:spPr bwMode="auto">
            <a:xfrm>
              <a:off x="781" y="3241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65"/>
            <p:cNvSpPr>
              <a:spLocks noChangeAspect="1" noChangeShapeType="1"/>
            </p:cNvSpPr>
            <p:nvPr/>
          </p:nvSpPr>
          <p:spPr bwMode="auto">
            <a:xfrm>
              <a:off x="781" y="3485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66"/>
            <p:cNvSpPr>
              <a:spLocks noChangeAspect="1" noChangeShapeType="1"/>
            </p:cNvSpPr>
            <p:nvPr/>
          </p:nvSpPr>
          <p:spPr bwMode="auto">
            <a:xfrm>
              <a:off x="781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67"/>
            <p:cNvSpPr>
              <a:spLocks noChangeAspect="1" noChangeShapeType="1"/>
            </p:cNvSpPr>
            <p:nvPr/>
          </p:nvSpPr>
          <p:spPr bwMode="auto">
            <a:xfrm>
              <a:off x="96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68"/>
            <p:cNvSpPr>
              <a:spLocks noChangeAspect="1" noChangeShapeType="1"/>
            </p:cNvSpPr>
            <p:nvPr/>
          </p:nvSpPr>
          <p:spPr bwMode="auto">
            <a:xfrm>
              <a:off x="1147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69"/>
            <p:cNvSpPr>
              <a:spLocks noChangeAspect="1" noChangeShapeType="1"/>
            </p:cNvSpPr>
            <p:nvPr/>
          </p:nvSpPr>
          <p:spPr bwMode="auto">
            <a:xfrm>
              <a:off x="133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Aspect="1" noChangeShapeType="1"/>
            </p:cNvSpPr>
            <p:nvPr/>
          </p:nvSpPr>
          <p:spPr bwMode="auto">
            <a:xfrm>
              <a:off x="1514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71"/>
            <p:cNvSpPr>
              <a:spLocks noChangeAspect="1" noChangeShapeType="1"/>
            </p:cNvSpPr>
            <p:nvPr/>
          </p:nvSpPr>
          <p:spPr bwMode="auto">
            <a:xfrm>
              <a:off x="1696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72"/>
            <p:cNvSpPr>
              <a:spLocks noChangeAspect="1" noChangeShapeType="1"/>
            </p:cNvSpPr>
            <p:nvPr/>
          </p:nvSpPr>
          <p:spPr bwMode="auto">
            <a:xfrm>
              <a:off x="1880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73"/>
            <p:cNvSpPr>
              <a:spLocks noChangeAspect="1" noChangeShapeType="1"/>
            </p:cNvSpPr>
            <p:nvPr/>
          </p:nvSpPr>
          <p:spPr bwMode="auto">
            <a:xfrm>
              <a:off x="2063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74"/>
            <p:cNvSpPr>
              <a:spLocks noChangeAspect="1" noChangeShapeType="1"/>
            </p:cNvSpPr>
            <p:nvPr/>
          </p:nvSpPr>
          <p:spPr bwMode="auto">
            <a:xfrm>
              <a:off x="2245" y="2024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75"/>
            <p:cNvSpPr>
              <a:spLocks noChangeAspect="1" noChangeShapeType="1"/>
            </p:cNvSpPr>
            <p:nvPr/>
          </p:nvSpPr>
          <p:spPr bwMode="auto">
            <a:xfrm>
              <a:off x="2429" y="2024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619250" y="5734050"/>
            <a:ext cx="2814638" cy="1152525"/>
            <a:chOff x="1020" y="3612"/>
            <a:chExt cx="1773" cy="726"/>
          </a:xfrm>
        </p:grpSpPr>
        <p:grpSp>
          <p:nvGrpSpPr>
            <p:cNvPr id="4" name="Group 77"/>
            <p:cNvGrpSpPr>
              <a:grpSpLocks noChangeAspect="1"/>
            </p:cNvGrpSpPr>
            <p:nvPr/>
          </p:nvGrpSpPr>
          <p:grpSpPr bwMode="auto">
            <a:xfrm>
              <a:off x="1020" y="3793"/>
              <a:ext cx="1773" cy="274"/>
              <a:chOff x="961" y="3785"/>
              <a:chExt cx="1466" cy="226"/>
            </a:xfrm>
          </p:grpSpPr>
          <p:sp>
            <p:nvSpPr>
              <p:cNvPr id="43086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22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8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0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8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87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89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69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0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151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1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1327" y="3785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2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144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093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961" y="3785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094" name="Line 86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5" name="Line 87"/>
              <p:cNvSpPr>
                <a:spLocks noChangeAspect="1" noChangeShapeType="1"/>
              </p:cNvSpPr>
              <p:nvPr/>
            </p:nvSpPr>
            <p:spPr bwMode="auto">
              <a:xfrm>
                <a:off x="961" y="4011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6" name="Line 88"/>
              <p:cNvSpPr>
                <a:spLocks noChangeAspect="1" noChangeShapeType="1"/>
              </p:cNvSpPr>
              <p:nvPr/>
            </p:nvSpPr>
            <p:spPr bwMode="auto">
              <a:xfrm>
                <a:off x="961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7" name="Line 89"/>
              <p:cNvSpPr>
                <a:spLocks noChangeAspect="1" noChangeShapeType="1"/>
              </p:cNvSpPr>
              <p:nvPr/>
            </p:nvSpPr>
            <p:spPr bwMode="auto">
              <a:xfrm>
                <a:off x="11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8" name="Line 90"/>
              <p:cNvSpPr>
                <a:spLocks noChangeAspect="1" noChangeShapeType="1"/>
              </p:cNvSpPr>
              <p:nvPr/>
            </p:nvSpPr>
            <p:spPr bwMode="auto">
              <a:xfrm>
                <a:off x="132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9" name="Line 91"/>
              <p:cNvSpPr>
                <a:spLocks noChangeAspect="1" noChangeShapeType="1"/>
              </p:cNvSpPr>
              <p:nvPr/>
            </p:nvSpPr>
            <p:spPr bwMode="auto">
              <a:xfrm>
                <a:off x="151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0" name="Line 92"/>
              <p:cNvSpPr>
                <a:spLocks noChangeAspect="1" noChangeShapeType="1"/>
              </p:cNvSpPr>
              <p:nvPr/>
            </p:nvSpPr>
            <p:spPr bwMode="auto">
              <a:xfrm>
                <a:off x="169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1" name="Line 93"/>
              <p:cNvSpPr>
                <a:spLocks noChangeAspect="1" noChangeShapeType="1"/>
              </p:cNvSpPr>
              <p:nvPr/>
            </p:nvSpPr>
            <p:spPr bwMode="auto">
              <a:xfrm>
                <a:off x="1877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2" name="Line 94"/>
              <p:cNvSpPr>
                <a:spLocks noChangeAspect="1" noChangeShapeType="1"/>
              </p:cNvSpPr>
              <p:nvPr/>
            </p:nvSpPr>
            <p:spPr bwMode="auto">
              <a:xfrm>
                <a:off x="2061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3" name="Line 95"/>
              <p:cNvSpPr>
                <a:spLocks noChangeAspect="1" noChangeShapeType="1"/>
              </p:cNvSpPr>
              <p:nvPr/>
            </p:nvSpPr>
            <p:spPr bwMode="auto">
              <a:xfrm>
                <a:off x="2244" y="378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04" name="Line 96"/>
              <p:cNvSpPr>
                <a:spLocks noChangeAspect="1" noChangeShapeType="1"/>
              </p:cNvSpPr>
              <p:nvPr/>
            </p:nvSpPr>
            <p:spPr bwMode="auto">
              <a:xfrm>
                <a:off x="2427" y="3785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5" name="AutoShape 97"/>
            <p:cNvSpPr>
              <a:spLocks noChangeArrowheads="1"/>
            </p:cNvSpPr>
            <p:nvPr/>
          </p:nvSpPr>
          <p:spPr bwMode="auto">
            <a:xfrm>
              <a:off x="1746" y="3612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106" name="Text Box 98"/>
            <p:cNvSpPr txBox="1">
              <a:spLocks noChangeArrowheads="1"/>
            </p:cNvSpPr>
            <p:nvPr/>
          </p:nvSpPr>
          <p:spPr bwMode="auto">
            <a:xfrm>
              <a:off x="1247" y="4011"/>
              <a:ext cx="1225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Data Out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79388" y="3500438"/>
            <a:ext cx="1042987" cy="2378075"/>
            <a:chOff x="113" y="2205"/>
            <a:chExt cx="657" cy="1498"/>
          </a:xfrm>
        </p:grpSpPr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476" y="2750"/>
              <a:ext cx="227" cy="30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4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>
              <a:off x="385" y="3105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 rot="16200000">
              <a:off x="-472" y="2790"/>
              <a:ext cx="1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Address In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103"/>
          <p:cNvGrpSpPr>
            <a:grpSpLocks noChangeAspect="1"/>
          </p:cNvGrpSpPr>
          <p:nvPr/>
        </p:nvGrpSpPr>
        <p:grpSpPr bwMode="auto">
          <a:xfrm>
            <a:off x="4859338" y="3716338"/>
            <a:ext cx="3167062" cy="2808287"/>
            <a:chOff x="3107" y="2515"/>
            <a:chExt cx="1648" cy="1461"/>
          </a:xfrm>
        </p:grpSpPr>
        <p:sp>
          <p:nvSpPr>
            <p:cNvPr id="43112" name="Rectangle 104"/>
            <p:cNvSpPr>
              <a:spLocks noChangeAspect="1" noChangeArrowheads="1"/>
            </p:cNvSpPr>
            <p:nvPr/>
          </p:nvSpPr>
          <p:spPr bwMode="auto">
            <a:xfrm>
              <a:off x="4571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3" name="Rectangle 105"/>
            <p:cNvSpPr>
              <a:spLocks noChangeAspect="1" noChangeArrowheads="1"/>
            </p:cNvSpPr>
            <p:nvPr/>
          </p:nvSpPr>
          <p:spPr bwMode="auto">
            <a:xfrm>
              <a:off x="4389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4" name="Rectangle 106"/>
            <p:cNvSpPr>
              <a:spLocks noChangeAspect="1" noChangeArrowheads="1"/>
            </p:cNvSpPr>
            <p:nvPr/>
          </p:nvSpPr>
          <p:spPr bwMode="auto">
            <a:xfrm>
              <a:off x="4206" y="373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5" name="Rectangle 107"/>
            <p:cNvSpPr>
              <a:spLocks noChangeAspect="1" noChangeArrowheads="1"/>
            </p:cNvSpPr>
            <p:nvPr/>
          </p:nvSpPr>
          <p:spPr bwMode="auto">
            <a:xfrm>
              <a:off x="4022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6" name="Rectangle 108"/>
            <p:cNvSpPr>
              <a:spLocks noChangeAspect="1" noChangeArrowheads="1"/>
            </p:cNvSpPr>
            <p:nvPr/>
          </p:nvSpPr>
          <p:spPr bwMode="auto">
            <a:xfrm>
              <a:off x="3840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17" name="Rectangle 109"/>
            <p:cNvSpPr>
              <a:spLocks noChangeAspect="1" noChangeArrowheads="1"/>
            </p:cNvSpPr>
            <p:nvPr/>
          </p:nvSpPr>
          <p:spPr bwMode="auto">
            <a:xfrm>
              <a:off x="3656" y="373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8" name="Rectangle 110"/>
            <p:cNvSpPr>
              <a:spLocks noChangeAspect="1" noChangeArrowheads="1"/>
            </p:cNvSpPr>
            <p:nvPr/>
          </p:nvSpPr>
          <p:spPr bwMode="auto">
            <a:xfrm>
              <a:off x="3473" y="373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19" name="Rectangle 111"/>
            <p:cNvSpPr>
              <a:spLocks noChangeAspect="1" noChangeArrowheads="1"/>
            </p:cNvSpPr>
            <p:nvPr/>
          </p:nvSpPr>
          <p:spPr bwMode="auto">
            <a:xfrm>
              <a:off x="3291" y="373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0" name="Rectangle 112"/>
            <p:cNvSpPr>
              <a:spLocks noChangeAspect="1" noChangeArrowheads="1"/>
            </p:cNvSpPr>
            <p:nvPr/>
          </p:nvSpPr>
          <p:spPr bwMode="auto">
            <a:xfrm>
              <a:off x="3107" y="373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21" name="Rectangle 113"/>
            <p:cNvSpPr>
              <a:spLocks noChangeAspect="1" noChangeArrowheads="1"/>
            </p:cNvSpPr>
            <p:nvPr/>
          </p:nvSpPr>
          <p:spPr bwMode="auto">
            <a:xfrm>
              <a:off x="4571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2" name="Rectangle 114"/>
            <p:cNvSpPr>
              <a:spLocks noChangeAspect="1" noChangeArrowheads="1"/>
            </p:cNvSpPr>
            <p:nvPr/>
          </p:nvSpPr>
          <p:spPr bwMode="auto">
            <a:xfrm>
              <a:off x="4389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3" name="Rectangle 115"/>
            <p:cNvSpPr>
              <a:spLocks noChangeAspect="1" noChangeArrowheads="1"/>
            </p:cNvSpPr>
            <p:nvPr/>
          </p:nvSpPr>
          <p:spPr bwMode="auto">
            <a:xfrm>
              <a:off x="4206" y="348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4" name="Rectangle 116"/>
            <p:cNvSpPr>
              <a:spLocks noChangeAspect="1" noChangeArrowheads="1"/>
            </p:cNvSpPr>
            <p:nvPr/>
          </p:nvSpPr>
          <p:spPr bwMode="auto">
            <a:xfrm>
              <a:off x="4022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5" name="Rectangle 117"/>
            <p:cNvSpPr>
              <a:spLocks noChangeAspect="1" noChangeArrowheads="1"/>
            </p:cNvSpPr>
            <p:nvPr/>
          </p:nvSpPr>
          <p:spPr bwMode="auto">
            <a:xfrm>
              <a:off x="3840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6" name="Rectangle 118"/>
            <p:cNvSpPr>
              <a:spLocks noChangeAspect="1" noChangeArrowheads="1"/>
            </p:cNvSpPr>
            <p:nvPr/>
          </p:nvSpPr>
          <p:spPr bwMode="auto">
            <a:xfrm>
              <a:off x="3656" y="348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7" name="Rectangle 119"/>
            <p:cNvSpPr>
              <a:spLocks noChangeAspect="1" noChangeArrowheads="1"/>
            </p:cNvSpPr>
            <p:nvPr/>
          </p:nvSpPr>
          <p:spPr bwMode="auto">
            <a:xfrm>
              <a:off x="3473" y="348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28" name="Rectangle 120"/>
            <p:cNvSpPr>
              <a:spLocks noChangeAspect="1" noChangeArrowheads="1"/>
            </p:cNvSpPr>
            <p:nvPr/>
          </p:nvSpPr>
          <p:spPr bwMode="auto">
            <a:xfrm>
              <a:off x="3291" y="348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29" name="Rectangle 121"/>
            <p:cNvSpPr>
              <a:spLocks noChangeAspect="1" noChangeArrowheads="1"/>
            </p:cNvSpPr>
            <p:nvPr/>
          </p:nvSpPr>
          <p:spPr bwMode="auto">
            <a:xfrm>
              <a:off x="3107" y="348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30" name="Rectangle 122"/>
            <p:cNvSpPr>
              <a:spLocks noChangeAspect="1" noChangeArrowheads="1"/>
            </p:cNvSpPr>
            <p:nvPr/>
          </p:nvSpPr>
          <p:spPr bwMode="auto">
            <a:xfrm>
              <a:off x="4571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1" name="Rectangle 123"/>
            <p:cNvSpPr>
              <a:spLocks noChangeAspect="1" noChangeArrowheads="1"/>
            </p:cNvSpPr>
            <p:nvPr/>
          </p:nvSpPr>
          <p:spPr bwMode="auto">
            <a:xfrm>
              <a:off x="4389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2" name="Rectangle 124"/>
            <p:cNvSpPr>
              <a:spLocks noChangeAspect="1" noChangeArrowheads="1"/>
            </p:cNvSpPr>
            <p:nvPr/>
          </p:nvSpPr>
          <p:spPr bwMode="auto">
            <a:xfrm>
              <a:off x="4206" y="324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3" name="Rectangle 125"/>
            <p:cNvSpPr>
              <a:spLocks noChangeAspect="1" noChangeArrowheads="1"/>
            </p:cNvSpPr>
            <p:nvPr/>
          </p:nvSpPr>
          <p:spPr bwMode="auto">
            <a:xfrm>
              <a:off x="4022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4" name="Rectangle 126"/>
            <p:cNvSpPr>
              <a:spLocks noChangeAspect="1" noChangeArrowheads="1"/>
            </p:cNvSpPr>
            <p:nvPr/>
          </p:nvSpPr>
          <p:spPr bwMode="auto">
            <a:xfrm>
              <a:off x="3840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5" name="Rectangle 127"/>
            <p:cNvSpPr>
              <a:spLocks noChangeAspect="1" noChangeArrowheads="1"/>
            </p:cNvSpPr>
            <p:nvPr/>
          </p:nvSpPr>
          <p:spPr bwMode="auto">
            <a:xfrm>
              <a:off x="3656" y="324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6" name="Rectangle 128"/>
            <p:cNvSpPr>
              <a:spLocks noChangeAspect="1" noChangeArrowheads="1"/>
            </p:cNvSpPr>
            <p:nvPr/>
          </p:nvSpPr>
          <p:spPr bwMode="auto">
            <a:xfrm>
              <a:off x="3473" y="324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37" name="Rectangle 129"/>
            <p:cNvSpPr>
              <a:spLocks noChangeAspect="1" noChangeArrowheads="1"/>
            </p:cNvSpPr>
            <p:nvPr/>
          </p:nvSpPr>
          <p:spPr bwMode="auto">
            <a:xfrm>
              <a:off x="3291" y="324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38" name="Rectangle 130"/>
            <p:cNvSpPr>
              <a:spLocks noChangeAspect="1" noChangeArrowheads="1"/>
            </p:cNvSpPr>
            <p:nvPr/>
          </p:nvSpPr>
          <p:spPr bwMode="auto">
            <a:xfrm>
              <a:off x="3107" y="3246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39" name="Rectangle 131"/>
            <p:cNvSpPr>
              <a:spLocks noChangeAspect="1" noChangeArrowheads="1"/>
            </p:cNvSpPr>
            <p:nvPr/>
          </p:nvSpPr>
          <p:spPr bwMode="auto">
            <a:xfrm>
              <a:off x="4571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0" name="Rectangle 132"/>
            <p:cNvSpPr>
              <a:spLocks noChangeAspect="1" noChangeArrowheads="1"/>
            </p:cNvSpPr>
            <p:nvPr/>
          </p:nvSpPr>
          <p:spPr bwMode="auto">
            <a:xfrm>
              <a:off x="4389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1" name="Rectangle 133"/>
            <p:cNvSpPr>
              <a:spLocks noChangeAspect="1" noChangeArrowheads="1"/>
            </p:cNvSpPr>
            <p:nvPr/>
          </p:nvSpPr>
          <p:spPr bwMode="auto">
            <a:xfrm>
              <a:off x="4206" y="300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2" name="Rectangle 134"/>
            <p:cNvSpPr>
              <a:spLocks noChangeAspect="1" noChangeArrowheads="1"/>
            </p:cNvSpPr>
            <p:nvPr/>
          </p:nvSpPr>
          <p:spPr bwMode="auto">
            <a:xfrm>
              <a:off x="4022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3" name="Rectangle 135"/>
            <p:cNvSpPr>
              <a:spLocks noChangeAspect="1" noChangeArrowheads="1"/>
            </p:cNvSpPr>
            <p:nvPr/>
          </p:nvSpPr>
          <p:spPr bwMode="auto">
            <a:xfrm>
              <a:off x="3840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4" name="Rectangle 136"/>
            <p:cNvSpPr>
              <a:spLocks noChangeAspect="1" noChangeArrowheads="1"/>
            </p:cNvSpPr>
            <p:nvPr/>
          </p:nvSpPr>
          <p:spPr bwMode="auto">
            <a:xfrm>
              <a:off x="3656" y="300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5" name="Rectangle 137"/>
            <p:cNvSpPr>
              <a:spLocks noChangeAspect="1" noChangeArrowheads="1"/>
            </p:cNvSpPr>
            <p:nvPr/>
          </p:nvSpPr>
          <p:spPr bwMode="auto">
            <a:xfrm>
              <a:off x="3473" y="300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6" name="Rectangle 138"/>
            <p:cNvSpPr>
              <a:spLocks noChangeAspect="1" noChangeArrowheads="1"/>
            </p:cNvSpPr>
            <p:nvPr/>
          </p:nvSpPr>
          <p:spPr bwMode="auto">
            <a:xfrm>
              <a:off x="3291" y="300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47" name="Rectangle 139"/>
            <p:cNvSpPr>
              <a:spLocks noChangeAspect="1" noChangeArrowheads="1"/>
            </p:cNvSpPr>
            <p:nvPr/>
          </p:nvSpPr>
          <p:spPr bwMode="auto">
            <a:xfrm>
              <a:off x="3107" y="300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48" name="Rectangle 140"/>
            <p:cNvSpPr>
              <a:spLocks noChangeAspect="1" noChangeArrowheads="1"/>
            </p:cNvSpPr>
            <p:nvPr/>
          </p:nvSpPr>
          <p:spPr bwMode="auto">
            <a:xfrm>
              <a:off x="4571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49" name="Rectangle 141"/>
            <p:cNvSpPr>
              <a:spLocks noChangeAspect="1" noChangeArrowheads="1"/>
            </p:cNvSpPr>
            <p:nvPr/>
          </p:nvSpPr>
          <p:spPr bwMode="auto">
            <a:xfrm>
              <a:off x="4389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0" name="Rectangle 142"/>
            <p:cNvSpPr>
              <a:spLocks noChangeAspect="1" noChangeArrowheads="1"/>
            </p:cNvSpPr>
            <p:nvPr/>
          </p:nvSpPr>
          <p:spPr bwMode="auto">
            <a:xfrm>
              <a:off x="4206" y="275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1" name="Rectangle 143"/>
            <p:cNvSpPr>
              <a:spLocks noChangeAspect="1" noChangeArrowheads="1"/>
            </p:cNvSpPr>
            <p:nvPr/>
          </p:nvSpPr>
          <p:spPr bwMode="auto">
            <a:xfrm>
              <a:off x="4022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2" name="Rectangle 144"/>
            <p:cNvSpPr>
              <a:spLocks noChangeAspect="1" noChangeArrowheads="1"/>
            </p:cNvSpPr>
            <p:nvPr/>
          </p:nvSpPr>
          <p:spPr bwMode="auto">
            <a:xfrm>
              <a:off x="3840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3" name="Rectangle 145"/>
            <p:cNvSpPr>
              <a:spLocks noChangeAspect="1" noChangeArrowheads="1"/>
            </p:cNvSpPr>
            <p:nvPr/>
          </p:nvSpPr>
          <p:spPr bwMode="auto">
            <a:xfrm>
              <a:off x="3656" y="275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4" name="Rectangle 146"/>
            <p:cNvSpPr>
              <a:spLocks noChangeAspect="1" noChangeArrowheads="1"/>
            </p:cNvSpPr>
            <p:nvPr/>
          </p:nvSpPr>
          <p:spPr bwMode="auto">
            <a:xfrm>
              <a:off x="3473" y="275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5" name="Rectangle 147"/>
            <p:cNvSpPr>
              <a:spLocks noChangeAspect="1" noChangeArrowheads="1"/>
            </p:cNvSpPr>
            <p:nvPr/>
          </p:nvSpPr>
          <p:spPr bwMode="auto">
            <a:xfrm>
              <a:off x="3291" y="275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6" name="Rectangle 148"/>
            <p:cNvSpPr>
              <a:spLocks noChangeAspect="1" noChangeArrowheads="1"/>
            </p:cNvSpPr>
            <p:nvPr/>
          </p:nvSpPr>
          <p:spPr bwMode="auto">
            <a:xfrm>
              <a:off x="3107" y="275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57" name="Rectangle 149"/>
            <p:cNvSpPr>
              <a:spLocks noChangeAspect="1" noChangeArrowheads="1"/>
            </p:cNvSpPr>
            <p:nvPr/>
          </p:nvSpPr>
          <p:spPr bwMode="auto">
            <a:xfrm>
              <a:off x="4571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58" name="Rectangle 150"/>
            <p:cNvSpPr>
              <a:spLocks noChangeAspect="1" noChangeArrowheads="1"/>
            </p:cNvSpPr>
            <p:nvPr/>
          </p:nvSpPr>
          <p:spPr bwMode="auto">
            <a:xfrm>
              <a:off x="4389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59" name="Rectangle 151"/>
            <p:cNvSpPr>
              <a:spLocks noChangeAspect="1" noChangeArrowheads="1"/>
            </p:cNvSpPr>
            <p:nvPr/>
          </p:nvSpPr>
          <p:spPr bwMode="auto">
            <a:xfrm>
              <a:off x="4206" y="251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0" name="Rectangle 152"/>
            <p:cNvSpPr>
              <a:spLocks noChangeAspect="1" noChangeArrowheads="1"/>
            </p:cNvSpPr>
            <p:nvPr/>
          </p:nvSpPr>
          <p:spPr bwMode="auto">
            <a:xfrm>
              <a:off x="4022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1" name="Rectangle 153"/>
            <p:cNvSpPr>
              <a:spLocks noChangeAspect="1" noChangeArrowheads="1"/>
            </p:cNvSpPr>
            <p:nvPr/>
          </p:nvSpPr>
          <p:spPr bwMode="auto">
            <a:xfrm>
              <a:off x="3840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2" name="Rectangle 154"/>
            <p:cNvSpPr>
              <a:spLocks noChangeAspect="1" noChangeArrowheads="1"/>
            </p:cNvSpPr>
            <p:nvPr/>
          </p:nvSpPr>
          <p:spPr bwMode="auto">
            <a:xfrm>
              <a:off x="3656" y="251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3" name="Rectangle 155"/>
            <p:cNvSpPr>
              <a:spLocks noChangeAspect="1" noChangeArrowheads="1"/>
            </p:cNvSpPr>
            <p:nvPr/>
          </p:nvSpPr>
          <p:spPr bwMode="auto">
            <a:xfrm>
              <a:off x="3473" y="251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164" name="Rectangle 156"/>
            <p:cNvSpPr>
              <a:spLocks noChangeAspect="1" noChangeArrowheads="1"/>
            </p:cNvSpPr>
            <p:nvPr/>
          </p:nvSpPr>
          <p:spPr bwMode="auto">
            <a:xfrm>
              <a:off x="3291" y="251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165" name="Rectangle 157"/>
            <p:cNvSpPr>
              <a:spLocks noChangeAspect="1" noChangeArrowheads="1"/>
            </p:cNvSpPr>
            <p:nvPr/>
          </p:nvSpPr>
          <p:spPr bwMode="auto">
            <a:xfrm>
              <a:off x="3107" y="2515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3166" name="Line 158"/>
            <p:cNvSpPr>
              <a:spLocks noChangeAspect="1" noChangeShapeType="1"/>
            </p:cNvSpPr>
            <p:nvPr/>
          </p:nvSpPr>
          <p:spPr bwMode="auto">
            <a:xfrm>
              <a:off x="3107" y="275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Line 159"/>
            <p:cNvSpPr>
              <a:spLocks noChangeAspect="1" noChangeShapeType="1"/>
            </p:cNvSpPr>
            <p:nvPr/>
          </p:nvSpPr>
          <p:spPr bwMode="auto">
            <a:xfrm>
              <a:off x="3107" y="300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Line 160"/>
            <p:cNvSpPr>
              <a:spLocks noChangeAspect="1" noChangeShapeType="1"/>
            </p:cNvSpPr>
            <p:nvPr/>
          </p:nvSpPr>
          <p:spPr bwMode="auto">
            <a:xfrm>
              <a:off x="3107" y="324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Line 161"/>
            <p:cNvSpPr>
              <a:spLocks noChangeAspect="1" noChangeShapeType="1"/>
            </p:cNvSpPr>
            <p:nvPr/>
          </p:nvSpPr>
          <p:spPr bwMode="auto">
            <a:xfrm>
              <a:off x="3107" y="348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Line 162"/>
            <p:cNvSpPr>
              <a:spLocks noChangeAspect="1" noChangeShapeType="1"/>
            </p:cNvSpPr>
            <p:nvPr/>
          </p:nvSpPr>
          <p:spPr bwMode="auto">
            <a:xfrm>
              <a:off x="3107" y="373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Line 163"/>
            <p:cNvSpPr>
              <a:spLocks noChangeAspect="1" noChangeShapeType="1"/>
            </p:cNvSpPr>
            <p:nvPr/>
          </p:nvSpPr>
          <p:spPr bwMode="auto">
            <a:xfrm>
              <a:off x="3107" y="3976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Line 164"/>
            <p:cNvSpPr>
              <a:spLocks noChangeAspect="1" noChangeShapeType="1"/>
            </p:cNvSpPr>
            <p:nvPr/>
          </p:nvSpPr>
          <p:spPr bwMode="auto">
            <a:xfrm>
              <a:off x="3107" y="2515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Line 165"/>
            <p:cNvSpPr>
              <a:spLocks noChangeAspect="1" noChangeShapeType="1"/>
            </p:cNvSpPr>
            <p:nvPr/>
          </p:nvSpPr>
          <p:spPr bwMode="auto">
            <a:xfrm>
              <a:off x="3291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Line 166"/>
            <p:cNvSpPr>
              <a:spLocks noChangeAspect="1" noChangeShapeType="1"/>
            </p:cNvSpPr>
            <p:nvPr/>
          </p:nvSpPr>
          <p:spPr bwMode="auto">
            <a:xfrm>
              <a:off x="3473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Line 167"/>
            <p:cNvSpPr>
              <a:spLocks noChangeAspect="1" noChangeShapeType="1"/>
            </p:cNvSpPr>
            <p:nvPr/>
          </p:nvSpPr>
          <p:spPr bwMode="auto">
            <a:xfrm>
              <a:off x="3656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Line 168"/>
            <p:cNvSpPr>
              <a:spLocks noChangeAspect="1" noChangeShapeType="1"/>
            </p:cNvSpPr>
            <p:nvPr/>
          </p:nvSpPr>
          <p:spPr bwMode="auto">
            <a:xfrm>
              <a:off x="3840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Line 169"/>
            <p:cNvSpPr>
              <a:spLocks noChangeAspect="1" noChangeShapeType="1"/>
            </p:cNvSpPr>
            <p:nvPr/>
          </p:nvSpPr>
          <p:spPr bwMode="auto">
            <a:xfrm>
              <a:off x="4022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Line 170"/>
            <p:cNvSpPr>
              <a:spLocks noChangeAspect="1" noChangeShapeType="1"/>
            </p:cNvSpPr>
            <p:nvPr/>
          </p:nvSpPr>
          <p:spPr bwMode="auto">
            <a:xfrm>
              <a:off x="4206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Line 171"/>
            <p:cNvSpPr>
              <a:spLocks noChangeAspect="1" noChangeShapeType="1"/>
            </p:cNvSpPr>
            <p:nvPr/>
          </p:nvSpPr>
          <p:spPr bwMode="auto">
            <a:xfrm>
              <a:off x="4389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Line 172"/>
            <p:cNvSpPr>
              <a:spLocks noChangeAspect="1" noChangeShapeType="1"/>
            </p:cNvSpPr>
            <p:nvPr/>
          </p:nvSpPr>
          <p:spPr bwMode="auto">
            <a:xfrm>
              <a:off x="4571" y="251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Line 173"/>
            <p:cNvSpPr>
              <a:spLocks noChangeAspect="1" noChangeShapeType="1"/>
            </p:cNvSpPr>
            <p:nvPr/>
          </p:nvSpPr>
          <p:spPr bwMode="auto">
            <a:xfrm>
              <a:off x="4755" y="2515"/>
              <a:ext cx="0" cy="1461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Line 174"/>
            <p:cNvSpPr>
              <a:spLocks noChangeAspect="1" noChangeShapeType="1"/>
            </p:cNvSpPr>
            <p:nvPr/>
          </p:nvSpPr>
          <p:spPr bwMode="auto">
            <a:xfrm>
              <a:off x="3107" y="2515"/>
              <a:ext cx="1648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75"/>
          <p:cNvGrpSpPr>
            <a:grpSpLocks/>
          </p:cNvGrpSpPr>
          <p:nvPr/>
        </p:nvGrpSpPr>
        <p:grpSpPr bwMode="auto">
          <a:xfrm>
            <a:off x="5219700" y="2420938"/>
            <a:ext cx="2820988" cy="1223962"/>
            <a:chOff x="3334" y="1706"/>
            <a:chExt cx="1777" cy="771"/>
          </a:xfrm>
        </p:grpSpPr>
        <p:grpSp>
          <p:nvGrpSpPr>
            <p:cNvPr id="8" name="Group 176"/>
            <p:cNvGrpSpPr>
              <a:grpSpLocks noChangeAspect="1"/>
            </p:cNvGrpSpPr>
            <p:nvPr/>
          </p:nvGrpSpPr>
          <p:grpSpPr bwMode="auto">
            <a:xfrm>
              <a:off x="3334" y="2024"/>
              <a:ext cx="1777" cy="274"/>
              <a:chOff x="3288" y="2016"/>
              <a:chExt cx="1466" cy="226"/>
            </a:xfrm>
          </p:grpSpPr>
          <p:sp>
            <p:nvSpPr>
              <p:cNvPr id="43185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457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8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438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7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4204" y="2016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8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402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89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83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0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654" y="2016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1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471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319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88" y="2016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3193" name="Line 185"/>
              <p:cNvSpPr>
                <a:spLocks noChangeAspect="1" noChangeShapeType="1"/>
              </p:cNvSpPr>
              <p:nvPr/>
            </p:nvSpPr>
            <p:spPr bwMode="auto">
              <a:xfrm>
                <a:off x="3288" y="2016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4" name="Line 186"/>
              <p:cNvSpPr>
                <a:spLocks noChangeAspect="1" noChangeShapeType="1"/>
              </p:cNvSpPr>
              <p:nvPr/>
            </p:nvSpPr>
            <p:spPr bwMode="auto">
              <a:xfrm>
                <a:off x="3288" y="2242"/>
                <a:ext cx="1466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5" name="Line 187"/>
              <p:cNvSpPr>
                <a:spLocks noChangeAspect="1" noChangeShapeType="1"/>
              </p:cNvSpPr>
              <p:nvPr/>
            </p:nvSpPr>
            <p:spPr bwMode="auto">
              <a:xfrm>
                <a:off x="3288" y="2016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6" name="Line 188"/>
              <p:cNvSpPr>
                <a:spLocks noChangeAspect="1" noChangeShapeType="1"/>
              </p:cNvSpPr>
              <p:nvPr/>
            </p:nvSpPr>
            <p:spPr bwMode="auto">
              <a:xfrm>
                <a:off x="347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7" name="Line 189"/>
              <p:cNvSpPr>
                <a:spLocks noChangeAspect="1" noChangeShapeType="1"/>
              </p:cNvSpPr>
              <p:nvPr/>
            </p:nvSpPr>
            <p:spPr bwMode="auto">
              <a:xfrm>
                <a:off x="3654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8" name="Line 190"/>
              <p:cNvSpPr>
                <a:spLocks noChangeAspect="1" noChangeShapeType="1"/>
              </p:cNvSpPr>
              <p:nvPr/>
            </p:nvSpPr>
            <p:spPr bwMode="auto">
              <a:xfrm>
                <a:off x="3838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99" name="Line 191"/>
              <p:cNvSpPr>
                <a:spLocks noChangeAspect="1" noChangeShapeType="1"/>
              </p:cNvSpPr>
              <p:nvPr/>
            </p:nvSpPr>
            <p:spPr bwMode="auto">
              <a:xfrm>
                <a:off x="402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0" name="Line 192"/>
              <p:cNvSpPr>
                <a:spLocks noChangeAspect="1" noChangeShapeType="1"/>
              </p:cNvSpPr>
              <p:nvPr/>
            </p:nvSpPr>
            <p:spPr bwMode="auto">
              <a:xfrm>
                <a:off x="4204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1" name="Line 193"/>
              <p:cNvSpPr>
                <a:spLocks noChangeAspect="1" noChangeShapeType="1"/>
              </p:cNvSpPr>
              <p:nvPr/>
            </p:nvSpPr>
            <p:spPr bwMode="auto">
              <a:xfrm>
                <a:off x="4388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2" name="Line 194"/>
              <p:cNvSpPr>
                <a:spLocks noChangeAspect="1" noChangeShapeType="1"/>
              </p:cNvSpPr>
              <p:nvPr/>
            </p:nvSpPr>
            <p:spPr bwMode="auto">
              <a:xfrm>
                <a:off x="4571" y="2016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3" name="Line 195"/>
              <p:cNvSpPr>
                <a:spLocks noChangeAspect="1" noChangeShapeType="1"/>
              </p:cNvSpPr>
              <p:nvPr/>
            </p:nvSpPr>
            <p:spPr bwMode="auto">
              <a:xfrm>
                <a:off x="4754" y="2016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04" name="AutoShape 196"/>
            <p:cNvSpPr>
              <a:spLocks noChangeArrowheads="1"/>
            </p:cNvSpPr>
            <p:nvPr/>
          </p:nvSpPr>
          <p:spPr bwMode="auto">
            <a:xfrm>
              <a:off x="4105" y="2296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3205" name="Text Box 197"/>
            <p:cNvSpPr txBox="1">
              <a:spLocks noChangeArrowheads="1"/>
            </p:cNvSpPr>
            <p:nvPr/>
          </p:nvSpPr>
          <p:spPr bwMode="auto">
            <a:xfrm>
              <a:off x="3833" y="1706"/>
              <a:ext cx="117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Data In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8048625" y="3860800"/>
            <a:ext cx="1095375" cy="2406650"/>
            <a:chOff x="4785" y="2432"/>
            <a:chExt cx="690" cy="1516"/>
          </a:xfrm>
        </p:grpSpPr>
        <p:sp>
          <p:nvSpPr>
            <p:cNvPr id="43207" name="Text Box 199"/>
            <p:cNvSpPr txBox="1">
              <a:spLocks noChangeArrowheads="1"/>
            </p:cNvSpPr>
            <p:nvPr/>
          </p:nvSpPr>
          <p:spPr bwMode="auto">
            <a:xfrm>
              <a:off x="4830" y="2976"/>
              <a:ext cx="227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3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3208" name="Line 200"/>
            <p:cNvSpPr>
              <a:spLocks noChangeShapeType="1"/>
            </p:cNvSpPr>
            <p:nvPr/>
          </p:nvSpPr>
          <p:spPr bwMode="auto">
            <a:xfrm>
              <a:off x="4785" y="3339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Text Box 201"/>
            <p:cNvSpPr txBox="1">
              <a:spLocks noChangeArrowheads="1"/>
            </p:cNvSpPr>
            <p:nvPr/>
          </p:nvSpPr>
          <p:spPr bwMode="auto">
            <a:xfrm rot="16200000">
              <a:off x="4554" y="3026"/>
              <a:ext cx="1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800" b="1">
                  <a:solidFill>
                    <a:schemeClr val="folHlink"/>
                  </a:solidFill>
                  <a:latin typeface="Arial" pitchFamily="34" charset="0"/>
                </a:rPr>
                <a:t>Address Out</a:t>
              </a:r>
              <a:endParaRPr lang="ru-RU" sz="28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1612900" y="4724400"/>
            <a:ext cx="2813050" cy="468313"/>
            <a:chOff x="1016" y="2976"/>
            <a:chExt cx="1772" cy="295"/>
          </a:xfrm>
        </p:grpSpPr>
        <p:sp>
          <p:nvSpPr>
            <p:cNvPr id="43211" name="Rectangle 203"/>
            <p:cNvSpPr>
              <a:spLocks noChangeAspect="1" noChangeArrowheads="1"/>
            </p:cNvSpPr>
            <p:nvPr/>
          </p:nvSpPr>
          <p:spPr bwMode="auto">
            <a:xfrm>
              <a:off x="2565" y="2976"/>
              <a:ext cx="223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2" name="Rectangle 204"/>
            <p:cNvSpPr>
              <a:spLocks noChangeAspect="1" noChangeArrowheads="1"/>
            </p:cNvSpPr>
            <p:nvPr/>
          </p:nvSpPr>
          <p:spPr bwMode="auto">
            <a:xfrm>
              <a:off x="2345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3" name="Rectangle 205"/>
            <p:cNvSpPr>
              <a:spLocks noChangeAspect="1" noChangeArrowheads="1"/>
            </p:cNvSpPr>
            <p:nvPr/>
          </p:nvSpPr>
          <p:spPr bwMode="auto">
            <a:xfrm>
              <a:off x="2123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4" name="Rectangle 206"/>
            <p:cNvSpPr>
              <a:spLocks noChangeAspect="1" noChangeArrowheads="1"/>
            </p:cNvSpPr>
            <p:nvPr/>
          </p:nvSpPr>
          <p:spPr bwMode="auto">
            <a:xfrm>
              <a:off x="1901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5" name="Rectangle 207"/>
            <p:cNvSpPr>
              <a:spLocks noChangeAspect="1" noChangeArrowheads="1"/>
            </p:cNvSpPr>
            <p:nvPr/>
          </p:nvSpPr>
          <p:spPr bwMode="auto">
            <a:xfrm>
              <a:off x="1680" y="2976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6" name="Rectangle 208"/>
            <p:cNvSpPr>
              <a:spLocks noChangeAspect="1" noChangeArrowheads="1"/>
            </p:cNvSpPr>
            <p:nvPr/>
          </p:nvSpPr>
          <p:spPr bwMode="auto">
            <a:xfrm>
              <a:off x="1458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17" name="Rectangle 209"/>
            <p:cNvSpPr>
              <a:spLocks noChangeAspect="1" noChangeArrowheads="1"/>
            </p:cNvSpPr>
            <p:nvPr/>
          </p:nvSpPr>
          <p:spPr bwMode="auto">
            <a:xfrm>
              <a:off x="1236" y="2976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18" name="Rectangle 210"/>
            <p:cNvSpPr>
              <a:spLocks noChangeAspect="1" noChangeArrowheads="1"/>
            </p:cNvSpPr>
            <p:nvPr/>
          </p:nvSpPr>
          <p:spPr bwMode="auto">
            <a:xfrm>
              <a:off x="1016" y="2976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11" name="Group 211"/>
          <p:cNvGrpSpPr>
            <a:grpSpLocks/>
          </p:cNvGrpSpPr>
          <p:nvPr/>
        </p:nvGrpSpPr>
        <p:grpSpPr bwMode="auto">
          <a:xfrm>
            <a:off x="5213350" y="5121275"/>
            <a:ext cx="2813050" cy="466725"/>
            <a:chOff x="3284" y="3226"/>
            <a:chExt cx="1772" cy="294"/>
          </a:xfrm>
        </p:grpSpPr>
        <p:sp>
          <p:nvSpPr>
            <p:cNvPr id="43220" name="Rectangle 212"/>
            <p:cNvSpPr>
              <a:spLocks noChangeAspect="1" noChangeArrowheads="1"/>
            </p:cNvSpPr>
            <p:nvPr/>
          </p:nvSpPr>
          <p:spPr bwMode="auto">
            <a:xfrm>
              <a:off x="4833" y="3226"/>
              <a:ext cx="223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1" name="Rectangle 213"/>
            <p:cNvSpPr>
              <a:spLocks noChangeAspect="1" noChangeArrowheads="1"/>
            </p:cNvSpPr>
            <p:nvPr/>
          </p:nvSpPr>
          <p:spPr bwMode="auto">
            <a:xfrm>
              <a:off x="4613" y="3226"/>
              <a:ext cx="220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2" name="Rectangle 214"/>
            <p:cNvSpPr>
              <a:spLocks noChangeAspect="1" noChangeArrowheads="1"/>
            </p:cNvSpPr>
            <p:nvPr/>
          </p:nvSpPr>
          <p:spPr bwMode="auto">
            <a:xfrm>
              <a:off x="4391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3" name="Rectangle 215"/>
            <p:cNvSpPr>
              <a:spLocks noChangeAspect="1" noChangeArrowheads="1"/>
            </p:cNvSpPr>
            <p:nvPr/>
          </p:nvSpPr>
          <p:spPr bwMode="auto">
            <a:xfrm>
              <a:off x="4169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4" name="Rectangle 216"/>
            <p:cNvSpPr>
              <a:spLocks noChangeAspect="1" noChangeArrowheads="1"/>
            </p:cNvSpPr>
            <p:nvPr/>
          </p:nvSpPr>
          <p:spPr bwMode="auto">
            <a:xfrm>
              <a:off x="3948" y="3226"/>
              <a:ext cx="221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5" name="Rectangle 217"/>
            <p:cNvSpPr>
              <a:spLocks noChangeAspect="1" noChangeArrowheads="1"/>
            </p:cNvSpPr>
            <p:nvPr/>
          </p:nvSpPr>
          <p:spPr bwMode="auto">
            <a:xfrm>
              <a:off x="3726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3226" name="Rectangle 218"/>
            <p:cNvSpPr>
              <a:spLocks noChangeAspect="1" noChangeArrowheads="1"/>
            </p:cNvSpPr>
            <p:nvPr/>
          </p:nvSpPr>
          <p:spPr bwMode="auto">
            <a:xfrm>
              <a:off x="3504" y="3226"/>
              <a:ext cx="222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3227" name="Rectangle 219"/>
            <p:cNvSpPr>
              <a:spLocks noChangeAspect="1" noChangeArrowheads="1"/>
            </p:cNvSpPr>
            <p:nvPr/>
          </p:nvSpPr>
          <p:spPr bwMode="auto">
            <a:xfrm>
              <a:off x="3284" y="3226"/>
              <a:ext cx="220" cy="29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pPr eaLnBrk="1" hangingPunct="1">
              <a:buSzPct val="75000"/>
              <a:buFont typeface="Wingdings" pitchFamily="2" charset="2"/>
              <a:buChar char="§"/>
            </a:pPr>
            <a:r>
              <a:rPr lang="en-US" altLang="en-US" sz="2400" smtClean="0"/>
              <a:t>Flash memory</a:t>
            </a:r>
          </a:p>
          <a:p>
            <a:pPr lvl="1" eaLnBrk="1" hangingPunct="1"/>
            <a:r>
              <a:rPr lang="en-US" altLang="en-US" sz="2000" smtClean="0"/>
              <a:t>Non volatile read only memory (ROM)</a:t>
            </a:r>
          </a:p>
          <a:p>
            <a:pPr lvl="1" eaLnBrk="1" hangingPunct="1"/>
            <a:r>
              <a:rPr lang="en-US" altLang="en-US" sz="2000" smtClean="0"/>
              <a:t>Erase Electrically or UV (EPROM)</a:t>
            </a:r>
          </a:p>
          <a:p>
            <a:pPr lvl="1" eaLnBrk="1" hangingPunct="1"/>
            <a:r>
              <a:rPr lang="en-US" altLang="en-US" sz="2000" smtClean="0"/>
              <a:t>Uses F-N tunneling for program  &amp; erase</a:t>
            </a:r>
          </a:p>
          <a:p>
            <a:pPr lvl="1" eaLnBrk="1" hangingPunct="1"/>
            <a:r>
              <a:rPr lang="en-US" altLang="en-US" sz="2000" smtClean="0"/>
              <a:t>Reads like DRAM (~ns)</a:t>
            </a:r>
          </a:p>
          <a:p>
            <a:pPr lvl="1" eaLnBrk="1" hangingPunct="1"/>
            <a:r>
              <a:rPr lang="en-US" altLang="en-US" sz="2000" smtClean="0"/>
              <a:t>Writes like DISK (~ms).  </a:t>
            </a:r>
          </a:p>
        </p:txBody>
      </p:sp>
      <p:sp>
        <p:nvSpPr>
          <p:cNvPr id="54275" name="Rectangle 2"/>
          <p:cNvSpPr txBox="1">
            <a:spLocks noChangeArrowheads="1"/>
          </p:cNvSpPr>
          <p:nvPr/>
        </p:nvSpPr>
        <p:spPr bwMode="auto">
          <a:xfrm>
            <a:off x="682625" y="76200"/>
            <a:ext cx="8080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3200">
                <a:latin typeface="Calibri" pitchFamily="34" charset="0"/>
              </a:rPr>
              <a:t>Flash memory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00200" y="3657600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type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SRAM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DRAM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Flash</a:t>
                      </a:r>
                      <a:endParaRPr lang="en-SG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Speed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fast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fast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slow</a:t>
                      </a:r>
                      <a:endParaRPr lang="en-SG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Density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high</a:t>
                      </a:r>
                      <a:endParaRPr lang="en-SG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 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 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low</a:t>
                      </a:r>
                      <a:endParaRPr lang="en-SG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Refresh 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SG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Mechanism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Bi-stable</a:t>
                      </a:r>
                      <a:r>
                        <a:rPr lang="en-US" sz="1800" baseline="0" dirty="0" smtClean="0"/>
                        <a:t> latch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Capacitor</a:t>
                      </a:r>
                      <a:endParaRPr lang="en-SG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FN tunneling</a:t>
                      </a:r>
                      <a:endParaRPr lang="en-SG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276600"/>
            <a:ext cx="6329363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Reading Memory State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725" y="1346200"/>
            <a:ext cx="51625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TextBox 2"/>
          <p:cNvSpPr txBox="1">
            <a:spLocks noChangeArrowheads="1"/>
          </p:cNvSpPr>
          <p:nvPr/>
        </p:nvSpPr>
        <p:spPr bwMode="auto">
          <a:xfrm>
            <a:off x="609600" y="5678488"/>
            <a:ext cx="7712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Change in Threshold Voltage due to </a:t>
            </a:r>
            <a:r>
              <a:rPr lang="en-US" sz="1800" b="1" u="sng"/>
              <a:t>Screening Effect</a:t>
            </a:r>
            <a:r>
              <a:rPr lang="en-US" sz="1800"/>
              <a:t> of Floating Gate</a:t>
            </a:r>
          </a:p>
          <a:p>
            <a:r>
              <a:rPr lang="en-US" sz="1800"/>
              <a:t>Read mode: Apply intermediate voltage, check whether current is flowing or not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572000" y="3352800"/>
            <a:ext cx="0" cy="19050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Writing Memory State</a:t>
            </a:r>
          </a:p>
        </p:txBody>
      </p:sp>
      <p:pic>
        <p:nvPicPr>
          <p:cNvPr id="56323" name="Picture 2" descr="http://volga.eng.yale.edu/uploads/FlashDrives/floatinggate-tunnel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2057400"/>
            <a:ext cx="4695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Box 2"/>
          <p:cNvSpPr txBox="1">
            <a:spLocks noChangeArrowheads="1"/>
          </p:cNvSpPr>
          <p:nvPr/>
        </p:nvSpPr>
        <p:spPr bwMode="auto">
          <a:xfrm>
            <a:off x="990600" y="5181600"/>
            <a:ext cx="5410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Control gate voltage determines whether electrons are injected to, or push/pulled out of floating 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NOR Array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49053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5410200" y="2209800"/>
            <a:ext cx="3581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Reading: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Assert a single word line.  The source lines are asserted and the read of the bitline gives the contents of the cell.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Multi-Levels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2017713"/>
            <a:ext cx="5145088" cy="3925887"/>
          </a:xfrm>
        </p:spPr>
        <p:txBody>
          <a:bodyPr/>
          <a:lstStyle/>
          <a:p>
            <a:r>
              <a:rPr lang="en-US" smtClean="0"/>
              <a:t>By using reference cells set at given levels and comparing them to the value from the bitline, we can determine the value stored.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24200"/>
            <a:ext cx="3400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682625" y="76200"/>
            <a:ext cx="8080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00000"/>
                </a:solidFill>
              </a:rPr>
              <a:t>Review of memory technologies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52213"/>
              </p:ext>
            </p:extLst>
          </p:nvPr>
        </p:nvGraphicFramePr>
        <p:xfrm>
          <a:off x="1308100" y="3378200"/>
          <a:ext cx="6096000" cy="254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type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SRAM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DRAM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Flash</a:t>
                      </a:r>
                      <a:endParaRPr lang="en-SG" sz="1800" dirty="0"/>
                    </a:p>
                  </a:txBody>
                  <a:tcPr marT="45746" marB="45746"/>
                </a:tc>
              </a:tr>
              <a:tr h="365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Speed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fast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Slow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Slow</a:t>
                      </a:r>
                      <a:endParaRPr lang="en-SG" sz="1800" dirty="0"/>
                    </a:p>
                  </a:txBody>
                  <a:tcPr marT="45746" marB="45746"/>
                </a:tc>
              </a:tr>
              <a:tr h="365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Density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high</a:t>
                      </a:r>
                      <a:endParaRPr lang="en-SG" sz="1800" dirty="0"/>
                    </a:p>
                  </a:txBody>
                  <a:tcPr marT="45746" marB="45746"/>
                </a:tc>
              </a:tr>
              <a:tr h="365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Power 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 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Very low</a:t>
                      </a:r>
                      <a:endParaRPr lang="en-SG" sz="1800" dirty="0"/>
                    </a:p>
                  </a:txBody>
                  <a:tcPr marT="45746" marB="45746"/>
                </a:tc>
              </a:tr>
              <a:tr h="3658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Refresh 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SG" sz="1800" dirty="0"/>
                    </a:p>
                  </a:txBody>
                  <a:tcPr marT="45746" marB="45746"/>
                </a:tc>
              </a:tr>
              <a:tr h="7200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Mechanism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Bi-stable</a:t>
                      </a:r>
                      <a:r>
                        <a:rPr lang="en-US" sz="1800" baseline="0" dirty="0" smtClean="0"/>
                        <a:t> latch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Capacitor</a:t>
                      </a:r>
                      <a:endParaRPr lang="en-SG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FN tunneling</a:t>
                      </a:r>
                      <a:endParaRPr lang="en-SG" sz="1800" dirty="0"/>
                    </a:p>
                  </a:txBody>
                  <a:tcPr marT="45746" marB="45746"/>
                </a:tc>
              </a:tr>
            </a:tbl>
          </a:graphicData>
        </a:graphic>
      </p:graphicFrame>
      <p:pic>
        <p:nvPicPr>
          <p:cNvPr id="17448" name="Picture 2" descr="https://encrypted-tbn3.gstatic.com/images?q=tbn:ANd9GcSVXebNKNUZ5EGGsBTPfPGseb0BBKND_rZtJ4iemaQBibIjcrL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46288"/>
            <a:ext cx="152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4" descr="https://encrypted-tbn1.gstatic.com/images?q=tbn:ANd9GcShdYnm9KzoMUEd7wu6m_WN_kS5WHKk6KeQrAdlQgvIHdUNmVn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1144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6" descr="https://encrypted-tbn1.gstatic.com/images?q=tbn:ANd9GcQpWYQpfpgsRrdIwXZ0xuiQEjgk-HIFFsN5eLgMWkcv4ST3Ym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86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51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7BB40F2F-E275-472F-97F1-9FCD74F925E1}" type="slidenum">
              <a:rPr lang="en-US" altLang="en-US"/>
              <a:pPr lvl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Ternary CAM (TCAM)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58775" y="3860800"/>
            <a:ext cx="3167063" cy="2808288"/>
            <a:chOff x="204" y="2705"/>
            <a:chExt cx="1648" cy="1461"/>
          </a:xfrm>
        </p:grpSpPr>
        <p:sp>
          <p:nvSpPr>
            <p:cNvPr id="44037" name="Rectangle 5"/>
            <p:cNvSpPr>
              <a:spLocks noChangeAspect="1" noChangeArrowheads="1"/>
            </p:cNvSpPr>
            <p:nvPr/>
          </p:nvSpPr>
          <p:spPr bwMode="auto">
            <a:xfrm>
              <a:off x="1668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38" name="Rectangle 6"/>
            <p:cNvSpPr>
              <a:spLocks noChangeAspect="1" noChangeArrowheads="1"/>
            </p:cNvSpPr>
            <p:nvPr/>
          </p:nvSpPr>
          <p:spPr bwMode="auto">
            <a:xfrm>
              <a:off x="1486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39" name="Rectangle 7"/>
            <p:cNvSpPr>
              <a:spLocks noChangeAspect="1" noChangeArrowheads="1"/>
            </p:cNvSpPr>
            <p:nvPr/>
          </p:nvSpPr>
          <p:spPr bwMode="auto">
            <a:xfrm>
              <a:off x="1303" y="392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040" name="Rectangle 8"/>
            <p:cNvSpPr>
              <a:spLocks noChangeAspect="1" noChangeArrowheads="1"/>
            </p:cNvSpPr>
            <p:nvPr/>
          </p:nvSpPr>
          <p:spPr bwMode="auto">
            <a:xfrm>
              <a:off x="1119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41" name="Rectangle 9"/>
            <p:cNvSpPr>
              <a:spLocks noChangeAspect="1" noChangeArrowheads="1"/>
            </p:cNvSpPr>
            <p:nvPr/>
          </p:nvSpPr>
          <p:spPr bwMode="auto">
            <a:xfrm>
              <a:off x="937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42" name="Rectangle 10"/>
            <p:cNvSpPr>
              <a:spLocks noChangeAspect="1" noChangeArrowheads="1"/>
            </p:cNvSpPr>
            <p:nvPr/>
          </p:nvSpPr>
          <p:spPr bwMode="auto">
            <a:xfrm>
              <a:off x="753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43" name="Rectangle 11"/>
            <p:cNvSpPr>
              <a:spLocks noChangeAspect="1" noChangeArrowheads="1"/>
            </p:cNvSpPr>
            <p:nvPr/>
          </p:nvSpPr>
          <p:spPr bwMode="auto">
            <a:xfrm>
              <a:off x="570" y="392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44" name="Rectangle 12"/>
            <p:cNvSpPr>
              <a:spLocks noChangeAspect="1" noChangeArrowheads="1"/>
            </p:cNvSpPr>
            <p:nvPr/>
          </p:nvSpPr>
          <p:spPr bwMode="auto">
            <a:xfrm>
              <a:off x="388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45" name="Rectangle 13"/>
            <p:cNvSpPr>
              <a:spLocks noChangeAspect="1" noChangeArrowheads="1"/>
            </p:cNvSpPr>
            <p:nvPr/>
          </p:nvSpPr>
          <p:spPr bwMode="auto">
            <a:xfrm>
              <a:off x="204" y="392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46" name="Rectangle 14"/>
            <p:cNvSpPr>
              <a:spLocks noChangeAspect="1" noChangeArrowheads="1"/>
            </p:cNvSpPr>
            <p:nvPr/>
          </p:nvSpPr>
          <p:spPr bwMode="auto">
            <a:xfrm>
              <a:off x="1668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47" name="Rectangle 15"/>
            <p:cNvSpPr>
              <a:spLocks noChangeAspect="1" noChangeArrowheads="1"/>
            </p:cNvSpPr>
            <p:nvPr/>
          </p:nvSpPr>
          <p:spPr bwMode="auto">
            <a:xfrm>
              <a:off x="1486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48" name="Rectangle 16"/>
            <p:cNvSpPr>
              <a:spLocks noChangeAspect="1" noChangeArrowheads="1"/>
            </p:cNvSpPr>
            <p:nvPr/>
          </p:nvSpPr>
          <p:spPr bwMode="auto">
            <a:xfrm>
              <a:off x="1303" y="367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49" name="Rectangle 17"/>
            <p:cNvSpPr>
              <a:spLocks noChangeAspect="1" noChangeArrowheads="1"/>
            </p:cNvSpPr>
            <p:nvPr/>
          </p:nvSpPr>
          <p:spPr bwMode="auto">
            <a:xfrm>
              <a:off x="1119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50" name="Rectangle 18"/>
            <p:cNvSpPr>
              <a:spLocks noChangeAspect="1" noChangeArrowheads="1"/>
            </p:cNvSpPr>
            <p:nvPr/>
          </p:nvSpPr>
          <p:spPr bwMode="auto">
            <a:xfrm>
              <a:off x="937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51" name="Rectangle 19"/>
            <p:cNvSpPr>
              <a:spLocks noChangeAspect="1" noChangeArrowheads="1"/>
            </p:cNvSpPr>
            <p:nvPr/>
          </p:nvSpPr>
          <p:spPr bwMode="auto">
            <a:xfrm>
              <a:off x="753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52" name="Rectangle 20"/>
            <p:cNvSpPr>
              <a:spLocks noChangeAspect="1" noChangeArrowheads="1"/>
            </p:cNvSpPr>
            <p:nvPr/>
          </p:nvSpPr>
          <p:spPr bwMode="auto">
            <a:xfrm>
              <a:off x="570" y="367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53" name="Rectangle 21"/>
            <p:cNvSpPr>
              <a:spLocks noChangeAspect="1" noChangeArrowheads="1"/>
            </p:cNvSpPr>
            <p:nvPr/>
          </p:nvSpPr>
          <p:spPr bwMode="auto">
            <a:xfrm>
              <a:off x="388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54" name="Rectangle 22"/>
            <p:cNvSpPr>
              <a:spLocks noChangeAspect="1" noChangeArrowheads="1"/>
            </p:cNvSpPr>
            <p:nvPr/>
          </p:nvSpPr>
          <p:spPr bwMode="auto">
            <a:xfrm>
              <a:off x="204" y="367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55" name="Rectangle 23"/>
            <p:cNvSpPr>
              <a:spLocks noChangeAspect="1" noChangeArrowheads="1"/>
            </p:cNvSpPr>
            <p:nvPr/>
          </p:nvSpPr>
          <p:spPr bwMode="auto">
            <a:xfrm>
              <a:off x="1668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56" name="Rectangle 24"/>
            <p:cNvSpPr>
              <a:spLocks noChangeAspect="1" noChangeArrowheads="1"/>
            </p:cNvSpPr>
            <p:nvPr/>
          </p:nvSpPr>
          <p:spPr bwMode="auto">
            <a:xfrm>
              <a:off x="1486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57" name="Rectangle 25"/>
            <p:cNvSpPr>
              <a:spLocks noChangeAspect="1" noChangeArrowheads="1"/>
            </p:cNvSpPr>
            <p:nvPr/>
          </p:nvSpPr>
          <p:spPr bwMode="auto">
            <a:xfrm>
              <a:off x="1303" y="343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58" name="Rectangle 26"/>
            <p:cNvSpPr>
              <a:spLocks noChangeAspect="1" noChangeArrowheads="1"/>
            </p:cNvSpPr>
            <p:nvPr/>
          </p:nvSpPr>
          <p:spPr bwMode="auto">
            <a:xfrm>
              <a:off x="1119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59" name="Rectangle 27"/>
            <p:cNvSpPr>
              <a:spLocks noChangeAspect="1" noChangeArrowheads="1"/>
            </p:cNvSpPr>
            <p:nvPr/>
          </p:nvSpPr>
          <p:spPr bwMode="auto">
            <a:xfrm>
              <a:off x="937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0" name="Rectangle 28"/>
            <p:cNvSpPr>
              <a:spLocks noChangeAspect="1" noChangeArrowheads="1"/>
            </p:cNvSpPr>
            <p:nvPr/>
          </p:nvSpPr>
          <p:spPr bwMode="auto">
            <a:xfrm>
              <a:off x="753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1" name="Rectangle 29"/>
            <p:cNvSpPr>
              <a:spLocks noChangeAspect="1" noChangeArrowheads="1"/>
            </p:cNvSpPr>
            <p:nvPr/>
          </p:nvSpPr>
          <p:spPr bwMode="auto">
            <a:xfrm>
              <a:off x="570" y="343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62" name="Rectangle 30"/>
            <p:cNvSpPr>
              <a:spLocks noChangeAspect="1" noChangeArrowheads="1"/>
            </p:cNvSpPr>
            <p:nvPr/>
          </p:nvSpPr>
          <p:spPr bwMode="auto">
            <a:xfrm>
              <a:off x="388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3" name="Rectangle 31"/>
            <p:cNvSpPr>
              <a:spLocks noChangeAspect="1" noChangeArrowheads="1"/>
            </p:cNvSpPr>
            <p:nvPr/>
          </p:nvSpPr>
          <p:spPr bwMode="auto">
            <a:xfrm>
              <a:off x="204" y="3436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64" name="Rectangle 32"/>
            <p:cNvSpPr>
              <a:spLocks noChangeAspect="1" noChangeArrowheads="1"/>
            </p:cNvSpPr>
            <p:nvPr/>
          </p:nvSpPr>
          <p:spPr bwMode="auto">
            <a:xfrm>
              <a:off x="1668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5" name="Rectangle 33"/>
            <p:cNvSpPr>
              <a:spLocks noChangeAspect="1" noChangeArrowheads="1"/>
            </p:cNvSpPr>
            <p:nvPr/>
          </p:nvSpPr>
          <p:spPr bwMode="auto">
            <a:xfrm>
              <a:off x="1486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6" name="Rectangle 34"/>
            <p:cNvSpPr>
              <a:spLocks noChangeAspect="1" noChangeArrowheads="1"/>
            </p:cNvSpPr>
            <p:nvPr/>
          </p:nvSpPr>
          <p:spPr bwMode="auto">
            <a:xfrm>
              <a:off x="1303" y="319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67" name="Rectangle 35"/>
            <p:cNvSpPr>
              <a:spLocks noChangeAspect="1" noChangeArrowheads="1"/>
            </p:cNvSpPr>
            <p:nvPr/>
          </p:nvSpPr>
          <p:spPr bwMode="auto">
            <a:xfrm>
              <a:off x="1119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68" name="Rectangle 36"/>
            <p:cNvSpPr>
              <a:spLocks noChangeAspect="1" noChangeArrowheads="1"/>
            </p:cNvSpPr>
            <p:nvPr/>
          </p:nvSpPr>
          <p:spPr bwMode="auto">
            <a:xfrm>
              <a:off x="937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69" name="Rectangle 37"/>
            <p:cNvSpPr>
              <a:spLocks noChangeAspect="1" noChangeArrowheads="1"/>
            </p:cNvSpPr>
            <p:nvPr/>
          </p:nvSpPr>
          <p:spPr bwMode="auto">
            <a:xfrm>
              <a:off x="753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70" name="Rectangle 38"/>
            <p:cNvSpPr>
              <a:spLocks noChangeAspect="1" noChangeArrowheads="1"/>
            </p:cNvSpPr>
            <p:nvPr/>
          </p:nvSpPr>
          <p:spPr bwMode="auto">
            <a:xfrm>
              <a:off x="570" y="319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071" name="Rectangle 39"/>
            <p:cNvSpPr>
              <a:spLocks noChangeAspect="1" noChangeArrowheads="1"/>
            </p:cNvSpPr>
            <p:nvPr/>
          </p:nvSpPr>
          <p:spPr bwMode="auto">
            <a:xfrm>
              <a:off x="388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72" name="Rectangle 40"/>
            <p:cNvSpPr>
              <a:spLocks noChangeAspect="1" noChangeArrowheads="1"/>
            </p:cNvSpPr>
            <p:nvPr/>
          </p:nvSpPr>
          <p:spPr bwMode="auto">
            <a:xfrm>
              <a:off x="204" y="319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73" name="Rectangle 41"/>
            <p:cNvSpPr>
              <a:spLocks noChangeAspect="1" noChangeArrowheads="1"/>
            </p:cNvSpPr>
            <p:nvPr/>
          </p:nvSpPr>
          <p:spPr bwMode="auto">
            <a:xfrm>
              <a:off x="1668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74" name="Rectangle 42"/>
            <p:cNvSpPr>
              <a:spLocks noChangeAspect="1" noChangeArrowheads="1"/>
            </p:cNvSpPr>
            <p:nvPr/>
          </p:nvSpPr>
          <p:spPr bwMode="auto">
            <a:xfrm>
              <a:off x="1486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75" name="Rectangle 43"/>
            <p:cNvSpPr>
              <a:spLocks noChangeAspect="1" noChangeArrowheads="1"/>
            </p:cNvSpPr>
            <p:nvPr/>
          </p:nvSpPr>
          <p:spPr bwMode="auto">
            <a:xfrm>
              <a:off x="1303" y="294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76" name="Rectangle 44"/>
            <p:cNvSpPr>
              <a:spLocks noChangeAspect="1" noChangeArrowheads="1"/>
            </p:cNvSpPr>
            <p:nvPr/>
          </p:nvSpPr>
          <p:spPr bwMode="auto">
            <a:xfrm>
              <a:off x="1119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77" name="Rectangle 45"/>
            <p:cNvSpPr>
              <a:spLocks noChangeAspect="1" noChangeArrowheads="1"/>
            </p:cNvSpPr>
            <p:nvPr/>
          </p:nvSpPr>
          <p:spPr bwMode="auto">
            <a:xfrm>
              <a:off x="937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78" name="Rectangle 46"/>
            <p:cNvSpPr>
              <a:spLocks noChangeAspect="1" noChangeArrowheads="1"/>
            </p:cNvSpPr>
            <p:nvPr/>
          </p:nvSpPr>
          <p:spPr bwMode="auto">
            <a:xfrm>
              <a:off x="753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79" name="Rectangle 47"/>
            <p:cNvSpPr>
              <a:spLocks noChangeAspect="1" noChangeArrowheads="1"/>
            </p:cNvSpPr>
            <p:nvPr/>
          </p:nvSpPr>
          <p:spPr bwMode="auto">
            <a:xfrm>
              <a:off x="570" y="294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80" name="Rectangle 48"/>
            <p:cNvSpPr>
              <a:spLocks noChangeAspect="1" noChangeArrowheads="1"/>
            </p:cNvSpPr>
            <p:nvPr/>
          </p:nvSpPr>
          <p:spPr bwMode="auto">
            <a:xfrm>
              <a:off x="388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81" name="Rectangle 49"/>
            <p:cNvSpPr>
              <a:spLocks noChangeAspect="1" noChangeArrowheads="1"/>
            </p:cNvSpPr>
            <p:nvPr/>
          </p:nvSpPr>
          <p:spPr bwMode="auto">
            <a:xfrm>
              <a:off x="204" y="294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82" name="Rectangle 50"/>
            <p:cNvSpPr>
              <a:spLocks noChangeAspect="1" noChangeArrowheads="1"/>
            </p:cNvSpPr>
            <p:nvPr/>
          </p:nvSpPr>
          <p:spPr bwMode="auto">
            <a:xfrm>
              <a:off x="1668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83" name="Rectangle 51"/>
            <p:cNvSpPr>
              <a:spLocks noChangeAspect="1" noChangeArrowheads="1"/>
            </p:cNvSpPr>
            <p:nvPr/>
          </p:nvSpPr>
          <p:spPr bwMode="auto">
            <a:xfrm>
              <a:off x="1486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84" name="Rectangle 52"/>
            <p:cNvSpPr>
              <a:spLocks noChangeAspect="1" noChangeArrowheads="1"/>
            </p:cNvSpPr>
            <p:nvPr/>
          </p:nvSpPr>
          <p:spPr bwMode="auto">
            <a:xfrm>
              <a:off x="1303" y="270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85" name="Rectangle 53"/>
            <p:cNvSpPr>
              <a:spLocks noChangeAspect="1" noChangeArrowheads="1"/>
            </p:cNvSpPr>
            <p:nvPr/>
          </p:nvSpPr>
          <p:spPr bwMode="auto">
            <a:xfrm>
              <a:off x="1119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086" name="Rectangle 54"/>
            <p:cNvSpPr>
              <a:spLocks noChangeAspect="1" noChangeArrowheads="1"/>
            </p:cNvSpPr>
            <p:nvPr/>
          </p:nvSpPr>
          <p:spPr bwMode="auto">
            <a:xfrm>
              <a:off x="937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87" name="Rectangle 55"/>
            <p:cNvSpPr>
              <a:spLocks noChangeAspect="1" noChangeArrowheads="1"/>
            </p:cNvSpPr>
            <p:nvPr/>
          </p:nvSpPr>
          <p:spPr bwMode="auto">
            <a:xfrm>
              <a:off x="753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88" name="Rectangle 56"/>
            <p:cNvSpPr>
              <a:spLocks noChangeAspect="1" noChangeArrowheads="1"/>
            </p:cNvSpPr>
            <p:nvPr/>
          </p:nvSpPr>
          <p:spPr bwMode="auto">
            <a:xfrm>
              <a:off x="570" y="270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089" name="Rectangle 57"/>
            <p:cNvSpPr>
              <a:spLocks noChangeAspect="1" noChangeArrowheads="1"/>
            </p:cNvSpPr>
            <p:nvPr/>
          </p:nvSpPr>
          <p:spPr bwMode="auto">
            <a:xfrm>
              <a:off x="388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090" name="Rectangle 58"/>
            <p:cNvSpPr>
              <a:spLocks noChangeAspect="1" noChangeArrowheads="1"/>
            </p:cNvSpPr>
            <p:nvPr/>
          </p:nvSpPr>
          <p:spPr bwMode="auto">
            <a:xfrm>
              <a:off x="204" y="2705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091" name="Line 59"/>
            <p:cNvSpPr>
              <a:spLocks noChangeAspect="1" noChangeShapeType="1"/>
            </p:cNvSpPr>
            <p:nvPr/>
          </p:nvSpPr>
          <p:spPr bwMode="auto">
            <a:xfrm>
              <a:off x="204" y="2705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60"/>
            <p:cNvSpPr>
              <a:spLocks noChangeAspect="1" noChangeShapeType="1"/>
            </p:cNvSpPr>
            <p:nvPr/>
          </p:nvSpPr>
          <p:spPr bwMode="auto">
            <a:xfrm>
              <a:off x="204" y="294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61"/>
            <p:cNvSpPr>
              <a:spLocks noChangeAspect="1" noChangeShapeType="1"/>
            </p:cNvSpPr>
            <p:nvPr/>
          </p:nvSpPr>
          <p:spPr bwMode="auto">
            <a:xfrm>
              <a:off x="204" y="319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62"/>
            <p:cNvSpPr>
              <a:spLocks noChangeAspect="1" noChangeShapeType="1"/>
            </p:cNvSpPr>
            <p:nvPr/>
          </p:nvSpPr>
          <p:spPr bwMode="auto">
            <a:xfrm>
              <a:off x="204" y="343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63"/>
            <p:cNvSpPr>
              <a:spLocks noChangeAspect="1" noChangeShapeType="1"/>
            </p:cNvSpPr>
            <p:nvPr/>
          </p:nvSpPr>
          <p:spPr bwMode="auto">
            <a:xfrm>
              <a:off x="204" y="367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Line 64"/>
            <p:cNvSpPr>
              <a:spLocks noChangeAspect="1" noChangeShapeType="1"/>
            </p:cNvSpPr>
            <p:nvPr/>
          </p:nvSpPr>
          <p:spPr bwMode="auto">
            <a:xfrm>
              <a:off x="204" y="392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65"/>
            <p:cNvSpPr>
              <a:spLocks noChangeAspect="1" noChangeShapeType="1"/>
            </p:cNvSpPr>
            <p:nvPr/>
          </p:nvSpPr>
          <p:spPr bwMode="auto">
            <a:xfrm>
              <a:off x="204" y="416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66"/>
            <p:cNvSpPr>
              <a:spLocks noChangeAspect="1" noChangeShapeType="1"/>
            </p:cNvSpPr>
            <p:nvPr/>
          </p:nvSpPr>
          <p:spPr bwMode="auto">
            <a:xfrm>
              <a:off x="204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67"/>
            <p:cNvSpPr>
              <a:spLocks noChangeAspect="1" noChangeShapeType="1"/>
            </p:cNvSpPr>
            <p:nvPr/>
          </p:nvSpPr>
          <p:spPr bwMode="auto">
            <a:xfrm>
              <a:off x="388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Line 68"/>
            <p:cNvSpPr>
              <a:spLocks noChangeAspect="1" noChangeShapeType="1"/>
            </p:cNvSpPr>
            <p:nvPr/>
          </p:nvSpPr>
          <p:spPr bwMode="auto">
            <a:xfrm>
              <a:off x="570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Line 69"/>
            <p:cNvSpPr>
              <a:spLocks noChangeAspect="1" noChangeShapeType="1"/>
            </p:cNvSpPr>
            <p:nvPr/>
          </p:nvSpPr>
          <p:spPr bwMode="auto">
            <a:xfrm>
              <a:off x="753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70"/>
            <p:cNvSpPr>
              <a:spLocks noChangeAspect="1" noChangeShapeType="1"/>
            </p:cNvSpPr>
            <p:nvPr/>
          </p:nvSpPr>
          <p:spPr bwMode="auto">
            <a:xfrm>
              <a:off x="937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71"/>
            <p:cNvSpPr>
              <a:spLocks noChangeAspect="1" noChangeShapeType="1"/>
            </p:cNvSpPr>
            <p:nvPr/>
          </p:nvSpPr>
          <p:spPr bwMode="auto">
            <a:xfrm>
              <a:off x="1119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72"/>
            <p:cNvSpPr>
              <a:spLocks noChangeAspect="1" noChangeShapeType="1"/>
            </p:cNvSpPr>
            <p:nvPr/>
          </p:nvSpPr>
          <p:spPr bwMode="auto">
            <a:xfrm>
              <a:off x="1303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73"/>
            <p:cNvSpPr>
              <a:spLocks noChangeAspect="1" noChangeShapeType="1"/>
            </p:cNvSpPr>
            <p:nvPr/>
          </p:nvSpPr>
          <p:spPr bwMode="auto">
            <a:xfrm>
              <a:off x="1486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74"/>
            <p:cNvSpPr>
              <a:spLocks noChangeAspect="1" noChangeShapeType="1"/>
            </p:cNvSpPr>
            <p:nvPr/>
          </p:nvSpPr>
          <p:spPr bwMode="auto">
            <a:xfrm>
              <a:off x="1668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Line 75"/>
            <p:cNvSpPr>
              <a:spLocks noChangeAspect="1" noChangeShapeType="1"/>
            </p:cNvSpPr>
            <p:nvPr/>
          </p:nvSpPr>
          <p:spPr bwMode="auto">
            <a:xfrm>
              <a:off x="1852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719138" y="2492375"/>
            <a:ext cx="2844800" cy="1322388"/>
            <a:chOff x="453" y="1570"/>
            <a:chExt cx="1792" cy="833"/>
          </a:xfrm>
        </p:grpSpPr>
        <p:grpSp>
          <p:nvGrpSpPr>
            <p:cNvPr id="4" name="Group 77"/>
            <p:cNvGrpSpPr>
              <a:grpSpLocks noChangeAspect="1"/>
            </p:cNvGrpSpPr>
            <p:nvPr/>
          </p:nvGrpSpPr>
          <p:grpSpPr bwMode="auto">
            <a:xfrm>
              <a:off x="453" y="1905"/>
              <a:ext cx="1777" cy="274"/>
              <a:chOff x="476" y="2024"/>
              <a:chExt cx="1466" cy="226"/>
            </a:xfrm>
          </p:grpSpPr>
          <p:sp>
            <p:nvSpPr>
              <p:cNvPr id="4411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759" y="2024"/>
                <a:ext cx="183" cy="22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X</a:t>
                </a:r>
                <a:endParaRPr lang="ru-RU" sz="2400" b="1"/>
              </a:p>
            </p:txBody>
          </p:sp>
          <p:sp>
            <p:nvSpPr>
              <p:cNvPr id="4411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1576" y="2024"/>
                <a:ext cx="183" cy="22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X</a:t>
                </a:r>
                <a:endParaRPr lang="ru-RU" sz="2400" b="1"/>
              </a:p>
            </p:txBody>
          </p:sp>
          <p:sp>
            <p:nvSpPr>
              <p:cNvPr id="4411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392" y="2024"/>
                <a:ext cx="184" cy="22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X</a:t>
                </a:r>
                <a:endParaRPr lang="ru-RU" sz="2400" b="1"/>
              </a:p>
            </p:txBody>
          </p:sp>
          <p:sp>
            <p:nvSpPr>
              <p:cNvPr id="4411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209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11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1026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11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842" y="2024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11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659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11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476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118" name="Line 86"/>
              <p:cNvSpPr>
                <a:spLocks noChangeAspect="1" noChangeShapeType="1"/>
              </p:cNvSpPr>
              <p:nvPr/>
            </p:nvSpPr>
            <p:spPr bwMode="auto">
              <a:xfrm>
                <a:off x="476" y="2024"/>
                <a:ext cx="146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19" name="Line 87"/>
              <p:cNvSpPr>
                <a:spLocks noChangeAspect="1" noChangeShapeType="1"/>
              </p:cNvSpPr>
              <p:nvPr/>
            </p:nvSpPr>
            <p:spPr bwMode="auto">
              <a:xfrm>
                <a:off x="476" y="2250"/>
                <a:ext cx="146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0" name="Line 88"/>
              <p:cNvSpPr>
                <a:spLocks noChangeAspect="1" noChangeShapeType="1"/>
              </p:cNvSpPr>
              <p:nvPr/>
            </p:nvSpPr>
            <p:spPr bwMode="auto">
              <a:xfrm>
                <a:off x="476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1" name="Line 89"/>
              <p:cNvSpPr>
                <a:spLocks noChangeAspect="1" noChangeShapeType="1"/>
              </p:cNvSpPr>
              <p:nvPr/>
            </p:nvSpPr>
            <p:spPr bwMode="auto">
              <a:xfrm>
                <a:off x="659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2" name="Line 90"/>
              <p:cNvSpPr>
                <a:spLocks noChangeAspect="1" noChangeShapeType="1"/>
              </p:cNvSpPr>
              <p:nvPr/>
            </p:nvSpPr>
            <p:spPr bwMode="auto">
              <a:xfrm>
                <a:off x="842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3" name="Line 91"/>
              <p:cNvSpPr>
                <a:spLocks noChangeAspect="1" noChangeShapeType="1"/>
              </p:cNvSpPr>
              <p:nvPr/>
            </p:nvSpPr>
            <p:spPr bwMode="auto">
              <a:xfrm>
                <a:off x="1026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4" name="Line 92"/>
              <p:cNvSpPr>
                <a:spLocks noChangeAspect="1" noChangeShapeType="1"/>
              </p:cNvSpPr>
              <p:nvPr/>
            </p:nvSpPr>
            <p:spPr bwMode="auto">
              <a:xfrm>
                <a:off x="1209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5" name="Line 93"/>
              <p:cNvSpPr>
                <a:spLocks noChangeAspect="1" noChangeShapeType="1"/>
              </p:cNvSpPr>
              <p:nvPr/>
            </p:nvSpPr>
            <p:spPr bwMode="auto">
              <a:xfrm>
                <a:off x="1392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6" name="Line 94"/>
              <p:cNvSpPr>
                <a:spLocks noChangeAspect="1" noChangeShapeType="1"/>
              </p:cNvSpPr>
              <p:nvPr/>
            </p:nvSpPr>
            <p:spPr bwMode="auto">
              <a:xfrm>
                <a:off x="1576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7" name="Line 95"/>
              <p:cNvSpPr>
                <a:spLocks noChangeAspect="1" noChangeShapeType="1"/>
              </p:cNvSpPr>
              <p:nvPr/>
            </p:nvSpPr>
            <p:spPr bwMode="auto">
              <a:xfrm>
                <a:off x="1759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8" name="Line 96"/>
              <p:cNvSpPr>
                <a:spLocks noChangeAspect="1" noChangeShapeType="1"/>
              </p:cNvSpPr>
              <p:nvPr/>
            </p:nvSpPr>
            <p:spPr bwMode="auto">
              <a:xfrm>
                <a:off x="1942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29" name="AutoShape 97"/>
            <p:cNvSpPr>
              <a:spLocks noChangeArrowheads="1"/>
            </p:cNvSpPr>
            <p:nvPr/>
          </p:nvSpPr>
          <p:spPr bwMode="auto">
            <a:xfrm>
              <a:off x="1133" y="2222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612" y="1570"/>
              <a:ext cx="1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Input Keyword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99"/>
          <p:cNvGrpSpPr>
            <a:grpSpLocks noChangeAspect="1"/>
          </p:cNvGrpSpPr>
          <p:nvPr/>
        </p:nvGrpSpPr>
        <p:grpSpPr bwMode="auto">
          <a:xfrm>
            <a:off x="4751388" y="3860800"/>
            <a:ext cx="3167062" cy="2808288"/>
            <a:chOff x="2766" y="2705"/>
            <a:chExt cx="1648" cy="1461"/>
          </a:xfrm>
        </p:grpSpPr>
        <p:sp>
          <p:nvSpPr>
            <p:cNvPr id="44132" name="Rectangle 100"/>
            <p:cNvSpPr>
              <a:spLocks noChangeAspect="1" noChangeArrowheads="1"/>
            </p:cNvSpPr>
            <p:nvPr/>
          </p:nvSpPr>
          <p:spPr bwMode="auto">
            <a:xfrm>
              <a:off x="4230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33" name="Rectangle 101"/>
            <p:cNvSpPr>
              <a:spLocks noChangeAspect="1" noChangeArrowheads="1"/>
            </p:cNvSpPr>
            <p:nvPr/>
          </p:nvSpPr>
          <p:spPr bwMode="auto">
            <a:xfrm>
              <a:off x="4048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34" name="Rectangle 102"/>
            <p:cNvSpPr>
              <a:spLocks noChangeAspect="1" noChangeArrowheads="1"/>
            </p:cNvSpPr>
            <p:nvPr/>
          </p:nvSpPr>
          <p:spPr bwMode="auto">
            <a:xfrm>
              <a:off x="3865" y="392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35" name="Rectangle 103"/>
            <p:cNvSpPr>
              <a:spLocks noChangeAspect="1" noChangeArrowheads="1"/>
            </p:cNvSpPr>
            <p:nvPr/>
          </p:nvSpPr>
          <p:spPr bwMode="auto">
            <a:xfrm>
              <a:off x="3681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36" name="Rectangle 104"/>
            <p:cNvSpPr>
              <a:spLocks noChangeAspect="1" noChangeArrowheads="1"/>
            </p:cNvSpPr>
            <p:nvPr/>
          </p:nvSpPr>
          <p:spPr bwMode="auto">
            <a:xfrm>
              <a:off x="3499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37" name="Rectangle 105"/>
            <p:cNvSpPr>
              <a:spLocks noChangeAspect="1" noChangeArrowheads="1"/>
            </p:cNvSpPr>
            <p:nvPr/>
          </p:nvSpPr>
          <p:spPr bwMode="auto">
            <a:xfrm>
              <a:off x="3315" y="392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38" name="Rectangle 106"/>
            <p:cNvSpPr>
              <a:spLocks noChangeAspect="1" noChangeArrowheads="1"/>
            </p:cNvSpPr>
            <p:nvPr/>
          </p:nvSpPr>
          <p:spPr bwMode="auto">
            <a:xfrm>
              <a:off x="3132" y="392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39" name="Rectangle 107"/>
            <p:cNvSpPr>
              <a:spLocks noChangeAspect="1" noChangeArrowheads="1"/>
            </p:cNvSpPr>
            <p:nvPr/>
          </p:nvSpPr>
          <p:spPr bwMode="auto">
            <a:xfrm>
              <a:off x="2950" y="392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40" name="Rectangle 108"/>
            <p:cNvSpPr>
              <a:spLocks noChangeAspect="1" noChangeArrowheads="1"/>
            </p:cNvSpPr>
            <p:nvPr/>
          </p:nvSpPr>
          <p:spPr bwMode="auto">
            <a:xfrm>
              <a:off x="2766" y="392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41" name="Rectangle 109"/>
            <p:cNvSpPr>
              <a:spLocks noChangeAspect="1" noChangeArrowheads="1"/>
            </p:cNvSpPr>
            <p:nvPr/>
          </p:nvSpPr>
          <p:spPr bwMode="auto">
            <a:xfrm>
              <a:off x="4230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42" name="Rectangle 110"/>
            <p:cNvSpPr>
              <a:spLocks noChangeAspect="1" noChangeArrowheads="1"/>
            </p:cNvSpPr>
            <p:nvPr/>
          </p:nvSpPr>
          <p:spPr bwMode="auto">
            <a:xfrm>
              <a:off x="4048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43" name="Rectangle 111"/>
            <p:cNvSpPr>
              <a:spLocks noChangeAspect="1" noChangeArrowheads="1"/>
            </p:cNvSpPr>
            <p:nvPr/>
          </p:nvSpPr>
          <p:spPr bwMode="auto">
            <a:xfrm>
              <a:off x="3865" y="367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44" name="Rectangle 112"/>
            <p:cNvSpPr>
              <a:spLocks noChangeAspect="1" noChangeArrowheads="1"/>
            </p:cNvSpPr>
            <p:nvPr/>
          </p:nvSpPr>
          <p:spPr bwMode="auto">
            <a:xfrm>
              <a:off x="3681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45" name="Rectangle 113"/>
            <p:cNvSpPr>
              <a:spLocks noChangeAspect="1" noChangeArrowheads="1"/>
            </p:cNvSpPr>
            <p:nvPr/>
          </p:nvSpPr>
          <p:spPr bwMode="auto">
            <a:xfrm>
              <a:off x="3499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46" name="Rectangle 114"/>
            <p:cNvSpPr>
              <a:spLocks noChangeAspect="1" noChangeArrowheads="1"/>
            </p:cNvSpPr>
            <p:nvPr/>
          </p:nvSpPr>
          <p:spPr bwMode="auto">
            <a:xfrm>
              <a:off x="3315" y="367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47" name="Rectangle 115"/>
            <p:cNvSpPr>
              <a:spLocks noChangeAspect="1" noChangeArrowheads="1"/>
            </p:cNvSpPr>
            <p:nvPr/>
          </p:nvSpPr>
          <p:spPr bwMode="auto">
            <a:xfrm>
              <a:off x="3132" y="367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48" name="Rectangle 116"/>
            <p:cNvSpPr>
              <a:spLocks noChangeAspect="1" noChangeArrowheads="1"/>
            </p:cNvSpPr>
            <p:nvPr/>
          </p:nvSpPr>
          <p:spPr bwMode="auto">
            <a:xfrm>
              <a:off x="2950" y="367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49" name="Rectangle 117"/>
            <p:cNvSpPr>
              <a:spLocks noChangeAspect="1" noChangeArrowheads="1"/>
            </p:cNvSpPr>
            <p:nvPr/>
          </p:nvSpPr>
          <p:spPr bwMode="auto">
            <a:xfrm>
              <a:off x="2766" y="367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50" name="Rectangle 118"/>
            <p:cNvSpPr>
              <a:spLocks noChangeAspect="1" noChangeArrowheads="1"/>
            </p:cNvSpPr>
            <p:nvPr/>
          </p:nvSpPr>
          <p:spPr bwMode="auto">
            <a:xfrm>
              <a:off x="4230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51" name="Rectangle 119"/>
            <p:cNvSpPr>
              <a:spLocks noChangeAspect="1" noChangeArrowheads="1"/>
            </p:cNvSpPr>
            <p:nvPr/>
          </p:nvSpPr>
          <p:spPr bwMode="auto">
            <a:xfrm>
              <a:off x="4048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52" name="Rectangle 120"/>
            <p:cNvSpPr>
              <a:spLocks noChangeAspect="1" noChangeArrowheads="1"/>
            </p:cNvSpPr>
            <p:nvPr/>
          </p:nvSpPr>
          <p:spPr bwMode="auto">
            <a:xfrm>
              <a:off x="3865" y="343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53" name="Rectangle 121"/>
            <p:cNvSpPr>
              <a:spLocks noChangeAspect="1" noChangeArrowheads="1"/>
            </p:cNvSpPr>
            <p:nvPr/>
          </p:nvSpPr>
          <p:spPr bwMode="auto">
            <a:xfrm>
              <a:off x="3681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54" name="Rectangle 122"/>
            <p:cNvSpPr>
              <a:spLocks noChangeAspect="1" noChangeArrowheads="1"/>
            </p:cNvSpPr>
            <p:nvPr/>
          </p:nvSpPr>
          <p:spPr bwMode="auto">
            <a:xfrm>
              <a:off x="3499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55" name="Rectangle 123"/>
            <p:cNvSpPr>
              <a:spLocks noChangeAspect="1" noChangeArrowheads="1"/>
            </p:cNvSpPr>
            <p:nvPr/>
          </p:nvSpPr>
          <p:spPr bwMode="auto">
            <a:xfrm>
              <a:off x="3315" y="3436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56" name="Rectangle 124"/>
            <p:cNvSpPr>
              <a:spLocks noChangeAspect="1" noChangeArrowheads="1"/>
            </p:cNvSpPr>
            <p:nvPr/>
          </p:nvSpPr>
          <p:spPr bwMode="auto">
            <a:xfrm>
              <a:off x="3132" y="3436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57" name="Rectangle 125"/>
            <p:cNvSpPr>
              <a:spLocks noChangeAspect="1" noChangeArrowheads="1"/>
            </p:cNvSpPr>
            <p:nvPr/>
          </p:nvSpPr>
          <p:spPr bwMode="auto">
            <a:xfrm>
              <a:off x="2950" y="3436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58" name="Rectangle 126"/>
            <p:cNvSpPr>
              <a:spLocks noChangeAspect="1" noChangeArrowheads="1"/>
            </p:cNvSpPr>
            <p:nvPr/>
          </p:nvSpPr>
          <p:spPr bwMode="auto">
            <a:xfrm>
              <a:off x="2766" y="3436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59" name="Rectangle 127"/>
            <p:cNvSpPr>
              <a:spLocks noChangeAspect="1" noChangeArrowheads="1"/>
            </p:cNvSpPr>
            <p:nvPr/>
          </p:nvSpPr>
          <p:spPr bwMode="auto">
            <a:xfrm>
              <a:off x="4230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60" name="Rectangle 128"/>
            <p:cNvSpPr>
              <a:spLocks noChangeAspect="1" noChangeArrowheads="1"/>
            </p:cNvSpPr>
            <p:nvPr/>
          </p:nvSpPr>
          <p:spPr bwMode="auto">
            <a:xfrm>
              <a:off x="4048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61" name="Rectangle 129"/>
            <p:cNvSpPr>
              <a:spLocks noChangeAspect="1" noChangeArrowheads="1"/>
            </p:cNvSpPr>
            <p:nvPr/>
          </p:nvSpPr>
          <p:spPr bwMode="auto">
            <a:xfrm>
              <a:off x="3865" y="319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62" name="Rectangle 130"/>
            <p:cNvSpPr>
              <a:spLocks noChangeAspect="1" noChangeArrowheads="1"/>
            </p:cNvSpPr>
            <p:nvPr/>
          </p:nvSpPr>
          <p:spPr bwMode="auto">
            <a:xfrm>
              <a:off x="3681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63" name="Rectangle 131"/>
            <p:cNvSpPr>
              <a:spLocks noChangeAspect="1" noChangeArrowheads="1"/>
            </p:cNvSpPr>
            <p:nvPr/>
          </p:nvSpPr>
          <p:spPr bwMode="auto">
            <a:xfrm>
              <a:off x="3499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64" name="Rectangle 132"/>
            <p:cNvSpPr>
              <a:spLocks noChangeAspect="1" noChangeArrowheads="1"/>
            </p:cNvSpPr>
            <p:nvPr/>
          </p:nvSpPr>
          <p:spPr bwMode="auto">
            <a:xfrm>
              <a:off x="3315" y="3192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65" name="Rectangle 133"/>
            <p:cNvSpPr>
              <a:spLocks noChangeAspect="1" noChangeArrowheads="1"/>
            </p:cNvSpPr>
            <p:nvPr/>
          </p:nvSpPr>
          <p:spPr bwMode="auto">
            <a:xfrm>
              <a:off x="3132" y="3192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66" name="Rectangle 134"/>
            <p:cNvSpPr>
              <a:spLocks noChangeAspect="1" noChangeArrowheads="1"/>
            </p:cNvSpPr>
            <p:nvPr/>
          </p:nvSpPr>
          <p:spPr bwMode="auto">
            <a:xfrm>
              <a:off x="2950" y="3192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67" name="Rectangle 135"/>
            <p:cNvSpPr>
              <a:spLocks noChangeAspect="1" noChangeArrowheads="1"/>
            </p:cNvSpPr>
            <p:nvPr/>
          </p:nvSpPr>
          <p:spPr bwMode="auto">
            <a:xfrm>
              <a:off x="2766" y="3192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68" name="Rectangle 136"/>
            <p:cNvSpPr>
              <a:spLocks noChangeAspect="1" noChangeArrowheads="1"/>
            </p:cNvSpPr>
            <p:nvPr/>
          </p:nvSpPr>
          <p:spPr bwMode="auto">
            <a:xfrm>
              <a:off x="4230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X</a:t>
              </a:r>
              <a:endParaRPr lang="ru-RU" sz="2400" b="1"/>
            </a:p>
          </p:txBody>
        </p:sp>
        <p:sp>
          <p:nvSpPr>
            <p:cNvPr id="44169" name="Rectangle 137"/>
            <p:cNvSpPr>
              <a:spLocks noChangeAspect="1" noChangeArrowheads="1"/>
            </p:cNvSpPr>
            <p:nvPr/>
          </p:nvSpPr>
          <p:spPr bwMode="auto">
            <a:xfrm>
              <a:off x="4048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70" name="Rectangle 138"/>
            <p:cNvSpPr>
              <a:spLocks noChangeAspect="1" noChangeArrowheads="1"/>
            </p:cNvSpPr>
            <p:nvPr/>
          </p:nvSpPr>
          <p:spPr bwMode="auto">
            <a:xfrm>
              <a:off x="3865" y="294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71" name="Rectangle 139"/>
            <p:cNvSpPr>
              <a:spLocks noChangeAspect="1" noChangeArrowheads="1"/>
            </p:cNvSpPr>
            <p:nvPr/>
          </p:nvSpPr>
          <p:spPr bwMode="auto">
            <a:xfrm>
              <a:off x="3681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72" name="Rectangle 140"/>
            <p:cNvSpPr>
              <a:spLocks noChangeAspect="1" noChangeArrowheads="1"/>
            </p:cNvSpPr>
            <p:nvPr/>
          </p:nvSpPr>
          <p:spPr bwMode="auto">
            <a:xfrm>
              <a:off x="3499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73" name="Rectangle 141"/>
            <p:cNvSpPr>
              <a:spLocks noChangeAspect="1" noChangeArrowheads="1"/>
            </p:cNvSpPr>
            <p:nvPr/>
          </p:nvSpPr>
          <p:spPr bwMode="auto">
            <a:xfrm>
              <a:off x="3315" y="2949"/>
              <a:ext cx="184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74" name="Rectangle 142"/>
            <p:cNvSpPr>
              <a:spLocks noChangeAspect="1" noChangeArrowheads="1"/>
            </p:cNvSpPr>
            <p:nvPr/>
          </p:nvSpPr>
          <p:spPr bwMode="auto">
            <a:xfrm>
              <a:off x="3132" y="2949"/>
              <a:ext cx="183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75" name="Rectangle 143"/>
            <p:cNvSpPr>
              <a:spLocks noChangeAspect="1" noChangeArrowheads="1"/>
            </p:cNvSpPr>
            <p:nvPr/>
          </p:nvSpPr>
          <p:spPr bwMode="auto">
            <a:xfrm>
              <a:off x="2950" y="2949"/>
              <a:ext cx="182" cy="24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76" name="Rectangle 144"/>
            <p:cNvSpPr>
              <a:spLocks noChangeAspect="1" noChangeArrowheads="1"/>
            </p:cNvSpPr>
            <p:nvPr/>
          </p:nvSpPr>
          <p:spPr bwMode="auto">
            <a:xfrm>
              <a:off x="2766" y="2949"/>
              <a:ext cx="184" cy="24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77" name="Rectangle 145"/>
            <p:cNvSpPr>
              <a:spLocks noChangeAspect="1" noChangeArrowheads="1"/>
            </p:cNvSpPr>
            <p:nvPr/>
          </p:nvSpPr>
          <p:spPr bwMode="auto">
            <a:xfrm>
              <a:off x="4230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78" name="Rectangle 146"/>
            <p:cNvSpPr>
              <a:spLocks noChangeAspect="1" noChangeArrowheads="1"/>
            </p:cNvSpPr>
            <p:nvPr/>
          </p:nvSpPr>
          <p:spPr bwMode="auto">
            <a:xfrm>
              <a:off x="4048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79" name="Rectangle 147"/>
            <p:cNvSpPr>
              <a:spLocks noChangeAspect="1" noChangeArrowheads="1"/>
            </p:cNvSpPr>
            <p:nvPr/>
          </p:nvSpPr>
          <p:spPr bwMode="auto">
            <a:xfrm>
              <a:off x="3865" y="270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80" name="Rectangle 148"/>
            <p:cNvSpPr>
              <a:spLocks noChangeAspect="1" noChangeArrowheads="1"/>
            </p:cNvSpPr>
            <p:nvPr/>
          </p:nvSpPr>
          <p:spPr bwMode="auto">
            <a:xfrm>
              <a:off x="3681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81" name="Rectangle 149"/>
            <p:cNvSpPr>
              <a:spLocks noChangeAspect="1" noChangeArrowheads="1"/>
            </p:cNvSpPr>
            <p:nvPr/>
          </p:nvSpPr>
          <p:spPr bwMode="auto">
            <a:xfrm>
              <a:off x="3499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82" name="Rectangle 150"/>
            <p:cNvSpPr>
              <a:spLocks noChangeAspect="1" noChangeArrowheads="1"/>
            </p:cNvSpPr>
            <p:nvPr/>
          </p:nvSpPr>
          <p:spPr bwMode="auto">
            <a:xfrm>
              <a:off x="3315" y="2705"/>
              <a:ext cx="184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83" name="Rectangle 151"/>
            <p:cNvSpPr>
              <a:spLocks noChangeAspect="1" noChangeArrowheads="1"/>
            </p:cNvSpPr>
            <p:nvPr/>
          </p:nvSpPr>
          <p:spPr bwMode="auto">
            <a:xfrm>
              <a:off x="3132" y="2705"/>
              <a:ext cx="183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184" name="Rectangle 152"/>
            <p:cNvSpPr>
              <a:spLocks noChangeAspect="1" noChangeArrowheads="1"/>
            </p:cNvSpPr>
            <p:nvPr/>
          </p:nvSpPr>
          <p:spPr bwMode="auto">
            <a:xfrm>
              <a:off x="2950" y="2705"/>
              <a:ext cx="182" cy="24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185" name="Rectangle 153"/>
            <p:cNvSpPr>
              <a:spLocks noChangeAspect="1" noChangeArrowheads="1"/>
            </p:cNvSpPr>
            <p:nvPr/>
          </p:nvSpPr>
          <p:spPr bwMode="auto">
            <a:xfrm>
              <a:off x="2766" y="2705"/>
              <a:ext cx="184" cy="244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0</a:t>
              </a:r>
              <a:endParaRPr lang="ru-RU" sz="2400" b="1">
                <a:solidFill>
                  <a:schemeClr val="bg1"/>
                </a:solidFill>
              </a:endParaRPr>
            </a:p>
          </p:txBody>
        </p:sp>
        <p:sp>
          <p:nvSpPr>
            <p:cNvPr id="44186" name="Line 154"/>
            <p:cNvSpPr>
              <a:spLocks noChangeAspect="1" noChangeShapeType="1"/>
            </p:cNvSpPr>
            <p:nvPr/>
          </p:nvSpPr>
          <p:spPr bwMode="auto">
            <a:xfrm>
              <a:off x="2766" y="2705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87" name="Line 155"/>
            <p:cNvSpPr>
              <a:spLocks noChangeAspect="1" noChangeShapeType="1"/>
            </p:cNvSpPr>
            <p:nvPr/>
          </p:nvSpPr>
          <p:spPr bwMode="auto">
            <a:xfrm>
              <a:off x="2766" y="294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88" name="Line 156"/>
            <p:cNvSpPr>
              <a:spLocks noChangeAspect="1" noChangeShapeType="1"/>
            </p:cNvSpPr>
            <p:nvPr/>
          </p:nvSpPr>
          <p:spPr bwMode="auto">
            <a:xfrm>
              <a:off x="2766" y="319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89" name="Line 157"/>
            <p:cNvSpPr>
              <a:spLocks noChangeAspect="1" noChangeShapeType="1"/>
            </p:cNvSpPr>
            <p:nvPr/>
          </p:nvSpPr>
          <p:spPr bwMode="auto">
            <a:xfrm>
              <a:off x="2766" y="343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0" name="Line 158"/>
            <p:cNvSpPr>
              <a:spLocks noChangeAspect="1" noChangeShapeType="1"/>
            </p:cNvSpPr>
            <p:nvPr/>
          </p:nvSpPr>
          <p:spPr bwMode="auto">
            <a:xfrm>
              <a:off x="2766" y="3679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1" name="Line 159"/>
            <p:cNvSpPr>
              <a:spLocks noChangeAspect="1" noChangeShapeType="1"/>
            </p:cNvSpPr>
            <p:nvPr/>
          </p:nvSpPr>
          <p:spPr bwMode="auto">
            <a:xfrm>
              <a:off x="2766" y="3922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2" name="Line 160"/>
            <p:cNvSpPr>
              <a:spLocks noChangeAspect="1" noChangeShapeType="1"/>
            </p:cNvSpPr>
            <p:nvPr/>
          </p:nvSpPr>
          <p:spPr bwMode="auto">
            <a:xfrm>
              <a:off x="2766" y="4166"/>
              <a:ext cx="16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3" name="Line 161"/>
            <p:cNvSpPr>
              <a:spLocks noChangeAspect="1" noChangeShapeType="1"/>
            </p:cNvSpPr>
            <p:nvPr/>
          </p:nvSpPr>
          <p:spPr bwMode="auto">
            <a:xfrm>
              <a:off x="2766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4" name="Line 162"/>
            <p:cNvSpPr>
              <a:spLocks noChangeAspect="1" noChangeShapeType="1"/>
            </p:cNvSpPr>
            <p:nvPr/>
          </p:nvSpPr>
          <p:spPr bwMode="auto">
            <a:xfrm>
              <a:off x="2950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5" name="Line 163"/>
            <p:cNvSpPr>
              <a:spLocks noChangeAspect="1" noChangeShapeType="1"/>
            </p:cNvSpPr>
            <p:nvPr/>
          </p:nvSpPr>
          <p:spPr bwMode="auto">
            <a:xfrm>
              <a:off x="3132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6" name="Line 164"/>
            <p:cNvSpPr>
              <a:spLocks noChangeAspect="1" noChangeShapeType="1"/>
            </p:cNvSpPr>
            <p:nvPr/>
          </p:nvSpPr>
          <p:spPr bwMode="auto">
            <a:xfrm>
              <a:off x="3315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7" name="Line 165"/>
            <p:cNvSpPr>
              <a:spLocks noChangeAspect="1" noChangeShapeType="1"/>
            </p:cNvSpPr>
            <p:nvPr/>
          </p:nvSpPr>
          <p:spPr bwMode="auto">
            <a:xfrm>
              <a:off x="3499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8" name="Line 166"/>
            <p:cNvSpPr>
              <a:spLocks noChangeAspect="1" noChangeShapeType="1"/>
            </p:cNvSpPr>
            <p:nvPr/>
          </p:nvSpPr>
          <p:spPr bwMode="auto">
            <a:xfrm>
              <a:off x="3681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99" name="Line 167"/>
            <p:cNvSpPr>
              <a:spLocks noChangeAspect="1" noChangeShapeType="1"/>
            </p:cNvSpPr>
            <p:nvPr/>
          </p:nvSpPr>
          <p:spPr bwMode="auto">
            <a:xfrm>
              <a:off x="3865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00" name="Line 168"/>
            <p:cNvSpPr>
              <a:spLocks noChangeAspect="1" noChangeShapeType="1"/>
            </p:cNvSpPr>
            <p:nvPr/>
          </p:nvSpPr>
          <p:spPr bwMode="auto">
            <a:xfrm>
              <a:off x="4048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01" name="Line 169"/>
            <p:cNvSpPr>
              <a:spLocks noChangeAspect="1" noChangeShapeType="1"/>
            </p:cNvSpPr>
            <p:nvPr/>
          </p:nvSpPr>
          <p:spPr bwMode="auto">
            <a:xfrm>
              <a:off x="4230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02" name="Line 170"/>
            <p:cNvSpPr>
              <a:spLocks noChangeAspect="1" noChangeShapeType="1"/>
            </p:cNvSpPr>
            <p:nvPr/>
          </p:nvSpPr>
          <p:spPr bwMode="auto">
            <a:xfrm>
              <a:off x="4414" y="2705"/>
              <a:ext cx="0" cy="146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71"/>
          <p:cNvGrpSpPr>
            <a:grpSpLocks/>
          </p:cNvGrpSpPr>
          <p:nvPr/>
        </p:nvGrpSpPr>
        <p:grpSpPr bwMode="auto">
          <a:xfrm>
            <a:off x="712788" y="5732463"/>
            <a:ext cx="1757362" cy="468312"/>
            <a:chOff x="449" y="3611"/>
            <a:chExt cx="1107" cy="295"/>
          </a:xfrm>
        </p:grpSpPr>
        <p:sp>
          <p:nvSpPr>
            <p:cNvPr id="44204" name="Rectangle 172"/>
            <p:cNvSpPr>
              <a:spLocks noChangeAspect="1" noChangeArrowheads="1"/>
            </p:cNvSpPr>
            <p:nvPr/>
          </p:nvSpPr>
          <p:spPr bwMode="auto">
            <a:xfrm>
              <a:off x="1334" y="3611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05" name="Rectangle 173"/>
            <p:cNvSpPr>
              <a:spLocks noChangeAspect="1" noChangeArrowheads="1"/>
            </p:cNvSpPr>
            <p:nvPr/>
          </p:nvSpPr>
          <p:spPr bwMode="auto">
            <a:xfrm>
              <a:off x="1113" y="3611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06" name="Rectangle 174"/>
            <p:cNvSpPr>
              <a:spLocks noChangeAspect="1" noChangeArrowheads="1"/>
            </p:cNvSpPr>
            <p:nvPr/>
          </p:nvSpPr>
          <p:spPr bwMode="auto">
            <a:xfrm>
              <a:off x="891" y="3611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07" name="Rectangle 175"/>
            <p:cNvSpPr>
              <a:spLocks noChangeAspect="1" noChangeArrowheads="1"/>
            </p:cNvSpPr>
            <p:nvPr/>
          </p:nvSpPr>
          <p:spPr bwMode="auto">
            <a:xfrm>
              <a:off x="669" y="3611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08" name="Rectangle 176"/>
            <p:cNvSpPr>
              <a:spLocks noChangeAspect="1" noChangeArrowheads="1"/>
            </p:cNvSpPr>
            <p:nvPr/>
          </p:nvSpPr>
          <p:spPr bwMode="auto">
            <a:xfrm>
              <a:off x="449" y="3611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7" name="Group 177"/>
          <p:cNvGrpSpPr>
            <a:grpSpLocks/>
          </p:cNvGrpSpPr>
          <p:nvPr/>
        </p:nvGrpSpPr>
        <p:grpSpPr bwMode="auto">
          <a:xfrm>
            <a:off x="712788" y="4329113"/>
            <a:ext cx="1757362" cy="468312"/>
            <a:chOff x="449" y="2727"/>
            <a:chExt cx="1107" cy="295"/>
          </a:xfrm>
        </p:grpSpPr>
        <p:sp>
          <p:nvSpPr>
            <p:cNvPr id="44210" name="Rectangle 178"/>
            <p:cNvSpPr>
              <a:spLocks noChangeAspect="1" noChangeArrowheads="1"/>
            </p:cNvSpPr>
            <p:nvPr/>
          </p:nvSpPr>
          <p:spPr bwMode="auto">
            <a:xfrm>
              <a:off x="1334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11" name="Rectangle 179"/>
            <p:cNvSpPr>
              <a:spLocks noChangeAspect="1" noChangeArrowheads="1"/>
            </p:cNvSpPr>
            <p:nvPr/>
          </p:nvSpPr>
          <p:spPr bwMode="auto">
            <a:xfrm>
              <a:off x="1113" y="2727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12" name="Rectangle 180"/>
            <p:cNvSpPr>
              <a:spLocks noChangeAspect="1" noChangeArrowheads="1"/>
            </p:cNvSpPr>
            <p:nvPr/>
          </p:nvSpPr>
          <p:spPr bwMode="auto">
            <a:xfrm>
              <a:off x="891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13" name="Rectangle 181"/>
            <p:cNvSpPr>
              <a:spLocks noChangeAspect="1" noChangeArrowheads="1"/>
            </p:cNvSpPr>
            <p:nvPr/>
          </p:nvSpPr>
          <p:spPr bwMode="auto">
            <a:xfrm>
              <a:off x="669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14" name="Rectangle 182"/>
            <p:cNvSpPr>
              <a:spLocks noChangeAspect="1" noChangeArrowheads="1"/>
            </p:cNvSpPr>
            <p:nvPr/>
          </p:nvSpPr>
          <p:spPr bwMode="auto">
            <a:xfrm>
              <a:off x="449" y="2727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5105400" y="5732463"/>
            <a:ext cx="1404938" cy="468312"/>
            <a:chOff x="3352" y="3611"/>
            <a:chExt cx="885" cy="295"/>
          </a:xfrm>
        </p:grpSpPr>
        <p:sp>
          <p:nvSpPr>
            <p:cNvPr id="44216" name="Rectangle 184"/>
            <p:cNvSpPr>
              <a:spLocks noChangeAspect="1" noChangeArrowheads="1"/>
            </p:cNvSpPr>
            <p:nvPr/>
          </p:nvSpPr>
          <p:spPr bwMode="auto">
            <a:xfrm>
              <a:off x="4016" y="3611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17" name="Rectangle 185"/>
            <p:cNvSpPr>
              <a:spLocks noChangeAspect="1" noChangeArrowheads="1"/>
            </p:cNvSpPr>
            <p:nvPr/>
          </p:nvSpPr>
          <p:spPr bwMode="auto">
            <a:xfrm>
              <a:off x="3794" y="3611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18" name="Rectangle 186"/>
            <p:cNvSpPr>
              <a:spLocks noChangeAspect="1" noChangeArrowheads="1"/>
            </p:cNvSpPr>
            <p:nvPr/>
          </p:nvSpPr>
          <p:spPr bwMode="auto">
            <a:xfrm>
              <a:off x="3572" y="3611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19" name="Rectangle 187"/>
            <p:cNvSpPr>
              <a:spLocks noChangeAspect="1" noChangeArrowheads="1"/>
            </p:cNvSpPr>
            <p:nvPr/>
          </p:nvSpPr>
          <p:spPr bwMode="auto">
            <a:xfrm>
              <a:off x="3352" y="3611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9" name="Group 188"/>
          <p:cNvGrpSpPr>
            <a:grpSpLocks/>
          </p:cNvGrpSpPr>
          <p:nvPr/>
        </p:nvGrpSpPr>
        <p:grpSpPr bwMode="auto">
          <a:xfrm>
            <a:off x="5105400" y="4329113"/>
            <a:ext cx="2459038" cy="468312"/>
            <a:chOff x="3352" y="2727"/>
            <a:chExt cx="1549" cy="295"/>
          </a:xfrm>
        </p:grpSpPr>
        <p:sp>
          <p:nvSpPr>
            <p:cNvPr id="44221" name="Rectangle 189"/>
            <p:cNvSpPr>
              <a:spLocks noChangeAspect="1" noChangeArrowheads="1"/>
            </p:cNvSpPr>
            <p:nvPr/>
          </p:nvSpPr>
          <p:spPr bwMode="auto">
            <a:xfrm>
              <a:off x="4681" y="2727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22" name="Rectangle 190"/>
            <p:cNvSpPr>
              <a:spLocks noChangeAspect="1" noChangeArrowheads="1"/>
            </p:cNvSpPr>
            <p:nvPr/>
          </p:nvSpPr>
          <p:spPr bwMode="auto">
            <a:xfrm>
              <a:off x="4459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23" name="Rectangle 191"/>
            <p:cNvSpPr>
              <a:spLocks noChangeAspect="1" noChangeArrowheads="1"/>
            </p:cNvSpPr>
            <p:nvPr/>
          </p:nvSpPr>
          <p:spPr bwMode="auto">
            <a:xfrm>
              <a:off x="4237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24" name="Rectangle 192"/>
            <p:cNvSpPr>
              <a:spLocks noChangeAspect="1" noChangeArrowheads="1"/>
            </p:cNvSpPr>
            <p:nvPr/>
          </p:nvSpPr>
          <p:spPr bwMode="auto">
            <a:xfrm>
              <a:off x="4016" y="2727"/>
              <a:ext cx="221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25" name="Rectangle 193"/>
            <p:cNvSpPr>
              <a:spLocks noChangeAspect="1" noChangeArrowheads="1"/>
            </p:cNvSpPr>
            <p:nvPr/>
          </p:nvSpPr>
          <p:spPr bwMode="auto">
            <a:xfrm>
              <a:off x="3794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  <p:sp>
          <p:nvSpPr>
            <p:cNvPr id="44226" name="Rectangle 194"/>
            <p:cNvSpPr>
              <a:spLocks noChangeAspect="1" noChangeArrowheads="1"/>
            </p:cNvSpPr>
            <p:nvPr/>
          </p:nvSpPr>
          <p:spPr bwMode="auto">
            <a:xfrm>
              <a:off x="3572" y="2727"/>
              <a:ext cx="222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0</a:t>
              </a:r>
              <a:endParaRPr lang="ru-RU" sz="2400" b="1"/>
            </a:p>
          </p:txBody>
        </p:sp>
        <p:sp>
          <p:nvSpPr>
            <p:cNvPr id="44227" name="Rectangle 195"/>
            <p:cNvSpPr>
              <a:spLocks noChangeAspect="1" noChangeArrowheads="1"/>
            </p:cNvSpPr>
            <p:nvPr/>
          </p:nvSpPr>
          <p:spPr bwMode="auto">
            <a:xfrm>
              <a:off x="3352" y="2727"/>
              <a:ext cx="220" cy="2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sz="2400" b="1"/>
                <a:t>1</a:t>
              </a:r>
              <a:endParaRPr lang="ru-RU" sz="2400" b="1"/>
            </a:p>
          </p:txBody>
        </p:sp>
      </p:grpSp>
      <p:grpSp>
        <p:nvGrpSpPr>
          <p:cNvPr id="10" name="Group 196"/>
          <p:cNvGrpSpPr>
            <a:grpSpLocks/>
          </p:cNvGrpSpPr>
          <p:nvPr/>
        </p:nvGrpSpPr>
        <p:grpSpPr bwMode="auto">
          <a:xfrm>
            <a:off x="7920038" y="3887788"/>
            <a:ext cx="1223962" cy="2374900"/>
            <a:chOff x="4989" y="2449"/>
            <a:chExt cx="771" cy="1496"/>
          </a:xfrm>
        </p:grpSpPr>
        <p:sp>
          <p:nvSpPr>
            <p:cNvPr id="44229" name="Text Box 197"/>
            <p:cNvSpPr txBox="1">
              <a:spLocks noChangeArrowheads="1"/>
            </p:cNvSpPr>
            <p:nvPr/>
          </p:nvSpPr>
          <p:spPr bwMode="auto">
            <a:xfrm>
              <a:off x="5080" y="2449"/>
              <a:ext cx="226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1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4230" name="Text Box 198"/>
            <p:cNvSpPr txBox="1">
              <a:spLocks noChangeArrowheads="1"/>
            </p:cNvSpPr>
            <p:nvPr/>
          </p:nvSpPr>
          <p:spPr bwMode="auto">
            <a:xfrm>
              <a:off x="5080" y="3310"/>
              <a:ext cx="226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4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4231" name="Line 199"/>
            <p:cNvSpPr>
              <a:spLocks noChangeShapeType="1"/>
            </p:cNvSpPr>
            <p:nvPr/>
          </p:nvSpPr>
          <p:spPr bwMode="auto">
            <a:xfrm>
              <a:off x="4989" y="3673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32" name="Line 200"/>
            <p:cNvSpPr>
              <a:spLocks noChangeShapeType="1"/>
            </p:cNvSpPr>
            <p:nvPr/>
          </p:nvSpPr>
          <p:spPr bwMode="auto">
            <a:xfrm>
              <a:off x="4989" y="2811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33" name="Text Box 201"/>
            <p:cNvSpPr txBox="1">
              <a:spLocks noChangeArrowheads="1"/>
            </p:cNvSpPr>
            <p:nvPr/>
          </p:nvSpPr>
          <p:spPr bwMode="auto">
            <a:xfrm>
              <a:off x="5012" y="2795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Match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  <p:sp>
          <p:nvSpPr>
            <p:cNvPr id="44234" name="Text Box 202"/>
            <p:cNvSpPr txBox="1">
              <a:spLocks noChangeArrowheads="1"/>
            </p:cNvSpPr>
            <p:nvPr/>
          </p:nvSpPr>
          <p:spPr bwMode="auto">
            <a:xfrm>
              <a:off x="5012" y="3657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Match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11" name="Group 203"/>
          <p:cNvGrpSpPr>
            <a:grpSpLocks/>
          </p:cNvGrpSpPr>
          <p:nvPr/>
        </p:nvGrpSpPr>
        <p:grpSpPr bwMode="auto">
          <a:xfrm>
            <a:off x="3492500" y="3960813"/>
            <a:ext cx="1187450" cy="2373312"/>
            <a:chOff x="2200" y="2495"/>
            <a:chExt cx="748" cy="1495"/>
          </a:xfrm>
        </p:grpSpPr>
        <p:sp>
          <p:nvSpPr>
            <p:cNvPr id="44236" name="Text Box 204"/>
            <p:cNvSpPr txBox="1">
              <a:spLocks noChangeArrowheads="1"/>
            </p:cNvSpPr>
            <p:nvPr/>
          </p:nvSpPr>
          <p:spPr bwMode="auto">
            <a:xfrm>
              <a:off x="2313" y="2495"/>
              <a:ext cx="226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1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4237" name="Text Box 205"/>
            <p:cNvSpPr txBox="1">
              <a:spLocks noChangeArrowheads="1"/>
            </p:cNvSpPr>
            <p:nvPr/>
          </p:nvSpPr>
          <p:spPr bwMode="auto">
            <a:xfrm>
              <a:off x="2313" y="3356"/>
              <a:ext cx="226" cy="30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660000"/>
                    </a:outerShdw>
                  </a:effectLst>
                </a:rPr>
                <a:t>4</a:t>
              </a:r>
              <a:endPara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660000"/>
                  </a:outerShdw>
                </a:effectLst>
              </a:endParaRPr>
            </a:p>
          </p:txBody>
        </p:sp>
        <p:sp>
          <p:nvSpPr>
            <p:cNvPr id="44238" name="Line 206"/>
            <p:cNvSpPr>
              <a:spLocks noChangeShapeType="1"/>
            </p:cNvSpPr>
            <p:nvPr/>
          </p:nvSpPr>
          <p:spPr bwMode="auto">
            <a:xfrm>
              <a:off x="2222" y="3719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39" name="Line 207"/>
            <p:cNvSpPr>
              <a:spLocks noChangeShapeType="1"/>
            </p:cNvSpPr>
            <p:nvPr/>
          </p:nvSpPr>
          <p:spPr bwMode="auto">
            <a:xfrm>
              <a:off x="2222" y="2857"/>
              <a:ext cx="385" cy="2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240" name="Text Box 208"/>
            <p:cNvSpPr txBox="1">
              <a:spLocks noChangeArrowheads="1"/>
            </p:cNvSpPr>
            <p:nvPr/>
          </p:nvSpPr>
          <p:spPr bwMode="auto">
            <a:xfrm>
              <a:off x="2200" y="2840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Match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  <p:sp>
          <p:nvSpPr>
            <p:cNvPr id="44241" name="Text Box 209"/>
            <p:cNvSpPr txBox="1">
              <a:spLocks noChangeArrowheads="1"/>
            </p:cNvSpPr>
            <p:nvPr/>
          </p:nvSpPr>
          <p:spPr bwMode="auto">
            <a:xfrm>
              <a:off x="2200" y="3702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Match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  <p:grpSp>
        <p:nvGrpSpPr>
          <p:cNvPr id="12" name="Group 210"/>
          <p:cNvGrpSpPr>
            <a:grpSpLocks/>
          </p:cNvGrpSpPr>
          <p:nvPr/>
        </p:nvGrpSpPr>
        <p:grpSpPr bwMode="auto">
          <a:xfrm>
            <a:off x="5111750" y="2492375"/>
            <a:ext cx="2820988" cy="1322388"/>
            <a:chOff x="3220" y="1570"/>
            <a:chExt cx="1777" cy="833"/>
          </a:xfrm>
        </p:grpSpPr>
        <p:grpSp>
          <p:nvGrpSpPr>
            <p:cNvPr id="13" name="Group 211"/>
            <p:cNvGrpSpPr>
              <a:grpSpLocks noChangeAspect="1"/>
            </p:cNvGrpSpPr>
            <p:nvPr/>
          </p:nvGrpSpPr>
          <p:grpSpPr bwMode="auto">
            <a:xfrm>
              <a:off x="3220" y="1905"/>
              <a:ext cx="1777" cy="274"/>
              <a:chOff x="2834" y="2024"/>
              <a:chExt cx="1466" cy="226"/>
            </a:xfrm>
          </p:grpSpPr>
          <p:sp>
            <p:nvSpPr>
              <p:cNvPr id="44244" name="Rectangle 212"/>
              <p:cNvSpPr>
                <a:spLocks noChangeAspect="1" noChangeArrowheads="1"/>
              </p:cNvSpPr>
              <p:nvPr/>
            </p:nvSpPr>
            <p:spPr bwMode="auto">
              <a:xfrm>
                <a:off x="4117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245" name="Rectangle 213"/>
              <p:cNvSpPr>
                <a:spLocks noChangeAspect="1" noChangeArrowheads="1"/>
              </p:cNvSpPr>
              <p:nvPr/>
            </p:nvSpPr>
            <p:spPr bwMode="auto">
              <a:xfrm>
                <a:off x="3934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246" name="Rectangle 214"/>
              <p:cNvSpPr>
                <a:spLocks noChangeAspect="1" noChangeArrowheads="1"/>
              </p:cNvSpPr>
              <p:nvPr/>
            </p:nvSpPr>
            <p:spPr bwMode="auto">
              <a:xfrm>
                <a:off x="3750" y="2024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247" name="Rectangle 215"/>
              <p:cNvSpPr>
                <a:spLocks noChangeAspect="1" noChangeArrowheads="1"/>
              </p:cNvSpPr>
              <p:nvPr/>
            </p:nvSpPr>
            <p:spPr bwMode="auto">
              <a:xfrm>
                <a:off x="3567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248" name="Rectangle 216"/>
              <p:cNvSpPr>
                <a:spLocks noChangeAspect="1" noChangeArrowheads="1"/>
              </p:cNvSpPr>
              <p:nvPr/>
            </p:nvSpPr>
            <p:spPr bwMode="auto">
              <a:xfrm>
                <a:off x="3384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249" name="Rectangle 217"/>
              <p:cNvSpPr>
                <a:spLocks noChangeAspect="1" noChangeArrowheads="1"/>
              </p:cNvSpPr>
              <p:nvPr/>
            </p:nvSpPr>
            <p:spPr bwMode="auto">
              <a:xfrm>
                <a:off x="3200" y="2024"/>
                <a:ext cx="184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250" name="Rectangle 218"/>
              <p:cNvSpPr>
                <a:spLocks noChangeAspect="1" noChangeArrowheads="1"/>
              </p:cNvSpPr>
              <p:nvPr/>
            </p:nvSpPr>
            <p:spPr bwMode="auto">
              <a:xfrm>
                <a:off x="3017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0</a:t>
                </a:r>
                <a:endParaRPr lang="ru-RU" sz="2400" b="1"/>
              </a:p>
            </p:txBody>
          </p:sp>
          <p:sp>
            <p:nvSpPr>
              <p:cNvPr id="44251" name="Rectangle 219"/>
              <p:cNvSpPr>
                <a:spLocks noChangeAspect="1" noChangeArrowheads="1"/>
              </p:cNvSpPr>
              <p:nvPr/>
            </p:nvSpPr>
            <p:spPr bwMode="auto">
              <a:xfrm>
                <a:off x="2834" y="2024"/>
                <a:ext cx="183" cy="22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itchFamily="2" charset="2"/>
                  <a:buNone/>
                </a:pPr>
                <a:r>
                  <a:rPr lang="en-US" sz="2400" b="1"/>
                  <a:t>1</a:t>
                </a:r>
                <a:endParaRPr lang="ru-RU" sz="2400" b="1"/>
              </a:p>
            </p:txBody>
          </p:sp>
          <p:sp>
            <p:nvSpPr>
              <p:cNvPr id="44252" name="Line 220"/>
              <p:cNvSpPr>
                <a:spLocks noChangeAspect="1" noChangeShapeType="1"/>
              </p:cNvSpPr>
              <p:nvPr/>
            </p:nvSpPr>
            <p:spPr bwMode="auto">
              <a:xfrm>
                <a:off x="2834" y="2024"/>
                <a:ext cx="146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3" name="Line 221"/>
              <p:cNvSpPr>
                <a:spLocks noChangeAspect="1" noChangeShapeType="1"/>
              </p:cNvSpPr>
              <p:nvPr/>
            </p:nvSpPr>
            <p:spPr bwMode="auto">
              <a:xfrm>
                <a:off x="2834" y="2250"/>
                <a:ext cx="146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4" name="Line 222"/>
              <p:cNvSpPr>
                <a:spLocks noChangeAspect="1" noChangeShapeType="1"/>
              </p:cNvSpPr>
              <p:nvPr/>
            </p:nvSpPr>
            <p:spPr bwMode="auto">
              <a:xfrm>
                <a:off x="2834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5" name="Line 223"/>
              <p:cNvSpPr>
                <a:spLocks noChangeAspect="1" noChangeShapeType="1"/>
              </p:cNvSpPr>
              <p:nvPr/>
            </p:nvSpPr>
            <p:spPr bwMode="auto">
              <a:xfrm>
                <a:off x="3017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6" name="Line 224"/>
              <p:cNvSpPr>
                <a:spLocks noChangeAspect="1" noChangeShapeType="1"/>
              </p:cNvSpPr>
              <p:nvPr/>
            </p:nvSpPr>
            <p:spPr bwMode="auto">
              <a:xfrm>
                <a:off x="3200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7" name="Line 225"/>
              <p:cNvSpPr>
                <a:spLocks noChangeAspect="1" noChangeShapeType="1"/>
              </p:cNvSpPr>
              <p:nvPr/>
            </p:nvSpPr>
            <p:spPr bwMode="auto">
              <a:xfrm>
                <a:off x="3384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8" name="Line 226"/>
              <p:cNvSpPr>
                <a:spLocks noChangeAspect="1" noChangeShapeType="1"/>
              </p:cNvSpPr>
              <p:nvPr/>
            </p:nvSpPr>
            <p:spPr bwMode="auto">
              <a:xfrm>
                <a:off x="3567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9" name="Line 227"/>
              <p:cNvSpPr>
                <a:spLocks noChangeAspect="1" noChangeShapeType="1"/>
              </p:cNvSpPr>
              <p:nvPr/>
            </p:nvSpPr>
            <p:spPr bwMode="auto">
              <a:xfrm>
                <a:off x="3750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60" name="Line 228"/>
              <p:cNvSpPr>
                <a:spLocks noChangeAspect="1" noChangeShapeType="1"/>
              </p:cNvSpPr>
              <p:nvPr/>
            </p:nvSpPr>
            <p:spPr bwMode="auto">
              <a:xfrm>
                <a:off x="3934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61" name="Line 229"/>
              <p:cNvSpPr>
                <a:spLocks noChangeAspect="1" noChangeShapeType="1"/>
              </p:cNvSpPr>
              <p:nvPr/>
            </p:nvSpPr>
            <p:spPr bwMode="auto">
              <a:xfrm>
                <a:off x="4117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62" name="Line 230"/>
              <p:cNvSpPr>
                <a:spLocks noChangeAspect="1" noChangeShapeType="1"/>
              </p:cNvSpPr>
              <p:nvPr/>
            </p:nvSpPr>
            <p:spPr bwMode="auto">
              <a:xfrm>
                <a:off x="4300" y="202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63" name="AutoShape 231"/>
            <p:cNvSpPr>
              <a:spLocks noChangeArrowheads="1"/>
            </p:cNvSpPr>
            <p:nvPr/>
          </p:nvSpPr>
          <p:spPr bwMode="auto">
            <a:xfrm>
              <a:off x="3991" y="2222"/>
              <a:ext cx="273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3379" y="1570"/>
              <a:ext cx="1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solidFill>
                    <a:schemeClr val="folHlink"/>
                  </a:solidFill>
                  <a:latin typeface="Arial" pitchFamily="34" charset="0"/>
                </a:rPr>
                <a:t>Input Keyword</a:t>
              </a:r>
              <a:endParaRPr lang="ru-RU" sz="2400" b="1">
                <a:solidFill>
                  <a:schemeClr val="folHlink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94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CAM Cell</a:t>
            </a:r>
          </a:p>
          <a:p>
            <a:pPr lvl="1"/>
            <a:r>
              <a:rPr lang="en-US" dirty="0"/>
              <a:t>ML pre-charged to V</a:t>
            </a:r>
            <a:r>
              <a:rPr lang="en-US" baseline="-25000" dirty="0"/>
              <a:t>DD</a:t>
            </a:r>
            <a:endParaRPr lang="en-US" dirty="0"/>
          </a:p>
          <a:p>
            <a:pPr lvl="1"/>
            <a:r>
              <a:rPr lang="en-US" dirty="0"/>
              <a:t>Match:</a:t>
            </a:r>
            <a:r>
              <a:rPr lang="en-US" dirty="0">
                <a:sym typeface="Wingdings" pitchFamily="2" charset="2"/>
              </a:rPr>
              <a:t> ML remains at </a:t>
            </a:r>
            <a:r>
              <a:rPr lang="en-US" dirty="0"/>
              <a:t>V</a:t>
            </a:r>
            <a:r>
              <a:rPr lang="en-US" baseline="-25000" dirty="0"/>
              <a:t>DD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Mismatch: ML discharges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41950" y="2060575"/>
            <a:ext cx="3702050" cy="4464050"/>
            <a:chOff x="3243" y="1162"/>
            <a:chExt cx="2332" cy="28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26" y="1706"/>
              <a:ext cx="240" cy="747"/>
              <a:chOff x="1066" y="2296"/>
              <a:chExt cx="240" cy="74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066" y="2296"/>
                <a:ext cx="240" cy="384"/>
                <a:chOff x="960" y="768"/>
                <a:chExt cx="240" cy="384"/>
              </a:xfrm>
            </p:grpSpPr>
            <p:sp>
              <p:nvSpPr>
                <p:cNvPr id="47111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2" name="Line 8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3" name="Line 9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4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5" name="Line 11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6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7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1066" y="2659"/>
                <a:ext cx="240" cy="384"/>
                <a:chOff x="960" y="768"/>
                <a:chExt cx="240" cy="384"/>
              </a:xfrm>
            </p:grpSpPr>
            <p:sp>
              <p:nvSpPr>
                <p:cNvPr id="47119" name="Line 15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0" name="Line 16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1" name="Line 17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2" name="Line 18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3" name="Line 19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4" name="Line 20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5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 flipH="1">
              <a:off x="4426" y="1706"/>
              <a:ext cx="240" cy="747"/>
              <a:chOff x="1066" y="2296"/>
              <a:chExt cx="240" cy="747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066" y="2296"/>
                <a:ext cx="240" cy="384"/>
                <a:chOff x="960" y="768"/>
                <a:chExt cx="240" cy="384"/>
              </a:xfrm>
            </p:grpSpPr>
            <p:sp>
              <p:nvSpPr>
                <p:cNvPr id="47128" name="Line 24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9" name="Line 25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0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1" name="Line 27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Line 28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3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4" name="Line 30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066" y="2659"/>
                <a:ext cx="240" cy="384"/>
                <a:chOff x="960" y="768"/>
                <a:chExt cx="240" cy="384"/>
              </a:xfrm>
            </p:grpSpPr>
            <p:sp>
              <p:nvSpPr>
                <p:cNvPr id="47136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7" name="Line 33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8" name="Line 34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9" name="Line 35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0" name="Line 36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1" name="Line 37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42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4244" y="2613"/>
              <a:ext cx="192" cy="96"/>
              <a:chOff x="4032" y="624"/>
              <a:chExt cx="192" cy="96"/>
            </a:xfrm>
          </p:grpSpPr>
          <p:sp>
            <p:nvSpPr>
              <p:cNvPr id="47144" name="Line 40"/>
              <p:cNvSpPr>
                <a:spLocks noChangeShapeType="1"/>
              </p:cNvSpPr>
              <p:nvPr/>
            </p:nvSpPr>
            <p:spPr bwMode="auto">
              <a:xfrm>
                <a:off x="4032" y="6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5" name="Line 41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6" name="Line 42"/>
              <p:cNvSpPr>
                <a:spLocks noChangeShapeType="1"/>
              </p:cNvSpPr>
              <p:nvPr/>
            </p:nvSpPr>
            <p:spPr bwMode="auto">
              <a:xfrm>
                <a:off x="4080" y="72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7147" name="AutoShape 43"/>
            <p:cNvCxnSpPr>
              <a:cxnSpLocks noChangeShapeType="1"/>
              <a:stCxn id="47115" idx="0"/>
            </p:cNvCxnSpPr>
            <p:nvPr/>
          </p:nvCxnSpPr>
          <p:spPr bwMode="auto">
            <a:xfrm rot="5400000" flipH="1">
              <a:off x="3631" y="1503"/>
              <a:ext cx="555" cy="235"/>
            </a:xfrm>
            <a:prstGeom prst="bentConnector3">
              <a:avLst>
                <a:gd name="adj1" fmla="val -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47148" name="AutoShape 44"/>
            <p:cNvCxnSpPr>
              <a:cxnSpLocks noChangeShapeType="1"/>
              <a:stCxn id="47132" idx="1"/>
            </p:cNvCxnSpPr>
            <p:nvPr/>
          </p:nvCxnSpPr>
          <p:spPr bwMode="auto">
            <a:xfrm rot="5400000" flipH="1" flipV="1">
              <a:off x="4492" y="1421"/>
              <a:ext cx="555" cy="400"/>
            </a:xfrm>
            <a:prstGeom prst="bentConnector3">
              <a:avLst>
                <a:gd name="adj1" fmla="val 17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 rot="-5400000">
              <a:off x="3455" y="3085"/>
              <a:ext cx="240" cy="384"/>
              <a:chOff x="960" y="768"/>
              <a:chExt cx="240" cy="384"/>
            </a:xfrm>
          </p:grpSpPr>
          <p:sp>
            <p:nvSpPr>
              <p:cNvPr id="47150" name="Line 46"/>
              <p:cNvSpPr>
                <a:spLocks noChangeShapeType="1"/>
              </p:cNvSpPr>
              <p:nvPr/>
            </p:nvSpPr>
            <p:spPr bwMode="auto">
              <a:xfrm>
                <a:off x="1056" y="86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1" name="Line 47"/>
              <p:cNvSpPr>
                <a:spLocks noChangeShapeType="1"/>
              </p:cNvSpPr>
              <p:nvPr/>
            </p:nvSpPr>
            <p:spPr bwMode="auto">
              <a:xfrm>
                <a:off x="1104" y="86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2" name="Line 48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3" name="Line 49"/>
              <p:cNvSpPr>
                <a:spLocks noChangeShapeType="1"/>
              </p:cNvSpPr>
              <p:nvPr/>
            </p:nvSpPr>
            <p:spPr bwMode="auto">
              <a:xfrm>
                <a:off x="1104" y="8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4" name="Line 50"/>
              <p:cNvSpPr>
                <a:spLocks noChangeShapeType="1"/>
              </p:cNvSpPr>
              <p:nvPr/>
            </p:nvSpPr>
            <p:spPr bwMode="auto">
              <a:xfrm>
                <a:off x="960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5" name="Line 51"/>
              <p:cNvSpPr>
                <a:spLocks noChangeShapeType="1"/>
              </p:cNvSpPr>
              <p:nvPr/>
            </p:nvSpPr>
            <p:spPr bwMode="auto">
              <a:xfrm>
                <a:off x="1200" y="76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6" name="Line 52"/>
              <p:cNvSpPr>
                <a:spLocks noChangeShapeType="1"/>
              </p:cNvSpPr>
              <p:nvPr/>
            </p:nvSpPr>
            <p:spPr bwMode="auto">
              <a:xfrm>
                <a:off x="1200" y="105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 rot="-5400000">
              <a:off x="5088" y="2995"/>
              <a:ext cx="240" cy="384"/>
              <a:chOff x="960" y="768"/>
              <a:chExt cx="240" cy="384"/>
            </a:xfrm>
          </p:grpSpPr>
          <p:sp>
            <p:nvSpPr>
              <p:cNvPr id="47158" name="Line 54"/>
              <p:cNvSpPr>
                <a:spLocks noChangeShapeType="1"/>
              </p:cNvSpPr>
              <p:nvPr/>
            </p:nvSpPr>
            <p:spPr bwMode="auto">
              <a:xfrm>
                <a:off x="1056" y="86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9" name="Line 55"/>
              <p:cNvSpPr>
                <a:spLocks noChangeShapeType="1"/>
              </p:cNvSpPr>
              <p:nvPr/>
            </p:nvSpPr>
            <p:spPr bwMode="auto">
              <a:xfrm>
                <a:off x="1104" y="86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0" name="Line 56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1" name="Line 57"/>
              <p:cNvSpPr>
                <a:spLocks noChangeShapeType="1"/>
              </p:cNvSpPr>
              <p:nvPr/>
            </p:nvSpPr>
            <p:spPr bwMode="auto">
              <a:xfrm>
                <a:off x="1104" y="86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2" name="Line 58"/>
              <p:cNvSpPr>
                <a:spLocks noChangeShapeType="1"/>
              </p:cNvSpPr>
              <p:nvPr/>
            </p:nvSpPr>
            <p:spPr bwMode="auto">
              <a:xfrm>
                <a:off x="960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3" name="Line 59"/>
              <p:cNvSpPr>
                <a:spLocks noChangeShapeType="1"/>
              </p:cNvSpPr>
              <p:nvPr/>
            </p:nvSpPr>
            <p:spPr bwMode="auto">
              <a:xfrm>
                <a:off x="1200" y="76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4" name="Line 60"/>
              <p:cNvSpPr>
                <a:spLocks noChangeShapeType="1"/>
              </p:cNvSpPr>
              <p:nvPr/>
            </p:nvSpPr>
            <p:spPr bwMode="auto">
              <a:xfrm>
                <a:off x="1200" y="105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>
              <a:off x="3383" y="306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>
              <a:off x="5399" y="296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Text Box 63"/>
            <p:cNvSpPr txBox="1">
              <a:spLocks noChangeArrowheads="1"/>
            </p:cNvSpPr>
            <p:nvPr/>
          </p:nvSpPr>
          <p:spPr bwMode="auto">
            <a:xfrm>
              <a:off x="5239" y="3249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BL1c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68" name="Text Box 64"/>
            <p:cNvSpPr txBox="1">
              <a:spLocks noChangeArrowheads="1"/>
            </p:cNvSpPr>
            <p:nvPr/>
          </p:nvSpPr>
          <p:spPr bwMode="auto">
            <a:xfrm>
              <a:off x="3243" y="3339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BL1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69" name="Text Box 65"/>
            <p:cNvSpPr txBox="1">
              <a:spLocks noChangeArrowheads="1"/>
            </p:cNvSpPr>
            <p:nvPr/>
          </p:nvSpPr>
          <p:spPr bwMode="auto">
            <a:xfrm>
              <a:off x="4199" y="3792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WL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70" name="Text Box 66"/>
            <p:cNvSpPr txBox="1">
              <a:spLocks noChangeArrowheads="1"/>
            </p:cNvSpPr>
            <p:nvPr/>
          </p:nvSpPr>
          <p:spPr bwMode="auto">
            <a:xfrm>
              <a:off x="3655" y="1162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SL1c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71" name="Text Box 67"/>
            <p:cNvSpPr txBox="1">
              <a:spLocks noChangeArrowheads="1"/>
            </p:cNvSpPr>
            <p:nvPr/>
          </p:nvSpPr>
          <p:spPr bwMode="auto">
            <a:xfrm>
              <a:off x="4834" y="1162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SL1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72" name="Text Box 68"/>
            <p:cNvSpPr txBox="1">
              <a:spLocks noChangeArrowheads="1"/>
            </p:cNvSpPr>
            <p:nvPr/>
          </p:nvSpPr>
          <p:spPr bwMode="auto">
            <a:xfrm>
              <a:off x="4381" y="1343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ML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>
              <a:off x="4266" y="2454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>
              <a:off x="4335" y="2454"/>
              <a:ext cx="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>
              <a:off x="4266" y="1706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4335" y="1547"/>
              <a:ext cx="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4335" y="1547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3927" y="2749"/>
              <a:ext cx="359" cy="839"/>
              <a:chOff x="4128" y="2205"/>
              <a:chExt cx="359" cy="839"/>
            </a:xfrm>
          </p:grpSpPr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>
                <a:off x="4195" y="2205"/>
                <a:ext cx="288" cy="384"/>
                <a:chOff x="1344" y="768"/>
                <a:chExt cx="288" cy="384"/>
              </a:xfrm>
            </p:grpSpPr>
            <p:sp>
              <p:nvSpPr>
                <p:cNvPr id="47180" name="Line 76"/>
                <p:cNvSpPr>
                  <a:spLocks noChangeShapeType="1"/>
                </p:cNvSpPr>
                <p:nvPr/>
              </p:nvSpPr>
              <p:spPr bwMode="auto">
                <a:xfrm>
                  <a:off x="1536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" name="Group 77"/>
                <p:cNvGrpSpPr>
                  <a:grpSpLocks/>
                </p:cNvGrpSpPr>
                <p:nvPr/>
              </p:nvGrpSpPr>
              <p:grpSpPr bwMode="auto">
                <a:xfrm>
                  <a:off x="1344" y="768"/>
                  <a:ext cx="192" cy="384"/>
                  <a:chOff x="1344" y="768"/>
                  <a:chExt cx="192" cy="384"/>
                </a:xfrm>
              </p:grpSpPr>
              <p:sp>
                <p:nvSpPr>
                  <p:cNvPr id="4718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864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864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0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864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6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768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056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8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927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 flipH="1">
                <a:off x="4195" y="2568"/>
                <a:ext cx="240" cy="384"/>
                <a:chOff x="960" y="768"/>
                <a:chExt cx="240" cy="384"/>
              </a:xfrm>
            </p:grpSpPr>
            <p:sp>
              <p:nvSpPr>
                <p:cNvPr id="47190" name="Line 86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1" name="Line 87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2" name="Line 88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3" name="Line 89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4" name="Line 90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5" name="Line 91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6" name="Line 92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93"/>
              <p:cNvGrpSpPr>
                <a:grpSpLocks/>
              </p:cNvGrpSpPr>
              <p:nvPr/>
            </p:nvGrpSpPr>
            <p:grpSpPr bwMode="auto">
              <a:xfrm>
                <a:off x="4441" y="2398"/>
                <a:ext cx="46" cy="363"/>
                <a:chOff x="4422" y="2387"/>
                <a:chExt cx="46" cy="363"/>
              </a:xfrm>
            </p:grpSpPr>
            <p:sp>
              <p:nvSpPr>
                <p:cNvPr id="4719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468" y="2387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9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422" y="2750"/>
                  <a:ext cx="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200" name="Line 96"/>
              <p:cNvSpPr>
                <a:spLocks noChangeShapeType="1"/>
              </p:cNvSpPr>
              <p:nvPr/>
            </p:nvSpPr>
            <p:spPr bwMode="auto">
              <a:xfrm flipH="1">
                <a:off x="4146" y="220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 flipH="1">
                <a:off x="4128" y="2953"/>
                <a:ext cx="136" cy="91"/>
                <a:chOff x="4059" y="2523"/>
                <a:chExt cx="136" cy="91"/>
              </a:xfrm>
            </p:grpSpPr>
            <p:sp>
              <p:nvSpPr>
                <p:cNvPr id="47202" name="Line 98"/>
                <p:cNvSpPr>
                  <a:spLocks noChangeShapeType="1"/>
                </p:cNvSpPr>
                <p:nvPr/>
              </p:nvSpPr>
              <p:spPr bwMode="auto">
                <a:xfrm>
                  <a:off x="4059" y="2523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3" name="Line 99"/>
                <p:cNvSpPr>
                  <a:spLocks noChangeShapeType="1"/>
                </p:cNvSpPr>
                <p:nvPr/>
              </p:nvSpPr>
              <p:spPr bwMode="auto">
                <a:xfrm>
                  <a:off x="4082" y="2568"/>
                  <a:ext cx="9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4" name="Line 100"/>
                <p:cNvSpPr>
                  <a:spLocks noChangeShapeType="1"/>
                </p:cNvSpPr>
                <p:nvPr/>
              </p:nvSpPr>
              <p:spPr bwMode="auto">
                <a:xfrm>
                  <a:off x="4105" y="2614"/>
                  <a:ext cx="4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>
              <a:off x="3995" y="3087"/>
              <a:ext cx="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>
              <a:off x="4290" y="3157"/>
              <a:ext cx="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>
              <a:off x="3722" y="315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>
              <a:off x="4765" y="306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3791" y="2259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>
              <a:off x="3791" y="2260"/>
              <a:ext cx="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flipV="1">
              <a:off x="4970" y="225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>
              <a:off x="4653" y="2259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09"/>
            <p:cNvGrpSpPr>
              <a:grpSpLocks/>
            </p:cNvGrpSpPr>
            <p:nvPr/>
          </p:nvGrpSpPr>
          <p:grpSpPr bwMode="auto">
            <a:xfrm>
              <a:off x="3575" y="3293"/>
              <a:ext cx="1633" cy="681"/>
              <a:chOff x="1247" y="2840"/>
              <a:chExt cx="1633" cy="681"/>
            </a:xfrm>
          </p:grpSpPr>
          <p:sp>
            <p:nvSpPr>
              <p:cNvPr id="47214" name="Line 110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5" name="Line 111"/>
              <p:cNvSpPr>
                <a:spLocks noChangeShapeType="1"/>
              </p:cNvSpPr>
              <p:nvPr/>
            </p:nvSpPr>
            <p:spPr bwMode="auto">
              <a:xfrm>
                <a:off x="2880" y="2840"/>
                <a:ext cx="0" cy="6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6" name="Line 112"/>
              <p:cNvSpPr>
                <a:spLocks noChangeShapeType="1"/>
              </p:cNvSpPr>
              <p:nvPr/>
            </p:nvSpPr>
            <p:spPr bwMode="auto">
              <a:xfrm>
                <a:off x="1247" y="3521"/>
                <a:ext cx="16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217" name="Text Box 113"/>
            <p:cNvSpPr txBox="1">
              <a:spLocks noChangeArrowheads="1"/>
            </p:cNvSpPr>
            <p:nvPr/>
          </p:nvSpPr>
          <p:spPr bwMode="auto">
            <a:xfrm>
              <a:off x="4607" y="2069"/>
              <a:ext cx="54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BL1c_cell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18" name="Text Box 114"/>
            <p:cNvSpPr txBox="1">
              <a:spLocks noChangeArrowheads="1"/>
            </p:cNvSpPr>
            <p:nvPr/>
          </p:nvSpPr>
          <p:spPr bwMode="auto">
            <a:xfrm>
              <a:off x="3609" y="2069"/>
              <a:ext cx="54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BL1_cell</a:t>
              </a:r>
              <a:endParaRPr lang="en-CA" sz="1200">
                <a:latin typeface="Arial" pitchFamily="34" charset="0"/>
              </a:endParaRPr>
            </a:p>
          </p:txBody>
        </p:sp>
        <p:grpSp>
          <p:nvGrpSpPr>
            <p:cNvPr id="19" name="Group 115"/>
            <p:cNvGrpSpPr>
              <a:grpSpLocks/>
            </p:cNvGrpSpPr>
            <p:nvPr/>
          </p:nvGrpSpPr>
          <p:grpSpPr bwMode="auto">
            <a:xfrm flipH="1">
              <a:off x="4471" y="2749"/>
              <a:ext cx="359" cy="839"/>
              <a:chOff x="4128" y="2205"/>
              <a:chExt cx="359" cy="839"/>
            </a:xfrm>
          </p:grpSpPr>
          <p:grpSp>
            <p:nvGrpSpPr>
              <p:cNvPr id="20" name="Group 116"/>
              <p:cNvGrpSpPr>
                <a:grpSpLocks/>
              </p:cNvGrpSpPr>
              <p:nvPr/>
            </p:nvGrpSpPr>
            <p:grpSpPr bwMode="auto">
              <a:xfrm>
                <a:off x="4195" y="2205"/>
                <a:ext cx="288" cy="384"/>
                <a:chOff x="1344" y="768"/>
                <a:chExt cx="288" cy="384"/>
              </a:xfrm>
            </p:grpSpPr>
            <p:sp>
              <p:nvSpPr>
                <p:cNvPr id="47221" name="Line 117"/>
                <p:cNvSpPr>
                  <a:spLocks noChangeShapeType="1"/>
                </p:cNvSpPr>
                <p:nvPr/>
              </p:nvSpPr>
              <p:spPr bwMode="auto">
                <a:xfrm>
                  <a:off x="1536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" name="Group 118"/>
                <p:cNvGrpSpPr>
                  <a:grpSpLocks/>
                </p:cNvGrpSpPr>
                <p:nvPr/>
              </p:nvGrpSpPr>
              <p:grpSpPr bwMode="auto">
                <a:xfrm>
                  <a:off x="1344" y="768"/>
                  <a:ext cx="192" cy="384"/>
                  <a:chOff x="1344" y="768"/>
                  <a:chExt cx="192" cy="384"/>
                </a:xfrm>
              </p:grpSpPr>
              <p:sp>
                <p:nvSpPr>
                  <p:cNvPr id="47223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864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4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864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5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0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6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864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7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768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056"/>
                    <a:ext cx="0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2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927"/>
                    <a:ext cx="48" cy="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" name="Group 126"/>
              <p:cNvGrpSpPr>
                <a:grpSpLocks/>
              </p:cNvGrpSpPr>
              <p:nvPr/>
            </p:nvGrpSpPr>
            <p:grpSpPr bwMode="auto">
              <a:xfrm flipH="1">
                <a:off x="4195" y="2568"/>
                <a:ext cx="240" cy="384"/>
                <a:chOff x="960" y="768"/>
                <a:chExt cx="240" cy="384"/>
              </a:xfrm>
            </p:grpSpPr>
            <p:sp>
              <p:nvSpPr>
                <p:cNvPr id="47231" name="Line 127"/>
                <p:cNvSpPr>
                  <a:spLocks noChangeShapeType="1"/>
                </p:cNvSpPr>
                <p:nvPr/>
              </p:nvSpPr>
              <p:spPr bwMode="auto">
                <a:xfrm>
                  <a:off x="1056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2" name="Line 128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3" name="Line 129"/>
                <p:cNvSpPr>
                  <a:spLocks noChangeShapeType="1"/>
                </p:cNvSpPr>
                <p:nvPr/>
              </p:nvSpPr>
              <p:spPr bwMode="auto">
                <a:xfrm>
                  <a:off x="1104" y="10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4" name="Line 130"/>
                <p:cNvSpPr>
                  <a:spLocks noChangeShapeType="1"/>
                </p:cNvSpPr>
                <p:nvPr/>
              </p:nvSpPr>
              <p:spPr bwMode="auto">
                <a:xfrm>
                  <a:off x="1104" y="86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5" name="Line 131"/>
                <p:cNvSpPr>
                  <a:spLocks noChangeShapeType="1"/>
                </p:cNvSpPr>
                <p:nvPr/>
              </p:nvSpPr>
              <p:spPr bwMode="auto">
                <a:xfrm>
                  <a:off x="960" y="96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6" name="Line 132"/>
                <p:cNvSpPr>
                  <a:spLocks noChangeShapeType="1"/>
                </p:cNvSpPr>
                <p:nvPr/>
              </p:nvSpPr>
              <p:spPr bwMode="auto">
                <a:xfrm>
                  <a:off x="1200" y="76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37" name="Line 133"/>
                <p:cNvSpPr>
                  <a:spLocks noChangeShapeType="1"/>
                </p:cNvSpPr>
                <p:nvPr/>
              </p:nvSpPr>
              <p:spPr bwMode="auto">
                <a:xfrm>
                  <a:off x="1200" y="105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34"/>
              <p:cNvGrpSpPr>
                <a:grpSpLocks/>
              </p:cNvGrpSpPr>
              <p:nvPr/>
            </p:nvGrpSpPr>
            <p:grpSpPr bwMode="auto">
              <a:xfrm>
                <a:off x="4441" y="2398"/>
                <a:ext cx="46" cy="363"/>
                <a:chOff x="4422" y="2387"/>
                <a:chExt cx="46" cy="363"/>
              </a:xfrm>
            </p:grpSpPr>
            <p:sp>
              <p:nvSpPr>
                <p:cNvPr id="47239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4468" y="2387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40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422" y="2750"/>
                  <a:ext cx="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241" name="Line 137"/>
              <p:cNvSpPr>
                <a:spLocks noChangeShapeType="1"/>
              </p:cNvSpPr>
              <p:nvPr/>
            </p:nvSpPr>
            <p:spPr bwMode="auto">
              <a:xfrm flipH="1">
                <a:off x="4146" y="220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" name="Group 138"/>
              <p:cNvGrpSpPr>
                <a:grpSpLocks/>
              </p:cNvGrpSpPr>
              <p:nvPr/>
            </p:nvGrpSpPr>
            <p:grpSpPr bwMode="auto">
              <a:xfrm flipH="1">
                <a:off x="4128" y="2953"/>
                <a:ext cx="136" cy="91"/>
                <a:chOff x="4059" y="2523"/>
                <a:chExt cx="136" cy="91"/>
              </a:xfrm>
            </p:grpSpPr>
            <p:sp>
              <p:nvSpPr>
                <p:cNvPr id="47243" name="Line 139"/>
                <p:cNvSpPr>
                  <a:spLocks noChangeShapeType="1"/>
                </p:cNvSpPr>
                <p:nvPr/>
              </p:nvSpPr>
              <p:spPr bwMode="auto">
                <a:xfrm>
                  <a:off x="4059" y="2523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44" name="Line 140"/>
                <p:cNvSpPr>
                  <a:spLocks noChangeShapeType="1"/>
                </p:cNvSpPr>
                <p:nvPr/>
              </p:nvSpPr>
              <p:spPr bwMode="auto">
                <a:xfrm>
                  <a:off x="4082" y="2568"/>
                  <a:ext cx="9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45" name="Line 141"/>
                <p:cNvSpPr>
                  <a:spLocks noChangeShapeType="1"/>
                </p:cNvSpPr>
                <p:nvPr/>
              </p:nvSpPr>
              <p:spPr bwMode="auto">
                <a:xfrm>
                  <a:off x="4105" y="2614"/>
                  <a:ext cx="4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7246" name="Text Box 142"/>
            <p:cNvSpPr txBox="1">
              <a:spLocks noChangeArrowheads="1"/>
            </p:cNvSpPr>
            <p:nvPr/>
          </p:nvSpPr>
          <p:spPr bwMode="auto">
            <a:xfrm>
              <a:off x="3882" y="2840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P1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47" name="Text Box 143"/>
            <p:cNvSpPr txBox="1">
              <a:spLocks noChangeArrowheads="1"/>
            </p:cNvSpPr>
            <p:nvPr/>
          </p:nvSpPr>
          <p:spPr bwMode="auto">
            <a:xfrm>
              <a:off x="4698" y="2840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P2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48" name="Text Box 144"/>
            <p:cNvSpPr txBox="1">
              <a:spLocks noChangeArrowheads="1"/>
            </p:cNvSpPr>
            <p:nvPr/>
          </p:nvSpPr>
          <p:spPr bwMode="auto">
            <a:xfrm>
              <a:off x="3882" y="3203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N1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49" name="Text Box 145"/>
            <p:cNvSpPr txBox="1">
              <a:spLocks noChangeArrowheads="1"/>
            </p:cNvSpPr>
            <p:nvPr/>
          </p:nvSpPr>
          <p:spPr bwMode="auto">
            <a:xfrm>
              <a:off x="4653" y="3203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N2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0" name="Text Box 146"/>
            <p:cNvSpPr txBox="1">
              <a:spLocks noChangeArrowheads="1"/>
            </p:cNvSpPr>
            <p:nvPr/>
          </p:nvSpPr>
          <p:spPr bwMode="auto">
            <a:xfrm>
              <a:off x="3473" y="2976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N3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1" name="Text Box 147"/>
            <p:cNvSpPr txBox="1">
              <a:spLocks noChangeArrowheads="1"/>
            </p:cNvSpPr>
            <p:nvPr/>
          </p:nvSpPr>
          <p:spPr bwMode="auto">
            <a:xfrm>
              <a:off x="5106" y="2885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N4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2" name="Text Box 148"/>
            <p:cNvSpPr txBox="1">
              <a:spLocks noChangeArrowheads="1"/>
            </p:cNvSpPr>
            <p:nvPr/>
          </p:nvSpPr>
          <p:spPr bwMode="auto">
            <a:xfrm>
              <a:off x="4063" y="1615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N5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3" name="Text Box 149"/>
            <p:cNvSpPr txBox="1">
              <a:spLocks noChangeArrowheads="1"/>
            </p:cNvSpPr>
            <p:nvPr/>
          </p:nvSpPr>
          <p:spPr bwMode="auto">
            <a:xfrm>
              <a:off x="4426" y="1615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N7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4" name="Text Box 150"/>
            <p:cNvSpPr txBox="1">
              <a:spLocks noChangeArrowheads="1"/>
            </p:cNvSpPr>
            <p:nvPr/>
          </p:nvSpPr>
          <p:spPr bwMode="auto">
            <a:xfrm>
              <a:off x="4063" y="2341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N6</a:t>
              </a:r>
              <a:endParaRPr lang="en-CA" sz="1200">
                <a:latin typeface="Arial" pitchFamily="34" charset="0"/>
              </a:endParaRPr>
            </a:p>
          </p:txBody>
        </p:sp>
        <p:sp>
          <p:nvSpPr>
            <p:cNvPr id="47255" name="Text Box 151"/>
            <p:cNvSpPr txBox="1">
              <a:spLocks noChangeArrowheads="1"/>
            </p:cNvSpPr>
            <p:nvPr/>
          </p:nvSpPr>
          <p:spPr bwMode="auto">
            <a:xfrm>
              <a:off x="4426" y="2341"/>
              <a:ext cx="3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N8</a:t>
              </a:r>
              <a:endParaRPr lang="en-CA" sz="12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ACC75-97B5-408F-8BB7-2AC6FD9A012D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3333FF"/>
                </a:solidFill>
              </a:rPr>
              <a:t>Read-Only Memory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642350" cy="24479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TW" sz="2400" smtClean="0"/>
              <a:t>A block diagram of a ROM is shown below. It consists of k address inputs and n data outputs.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TW" sz="2400" smtClean="0"/>
              <a:t>The number of words in a ROM is determined from the fact that k address input lines are needed to specify 2</a:t>
            </a:r>
            <a:r>
              <a:rPr lang="en-US" altLang="zh-TW" sz="2400" baseline="36000" smtClean="0"/>
              <a:t>k</a:t>
            </a:r>
            <a:r>
              <a:rPr lang="en-US" altLang="zh-TW" sz="2400" smtClean="0"/>
              <a:t> words.</a:t>
            </a:r>
          </a:p>
        </p:txBody>
      </p:sp>
      <p:pic>
        <p:nvPicPr>
          <p:cNvPr id="49157" name="Picture 6" descr="AACFLSF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3716338"/>
            <a:ext cx="8034337" cy="2444750"/>
          </a:xfrm>
          <a:noFill/>
        </p:spPr>
      </p:pic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685800" y="5791200"/>
            <a:ext cx="7696200" cy="4619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ROM Block diagram  2</a:t>
            </a:r>
            <a:r>
              <a:rPr lang="en-US" baseline="30000">
                <a:solidFill>
                  <a:schemeClr val="bg1"/>
                </a:solidFill>
              </a:rPr>
              <a:t>k</a:t>
            </a:r>
            <a:r>
              <a:rPr lang="en-US">
                <a:solidFill>
                  <a:schemeClr val="bg1"/>
                </a:solidFill>
              </a:rPr>
              <a:t> xn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Read-Only Memory Cells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85800" y="2133600"/>
            <a:ext cx="7623175" cy="4203700"/>
            <a:chOff x="478" y="999"/>
            <a:chExt cx="4802" cy="2648"/>
          </a:xfrm>
        </p:grpSpPr>
        <p:sp>
          <p:nvSpPr>
            <p:cNvPr id="5018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80" y="1008"/>
              <a:ext cx="4800" cy="2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Rectangle 8"/>
            <p:cNvSpPr>
              <a:spLocks noChangeArrowheads="1"/>
            </p:cNvSpPr>
            <p:nvPr/>
          </p:nvSpPr>
          <p:spPr bwMode="auto">
            <a:xfrm>
              <a:off x="1041" y="1221"/>
              <a:ext cx="732" cy="77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9"/>
            <p:cNvSpPr>
              <a:spLocks noChangeShapeType="1"/>
            </p:cNvSpPr>
            <p:nvPr/>
          </p:nvSpPr>
          <p:spPr bwMode="auto">
            <a:xfrm flipV="1">
              <a:off x="1580" y="1054"/>
              <a:ext cx="1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10"/>
            <p:cNvSpPr>
              <a:spLocks noChangeShapeType="1"/>
            </p:cNvSpPr>
            <p:nvPr/>
          </p:nvSpPr>
          <p:spPr bwMode="auto">
            <a:xfrm flipH="1">
              <a:off x="852" y="1494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11"/>
            <p:cNvSpPr>
              <a:spLocks/>
            </p:cNvSpPr>
            <p:nvPr/>
          </p:nvSpPr>
          <p:spPr bwMode="auto">
            <a:xfrm>
              <a:off x="1250" y="1494"/>
              <a:ext cx="330" cy="371"/>
            </a:xfrm>
            <a:custGeom>
              <a:avLst/>
              <a:gdLst>
                <a:gd name="T0" fmla="*/ 0 w 330"/>
                <a:gd name="T1" fmla="*/ 0 h 371"/>
                <a:gd name="T2" fmla="*/ 0 w 330"/>
                <a:gd name="T3" fmla="*/ 371 h 371"/>
                <a:gd name="T4" fmla="*/ 330 w 330"/>
                <a:gd name="T5" fmla="*/ 371 h 371"/>
                <a:gd name="T6" fmla="*/ 0 60000 65536"/>
                <a:gd name="T7" fmla="*/ 0 60000 65536"/>
                <a:gd name="T8" fmla="*/ 0 60000 65536"/>
                <a:gd name="T9" fmla="*/ 0 w 330"/>
                <a:gd name="T10" fmla="*/ 0 h 371"/>
                <a:gd name="T11" fmla="*/ 330 w 330"/>
                <a:gd name="T12" fmla="*/ 371 h 3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" h="371">
                  <a:moveTo>
                    <a:pt x="0" y="0"/>
                  </a:moveTo>
                  <a:lnTo>
                    <a:pt x="0" y="371"/>
                  </a:lnTo>
                  <a:lnTo>
                    <a:pt x="330" y="3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H="1">
              <a:off x="1144" y="1748"/>
              <a:ext cx="2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Freeform 13"/>
            <p:cNvSpPr>
              <a:spLocks/>
            </p:cNvSpPr>
            <p:nvPr/>
          </p:nvSpPr>
          <p:spPr bwMode="auto">
            <a:xfrm>
              <a:off x="1159" y="1588"/>
              <a:ext cx="182" cy="160"/>
            </a:xfrm>
            <a:custGeom>
              <a:avLst/>
              <a:gdLst>
                <a:gd name="T0" fmla="*/ 0 w 182"/>
                <a:gd name="T1" fmla="*/ 0 h 160"/>
                <a:gd name="T2" fmla="*/ 91 w 182"/>
                <a:gd name="T3" fmla="*/ 160 h 160"/>
                <a:gd name="T4" fmla="*/ 182 w 182"/>
                <a:gd name="T5" fmla="*/ 0 h 160"/>
                <a:gd name="T6" fmla="*/ 0 w 182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160"/>
                <a:gd name="T14" fmla="*/ 182 w 182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160">
                  <a:moveTo>
                    <a:pt x="0" y="0"/>
                  </a:moveTo>
                  <a:lnTo>
                    <a:pt x="91" y="16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Freeform 14"/>
            <p:cNvSpPr>
              <a:spLocks/>
            </p:cNvSpPr>
            <p:nvPr/>
          </p:nvSpPr>
          <p:spPr bwMode="auto">
            <a:xfrm>
              <a:off x="1159" y="1588"/>
              <a:ext cx="182" cy="160"/>
            </a:xfrm>
            <a:custGeom>
              <a:avLst/>
              <a:gdLst>
                <a:gd name="T0" fmla="*/ 0 w 182"/>
                <a:gd name="T1" fmla="*/ 0 h 160"/>
                <a:gd name="T2" fmla="*/ 91 w 182"/>
                <a:gd name="T3" fmla="*/ 160 h 160"/>
                <a:gd name="T4" fmla="*/ 182 w 182"/>
                <a:gd name="T5" fmla="*/ 0 h 160"/>
                <a:gd name="T6" fmla="*/ 0 w 182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160"/>
                <a:gd name="T14" fmla="*/ 182 w 182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160">
                  <a:moveTo>
                    <a:pt x="0" y="0"/>
                  </a:moveTo>
                  <a:lnTo>
                    <a:pt x="91" y="160"/>
                  </a:lnTo>
                  <a:lnTo>
                    <a:pt x="182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Freeform 15"/>
            <p:cNvSpPr>
              <a:spLocks/>
            </p:cNvSpPr>
            <p:nvPr/>
          </p:nvSpPr>
          <p:spPr bwMode="auto">
            <a:xfrm>
              <a:off x="1159" y="1588"/>
              <a:ext cx="182" cy="160"/>
            </a:xfrm>
            <a:custGeom>
              <a:avLst/>
              <a:gdLst>
                <a:gd name="T0" fmla="*/ 0 w 182"/>
                <a:gd name="T1" fmla="*/ 0 h 160"/>
                <a:gd name="T2" fmla="*/ 91 w 182"/>
                <a:gd name="T3" fmla="*/ 160 h 160"/>
                <a:gd name="T4" fmla="*/ 182 w 182"/>
                <a:gd name="T5" fmla="*/ 0 h 160"/>
                <a:gd name="T6" fmla="*/ 0 w 182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160"/>
                <a:gd name="T14" fmla="*/ 182 w 182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160">
                  <a:moveTo>
                    <a:pt x="0" y="0"/>
                  </a:moveTo>
                  <a:lnTo>
                    <a:pt x="91" y="160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Oval 16"/>
            <p:cNvSpPr>
              <a:spLocks noChangeArrowheads="1"/>
            </p:cNvSpPr>
            <p:nvPr/>
          </p:nvSpPr>
          <p:spPr bwMode="auto">
            <a:xfrm>
              <a:off x="1223" y="1467"/>
              <a:ext cx="53" cy="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Oval 17"/>
            <p:cNvSpPr>
              <a:spLocks noChangeArrowheads="1"/>
            </p:cNvSpPr>
            <p:nvPr/>
          </p:nvSpPr>
          <p:spPr bwMode="auto">
            <a:xfrm>
              <a:off x="1553" y="1839"/>
              <a:ext cx="53" cy="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Rectangle 18"/>
            <p:cNvSpPr>
              <a:spLocks noChangeArrowheads="1"/>
            </p:cNvSpPr>
            <p:nvPr/>
          </p:nvSpPr>
          <p:spPr bwMode="auto">
            <a:xfrm>
              <a:off x="710" y="1300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194" name="Rectangle 19"/>
            <p:cNvSpPr>
              <a:spLocks noChangeArrowheads="1"/>
            </p:cNvSpPr>
            <p:nvPr/>
          </p:nvSpPr>
          <p:spPr bwMode="auto">
            <a:xfrm>
              <a:off x="1625" y="999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195" name="Rectangle 20"/>
            <p:cNvSpPr>
              <a:spLocks noChangeArrowheads="1"/>
            </p:cNvSpPr>
            <p:nvPr/>
          </p:nvSpPr>
          <p:spPr bwMode="auto">
            <a:xfrm>
              <a:off x="4434" y="1221"/>
              <a:ext cx="736" cy="77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1"/>
            <p:cNvSpPr>
              <a:spLocks noChangeShapeType="1"/>
            </p:cNvSpPr>
            <p:nvPr/>
          </p:nvSpPr>
          <p:spPr bwMode="auto">
            <a:xfrm flipV="1">
              <a:off x="4973" y="1054"/>
              <a:ext cx="1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 flipH="1">
              <a:off x="4249" y="1585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Rectangle 23"/>
            <p:cNvSpPr>
              <a:spLocks noChangeArrowheads="1"/>
            </p:cNvSpPr>
            <p:nvPr/>
          </p:nvSpPr>
          <p:spPr bwMode="auto">
            <a:xfrm>
              <a:off x="4106" y="1393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199" name="Rectangle 24"/>
            <p:cNvSpPr>
              <a:spLocks noChangeArrowheads="1"/>
            </p:cNvSpPr>
            <p:nvPr/>
          </p:nvSpPr>
          <p:spPr bwMode="auto">
            <a:xfrm>
              <a:off x="5021" y="999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200" name="Rectangle 25"/>
            <p:cNvSpPr>
              <a:spLocks noChangeArrowheads="1"/>
            </p:cNvSpPr>
            <p:nvPr/>
          </p:nvSpPr>
          <p:spPr bwMode="auto">
            <a:xfrm>
              <a:off x="478" y="151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50201" name="Rectangle 26"/>
            <p:cNvSpPr>
              <a:spLocks noChangeArrowheads="1"/>
            </p:cNvSpPr>
            <p:nvPr/>
          </p:nvSpPr>
          <p:spPr bwMode="auto">
            <a:xfrm>
              <a:off x="2835" y="1221"/>
              <a:ext cx="731" cy="77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7"/>
            <p:cNvSpPr>
              <a:spLocks noChangeShapeType="1"/>
            </p:cNvSpPr>
            <p:nvPr/>
          </p:nvSpPr>
          <p:spPr bwMode="auto">
            <a:xfrm flipV="1">
              <a:off x="3373" y="1069"/>
              <a:ext cx="1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28"/>
            <p:cNvSpPr>
              <a:spLocks noChangeShapeType="1"/>
            </p:cNvSpPr>
            <p:nvPr/>
          </p:nvSpPr>
          <p:spPr bwMode="auto">
            <a:xfrm flipH="1">
              <a:off x="2645" y="1622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Rectangle 29"/>
            <p:cNvSpPr>
              <a:spLocks noChangeArrowheads="1"/>
            </p:cNvSpPr>
            <p:nvPr/>
          </p:nvSpPr>
          <p:spPr bwMode="auto">
            <a:xfrm>
              <a:off x="2504" y="1413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205" name="Rectangle 30"/>
            <p:cNvSpPr>
              <a:spLocks noChangeArrowheads="1"/>
            </p:cNvSpPr>
            <p:nvPr/>
          </p:nvSpPr>
          <p:spPr bwMode="auto">
            <a:xfrm>
              <a:off x="3418" y="999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206" name="Rectangle 31"/>
            <p:cNvSpPr>
              <a:spLocks noChangeArrowheads="1"/>
            </p:cNvSpPr>
            <p:nvPr/>
          </p:nvSpPr>
          <p:spPr bwMode="auto">
            <a:xfrm>
              <a:off x="1041" y="2457"/>
              <a:ext cx="732" cy="773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2"/>
            <p:cNvSpPr>
              <a:spLocks noChangeShapeType="1"/>
            </p:cNvSpPr>
            <p:nvPr/>
          </p:nvSpPr>
          <p:spPr bwMode="auto">
            <a:xfrm flipV="1">
              <a:off x="1580" y="2286"/>
              <a:ext cx="1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3"/>
            <p:cNvSpPr>
              <a:spLocks noChangeShapeType="1"/>
            </p:cNvSpPr>
            <p:nvPr/>
          </p:nvSpPr>
          <p:spPr bwMode="auto">
            <a:xfrm flipH="1">
              <a:off x="852" y="2726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Rectangle 34"/>
            <p:cNvSpPr>
              <a:spLocks noChangeArrowheads="1"/>
            </p:cNvSpPr>
            <p:nvPr/>
          </p:nvSpPr>
          <p:spPr bwMode="auto">
            <a:xfrm>
              <a:off x="710" y="2532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210" name="Rectangle 35"/>
            <p:cNvSpPr>
              <a:spLocks noChangeArrowheads="1"/>
            </p:cNvSpPr>
            <p:nvPr/>
          </p:nvSpPr>
          <p:spPr bwMode="auto">
            <a:xfrm>
              <a:off x="1625" y="2231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211" name="Rectangle 36"/>
            <p:cNvSpPr>
              <a:spLocks noChangeArrowheads="1"/>
            </p:cNvSpPr>
            <p:nvPr/>
          </p:nvSpPr>
          <p:spPr bwMode="auto">
            <a:xfrm>
              <a:off x="2835" y="2457"/>
              <a:ext cx="731" cy="773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37"/>
            <p:cNvSpPr>
              <a:spLocks noChangeShapeType="1"/>
            </p:cNvSpPr>
            <p:nvPr/>
          </p:nvSpPr>
          <p:spPr bwMode="auto">
            <a:xfrm flipV="1">
              <a:off x="3373" y="2286"/>
              <a:ext cx="1" cy="10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38"/>
            <p:cNvSpPr>
              <a:spLocks noChangeShapeType="1"/>
            </p:cNvSpPr>
            <p:nvPr/>
          </p:nvSpPr>
          <p:spPr bwMode="auto">
            <a:xfrm flipH="1">
              <a:off x="2645" y="2726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Rectangle 39"/>
            <p:cNvSpPr>
              <a:spLocks noChangeArrowheads="1"/>
            </p:cNvSpPr>
            <p:nvPr/>
          </p:nvSpPr>
          <p:spPr bwMode="auto">
            <a:xfrm>
              <a:off x="2504" y="2532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215" name="Rectangle 40"/>
            <p:cNvSpPr>
              <a:spLocks noChangeArrowheads="1"/>
            </p:cNvSpPr>
            <p:nvPr/>
          </p:nvSpPr>
          <p:spPr bwMode="auto">
            <a:xfrm>
              <a:off x="3418" y="2231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216" name="Rectangle 41"/>
            <p:cNvSpPr>
              <a:spLocks noChangeArrowheads="1"/>
            </p:cNvSpPr>
            <p:nvPr/>
          </p:nvSpPr>
          <p:spPr bwMode="auto">
            <a:xfrm>
              <a:off x="478" y="274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50217" name="Line 42"/>
            <p:cNvSpPr>
              <a:spLocks noChangeShapeType="1"/>
            </p:cNvSpPr>
            <p:nvPr/>
          </p:nvSpPr>
          <p:spPr bwMode="auto">
            <a:xfrm>
              <a:off x="2827" y="1622"/>
              <a:ext cx="1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Freeform 43"/>
            <p:cNvSpPr>
              <a:spLocks/>
            </p:cNvSpPr>
            <p:nvPr/>
          </p:nvSpPr>
          <p:spPr bwMode="auto">
            <a:xfrm>
              <a:off x="3085" y="1778"/>
              <a:ext cx="167" cy="129"/>
            </a:xfrm>
            <a:custGeom>
              <a:avLst/>
              <a:gdLst>
                <a:gd name="T0" fmla="*/ 0 w 167"/>
                <a:gd name="T1" fmla="*/ 0 h 129"/>
                <a:gd name="T2" fmla="*/ 167 w 167"/>
                <a:gd name="T3" fmla="*/ 0 h 129"/>
                <a:gd name="T4" fmla="*/ 167 w 167"/>
                <a:gd name="T5" fmla="*/ 129 h 129"/>
                <a:gd name="T6" fmla="*/ 0 60000 65536"/>
                <a:gd name="T7" fmla="*/ 0 60000 65536"/>
                <a:gd name="T8" fmla="*/ 0 60000 65536"/>
                <a:gd name="T9" fmla="*/ 0 w 167"/>
                <a:gd name="T10" fmla="*/ 0 h 129"/>
                <a:gd name="T11" fmla="*/ 167 w 16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9">
                  <a:moveTo>
                    <a:pt x="0" y="0"/>
                  </a:moveTo>
                  <a:lnTo>
                    <a:pt x="167" y="0"/>
                  </a:lnTo>
                  <a:lnTo>
                    <a:pt x="167" y="1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Freeform 44"/>
            <p:cNvSpPr>
              <a:spLocks/>
            </p:cNvSpPr>
            <p:nvPr/>
          </p:nvSpPr>
          <p:spPr bwMode="auto">
            <a:xfrm>
              <a:off x="3085" y="1338"/>
              <a:ext cx="167" cy="129"/>
            </a:xfrm>
            <a:custGeom>
              <a:avLst/>
              <a:gdLst>
                <a:gd name="T0" fmla="*/ 167 w 167"/>
                <a:gd name="T1" fmla="*/ 0 h 129"/>
                <a:gd name="T2" fmla="*/ 167 w 167"/>
                <a:gd name="T3" fmla="*/ 129 h 129"/>
                <a:gd name="T4" fmla="*/ 0 w 167"/>
                <a:gd name="T5" fmla="*/ 129 h 129"/>
                <a:gd name="T6" fmla="*/ 0 60000 65536"/>
                <a:gd name="T7" fmla="*/ 0 60000 65536"/>
                <a:gd name="T8" fmla="*/ 0 60000 65536"/>
                <a:gd name="T9" fmla="*/ 0 w 167"/>
                <a:gd name="T10" fmla="*/ 0 h 129"/>
                <a:gd name="T11" fmla="*/ 167 w 16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9">
                  <a:moveTo>
                    <a:pt x="167" y="0"/>
                  </a:moveTo>
                  <a:lnTo>
                    <a:pt x="167" y="129"/>
                  </a:lnTo>
                  <a:lnTo>
                    <a:pt x="0" y="1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45"/>
            <p:cNvSpPr>
              <a:spLocks noChangeShapeType="1"/>
            </p:cNvSpPr>
            <p:nvPr/>
          </p:nvSpPr>
          <p:spPr bwMode="auto">
            <a:xfrm>
              <a:off x="3085" y="1429"/>
              <a:ext cx="1" cy="3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46"/>
            <p:cNvSpPr>
              <a:spLocks noChangeShapeType="1"/>
            </p:cNvSpPr>
            <p:nvPr/>
          </p:nvSpPr>
          <p:spPr bwMode="auto">
            <a:xfrm>
              <a:off x="3001" y="1467"/>
              <a:ext cx="1" cy="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Rectangle 47"/>
            <p:cNvSpPr>
              <a:spLocks noChangeArrowheads="1"/>
            </p:cNvSpPr>
            <p:nvPr/>
          </p:nvSpPr>
          <p:spPr bwMode="auto">
            <a:xfrm>
              <a:off x="3066" y="1152"/>
              <a:ext cx="19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V</a:t>
              </a:r>
              <a:r>
                <a:rPr lang="en-US" sz="1500" baseline="-25000">
                  <a:solidFill>
                    <a:srgbClr val="000000"/>
                  </a:solidFill>
                </a:rPr>
                <a:t>DD</a:t>
              </a:r>
            </a:p>
          </p:txBody>
        </p:sp>
        <p:sp>
          <p:nvSpPr>
            <p:cNvPr id="50223" name="Freeform 48"/>
            <p:cNvSpPr>
              <a:spLocks/>
            </p:cNvSpPr>
            <p:nvPr/>
          </p:nvSpPr>
          <p:spPr bwMode="auto">
            <a:xfrm>
              <a:off x="3157" y="1338"/>
              <a:ext cx="186" cy="1"/>
            </a:xfrm>
            <a:custGeom>
              <a:avLst/>
              <a:gdLst>
                <a:gd name="T0" fmla="*/ 0 w 186"/>
                <a:gd name="T1" fmla="*/ 0 h 1"/>
                <a:gd name="T2" fmla="*/ 95 w 186"/>
                <a:gd name="T3" fmla="*/ 0 h 1"/>
                <a:gd name="T4" fmla="*/ 186 w 186"/>
                <a:gd name="T5" fmla="*/ 0 h 1"/>
                <a:gd name="T6" fmla="*/ 0 60000 65536"/>
                <a:gd name="T7" fmla="*/ 0 60000 65536"/>
                <a:gd name="T8" fmla="*/ 0 60000 65536"/>
                <a:gd name="T9" fmla="*/ 0 w 186"/>
                <a:gd name="T10" fmla="*/ 0 h 1"/>
                <a:gd name="T11" fmla="*/ 186 w 18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" h="1">
                  <a:moveTo>
                    <a:pt x="0" y="0"/>
                  </a:moveTo>
                  <a:lnTo>
                    <a:pt x="95" y="0"/>
                  </a:lnTo>
                  <a:lnTo>
                    <a:pt x="18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Line 49"/>
            <p:cNvSpPr>
              <a:spLocks noChangeShapeType="1"/>
            </p:cNvSpPr>
            <p:nvPr/>
          </p:nvSpPr>
          <p:spPr bwMode="auto">
            <a:xfrm flipH="1">
              <a:off x="3252" y="1907"/>
              <a:ext cx="1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Oval 50"/>
            <p:cNvSpPr>
              <a:spLocks noChangeArrowheads="1"/>
            </p:cNvSpPr>
            <p:nvPr/>
          </p:nvSpPr>
          <p:spPr bwMode="auto">
            <a:xfrm>
              <a:off x="3346" y="1880"/>
              <a:ext cx="53" cy="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Rectangle 51"/>
            <p:cNvSpPr>
              <a:spLocks noChangeArrowheads="1"/>
            </p:cNvSpPr>
            <p:nvPr/>
          </p:nvSpPr>
          <p:spPr bwMode="auto">
            <a:xfrm>
              <a:off x="4434" y="2457"/>
              <a:ext cx="736" cy="773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2"/>
            <p:cNvSpPr>
              <a:spLocks noChangeShapeType="1"/>
            </p:cNvSpPr>
            <p:nvPr/>
          </p:nvSpPr>
          <p:spPr bwMode="auto">
            <a:xfrm flipV="1">
              <a:off x="4973" y="2305"/>
              <a:ext cx="1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Line 53"/>
            <p:cNvSpPr>
              <a:spLocks noChangeShapeType="1"/>
            </p:cNvSpPr>
            <p:nvPr/>
          </p:nvSpPr>
          <p:spPr bwMode="auto">
            <a:xfrm flipH="1">
              <a:off x="4249" y="2805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Rectangle 54"/>
            <p:cNvSpPr>
              <a:spLocks noChangeArrowheads="1"/>
            </p:cNvSpPr>
            <p:nvPr/>
          </p:nvSpPr>
          <p:spPr bwMode="auto">
            <a:xfrm>
              <a:off x="4106" y="2646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WL</a:t>
              </a:r>
              <a:endParaRPr lang="en-US"/>
            </a:p>
          </p:txBody>
        </p:sp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5021" y="2285"/>
              <a:ext cx="1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BL</a:t>
              </a:r>
              <a:endParaRPr lang="en-US"/>
            </a:p>
          </p:txBody>
        </p:sp>
        <p:sp>
          <p:nvSpPr>
            <p:cNvPr id="50231" name="Line 56"/>
            <p:cNvSpPr>
              <a:spLocks noChangeShapeType="1"/>
            </p:cNvSpPr>
            <p:nvPr/>
          </p:nvSpPr>
          <p:spPr bwMode="auto">
            <a:xfrm>
              <a:off x="4431" y="2805"/>
              <a:ext cx="17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Freeform 57"/>
            <p:cNvSpPr>
              <a:spLocks/>
            </p:cNvSpPr>
            <p:nvPr/>
          </p:nvSpPr>
          <p:spPr bwMode="auto">
            <a:xfrm>
              <a:off x="4685" y="2521"/>
              <a:ext cx="167" cy="129"/>
            </a:xfrm>
            <a:custGeom>
              <a:avLst/>
              <a:gdLst>
                <a:gd name="T0" fmla="*/ 0 w 167"/>
                <a:gd name="T1" fmla="*/ 129 h 129"/>
                <a:gd name="T2" fmla="*/ 167 w 167"/>
                <a:gd name="T3" fmla="*/ 129 h 129"/>
                <a:gd name="T4" fmla="*/ 167 w 167"/>
                <a:gd name="T5" fmla="*/ 0 h 129"/>
                <a:gd name="T6" fmla="*/ 0 60000 65536"/>
                <a:gd name="T7" fmla="*/ 0 60000 65536"/>
                <a:gd name="T8" fmla="*/ 0 60000 65536"/>
                <a:gd name="T9" fmla="*/ 0 w 167"/>
                <a:gd name="T10" fmla="*/ 0 h 129"/>
                <a:gd name="T11" fmla="*/ 167 w 16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9">
                  <a:moveTo>
                    <a:pt x="0" y="129"/>
                  </a:moveTo>
                  <a:lnTo>
                    <a:pt x="167" y="129"/>
                  </a:lnTo>
                  <a:lnTo>
                    <a:pt x="1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3" name="Freeform 58"/>
            <p:cNvSpPr>
              <a:spLocks/>
            </p:cNvSpPr>
            <p:nvPr/>
          </p:nvSpPr>
          <p:spPr bwMode="auto">
            <a:xfrm>
              <a:off x="4685" y="2961"/>
              <a:ext cx="167" cy="129"/>
            </a:xfrm>
            <a:custGeom>
              <a:avLst/>
              <a:gdLst>
                <a:gd name="T0" fmla="*/ 167 w 167"/>
                <a:gd name="T1" fmla="*/ 129 h 129"/>
                <a:gd name="T2" fmla="*/ 167 w 167"/>
                <a:gd name="T3" fmla="*/ 0 h 129"/>
                <a:gd name="T4" fmla="*/ 0 w 167"/>
                <a:gd name="T5" fmla="*/ 0 h 129"/>
                <a:gd name="T6" fmla="*/ 0 60000 65536"/>
                <a:gd name="T7" fmla="*/ 0 60000 65536"/>
                <a:gd name="T8" fmla="*/ 0 60000 65536"/>
                <a:gd name="T9" fmla="*/ 0 w 167"/>
                <a:gd name="T10" fmla="*/ 0 h 129"/>
                <a:gd name="T11" fmla="*/ 167 w 16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" h="129">
                  <a:moveTo>
                    <a:pt x="167" y="129"/>
                  </a:moveTo>
                  <a:lnTo>
                    <a:pt x="167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Line 59"/>
            <p:cNvSpPr>
              <a:spLocks noChangeShapeType="1"/>
            </p:cNvSpPr>
            <p:nvPr/>
          </p:nvSpPr>
          <p:spPr bwMode="auto">
            <a:xfrm flipV="1">
              <a:off x="4685" y="2612"/>
              <a:ext cx="1" cy="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60"/>
            <p:cNvSpPr>
              <a:spLocks noChangeShapeType="1"/>
            </p:cNvSpPr>
            <p:nvPr/>
          </p:nvSpPr>
          <p:spPr bwMode="auto">
            <a:xfrm flipV="1">
              <a:off x="4605" y="2650"/>
              <a:ext cx="1" cy="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Rectangle 61"/>
            <p:cNvSpPr>
              <a:spLocks noChangeArrowheads="1"/>
            </p:cNvSpPr>
            <p:nvPr/>
          </p:nvSpPr>
          <p:spPr bwMode="auto">
            <a:xfrm>
              <a:off x="4665" y="3099"/>
              <a:ext cx="2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GND</a:t>
              </a:r>
              <a:endParaRPr lang="en-US"/>
            </a:p>
          </p:txBody>
        </p:sp>
        <p:sp>
          <p:nvSpPr>
            <p:cNvPr id="50237" name="Freeform 62"/>
            <p:cNvSpPr>
              <a:spLocks/>
            </p:cNvSpPr>
            <p:nvPr/>
          </p:nvSpPr>
          <p:spPr bwMode="auto">
            <a:xfrm>
              <a:off x="4761" y="3090"/>
              <a:ext cx="181" cy="1"/>
            </a:xfrm>
            <a:custGeom>
              <a:avLst/>
              <a:gdLst>
                <a:gd name="T0" fmla="*/ 0 w 181"/>
                <a:gd name="T1" fmla="*/ 0 h 1"/>
                <a:gd name="T2" fmla="*/ 91 w 181"/>
                <a:gd name="T3" fmla="*/ 0 h 1"/>
                <a:gd name="T4" fmla="*/ 181 w 181"/>
                <a:gd name="T5" fmla="*/ 0 h 1"/>
                <a:gd name="T6" fmla="*/ 0 60000 65536"/>
                <a:gd name="T7" fmla="*/ 0 60000 65536"/>
                <a:gd name="T8" fmla="*/ 0 60000 65536"/>
                <a:gd name="T9" fmla="*/ 0 w 181"/>
                <a:gd name="T10" fmla="*/ 0 h 1"/>
                <a:gd name="T11" fmla="*/ 181 w 18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1">
                  <a:moveTo>
                    <a:pt x="0" y="0"/>
                  </a:moveTo>
                  <a:lnTo>
                    <a:pt x="91" y="0"/>
                  </a:lnTo>
                  <a:lnTo>
                    <a:pt x="18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Line 63"/>
            <p:cNvSpPr>
              <a:spLocks noChangeShapeType="1"/>
            </p:cNvSpPr>
            <p:nvPr/>
          </p:nvSpPr>
          <p:spPr bwMode="auto">
            <a:xfrm flipH="1">
              <a:off x="4852" y="2521"/>
              <a:ext cx="1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Oval 64"/>
            <p:cNvSpPr>
              <a:spLocks noChangeArrowheads="1"/>
            </p:cNvSpPr>
            <p:nvPr/>
          </p:nvSpPr>
          <p:spPr bwMode="auto">
            <a:xfrm>
              <a:off x="4946" y="2495"/>
              <a:ext cx="53" cy="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Rectangle 65"/>
            <p:cNvSpPr>
              <a:spLocks noChangeArrowheads="1"/>
            </p:cNvSpPr>
            <p:nvPr/>
          </p:nvSpPr>
          <p:spPr bwMode="auto">
            <a:xfrm>
              <a:off x="925" y="3493"/>
              <a:ext cx="64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Diode ROM</a:t>
              </a:r>
              <a:endParaRPr lang="en-US"/>
            </a:p>
          </p:txBody>
        </p:sp>
        <p:sp>
          <p:nvSpPr>
            <p:cNvPr id="50241" name="Rectangle 66"/>
            <p:cNvSpPr>
              <a:spLocks noChangeArrowheads="1"/>
            </p:cNvSpPr>
            <p:nvPr/>
          </p:nvSpPr>
          <p:spPr bwMode="auto">
            <a:xfrm>
              <a:off x="2837" y="3493"/>
              <a:ext cx="68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MOS ROM 1</a:t>
              </a:r>
              <a:endParaRPr lang="en-US"/>
            </a:p>
          </p:txBody>
        </p:sp>
        <p:sp>
          <p:nvSpPr>
            <p:cNvPr id="50242" name="Rectangle 67"/>
            <p:cNvSpPr>
              <a:spLocks noChangeArrowheads="1"/>
            </p:cNvSpPr>
            <p:nvPr/>
          </p:nvSpPr>
          <p:spPr bwMode="auto">
            <a:xfrm>
              <a:off x="4365" y="3493"/>
              <a:ext cx="68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MOS ROM 2</a:t>
              </a:r>
              <a:endParaRPr lang="en-US"/>
            </a:p>
          </p:txBody>
        </p:sp>
      </p:grpSp>
      <p:sp>
        <p:nvSpPr>
          <p:cNvPr id="50180" name="Text Box 69"/>
          <p:cNvSpPr txBox="1">
            <a:spLocks noChangeArrowheads="1"/>
          </p:cNvSpPr>
          <p:nvPr/>
        </p:nvSpPr>
        <p:spPr bwMode="auto">
          <a:xfrm>
            <a:off x="304800" y="990600"/>
            <a:ext cx="54864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Bit line (BL) is </a:t>
            </a:r>
            <a:r>
              <a:rPr lang="en-US" sz="1600">
                <a:solidFill>
                  <a:schemeClr val="folHlink"/>
                </a:solidFill>
              </a:rPr>
              <a:t>resistively clamped to the ground</a:t>
            </a:r>
            <a:r>
              <a:rPr lang="en-US" sz="1600"/>
              <a:t>, so its default value is 0</a:t>
            </a:r>
          </a:p>
          <a:p>
            <a:r>
              <a:rPr lang="en-US" sz="1600"/>
              <a:t>Diode disadvantage – no electrical isolation between bit and word lines</a:t>
            </a:r>
          </a:p>
        </p:txBody>
      </p:sp>
      <p:sp>
        <p:nvSpPr>
          <p:cNvPr id="50181" name="Text Box 70"/>
          <p:cNvSpPr txBox="1">
            <a:spLocks noChangeArrowheads="1"/>
          </p:cNvSpPr>
          <p:nvPr/>
        </p:nvSpPr>
        <p:spPr bwMode="auto">
          <a:xfrm>
            <a:off x="6477000" y="990600"/>
            <a:ext cx="262572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BL is </a:t>
            </a:r>
            <a:r>
              <a:rPr lang="en-US" sz="1600">
                <a:solidFill>
                  <a:schemeClr val="folHlink"/>
                </a:solidFill>
              </a:rPr>
              <a:t>resistively clamped </a:t>
            </a:r>
          </a:p>
          <a:p>
            <a:r>
              <a:rPr lang="en-US" sz="1600">
                <a:solidFill>
                  <a:schemeClr val="folHlink"/>
                </a:solidFill>
              </a:rPr>
              <a:t>to VDD</a:t>
            </a:r>
            <a:r>
              <a:rPr lang="en-US" sz="1600"/>
              <a:t>, so its default </a:t>
            </a:r>
          </a:p>
          <a:p>
            <a:r>
              <a:rPr lang="en-US" sz="1600"/>
              <a:t>value is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838200"/>
          </a:xfrm>
        </p:spPr>
        <p:txBody>
          <a:bodyPr/>
          <a:lstStyle/>
          <a:p>
            <a:r>
              <a:rPr lang="en-US" sz="3200" smtClean="0"/>
              <a:t>   </a:t>
            </a:r>
            <a:r>
              <a:rPr lang="en-US" sz="3200" smtClean="0">
                <a:solidFill>
                  <a:srgbClr val="3333FF"/>
                </a:solidFill>
              </a:rPr>
              <a:t>Nonvolatile Memory</a:t>
            </a:r>
          </a:p>
        </p:txBody>
      </p:sp>
      <p:sp>
        <p:nvSpPr>
          <p:cNvPr id="51203" name="Text Box 8"/>
          <p:cNvSpPr txBox="1">
            <a:spLocks noChangeArrowheads="1"/>
          </p:cNvSpPr>
          <p:nvPr/>
        </p:nvSpPr>
        <p:spPr bwMode="auto">
          <a:xfrm>
            <a:off x="685800" y="1371600"/>
            <a:ext cx="1447800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ROM PROM EPROM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457200" y="6096000"/>
            <a:ext cx="8382000" cy="461963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cs typeface="Times New Roman" pitchFamily="18" charset="0"/>
              </a:rPr>
              <a:t>Read-only memory organization, with the fixed contents shown on the right.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pic>
        <p:nvPicPr>
          <p:cNvPr id="51205" name="Picture 5" descr="Read-Only Memory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838200"/>
            <a:ext cx="47910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MOS NOR ROM</a:t>
            </a:r>
          </a:p>
        </p:txBody>
      </p:sp>
      <p:sp>
        <p:nvSpPr>
          <p:cNvPr id="52227" name="Line 8"/>
          <p:cNvSpPr>
            <a:spLocks noChangeShapeType="1"/>
          </p:cNvSpPr>
          <p:nvPr/>
        </p:nvSpPr>
        <p:spPr bwMode="auto">
          <a:xfrm>
            <a:off x="2141538" y="1558925"/>
            <a:ext cx="45529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Rectangle 9"/>
          <p:cNvSpPr>
            <a:spLocks noChangeArrowheads="1"/>
          </p:cNvSpPr>
          <p:nvPr/>
        </p:nvSpPr>
        <p:spPr bwMode="auto">
          <a:xfrm>
            <a:off x="2219325" y="2252663"/>
            <a:ext cx="4059238" cy="3233737"/>
          </a:xfrm>
          <a:prstGeom prst="rect">
            <a:avLst/>
          </a:prstGeom>
          <a:solidFill>
            <a:srgbClr val="C0C0C0">
              <a:alpha val="50980"/>
            </a:srgb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Rectangle 10"/>
          <p:cNvSpPr>
            <a:spLocks noChangeArrowheads="1"/>
          </p:cNvSpPr>
          <p:nvPr/>
        </p:nvSpPr>
        <p:spPr bwMode="auto">
          <a:xfrm>
            <a:off x="1298575" y="2579688"/>
            <a:ext cx="3349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1646238" y="2579688"/>
            <a:ext cx="263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[0]</a:t>
            </a:r>
            <a:endParaRPr lang="en-US"/>
          </a:p>
        </p:txBody>
      </p:sp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6769100" y="3032125"/>
            <a:ext cx="450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GND</a:t>
            </a:r>
            <a:endParaRPr lang="en-US"/>
          </a:p>
        </p:txBody>
      </p:sp>
      <p:sp>
        <p:nvSpPr>
          <p:cNvPr id="52232" name="Rectangle 13"/>
          <p:cNvSpPr>
            <a:spLocks noChangeArrowheads="1"/>
          </p:cNvSpPr>
          <p:nvPr/>
        </p:nvSpPr>
        <p:spPr bwMode="auto">
          <a:xfrm>
            <a:off x="2566988" y="5797550"/>
            <a:ext cx="269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2233" name="Rectangle 14"/>
          <p:cNvSpPr>
            <a:spLocks noChangeArrowheads="1"/>
          </p:cNvSpPr>
          <p:nvPr/>
        </p:nvSpPr>
        <p:spPr bwMode="auto">
          <a:xfrm>
            <a:off x="2867025" y="5797550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[0]</a:t>
            </a:r>
            <a:endParaRPr lang="en-US"/>
          </a:p>
        </p:txBody>
      </p:sp>
      <p:sp>
        <p:nvSpPr>
          <p:cNvPr id="52234" name="Line 15"/>
          <p:cNvSpPr>
            <a:spLocks noChangeShapeType="1"/>
          </p:cNvSpPr>
          <p:nvPr/>
        </p:nvSpPr>
        <p:spPr bwMode="auto">
          <a:xfrm>
            <a:off x="2141538" y="274161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6"/>
          <p:cNvSpPr>
            <a:spLocks noChangeShapeType="1"/>
          </p:cNvSpPr>
          <p:nvPr/>
        </p:nvSpPr>
        <p:spPr bwMode="auto">
          <a:xfrm>
            <a:off x="2141538" y="3132138"/>
            <a:ext cx="4552950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Rectangle 17"/>
          <p:cNvSpPr>
            <a:spLocks noChangeArrowheads="1"/>
          </p:cNvSpPr>
          <p:nvPr/>
        </p:nvSpPr>
        <p:spPr bwMode="auto">
          <a:xfrm>
            <a:off x="1298575" y="3397250"/>
            <a:ext cx="315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2237" name="Rectangle 18"/>
          <p:cNvSpPr>
            <a:spLocks noChangeArrowheads="1"/>
          </p:cNvSpPr>
          <p:nvPr/>
        </p:nvSpPr>
        <p:spPr bwMode="auto">
          <a:xfrm>
            <a:off x="1646238" y="3397250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[1]</a:t>
            </a:r>
            <a:endParaRPr lang="en-US"/>
          </a:p>
        </p:txBody>
      </p:sp>
      <p:sp>
        <p:nvSpPr>
          <p:cNvPr id="52238" name="Line 19"/>
          <p:cNvSpPr>
            <a:spLocks noChangeShapeType="1"/>
          </p:cNvSpPr>
          <p:nvPr/>
        </p:nvSpPr>
        <p:spPr bwMode="auto">
          <a:xfrm>
            <a:off x="2141538" y="352266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Rectangle 20"/>
          <p:cNvSpPr>
            <a:spLocks noChangeArrowheads="1"/>
          </p:cNvSpPr>
          <p:nvPr/>
        </p:nvSpPr>
        <p:spPr bwMode="auto">
          <a:xfrm>
            <a:off x="1298575" y="4114800"/>
            <a:ext cx="315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2240" name="Rectangle 21"/>
          <p:cNvSpPr>
            <a:spLocks noChangeArrowheads="1"/>
          </p:cNvSpPr>
          <p:nvPr/>
        </p:nvSpPr>
        <p:spPr bwMode="auto">
          <a:xfrm>
            <a:off x="1646238" y="4114800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[2]</a:t>
            </a:r>
            <a:endParaRPr lang="en-US"/>
          </a:p>
        </p:txBody>
      </p:sp>
      <p:sp>
        <p:nvSpPr>
          <p:cNvPr id="52241" name="Line 22"/>
          <p:cNvSpPr>
            <a:spLocks noChangeShapeType="1"/>
          </p:cNvSpPr>
          <p:nvPr/>
        </p:nvSpPr>
        <p:spPr bwMode="auto">
          <a:xfrm>
            <a:off x="2141538" y="430371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23"/>
          <p:cNvSpPr>
            <a:spLocks noChangeShapeType="1"/>
          </p:cNvSpPr>
          <p:nvPr/>
        </p:nvSpPr>
        <p:spPr bwMode="auto">
          <a:xfrm>
            <a:off x="2141538" y="4694238"/>
            <a:ext cx="4552950" cy="15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Rectangle 24"/>
          <p:cNvSpPr>
            <a:spLocks noChangeArrowheads="1"/>
          </p:cNvSpPr>
          <p:nvPr/>
        </p:nvSpPr>
        <p:spPr bwMode="auto">
          <a:xfrm>
            <a:off x="1298575" y="4957763"/>
            <a:ext cx="315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2244" name="Rectangle 25"/>
          <p:cNvSpPr>
            <a:spLocks noChangeArrowheads="1"/>
          </p:cNvSpPr>
          <p:nvPr/>
        </p:nvSpPr>
        <p:spPr bwMode="auto">
          <a:xfrm>
            <a:off x="1646238" y="4957763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[3]</a:t>
            </a:r>
            <a:endParaRPr lang="en-US"/>
          </a:p>
        </p:txBody>
      </p:sp>
      <p:sp>
        <p:nvSpPr>
          <p:cNvPr id="52245" name="Line 26"/>
          <p:cNvSpPr>
            <a:spLocks noChangeShapeType="1"/>
          </p:cNvSpPr>
          <p:nvPr/>
        </p:nvSpPr>
        <p:spPr bwMode="auto">
          <a:xfrm>
            <a:off x="2141538" y="5084763"/>
            <a:ext cx="45529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Rectangle 27"/>
          <p:cNvSpPr>
            <a:spLocks noChangeArrowheads="1"/>
          </p:cNvSpPr>
          <p:nvPr/>
        </p:nvSpPr>
        <p:spPr bwMode="auto">
          <a:xfrm>
            <a:off x="6789738" y="1435100"/>
            <a:ext cx="134937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52247" name="Rectangle 28"/>
          <p:cNvSpPr>
            <a:spLocks noChangeArrowheads="1"/>
          </p:cNvSpPr>
          <p:nvPr/>
        </p:nvSpPr>
        <p:spPr bwMode="auto">
          <a:xfrm>
            <a:off x="6940550" y="1539875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DD</a:t>
            </a:r>
            <a:endParaRPr lang="en-US"/>
          </a:p>
        </p:txBody>
      </p:sp>
      <p:sp>
        <p:nvSpPr>
          <p:cNvPr id="52248" name="Line 29"/>
          <p:cNvSpPr>
            <a:spLocks noChangeShapeType="1"/>
          </p:cNvSpPr>
          <p:nvPr/>
        </p:nvSpPr>
        <p:spPr bwMode="auto">
          <a:xfrm flipV="1">
            <a:off x="2836863" y="2027238"/>
            <a:ext cx="1587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Freeform 31"/>
          <p:cNvSpPr>
            <a:spLocks/>
          </p:cNvSpPr>
          <p:nvPr/>
        </p:nvSpPr>
        <p:spPr bwMode="auto">
          <a:xfrm>
            <a:off x="3422650" y="2951163"/>
            <a:ext cx="227013" cy="180975"/>
          </a:xfrm>
          <a:custGeom>
            <a:avLst/>
            <a:gdLst>
              <a:gd name="T0" fmla="*/ 0 w 143"/>
              <a:gd name="T1" fmla="*/ 0 h 114"/>
              <a:gd name="T2" fmla="*/ 2147483647 w 143"/>
              <a:gd name="T3" fmla="*/ 0 h 114"/>
              <a:gd name="T4" fmla="*/ 2147483647 w 143"/>
              <a:gd name="T5" fmla="*/ 2147483647 h 114"/>
              <a:gd name="T6" fmla="*/ 0 60000 65536"/>
              <a:gd name="T7" fmla="*/ 0 60000 65536"/>
              <a:gd name="T8" fmla="*/ 0 60000 65536"/>
              <a:gd name="T9" fmla="*/ 0 w 143"/>
              <a:gd name="T10" fmla="*/ 0 h 114"/>
              <a:gd name="T11" fmla="*/ 143 w 143"/>
              <a:gd name="T12" fmla="*/ 114 h 1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4">
                <a:moveTo>
                  <a:pt x="0" y="0"/>
                </a:moveTo>
                <a:lnTo>
                  <a:pt x="143" y="0"/>
                </a:lnTo>
                <a:lnTo>
                  <a:pt x="143" y="114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0" name="Freeform 32"/>
          <p:cNvSpPr>
            <a:spLocks/>
          </p:cNvSpPr>
          <p:nvPr/>
        </p:nvSpPr>
        <p:spPr bwMode="auto">
          <a:xfrm>
            <a:off x="3422650" y="2344738"/>
            <a:ext cx="227013" cy="182562"/>
          </a:xfrm>
          <a:custGeom>
            <a:avLst/>
            <a:gdLst>
              <a:gd name="T0" fmla="*/ 2147483647 w 143"/>
              <a:gd name="T1" fmla="*/ 0 h 115"/>
              <a:gd name="T2" fmla="*/ 2147483647 w 143"/>
              <a:gd name="T3" fmla="*/ 2147483647 h 115"/>
              <a:gd name="T4" fmla="*/ 0 w 143"/>
              <a:gd name="T5" fmla="*/ 2147483647 h 115"/>
              <a:gd name="T6" fmla="*/ 0 60000 65536"/>
              <a:gd name="T7" fmla="*/ 0 60000 65536"/>
              <a:gd name="T8" fmla="*/ 0 60000 65536"/>
              <a:gd name="T9" fmla="*/ 0 w 143"/>
              <a:gd name="T10" fmla="*/ 0 h 115"/>
              <a:gd name="T11" fmla="*/ 143 w 143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5">
                <a:moveTo>
                  <a:pt x="143" y="0"/>
                </a:moveTo>
                <a:lnTo>
                  <a:pt x="143" y="115"/>
                </a:lnTo>
                <a:lnTo>
                  <a:pt x="0" y="11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1" name="Line 33"/>
          <p:cNvSpPr>
            <a:spLocks noChangeShapeType="1"/>
          </p:cNvSpPr>
          <p:nvPr/>
        </p:nvSpPr>
        <p:spPr bwMode="auto">
          <a:xfrm>
            <a:off x="3422650" y="2474913"/>
            <a:ext cx="1588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Line 34"/>
          <p:cNvSpPr>
            <a:spLocks noChangeShapeType="1"/>
          </p:cNvSpPr>
          <p:nvPr/>
        </p:nvSpPr>
        <p:spPr bwMode="auto">
          <a:xfrm>
            <a:off x="3311525" y="2527300"/>
            <a:ext cx="1588" cy="4238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Line 35"/>
          <p:cNvSpPr>
            <a:spLocks noChangeShapeType="1"/>
          </p:cNvSpPr>
          <p:nvPr/>
        </p:nvSpPr>
        <p:spPr bwMode="auto">
          <a:xfrm>
            <a:off x="2400300" y="179228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4" name="Freeform 36"/>
          <p:cNvSpPr>
            <a:spLocks/>
          </p:cNvSpPr>
          <p:nvPr/>
        </p:nvSpPr>
        <p:spPr bwMode="auto">
          <a:xfrm>
            <a:off x="2700338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2147483647 w 86"/>
              <a:gd name="T3" fmla="*/ 0 h 66"/>
              <a:gd name="T4" fmla="*/ 2147483647 w 86"/>
              <a:gd name="T5" fmla="*/ 2147483647 h 66"/>
              <a:gd name="T6" fmla="*/ 0 60000 65536"/>
              <a:gd name="T7" fmla="*/ 0 60000 65536"/>
              <a:gd name="T8" fmla="*/ 0 60000 65536"/>
              <a:gd name="T9" fmla="*/ 0 w 86"/>
              <a:gd name="T10" fmla="*/ 0 h 66"/>
              <a:gd name="T11" fmla="*/ 86 w 8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Freeform 37"/>
          <p:cNvSpPr>
            <a:spLocks/>
          </p:cNvSpPr>
          <p:nvPr/>
        </p:nvSpPr>
        <p:spPr bwMode="auto">
          <a:xfrm>
            <a:off x="2700338" y="1558925"/>
            <a:ext cx="136525" cy="103188"/>
          </a:xfrm>
          <a:custGeom>
            <a:avLst/>
            <a:gdLst>
              <a:gd name="T0" fmla="*/ 2147483647 w 86"/>
              <a:gd name="T1" fmla="*/ 0 h 65"/>
              <a:gd name="T2" fmla="*/ 2147483647 w 86"/>
              <a:gd name="T3" fmla="*/ 2147483647 h 65"/>
              <a:gd name="T4" fmla="*/ 0 w 86"/>
              <a:gd name="T5" fmla="*/ 2147483647 h 65"/>
              <a:gd name="T6" fmla="*/ 0 60000 65536"/>
              <a:gd name="T7" fmla="*/ 0 60000 65536"/>
              <a:gd name="T8" fmla="*/ 0 60000 65536"/>
              <a:gd name="T9" fmla="*/ 0 w 86"/>
              <a:gd name="T10" fmla="*/ 0 h 65"/>
              <a:gd name="T11" fmla="*/ 86 w 8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6" name="Line 38"/>
          <p:cNvSpPr>
            <a:spLocks noChangeShapeType="1"/>
          </p:cNvSpPr>
          <p:nvPr/>
        </p:nvSpPr>
        <p:spPr bwMode="auto">
          <a:xfrm>
            <a:off x="2700338" y="1603375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7" name="Line 39"/>
          <p:cNvSpPr>
            <a:spLocks noChangeShapeType="1"/>
          </p:cNvSpPr>
          <p:nvPr/>
        </p:nvSpPr>
        <p:spPr bwMode="auto">
          <a:xfrm>
            <a:off x="2635250" y="1662113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8" name="Oval 40"/>
          <p:cNvSpPr>
            <a:spLocks noChangeArrowheads="1"/>
          </p:cNvSpPr>
          <p:nvPr/>
        </p:nvSpPr>
        <p:spPr bwMode="auto">
          <a:xfrm>
            <a:off x="3773488" y="230663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9" name="Oval 41"/>
          <p:cNvSpPr>
            <a:spLocks noChangeArrowheads="1"/>
          </p:cNvSpPr>
          <p:nvPr/>
        </p:nvSpPr>
        <p:spPr bwMode="auto">
          <a:xfrm>
            <a:off x="3611563" y="309403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0" name="Rectangle 42"/>
          <p:cNvSpPr>
            <a:spLocks noChangeArrowheads="1"/>
          </p:cNvSpPr>
          <p:nvPr/>
        </p:nvSpPr>
        <p:spPr bwMode="auto">
          <a:xfrm>
            <a:off x="3538538" y="5797550"/>
            <a:ext cx="269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2261" name="Rectangle 43"/>
          <p:cNvSpPr>
            <a:spLocks noChangeArrowheads="1"/>
          </p:cNvSpPr>
          <p:nvPr/>
        </p:nvSpPr>
        <p:spPr bwMode="auto">
          <a:xfrm>
            <a:off x="3838575" y="5797550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[1]</a:t>
            </a:r>
            <a:endParaRPr lang="en-US"/>
          </a:p>
        </p:txBody>
      </p:sp>
      <p:sp>
        <p:nvSpPr>
          <p:cNvPr id="52262" name="Rectangle 44"/>
          <p:cNvSpPr>
            <a:spLocks noChangeArrowheads="1"/>
          </p:cNvSpPr>
          <p:nvPr/>
        </p:nvSpPr>
        <p:spPr bwMode="auto">
          <a:xfrm>
            <a:off x="6310313" y="1828800"/>
            <a:ext cx="14906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Pull-up devices</a:t>
            </a:r>
            <a:endParaRPr lang="en-US"/>
          </a:p>
        </p:txBody>
      </p:sp>
      <p:sp>
        <p:nvSpPr>
          <p:cNvPr id="52263" name="Line 45"/>
          <p:cNvSpPr>
            <a:spLocks noChangeShapeType="1"/>
          </p:cNvSpPr>
          <p:nvPr/>
        </p:nvSpPr>
        <p:spPr bwMode="auto">
          <a:xfrm flipV="1">
            <a:off x="3813175" y="2027238"/>
            <a:ext cx="1588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4" name="Rectangle 46"/>
          <p:cNvSpPr>
            <a:spLocks noChangeArrowheads="1"/>
          </p:cNvSpPr>
          <p:nvPr/>
        </p:nvSpPr>
        <p:spPr bwMode="auto">
          <a:xfrm>
            <a:off x="4511675" y="5797550"/>
            <a:ext cx="269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2265" name="Rectangle 47"/>
          <p:cNvSpPr>
            <a:spLocks noChangeArrowheads="1"/>
          </p:cNvSpPr>
          <p:nvPr/>
        </p:nvSpPr>
        <p:spPr bwMode="auto">
          <a:xfrm>
            <a:off x="4811713" y="5797550"/>
            <a:ext cx="249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[2]</a:t>
            </a:r>
            <a:endParaRPr lang="en-US"/>
          </a:p>
        </p:txBody>
      </p:sp>
      <p:sp>
        <p:nvSpPr>
          <p:cNvPr id="52266" name="Line 48"/>
          <p:cNvSpPr>
            <a:spLocks noChangeShapeType="1"/>
          </p:cNvSpPr>
          <p:nvPr/>
        </p:nvSpPr>
        <p:spPr bwMode="auto">
          <a:xfrm flipV="1">
            <a:off x="4781550" y="2027238"/>
            <a:ext cx="1588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7" name="Rectangle 49"/>
          <p:cNvSpPr>
            <a:spLocks noChangeArrowheads="1"/>
          </p:cNvSpPr>
          <p:nvPr/>
        </p:nvSpPr>
        <p:spPr bwMode="auto">
          <a:xfrm>
            <a:off x="5483225" y="5797550"/>
            <a:ext cx="269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2268" name="Rectangle 50"/>
          <p:cNvSpPr>
            <a:spLocks noChangeArrowheads="1"/>
          </p:cNvSpPr>
          <p:nvPr/>
        </p:nvSpPr>
        <p:spPr bwMode="auto">
          <a:xfrm>
            <a:off x="5784850" y="5797550"/>
            <a:ext cx="249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[3]</a:t>
            </a:r>
            <a:endParaRPr lang="en-US"/>
          </a:p>
        </p:txBody>
      </p:sp>
      <p:sp>
        <p:nvSpPr>
          <p:cNvPr id="52269" name="Line 51"/>
          <p:cNvSpPr>
            <a:spLocks noChangeShapeType="1"/>
          </p:cNvSpPr>
          <p:nvPr/>
        </p:nvSpPr>
        <p:spPr bwMode="auto">
          <a:xfrm flipV="1">
            <a:off x="5757863" y="2027238"/>
            <a:ext cx="1587" cy="37274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0" name="Freeform 52"/>
          <p:cNvSpPr>
            <a:spLocks/>
          </p:cNvSpPr>
          <p:nvPr/>
        </p:nvSpPr>
        <p:spPr bwMode="auto">
          <a:xfrm>
            <a:off x="3649663" y="2344738"/>
            <a:ext cx="163512" cy="1587"/>
          </a:xfrm>
          <a:custGeom>
            <a:avLst/>
            <a:gdLst>
              <a:gd name="T0" fmla="*/ 0 w 103"/>
              <a:gd name="T1" fmla="*/ 0 h 1587"/>
              <a:gd name="T2" fmla="*/ 2147483647 w 103"/>
              <a:gd name="T3" fmla="*/ 0 h 1587"/>
              <a:gd name="T4" fmla="*/ 0 w 103"/>
              <a:gd name="T5" fmla="*/ 0 h 1587"/>
              <a:gd name="T6" fmla="*/ 0 60000 65536"/>
              <a:gd name="T7" fmla="*/ 0 60000 65536"/>
              <a:gd name="T8" fmla="*/ 0 60000 65536"/>
              <a:gd name="T9" fmla="*/ 0 w 103"/>
              <a:gd name="T10" fmla="*/ 0 h 1587"/>
              <a:gd name="T11" fmla="*/ 103 w 10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1587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1" name="Line 53"/>
          <p:cNvSpPr>
            <a:spLocks noChangeShapeType="1"/>
          </p:cNvSpPr>
          <p:nvPr/>
        </p:nvSpPr>
        <p:spPr bwMode="auto">
          <a:xfrm>
            <a:off x="3649663" y="2344738"/>
            <a:ext cx="1635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2" name="Line 54"/>
          <p:cNvSpPr>
            <a:spLocks noChangeShapeType="1"/>
          </p:cNvSpPr>
          <p:nvPr/>
        </p:nvSpPr>
        <p:spPr bwMode="auto">
          <a:xfrm>
            <a:off x="2095500" y="3522663"/>
            <a:ext cx="2333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3" name="Freeform 55"/>
          <p:cNvSpPr>
            <a:spLocks/>
          </p:cNvSpPr>
          <p:nvPr/>
        </p:nvSpPr>
        <p:spPr bwMode="auto">
          <a:xfrm>
            <a:off x="2446338" y="3132138"/>
            <a:ext cx="228600" cy="176212"/>
          </a:xfrm>
          <a:custGeom>
            <a:avLst/>
            <a:gdLst>
              <a:gd name="T0" fmla="*/ 0 w 144"/>
              <a:gd name="T1" fmla="*/ 2147483647 h 111"/>
              <a:gd name="T2" fmla="*/ 2147483647 w 144"/>
              <a:gd name="T3" fmla="*/ 2147483647 h 111"/>
              <a:gd name="T4" fmla="*/ 2147483647 w 144"/>
              <a:gd name="T5" fmla="*/ 0 h 111"/>
              <a:gd name="T6" fmla="*/ 0 60000 65536"/>
              <a:gd name="T7" fmla="*/ 0 60000 65536"/>
              <a:gd name="T8" fmla="*/ 0 60000 65536"/>
              <a:gd name="T9" fmla="*/ 0 w 144"/>
              <a:gd name="T10" fmla="*/ 0 h 111"/>
              <a:gd name="T11" fmla="*/ 144 w 144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1">
                <a:moveTo>
                  <a:pt x="0" y="111"/>
                </a:moveTo>
                <a:lnTo>
                  <a:pt x="144" y="111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4" name="Freeform 56"/>
          <p:cNvSpPr>
            <a:spLocks/>
          </p:cNvSpPr>
          <p:nvPr/>
        </p:nvSpPr>
        <p:spPr bwMode="auto">
          <a:xfrm>
            <a:off x="2446338" y="3730625"/>
            <a:ext cx="228600" cy="182563"/>
          </a:xfrm>
          <a:custGeom>
            <a:avLst/>
            <a:gdLst>
              <a:gd name="T0" fmla="*/ 2147483647 w 144"/>
              <a:gd name="T1" fmla="*/ 2147483647 h 115"/>
              <a:gd name="T2" fmla="*/ 2147483647 w 144"/>
              <a:gd name="T3" fmla="*/ 0 h 115"/>
              <a:gd name="T4" fmla="*/ 0 w 144"/>
              <a:gd name="T5" fmla="*/ 0 h 115"/>
              <a:gd name="T6" fmla="*/ 0 60000 65536"/>
              <a:gd name="T7" fmla="*/ 0 60000 65536"/>
              <a:gd name="T8" fmla="*/ 0 60000 65536"/>
              <a:gd name="T9" fmla="*/ 0 w 144"/>
              <a:gd name="T10" fmla="*/ 0 h 115"/>
              <a:gd name="T11" fmla="*/ 144 w 144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5">
                <a:moveTo>
                  <a:pt x="144" y="115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5" name="Line 57"/>
          <p:cNvSpPr>
            <a:spLocks noChangeShapeType="1"/>
          </p:cNvSpPr>
          <p:nvPr/>
        </p:nvSpPr>
        <p:spPr bwMode="auto">
          <a:xfrm flipV="1">
            <a:off x="2446338" y="32496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6" name="Line 58"/>
          <p:cNvSpPr>
            <a:spLocks noChangeShapeType="1"/>
          </p:cNvSpPr>
          <p:nvPr/>
        </p:nvSpPr>
        <p:spPr bwMode="auto">
          <a:xfrm flipV="1">
            <a:off x="2335213" y="3308350"/>
            <a:ext cx="1587" cy="422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7" name="Oval 59"/>
          <p:cNvSpPr>
            <a:spLocks noChangeArrowheads="1"/>
          </p:cNvSpPr>
          <p:nvPr/>
        </p:nvSpPr>
        <p:spPr bwMode="auto">
          <a:xfrm>
            <a:off x="2797175" y="3875088"/>
            <a:ext cx="79375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8" name="Oval 60"/>
          <p:cNvSpPr>
            <a:spLocks noChangeArrowheads="1"/>
          </p:cNvSpPr>
          <p:nvPr/>
        </p:nvSpPr>
        <p:spPr bwMode="auto">
          <a:xfrm>
            <a:off x="2635250" y="309403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9" name="Freeform 61"/>
          <p:cNvSpPr>
            <a:spLocks/>
          </p:cNvSpPr>
          <p:nvPr/>
        </p:nvSpPr>
        <p:spPr bwMode="auto">
          <a:xfrm>
            <a:off x="2674938" y="3913188"/>
            <a:ext cx="161925" cy="1587"/>
          </a:xfrm>
          <a:custGeom>
            <a:avLst/>
            <a:gdLst>
              <a:gd name="T0" fmla="*/ 0 w 102"/>
              <a:gd name="T1" fmla="*/ 0 h 1587"/>
              <a:gd name="T2" fmla="*/ 2147483647 w 102"/>
              <a:gd name="T3" fmla="*/ 0 h 1587"/>
              <a:gd name="T4" fmla="*/ 0 w 102"/>
              <a:gd name="T5" fmla="*/ 0 h 1587"/>
              <a:gd name="T6" fmla="*/ 0 60000 65536"/>
              <a:gd name="T7" fmla="*/ 0 60000 65536"/>
              <a:gd name="T8" fmla="*/ 0 60000 65536"/>
              <a:gd name="T9" fmla="*/ 0 w 102"/>
              <a:gd name="T10" fmla="*/ 0 h 1587"/>
              <a:gd name="T11" fmla="*/ 102 w 102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1587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0" name="Line 62"/>
          <p:cNvSpPr>
            <a:spLocks noChangeShapeType="1"/>
          </p:cNvSpPr>
          <p:nvPr/>
        </p:nvSpPr>
        <p:spPr bwMode="auto">
          <a:xfrm>
            <a:off x="2674938" y="3913188"/>
            <a:ext cx="1619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1" name="Line 63"/>
          <p:cNvSpPr>
            <a:spLocks noChangeShapeType="1"/>
          </p:cNvSpPr>
          <p:nvPr/>
        </p:nvSpPr>
        <p:spPr bwMode="auto">
          <a:xfrm>
            <a:off x="5016500" y="3522663"/>
            <a:ext cx="2333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2" name="Freeform 64"/>
          <p:cNvSpPr>
            <a:spLocks/>
          </p:cNvSpPr>
          <p:nvPr/>
        </p:nvSpPr>
        <p:spPr bwMode="auto">
          <a:xfrm>
            <a:off x="5367338" y="3132138"/>
            <a:ext cx="227012" cy="176212"/>
          </a:xfrm>
          <a:custGeom>
            <a:avLst/>
            <a:gdLst>
              <a:gd name="T0" fmla="*/ 0 w 143"/>
              <a:gd name="T1" fmla="*/ 2147483647 h 111"/>
              <a:gd name="T2" fmla="*/ 2147483647 w 143"/>
              <a:gd name="T3" fmla="*/ 2147483647 h 111"/>
              <a:gd name="T4" fmla="*/ 2147483647 w 143"/>
              <a:gd name="T5" fmla="*/ 0 h 111"/>
              <a:gd name="T6" fmla="*/ 0 60000 65536"/>
              <a:gd name="T7" fmla="*/ 0 60000 65536"/>
              <a:gd name="T8" fmla="*/ 0 60000 65536"/>
              <a:gd name="T9" fmla="*/ 0 w 143"/>
              <a:gd name="T10" fmla="*/ 0 h 111"/>
              <a:gd name="T11" fmla="*/ 143 w 143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1">
                <a:moveTo>
                  <a:pt x="0" y="111"/>
                </a:moveTo>
                <a:lnTo>
                  <a:pt x="143" y="111"/>
                </a:lnTo>
                <a:lnTo>
                  <a:pt x="143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3" name="Freeform 65"/>
          <p:cNvSpPr>
            <a:spLocks/>
          </p:cNvSpPr>
          <p:nvPr/>
        </p:nvSpPr>
        <p:spPr bwMode="auto">
          <a:xfrm>
            <a:off x="5367338" y="3730625"/>
            <a:ext cx="227012" cy="182563"/>
          </a:xfrm>
          <a:custGeom>
            <a:avLst/>
            <a:gdLst>
              <a:gd name="T0" fmla="*/ 2147483647 w 143"/>
              <a:gd name="T1" fmla="*/ 2147483647 h 115"/>
              <a:gd name="T2" fmla="*/ 2147483647 w 143"/>
              <a:gd name="T3" fmla="*/ 0 h 115"/>
              <a:gd name="T4" fmla="*/ 0 w 143"/>
              <a:gd name="T5" fmla="*/ 0 h 115"/>
              <a:gd name="T6" fmla="*/ 0 60000 65536"/>
              <a:gd name="T7" fmla="*/ 0 60000 65536"/>
              <a:gd name="T8" fmla="*/ 0 60000 65536"/>
              <a:gd name="T9" fmla="*/ 0 w 143"/>
              <a:gd name="T10" fmla="*/ 0 h 115"/>
              <a:gd name="T11" fmla="*/ 143 w 143"/>
              <a:gd name="T12" fmla="*/ 115 h 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5">
                <a:moveTo>
                  <a:pt x="143" y="115"/>
                </a:moveTo>
                <a:lnTo>
                  <a:pt x="14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4" name="Line 66"/>
          <p:cNvSpPr>
            <a:spLocks noChangeShapeType="1"/>
          </p:cNvSpPr>
          <p:nvPr/>
        </p:nvSpPr>
        <p:spPr bwMode="auto">
          <a:xfrm flipV="1">
            <a:off x="5367338" y="32496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5" name="Line 67"/>
          <p:cNvSpPr>
            <a:spLocks noChangeShapeType="1"/>
          </p:cNvSpPr>
          <p:nvPr/>
        </p:nvSpPr>
        <p:spPr bwMode="auto">
          <a:xfrm flipV="1">
            <a:off x="5256213" y="3308350"/>
            <a:ext cx="1587" cy="4222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6" name="Oval 68"/>
          <p:cNvSpPr>
            <a:spLocks noChangeArrowheads="1"/>
          </p:cNvSpPr>
          <p:nvPr/>
        </p:nvSpPr>
        <p:spPr bwMode="auto">
          <a:xfrm>
            <a:off x="5718175" y="387508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7" name="Oval 69"/>
          <p:cNvSpPr>
            <a:spLocks noChangeArrowheads="1"/>
          </p:cNvSpPr>
          <p:nvPr/>
        </p:nvSpPr>
        <p:spPr bwMode="auto">
          <a:xfrm>
            <a:off x="5556250" y="3094038"/>
            <a:ext cx="77788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8" name="Freeform 70"/>
          <p:cNvSpPr>
            <a:spLocks/>
          </p:cNvSpPr>
          <p:nvPr/>
        </p:nvSpPr>
        <p:spPr bwMode="auto">
          <a:xfrm>
            <a:off x="5594350" y="3913188"/>
            <a:ext cx="163513" cy="1587"/>
          </a:xfrm>
          <a:custGeom>
            <a:avLst/>
            <a:gdLst>
              <a:gd name="T0" fmla="*/ 0 w 103"/>
              <a:gd name="T1" fmla="*/ 0 h 1587"/>
              <a:gd name="T2" fmla="*/ 2147483647 w 103"/>
              <a:gd name="T3" fmla="*/ 0 h 1587"/>
              <a:gd name="T4" fmla="*/ 0 w 103"/>
              <a:gd name="T5" fmla="*/ 0 h 1587"/>
              <a:gd name="T6" fmla="*/ 0 60000 65536"/>
              <a:gd name="T7" fmla="*/ 0 60000 65536"/>
              <a:gd name="T8" fmla="*/ 0 60000 65536"/>
              <a:gd name="T9" fmla="*/ 0 w 103"/>
              <a:gd name="T10" fmla="*/ 0 h 1587"/>
              <a:gd name="T11" fmla="*/ 103 w 10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1587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89" name="Line 71"/>
          <p:cNvSpPr>
            <a:spLocks noChangeShapeType="1"/>
          </p:cNvSpPr>
          <p:nvPr/>
        </p:nvSpPr>
        <p:spPr bwMode="auto">
          <a:xfrm>
            <a:off x="5594350" y="3913188"/>
            <a:ext cx="1635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0" name="Freeform 73"/>
          <p:cNvSpPr>
            <a:spLocks/>
          </p:cNvSpPr>
          <p:nvPr/>
        </p:nvSpPr>
        <p:spPr bwMode="auto">
          <a:xfrm>
            <a:off x="5367338" y="4518025"/>
            <a:ext cx="227012" cy="176213"/>
          </a:xfrm>
          <a:custGeom>
            <a:avLst/>
            <a:gdLst>
              <a:gd name="T0" fmla="*/ 0 w 143"/>
              <a:gd name="T1" fmla="*/ 0 h 111"/>
              <a:gd name="T2" fmla="*/ 2147483647 w 143"/>
              <a:gd name="T3" fmla="*/ 0 h 111"/>
              <a:gd name="T4" fmla="*/ 2147483647 w 143"/>
              <a:gd name="T5" fmla="*/ 2147483647 h 111"/>
              <a:gd name="T6" fmla="*/ 0 60000 65536"/>
              <a:gd name="T7" fmla="*/ 0 60000 65536"/>
              <a:gd name="T8" fmla="*/ 0 60000 65536"/>
              <a:gd name="T9" fmla="*/ 0 w 143"/>
              <a:gd name="T10" fmla="*/ 0 h 111"/>
              <a:gd name="T11" fmla="*/ 143 w 143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1">
                <a:moveTo>
                  <a:pt x="0" y="0"/>
                </a:moveTo>
                <a:lnTo>
                  <a:pt x="143" y="0"/>
                </a:lnTo>
                <a:lnTo>
                  <a:pt x="143" y="11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1" name="Freeform 74"/>
          <p:cNvSpPr>
            <a:spLocks/>
          </p:cNvSpPr>
          <p:nvPr/>
        </p:nvSpPr>
        <p:spPr bwMode="auto">
          <a:xfrm>
            <a:off x="5367338" y="3913188"/>
            <a:ext cx="227012" cy="176212"/>
          </a:xfrm>
          <a:custGeom>
            <a:avLst/>
            <a:gdLst>
              <a:gd name="T0" fmla="*/ 2147483647 w 143"/>
              <a:gd name="T1" fmla="*/ 0 h 111"/>
              <a:gd name="T2" fmla="*/ 2147483647 w 143"/>
              <a:gd name="T3" fmla="*/ 2147483647 h 111"/>
              <a:gd name="T4" fmla="*/ 0 w 143"/>
              <a:gd name="T5" fmla="*/ 2147483647 h 111"/>
              <a:gd name="T6" fmla="*/ 0 60000 65536"/>
              <a:gd name="T7" fmla="*/ 0 60000 65536"/>
              <a:gd name="T8" fmla="*/ 0 60000 65536"/>
              <a:gd name="T9" fmla="*/ 0 w 143"/>
              <a:gd name="T10" fmla="*/ 0 h 111"/>
              <a:gd name="T11" fmla="*/ 143 w 143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1">
                <a:moveTo>
                  <a:pt x="143" y="0"/>
                </a:moveTo>
                <a:lnTo>
                  <a:pt x="143" y="111"/>
                </a:lnTo>
                <a:lnTo>
                  <a:pt x="0" y="11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2" name="Line 75"/>
          <p:cNvSpPr>
            <a:spLocks noChangeShapeType="1"/>
          </p:cNvSpPr>
          <p:nvPr/>
        </p:nvSpPr>
        <p:spPr bwMode="auto">
          <a:xfrm>
            <a:off x="5367338" y="4037013"/>
            <a:ext cx="1587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3" name="Line 76"/>
          <p:cNvSpPr>
            <a:spLocks noChangeShapeType="1"/>
          </p:cNvSpPr>
          <p:nvPr/>
        </p:nvSpPr>
        <p:spPr bwMode="auto">
          <a:xfrm>
            <a:off x="5256213" y="4089400"/>
            <a:ext cx="1587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4" name="Oval 77"/>
          <p:cNvSpPr>
            <a:spLocks noChangeArrowheads="1"/>
          </p:cNvSpPr>
          <p:nvPr/>
        </p:nvSpPr>
        <p:spPr bwMode="auto">
          <a:xfrm>
            <a:off x="5556250" y="4654550"/>
            <a:ext cx="77788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5" name="Freeform 78"/>
          <p:cNvSpPr>
            <a:spLocks/>
          </p:cNvSpPr>
          <p:nvPr/>
        </p:nvSpPr>
        <p:spPr bwMode="auto">
          <a:xfrm>
            <a:off x="5594350" y="3913188"/>
            <a:ext cx="163513" cy="1587"/>
          </a:xfrm>
          <a:custGeom>
            <a:avLst/>
            <a:gdLst>
              <a:gd name="T0" fmla="*/ 0 w 103"/>
              <a:gd name="T1" fmla="*/ 0 h 1587"/>
              <a:gd name="T2" fmla="*/ 2147483647 w 103"/>
              <a:gd name="T3" fmla="*/ 0 h 1587"/>
              <a:gd name="T4" fmla="*/ 0 w 103"/>
              <a:gd name="T5" fmla="*/ 0 h 1587"/>
              <a:gd name="T6" fmla="*/ 0 60000 65536"/>
              <a:gd name="T7" fmla="*/ 0 60000 65536"/>
              <a:gd name="T8" fmla="*/ 0 60000 65536"/>
              <a:gd name="T9" fmla="*/ 0 w 103"/>
              <a:gd name="T10" fmla="*/ 0 h 1587"/>
              <a:gd name="T11" fmla="*/ 103 w 10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1587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6" name="Line 79"/>
          <p:cNvSpPr>
            <a:spLocks noChangeShapeType="1"/>
          </p:cNvSpPr>
          <p:nvPr/>
        </p:nvSpPr>
        <p:spPr bwMode="auto">
          <a:xfrm>
            <a:off x="5594350" y="3913188"/>
            <a:ext cx="1635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7" name="Oval 80"/>
          <p:cNvSpPr>
            <a:spLocks noChangeArrowheads="1"/>
          </p:cNvSpPr>
          <p:nvPr/>
        </p:nvSpPr>
        <p:spPr bwMode="auto">
          <a:xfrm>
            <a:off x="3773488" y="3875088"/>
            <a:ext cx="77787" cy="7778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8" name="Freeform 82"/>
          <p:cNvSpPr>
            <a:spLocks/>
          </p:cNvSpPr>
          <p:nvPr/>
        </p:nvSpPr>
        <p:spPr bwMode="auto">
          <a:xfrm>
            <a:off x="3422650" y="4518025"/>
            <a:ext cx="227013" cy="176213"/>
          </a:xfrm>
          <a:custGeom>
            <a:avLst/>
            <a:gdLst>
              <a:gd name="T0" fmla="*/ 0 w 143"/>
              <a:gd name="T1" fmla="*/ 0 h 111"/>
              <a:gd name="T2" fmla="*/ 2147483647 w 143"/>
              <a:gd name="T3" fmla="*/ 0 h 111"/>
              <a:gd name="T4" fmla="*/ 2147483647 w 143"/>
              <a:gd name="T5" fmla="*/ 2147483647 h 111"/>
              <a:gd name="T6" fmla="*/ 0 60000 65536"/>
              <a:gd name="T7" fmla="*/ 0 60000 65536"/>
              <a:gd name="T8" fmla="*/ 0 60000 65536"/>
              <a:gd name="T9" fmla="*/ 0 w 143"/>
              <a:gd name="T10" fmla="*/ 0 h 111"/>
              <a:gd name="T11" fmla="*/ 143 w 143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1">
                <a:moveTo>
                  <a:pt x="0" y="0"/>
                </a:moveTo>
                <a:lnTo>
                  <a:pt x="143" y="0"/>
                </a:lnTo>
                <a:lnTo>
                  <a:pt x="143" y="11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9" name="Freeform 83"/>
          <p:cNvSpPr>
            <a:spLocks/>
          </p:cNvSpPr>
          <p:nvPr/>
        </p:nvSpPr>
        <p:spPr bwMode="auto">
          <a:xfrm>
            <a:off x="3422650" y="3913188"/>
            <a:ext cx="227013" cy="176212"/>
          </a:xfrm>
          <a:custGeom>
            <a:avLst/>
            <a:gdLst>
              <a:gd name="T0" fmla="*/ 2147483647 w 143"/>
              <a:gd name="T1" fmla="*/ 0 h 111"/>
              <a:gd name="T2" fmla="*/ 2147483647 w 143"/>
              <a:gd name="T3" fmla="*/ 2147483647 h 111"/>
              <a:gd name="T4" fmla="*/ 0 w 143"/>
              <a:gd name="T5" fmla="*/ 2147483647 h 111"/>
              <a:gd name="T6" fmla="*/ 0 60000 65536"/>
              <a:gd name="T7" fmla="*/ 0 60000 65536"/>
              <a:gd name="T8" fmla="*/ 0 60000 65536"/>
              <a:gd name="T9" fmla="*/ 0 w 143"/>
              <a:gd name="T10" fmla="*/ 0 h 111"/>
              <a:gd name="T11" fmla="*/ 143 w 143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111">
                <a:moveTo>
                  <a:pt x="143" y="0"/>
                </a:moveTo>
                <a:lnTo>
                  <a:pt x="143" y="111"/>
                </a:lnTo>
                <a:lnTo>
                  <a:pt x="0" y="11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0" name="Line 84"/>
          <p:cNvSpPr>
            <a:spLocks noChangeShapeType="1"/>
          </p:cNvSpPr>
          <p:nvPr/>
        </p:nvSpPr>
        <p:spPr bwMode="auto">
          <a:xfrm>
            <a:off x="3422650" y="4037013"/>
            <a:ext cx="1588" cy="533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1" name="Line 85"/>
          <p:cNvSpPr>
            <a:spLocks noChangeShapeType="1"/>
          </p:cNvSpPr>
          <p:nvPr/>
        </p:nvSpPr>
        <p:spPr bwMode="auto">
          <a:xfrm>
            <a:off x="3311525" y="4089400"/>
            <a:ext cx="1588" cy="4286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2" name="Oval 86"/>
          <p:cNvSpPr>
            <a:spLocks noChangeArrowheads="1"/>
          </p:cNvSpPr>
          <p:nvPr/>
        </p:nvSpPr>
        <p:spPr bwMode="auto">
          <a:xfrm>
            <a:off x="3611563" y="4654550"/>
            <a:ext cx="77787" cy="7937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3" name="Freeform 87"/>
          <p:cNvSpPr>
            <a:spLocks/>
          </p:cNvSpPr>
          <p:nvPr/>
        </p:nvSpPr>
        <p:spPr bwMode="auto">
          <a:xfrm>
            <a:off x="3649663" y="3913188"/>
            <a:ext cx="163512" cy="1587"/>
          </a:xfrm>
          <a:custGeom>
            <a:avLst/>
            <a:gdLst>
              <a:gd name="T0" fmla="*/ 0 w 103"/>
              <a:gd name="T1" fmla="*/ 0 h 1587"/>
              <a:gd name="T2" fmla="*/ 2147483647 w 103"/>
              <a:gd name="T3" fmla="*/ 0 h 1587"/>
              <a:gd name="T4" fmla="*/ 0 w 103"/>
              <a:gd name="T5" fmla="*/ 0 h 1587"/>
              <a:gd name="T6" fmla="*/ 0 60000 65536"/>
              <a:gd name="T7" fmla="*/ 0 60000 65536"/>
              <a:gd name="T8" fmla="*/ 0 60000 65536"/>
              <a:gd name="T9" fmla="*/ 0 w 103"/>
              <a:gd name="T10" fmla="*/ 0 h 1587"/>
              <a:gd name="T11" fmla="*/ 103 w 10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" h="1587">
                <a:moveTo>
                  <a:pt x="0" y="0"/>
                </a:moveTo>
                <a:lnTo>
                  <a:pt x="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4" name="Line 88"/>
          <p:cNvSpPr>
            <a:spLocks noChangeShapeType="1"/>
          </p:cNvSpPr>
          <p:nvPr/>
        </p:nvSpPr>
        <p:spPr bwMode="auto">
          <a:xfrm>
            <a:off x="3649663" y="3913188"/>
            <a:ext cx="16351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5" name="Rectangle 89"/>
          <p:cNvSpPr>
            <a:spLocks noChangeArrowheads="1"/>
          </p:cNvSpPr>
          <p:nvPr/>
        </p:nvSpPr>
        <p:spPr bwMode="auto">
          <a:xfrm>
            <a:off x="6769100" y="4572000"/>
            <a:ext cx="450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GND</a:t>
            </a:r>
            <a:endParaRPr lang="en-US"/>
          </a:p>
        </p:txBody>
      </p:sp>
      <p:sp>
        <p:nvSpPr>
          <p:cNvPr id="52306" name="Oval 90"/>
          <p:cNvSpPr>
            <a:spLocks noChangeArrowheads="1"/>
          </p:cNvSpPr>
          <p:nvPr/>
        </p:nvSpPr>
        <p:spPr bwMode="auto">
          <a:xfrm>
            <a:off x="2538413" y="1746250"/>
            <a:ext cx="90487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7" name="Line 91"/>
          <p:cNvSpPr>
            <a:spLocks noChangeShapeType="1"/>
          </p:cNvSpPr>
          <p:nvPr/>
        </p:nvSpPr>
        <p:spPr bwMode="auto">
          <a:xfrm flipH="1">
            <a:off x="2251075" y="2085975"/>
            <a:ext cx="30003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8" name="Line 92"/>
          <p:cNvSpPr>
            <a:spLocks noChangeShapeType="1"/>
          </p:cNvSpPr>
          <p:nvPr/>
        </p:nvSpPr>
        <p:spPr bwMode="auto">
          <a:xfrm flipH="1">
            <a:off x="2309813" y="2143125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9" name="Line 93"/>
          <p:cNvSpPr>
            <a:spLocks noChangeShapeType="1"/>
          </p:cNvSpPr>
          <p:nvPr/>
        </p:nvSpPr>
        <p:spPr bwMode="auto">
          <a:xfrm flipH="1">
            <a:off x="2355850" y="2208213"/>
            <a:ext cx="9048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0" name="Line 94"/>
          <p:cNvSpPr>
            <a:spLocks noChangeShapeType="1"/>
          </p:cNvSpPr>
          <p:nvPr/>
        </p:nvSpPr>
        <p:spPr bwMode="auto">
          <a:xfrm>
            <a:off x="2400300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1" name="Line 95"/>
          <p:cNvSpPr>
            <a:spLocks noChangeShapeType="1"/>
          </p:cNvSpPr>
          <p:nvPr/>
        </p:nvSpPr>
        <p:spPr bwMode="auto">
          <a:xfrm>
            <a:off x="3370263" y="1792288"/>
            <a:ext cx="142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2" name="Freeform 96"/>
          <p:cNvSpPr>
            <a:spLocks/>
          </p:cNvSpPr>
          <p:nvPr/>
        </p:nvSpPr>
        <p:spPr bwMode="auto">
          <a:xfrm>
            <a:off x="3676650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2147483647 w 86"/>
              <a:gd name="T3" fmla="*/ 0 h 66"/>
              <a:gd name="T4" fmla="*/ 2147483647 w 86"/>
              <a:gd name="T5" fmla="*/ 2147483647 h 66"/>
              <a:gd name="T6" fmla="*/ 0 60000 65536"/>
              <a:gd name="T7" fmla="*/ 0 60000 65536"/>
              <a:gd name="T8" fmla="*/ 0 60000 65536"/>
              <a:gd name="T9" fmla="*/ 0 w 86"/>
              <a:gd name="T10" fmla="*/ 0 h 66"/>
              <a:gd name="T11" fmla="*/ 86 w 8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3" name="Freeform 97"/>
          <p:cNvSpPr>
            <a:spLocks/>
          </p:cNvSpPr>
          <p:nvPr/>
        </p:nvSpPr>
        <p:spPr bwMode="auto">
          <a:xfrm>
            <a:off x="3676650" y="1558925"/>
            <a:ext cx="136525" cy="103188"/>
          </a:xfrm>
          <a:custGeom>
            <a:avLst/>
            <a:gdLst>
              <a:gd name="T0" fmla="*/ 2147483647 w 86"/>
              <a:gd name="T1" fmla="*/ 0 h 65"/>
              <a:gd name="T2" fmla="*/ 2147483647 w 86"/>
              <a:gd name="T3" fmla="*/ 2147483647 h 65"/>
              <a:gd name="T4" fmla="*/ 0 w 86"/>
              <a:gd name="T5" fmla="*/ 2147483647 h 65"/>
              <a:gd name="T6" fmla="*/ 0 60000 65536"/>
              <a:gd name="T7" fmla="*/ 0 60000 65536"/>
              <a:gd name="T8" fmla="*/ 0 60000 65536"/>
              <a:gd name="T9" fmla="*/ 0 w 86"/>
              <a:gd name="T10" fmla="*/ 0 h 65"/>
              <a:gd name="T11" fmla="*/ 86 w 8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4" name="Line 98"/>
          <p:cNvSpPr>
            <a:spLocks noChangeShapeType="1"/>
          </p:cNvSpPr>
          <p:nvPr/>
        </p:nvSpPr>
        <p:spPr bwMode="auto">
          <a:xfrm>
            <a:off x="3676650" y="1603375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5" name="Line 99"/>
          <p:cNvSpPr>
            <a:spLocks noChangeShapeType="1"/>
          </p:cNvSpPr>
          <p:nvPr/>
        </p:nvSpPr>
        <p:spPr bwMode="auto">
          <a:xfrm>
            <a:off x="3605213" y="1662113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6" name="Oval 100"/>
          <p:cNvSpPr>
            <a:spLocks noChangeArrowheads="1"/>
          </p:cNvSpPr>
          <p:nvPr/>
        </p:nvSpPr>
        <p:spPr bwMode="auto">
          <a:xfrm>
            <a:off x="3513138" y="1746250"/>
            <a:ext cx="92075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7" name="Line 101"/>
          <p:cNvSpPr>
            <a:spLocks noChangeShapeType="1"/>
          </p:cNvSpPr>
          <p:nvPr/>
        </p:nvSpPr>
        <p:spPr bwMode="auto">
          <a:xfrm flipH="1">
            <a:off x="3227388" y="2085975"/>
            <a:ext cx="292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8" name="Line 102"/>
          <p:cNvSpPr>
            <a:spLocks noChangeShapeType="1"/>
          </p:cNvSpPr>
          <p:nvPr/>
        </p:nvSpPr>
        <p:spPr bwMode="auto">
          <a:xfrm flipH="1">
            <a:off x="3279775" y="2143125"/>
            <a:ext cx="1873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19" name="Line 103"/>
          <p:cNvSpPr>
            <a:spLocks noChangeShapeType="1"/>
          </p:cNvSpPr>
          <p:nvPr/>
        </p:nvSpPr>
        <p:spPr bwMode="auto">
          <a:xfrm flipH="1">
            <a:off x="3330575" y="2208213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0" name="Line 104"/>
          <p:cNvSpPr>
            <a:spLocks noChangeShapeType="1"/>
          </p:cNvSpPr>
          <p:nvPr/>
        </p:nvSpPr>
        <p:spPr bwMode="auto">
          <a:xfrm>
            <a:off x="3370263" y="1792288"/>
            <a:ext cx="1587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1" name="Line 105"/>
          <p:cNvSpPr>
            <a:spLocks noChangeShapeType="1"/>
          </p:cNvSpPr>
          <p:nvPr/>
        </p:nvSpPr>
        <p:spPr bwMode="auto">
          <a:xfrm>
            <a:off x="4346575" y="17922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2" name="Freeform 106"/>
          <p:cNvSpPr>
            <a:spLocks/>
          </p:cNvSpPr>
          <p:nvPr/>
        </p:nvSpPr>
        <p:spPr bwMode="auto">
          <a:xfrm>
            <a:off x="4645025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2147483647 w 86"/>
              <a:gd name="T3" fmla="*/ 0 h 66"/>
              <a:gd name="T4" fmla="*/ 2147483647 w 86"/>
              <a:gd name="T5" fmla="*/ 2147483647 h 66"/>
              <a:gd name="T6" fmla="*/ 0 60000 65536"/>
              <a:gd name="T7" fmla="*/ 0 60000 65536"/>
              <a:gd name="T8" fmla="*/ 0 60000 65536"/>
              <a:gd name="T9" fmla="*/ 0 w 86"/>
              <a:gd name="T10" fmla="*/ 0 h 66"/>
              <a:gd name="T11" fmla="*/ 86 w 8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3" name="Freeform 107"/>
          <p:cNvSpPr>
            <a:spLocks/>
          </p:cNvSpPr>
          <p:nvPr/>
        </p:nvSpPr>
        <p:spPr bwMode="auto">
          <a:xfrm>
            <a:off x="4645025" y="1558925"/>
            <a:ext cx="136525" cy="103188"/>
          </a:xfrm>
          <a:custGeom>
            <a:avLst/>
            <a:gdLst>
              <a:gd name="T0" fmla="*/ 2147483647 w 86"/>
              <a:gd name="T1" fmla="*/ 0 h 65"/>
              <a:gd name="T2" fmla="*/ 2147483647 w 86"/>
              <a:gd name="T3" fmla="*/ 2147483647 h 65"/>
              <a:gd name="T4" fmla="*/ 0 w 86"/>
              <a:gd name="T5" fmla="*/ 2147483647 h 65"/>
              <a:gd name="T6" fmla="*/ 0 60000 65536"/>
              <a:gd name="T7" fmla="*/ 0 60000 65536"/>
              <a:gd name="T8" fmla="*/ 0 60000 65536"/>
              <a:gd name="T9" fmla="*/ 0 w 86"/>
              <a:gd name="T10" fmla="*/ 0 h 65"/>
              <a:gd name="T11" fmla="*/ 86 w 8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4" name="Line 108"/>
          <p:cNvSpPr>
            <a:spLocks noChangeShapeType="1"/>
          </p:cNvSpPr>
          <p:nvPr/>
        </p:nvSpPr>
        <p:spPr bwMode="auto">
          <a:xfrm>
            <a:off x="4645025" y="1603375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5" name="Line 109"/>
          <p:cNvSpPr>
            <a:spLocks noChangeShapeType="1"/>
          </p:cNvSpPr>
          <p:nvPr/>
        </p:nvSpPr>
        <p:spPr bwMode="auto">
          <a:xfrm>
            <a:off x="4579938" y="1662113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6" name="Oval 110"/>
          <p:cNvSpPr>
            <a:spLocks noChangeArrowheads="1"/>
          </p:cNvSpPr>
          <p:nvPr/>
        </p:nvSpPr>
        <p:spPr bwMode="auto">
          <a:xfrm>
            <a:off x="4483100" y="1746250"/>
            <a:ext cx="90488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7" name="Line 111"/>
          <p:cNvSpPr>
            <a:spLocks noChangeShapeType="1"/>
          </p:cNvSpPr>
          <p:nvPr/>
        </p:nvSpPr>
        <p:spPr bwMode="auto">
          <a:xfrm flipH="1">
            <a:off x="4195763" y="2085975"/>
            <a:ext cx="30003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8" name="Line 112"/>
          <p:cNvSpPr>
            <a:spLocks noChangeShapeType="1"/>
          </p:cNvSpPr>
          <p:nvPr/>
        </p:nvSpPr>
        <p:spPr bwMode="auto">
          <a:xfrm flipH="1">
            <a:off x="4254500" y="2143125"/>
            <a:ext cx="1889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29" name="Line 113"/>
          <p:cNvSpPr>
            <a:spLocks noChangeShapeType="1"/>
          </p:cNvSpPr>
          <p:nvPr/>
        </p:nvSpPr>
        <p:spPr bwMode="auto">
          <a:xfrm flipH="1">
            <a:off x="4300538" y="2208213"/>
            <a:ext cx="904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0" name="Line 114"/>
          <p:cNvSpPr>
            <a:spLocks noChangeShapeType="1"/>
          </p:cNvSpPr>
          <p:nvPr/>
        </p:nvSpPr>
        <p:spPr bwMode="auto">
          <a:xfrm>
            <a:off x="4346575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1" name="Line 115"/>
          <p:cNvSpPr>
            <a:spLocks noChangeShapeType="1"/>
          </p:cNvSpPr>
          <p:nvPr/>
        </p:nvSpPr>
        <p:spPr bwMode="auto">
          <a:xfrm>
            <a:off x="5314950" y="1792288"/>
            <a:ext cx="1428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2" name="Freeform 116"/>
          <p:cNvSpPr>
            <a:spLocks/>
          </p:cNvSpPr>
          <p:nvPr/>
        </p:nvSpPr>
        <p:spPr bwMode="auto">
          <a:xfrm>
            <a:off x="5621338" y="1922463"/>
            <a:ext cx="136525" cy="104775"/>
          </a:xfrm>
          <a:custGeom>
            <a:avLst/>
            <a:gdLst>
              <a:gd name="T0" fmla="*/ 0 w 86"/>
              <a:gd name="T1" fmla="*/ 0 h 66"/>
              <a:gd name="T2" fmla="*/ 2147483647 w 86"/>
              <a:gd name="T3" fmla="*/ 0 h 66"/>
              <a:gd name="T4" fmla="*/ 2147483647 w 86"/>
              <a:gd name="T5" fmla="*/ 2147483647 h 66"/>
              <a:gd name="T6" fmla="*/ 0 60000 65536"/>
              <a:gd name="T7" fmla="*/ 0 60000 65536"/>
              <a:gd name="T8" fmla="*/ 0 60000 65536"/>
              <a:gd name="T9" fmla="*/ 0 w 86"/>
              <a:gd name="T10" fmla="*/ 0 h 66"/>
              <a:gd name="T11" fmla="*/ 86 w 86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6">
                <a:moveTo>
                  <a:pt x="0" y="0"/>
                </a:moveTo>
                <a:lnTo>
                  <a:pt x="86" y="0"/>
                </a:lnTo>
                <a:lnTo>
                  <a:pt x="86" y="66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3" name="Freeform 117"/>
          <p:cNvSpPr>
            <a:spLocks/>
          </p:cNvSpPr>
          <p:nvPr/>
        </p:nvSpPr>
        <p:spPr bwMode="auto">
          <a:xfrm>
            <a:off x="5621338" y="1558925"/>
            <a:ext cx="136525" cy="103188"/>
          </a:xfrm>
          <a:custGeom>
            <a:avLst/>
            <a:gdLst>
              <a:gd name="T0" fmla="*/ 2147483647 w 86"/>
              <a:gd name="T1" fmla="*/ 0 h 65"/>
              <a:gd name="T2" fmla="*/ 2147483647 w 86"/>
              <a:gd name="T3" fmla="*/ 2147483647 h 65"/>
              <a:gd name="T4" fmla="*/ 0 w 86"/>
              <a:gd name="T5" fmla="*/ 2147483647 h 65"/>
              <a:gd name="T6" fmla="*/ 0 60000 65536"/>
              <a:gd name="T7" fmla="*/ 0 60000 65536"/>
              <a:gd name="T8" fmla="*/ 0 60000 65536"/>
              <a:gd name="T9" fmla="*/ 0 w 86"/>
              <a:gd name="T10" fmla="*/ 0 h 65"/>
              <a:gd name="T11" fmla="*/ 86 w 8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65">
                <a:moveTo>
                  <a:pt x="86" y="0"/>
                </a:moveTo>
                <a:lnTo>
                  <a:pt x="86" y="65"/>
                </a:lnTo>
                <a:lnTo>
                  <a:pt x="0" y="65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4" name="Line 118"/>
          <p:cNvSpPr>
            <a:spLocks noChangeShapeType="1"/>
          </p:cNvSpPr>
          <p:nvPr/>
        </p:nvSpPr>
        <p:spPr bwMode="auto">
          <a:xfrm>
            <a:off x="5621338" y="1603375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5" name="Line 119"/>
          <p:cNvSpPr>
            <a:spLocks noChangeShapeType="1"/>
          </p:cNvSpPr>
          <p:nvPr/>
        </p:nvSpPr>
        <p:spPr bwMode="auto">
          <a:xfrm>
            <a:off x="5549900" y="1662113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6" name="Oval 120"/>
          <p:cNvSpPr>
            <a:spLocks noChangeArrowheads="1"/>
          </p:cNvSpPr>
          <p:nvPr/>
        </p:nvSpPr>
        <p:spPr bwMode="auto">
          <a:xfrm>
            <a:off x="5457825" y="1746250"/>
            <a:ext cx="92075" cy="920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7" name="Line 121"/>
          <p:cNvSpPr>
            <a:spLocks noChangeShapeType="1"/>
          </p:cNvSpPr>
          <p:nvPr/>
        </p:nvSpPr>
        <p:spPr bwMode="auto">
          <a:xfrm flipH="1">
            <a:off x="5172075" y="2085975"/>
            <a:ext cx="2921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8" name="Line 122"/>
          <p:cNvSpPr>
            <a:spLocks noChangeShapeType="1"/>
          </p:cNvSpPr>
          <p:nvPr/>
        </p:nvSpPr>
        <p:spPr bwMode="auto">
          <a:xfrm flipH="1">
            <a:off x="5224463" y="2143125"/>
            <a:ext cx="1889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39" name="Line 123"/>
          <p:cNvSpPr>
            <a:spLocks noChangeShapeType="1"/>
          </p:cNvSpPr>
          <p:nvPr/>
        </p:nvSpPr>
        <p:spPr bwMode="auto">
          <a:xfrm flipH="1">
            <a:off x="5276850" y="2208213"/>
            <a:ext cx="841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40" name="Line 124"/>
          <p:cNvSpPr>
            <a:spLocks noChangeShapeType="1"/>
          </p:cNvSpPr>
          <p:nvPr/>
        </p:nvSpPr>
        <p:spPr bwMode="auto">
          <a:xfrm>
            <a:off x="5314950" y="1792288"/>
            <a:ext cx="1588" cy="2936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>
                <a:solidFill>
                  <a:srgbClr val="3333FF"/>
                </a:solidFill>
              </a:rPr>
              <a:t>MOS NAND ROM</a:t>
            </a:r>
            <a:endParaRPr lang="en-US" smtClean="0">
              <a:solidFill>
                <a:srgbClr val="3333FF"/>
              </a:solidFill>
              <a:latin typeface="Arial" pitchFamily="34" charset="0"/>
            </a:endParaRPr>
          </a:p>
        </p:txBody>
      </p:sp>
      <p:sp>
        <p:nvSpPr>
          <p:cNvPr id="53251" name="Freeform 374"/>
          <p:cNvSpPr>
            <a:spLocks/>
          </p:cNvSpPr>
          <p:nvPr/>
        </p:nvSpPr>
        <p:spPr bwMode="auto">
          <a:xfrm>
            <a:off x="4151313" y="2651125"/>
            <a:ext cx="20637" cy="1588"/>
          </a:xfrm>
          <a:custGeom>
            <a:avLst/>
            <a:gdLst>
              <a:gd name="T0" fmla="*/ 0 w 13"/>
              <a:gd name="T1" fmla="*/ 0 h 1588"/>
              <a:gd name="T2" fmla="*/ 0 w 13"/>
              <a:gd name="T3" fmla="*/ 0 h 1588"/>
              <a:gd name="T4" fmla="*/ 0 w 13"/>
              <a:gd name="T5" fmla="*/ 0 h 1588"/>
              <a:gd name="T6" fmla="*/ 2147483647 w 13"/>
              <a:gd name="T7" fmla="*/ 0 h 1588"/>
              <a:gd name="T8" fmla="*/ 2147483647 w 13"/>
              <a:gd name="T9" fmla="*/ 0 h 1588"/>
              <a:gd name="T10" fmla="*/ 2147483647 w 13"/>
              <a:gd name="T11" fmla="*/ 0 h 1588"/>
              <a:gd name="T12" fmla="*/ 0 w 13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588"/>
              <a:gd name="T23" fmla="*/ 13 w 13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588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" name="Freeform 377"/>
          <p:cNvSpPr>
            <a:spLocks/>
          </p:cNvSpPr>
          <p:nvPr/>
        </p:nvSpPr>
        <p:spPr bwMode="auto">
          <a:xfrm>
            <a:off x="4014788" y="2651125"/>
            <a:ext cx="20637" cy="1588"/>
          </a:xfrm>
          <a:custGeom>
            <a:avLst/>
            <a:gdLst>
              <a:gd name="T0" fmla="*/ 0 w 13"/>
              <a:gd name="T1" fmla="*/ 0 h 1588"/>
              <a:gd name="T2" fmla="*/ 0 w 13"/>
              <a:gd name="T3" fmla="*/ 0 h 1588"/>
              <a:gd name="T4" fmla="*/ 0 w 13"/>
              <a:gd name="T5" fmla="*/ 0 h 1588"/>
              <a:gd name="T6" fmla="*/ 2147483647 w 13"/>
              <a:gd name="T7" fmla="*/ 0 h 1588"/>
              <a:gd name="T8" fmla="*/ 2147483647 w 13"/>
              <a:gd name="T9" fmla="*/ 0 h 1588"/>
              <a:gd name="T10" fmla="*/ 2147483647 w 13"/>
              <a:gd name="T11" fmla="*/ 0 h 1588"/>
              <a:gd name="T12" fmla="*/ 0 w 13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588"/>
              <a:gd name="T23" fmla="*/ 13 w 13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588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Freeform 383"/>
          <p:cNvSpPr>
            <a:spLocks/>
          </p:cNvSpPr>
          <p:nvPr/>
        </p:nvSpPr>
        <p:spPr bwMode="auto">
          <a:xfrm>
            <a:off x="4826000" y="2651125"/>
            <a:ext cx="20638" cy="1588"/>
          </a:xfrm>
          <a:custGeom>
            <a:avLst/>
            <a:gdLst>
              <a:gd name="T0" fmla="*/ 0 w 13"/>
              <a:gd name="T1" fmla="*/ 0 h 1588"/>
              <a:gd name="T2" fmla="*/ 0 w 13"/>
              <a:gd name="T3" fmla="*/ 0 h 1588"/>
              <a:gd name="T4" fmla="*/ 0 w 13"/>
              <a:gd name="T5" fmla="*/ 0 h 1588"/>
              <a:gd name="T6" fmla="*/ 2147483647 w 13"/>
              <a:gd name="T7" fmla="*/ 0 h 1588"/>
              <a:gd name="T8" fmla="*/ 2147483647 w 13"/>
              <a:gd name="T9" fmla="*/ 0 h 1588"/>
              <a:gd name="T10" fmla="*/ 2147483647 w 13"/>
              <a:gd name="T11" fmla="*/ 0 h 1588"/>
              <a:gd name="T12" fmla="*/ 0 w 13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588"/>
              <a:gd name="T23" fmla="*/ 13 w 13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588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Freeform 386"/>
          <p:cNvSpPr>
            <a:spLocks/>
          </p:cNvSpPr>
          <p:nvPr/>
        </p:nvSpPr>
        <p:spPr bwMode="auto">
          <a:xfrm>
            <a:off x="4687888" y="2651125"/>
            <a:ext cx="22225" cy="1588"/>
          </a:xfrm>
          <a:custGeom>
            <a:avLst/>
            <a:gdLst>
              <a:gd name="T0" fmla="*/ 0 w 14"/>
              <a:gd name="T1" fmla="*/ 0 h 1588"/>
              <a:gd name="T2" fmla="*/ 0 w 14"/>
              <a:gd name="T3" fmla="*/ 0 h 1588"/>
              <a:gd name="T4" fmla="*/ 0 w 14"/>
              <a:gd name="T5" fmla="*/ 0 h 1588"/>
              <a:gd name="T6" fmla="*/ 2147483647 w 14"/>
              <a:gd name="T7" fmla="*/ 0 h 1588"/>
              <a:gd name="T8" fmla="*/ 2147483647 w 14"/>
              <a:gd name="T9" fmla="*/ 0 h 1588"/>
              <a:gd name="T10" fmla="*/ 2147483647 w 14"/>
              <a:gd name="T11" fmla="*/ 0 h 1588"/>
              <a:gd name="T12" fmla="*/ 0 w 14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588"/>
              <a:gd name="T23" fmla="*/ 14 w 14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588">
                <a:moveTo>
                  <a:pt x="0" y="0"/>
                </a:moveTo>
                <a:lnTo>
                  <a:pt x="0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Freeform 392"/>
          <p:cNvSpPr>
            <a:spLocks/>
          </p:cNvSpPr>
          <p:nvPr/>
        </p:nvSpPr>
        <p:spPr bwMode="auto">
          <a:xfrm>
            <a:off x="5437188" y="2651125"/>
            <a:ext cx="20637" cy="1588"/>
          </a:xfrm>
          <a:custGeom>
            <a:avLst/>
            <a:gdLst>
              <a:gd name="T0" fmla="*/ 0 w 13"/>
              <a:gd name="T1" fmla="*/ 0 h 1588"/>
              <a:gd name="T2" fmla="*/ 0 w 13"/>
              <a:gd name="T3" fmla="*/ 0 h 1588"/>
              <a:gd name="T4" fmla="*/ 0 w 13"/>
              <a:gd name="T5" fmla="*/ 0 h 1588"/>
              <a:gd name="T6" fmla="*/ 2147483647 w 13"/>
              <a:gd name="T7" fmla="*/ 0 h 1588"/>
              <a:gd name="T8" fmla="*/ 2147483647 w 13"/>
              <a:gd name="T9" fmla="*/ 0 h 1588"/>
              <a:gd name="T10" fmla="*/ 2147483647 w 13"/>
              <a:gd name="T11" fmla="*/ 0 h 1588"/>
              <a:gd name="T12" fmla="*/ 0 w 13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588"/>
              <a:gd name="T23" fmla="*/ 13 w 13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588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Freeform 395"/>
          <p:cNvSpPr>
            <a:spLocks/>
          </p:cNvSpPr>
          <p:nvPr/>
        </p:nvSpPr>
        <p:spPr bwMode="auto">
          <a:xfrm>
            <a:off x="5310188" y="2651125"/>
            <a:ext cx="20637" cy="1588"/>
          </a:xfrm>
          <a:custGeom>
            <a:avLst/>
            <a:gdLst>
              <a:gd name="T0" fmla="*/ 0 w 13"/>
              <a:gd name="T1" fmla="*/ 0 h 1588"/>
              <a:gd name="T2" fmla="*/ 0 w 13"/>
              <a:gd name="T3" fmla="*/ 0 h 1588"/>
              <a:gd name="T4" fmla="*/ 0 w 13"/>
              <a:gd name="T5" fmla="*/ 0 h 1588"/>
              <a:gd name="T6" fmla="*/ 2147483647 w 13"/>
              <a:gd name="T7" fmla="*/ 0 h 1588"/>
              <a:gd name="T8" fmla="*/ 2147483647 w 13"/>
              <a:gd name="T9" fmla="*/ 0 h 1588"/>
              <a:gd name="T10" fmla="*/ 2147483647 w 13"/>
              <a:gd name="T11" fmla="*/ 0 h 1588"/>
              <a:gd name="T12" fmla="*/ 0 w 13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588"/>
              <a:gd name="T23" fmla="*/ 13 w 13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588">
                <a:moveTo>
                  <a:pt x="0" y="0"/>
                </a:moveTo>
                <a:lnTo>
                  <a:pt x="0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Rectangle 396"/>
          <p:cNvSpPr>
            <a:spLocks noChangeArrowheads="1"/>
          </p:cNvSpPr>
          <p:nvPr/>
        </p:nvSpPr>
        <p:spPr bwMode="auto">
          <a:xfrm>
            <a:off x="1001713" y="5905500"/>
            <a:ext cx="7270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C66B5A"/>
                </a:solidFill>
              </a:rPr>
              <a:t>All word lines high by default with exception of selected row</a:t>
            </a:r>
            <a:endParaRPr lang="en-US">
              <a:solidFill>
                <a:srgbClr val="C66B5A"/>
              </a:solidFill>
            </a:endParaRPr>
          </a:p>
        </p:txBody>
      </p:sp>
      <p:sp>
        <p:nvSpPr>
          <p:cNvPr id="53258" name="Rectangle 401"/>
          <p:cNvSpPr>
            <a:spLocks noChangeArrowheads="1"/>
          </p:cNvSpPr>
          <p:nvPr/>
        </p:nvSpPr>
        <p:spPr bwMode="auto">
          <a:xfrm>
            <a:off x="2266950" y="2495550"/>
            <a:ext cx="3692525" cy="2941638"/>
          </a:xfrm>
          <a:prstGeom prst="rect">
            <a:avLst/>
          </a:prstGeom>
          <a:solidFill>
            <a:srgbClr val="C0C0C0">
              <a:alpha val="56078"/>
            </a:srgb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Rectangle 402"/>
          <p:cNvSpPr>
            <a:spLocks noChangeArrowheads="1"/>
          </p:cNvSpPr>
          <p:nvPr/>
        </p:nvSpPr>
        <p:spPr bwMode="auto">
          <a:xfrm>
            <a:off x="1216025" y="2738438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3260" name="Rectangle 403"/>
          <p:cNvSpPr>
            <a:spLocks noChangeArrowheads="1"/>
          </p:cNvSpPr>
          <p:nvPr/>
        </p:nvSpPr>
        <p:spPr bwMode="auto">
          <a:xfrm>
            <a:off x="1531938" y="2738438"/>
            <a:ext cx="233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[0]</a:t>
            </a:r>
            <a:endParaRPr lang="en-US"/>
          </a:p>
        </p:txBody>
      </p:sp>
      <p:sp>
        <p:nvSpPr>
          <p:cNvPr id="53261" name="Line 404"/>
          <p:cNvSpPr>
            <a:spLocks noChangeShapeType="1"/>
          </p:cNvSpPr>
          <p:nvPr/>
        </p:nvSpPr>
        <p:spPr bwMode="auto">
          <a:xfrm>
            <a:off x="1982788" y="2879725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Rectangle 405"/>
          <p:cNvSpPr>
            <a:spLocks noChangeArrowheads="1"/>
          </p:cNvSpPr>
          <p:nvPr/>
        </p:nvSpPr>
        <p:spPr bwMode="auto">
          <a:xfrm>
            <a:off x="1216025" y="3481388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3263" name="Rectangle 406"/>
          <p:cNvSpPr>
            <a:spLocks noChangeArrowheads="1"/>
          </p:cNvSpPr>
          <p:nvPr/>
        </p:nvSpPr>
        <p:spPr bwMode="auto">
          <a:xfrm>
            <a:off x="1531938" y="3481388"/>
            <a:ext cx="233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[1]</a:t>
            </a:r>
            <a:endParaRPr lang="en-US"/>
          </a:p>
        </p:txBody>
      </p:sp>
      <p:sp>
        <p:nvSpPr>
          <p:cNvPr id="53264" name="Line 407"/>
          <p:cNvSpPr>
            <a:spLocks noChangeShapeType="1"/>
          </p:cNvSpPr>
          <p:nvPr/>
        </p:nvSpPr>
        <p:spPr bwMode="auto">
          <a:xfrm>
            <a:off x="1982788" y="3590925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Rectangle 408"/>
          <p:cNvSpPr>
            <a:spLocks noChangeArrowheads="1"/>
          </p:cNvSpPr>
          <p:nvPr/>
        </p:nvSpPr>
        <p:spPr bwMode="auto">
          <a:xfrm>
            <a:off x="1216025" y="4149725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3266" name="Rectangle 409"/>
          <p:cNvSpPr>
            <a:spLocks noChangeArrowheads="1"/>
          </p:cNvSpPr>
          <p:nvPr/>
        </p:nvSpPr>
        <p:spPr bwMode="auto">
          <a:xfrm>
            <a:off x="1531938" y="4149725"/>
            <a:ext cx="233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[2]</a:t>
            </a:r>
            <a:endParaRPr lang="en-US"/>
          </a:p>
        </p:txBody>
      </p:sp>
      <p:sp>
        <p:nvSpPr>
          <p:cNvPr id="53267" name="Line 410"/>
          <p:cNvSpPr>
            <a:spLocks noChangeShapeType="1"/>
          </p:cNvSpPr>
          <p:nvPr/>
        </p:nvSpPr>
        <p:spPr bwMode="auto">
          <a:xfrm>
            <a:off x="1982788" y="4306888"/>
            <a:ext cx="42846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8" name="Rectangle 411"/>
          <p:cNvSpPr>
            <a:spLocks noChangeArrowheads="1"/>
          </p:cNvSpPr>
          <p:nvPr/>
        </p:nvSpPr>
        <p:spPr bwMode="auto">
          <a:xfrm>
            <a:off x="1216025" y="4879975"/>
            <a:ext cx="295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WL</a:t>
            </a:r>
            <a:endParaRPr lang="en-US"/>
          </a:p>
        </p:txBody>
      </p:sp>
      <p:sp>
        <p:nvSpPr>
          <p:cNvPr id="53269" name="Rectangle 412"/>
          <p:cNvSpPr>
            <a:spLocks noChangeArrowheads="1"/>
          </p:cNvSpPr>
          <p:nvPr/>
        </p:nvSpPr>
        <p:spPr bwMode="auto">
          <a:xfrm>
            <a:off x="1531938" y="4879975"/>
            <a:ext cx="233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[3]</a:t>
            </a:r>
            <a:endParaRPr lang="en-US"/>
          </a:p>
        </p:txBody>
      </p:sp>
      <p:sp>
        <p:nvSpPr>
          <p:cNvPr id="53270" name="Line 413"/>
          <p:cNvSpPr>
            <a:spLocks noChangeShapeType="1"/>
          </p:cNvSpPr>
          <p:nvPr/>
        </p:nvSpPr>
        <p:spPr bwMode="auto">
          <a:xfrm>
            <a:off x="1982788" y="5016500"/>
            <a:ext cx="42846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1" name="Rectangle 414"/>
          <p:cNvSpPr>
            <a:spLocks noChangeArrowheads="1"/>
          </p:cNvSpPr>
          <p:nvPr/>
        </p:nvSpPr>
        <p:spPr bwMode="auto">
          <a:xfrm>
            <a:off x="6426200" y="1439863"/>
            <a:ext cx="12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V</a:t>
            </a:r>
            <a:endParaRPr lang="en-US"/>
          </a:p>
        </p:txBody>
      </p:sp>
      <p:sp>
        <p:nvSpPr>
          <p:cNvPr id="53272" name="Rectangle 415"/>
          <p:cNvSpPr>
            <a:spLocks noChangeArrowheads="1"/>
          </p:cNvSpPr>
          <p:nvPr/>
        </p:nvSpPr>
        <p:spPr bwMode="auto">
          <a:xfrm>
            <a:off x="6562725" y="1535113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DD</a:t>
            </a:r>
            <a:endParaRPr lang="en-US"/>
          </a:p>
        </p:txBody>
      </p:sp>
      <p:sp>
        <p:nvSpPr>
          <p:cNvPr id="53273" name="Line 416"/>
          <p:cNvSpPr>
            <a:spLocks noChangeShapeType="1"/>
          </p:cNvSpPr>
          <p:nvPr/>
        </p:nvSpPr>
        <p:spPr bwMode="auto">
          <a:xfrm>
            <a:off x="2195513" y="1549400"/>
            <a:ext cx="41433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4" name="Line 417"/>
          <p:cNvSpPr>
            <a:spLocks noChangeShapeType="1"/>
          </p:cNvSpPr>
          <p:nvPr/>
        </p:nvSpPr>
        <p:spPr bwMode="auto">
          <a:xfrm flipV="1">
            <a:off x="2828925" y="1974850"/>
            <a:ext cx="1588" cy="1260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5" name="Line 418"/>
          <p:cNvSpPr>
            <a:spLocks noChangeShapeType="1"/>
          </p:cNvSpPr>
          <p:nvPr/>
        </p:nvSpPr>
        <p:spPr bwMode="auto">
          <a:xfrm flipV="1">
            <a:off x="2828925" y="3951288"/>
            <a:ext cx="1588" cy="16748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6" name="Freeform 420"/>
          <p:cNvSpPr>
            <a:spLocks/>
          </p:cNvSpPr>
          <p:nvPr/>
        </p:nvSpPr>
        <p:spPr bwMode="auto">
          <a:xfrm>
            <a:off x="3509963" y="3074988"/>
            <a:ext cx="206375" cy="160337"/>
          </a:xfrm>
          <a:custGeom>
            <a:avLst/>
            <a:gdLst>
              <a:gd name="T0" fmla="*/ 0 w 130"/>
              <a:gd name="T1" fmla="*/ 0 h 101"/>
              <a:gd name="T2" fmla="*/ 2147483647 w 130"/>
              <a:gd name="T3" fmla="*/ 0 h 101"/>
              <a:gd name="T4" fmla="*/ 2147483647 w 130"/>
              <a:gd name="T5" fmla="*/ 2147483647 h 101"/>
              <a:gd name="T6" fmla="*/ 0 60000 65536"/>
              <a:gd name="T7" fmla="*/ 0 60000 65536"/>
              <a:gd name="T8" fmla="*/ 0 60000 65536"/>
              <a:gd name="T9" fmla="*/ 0 w 130"/>
              <a:gd name="T10" fmla="*/ 0 h 101"/>
              <a:gd name="T11" fmla="*/ 130 w 130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7" name="Freeform 421"/>
          <p:cNvSpPr>
            <a:spLocks/>
          </p:cNvSpPr>
          <p:nvPr/>
        </p:nvSpPr>
        <p:spPr bwMode="auto">
          <a:xfrm>
            <a:off x="3509963" y="2525713"/>
            <a:ext cx="206375" cy="165100"/>
          </a:xfrm>
          <a:custGeom>
            <a:avLst/>
            <a:gdLst>
              <a:gd name="T0" fmla="*/ 2147483647 w 130"/>
              <a:gd name="T1" fmla="*/ 0 h 104"/>
              <a:gd name="T2" fmla="*/ 2147483647 w 130"/>
              <a:gd name="T3" fmla="*/ 2147483647 h 104"/>
              <a:gd name="T4" fmla="*/ 0 w 130"/>
              <a:gd name="T5" fmla="*/ 2147483647 h 104"/>
              <a:gd name="T6" fmla="*/ 0 60000 65536"/>
              <a:gd name="T7" fmla="*/ 0 60000 65536"/>
              <a:gd name="T8" fmla="*/ 0 60000 65536"/>
              <a:gd name="T9" fmla="*/ 0 w 130"/>
              <a:gd name="T10" fmla="*/ 0 h 104"/>
              <a:gd name="T11" fmla="*/ 130 w 13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4">
                <a:moveTo>
                  <a:pt x="130" y="0"/>
                </a:moveTo>
                <a:lnTo>
                  <a:pt x="130" y="104"/>
                </a:lnTo>
                <a:lnTo>
                  <a:pt x="0" y="104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8" name="Line 422"/>
          <p:cNvSpPr>
            <a:spLocks noChangeShapeType="1"/>
          </p:cNvSpPr>
          <p:nvPr/>
        </p:nvSpPr>
        <p:spPr bwMode="auto">
          <a:xfrm>
            <a:off x="3509963" y="2638425"/>
            <a:ext cx="1587" cy="4841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9" name="Line 423"/>
          <p:cNvSpPr>
            <a:spLocks noChangeShapeType="1"/>
          </p:cNvSpPr>
          <p:nvPr/>
        </p:nvSpPr>
        <p:spPr bwMode="auto">
          <a:xfrm>
            <a:off x="3403600" y="2690813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0" name="Line 424"/>
          <p:cNvSpPr>
            <a:spLocks noChangeShapeType="1"/>
          </p:cNvSpPr>
          <p:nvPr/>
        </p:nvSpPr>
        <p:spPr bwMode="auto">
          <a:xfrm>
            <a:off x="2432050" y="1762125"/>
            <a:ext cx="1254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1" name="Freeform 425"/>
          <p:cNvSpPr>
            <a:spLocks/>
          </p:cNvSpPr>
          <p:nvPr/>
        </p:nvSpPr>
        <p:spPr bwMode="auto">
          <a:xfrm>
            <a:off x="2705100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2147483647 w 78"/>
              <a:gd name="T3" fmla="*/ 0 h 60"/>
              <a:gd name="T4" fmla="*/ 2147483647 w 78"/>
              <a:gd name="T5" fmla="*/ 2147483647 h 60"/>
              <a:gd name="T6" fmla="*/ 0 60000 65536"/>
              <a:gd name="T7" fmla="*/ 0 60000 65536"/>
              <a:gd name="T8" fmla="*/ 0 60000 65536"/>
              <a:gd name="T9" fmla="*/ 0 w 78"/>
              <a:gd name="T10" fmla="*/ 0 h 60"/>
              <a:gd name="T11" fmla="*/ 78 w 78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2" name="Freeform 426"/>
          <p:cNvSpPr>
            <a:spLocks/>
          </p:cNvSpPr>
          <p:nvPr/>
        </p:nvSpPr>
        <p:spPr bwMode="auto">
          <a:xfrm>
            <a:off x="2705100" y="1549400"/>
            <a:ext cx="123825" cy="93663"/>
          </a:xfrm>
          <a:custGeom>
            <a:avLst/>
            <a:gdLst>
              <a:gd name="T0" fmla="*/ 2147483647 w 78"/>
              <a:gd name="T1" fmla="*/ 0 h 59"/>
              <a:gd name="T2" fmla="*/ 2147483647 w 78"/>
              <a:gd name="T3" fmla="*/ 2147483647 h 59"/>
              <a:gd name="T4" fmla="*/ 0 w 78"/>
              <a:gd name="T5" fmla="*/ 2147483647 h 59"/>
              <a:gd name="T6" fmla="*/ 0 60000 65536"/>
              <a:gd name="T7" fmla="*/ 0 60000 65536"/>
              <a:gd name="T8" fmla="*/ 0 60000 65536"/>
              <a:gd name="T9" fmla="*/ 0 w 78"/>
              <a:gd name="T10" fmla="*/ 0 h 59"/>
              <a:gd name="T11" fmla="*/ 78 w 7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3" name="Line 427"/>
          <p:cNvSpPr>
            <a:spLocks noChangeShapeType="1"/>
          </p:cNvSpPr>
          <p:nvPr/>
        </p:nvSpPr>
        <p:spPr bwMode="auto">
          <a:xfrm>
            <a:off x="2705100" y="1584325"/>
            <a:ext cx="1588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4" name="Line 428"/>
          <p:cNvSpPr>
            <a:spLocks noChangeShapeType="1"/>
          </p:cNvSpPr>
          <p:nvPr/>
        </p:nvSpPr>
        <p:spPr bwMode="auto">
          <a:xfrm>
            <a:off x="2644775" y="1643063"/>
            <a:ext cx="1588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5" name="Rectangle 429"/>
          <p:cNvSpPr>
            <a:spLocks noChangeArrowheads="1"/>
          </p:cNvSpPr>
          <p:nvPr/>
        </p:nvSpPr>
        <p:spPr bwMode="auto">
          <a:xfrm>
            <a:off x="5989638" y="1758950"/>
            <a:ext cx="13954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Pull-up devices</a:t>
            </a:r>
            <a:endParaRPr lang="en-US"/>
          </a:p>
        </p:txBody>
      </p:sp>
      <p:sp>
        <p:nvSpPr>
          <p:cNvPr id="53286" name="Line 430"/>
          <p:cNvSpPr>
            <a:spLocks noChangeShapeType="1"/>
          </p:cNvSpPr>
          <p:nvPr/>
        </p:nvSpPr>
        <p:spPr bwMode="auto">
          <a:xfrm flipV="1">
            <a:off x="3716338" y="1974850"/>
            <a:ext cx="1587" cy="5508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7" name="Line 431"/>
          <p:cNvSpPr>
            <a:spLocks noChangeShapeType="1"/>
          </p:cNvSpPr>
          <p:nvPr/>
        </p:nvSpPr>
        <p:spPr bwMode="auto">
          <a:xfrm flipV="1">
            <a:off x="3716338" y="3235325"/>
            <a:ext cx="1587" cy="71596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8" name="Line 432"/>
          <p:cNvSpPr>
            <a:spLocks noChangeShapeType="1"/>
          </p:cNvSpPr>
          <p:nvPr/>
        </p:nvSpPr>
        <p:spPr bwMode="auto">
          <a:xfrm flipV="1">
            <a:off x="3716338" y="4662488"/>
            <a:ext cx="1587" cy="9636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9" name="Line 433"/>
          <p:cNvSpPr>
            <a:spLocks noChangeShapeType="1"/>
          </p:cNvSpPr>
          <p:nvPr/>
        </p:nvSpPr>
        <p:spPr bwMode="auto">
          <a:xfrm flipV="1">
            <a:off x="4598988" y="1974850"/>
            <a:ext cx="1587" cy="36512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0" name="Rectangle 434"/>
          <p:cNvSpPr>
            <a:spLocks noChangeArrowheads="1"/>
          </p:cNvSpPr>
          <p:nvPr/>
        </p:nvSpPr>
        <p:spPr bwMode="auto">
          <a:xfrm>
            <a:off x="5791200" y="2176463"/>
            <a:ext cx="254000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3291" name="Rectangle 435"/>
          <p:cNvSpPr>
            <a:spLocks noChangeArrowheads="1"/>
          </p:cNvSpPr>
          <p:nvPr/>
        </p:nvSpPr>
        <p:spPr bwMode="auto">
          <a:xfrm>
            <a:off x="6064250" y="2176463"/>
            <a:ext cx="233363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[3]</a:t>
            </a:r>
            <a:endParaRPr lang="en-US"/>
          </a:p>
        </p:txBody>
      </p:sp>
      <p:sp>
        <p:nvSpPr>
          <p:cNvPr id="53292" name="Line 436"/>
          <p:cNvSpPr>
            <a:spLocks noChangeShapeType="1"/>
          </p:cNvSpPr>
          <p:nvPr/>
        </p:nvSpPr>
        <p:spPr bwMode="auto">
          <a:xfrm flipV="1">
            <a:off x="5486400" y="1974850"/>
            <a:ext cx="1588" cy="12604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3" name="Line 437"/>
          <p:cNvSpPr>
            <a:spLocks noChangeShapeType="1"/>
          </p:cNvSpPr>
          <p:nvPr/>
        </p:nvSpPr>
        <p:spPr bwMode="auto">
          <a:xfrm flipV="1">
            <a:off x="5486400" y="4662488"/>
            <a:ext cx="1588" cy="96361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4" name="Freeform 439"/>
          <p:cNvSpPr>
            <a:spLocks/>
          </p:cNvSpPr>
          <p:nvPr/>
        </p:nvSpPr>
        <p:spPr bwMode="auto">
          <a:xfrm>
            <a:off x="2622550" y="3235325"/>
            <a:ext cx="206375" cy="166688"/>
          </a:xfrm>
          <a:custGeom>
            <a:avLst/>
            <a:gdLst>
              <a:gd name="T0" fmla="*/ 0 w 130"/>
              <a:gd name="T1" fmla="*/ 2147483647 h 105"/>
              <a:gd name="T2" fmla="*/ 2147483647 w 130"/>
              <a:gd name="T3" fmla="*/ 2147483647 h 105"/>
              <a:gd name="T4" fmla="*/ 2147483647 w 130"/>
              <a:gd name="T5" fmla="*/ 0 h 105"/>
              <a:gd name="T6" fmla="*/ 0 60000 65536"/>
              <a:gd name="T7" fmla="*/ 0 60000 65536"/>
              <a:gd name="T8" fmla="*/ 0 60000 65536"/>
              <a:gd name="T9" fmla="*/ 0 w 130"/>
              <a:gd name="T10" fmla="*/ 0 h 105"/>
              <a:gd name="T11" fmla="*/ 130 w 130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5">
                <a:moveTo>
                  <a:pt x="0" y="105"/>
                </a:moveTo>
                <a:lnTo>
                  <a:pt x="130" y="105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5" name="Freeform 440"/>
          <p:cNvSpPr>
            <a:spLocks/>
          </p:cNvSpPr>
          <p:nvPr/>
        </p:nvSpPr>
        <p:spPr bwMode="auto">
          <a:xfrm>
            <a:off x="2622550" y="3786188"/>
            <a:ext cx="206375" cy="165100"/>
          </a:xfrm>
          <a:custGeom>
            <a:avLst/>
            <a:gdLst>
              <a:gd name="T0" fmla="*/ 2147483647 w 130"/>
              <a:gd name="T1" fmla="*/ 2147483647 h 104"/>
              <a:gd name="T2" fmla="*/ 2147483647 w 130"/>
              <a:gd name="T3" fmla="*/ 0 h 104"/>
              <a:gd name="T4" fmla="*/ 0 w 130"/>
              <a:gd name="T5" fmla="*/ 0 h 104"/>
              <a:gd name="T6" fmla="*/ 0 60000 65536"/>
              <a:gd name="T7" fmla="*/ 0 60000 65536"/>
              <a:gd name="T8" fmla="*/ 0 60000 65536"/>
              <a:gd name="T9" fmla="*/ 0 w 130"/>
              <a:gd name="T10" fmla="*/ 0 h 104"/>
              <a:gd name="T11" fmla="*/ 130 w 13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6" name="Line 441"/>
          <p:cNvSpPr>
            <a:spLocks noChangeShapeType="1"/>
          </p:cNvSpPr>
          <p:nvPr/>
        </p:nvSpPr>
        <p:spPr bwMode="auto">
          <a:xfrm flipV="1">
            <a:off x="2622550" y="3348038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7" name="Line 442"/>
          <p:cNvSpPr>
            <a:spLocks noChangeShapeType="1"/>
          </p:cNvSpPr>
          <p:nvPr/>
        </p:nvSpPr>
        <p:spPr bwMode="auto">
          <a:xfrm flipV="1">
            <a:off x="2520950" y="3402013"/>
            <a:ext cx="1588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8" name="Freeform 444"/>
          <p:cNvSpPr>
            <a:spLocks/>
          </p:cNvSpPr>
          <p:nvPr/>
        </p:nvSpPr>
        <p:spPr bwMode="auto">
          <a:xfrm>
            <a:off x="5280025" y="3235325"/>
            <a:ext cx="206375" cy="166688"/>
          </a:xfrm>
          <a:custGeom>
            <a:avLst/>
            <a:gdLst>
              <a:gd name="T0" fmla="*/ 0 w 130"/>
              <a:gd name="T1" fmla="*/ 2147483647 h 105"/>
              <a:gd name="T2" fmla="*/ 2147483647 w 130"/>
              <a:gd name="T3" fmla="*/ 2147483647 h 105"/>
              <a:gd name="T4" fmla="*/ 2147483647 w 130"/>
              <a:gd name="T5" fmla="*/ 0 h 105"/>
              <a:gd name="T6" fmla="*/ 0 60000 65536"/>
              <a:gd name="T7" fmla="*/ 0 60000 65536"/>
              <a:gd name="T8" fmla="*/ 0 60000 65536"/>
              <a:gd name="T9" fmla="*/ 0 w 130"/>
              <a:gd name="T10" fmla="*/ 0 h 105"/>
              <a:gd name="T11" fmla="*/ 130 w 130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5">
                <a:moveTo>
                  <a:pt x="0" y="105"/>
                </a:moveTo>
                <a:lnTo>
                  <a:pt x="130" y="105"/>
                </a:lnTo>
                <a:lnTo>
                  <a:pt x="13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9" name="Freeform 445"/>
          <p:cNvSpPr>
            <a:spLocks/>
          </p:cNvSpPr>
          <p:nvPr/>
        </p:nvSpPr>
        <p:spPr bwMode="auto">
          <a:xfrm>
            <a:off x="5280025" y="3786188"/>
            <a:ext cx="206375" cy="165100"/>
          </a:xfrm>
          <a:custGeom>
            <a:avLst/>
            <a:gdLst>
              <a:gd name="T0" fmla="*/ 2147483647 w 130"/>
              <a:gd name="T1" fmla="*/ 2147483647 h 104"/>
              <a:gd name="T2" fmla="*/ 2147483647 w 130"/>
              <a:gd name="T3" fmla="*/ 0 h 104"/>
              <a:gd name="T4" fmla="*/ 0 w 130"/>
              <a:gd name="T5" fmla="*/ 0 h 104"/>
              <a:gd name="T6" fmla="*/ 0 60000 65536"/>
              <a:gd name="T7" fmla="*/ 0 60000 65536"/>
              <a:gd name="T8" fmla="*/ 0 60000 65536"/>
              <a:gd name="T9" fmla="*/ 0 w 130"/>
              <a:gd name="T10" fmla="*/ 0 h 104"/>
              <a:gd name="T11" fmla="*/ 130 w 130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4">
                <a:moveTo>
                  <a:pt x="130" y="104"/>
                </a:moveTo>
                <a:lnTo>
                  <a:pt x="13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0" name="Line 446"/>
          <p:cNvSpPr>
            <a:spLocks noChangeShapeType="1"/>
          </p:cNvSpPr>
          <p:nvPr/>
        </p:nvSpPr>
        <p:spPr bwMode="auto">
          <a:xfrm flipV="1">
            <a:off x="5280025" y="3348038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1" name="Line 447"/>
          <p:cNvSpPr>
            <a:spLocks noChangeShapeType="1"/>
          </p:cNvSpPr>
          <p:nvPr/>
        </p:nvSpPr>
        <p:spPr bwMode="auto">
          <a:xfrm flipV="1">
            <a:off x="5173663" y="3402013"/>
            <a:ext cx="1587" cy="3841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2" name="Freeform 449"/>
          <p:cNvSpPr>
            <a:spLocks/>
          </p:cNvSpPr>
          <p:nvPr/>
        </p:nvSpPr>
        <p:spPr bwMode="auto">
          <a:xfrm>
            <a:off x="5280025" y="4502150"/>
            <a:ext cx="206375" cy="160338"/>
          </a:xfrm>
          <a:custGeom>
            <a:avLst/>
            <a:gdLst>
              <a:gd name="T0" fmla="*/ 0 w 130"/>
              <a:gd name="T1" fmla="*/ 0 h 101"/>
              <a:gd name="T2" fmla="*/ 2147483647 w 130"/>
              <a:gd name="T3" fmla="*/ 0 h 101"/>
              <a:gd name="T4" fmla="*/ 2147483647 w 130"/>
              <a:gd name="T5" fmla="*/ 2147483647 h 101"/>
              <a:gd name="T6" fmla="*/ 0 60000 65536"/>
              <a:gd name="T7" fmla="*/ 0 60000 65536"/>
              <a:gd name="T8" fmla="*/ 0 60000 65536"/>
              <a:gd name="T9" fmla="*/ 0 w 130"/>
              <a:gd name="T10" fmla="*/ 0 h 101"/>
              <a:gd name="T11" fmla="*/ 130 w 130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3" name="Freeform 450"/>
          <p:cNvSpPr>
            <a:spLocks/>
          </p:cNvSpPr>
          <p:nvPr/>
        </p:nvSpPr>
        <p:spPr bwMode="auto">
          <a:xfrm>
            <a:off x="5280025" y="3951288"/>
            <a:ext cx="206375" cy="160337"/>
          </a:xfrm>
          <a:custGeom>
            <a:avLst/>
            <a:gdLst>
              <a:gd name="T0" fmla="*/ 2147483647 w 130"/>
              <a:gd name="T1" fmla="*/ 0 h 101"/>
              <a:gd name="T2" fmla="*/ 2147483647 w 130"/>
              <a:gd name="T3" fmla="*/ 2147483647 h 101"/>
              <a:gd name="T4" fmla="*/ 0 w 130"/>
              <a:gd name="T5" fmla="*/ 2147483647 h 101"/>
              <a:gd name="T6" fmla="*/ 0 60000 65536"/>
              <a:gd name="T7" fmla="*/ 0 60000 65536"/>
              <a:gd name="T8" fmla="*/ 0 60000 65536"/>
              <a:gd name="T9" fmla="*/ 0 w 130"/>
              <a:gd name="T10" fmla="*/ 0 h 101"/>
              <a:gd name="T11" fmla="*/ 130 w 130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1">
                <a:moveTo>
                  <a:pt x="130" y="0"/>
                </a:moveTo>
                <a:lnTo>
                  <a:pt x="130" y="101"/>
                </a:lnTo>
                <a:lnTo>
                  <a:pt x="0" y="10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4" name="Line 451"/>
          <p:cNvSpPr>
            <a:spLocks noChangeShapeType="1"/>
          </p:cNvSpPr>
          <p:nvPr/>
        </p:nvSpPr>
        <p:spPr bwMode="auto">
          <a:xfrm>
            <a:off x="5280025" y="4064000"/>
            <a:ext cx="1588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5" name="Line 452"/>
          <p:cNvSpPr>
            <a:spLocks noChangeShapeType="1"/>
          </p:cNvSpPr>
          <p:nvPr/>
        </p:nvSpPr>
        <p:spPr bwMode="auto">
          <a:xfrm>
            <a:off x="5173663" y="4111625"/>
            <a:ext cx="1587" cy="390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6" name="Freeform 454"/>
          <p:cNvSpPr>
            <a:spLocks/>
          </p:cNvSpPr>
          <p:nvPr/>
        </p:nvSpPr>
        <p:spPr bwMode="auto">
          <a:xfrm>
            <a:off x="3509963" y="4502150"/>
            <a:ext cx="206375" cy="160338"/>
          </a:xfrm>
          <a:custGeom>
            <a:avLst/>
            <a:gdLst>
              <a:gd name="T0" fmla="*/ 0 w 130"/>
              <a:gd name="T1" fmla="*/ 0 h 101"/>
              <a:gd name="T2" fmla="*/ 2147483647 w 130"/>
              <a:gd name="T3" fmla="*/ 0 h 101"/>
              <a:gd name="T4" fmla="*/ 2147483647 w 130"/>
              <a:gd name="T5" fmla="*/ 2147483647 h 101"/>
              <a:gd name="T6" fmla="*/ 0 60000 65536"/>
              <a:gd name="T7" fmla="*/ 0 60000 65536"/>
              <a:gd name="T8" fmla="*/ 0 60000 65536"/>
              <a:gd name="T9" fmla="*/ 0 w 130"/>
              <a:gd name="T10" fmla="*/ 0 h 101"/>
              <a:gd name="T11" fmla="*/ 130 w 130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1">
                <a:moveTo>
                  <a:pt x="0" y="0"/>
                </a:moveTo>
                <a:lnTo>
                  <a:pt x="130" y="0"/>
                </a:lnTo>
                <a:lnTo>
                  <a:pt x="130" y="10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7" name="Freeform 455"/>
          <p:cNvSpPr>
            <a:spLocks/>
          </p:cNvSpPr>
          <p:nvPr/>
        </p:nvSpPr>
        <p:spPr bwMode="auto">
          <a:xfrm>
            <a:off x="3509963" y="3951288"/>
            <a:ext cx="206375" cy="160337"/>
          </a:xfrm>
          <a:custGeom>
            <a:avLst/>
            <a:gdLst>
              <a:gd name="T0" fmla="*/ 2147483647 w 130"/>
              <a:gd name="T1" fmla="*/ 0 h 101"/>
              <a:gd name="T2" fmla="*/ 2147483647 w 130"/>
              <a:gd name="T3" fmla="*/ 2147483647 h 101"/>
              <a:gd name="T4" fmla="*/ 0 w 130"/>
              <a:gd name="T5" fmla="*/ 2147483647 h 101"/>
              <a:gd name="T6" fmla="*/ 0 60000 65536"/>
              <a:gd name="T7" fmla="*/ 0 60000 65536"/>
              <a:gd name="T8" fmla="*/ 0 60000 65536"/>
              <a:gd name="T9" fmla="*/ 0 w 130"/>
              <a:gd name="T10" fmla="*/ 0 h 101"/>
              <a:gd name="T11" fmla="*/ 130 w 130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101">
                <a:moveTo>
                  <a:pt x="130" y="0"/>
                </a:moveTo>
                <a:lnTo>
                  <a:pt x="130" y="101"/>
                </a:lnTo>
                <a:lnTo>
                  <a:pt x="0" y="101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8" name="Line 456"/>
          <p:cNvSpPr>
            <a:spLocks noChangeShapeType="1"/>
          </p:cNvSpPr>
          <p:nvPr/>
        </p:nvSpPr>
        <p:spPr bwMode="auto">
          <a:xfrm>
            <a:off x="3509963" y="4064000"/>
            <a:ext cx="1587" cy="4857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09" name="Line 457"/>
          <p:cNvSpPr>
            <a:spLocks noChangeShapeType="1"/>
          </p:cNvSpPr>
          <p:nvPr/>
        </p:nvSpPr>
        <p:spPr bwMode="auto">
          <a:xfrm>
            <a:off x="3403600" y="4111625"/>
            <a:ext cx="1588" cy="3905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0" name="Oval 458"/>
          <p:cNvSpPr>
            <a:spLocks noChangeArrowheads="1"/>
          </p:cNvSpPr>
          <p:nvPr/>
        </p:nvSpPr>
        <p:spPr bwMode="auto">
          <a:xfrm>
            <a:off x="2557463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1" name="Line 459"/>
          <p:cNvSpPr>
            <a:spLocks noChangeShapeType="1"/>
          </p:cNvSpPr>
          <p:nvPr/>
        </p:nvSpPr>
        <p:spPr bwMode="auto">
          <a:xfrm flipH="1">
            <a:off x="2295525" y="2022475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2" name="Line 460"/>
          <p:cNvSpPr>
            <a:spLocks noChangeShapeType="1"/>
          </p:cNvSpPr>
          <p:nvPr/>
        </p:nvSpPr>
        <p:spPr bwMode="auto">
          <a:xfrm flipH="1">
            <a:off x="2349500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3" name="Line 461"/>
          <p:cNvSpPr>
            <a:spLocks noChangeShapeType="1"/>
          </p:cNvSpPr>
          <p:nvPr/>
        </p:nvSpPr>
        <p:spPr bwMode="auto">
          <a:xfrm flipH="1">
            <a:off x="2390775" y="2135188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4" name="Line 462"/>
          <p:cNvSpPr>
            <a:spLocks noChangeShapeType="1"/>
          </p:cNvSpPr>
          <p:nvPr/>
        </p:nvSpPr>
        <p:spPr bwMode="auto">
          <a:xfrm>
            <a:off x="2432050" y="1762125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5" name="Line 463"/>
          <p:cNvSpPr>
            <a:spLocks noChangeShapeType="1"/>
          </p:cNvSpPr>
          <p:nvPr/>
        </p:nvSpPr>
        <p:spPr bwMode="auto">
          <a:xfrm flipH="1">
            <a:off x="2698750" y="56261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6" name="Line 464"/>
          <p:cNvSpPr>
            <a:spLocks noChangeShapeType="1"/>
          </p:cNvSpPr>
          <p:nvPr/>
        </p:nvSpPr>
        <p:spPr bwMode="auto">
          <a:xfrm flipH="1">
            <a:off x="2746375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7" name="Line 465"/>
          <p:cNvSpPr>
            <a:spLocks noChangeShapeType="1"/>
          </p:cNvSpPr>
          <p:nvPr/>
        </p:nvSpPr>
        <p:spPr bwMode="auto">
          <a:xfrm flipH="1">
            <a:off x="2794000" y="5738813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8" name="Line 466"/>
          <p:cNvSpPr>
            <a:spLocks noChangeShapeType="1"/>
          </p:cNvSpPr>
          <p:nvPr/>
        </p:nvSpPr>
        <p:spPr bwMode="auto">
          <a:xfrm flipH="1">
            <a:off x="3581400" y="5626100"/>
            <a:ext cx="2714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9" name="Line 467"/>
          <p:cNvSpPr>
            <a:spLocks noChangeShapeType="1"/>
          </p:cNvSpPr>
          <p:nvPr/>
        </p:nvSpPr>
        <p:spPr bwMode="auto">
          <a:xfrm flipH="1">
            <a:off x="3633788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0" name="Line 468"/>
          <p:cNvSpPr>
            <a:spLocks noChangeShapeType="1"/>
          </p:cNvSpPr>
          <p:nvPr/>
        </p:nvSpPr>
        <p:spPr bwMode="auto">
          <a:xfrm flipH="1">
            <a:off x="3675063" y="5738813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1" name="Line 469"/>
          <p:cNvSpPr>
            <a:spLocks noChangeShapeType="1"/>
          </p:cNvSpPr>
          <p:nvPr/>
        </p:nvSpPr>
        <p:spPr bwMode="auto">
          <a:xfrm flipH="1">
            <a:off x="4468813" y="56261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2" name="Line 470"/>
          <p:cNvSpPr>
            <a:spLocks noChangeShapeType="1"/>
          </p:cNvSpPr>
          <p:nvPr/>
        </p:nvSpPr>
        <p:spPr bwMode="auto">
          <a:xfrm flipH="1">
            <a:off x="4516438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3" name="Line 471"/>
          <p:cNvSpPr>
            <a:spLocks noChangeShapeType="1"/>
          </p:cNvSpPr>
          <p:nvPr/>
        </p:nvSpPr>
        <p:spPr bwMode="auto">
          <a:xfrm flipH="1">
            <a:off x="4564063" y="5738813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4" name="Line 472"/>
          <p:cNvSpPr>
            <a:spLocks noChangeShapeType="1"/>
          </p:cNvSpPr>
          <p:nvPr/>
        </p:nvSpPr>
        <p:spPr bwMode="auto">
          <a:xfrm flipH="1">
            <a:off x="5349875" y="5626100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5" name="Line 473"/>
          <p:cNvSpPr>
            <a:spLocks noChangeShapeType="1"/>
          </p:cNvSpPr>
          <p:nvPr/>
        </p:nvSpPr>
        <p:spPr bwMode="auto">
          <a:xfrm flipH="1">
            <a:off x="5403850" y="5686425"/>
            <a:ext cx="1714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6" name="Line 474"/>
          <p:cNvSpPr>
            <a:spLocks noChangeShapeType="1"/>
          </p:cNvSpPr>
          <p:nvPr/>
        </p:nvSpPr>
        <p:spPr bwMode="auto">
          <a:xfrm flipH="1">
            <a:off x="5445125" y="5738813"/>
            <a:ext cx="825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7" name="Line 475"/>
          <p:cNvSpPr>
            <a:spLocks noChangeShapeType="1"/>
          </p:cNvSpPr>
          <p:nvPr/>
        </p:nvSpPr>
        <p:spPr bwMode="auto">
          <a:xfrm>
            <a:off x="3314700" y="1762125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8" name="Freeform 476"/>
          <p:cNvSpPr>
            <a:spLocks/>
          </p:cNvSpPr>
          <p:nvPr/>
        </p:nvSpPr>
        <p:spPr bwMode="auto">
          <a:xfrm>
            <a:off x="3592513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2147483647 w 78"/>
              <a:gd name="T3" fmla="*/ 0 h 60"/>
              <a:gd name="T4" fmla="*/ 2147483647 w 78"/>
              <a:gd name="T5" fmla="*/ 2147483647 h 60"/>
              <a:gd name="T6" fmla="*/ 0 60000 65536"/>
              <a:gd name="T7" fmla="*/ 0 60000 65536"/>
              <a:gd name="T8" fmla="*/ 0 60000 65536"/>
              <a:gd name="T9" fmla="*/ 0 w 78"/>
              <a:gd name="T10" fmla="*/ 0 h 60"/>
              <a:gd name="T11" fmla="*/ 78 w 78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29" name="Freeform 477"/>
          <p:cNvSpPr>
            <a:spLocks/>
          </p:cNvSpPr>
          <p:nvPr/>
        </p:nvSpPr>
        <p:spPr bwMode="auto">
          <a:xfrm>
            <a:off x="3592513" y="1549400"/>
            <a:ext cx="123825" cy="93663"/>
          </a:xfrm>
          <a:custGeom>
            <a:avLst/>
            <a:gdLst>
              <a:gd name="T0" fmla="*/ 2147483647 w 78"/>
              <a:gd name="T1" fmla="*/ 0 h 59"/>
              <a:gd name="T2" fmla="*/ 2147483647 w 78"/>
              <a:gd name="T3" fmla="*/ 2147483647 h 59"/>
              <a:gd name="T4" fmla="*/ 0 w 78"/>
              <a:gd name="T5" fmla="*/ 2147483647 h 59"/>
              <a:gd name="T6" fmla="*/ 0 60000 65536"/>
              <a:gd name="T7" fmla="*/ 0 60000 65536"/>
              <a:gd name="T8" fmla="*/ 0 60000 65536"/>
              <a:gd name="T9" fmla="*/ 0 w 78"/>
              <a:gd name="T10" fmla="*/ 0 h 59"/>
              <a:gd name="T11" fmla="*/ 78 w 7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0" name="Line 478"/>
          <p:cNvSpPr>
            <a:spLocks noChangeShapeType="1"/>
          </p:cNvSpPr>
          <p:nvPr/>
        </p:nvSpPr>
        <p:spPr bwMode="auto">
          <a:xfrm>
            <a:off x="3592513" y="1584325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1" name="Line 479"/>
          <p:cNvSpPr>
            <a:spLocks noChangeShapeType="1"/>
          </p:cNvSpPr>
          <p:nvPr/>
        </p:nvSpPr>
        <p:spPr bwMode="auto">
          <a:xfrm>
            <a:off x="3527425" y="1643063"/>
            <a:ext cx="1588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2" name="Oval 480"/>
          <p:cNvSpPr>
            <a:spLocks noChangeArrowheads="1"/>
          </p:cNvSpPr>
          <p:nvPr/>
        </p:nvSpPr>
        <p:spPr bwMode="auto">
          <a:xfrm>
            <a:off x="3444875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3" name="Line 481"/>
          <p:cNvSpPr>
            <a:spLocks noChangeShapeType="1"/>
          </p:cNvSpPr>
          <p:nvPr/>
        </p:nvSpPr>
        <p:spPr bwMode="auto">
          <a:xfrm flipH="1">
            <a:off x="3184525" y="2022475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4" name="Line 482"/>
          <p:cNvSpPr>
            <a:spLocks noChangeShapeType="1"/>
          </p:cNvSpPr>
          <p:nvPr/>
        </p:nvSpPr>
        <p:spPr bwMode="auto">
          <a:xfrm flipH="1">
            <a:off x="3232150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5" name="Line 483"/>
          <p:cNvSpPr>
            <a:spLocks noChangeShapeType="1"/>
          </p:cNvSpPr>
          <p:nvPr/>
        </p:nvSpPr>
        <p:spPr bwMode="auto">
          <a:xfrm flipH="1">
            <a:off x="3278188" y="2135188"/>
            <a:ext cx="77787" cy="1587"/>
          </a:xfrm>
          <a:prstGeom prst="line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6" name="Line 484"/>
          <p:cNvSpPr>
            <a:spLocks noChangeShapeType="1"/>
          </p:cNvSpPr>
          <p:nvPr/>
        </p:nvSpPr>
        <p:spPr bwMode="auto">
          <a:xfrm>
            <a:off x="3314700" y="1762125"/>
            <a:ext cx="1588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7" name="Line 485"/>
          <p:cNvSpPr>
            <a:spLocks noChangeShapeType="1"/>
          </p:cNvSpPr>
          <p:nvPr/>
        </p:nvSpPr>
        <p:spPr bwMode="auto">
          <a:xfrm>
            <a:off x="4202113" y="1762125"/>
            <a:ext cx="1238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8" name="Freeform 486"/>
          <p:cNvSpPr>
            <a:spLocks/>
          </p:cNvSpPr>
          <p:nvPr/>
        </p:nvSpPr>
        <p:spPr bwMode="auto">
          <a:xfrm>
            <a:off x="4475163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2147483647 w 78"/>
              <a:gd name="T3" fmla="*/ 0 h 60"/>
              <a:gd name="T4" fmla="*/ 2147483647 w 78"/>
              <a:gd name="T5" fmla="*/ 2147483647 h 60"/>
              <a:gd name="T6" fmla="*/ 0 60000 65536"/>
              <a:gd name="T7" fmla="*/ 0 60000 65536"/>
              <a:gd name="T8" fmla="*/ 0 60000 65536"/>
              <a:gd name="T9" fmla="*/ 0 w 78"/>
              <a:gd name="T10" fmla="*/ 0 h 60"/>
              <a:gd name="T11" fmla="*/ 78 w 78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39" name="Freeform 487"/>
          <p:cNvSpPr>
            <a:spLocks/>
          </p:cNvSpPr>
          <p:nvPr/>
        </p:nvSpPr>
        <p:spPr bwMode="auto">
          <a:xfrm>
            <a:off x="4475163" y="1549400"/>
            <a:ext cx="123825" cy="93663"/>
          </a:xfrm>
          <a:custGeom>
            <a:avLst/>
            <a:gdLst>
              <a:gd name="T0" fmla="*/ 2147483647 w 78"/>
              <a:gd name="T1" fmla="*/ 0 h 59"/>
              <a:gd name="T2" fmla="*/ 2147483647 w 78"/>
              <a:gd name="T3" fmla="*/ 2147483647 h 59"/>
              <a:gd name="T4" fmla="*/ 0 w 78"/>
              <a:gd name="T5" fmla="*/ 2147483647 h 59"/>
              <a:gd name="T6" fmla="*/ 0 60000 65536"/>
              <a:gd name="T7" fmla="*/ 0 60000 65536"/>
              <a:gd name="T8" fmla="*/ 0 60000 65536"/>
              <a:gd name="T9" fmla="*/ 0 w 78"/>
              <a:gd name="T10" fmla="*/ 0 h 59"/>
              <a:gd name="T11" fmla="*/ 78 w 7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0" name="Line 488"/>
          <p:cNvSpPr>
            <a:spLocks noChangeShapeType="1"/>
          </p:cNvSpPr>
          <p:nvPr/>
        </p:nvSpPr>
        <p:spPr bwMode="auto">
          <a:xfrm>
            <a:off x="4475163" y="1584325"/>
            <a:ext cx="1587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1" name="Line 489"/>
          <p:cNvSpPr>
            <a:spLocks noChangeShapeType="1"/>
          </p:cNvSpPr>
          <p:nvPr/>
        </p:nvSpPr>
        <p:spPr bwMode="auto">
          <a:xfrm>
            <a:off x="4414838" y="1643063"/>
            <a:ext cx="1587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2" name="Oval 490"/>
          <p:cNvSpPr>
            <a:spLocks noChangeArrowheads="1"/>
          </p:cNvSpPr>
          <p:nvPr/>
        </p:nvSpPr>
        <p:spPr bwMode="auto">
          <a:xfrm>
            <a:off x="4325938" y="1720850"/>
            <a:ext cx="84137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3" name="Line 491"/>
          <p:cNvSpPr>
            <a:spLocks noChangeShapeType="1"/>
          </p:cNvSpPr>
          <p:nvPr/>
        </p:nvSpPr>
        <p:spPr bwMode="auto">
          <a:xfrm flipH="1">
            <a:off x="4065588" y="2022475"/>
            <a:ext cx="2730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4" name="Line 492"/>
          <p:cNvSpPr>
            <a:spLocks noChangeShapeType="1"/>
          </p:cNvSpPr>
          <p:nvPr/>
        </p:nvSpPr>
        <p:spPr bwMode="auto">
          <a:xfrm flipH="1">
            <a:off x="4119563" y="2081213"/>
            <a:ext cx="17145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5" name="Line 493"/>
          <p:cNvSpPr>
            <a:spLocks noChangeShapeType="1"/>
          </p:cNvSpPr>
          <p:nvPr/>
        </p:nvSpPr>
        <p:spPr bwMode="auto">
          <a:xfrm flipH="1">
            <a:off x="4160838" y="2135188"/>
            <a:ext cx="82550" cy="1587"/>
          </a:xfrm>
          <a:prstGeom prst="line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6" name="Line 494"/>
          <p:cNvSpPr>
            <a:spLocks noChangeShapeType="1"/>
          </p:cNvSpPr>
          <p:nvPr/>
        </p:nvSpPr>
        <p:spPr bwMode="auto">
          <a:xfrm>
            <a:off x="4202113" y="1762125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7" name="Line 495"/>
          <p:cNvSpPr>
            <a:spLocks noChangeShapeType="1"/>
          </p:cNvSpPr>
          <p:nvPr/>
        </p:nvSpPr>
        <p:spPr bwMode="auto">
          <a:xfrm>
            <a:off x="5084763" y="1762125"/>
            <a:ext cx="1301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8" name="Freeform 496"/>
          <p:cNvSpPr>
            <a:spLocks/>
          </p:cNvSpPr>
          <p:nvPr/>
        </p:nvSpPr>
        <p:spPr bwMode="auto">
          <a:xfrm>
            <a:off x="5362575" y="1879600"/>
            <a:ext cx="123825" cy="95250"/>
          </a:xfrm>
          <a:custGeom>
            <a:avLst/>
            <a:gdLst>
              <a:gd name="T0" fmla="*/ 0 w 78"/>
              <a:gd name="T1" fmla="*/ 0 h 60"/>
              <a:gd name="T2" fmla="*/ 2147483647 w 78"/>
              <a:gd name="T3" fmla="*/ 0 h 60"/>
              <a:gd name="T4" fmla="*/ 2147483647 w 78"/>
              <a:gd name="T5" fmla="*/ 2147483647 h 60"/>
              <a:gd name="T6" fmla="*/ 0 60000 65536"/>
              <a:gd name="T7" fmla="*/ 0 60000 65536"/>
              <a:gd name="T8" fmla="*/ 0 60000 65536"/>
              <a:gd name="T9" fmla="*/ 0 w 78"/>
              <a:gd name="T10" fmla="*/ 0 h 60"/>
              <a:gd name="T11" fmla="*/ 78 w 78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60">
                <a:moveTo>
                  <a:pt x="0" y="0"/>
                </a:moveTo>
                <a:lnTo>
                  <a:pt x="78" y="0"/>
                </a:lnTo>
                <a:lnTo>
                  <a:pt x="78" y="6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49" name="Freeform 497"/>
          <p:cNvSpPr>
            <a:spLocks/>
          </p:cNvSpPr>
          <p:nvPr/>
        </p:nvSpPr>
        <p:spPr bwMode="auto">
          <a:xfrm>
            <a:off x="5362575" y="1549400"/>
            <a:ext cx="123825" cy="93663"/>
          </a:xfrm>
          <a:custGeom>
            <a:avLst/>
            <a:gdLst>
              <a:gd name="T0" fmla="*/ 2147483647 w 78"/>
              <a:gd name="T1" fmla="*/ 0 h 59"/>
              <a:gd name="T2" fmla="*/ 2147483647 w 78"/>
              <a:gd name="T3" fmla="*/ 2147483647 h 59"/>
              <a:gd name="T4" fmla="*/ 0 w 78"/>
              <a:gd name="T5" fmla="*/ 2147483647 h 59"/>
              <a:gd name="T6" fmla="*/ 0 60000 65536"/>
              <a:gd name="T7" fmla="*/ 0 60000 65536"/>
              <a:gd name="T8" fmla="*/ 0 60000 65536"/>
              <a:gd name="T9" fmla="*/ 0 w 78"/>
              <a:gd name="T10" fmla="*/ 0 h 59"/>
              <a:gd name="T11" fmla="*/ 78 w 78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59">
                <a:moveTo>
                  <a:pt x="78" y="0"/>
                </a:moveTo>
                <a:lnTo>
                  <a:pt x="78" y="59"/>
                </a:lnTo>
                <a:lnTo>
                  <a:pt x="0" y="59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0" name="Line 498"/>
          <p:cNvSpPr>
            <a:spLocks noChangeShapeType="1"/>
          </p:cNvSpPr>
          <p:nvPr/>
        </p:nvSpPr>
        <p:spPr bwMode="auto">
          <a:xfrm>
            <a:off x="5362575" y="1584325"/>
            <a:ext cx="1588" cy="355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1" name="Line 499"/>
          <p:cNvSpPr>
            <a:spLocks noChangeShapeType="1"/>
          </p:cNvSpPr>
          <p:nvPr/>
        </p:nvSpPr>
        <p:spPr bwMode="auto">
          <a:xfrm>
            <a:off x="5297488" y="1643063"/>
            <a:ext cx="1587" cy="23653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2" name="Oval 500"/>
          <p:cNvSpPr>
            <a:spLocks noChangeArrowheads="1"/>
          </p:cNvSpPr>
          <p:nvPr/>
        </p:nvSpPr>
        <p:spPr bwMode="auto">
          <a:xfrm>
            <a:off x="5214938" y="1720850"/>
            <a:ext cx="82550" cy="82550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3" name="Line 501"/>
          <p:cNvSpPr>
            <a:spLocks noChangeShapeType="1"/>
          </p:cNvSpPr>
          <p:nvPr/>
        </p:nvSpPr>
        <p:spPr bwMode="auto">
          <a:xfrm flipH="1">
            <a:off x="4954588" y="2022475"/>
            <a:ext cx="26511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4" name="Line 502"/>
          <p:cNvSpPr>
            <a:spLocks noChangeShapeType="1"/>
          </p:cNvSpPr>
          <p:nvPr/>
        </p:nvSpPr>
        <p:spPr bwMode="auto">
          <a:xfrm flipH="1">
            <a:off x="5000625" y="2081213"/>
            <a:ext cx="173038" cy="1587"/>
          </a:xfrm>
          <a:prstGeom prst="line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5" name="Line 503"/>
          <p:cNvSpPr>
            <a:spLocks noChangeShapeType="1"/>
          </p:cNvSpPr>
          <p:nvPr/>
        </p:nvSpPr>
        <p:spPr bwMode="auto">
          <a:xfrm flipH="1">
            <a:off x="5048250" y="2135188"/>
            <a:ext cx="77788" cy="1587"/>
          </a:xfrm>
          <a:prstGeom prst="line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6" name="Line 504"/>
          <p:cNvSpPr>
            <a:spLocks noChangeShapeType="1"/>
          </p:cNvSpPr>
          <p:nvPr/>
        </p:nvSpPr>
        <p:spPr bwMode="auto">
          <a:xfrm>
            <a:off x="5084763" y="1762125"/>
            <a:ext cx="1587" cy="26035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7" name="Oval 505"/>
          <p:cNvSpPr>
            <a:spLocks noChangeArrowheads="1"/>
          </p:cNvSpPr>
          <p:nvPr/>
        </p:nvSpPr>
        <p:spPr bwMode="auto">
          <a:xfrm>
            <a:off x="5451475" y="2252663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8" name="Oval 506"/>
          <p:cNvSpPr>
            <a:spLocks noChangeArrowheads="1"/>
          </p:cNvSpPr>
          <p:nvPr/>
        </p:nvSpPr>
        <p:spPr bwMode="auto">
          <a:xfrm>
            <a:off x="5681663" y="2252663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59" name="Freeform 507"/>
          <p:cNvSpPr>
            <a:spLocks/>
          </p:cNvSpPr>
          <p:nvPr/>
        </p:nvSpPr>
        <p:spPr bwMode="auto">
          <a:xfrm>
            <a:off x="5486400" y="2289175"/>
            <a:ext cx="231775" cy="1588"/>
          </a:xfrm>
          <a:custGeom>
            <a:avLst/>
            <a:gdLst>
              <a:gd name="T0" fmla="*/ 0 w 146"/>
              <a:gd name="T1" fmla="*/ 0 h 1588"/>
              <a:gd name="T2" fmla="*/ 2147483647 w 146"/>
              <a:gd name="T3" fmla="*/ 0 h 1588"/>
              <a:gd name="T4" fmla="*/ 0 w 146"/>
              <a:gd name="T5" fmla="*/ 0 h 1588"/>
              <a:gd name="T6" fmla="*/ 0 60000 65536"/>
              <a:gd name="T7" fmla="*/ 0 60000 65536"/>
              <a:gd name="T8" fmla="*/ 0 60000 65536"/>
              <a:gd name="T9" fmla="*/ 0 w 146"/>
              <a:gd name="T10" fmla="*/ 0 h 1588"/>
              <a:gd name="T11" fmla="*/ 146 w 14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" h="1588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0" name="Line 508"/>
          <p:cNvSpPr>
            <a:spLocks noChangeShapeType="1"/>
          </p:cNvSpPr>
          <p:nvPr/>
        </p:nvSpPr>
        <p:spPr bwMode="auto">
          <a:xfrm>
            <a:off x="5486400" y="2289175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1" name="Rectangle 509"/>
          <p:cNvSpPr>
            <a:spLocks noChangeArrowheads="1"/>
          </p:cNvSpPr>
          <p:nvPr/>
        </p:nvSpPr>
        <p:spPr bwMode="auto">
          <a:xfrm>
            <a:off x="4905375" y="2176463"/>
            <a:ext cx="254000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3362" name="Rectangle 510"/>
          <p:cNvSpPr>
            <a:spLocks noChangeArrowheads="1"/>
          </p:cNvSpPr>
          <p:nvPr/>
        </p:nvSpPr>
        <p:spPr bwMode="auto">
          <a:xfrm>
            <a:off x="5178425" y="2176463"/>
            <a:ext cx="233363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[2]</a:t>
            </a:r>
            <a:endParaRPr lang="en-US"/>
          </a:p>
        </p:txBody>
      </p:sp>
      <p:sp>
        <p:nvSpPr>
          <p:cNvPr id="53363" name="Oval 511"/>
          <p:cNvSpPr>
            <a:spLocks noChangeArrowheads="1"/>
          </p:cNvSpPr>
          <p:nvPr/>
        </p:nvSpPr>
        <p:spPr bwMode="auto">
          <a:xfrm>
            <a:off x="4564063" y="2252663"/>
            <a:ext cx="69850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4" name="Oval 512"/>
          <p:cNvSpPr>
            <a:spLocks noChangeArrowheads="1"/>
          </p:cNvSpPr>
          <p:nvPr/>
        </p:nvSpPr>
        <p:spPr bwMode="auto">
          <a:xfrm>
            <a:off x="4794250" y="2252663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5" name="Freeform 513"/>
          <p:cNvSpPr>
            <a:spLocks/>
          </p:cNvSpPr>
          <p:nvPr/>
        </p:nvSpPr>
        <p:spPr bwMode="auto">
          <a:xfrm>
            <a:off x="4598988" y="2289175"/>
            <a:ext cx="230187" cy="1588"/>
          </a:xfrm>
          <a:custGeom>
            <a:avLst/>
            <a:gdLst>
              <a:gd name="T0" fmla="*/ 0 w 145"/>
              <a:gd name="T1" fmla="*/ 0 h 1588"/>
              <a:gd name="T2" fmla="*/ 2147483647 w 145"/>
              <a:gd name="T3" fmla="*/ 0 h 1588"/>
              <a:gd name="T4" fmla="*/ 0 w 145"/>
              <a:gd name="T5" fmla="*/ 0 h 1588"/>
              <a:gd name="T6" fmla="*/ 0 60000 65536"/>
              <a:gd name="T7" fmla="*/ 0 60000 65536"/>
              <a:gd name="T8" fmla="*/ 0 60000 65536"/>
              <a:gd name="T9" fmla="*/ 0 w 145"/>
              <a:gd name="T10" fmla="*/ 0 h 1588"/>
              <a:gd name="T11" fmla="*/ 145 w 14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588">
                <a:moveTo>
                  <a:pt x="0" y="0"/>
                </a:move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6" name="Line 514"/>
          <p:cNvSpPr>
            <a:spLocks noChangeShapeType="1"/>
          </p:cNvSpPr>
          <p:nvPr/>
        </p:nvSpPr>
        <p:spPr bwMode="auto">
          <a:xfrm>
            <a:off x="4598988" y="2289175"/>
            <a:ext cx="230187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7" name="Rectangle 515"/>
          <p:cNvSpPr>
            <a:spLocks noChangeArrowheads="1"/>
          </p:cNvSpPr>
          <p:nvPr/>
        </p:nvSpPr>
        <p:spPr bwMode="auto">
          <a:xfrm>
            <a:off x="4021138" y="2176463"/>
            <a:ext cx="254000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3368" name="Rectangle 516"/>
          <p:cNvSpPr>
            <a:spLocks noChangeArrowheads="1"/>
          </p:cNvSpPr>
          <p:nvPr/>
        </p:nvSpPr>
        <p:spPr bwMode="auto">
          <a:xfrm>
            <a:off x="4294188" y="2176463"/>
            <a:ext cx="233362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[1]</a:t>
            </a:r>
            <a:endParaRPr lang="en-US"/>
          </a:p>
        </p:txBody>
      </p:sp>
      <p:sp>
        <p:nvSpPr>
          <p:cNvPr id="53369" name="Oval 517"/>
          <p:cNvSpPr>
            <a:spLocks noChangeArrowheads="1"/>
          </p:cNvSpPr>
          <p:nvPr/>
        </p:nvSpPr>
        <p:spPr bwMode="auto">
          <a:xfrm>
            <a:off x="3681413" y="2252663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0" name="Oval 518"/>
          <p:cNvSpPr>
            <a:spLocks noChangeArrowheads="1"/>
          </p:cNvSpPr>
          <p:nvPr/>
        </p:nvSpPr>
        <p:spPr bwMode="auto">
          <a:xfrm>
            <a:off x="3911600" y="2252663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1" name="Freeform 519"/>
          <p:cNvSpPr>
            <a:spLocks/>
          </p:cNvSpPr>
          <p:nvPr/>
        </p:nvSpPr>
        <p:spPr bwMode="auto">
          <a:xfrm>
            <a:off x="3716338" y="2289175"/>
            <a:ext cx="231775" cy="1588"/>
          </a:xfrm>
          <a:custGeom>
            <a:avLst/>
            <a:gdLst>
              <a:gd name="T0" fmla="*/ 0 w 146"/>
              <a:gd name="T1" fmla="*/ 0 h 1588"/>
              <a:gd name="T2" fmla="*/ 2147483647 w 146"/>
              <a:gd name="T3" fmla="*/ 0 h 1588"/>
              <a:gd name="T4" fmla="*/ 0 w 146"/>
              <a:gd name="T5" fmla="*/ 0 h 1588"/>
              <a:gd name="T6" fmla="*/ 0 60000 65536"/>
              <a:gd name="T7" fmla="*/ 0 60000 65536"/>
              <a:gd name="T8" fmla="*/ 0 60000 65536"/>
              <a:gd name="T9" fmla="*/ 0 w 146"/>
              <a:gd name="T10" fmla="*/ 0 h 1588"/>
              <a:gd name="T11" fmla="*/ 146 w 14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" h="1588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2" name="Line 520"/>
          <p:cNvSpPr>
            <a:spLocks noChangeShapeType="1"/>
          </p:cNvSpPr>
          <p:nvPr/>
        </p:nvSpPr>
        <p:spPr bwMode="auto">
          <a:xfrm>
            <a:off x="3716338" y="2289175"/>
            <a:ext cx="2317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3" name="Rectangle 521"/>
          <p:cNvSpPr>
            <a:spLocks noChangeArrowheads="1"/>
          </p:cNvSpPr>
          <p:nvPr/>
        </p:nvSpPr>
        <p:spPr bwMode="auto">
          <a:xfrm>
            <a:off x="3135313" y="2176463"/>
            <a:ext cx="254000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BL</a:t>
            </a:r>
            <a:endParaRPr lang="en-US"/>
          </a:p>
        </p:txBody>
      </p:sp>
      <p:sp>
        <p:nvSpPr>
          <p:cNvPr id="53374" name="Rectangle 522"/>
          <p:cNvSpPr>
            <a:spLocks noChangeArrowheads="1"/>
          </p:cNvSpPr>
          <p:nvPr/>
        </p:nvSpPr>
        <p:spPr bwMode="auto">
          <a:xfrm>
            <a:off x="3409950" y="2176463"/>
            <a:ext cx="233363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[0]</a:t>
            </a:r>
            <a:endParaRPr lang="en-US"/>
          </a:p>
        </p:txBody>
      </p:sp>
      <p:sp>
        <p:nvSpPr>
          <p:cNvPr id="53375" name="Oval 523"/>
          <p:cNvSpPr>
            <a:spLocks noChangeArrowheads="1"/>
          </p:cNvSpPr>
          <p:nvPr/>
        </p:nvSpPr>
        <p:spPr bwMode="auto">
          <a:xfrm>
            <a:off x="2794000" y="2252663"/>
            <a:ext cx="69850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6" name="Oval 524"/>
          <p:cNvSpPr>
            <a:spLocks noChangeArrowheads="1"/>
          </p:cNvSpPr>
          <p:nvPr/>
        </p:nvSpPr>
        <p:spPr bwMode="auto">
          <a:xfrm>
            <a:off x="3024188" y="2252663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7" name="Freeform 525"/>
          <p:cNvSpPr>
            <a:spLocks/>
          </p:cNvSpPr>
          <p:nvPr/>
        </p:nvSpPr>
        <p:spPr bwMode="auto">
          <a:xfrm>
            <a:off x="2828925" y="2289175"/>
            <a:ext cx="230188" cy="1588"/>
          </a:xfrm>
          <a:custGeom>
            <a:avLst/>
            <a:gdLst>
              <a:gd name="T0" fmla="*/ 0 w 145"/>
              <a:gd name="T1" fmla="*/ 0 h 1588"/>
              <a:gd name="T2" fmla="*/ 2147483647 w 145"/>
              <a:gd name="T3" fmla="*/ 0 h 1588"/>
              <a:gd name="T4" fmla="*/ 0 w 145"/>
              <a:gd name="T5" fmla="*/ 0 h 1588"/>
              <a:gd name="T6" fmla="*/ 0 60000 65536"/>
              <a:gd name="T7" fmla="*/ 0 60000 65536"/>
              <a:gd name="T8" fmla="*/ 0 60000 65536"/>
              <a:gd name="T9" fmla="*/ 0 w 145"/>
              <a:gd name="T10" fmla="*/ 0 h 1588"/>
              <a:gd name="T11" fmla="*/ 145 w 14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588">
                <a:moveTo>
                  <a:pt x="0" y="0"/>
                </a:move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78" name="Line 526"/>
          <p:cNvSpPr>
            <a:spLocks noChangeShapeType="1"/>
          </p:cNvSpPr>
          <p:nvPr/>
        </p:nvSpPr>
        <p:spPr bwMode="auto">
          <a:xfrm>
            <a:off x="2828925" y="2289175"/>
            <a:ext cx="230188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lvl="1"/>
            <a:fld id="{D1884336-9781-4874-92CE-A7230A14110A}" type="slidenum">
              <a:rPr lang="en-US" altLang="en-US" smtClean="0"/>
              <a:pPr lvl="1"/>
              <a:t>9</a:t>
            </a:fld>
            <a:endParaRPr lang="en-US" alt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" y="2362200"/>
          <a:ext cx="80105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4419600" imgH="2438400" progId="">
                  <p:embed/>
                </p:oleObj>
              </mc:Choice>
              <mc:Fallback>
                <p:oleObj r:id="rId3" imgW="4419600" imgH="2438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8010525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Flash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86&quot;&gt;&lt;/object&gt;&lt;object type=&quot;2&quot; unique_id=&quot;10087&quot;&gt;&lt;object type=&quot;3&quot; unique_id=&quot;10088&quot;&gt;&lt;property id=&quot;20148&quot; value=&quot;5&quot;/&gt;&lt;property id=&quot;20300&quot; value=&quot;Slide 1 - &amp;quot;ECE/CS 552: Performance and Cost&amp;quot;&quot;/&gt;&lt;property id=&quot;20307&quot; value=&quot;256&quot;/&gt;&lt;/object&gt;&lt;object type=&quot;3&quot; unique_id=&quot;10089&quot;&gt;&lt;property id=&quot;20148&quot; value=&quot;5&quot;/&gt;&lt;property id=&quot;20300&quot; value=&quot;Slide 2 - &amp;quot;Performance and Cost&amp;quot;&quot;/&gt;&lt;property id=&quot;20307&quot; value=&quot;258&quot;/&gt;&lt;/object&gt;&lt;object type=&quot;3&quot; unique_id=&quot;10090&quot;&gt;&lt;property id=&quot;20148&quot; value=&quot;5&quot;/&gt;&lt;property id=&quot;20300&quot; value=&quot;Slide 3 - &amp;quot;Performance and Cost &amp;quot;&quot;/&gt;&lt;property id=&quot;20307&quot; value=&quot;257&quot;/&gt;&lt;/object&gt;&lt;object type=&quot;3&quot; unique_id=&quot;10091&quot;&gt;&lt;property id=&quot;20148&quot; value=&quot;5&quot;/&gt;&lt;property id=&quot;20300&quot; value=&quot;Slide 4 - &amp;quot;Performance of Computers&amp;quot;&quot;/&gt;&lt;property id=&quot;20307&quot; value=&quot;259&quot;/&gt;&lt;/object&gt;&lt;object type=&quot;3&quot; unique_id=&quot;10092&quot;&gt;&lt;property id=&quot;20148&quot; value=&quot;5&quot;/&gt;&lt;property id=&quot;20300&quot; value=&quot;Slide 5 - &amp;quot;Forecast&amp;quot;&quot;/&gt;&lt;property id=&quot;20307&quot; value=&quot;260&quot;/&gt;&lt;/object&gt;&lt;object type=&quot;3&quot; unique_id=&quot;10093&quot;&gt;&lt;property id=&quot;20148&quot; value=&quot;5&quot;/&gt;&lt;property id=&quot;20300&quot; value=&quot;Slide 6 - &amp;quot;Defining Performance&amp;quot;&quot;/&gt;&lt;property id=&quot;20307&quot; value=&quot;261&quot;/&gt;&lt;/object&gt;&lt;object type=&quot;3&quot; unique_id=&quot;10094&quot;&gt;&lt;property id=&quot;20148&quot; value=&quot;5&quot;/&gt;&lt;property id=&quot;20300&quot; value=&quot;Slide 7 - &amp;quot;Response Time vs. Throughput&amp;quot;&quot;/&gt;&lt;property id=&quot;20307&quot; value=&quot;262&quot;/&gt;&lt;/object&gt;&lt;object type=&quot;3&quot; unique_id=&quot;10095&quot;&gt;&lt;property id=&quot;20148&quot; value=&quot;5&quot;/&gt;&lt;property id=&quot;20300&quot; value=&quot;Slide 8 - &amp;quot;What is Performance for us?&amp;quot;&quot;/&gt;&lt;property id=&quot;20307&quot; value=&quot;263&quot;/&gt;&lt;/object&gt;&lt;object type=&quot;3&quot; unique_id=&quot;10096&quot;&gt;&lt;property id=&quot;20148&quot; value=&quot;5&quot;/&gt;&lt;property id=&quot;20300&quot; value=&quot;Slide 9 - &amp;quot;Improve Performance&amp;quot;&quot;/&gt;&lt;property id=&quot;20307&quot; value=&quot;264&quot;/&gt;&lt;/object&gt;&lt;object type=&quot;3&quot; unique_id=&quot;10097&quot;&gt;&lt;property id=&quot;20148&quot; value=&quot;5&quot;/&gt;&lt;property id=&quot;20300&quot; value=&quot;Slide 10 - &amp;quot;Performance Comparison&amp;quot;&quot;/&gt;&lt;property id=&quot;20307&quot; value=&quot;265&quot;/&gt;&lt;/object&gt;&lt;object type=&quot;3&quot; unique_id=&quot;10098&quot;&gt;&lt;property id=&quot;20148&quot; value=&quot;5&quot;/&gt;&lt;property id=&quot;20300&quot; value=&quot;Slide 11 - &amp;quot;Breaking Down Performance&amp;quot;&quot;/&gt;&lt;property id=&quot;20307&quot; value=&quot;266&quot;/&gt;&lt;/object&gt;&lt;object type=&quot;3&quot; unique_id=&quot;10099&quot;&gt;&lt;property id=&quot;20148&quot; value=&quot;5&quot;/&gt;&lt;property id=&quot;20300&quot; value=&quot;Slide 12 - &amp;quot;Iron Law&amp;quot;&quot;/&gt;&lt;property id=&quot;20307&quot; value=&quot;267&quot;/&gt;&lt;/object&gt;&lt;object type=&quot;3&quot; unique_id=&quot;10100&quot;&gt;&lt;property id=&quot;20148&quot; value=&quot;5&quot;/&gt;&lt;property id=&quot;20300&quot; value=&quot;Slide 13 - &amp;quot;Iron Law&amp;quot;&quot;/&gt;&lt;property id=&quot;20307&quot; value=&quot;268&quot;/&gt;&lt;/object&gt;&lt;object type=&quot;3&quot; unique_id=&quot;10101&quot;&gt;&lt;property id=&quot;20148&quot; value=&quot;5&quot;/&gt;&lt;property id=&quot;20300&quot; value=&quot;Slide 14 - &amp;quot;Our Goal&amp;quot;&quot;/&gt;&lt;property id=&quot;20307&quot; value=&quot;269&quot;/&gt;&lt;/object&gt;&lt;object type=&quot;3&quot; unique_id=&quot;10102&quot;&gt;&lt;property id=&quot;20148&quot; value=&quot;5&quot;/&gt;&lt;property id=&quot;20300&quot; value=&quot;Slide 15 - &amp;quot;Other Metrics&amp;quot;&quot;/&gt;&lt;property id=&quot;20307&quot; value=&quot;270&quot;/&gt;&lt;/object&gt;&lt;object type=&quot;3&quot; unique_id=&quot;10103&quot;&gt;&lt;property id=&quot;20148&quot; value=&quot;5&quot;/&gt;&lt;property id=&quot;20300&quot; value=&quot;Slide 16 - &amp;quot;Problems with MIPS&amp;quot;&quot;/&gt;&lt;property id=&quot;20307&quot; value=&quot;271&quot;/&gt;&lt;/object&gt;&lt;object type=&quot;3&quot; unique_id=&quot;10104&quot;&gt;&lt;property id=&quot;20148&quot; value=&quot;5&quot;/&gt;&lt;property id=&quot;20300&quot; value=&quot;Slide 17 - &amp;quot;Problems with MIPS&amp;quot;&quot;/&gt;&lt;property id=&quot;20307&quot; value=&quot;272&quot;/&gt;&lt;/object&gt;&lt;object type=&quot;3&quot; unique_id=&quot;10105&quot;&gt;&lt;property id=&quot;20148&quot; value=&quot;5&quot;/&gt;&lt;property id=&quot;20300&quot; value=&quot;Slide 18 - &amp;quot;Other Metrics&amp;quot;&quot;/&gt;&lt;property id=&quot;20307&quot; value=&quot;273&quot;/&gt;&lt;/object&gt;&lt;object type=&quot;3&quot; unique_id=&quot;10106&quot;&gt;&lt;property id=&quot;20148&quot; value=&quot;5&quot;/&gt;&lt;property id=&quot;20300&quot; value=&quot;Slide 19 - &amp;quot;Rules&amp;quot;&quot;/&gt;&lt;property id=&quot;20307&quot; value=&quot;274&quot;/&gt;&lt;/object&gt;&lt;object type=&quot;3&quot; unique_id=&quot;10107&quot;&gt;&lt;property id=&quot;20148&quot; value=&quot;5&quot;/&gt;&lt;property id=&quot;20300&quot; value=&quot;Slide 20 - &amp;quot;Iron Law Example&amp;quot;&quot;/&gt;&lt;property id=&quot;20307&quot; value=&quot;275&quot;/&gt;&lt;/object&gt;&lt;object type=&quot;3&quot; unique_id=&quot;10108&quot;&gt;&lt;property id=&quot;20148&quot; value=&quot;5&quot;/&gt;&lt;property id=&quot;20300&quot; value=&quot;Slide 21 - &amp;quot;Iron Law Example&amp;quot;&quot;/&gt;&lt;property id=&quot;20307&quot; value=&quot;276&quot;/&gt;&lt;/object&gt;&lt;object type=&quot;3&quot; unique_id=&quot;10109&quot;&gt;&lt;property id=&quot;20148&quot; value=&quot;5&quot;/&gt;&lt;property id=&quot;20300&quot; value=&quot;Slide 22 - &amp;quot;Iron Law Example&amp;quot;&quot;/&gt;&lt;property id=&quot;20307&quot; value=&quot;277&quot;/&gt;&lt;/object&gt;&lt;object type=&quot;3&quot; unique_id=&quot;10110&quot;&gt;&lt;property id=&quot;20148&quot; value=&quot;5&quot;/&gt;&lt;property id=&quot;20300&quot; value=&quot;Slide 23 - &amp;quot;Which Programs&amp;quot;&quot;/&gt;&lt;property id=&quot;20307&quot; value=&quot;278&quot;/&gt;&lt;/object&gt;&lt;object type=&quot;3&quot; unique_id=&quot;10111&quot;&gt;&lt;property id=&quot;20148&quot; value=&quot;5&quot;/&gt;&lt;property id=&quot;20300&quot; value=&quot;Slide 24 - &amp;quot;How to Average&amp;quot;&quot;/&gt;&lt;property id=&quot;20307&quot; value=&quot;279&quot;/&gt;&lt;/object&gt;&lt;object type=&quot;3&quot; unique_id=&quot;10112&quot;&gt;&lt;property id=&quot;20148&quot; value=&quot;5&quot;/&gt;&lt;property id=&quot;20300&quot; value=&quot;Slide 25 - &amp;quot;How to Average&amp;quot;&quot;/&gt;&lt;property id=&quot;20307&quot; value=&quot;280&quot;/&gt;&lt;/object&gt;&lt;object type=&quot;3&quot; unique_id=&quot;10113&quot;&gt;&lt;property id=&quot;20148&quot; value=&quot;5&quot;/&gt;&lt;property id=&quot;20300&quot; value=&quot;Slide 26 - &amp;quot;Other Averages&amp;quot;&quot;/&gt;&lt;property id=&quot;20307&quot; value=&quot;281&quot;/&gt;&lt;/object&gt;&lt;object type=&quot;3&quot; unique_id=&quot;10114&quot;&gt;&lt;property id=&quot;20148&quot; value=&quot;5&quot;/&gt;&lt;property id=&quot;20300&quot; value=&quot;Slide 27 - &amp;quot;Harmonic Mean&amp;quot;&quot;/&gt;&lt;property id=&quot;20307&quot; value=&quot;282&quot;/&gt;&lt;/object&gt;&lt;object type=&quot;3&quot; unique_id=&quot;10115&quot;&gt;&lt;property id=&quot;20148&quot; value=&quot;5&quot;/&gt;&lt;property id=&quot;20300&quot; value=&quot;Slide 28 - &amp;quot;Dealing with Ratios&amp;quot;&quot;/&gt;&lt;property id=&quot;20307&quot; value=&quot;283&quot;/&gt;&lt;/object&gt;&lt;object type=&quot;3&quot; unique_id=&quot;10116&quot;&gt;&lt;property id=&quot;20148&quot; value=&quot;5&quot;/&gt;&lt;property id=&quot;20300&quot; value=&quot;Slide 29 - &amp;quot;Dealing with Ratios&amp;quot;&quot;/&gt;&lt;property id=&quot;20307&quot; value=&quot;284&quot;/&gt;&lt;/object&gt;&lt;object type=&quot;3&quot; unique_id=&quot;10117&quot;&gt;&lt;property id=&quot;20148&quot; value=&quot;5&quot;/&gt;&lt;property id=&quot;20300&quot; value=&quot;Slide 30 - &amp;quot;Geometric Mean&amp;quot;&quot;/&gt;&lt;property id=&quot;20307&quot; value=&quot;285&quot;/&gt;&lt;/object&gt;&lt;object type=&quot;3&quot; unique_id=&quot;10118&quot;&gt;&lt;property id=&quot;20148&quot; value=&quot;5&quot;/&gt;&lt;property id=&quot;20300&quot; value=&quot;Slide 31 - &amp;quot;But…&amp;quot;&quot;/&gt;&lt;property id=&quot;20307&quot; value=&quot;286&quot;/&gt;&lt;/object&gt;&lt;object type=&quot;3&quot; unique_id=&quot;10119&quot;&gt;&lt;property id=&quot;20148&quot; value=&quot;5&quot;/&gt;&lt;property id=&quot;20300&quot; value=&quot;Slide 32 - &amp;quot;Summary&amp;quot;&quot;/&gt;&lt;property id=&quot;20307&quot; value=&quot;287&quot;/&gt;&lt;/object&gt;&lt;object type=&quot;3&quot; unique_id=&quot;10120&quot;&gt;&lt;property id=&quot;20148&quot; value=&quot;5&quot;/&gt;&lt;property id=&quot;20300&quot; value=&quot;Slide 33 - &amp;quot;Benchmarks: SPEC2000&amp;quot;&quot;/&gt;&lt;property id=&quot;20307&quot; value=&quot;288&quot;/&gt;&lt;/object&gt;&lt;object type=&quot;3&quot; unique_id=&quot;10121&quot;&gt;&lt;property id=&quot;20148&quot; value=&quot;5&quot;/&gt;&lt;property id=&quot;20300&quot; value=&quot;Slide 34 - &amp;quot;Benchmarks: SPEC CINT2000&amp;quot;&quot;/&gt;&lt;property id=&quot;20307&quot; value=&quot;289&quot;/&gt;&lt;/object&gt;&lt;object type=&quot;3&quot; unique_id=&quot;10122&quot;&gt;&lt;property id=&quot;20148&quot; value=&quot;5&quot;/&gt;&lt;property id=&quot;20300&quot; value=&quot;Slide 35 - &amp;quot;Benchmarks: SPEC CFP2000&amp;quot;&quot;/&gt;&lt;property id=&quot;20307&quot; value=&quot;290&quot;/&gt;&lt;/object&gt;&lt;object type=&quot;3&quot; unique_id=&quot;10123&quot;&gt;&lt;property id=&quot;20148&quot; value=&quot;5&quot;/&gt;&lt;property id=&quot;20300&quot; value=&quot;Slide 36 - &amp;quot;Benchmark Pitfalls&amp;quot;&quot;/&gt;&lt;property id=&quot;20307&quot; value=&quot;291&quot;/&gt;&lt;/object&gt;&lt;object type=&quot;3&quot; unique_id=&quot;10124&quot;&gt;&lt;property id=&quot;20148&quot; value=&quot;5&quot;/&gt;&lt;property id=&quot;20300&quot; value=&quot;Slide 37 - &amp;quot;Amdahl’s Law&amp;quot;&quot;/&gt;&lt;property id=&quot;20307&quot; value=&quot;292&quot;/&gt;&lt;/object&gt;&lt;object type=&quot;3&quot; unique_id=&quot;10125&quot;&gt;&lt;property id=&quot;20148&quot; value=&quot;5&quot;/&gt;&lt;property id=&quot;20300&quot; value=&quot;Slide 38 - &amp;quot;Amdahl’s Law Example&amp;quot;&quot;/&gt;&lt;property id=&quot;20307&quot; value=&quot;293&quot;/&gt;&lt;/object&gt;&lt;object type=&quot;3&quot; unique_id=&quot;10126&quot;&gt;&lt;property id=&quot;20148&quot; value=&quot;5&quot;/&gt;&lt;property id=&quot;20300&quot; value=&quot;Slide 39 - &amp;quot;Amdahl’s Law Example, cont’d&amp;quot;&quot;/&gt;&lt;property id=&quot;20307&quot; value=&quot;294&quot;/&gt;&lt;/object&gt;&lt;object type=&quot;3&quot; unique_id=&quot;10127&quot;&gt;&lt;property id=&quot;20148&quot; value=&quot;5&quot;/&gt;&lt;property id=&quot;20300&quot; value=&quot;Slide 40 - &amp;quot;Amdahl’s Law: Limit&amp;quot;&quot;/&gt;&lt;property id=&quot;20307&quot; value=&quot;295&quot;/&gt;&lt;/object&gt;&lt;object type=&quot;3&quot; unique_id=&quot;10128&quot;&gt;&lt;property id=&quot;20148&quot; value=&quot;5&quot;/&gt;&lt;property id=&quot;20300&quot; value=&quot;Slide 41 - &amp;quot;Amdahl’s Law: Limit&amp;quot;&quot;/&gt;&lt;property id=&quot;20307&quot; value=&quot;298&quot;/&gt;&lt;/object&gt;&lt;object type=&quot;3&quot; unique_id=&quot;10129&quot;&gt;&lt;property id=&quot;20148&quot; value=&quot;5&quot;/&gt;&lt;property id=&quot;20300&quot; value=&quot;Slide 42 - &amp;quot;Summary&amp;quot;&quot;/&gt;&lt;property id=&quot;20307&quot; value=&quot;296&quot;/&gt;&lt;/object&gt;&lt;object type=&quot;3&quot; unique_id=&quot;10130&quot;&gt;&lt;property id=&quot;20148&quot; value=&quot;5&quot;/&gt;&lt;property id=&quot;20300&quot; value=&quot;Slide 43 - &amp;quot;Summary Cont’d&amp;quot;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45602</TotalTime>
  <Words>805</Words>
  <Application>Microsoft Office PowerPoint</Application>
  <PresentationFormat>On-screen Show (4:3)</PresentationFormat>
  <Paragraphs>482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CAM   </vt:lpstr>
      <vt:lpstr>CAM</vt:lpstr>
      <vt:lpstr>CAM</vt:lpstr>
      <vt:lpstr>Read-Only Memory</vt:lpstr>
      <vt:lpstr>Read-Only Memory Cells</vt:lpstr>
      <vt:lpstr>   Nonvolatile Memory</vt:lpstr>
      <vt:lpstr>MOS NOR ROM</vt:lpstr>
      <vt:lpstr>MOS NAND ROM</vt:lpstr>
      <vt:lpstr>PowerPoint Presentation</vt:lpstr>
      <vt:lpstr>PowerPoint Presentation</vt:lpstr>
      <vt:lpstr>Reading Memory State</vt:lpstr>
      <vt:lpstr>Writing Memory State</vt:lpstr>
      <vt:lpstr>NOR Array</vt:lpstr>
      <vt:lpstr>Multi-Levels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smitha@ntu.edu.sg</dc:creator>
  <cp:lastModifiedBy>IITP</cp:lastModifiedBy>
  <cp:revision>765</cp:revision>
  <cp:lastPrinted>2014-08-25T09:05:20Z</cp:lastPrinted>
  <dcterms:created xsi:type="dcterms:W3CDTF">1601-01-01T00:00:00Z</dcterms:created>
  <dcterms:modified xsi:type="dcterms:W3CDTF">2020-05-18T09:20:22Z</dcterms:modified>
</cp:coreProperties>
</file>