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3" r:id="rId1"/>
    <p:sldMasterId id="2147483755" r:id="rId2"/>
  </p:sldMasterIdLst>
  <p:notesMasterIdLst>
    <p:notesMasterId r:id="rId25"/>
  </p:notesMasterIdLst>
  <p:sldIdLst>
    <p:sldId id="280" r:id="rId3"/>
    <p:sldId id="285" r:id="rId4"/>
    <p:sldId id="281" r:id="rId5"/>
    <p:sldId id="286" r:id="rId6"/>
    <p:sldId id="287" r:id="rId7"/>
    <p:sldId id="288" r:id="rId8"/>
    <p:sldId id="289" r:id="rId9"/>
    <p:sldId id="290" r:id="rId10"/>
    <p:sldId id="291" r:id="rId11"/>
    <p:sldId id="282" r:id="rId12"/>
    <p:sldId id="297" r:id="rId13"/>
    <p:sldId id="296" r:id="rId14"/>
    <p:sldId id="312" r:id="rId15"/>
    <p:sldId id="299" r:id="rId16"/>
    <p:sldId id="300" r:id="rId17"/>
    <p:sldId id="301" r:id="rId18"/>
    <p:sldId id="314" r:id="rId19"/>
    <p:sldId id="315" r:id="rId20"/>
    <p:sldId id="317" r:id="rId21"/>
    <p:sldId id="321" r:id="rId22"/>
    <p:sldId id="319" r:id="rId23"/>
    <p:sldId id="32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0000"/>
    <a:srgbClr val="B71E42"/>
    <a:srgbClr val="CAC6C1"/>
    <a:srgbClr val="007A37"/>
    <a:srgbClr val="586EA6"/>
    <a:srgbClr val="0000CC"/>
    <a:srgbClr val="C40000"/>
    <a:srgbClr val="891631"/>
    <a:srgbClr val="4472C4"/>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802" autoAdjust="0"/>
  </p:normalViewPr>
  <p:slideViewPr>
    <p:cSldViewPr snapToGrid="0">
      <p:cViewPr varScale="1">
        <p:scale>
          <a:sx n="80" d="100"/>
          <a:sy n="80" d="100"/>
        </p:scale>
        <p:origin x="176" y="4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E7474F-4D1E-4A6A-8696-3BBCEE70F73C}" type="doc">
      <dgm:prSet loTypeId="urn:microsoft.com/office/officeart/2005/8/layout/chevron1" loCatId="process" qsTypeId="urn:microsoft.com/office/officeart/2005/8/quickstyle/simple1" qsCatId="simple" csTypeId="urn:microsoft.com/office/officeart/2005/8/colors/accent1_2" csCatId="accent1" phldr="1"/>
      <dgm:spPr/>
    </dgm:pt>
    <dgm:pt modelId="{D7B5E410-0AC5-4498-A709-F72DC720FB3C}">
      <dgm:prSet phldrT="[Text]" custT="1"/>
      <dgm:spPr/>
      <dgm:t>
        <a:bodyPr/>
        <a:lstStyle/>
        <a:p>
          <a:pPr algn="ctr"/>
          <a:r>
            <a:rPr lang="en-US" sz="1800" b="1" dirty="0">
              <a:latin typeface="Calibri" panose="020F0502020204030204" pitchFamily="34" charset="0"/>
              <a:cs typeface="Calibri" panose="020F0502020204030204" pitchFamily="34" charset="0"/>
            </a:rPr>
            <a:t>A/c number Identification</a:t>
          </a:r>
        </a:p>
      </dgm:t>
    </dgm:pt>
    <dgm:pt modelId="{A85FE45E-E8F8-437F-AE44-1AA40EFF8901}" type="parTrans" cxnId="{AC977B11-5E31-4B4B-92F7-CCA8C66269B3}">
      <dgm:prSet/>
      <dgm:spPr/>
      <dgm:t>
        <a:bodyPr/>
        <a:lstStyle/>
        <a:p>
          <a:pPr algn="ctr"/>
          <a:endParaRPr lang="en-US" sz="2000" b="1">
            <a:latin typeface="Calibri" panose="020F0502020204030204" pitchFamily="34" charset="0"/>
            <a:cs typeface="Calibri" panose="020F0502020204030204" pitchFamily="34" charset="0"/>
          </a:endParaRPr>
        </a:p>
      </dgm:t>
    </dgm:pt>
    <dgm:pt modelId="{A00A846A-6A5B-49FE-B12C-D7340860AD76}" type="sibTrans" cxnId="{AC977B11-5E31-4B4B-92F7-CCA8C66269B3}">
      <dgm:prSet/>
      <dgm:spPr/>
      <dgm:t>
        <a:bodyPr/>
        <a:lstStyle/>
        <a:p>
          <a:pPr algn="ctr"/>
          <a:endParaRPr lang="en-US" sz="2000" b="1">
            <a:latin typeface="Calibri" panose="020F0502020204030204" pitchFamily="34" charset="0"/>
            <a:cs typeface="Calibri" panose="020F0502020204030204" pitchFamily="34" charset="0"/>
          </a:endParaRPr>
        </a:p>
      </dgm:t>
    </dgm:pt>
    <dgm:pt modelId="{19B18496-42CE-4BC9-8CAA-629AD28D6F66}">
      <dgm:prSet phldrT="[Text]" custT="1"/>
      <dgm:spPr/>
      <dgm:t>
        <a:bodyPr/>
        <a:lstStyle/>
        <a:p>
          <a:pPr algn="ctr"/>
          <a:r>
            <a:rPr lang="en-US" sz="1800" b="1" dirty="0">
              <a:latin typeface="Calibri" panose="020F0502020204030204" pitchFamily="34" charset="0"/>
              <a:cs typeface="Calibri" panose="020F0502020204030204" pitchFamily="34" charset="0"/>
            </a:rPr>
            <a:t>Banking Services</a:t>
          </a:r>
        </a:p>
      </dgm:t>
    </dgm:pt>
    <dgm:pt modelId="{2101B890-FDB7-464A-A6B8-7A4CD428EE31}" type="parTrans" cxnId="{DE2914EA-48C7-4814-B39E-61F3CD533D0B}">
      <dgm:prSet/>
      <dgm:spPr/>
      <dgm:t>
        <a:bodyPr/>
        <a:lstStyle/>
        <a:p>
          <a:pPr algn="ctr"/>
          <a:endParaRPr lang="en-US" sz="2000" b="1">
            <a:latin typeface="Calibri" panose="020F0502020204030204" pitchFamily="34" charset="0"/>
            <a:cs typeface="Calibri" panose="020F0502020204030204" pitchFamily="34" charset="0"/>
          </a:endParaRPr>
        </a:p>
      </dgm:t>
    </dgm:pt>
    <dgm:pt modelId="{CED0338C-93DC-4375-84D5-1A794DAC66F6}" type="sibTrans" cxnId="{DE2914EA-48C7-4814-B39E-61F3CD533D0B}">
      <dgm:prSet/>
      <dgm:spPr/>
      <dgm:t>
        <a:bodyPr/>
        <a:lstStyle/>
        <a:p>
          <a:pPr algn="ctr"/>
          <a:endParaRPr lang="en-US" sz="2000" b="1">
            <a:latin typeface="Calibri" panose="020F0502020204030204" pitchFamily="34" charset="0"/>
            <a:cs typeface="Calibri" panose="020F0502020204030204" pitchFamily="34" charset="0"/>
          </a:endParaRPr>
        </a:p>
      </dgm:t>
    </dgm:pt>
    <dgm:pt modelId="{29C0B014-62F4-45D3-92A2-FDBC5A461CB1}">
      <dgm:prSet phldrT="[Text]" custT="1"/>
      <dgm:spPr/>
      <dgm:t>
        <a:bodyPr/>
        <a:lstStyle/>
        <a:p>
          <a:pPr algn="ctr"/>
          <a:r>
            <a:rPr lang="en-US" sz="1800" b="1" dirty="0">
              <a:latin typeface="Calibri" panose="020F0502020204030204" pitchFamily="34" charset="0"/>
              <a:cs typeface="Calibri" panose="020F0502020204030204" pitchFamily="34" charset="0"/>
            </a:rPr>
            <a:t>Transactions</a:t>
          </a:r>
        </a:p>
      </dgm:t>
    </dgm:pt>
    <dgm:pt modelId="{0679A3AB-EE79-4E95-B938-CC663994F756}" type="parTrans" cxnId="{ED180044-739E-4030-BEDB-D81761DE1231}">
      <dgm:prSet/>
      <dgm:spPr/>
      <dgm:t>
        <a:bodyPr/>
        <a:lstStyle/>
        <a:p>
          <a:pPr algn="ctr"/>
          <a:endParaRPr lang="en-US" sz="2000" b="1">
            <a:latin typeface="Calibri" panose="020F0502020204030204" pitchFamily="34" charset="0"/>
            <a:cs typeface="Calibri" panose="020F0502020204030204" pitchFamily="34" charset="0"/>
          </a:endParaRPr>
        </a:p>
      </dgm:t>
    </dgm:pt>
    <dgm:pt modelId="{DC09F3D9-7EF7-4827-BC1E-019B8B01157D}" type="sibTrans" cxnId="{ED180044-739E-4030-BEDB-D81761DE1231}">
      <dgm:prSet/>
      <dgm:spPr/>
      <dgm:t>
        <a:bodyPr/>
        <a:lstStyle/>
        <a:p>
          <a:pPr algn="ctr"/>
          <a:endParaRPr lang="en-US" sz="2000" b="1">
            <a:latin typeface="Calibri" panose="020F0502020204030204" pitchFamily="34" charset="0"/>
            <a:cs typeface="Calibri" panose="020F0502020204030204" pitchFamily="34" charset="0"/>
          </a:endParaRPr>
        </a:p>
      </dgm:t>
    </dgm:pt>
    <dgm:pt modelId="{4C4AD41C-792D-4E7E-A514-91283F912224}">
      <dgm:prSet custT="1"/>
      <dgm:spPr/>
      <dgm:t>
        <a:bodyPr/>
        <a:lstStyle/>
        <a:p>
          <a:pPr algn="ctr"/>
          <a:r>
            <a:rPr lang="en-US" sz="1800" b="1" dirty="0">
              <a:latin typeface="Calibri" panose="020F0502020204030204" pitchFamily="34" charset="0"/>
              <a:cs typeface="Calibri" panose="020F0502020204030204" pitchFamily="34" charset="0"/>
            </a:rPr>
            <a:t>PIN</a:t>
          </a:r>
        </a:p>
        <a:p>
          <a:pPr algn="ctr"/>
          <a:r>
            <a:rPr lang="en-US" sz="1800" b="1" dirty="0">
              <a:latin typeface="Calibri" panose="020F0502020204030204" pitchFamily="34" charset="0"/>
              <a:cs typeface="Calibri" panose="020F0502020204030204" pitchFamily="34" charset="0"/>
            </a:rPr>
            <a:t>Verification</a:t>
          </a:r>
        </a:p>
      </dgm:t>
    </dgm:pt>
    <dgm:pt modelId="{7C5D0816-59AE-476A-9EE4-7E3769BD2F7A}" type="parTrans" cxnId="{695380B3-4478-4A30-9078-A6C6BA3256EB}">
      <dgm:prSet/>
      <dgm:spPr/>
      <dgm:t>
        <a:bodyPr/>
        <a:lstStyle/>
        <a:p>
          <a:pPr algn="ctr"/>
          <a:endParaRPr lang="en-US" sz="2000" b="1">
            <a:latin typeface="Calibri" panose="020F0502020204030204" pitchFamily="34" charset="0"/>
            <a:cs typeface="Calibri" panose="020F0502020204030204" pitchFamily="34" charset="0"/>
          </a:endParaRPr>
        </a:p>
      </dgm:t>
    </dgm:pt>
    <dgm:pt modelId="{C92AB839-3E84-4349-902D-FE16F0A822AD}" type="sibTrans" cxnId="{695380B3-4478-4A30-9078-A6C6BA3256EB}">
      <dgm:prSet/>
      <dgm:spPr/>
      <dgm:t>
        <a:bodyPr/>
        <a:lstStyle/>
        <a:p>
          <a:pPr algn="ctr"/>
          <a:endParaRPr lang="en-US" sz="2000" b="1">
            <a:latin typeface="Calibri" panose="020F0502020204030204" pitchFamily="34" charset="0"/>
            <a:cs typeface="Calibri" panose="020F0502020204030204" pitchFamily="34" charset="0"/>
          </a:endParaRPr>
        </a:p>
      </dgm:t>
    </dgm:pt>
    <dgm:pt modelId="{C0E72F3D-8362-4229-A6B1-BFE3283AAA4E}" type="pres">
      <dgm:prSet presAssocID="{74E7474F-4D1E-4A6A-8696-3BBCEE70F73C}" presName="Name0" presStyleCnt="0">
        <dgm:presLayoutVars>
          <dgm:dir/>
          <dgm:animLvl val="lvl"/>
          <dgm:resizeHandles val="exact"/>
        </dgm:presLayoutVars>
      </dgm:prSet>
      <dgm:spPr/>
    </dgm:pt>
    <dgm:pt modelId="{9DCE7F8A-853F-4539-8D17-813154E9F73C}" type="pres">
      <dgm:prSet presAssocID="{D7B5E410-0AC5-4498-A709-F72DC720FB3C}" presName="parTxOnly" presStyleLbl="node1" presStyleIdx="0" presStyleCnt="4">
        <dgm:presLayoutVars>
          <dgm:chMax val="0"/>
          <dgm:chPref val="0"/>
          <dgm:bulletEnabled val="1"/>
        </dgm:presLayoutVars>
      </dgm:prSet>
      <dgm:spPr/>
    </dgm:pt>
    <dgm:pt modelId="{BA0BB3CA-4F66-4748-A8B8-6DA23A09C16A}" type="pres">
      <dgm:prSet presAssocID="{A00A846A-6A5B-49FE-B12C-D7340860AD76}" presName="parTxOnlySpace" presStyleCnt="0"/>
      <dgm:spPr/>
    </dgm:pt>
    <dgm:pt modelId="{B7EC4EEE-1FB0-4E39-9DBB-C962C515B7E4}" type="pres">
      <dgm:prSet presAssocID="{4C4AD41C-792D-4E7E-A514-91283F912224}" presName="parTxOnly" presStyleLbl="node1" presStyleIdx="1" presStyleCnt="4">
        <dgm:presLayoutVars>
          <dgm:chMax val="0"/>
          <dgm:chPref val="0"/>
          <dgm:bulletEnabled val="1"/>
        </dgm:presLayoutVars>
      </dgm:prSet>
      <dgm:spPr/>
    </dgm:pt>
    <dgm:pt modelId="{D1ED3E61-14AF-4169-8720-6A219A5F99E4}" type="pres">
      <dgm:prSet presAssocID="{C92AB839-3E84-4349-902D-FE16F0A822AD}" presName="parTxOnlySpace" presStyleCnt="0"/>
      <dgm:spPr/>
    </dgm:pt>
    <dgm:pt modelId="{55DF76D0-4A07-450D-8D12-4EDD55FF4A44}" type="pres">
      <dgm:prSet presAssocID="{19B18496-42CE-4BC9-8CAA-629AD28D6F66}" presName="parTxOnly" presStyleLbl="node1" presStyleIdx="2" presStyleCnt="4">
        <dgm:presLayoutVars>
          <dgm:chMax val="0"/>
          <dgm:chPref val="0"/>
          <dgm:bulletEnabled val="1"/>
        </dgm:presLayoutVars>
      </dgm:prSet>
      <dgm:spPr/>
    </dgm:pt>
    <dgm:pt modelId="{B4C36998-8C0D-4531-8C38-883D3F83DC10}" type="pres">
      <dgm:prSet presAssocID="{CED0338C-93DC-4375-84D5-1A794DAC66F6}" presName="parTxOnlySpace" presStyleCnt="0"/>
      <dgm:spPr/>
    </dgm:pt>
    <dgm:pt modelId="{815ED4DD-D61B-49B2-886B-CFD8B0CD193B}" type="pres">
      <dgm:prSet presAssocID="{29C0B014-62F4-45D3-92A2-FDBC5A461CB1}" presName="parTxOnly" presStyleLbl="node1" presStyleIdx="3" presStyleCnt="4">
        <dgm:presLayoutVars>
          <dgm:chMax val="0"/>
          <dgm:chPref val="0"/>
          <dgm:bulletEnabled val="1"/>
        </dgm:presLayoutVars>
      </dgm:prSet>
      <dgm:spPr/>
    </dgm:pt>
  </dgm:ptLst>
  <dgm:cxnLst>
    <dgm:cxn modelId="{AC977B11-5E31-4B4B-92F7-CCA8C66269B3}" srcId="{74E7474F-4D1E-4A6A-8696-3BBCEE70F73C}" destId="{D7B5E410-0AC5-4498-A709-F72DC720FB3C}" srcOrd="0" destOrd="0" parTransId="{A85FE45E-E8F8-437F-AE44-1AA40EFF8901}" sibTransId="{A00A846A-6A5B-49FE-B12C-D7340860AD76}"/>
    <dgm:cxn modelId="{56CB663A-3245-4152-8781-CAE4A2187618}" type="presOf" srcId="{19B18496-42CE-4BC9-8CAA-629AD28D6F66}" destId="{55DF76D0-4A07-450D-8D12-4EDD55FF4A44}" srcOrd="0" destOrd="0" presId="urn:microsoft.com/office/officeart/2005/8/layout/chevron1"/>
    <dgm:cxn modelId="{ED180044-739E-4030-BEDB-D81761DE1231}" srcId="{74E7474F-4D1E-4A6A-8696-3BBCEE70F73C}" destId="{29C0B014-62F4-45D3-92A2-FDBC5A461CB1}" srcOrd="3" destOrd="0" parTransId="{0679A3AB-EE79-4E95-B938-CC663994F756}" sibTransId="{DC09F3D9-7EF7-4827-BC1E-019B8B01157D}"/>
    <dgm:cxn modelId="{10ABD655-25F8-4D1E-A777-DCA939362128}" type="presOf" srcId="{D7B5E410-0AC5-4498-A709-F72DC720FB3C}" destId="{9DCE7F8A-853F-4539-8D17-813154E9F73C}" srcOrd="0" destOrd="0" presId="urn:microsoft.com/office/officeart/2005/8/layout/chevron1"/>
    <dgm:cxn modelId="{488B498D-E5FC-44A7-BC30-38602D0B82FB}" type="presOf" srcId="{74E7474F-4D1E-4A6A-8696-3BBCEE70F73C}" destId="{C0E72F3D-8362-4229-A6B1-BFE3283AAA4E}" srcOrd="0" destOrd="0" presId="urn:microsoft.com/office/officeart/2005/8/layout/chevron1"/>
    <dgm:cxn modelId="{96666B8F-9118-4E9A-B7F0-FB5578A1C3EE}" type="presOf" srcId="{29C0B014-62F4-45D3-92A2-FDBC5A461CB1}" destId="{815ED4DD-D61B-49B2-886B-CFD8B0CD193B}" srcOrd="0" destOrd="0" presId="urn:microsoft.com/office/officeart/2005/8/layout/chevron1"/>
    <dgm:cxn modelId="{695380B3-4478-4A30-9078-A6C6BA3256EB}" srcId="{74E7474F-4D1E-4A6A-8696-3BBCEE70F73C}" destId="{4C4AD41C-792D-4E7E-A514-91283F912224}" srcOrd="1" destOrd="0" parTransId="{7C5D0816-59AE-476A-9EE4-7E3769BD2F7A}" sibTransId="{C92AB839-3E84-4349-902D-FE16F0A822AD}"/>
    <dgm:cxn modelId="{B622E7D5-A18B-4F79-97C0-82F7BA3482EE}" type="presOf" srcId="{4C4AD41C-792D-4E7E-A514-91283F912224}" destId="{B7EC4EEE-1FB0-4E39-9DBB-C962C515B7E4}" srcOrd="0" destOrd="0" presId="urn:microsoft.com/office/officeart/2005/8/layout/chevron1"/>
    <dgm:cxn modelId="{DE2914EA-48C7-4814-B39E-61F3CD533D0B}" srcId="{74E7474F-4D1E-4A6A-8696-3BBCEE70F73C}" destId="{19B18496-42CE-4BC9-8CAA-629AD28D6F66}" srcOrd="2" destOrd="0" parTransId="{2101B890-FDB7-464A-A6B8-7A4CD428EE31}" sibTransId="{CED0338C-93DC-4375-84D5-1A794DAC66F6}"/>
    <dgm:cxn modelId="{358373A5-E99A-4397-94FD-288AC10FB33F}" type="presParOf" srcId="{C0E72F3D-8362-4229-A6B1-BFE3283AAA4E}" destId="{9DCE7F8A-853F-4539-8D17-813154E9F73C}" srcOrd="0" destOrd="0" presId="urn:microsoft.com/office/officeart/2005/8/layout/chevron1"/>
    <dgm:cxn modelId="{78533001-C72D-43DC-8A71-4F2382D181E2}" type="presParOf" srcId="{C0E72F3D-8362-4229-A6B1-BFE3283AAA4E}" destId="{BA0BB3CA-4F66-4748-A8B8-6DA23A09C16A}" srcOrd="1" destOrd="0" presId="urn:microsoft.com/office/officeart/2005/8/layout/chevron1"/>
    <dgm:cxn modelId="{7A8543DC-049A-4254-8E34-6D47C92F9B02}" type="presParOf" srcId="{C0E72F3D-8362-4229-A6B1-BFE3283AAA4E}" destId="{B7EC4EEE-1FB0-4E39-9DBB-C962C515B7E4}" srcOrd="2" destOrd="0" presId="urn:microsoft.com/office/officeart/2005/8/layout/chevron1"/>
    <dgm:cxn modelId="{F1801B0C-4813-43D2-904A-EAA94B3B7C39}" type="presParOf" srcId="{C0E72F3D-8362-4229-A6B1-BFE3283AAA4E}" destId="{D1ED3E61-14AF-4169-8720-6A219A5F99E4}" srcOrd="3" destOrd="0" presId="urn:microsoft.com/office/officeart/2005/8/layout/chevron1"/>
    <dgm:cxn modelId="{4A9BC126-DD05-4F9E-8004-F5C078703682}" type="presParOf" srcId="{C0E72F3D-8362-4229-A6B1-BFE3283AAA4E}" destId="{55DF76D0-4A07-450D-8D12-4EDD55FF4A44}" srcOrd="4" destOrd="0" presId="urn:microsoft.com/office/officeart/2005/8/layout/chevron1"/>
    <dgm:cxn modelId="{544CE380-51D7-4146-9778-68776699CFAA}" type="presParOf" srcId="{C0E72F3D-8362-4229-A6B1-BFE3283AAA4E}" destId="{B4C36998-8C0D-4531-8C38-883D3F83DC10}" srcOrd="5" destOrd="0" presId="urn:microsoft.com/office/officeart/2005/8/layout/chevron1"/>
    <dgm:cxn modelId="{C9BD6397-8475-461E-97A8-597662E4B365}" type="presParOf" srcId="{C0E72F3D-8362-4229-A6B1-BFE3283AAA4E}" destId="{815ED4DD-D61B-49B2-886B-CFD8B0CD193B}"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CE7F8A-853F-4539-8D17-813154E9F73C}">
      <dsp:nvSpPr>
        <dsp:cNvPr id="0" name=""/>
        <dsp:cNvSpPr/>
      </dsp:nvSpPr>
      <dsp:spPr>
        <a:xfrm>
          <a:off x="3926" y="638282"/>
          <a:ext cx="2285593" cy="91423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A/c number Identification</a:t>
          </a:r>
        </a:p>
      </dsp:txBody>
      <dsp:txXfrm>
        <a:off x="461045" y="638282"/>
        <a:ext cx="1371356" cy="914237"/>
      </dsp:txXfrm>
    </dsp:sp>
    <dsp:sp modelId="{B7EC4EEE-1FB0-4E39-9DBB-C962C515B7E4}">
      <dsp:nvSpPr>
        <dsp:cNvPr id="0" name=""/>
        <dsp:cNvSpPr/>
      </dsp:nvSpPr>
      <dsp:spPr>
        <a:xfrm>
          <a:off x="2060960" y="638282"/>
          <a:ext cx="2285593" cy="91423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PIN</a:t>
          </a:r>
        </a:p>
        <a:p>
          <a:pPr marL="0" lvl="0" indent="0" algn="ctr"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Verification</a:t>
          </a:r>
        </a:p>
      </dsp:txBody>
      <dsp:txXfrm>
        <a:off x="2518079" y="638282"/>
        <a:ext cx="1371356" cy="914237"/>
      </dsp:txXfrm>
    </dsp:sp>
    <dsp:sp modelId="{55DF76D0-4A07-450D-8D12-4EDD55FF4A44}">
      <dsp:nvSpPr>
        <dsp:cNvPr id="0" name=""/>
        <dsp:cNvSpPr/>
      </dsp:nvSpPr>
      <dsp:spPr>
        <a:xfrm>
          <a:off x="4117995" y="638282"/>
          <a:ext cx="2285593" cy="91423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Banking Services</a:t>
          </a:r>
        </a:p>
      </dsp:txBody>
      <dsp:txXfrm>
        <a:off x="4575114" y="638282"/>
        <a:ext cx="1371356" cy="914237"/>
      </dsp:txXfrm>
    </dsp:sp>
    <dsp:sp modelId="{815ED4DD-D61B-49B2-886B-CFD8B0CD193B}">
      <dsp:nvSpPr>
        <dsp:cNvPr id="0" name=""/>
        <dsp:cNvSpPr/>
      </dsp:nvSpPr>
      <dsp:spPr>
        <a:xfrm>
          <a:off x="6175029" y="638282"/>
          <a:ext cx="2285593" cy="91423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Transactions</a:t>
          </a:r>
        </a:p>
      </dsp:txBody>
      <dsp:txXfrm>
        <a:off x="6632148" y="638282"/>
        <a:ext cx="1371356" cy="91423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7"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IN" sz="4400" b="0" strike="noStrike" spc="-1">
                <a:latin typeface="Arial"/>
              </a:rPr>
              <a:t>Click to move the slide</a:t>
            </a:r>
          </a:p>
        </p:txBody>
      </p:sp>
      <p:sp>
        <p:nvSpPr>
          <p:cNvPr id="208" name="PlaceHolder 2"/>
          <p:cNvSpPr>
            <a:spLocks noGrp="1"/>
          </p:cNvSpPr>
          <p:nvPr>
            <p:ph type="body"/>
          </p:nvPr>
        </p:nvSpPr>
        <p:spPr>
          <a:xfrm>
            <a:off x="756000" y="5078520"/>
            <a:ext cx="6047640" cy="4811040"/>
          </a:xfrm>
          <a:prstGeom prst="rect">
            <a:avLst/>
          </a:prstGeom>
        </p:spPr>
        <p:txBody>
          <a:bodyPr lIns="0" tIns="0" rIns="0" bIns="0"/>
          <a:lstStyle/>
          <a:p>
            <a:r>
              <a:rPr lang="en-IN" sz="2000" b="0" strike="noStrike" spc="-1">
                <a:latin typeface="Arial"/>
              </a:rPr>
              <a:t>Click to edit the notes format</a:t>
            </a:r>
          </a:p>
        </p:txBody>
      </p:sp>
      <p:sp>
        <p:nvSpPr>
          <p:cNvPr id="209" name="PlaceHolder 3"/>
          <p:cNvSpPr>
            <a:spLocks noGrp="1"/>
          </p:cNvSpPr>
          <p:nvPr>
            <p:ph type="hdr"/>
          </p:nvPr>
        </p:nvSpPr>
        <p:spPr>
          <a:xfrm>
            <a:off x="0" y="0"/>
            <a:ext cx="3280680" cy="534240"/>
          </a:xfrm>
          <a:prstGeom prst="rect">
            <a:avLst/>
          </a:prstGeom>
        </p:spPr>
        <p:txBody>
          <a:bodyPr lIns="0" tIns="0" rIns="0" bIns="0"/>
          <a:lstStyle/>
          <a:p>
            <a:r>
              <a:rPr lang="en-IN" sz="1400" b="0" strike="noStrike" spc="-1">
                <a:latin typeface="Times New Roman"/>
              </a:rPr>
              <a:t>&lt;header&gt;</a:t>
            </a:r>
          </a:p>
        </p:txBody>
      </p:sp>
      <p:sp>
        <p:nvSpPr>
          <p:cNvPr id="210" name="PlaceHolder 4"/>
          <p:cNvSpPr>
            <a:spLocks noGrp="1"/>
          </p:cNvSpPr>
          <p:nvPr>
            <p:ph type="dt"/>
          </p:nvPr>
        </p:nvSpPr>
        <p:spPr>
          <a:xfrm>
            <a:off x="4278960" y="0"/>
            <a:ext cx="3280680" cy="534240"/>
          </a:xfrm>
          <a:prstGeom prst="rect">
            <a:avLst/>
          </a:prstGeom>
        </p:spPr>
        <p:txBody>
          <a:bodyPr lIns="0" tIns="0" rIns="0" bIns="0"/>
          <a:lstStyle/>
          <a:p>
            <a:pPr algn="r"/>
            <a:r>
              <a:rPr lang="en-IN" sz="1400" b="0" strike="noStrike" spc="-1">
                <a:latin typeface="Times New Roman"/>
              </a:rPr>
              <a:t>&lt;date/time&gt;</a:t>
            </a:r>
          </a:p>
        </p:txBody>
      </p:sp>
      <p:sp>
        <p:nvSpPr>
          <p:cNvPr id="211" name="PlaceHolder 5"/>
          <p:cNvSpPr>
            <a:spLocks noGrp="1"/>
          </p:cNvSpPr>
          <p:nvPr>
            <p:ph type="ftr"/>
          </p:nvPr>
        </p:nvSpPr>
        <p:spPr>
          <a:xfrm>
            <a:off x="0" y="10157400"/>
            <a:ext cx="3280680" cy="534240"/>
          </a:xfrm>
          <a:prstGeom prst="rect">
            <a:avLst/>
          </a:prstGeom>
        </p:spPr>
        <p:txBody>
          <a:bodyPr lIns="0" tIns="0" rIns="0" bIns="0" anchor="b"/>
          <a:lstStyle/>
          <a:p>
            <a:r>
              <a:rPr lang="en-IN" sz="1400" b="0" strike="noStrike" spc="-1">
                <a:latin typeface="Times New Roman"/>
              </a:rPr>
              <a:t>&lt;footer&gt;</a:t>
            </a:r>
          </a:p>
        </p:txBody>
      </p:sp>
      <p:sp>
        <p:nvSpPr>
          <p:cNvPr id="212" name="PlaceHolder 6"/>
          <p:cNvSpPr>
            <a:spLocks noGrp="1"/>
          </p:cNvSpPr>
          <p:nvPr>
            <p:ph type="sldNum"/>
          </p:nvPr>
        </p:nvSpPr>
        <p:spPr>
          <a:xfrm>
            <a:off x="4278960" y="10157400"/>
            <a:ext cx="3280680" cy="534240"/>
          </a:xfrm>
          <a:prstGeom prst="rect">
            <a:avLst/>
          </a:prstGeom>
        </p:spPr>
        <p:txBody>
          <a:bodyPr lIns="0" tIns="0" rIns="0" bIns="0" anchor="b"/>
          <a:lstStyle/>
          <a:p>
            <a:pPr algn="r"/>
            <a:fld id="{38A0080C-FCE6-4BAE-A479-F72C53C04943}"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335173-B740-4FAC-9496-18FCA23D373C}" type="datetimeFigureOut">
              <a:rPr lang="en-US" smtClean="0"/>
              <a:t>01-Jul-20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87972F2-1EE9-48DF-88D5-556709DEFE0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9159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335173-B740-4FAC-9496-18FCA23D373C}"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972F2-1EE9-48DF-88D5-556709DEFE0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9828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335173-B740-4FAC-9496-18FCA23D373C}"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972F2-1EE9-48DF-88D5-556709DEFE0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281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AD41B-4453-4902-962B-F478F68EBA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552EE4-9354-4B47-9ABE-074E3DBC9C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665FB9-50F4-4C7A-A907-D57FB438B86D}"/>
              </a:ext>
            </a:extLst>
          </p:cNvPr>
          <p:cNvSpPr>
            <a:spLocks noGrp="1"/>
          </p:cNvSpPr>
          <p:nvPr>
            <p:ph type="dt" sz="half" idx="10"/>
          </p:nvPr>
        </p:nvSpPr>
        <p:spPr/>
        <p:txBody>
          <a:bodyPr/>
          <a:lstStyle/>
          <a:p>
            <a:fld id="{F1D03596-6AA7-49F7-9477-CBAD23817141}" type="datetimeFigureOut">
              <a:rPr lang="en-US" smtClean="0"/>
              <a:t>01-Jul-20</a:t>
            </a:fld>
            <a:endParaRPr lang="en-US"/>
          </a:p>
        </p:txBody>
      </p:sp>
      <p:sp>
        <p:nvSpPr>
          <p:cNvPr id="5" name="Footer Placeholder 4">
            <a:extLst>
              <a:ext uri="{FF2B5EF4-FFF2-40B4-BE49-F238E27FC236}">
                <a16:creationId xmlns:a16="http://schemas.microsoft.com/office/drawing/2014/main" id="{911053A1-FC46-4152-857C-399E206B7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689D9-0562-4F63-AECB-4EC6218BF579}"/>
              </a:ext>
            </a:extLst>
          </p:cNvPr>
          <p:cNvSpPr>
            <a:spLocks noGrp="1"/>
          </p:cNvSpPr>
          <p:nvPr>
            <p:ph type="sldNum" sz="quarter" idx="12"/>
          </p:nvPr>
        </p:nvSpPr>
        <p:spPr/>
        <p:txBody>
          <a:bodyPr/>
          <a:lstStyle/>
          <a:p>
            <a:fld id="{5F8A5A34-3D65-4E88-9866-8F559F490F93}" type="slidenum">
              <a:rPr lang="en-US" smtClean="0"/>
              <a:t>‹#›</a:t>
            </a:fld>
            <a:endParaRPr lang="en-US"/>
          </a:p>
        </p:txBody>
      </p:sp>
    </p:spTree>
    <p:extLst>
      <p:ext uri="{BB962C8B-B14F-4D97-AF65-F5344CB8AC3E}">
        <p14:creationId xmlns:p14="http://schemas.microsoft.com/office/powerpoint/2010/main" val="2107464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B65F3-CF51-427F-AB1B-9CEA807956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E0A1FF-E8E3-4A31-9917-118009AEB6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637475-39B3-4298-9D91-5E865ECAF382}"/>
              </a:ext>
            </a:extLst>
          </p:cNvPr>
          <p:cNvSpPr>
            <a:spLocks noGrp="1"/>
          </p:cNvSpPr>
          <p:nvPr>
            <p:ph type="dt" sz="half" idx="10"/>
          </p:nvPr>
        </p:nvSpPr>
        <p:spPr/>
        <p:txBody>
          <a:bodyPr/>
          <a:lstStyle/>
          <a:p>
            <a:fld id="{F1D03596-6AA7-49F7-9477-CBAD23817141}" type="datetimeFigureOut">
              <a:rPr lang="en-US" smtClean="0"/>
              <a:t>01-Jul-20</a:t>
            </a:fld>
            <a:endParaRPr lang="en-US"/>
          </a:p>
        </p:txBody>
      </p:sp>
      <p:sp>
        <p:nvSpPr>
          <p:cNvPr id="5" name="Footer Placeholder 4">
            <a:extLst>
              <a:ext uri="{FF2B5EF4-FFF2-40B4-BE49-F238E27FC236}">
                <a16:creationId xmlns:a16="http://schemas.microsoft.com/office/drawing/2014/main" id="{FC98840E-EA37-4442-8E9A-284F2B2477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77DAA6-07C8-4D1B-AE2C-84A12CCA6842}"/>
              </a:ext>
            </a:extLst>
          </p:cNvPr>
          <p:cNvSpPr>
            <a:spLocks noGrp="1"/>
          </p:cNvSpPr>
          <p:nvPr>
            <p:ph type="sldNum" sz="quarter" idx="12"/>
          </p:nvPr>
        </p:nvSpPr>
        <p:spPr/>
        <p:txBody>
          <a:bodyPr/>
          <a:lstStyle/>
          <a:p>
            <a:fld id="{5F8A5A34-3D65-4E88-9866-8F559F490F93}" type="slidenum">
              <a:rPr lang="en-US" smtClean="0"/>
              <a:t>‹#›</a:t>
            </a:fld>
            <a:endParaRPr lang="en-US"/>
          </a:p>
        </p:txBody>
      </p:sp>
    </p:spTree>
    <p:extLst>
      <p:ext uri="{BB962C8B-B14F-4D97-AF65-F5344CB8AC3E}">
        <p14:creationId xmlns:p14="http://schemas.microsoft.com/office/powerpoint/2010/main" val="1150072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1E6FA-ECE3-450B-85D2-10B68951A7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108D27-25DC-4B2C-A798-98A391362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911C7C-161B-4C3B-BEEC-F92F1F28B1F7}"/>
              </a:ext>
            </a:extLst>
          </p:cNvPr>
          <p:cNvSpPr>
            <a:spLocks noGrp="1"/>
          </p:cNvSpPr>
          <p:nvPr>
            <p:ph type="dt" sz="half" idx="10"/>
          </p:nvPr>
        </p:nvSpPr>
        <p:spPr/>
        <p:txBody>
          <a:bodyPr/>
          <a:lstStyle/>
          <a:p>
            <a:fld id="{F1D03596-6AA7-49F7-9477-CBAD23817141}" type="datetimeFigureOut">
              <a:rPr lang="en-US" smtClean="0"/>
              <a:t>01-Jul-20</a:t>
            </a:fld>
            <a:endParaRPr lang="en-US"/>
          </a:p>
        </p:txBody>
      </p:sp>
      <p:sp>
        <p:nvSpPr>
          <p:cNvPr id="5" name="Footer Placeholder 4">
            <a:extLst>
              <a:ext uri="{FF2B5EF4-FFF2-40B4-BE49-F238E27FC236}">
                <a16:creationId xmlns:a16="http://schemas.microsoft.com/office/drawing/2014/main" id="{61838955-4122-47D1-BFBE-236899F858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8C1F6-1BED-402F-B12F-5B016AD03EF1}"/>
              </a:ext>
            </a:extLst>
          </p:cNvPr>
          <p:cNvSpPr>
            <a:spLocks noGrp="1"/>
          </p:cNvSpPr>
          <p:nvPr>
            <p:ph type="sldNum" sz="quarter" idx="12"/>
          </p:nvPr>
        </p:nvSpPr>
        <p:spPr/>
        <p:txBody>
          <a:bodyPr/>
          <a:lstStyle/>
          <a:p>
            <a:fld id="{5F8A5A34-3D65-4E88-9866-8F559F490F93}" type="slidenum">
              <a:rPr lang="en-US" smtClean="0"/>
              <a:t>‹#›</a:t>
            </a:fld>
            <a:endParaRPr lang="en-US"/>
          </a:p>
        </p:txBody>
      </p:sp>
    </p:spTree>
    <p:extLst>
      <p:ext uri="{BB962C8B-B14F-4D97-AF65-F5344CB8AC3E}">
        <p14:creationId xmlns:p14="http://schemas.microsoft.com/office/powerpoint/2010/main" val="59265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63307-3FD4-4D5D-A7E7-0E2C2C0B73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415ADD-4AE6-448A-9539-A534E6D7F6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2FA9A1-16C3-4492-8A84-75F677B2B4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212EA1-8D31-447F-AD75-DD3A897C5DC0}"/>
              </a:ext>
            </a:extLst>
          </p:cNvPr>
          <p:cNvSpPr>
            <a:spLocks noGrp="1"/>
          </p:cNvSpPr>
          <p:nvPr>
            <p:ph type="dt" sz="half" idx="10"/>
          </p:nvPr>
        </p:nvSpPr>
        <p:spPr/>
        <p:txBody>
          <a:bodyPr/>
          <a:lstStyle/>
          <a:p>
            <a:fld id="{F1D03596-6AA7-49F7-9477-CBAD23817141}" type="datetimeFigureOut">
              <a:rPr lang="en-US" smtClean="0"/>
              <a:t>01-Jul-20</a:t>
            </a:fld>
            <a:endParaRPr lang="en-US"/>
          </a:p>
        </p:txBody>
      </p:sp>
      <p:sp>
        <p:nvSpPr>
          <p:cNvPr id="6" name="Footer Placeholder 5">
            <a:extLst>
              <a:ext uri="{FF2B5EF4-FFF2-40B4-BE49-F238E27FC236}">
                <a16:creationId xmlns:a16="http://schemas.microsoft.com/office/drawing/2014/main" id="{14F87516-BB67-4370-BCBB-DCCD92B5A0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D99015-0FAD-4F8E-89B1-E4B628DEA3EA}"/>
              </a:ext>
            </a:extLst>
          </p:cNvPr>
          <p:cNvSpPr>
            <a:spLocks noGrp="1"/>
          </p:cNvSpPr>
          <p:nvPr>
            <p:ph type="sldNum" sz="quarter" idx="12"/>
          </p:nvPr>
        </p:nvSpPr>
        <p:spPr/>
        <p:txBody>
          <a:bodyPr/>
          <a:lstStyle/>
          <a:p>
            <a:fld id="{5F8A5A34-3D65-4E88-9866-8F559F490F93}" type="slidenum">
              <a:rPr lang="en-US" smtClean="0"/>
              <a:t>‹#›</a:t>
            </a:fld>
            <a:endParaRPr lang="en-US"/>
          </a:p>
        </p:txBody>
      </p:sp>
    </p:spTree>
    <p:extLst>
      <p:ext uri="{BB962C8B-B14F-4D97-AF65-F5344CB8AC3E}">
        <p14:creationId xmlns:p14="http://schemas.microsoft.com/office/powerpoint/2010/main" val="3575317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4267-5DEC-4517-B4C1-4A5267B8E7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FC5A5A-0DD8-45E5-A945-F4B63FFB52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823A14-19AE-4EC3-99B0-0321C540F4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887618-7C22-46CA-AA9C-2432621DB1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878D5D-9CD7-4C43-AB35-A47524A3C4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91BBC2-1723-46A0-BB5D-7E0728B2EEE1}"/>
              </a:ext>
            </a:extLst>
          </p:cNvPr>
          <p:cNvSpPr>
            <a:spLocks noGrp="1"/>
          </p:cNvSpPr>
          <p:nvPr>
            <p:ph type="dt" sz="half" idx="10"/>
          </p:nvPr>
        </p:nvSpPr>
        <p:spPr/>
        <p:txBody>
          <a:bodyPr/>
          <a:lstStyle/>
          <a:p>
            <a:fld id="{F1D03596-6AA7-49F7-9477-CBAD23817141}" type="datetimeFigureOut">
              <a:rPr lang="en-US" smtClean="0"/>
              <a:t>01-Jul-20</a:t>
            </a:fld>
            <a:endParaRPr lang="en-US"/>
          </a:p>
        </p:txBody>
      </p:sp>
      <p:sp>
        <p:nvSpPr>
          <p:cNvPr id="8" name="Footer Placeholder 7">
            <a:extLst>
              <a:ext uri="{FF2B5EF4-FFF2-40B4-BE49-F238E27FC236}">
                <a16:creationId xmlns:a16="http://schemas.microsoft.com/office/drawing/2014/main" id="{CEE248A8-8CB3-4A1A-A640-4CF8337CC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D47A3E-F457-4D16-82B7-6F520A085A27}"/>
              </a:ext>
            </a:extLst>
          </p:cNvPr>
          <p:cNvSpPr>
            <a:spLocks noGrp="1"/>
          </p:cNvSpPr>
          <p:nvPr>
            <p:ph type="sldNum" sz="quarter" idx="12"/>
          </p:nvPr>
        </p:nvSpPr>
        <p:spPr/>
        <p:txBody>
          <a:bodyPr/>
          <a:lstStyle/>
          <a:p>
            <a:fld id="{5F8A5A34-3D65-4E88-9866-8F559F490F93}" type="slidenum">
              <a:rPr lang="en-US" smtClean="0"/>
              <a:t>‹#›</a:t>
            </a:fld>
            <a:endParaRPr lang="en-US"/>
          </a:p>
        </p:txBody>
      </p:sp>
    </p:spTree>
    <p:extLst>
      <p:ext uri="{BB962C8B-B14F-4D97-AF65-F5344CB8AC3E}">
        <p14:creationId xmlns:p14="http://schemas.microsoft.com/office/powerpoint/2010/main" val="1563764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40996-E5B1-4A2B-9A31-59274C39F9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9C04A8-39E9-44A4-AD82-ED457D8AFA61}"/>
              </a:ext>
            </a:extLst>
          </p:cNvPr>
          <p:cNvSpPr>
            <a:spLocks noGrp="1"/>
          </p:cNvSpPr>
          <p:nvPr>
            <p:ph type="dt" sz="half" idx="10"/>
          </p:nvPr>
        </p:nvSpPr>
        <p:spPr/>
        <p:txBody>
          <a:bodyPr/>
          <a:lstStyle/>
          <a:p>
            <a:fld id="{F1D03596-6AA7-49F7-9477-CBAD23817141}" type="datetimeFigureOut">
              <a:rPr lang="en-US" smtClean="0"/>
              <a:t>01-Jul-20</a:t>
            </a:fld>
            <a:endParaRPr lang="en-US"/>
          </a:p>
        </p:txBody>
      </p:sp>
      <p:sp>
        <p:nvSpPr>
          <p:cNvPr id="4" name="Footer Placeholder 3">
            <a:extLst>
              <a:ext uri="{FF2B5EF4-FFF2-40B4-BE49-F238E27FC236}">
                <a16:creationId xmlns:a16="http://schemas.microsoft.com/office/drawing/2014/main" id="{F6B4AD5C-203A-4D00-95B8-63A87E9A66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7997A9-489B-495C-894D-CD544B66A285}"/>
              </a:ext>
            </a:extLst>
          </p:cNvPr>
          <p:cNvSpPr>
            <a:spLocks noGrp="1"/>
          </p:cNvSpPr>
          <p:nvPr>
            <p:ph type="sldNum" sz="quarter" idx="12"/>
          </p:nvPr>
        </p:nvSpPr>
        <p:spPr/>
        <p:txBody>
          <a:bodyPr/>
          <a:lstStyle/>
          <a:p>
            <a:fld id="{5F8A5A34-3D65-4E88-9866-8F559F490F93}" type="slidenum">
              <a:rPr lang="en-US" smtClean="0"/>
              <a:t>‹#›</a:t>
            </a:fld>
            <a:endParaRPr lang="en-US"/>
          </a:p>
        </p:txBody>
      </p:sp>
    </p:spTree>
    <p:extLst>
      <p:ext uri="{BB962C8B-B14F-4D97-AF65-F5344CB8AC3E}">
        <p14:creationId xmlns:p14="http://schemas.microsoft.com/office/powerpoint/2010/main" val="30484827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469643-911D-443B-B513-023F09848F78}"/>
              </a:ext>
            </a:extLst>
          </p:cNvPr>
          <p:cNvSpPr>
            <a:spLocks noGrp="1"/>
          </p:cNvSpPr>
          <p:nvPr>
            <p:ph type="dt" sz="half" idx="10"/>
          </p:nvPr>
        </p:nvSpPr>
        <p:spPr/>
        <p:txBody>
          <a:bodyPr/>
          <a:lstStyle/>
          <a:p>
            <a:fld id="{F1D03596-6AA7-49F7-9477-CBAD23817141}" type="datetimeFigureOut">
              <a:rPr lang="en-US" smtClean="0"/>
              <a:t>01-Jul-20</a:t>
            </a:fld>
            <a:endParaRPr lang="en-US"/>
          </a:p>
        </p:txBody>
      </p:sp>
      <p:sp>
        <p:nvSpPr>
          <p:cNvPr id="3" name="Footer Placeholder 2">
            <a:extLst>
              <a:ext uri="{FF2B5EF4-FFF2-40B4-BE49-F238E27FC236}">
                <a16:creationId xmlns:a16="http://schemas.microsoft.com/office/drawing/2014/main" id="{9D216652-A333-45C3-A111-410950034A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6F33F7-7F59-4F7F-A877-ECBA8DA373D2}"/>
              </a:ext>
            </a:extLst>
          </p:cNvPr>
          <p:cNvSpPr>
            <a:spLocks noGrp="1"/>
          </p:cNvSpPr>
          <p:nvPr>
            <p:ph type="sldNum" sz="quarter" idx="12"/>
          </p:nvPr>
        </p:nvSpPr>
        <p:spPr/>
        <p:txBody>
          <a:bodyPr/>
          <a:lstStyle/>
          <a:p>
            <a:fld id="{5F8A5A34-3D65-4E88-9866-8F559F490F93}" type="slidenum">
              <a:rPr lang="en-US" smtClean="0"/>
              <a:t>‹#›</a:t>
            </a:fld>
            <a:endParaRPr lang="en-US"/>
          </a:p>
        </p:txBody>
      </p:sp>
    </p:spTree>
    <p:extLst>
      <p:ext uri="{BB962C8B-B14F-4D97-AF65-F5344CB8AC3E}">
        <p14:creationId xmlns:p14="http://schemas.microsoft.com/office/powerpoint/2010/main" val="30628033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821F2-5B96-41CA-BA19-10CB95136B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D5842B-C36B-4A8C-B9CA-8EF626AFCD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7D9707-2A4E-4FE2-BB9A-260921E488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365D6F-6BCF-4D0F-AE13-699D8F57A2F8}"/>
              </a:ext>
            </a:extLst>
          </p:cNvPr>
          <p:cNvSpPr>
            <a:spLocks noGrp="1"/>
          </p:cNvSpPr>
          <p:nvPr>
            <p:ph type="dt" sz="half" idx="10"/>
          </p:nvPr>
        </p:nvSpPr>
        <p:spPr/>
        <p:txBody>
          <a:bodyPr/>
          <a:lstStyle/>
          <a:p>
            <a:fld id="{F1D03596-6AA7-49F7-9477-CBAD23817141}" type="datetimeFigureOut">
              <a:rPr lang="en-US" smtClean="0"/>
              <a:t>01-Jul-20</a:t>
            </a:fld>
            <a:endParaRPr lang="en-US"/>
          </a:p>
        </p:txBody>
      </p:sp>
      <p:sp>
        <p:nvSpPr>
          <p:cNvPr id="6" name="Footer Placeholder 5">
            <a:extLst>
              <a:ext uri="{FF2B5EF4-FFF2-40B4-BE49-F238E27FC236}">
                <a16:creationId xmlns:a16="http://schemas.microsoft.com/office/drawing/2014/main" id="{882FDC44-EE5D-4742-8709-087DB1CDFA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585F25-FAEA-43B6-997A-2C66DFEF563B}"/>
              </a:ext>
            </a:extLst>
          </p:cNvPr>
          <p:cNvSpPr>
            <a:spLocks noGrp="1"/>
          </p:cNvSpPr>
          <p:nvPr>
            <p:ph type="sldNum" sz="quarter" idx="12"/>
          </p:nvPr>
        </p:nvSpPr>
        <p:spPr/>
        <p:txBody>
          <a:bodyPr/>
          <a:lstStyle/>
          <a:p>
            <a:fld id="{5F8A5A34-3D65-4E88-9866-8F559F490F93}" type="slidenum">
              <a:rPr lang="en-US" smtClean="0"/>
              <a:t>‹#›</a:t>
            </a:fld>
            <a:endParaRPr lang="en-US"/>
          </a:p>
        </p:txBody>
      </p:sp>
    </p:spTree>
    <p:extLst>
      <p:ext uri="{BB962C8B-B14F-4D97-AF65-F5344CB8AC3E}">
        <p14:creationId xmlns:p14="http://schemas.microsoft.com/office/powerpoint/2010/main" val="3172898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335173-B740-4FAC-9496-18FCA23D373C}"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972F2-1EE9-48DF-88D5-556709DEFE0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73602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88BA6-E9BF-43C8-8C96-A371F2815F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7E37D1-CC15-4791-82F2-035A222C14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5EC2A4-99C7-489B-8317-306294DF7B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FB0192-11A0-455E-9782-E3CD28E07EA5}"/>
              </a:ext>
            </a:extLst>
          </p:cNvPr>
          <p:cNvSpPr>
            <a:spLocks noGrp="1"/>
          </p:cNvSpPr>
          <p:nvPr>
            <p:ph type="dt" sz="half" idx="10"/>
          </p:nvPr>
        </p:nvSpPr>
        <p:spPr/>
        <p:txBody>
          <a:bodyPr/>
          <a:lstStyle/>
          <a:p>
            <a:fld id="{F1D03596-6AA7-49F7-9477-CBAD23817141}" type="datetimeFigureOut">
              <a:rPr lang="en-US" smtClean="0"/>
              <a:t>01-Jul-20</a:t>
            </a:fld>
            <a:endParaRPr lang="en-US"/>
          </a:p>
        </p:txBody>
      </p:sp>
      <p:sp>
        <p:nvSpPr>
          <p:cNvPr id="6" name="Footer Placeholder 5">
            <a:extLst>
              <a:ext uri="{FF2B5EF4-FFF2-40B4-BE49-F238E27FC236}">
                <a16:creationId xmlns:a16="http://schemas.microsoft.com/office/drawing/2014/main" id="{DF947260-9736-4858-8E57-1F9B708E74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3E84E-281B-46AF-A7BD-21894C265D29}"/>
              </a:ext>
            </a:extLst>
          </p:cNvPr>
          <p:cNvSpPr>
            <a:spLocks noGrp="1"/>
          </p:cNvSpPr>
          <p:nvPr>
            <p:ph type="sldNum" sz="quarter" idx="12"/>
          </p:nvPr>
        </p:nvSpPr>
        <p:spPr/>
        <p:txBody>
          <a:bodyPr/>
          <a:lstStyle/>
          <a:p>
            <a:fld id="{5F8A5A34-3D65-4E88-9866-8F559F490F93}" type="slidenum">
              <a:rPr lang="en-US" smtClean="0"/>
              <a:t>‹#›</a:t>
            </a:fld>
            <a:endParaRPr lang="en-US"/>
          </a:p>
        </p:txBody>
      </p:sp>
    </p:spTree>
    <p:extLst>
      <p:ext uri="{BB962C8B-B14F-4D97-AF65-F5344CB8AC3E}">
        <p14:creationId xmlns:p14="http://schemas.microsoft.com/office/powerpoint/2010/main" val="1277745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C467-B1C1-4B93-AA5F-7637EA439C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B5F3C1-1733-420D-8D20-C49C60E6E3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AEF4A2-DB09-4EF2-9296-ED18A020DD61}"/>
              </a:ext>
            </a:extLst>
          </p:cNvPr>
          <p:cNvSpPr>
            <a:spLocks noGrp="1"/>
          </p:cNvSpPr>
          <p:nvPr>
            <p:ph type="dt" sz="half" idx="10"/>
          </p:nvPr>
        </p:nvSpPr>
        <p:spPr/>
        <p:txBody>
          <a:bodyPr/>
          <a:lstStyle/>
          <a:p>
            <a:fld id="{F1D03596-6AA7-49F7-9477-CBAD23817141}" type="datetimeFigureOut">
              <a:rPr lang="en-US" smtClean="0"/>
              <a:t>01-Jul-20</a:t>
            </a:fld>
            <a:endParaRPr lang="en-US"/>
          </a:p>
        </p:txBody>
      </p:sp>
      <p:sp>
        <p:nvSpPr>
          <p:cNvPr id="5" name="Footer Placeholder 4">
            <a:extLst>
              <a:ext uri="{FF2B5EF4-FFF2-40B4-BE49-F238E27FC236}">
                <a16:creationId xmlns:a16="http://schemas.microsoft.com/office/drawing/2014/main" id="{3DC6C6B0-D9FD-47A1-B548-742CD201F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FA1BA9-D7B3-4A82-A25E-B9498D43C109}"/>
              </a:ext>
            </a:extLst>
          </p:cNvPr>
          <p:cNvSpPr>
            <a:spLocks noGrp="1"/>
          </p:cNvSpPr>
          <p:nvPr>
            <p:ph type="sldNum" sz="quarter" idx="12"/>
          </p:nvPr>
        </p:nvSpPr>
        <p:spPr/>
        <p:txBody>
          <a:bodyPr/>
          <a:lstStyle/>
          <a:p>
            <a:fld id="{5F8A5A34-3D65-4E88-9866-8F559F490F93}" type="slidenum">
              <a:rPr lang="en-US" smtClean="0"/>
              <a:t>‹#›</a:t>
            </a:fld>
            <a:endParaRPr lang="en-US"/>
          </a:p>
        </p:txBody>
      </p:sp>
    </p:spTree>
    <p:extLst>
      <p:ext uri="{BB962C8B-B14F-4D97-AF65-F5344CB8AC3E}">
        <p14:creationId xmlns:p14="http://schemas.microsoft.com/office/powerpoint/2010/main" val="12041185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D8E2C5-D4D3-41BC-964A-78BD90856F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FC539E-01AB-42D5-BD44-9004B1B9D4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A54AC5-7732-46A9-B35C-276F997FF1DD}"/>
              </a:ext>
            </a:extLst>
          </p:cNvPr>
          <p:cNvSpPr>
            <a:spLocks noGrp="1"/>
          </p:cNvSpPr>
          <p:nvPr>
            <p:ph type="dt" sz="half" idx="10"/>
          </p:nvPr>
        </p:nvSpPr>
        <p:spPr/>
        <p:txBody>
          <a:bodyPr/>
          <a:lstStyle/>
          <a:p>
            <a:fld id="{F1D03596-6AA7-49F7-9477-CBAD23817141}" type="datetimeFigureOut">
              <a:rPr lang="en-US" smtClean="0"/>
              <a:t>01-Jul-20</a:t>
            </a:fld>
            <a:endParaRPr lang="en-US"/>
          </a:p>
        </p:txBody>
      </p:sp>
      <p:sp>
        <p:nvSpPr>
          <p:cNvPr id="5" name="Footer Placeholder 4">
            <a:extLst>
              <a:ext uri="{FF2B5EF4-FFF2-40B4-BE49-F238E27FC236}">
                <a16:creationId xmlns:a16="http://schemas.microsoft.com/office/drawing/2014/main" id="{21A2F357-951D-43A3-9A36-B21BDB92D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EEF73F-0894-4FC5-84B1-E850561446A6}"/>
              </a:ext>
            </a:extLst>
          </p:cNvPr>
          <p:cNvSpPr>
            <a:spLocks noGrp="1"/>
          </p:cNvSpPr>
          <p:nvPr>
            <p:ph type="sldNum" sz="quarter" idx="12"/>
          </p:nvPr>
        </p:nvSpPr>
        <p:spPr/>
        <p:txBody>
          <a:bodyPr/>
          <a:lstStyle/>
          <a:p>
            <a:fld id="{5F8A5A34-3D65-4E88-9866-8F559F490F93}" type="slidenum">
              <a:rPr lang="en-US" smtClean="0"/>
              <a:t>‹#›</a:t>
            </a:fld>
            <a:endParaRPr lang="en-US"/>
          </a:p>
        </p:txBody>
      </p:sp>
    </p:spTree>
    <p:extLst>
      <p:ext uri="{BB962C8B-B14F-4D97-AF65-F5344CB8AC3E}">
        <p14:creationId xmlns:p14="http://schemas.microsoft.com/office/powerpoint/2010/main" val="3676599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335173-B740-4FAC-9496-18FCA23D373C}" type="datetimeFigureOut">
              <a:rPr lang="en-US" smtClean="0"/>
              <a:t>01-Jul-20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972F2-1EE9-48DF-88D5-556709DEFE0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8287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335173-B740-4FAC-9496-18FCA23D373C}" type="datetimeFigureOut">
              <a:rPr lang="en-US" smtClean="0"/>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972F2-1EE9-48DF-88D5-556709DEFE0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3074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335173-B740-4FAC-9496-18FCA23D373C}" type="datetimeFigureOut">
              <a:rPr lang="en-US" smtClean="0"/>
              <a:t>01-Jul-20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7972F2-1EE9-48DF-88D5-556709DEFE0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1336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335173-B740-4FAC-9496-18FCA23D373C}" type="datetimeFigureOut">
              <a:rPr lang="en-US" smtClean="0"/>
              <a:t>01-Jul-20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7972F2-1EE9-48DF-88D5-556709DEFE0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7813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335173-B740-4FAC-9496-18FCA23D373C}" type="datetimeFigureOut">
              <a:rPr lang="en-US" smtClean="0"/>
              <a:t>01-Jul-20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7972F2-1EE9-48DF-88D5-556709DEFE0D}" type="slidenum">
              <a:rPr lang="en-US" smtClean="0"/>
              <a:t>‹#›</a:t>
            </a:fld>
            <a:endParaRPr lang="en-US"/>
          </a:p>
        </p:txBody>
      </p:sp>
    </p:spTree>
    <p:extLst>
      <p:ext uri="{BB962C8B-B14F-4D97-AF65-F5344CB8AC3E}">
        <p14:creationId xmlns:p14="http://schemas.microsoft.com/office/powerpoint/2010/main" val="2532430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335173-B740-4FAC-9496-18FCA23D373C}" type="datetimeFigureOut">
              <a:rPr lang="en-US" smtClean="0"/>
              <a:t>01-Jul-20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972F2-1EE9-48DF-88D5-556709DEFE0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1204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D335173-B740-4FAC-9496-18FCA23D373C}" type="datetimeFigureOut">
              <a:rPr lang="en-US" smtClean="0"/>
              <a:t>01-Jul-20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87972F2-1EE9-48DF-88D5-556709DEFE0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5331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D335173-B740-4FAC-9496-18FCA23D373C}" type="datetimeFigureOut">
              <a:rPr lang="en-US" smtClean="0"/>
              <a:t>01-Jul-20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87972F2-1EE9-48DF-88D5-556709DEFE0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45172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075DCA-E88E-4C69-B413-62AB5A1B5D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3CD5BB-BACE-48EE-B423-88A7059289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5E310C-8DF4-4BA0-B3CB-FBC850A877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D03596-6AA7-49F7-9477-CBAD23817141}" type="datetimeFigureOut">
              <a:rPr lang="en-US" smtClean="0"/>
              <a:t>01-Jul-20</a:t>
            </a:fld>
            <a:endParaRPr lang="en-US"/>
          </a:p>
        </p:txBody>
      </p:sp>
      <p:sp>
        <p:nvSpPr>
          <p:cNvPr id="5" name="Footer Placeholder 4">
            <a:extLst>
              <a:ext uri="{FF2B5EF4-FFF2-40B4-BE49-F238E27FC236}">
                <a16:creationId xmlns:a16="http://schemas.microsoft.com/office/drawing/2014/main" id="{A5A6BD2F-FD01-4E06-AE24-B686D858AD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C2BA01-741E-4761-8974-15F0850448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A5A34-3D65-4E88-9866-8F559F490F93}" type="slidenum">
              <a:rPr lang="en-US" smtClean="0"/>
              <a:t>‹#›</a:t>
            </a:fld>
            <a:endParaRPr lang="en-US"/>
          </a:p>
        </p:txBody>
      </p:sp>
    </p:spTree>
    <p:extLst>
      <p:ext uri="{BB962C8B-B14F-4D97-AF65-F5344CB8AC3E}">
        <p14:creationId xmlns:p14="http://schemas.microsoft.com/office/powerpoint/2010/main" val="3164743881"/>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4.xml"/><Relationship Id="rId1" Type="http://schemas.openxmlformats.org/officeDocument/2006/relationships/slideLayout" Target="../slideLayouts/slideLayout17.xml"/><Relationship Id="rId6" Type="http://schemas.openxmlformats.org/officeDocument/2006/relationships/slide" Target="slide15.xml"/><Relationship Id="rId5" Type="http://schemas.openxmlformats.org/officeDocument/2006/relationships/slide" Target="slide19.xml"/><Relationship Id="rId4" Type="http://schemas.openxmlformats.org/officeDocument/2006/relationships/slide" Target="slide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ijvdcs.org/uploads/614235IJVDCS600-17.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165029-F4C5-4593-B8A0-C146A93991EC}"/>
              </a:ext>
            </a:extLst>
          </p:cNvPr>
          <p:cNvSpPr>
            <a:spLocks noGrp="1"/>
          </p:cNvSpPr>
          <p:nvPr>
            <p:ph type="ctrTitle"/>
          </p:nvPr>
        </p:nvSpPr>
        <p:spPr>
          <a:xfrm>
            <a:off x="2400300" y="590078"/>
            <a:ext cx="8667750" cy="2766528"/>
          </a:xfrm>
        </p:spPr>
        <p:txBody>
          <a:bodyPr/>
          <a:lstStyle/>
          <a:p>
            <a:pPr algn="ctr"/>
            <a:r>
              <a:rPr lang="en-US" b="1" cap="none" dirty="0">
                <a:latin typeface="Calibri" panose="020F0502020204030204" pitchFamily="34" charset="0"/>
                <a:cs typeface="Calibri" panose="020F0502020204030204" pitchFamily="34" charset="0"/>
              </a:rPr>
              <a:t>ATM Controller</a:t>
            </a:r>
          </a:p>
        </p:txBody>
      </p:sp>
      <p:sp>
        <p:nvSpPr>
          <p:cNvPr id="5" name="Subtitle 4">
            <a:extLst>
              <a:ext uri="{FF2B5EF4-FFF2-40B4-BE49-F238E27FC236}">
                <a16:creationId xmlns:a16="http://schemas.microsoft.com/office/drawing/2014/main" id="{F3F76103-18BA-4BB0-96C8-C1CE334E98E0}"/>
              </a:ext>
            </a:extLst>
          </p:cNvPr>
          <p:cNvSpPr>
            <a:spLocks noGrp="1"/>
          </p:cNvSpPr>
          <p:nvPr>
            <p:ph type="subTitle" idx="1"/>
          </p:nvPr>
        </p:nvSpPr>
        <p:spPr>
          <a:xfrm>
            <a:off x="2400300" y="3667125"/>
            <a:ext cx="8667750" cy="1381751"/>
          </a:xfrm>
        </p:spPr>
        <p:txBody>
          <a:bodyPr>
            <a:normAutofit/>
          </a:bodyPr>
          <a:lstStyle/>
          <a:p>
            <a:pPr algn="ctr"/>
            <a:r>
              <a:rPr lang="en-US" sz="2400" cap="none" dirty="0">
                <a:latin typeface="Calibri" panose="020F0502020204030204" pitchFamily="34" charset="0"/>
                <a:cs typeface="Calibri" panose="020F0502020204030204" pitchFamily="34" charset="0"/>
              </a:rPr>
              <a:t>CS225/CS226 Project</a:t>
            </a:r>
          </a:p>
          <a:p>
            <a:pPr algn="ctr"/>
            <a:r>
              <a:rPr lang="en-US" sz="2400" cap="none" dirty="0">
                <a:latin typeface="Calibri" panose="020F0502020204030204" pitchFamily="34" charset="0"/>
                <a:cs typeface="Calibri" panose="020F0502020204030204" pitchFamily="34" charset="0"/>
              </a:rPr>
              <a:t>by M Maheeth Reddy</a:t>
            </a:r>
          </a:p>
        </p:txBody>
      </p:sp>
    </p:spTree>
    <p:extLst>
      <p:ext uri="{BB962C8B-B14F-4D97-AF65-F5344CB8AC3E}">
        <p14:creationId xmlns:p14="http://schemas.microsoft.com/office/powerpoint/2010/main" val="2790962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0B409ED6-8E72-49E7-9D7E-65D4954FBEF5}"/>
              </a:ext>
            </a:extLst>
          </p:cNvPr>
          <p:cNvSpPr txBox="1"/>
          <p:nvPr/>
        </p:nvSpPr>
        <p:spPr>
          <a:xfrm>
            <a:off x="3560089" y="2009884"/>
            <a:ext cx="1124913" cy="369332"/>
          </a:xfrm>
          <a:prstGeom prst="rect">
            <a:avLst/>
          </a:prstGeom>
          <a:noFill/>
        </p:spPr>
        <p:txBody>
          <a:bodyPr wrap="square" rtlCol="0">
            <a:spAutoFit/>
          </a:bodyPr>
          <a:lstStyle/>
          <a:p>
            <a:r>
              <a:rPr lang="en-US" dirty="0"/>
              <a:t>1/01</a:t>
            </a:r>
          </a:p>
        </p:txBody>
      </p:sp>
      <p:sp>
        <p:nvSpPr>
          <p:cNvPr id="99" name="Title 98">
            <a:extLst>
              <a:ext uri="{FF2B5EF4-FFF2-40B4-BE49-F238E27FC236}">
                <a16:creationId xmlns:a16="http://schemas.microsoft.com/office/drawing/2014/main" id="{D8E343AA-69D8-490B-A273-ED738893DE93}"/>
              </a:ext>
            </a:extLst>
          </p:cNvPr>
          <p:cNvSpPr>
            <a:spLocks noGrp="1"/>
          </p:cNvSpPr>
          <p:nvPr>
            <p:ph type="title"/>
          </p:nvPr>
        </p:nvSpPr>
        <p:spPr>
          <a:xfrm>
            <a:off x="7613264" y="89394"/>
            <a:ext cx="4100436" cy="584775"/>
          </a:xfrm>
          <a:solidFill>
            <a:srgbClr val="FFC000"/>
          </a:solidFill>
          <a:ln w="38100">
            <a:solidFill>
              <a:schemeClr val="tx1"/>
            </a:solidFill>
          </a:ln>
        </p:spPr>
        <p:txBody>
          <a:bodyPr wrap="square" rtlCol="0">
            <a:spAutoFit/>
          </a:bodyPr>
          <a:lstStyle/>
          <a:p>
            <a:pPr algn="ctr">
              <a:lnSpc>
                <a:spcPct val="100000"/>
              </a:lnSpc>
              <a:spcBef>
                <a:spcPts val="0"/>
              </a:spcBef>
            </a:pPr>
            <a:r>
              <a:rPr lang="en-US" sz="3200" b="1" dirty="0">
                <a:solidFill>
                  <a:prstClr val="black"/>
                </a:solidFill>
                <a:latin typeface="Calibri" panose="020F0502020204030204"/>
                <a:ea typeface="+mn-ea"/>
                <a:cs typeface="+mn-cs"/>
              </a:rPr>
              <a:t>State Diagram</a:t>
            </a:r>
          </a:p>
        </p:txBody>
      </p:sp>
      <p:graphicFrame>
        <p:nvGraphicFramePr>
          <p:cNvPr id="122" name="Table 122">
            <a:extLst>
              <a:ext uri="{FF2B5EF4-FFF2-40B4-BE49-F238E27FC236}">
                <a16:creationId xmlns:a16="http://schemas.microsoft.com/office/drawing/2014/main" id="{9A60182C-F910-4371-A931-582EA76C2673}"/>
              </a:ext>
            </a:extLst>
          </p:cNvPr>
          <p:cNvGraphicFramePr>
            <a:graphicFrameLocks noGrp="1"/>
          </p:cNvGraphicFramePr>
          <p:nvPr>
            <p:extLst>
              <p:ext uri="{D42A27DB-BD31-4B8C-83A1-F6EECF244321}">
                <p14:modId xmlns:p14="http://schemas.microsoft.com/office/powerpoint/2010/main" val="237682863"/>
              </p:ext>
            </p:extLst>
          </p:nvPr>
        </p:nvGraphicFramePr>
        <p:xfrm>
          <a:off x="7766894" y="1450481"/>
          <a:ext cx="3793175" cy="4820920"/>
        </p:xfrm>
        <a:graphic>
          <a:graphicData uri="http://schemas.openxmlformats.org/drawingml/2006/table">
            <a:tbl>
              <a:tblPr firstCol="1" bandRow="1" bandCol="1">
                <a:tableStyleId>{5C22544A-7EE6-4342-B048-85BDC9FD1C3A}</a:tableStyleId>
              </a:tblPr>
              <a:tblGrid>
                <a:gridCol w="422891">
                  <a:extLst>
                    <a:ext uri="{9D8B030D-6E8A-4147-A177-3AD203B41FA5}">
                      <a16:colId xmlns:a16="http://schemas.microsoft.com/office/drawing/2014/main" val="2892511534"/>
                    </a:ext>
                  </a:extLst>
                </a:gridCol>
                <a:gridCol w="3370284">
                  <a:extLst>
                    <a:ext uri="{9D8B030D-6E8A-4147-A177-3AD203B41FA5}">
                      <a16:colId xmlns:a16="http://schemas.microsoft.com/office/drawing/2014/main" val="629080722"/>
                    </a:ext>
                  </a:extLst>
                </a:gridCol>
              </a:tblGrid>
              <a:tr h="370840">
                <a:tc>
                  <a:txBody>
                    <a:bodyPr/>
                    <a:lstStyle/>
                    <a:p>
                      <a:pPr algn="ctr"/>
                      <a:r>
                        <a:rPr lang="en-US" sz="18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kern="1200" baseline="0" noProof="0" dirty="0">
                          <a:solidFill>
                            <a:schemeClr val="tx1"/>
                          </a:solidFill>
                          <a:uFill>
                            <a:solidFill>
                              <a:schemeClr val="bg1"/>
                            </a:solidFill>
                          </a:uFill>
                          <a:latin typeface="+mn-lt"/>
                          <a:ea typeface="+mn-ea"/>
                          <a:cs typeface="+mn-cs"/>
                        </a:rPr>
                        <a:t>Account Number Identification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8040805"/>
                  </a:ext>
                </a:extLst>
              </a:tr>
              <a:tr h="370840">
                <a:tc>
                  <a:txBody>
                    <a:bodyPr/>
                    <a:lstStyle/>
                    <a:p>
                      <a:pPr algn="ctr"/>
                      <a:r>
                        <a:rPr lang="en-US" sz="18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1800" u="none" kern="1200" baseline="0" dirty="0">
                          <a:solidFill>
                            <a:schemeClr val="tx1"/>
                          </a:solidFill>
                          <a:uFill>
                            <a:solidFill>
                              <a:schemeClr val="bg1"/>
                            </a:solidFill>
                          </a:uFill>
                          <a:latin typeface="+mn-lt"/>
                          <a:ea typeface="+mn-ea"/>
                          <a:cs typeface="+mn-cs"/>
                          <a:hlinkClick r:id="rId2" action="ppaction://hlinksldjump">
                            <a:extLst>
                              <a:ext uri="{A12FA001-AC4F-418D-AE19-62706E023703}">
                                <ahyp:hlinkClr xmlns:ahyp="http://schemas.microsoft.com/office/drawing/2018/hyperlinkcolor" val="tx"/>
                              </a:ext>
                            </a:extLst>
                          </a:hlinkClick>
                        </a:rPr>
                        <a:t>Enter PIN – First Attempt</a:t>
                      </a:r>
                      <a:endParaRPr lang="en-US" sz="1800" u="none" kern="1200" baseline="0" dirty="0">
                        <a:solidFill>
                          <a:schemeClr val="tx1"/>
                        </a:solidFill>
                        <a:uFill>
                          <a:solidFill>
                            <a:schemeClr val="bg1"/>
                          </a:solidFill>
                        </a:u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8708592"/>
                  </a:ext>
                </a:extLst>
              </a:tr>
              <a:tr h="370840">
                <a:tc>
                  <a:txBody>
                    <a:bodyPr/>
                    <a:lstStyle/>
                    <a:p>
                      <a:pPr algn="ctr"/>
                      <a:r>
                        <a:rPr lang="en-US" sz="18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kern="1200" baseline="0" dirty="0">
                          <a:solidFill>
                            <a:schemeClr val="tx1"/>
                          </a:solidFill>
                          <a:uFill>
                            <a:solidFill>
                              <a:schemeClr val="bg1"/>
                            </a:solidFill>
                          </a:uFill>
                          <a:latin typeface="+mn-lt"/>
                          <a:ea typeface="+mn-ea"/>
                          <a:cs typeface="+mn-cs"/>
                        </a:rPr>
                        <a:t>Enter PIN – Second Attempt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9835996"/>
                  </a:ext>
                </a:extLst>
              </a:tr>
              <a:tr h="370840">
                <a:tc>
                  <a:txBody>
                    <a:bodyPr/>
                    <a:lstStyle/>
                    <a:p>
                      <a:pPr algn="ctr"/>
                      <a:r>
                        <a:rPr lang="en-US" sz="18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kern="1200" baseline="0" dirty="0">
                          <a:solidFill>
                            <a:schemeClr val="tx1"/>
                          </a:solidFill>
                          <a:uFill>
                            <a:solidFill>
                              <a:schemeClr val="bg1"/>
                            </a:solidFill>
                          </a:uFill>
                          <a:latin typeface="+mn-lt"/>
                          <a:ea typeface="+mn-ea"/>
                          <a:cs typeface="+mn-cs"/>
                        </a:rPr>
                        <a:t>Enter PIN – Third Attempt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9282559"/>
                  </a:ext>
                </a:extLst>
              </a:tr>
              <a:tr h="370840">
                <a:tc>
                  <a:txBody>
                    <a:bodyPr/>
                    <a:lstStyle/>
                    <a:p>
                      <a:pPr algn="ctr"/>
                      <a:r>
                        <a:rPr lang="en-US" sz="18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1800" u="none" kern="1200" baseline="0" dirty="0">
                          <a:solidFill>
                            <a:schemeClr val="tx1"/>
                          </a:solidFill>
                          <a:uFill>
                            <a:solidFill>
                              <a:schemeClr val="bg1"/>
                            </a:solidFill>
                          </a:uFill>
                          <a:latin typeface="+mn-lt"/>
                          <a:ea typeface="+mn-ea"/>
                          <a:cs typeface="+mn-cs"/>
                        </a:rPr>
                        <a:t>Select Banking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4969134"/>
                  </a:ext>
                </a:extLst>
              </a:tr>
              <a:tr h="370840">
                <a:tc>
                  <a:txBody>
                    <a:bodyPr/>
                    <a:lstStyle/>
                    <a:p>
                      <a:pPr algn="ctr"/>
                      <a:r>
                        <a:rPr lang="en-US" sz="18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1800" u="none" kern="1200" baseline="0" dirty="0">
                          <a:solidFill>
                            <a:schemeClr val="tx1"/>
                          </a:solidFill>
                          <a:uFill>
                            <a:solidFill>
                              <a:schemeClr val="bg1"/>
                            </a:solidFill>
                          </a:uFill>
                          <a:latin typeface="+mn-lt"/>
                          <a:ea typeface="+mn-ea"/>
                          <a:cs typeface="+mn-cs"/>
                        </a:rPr>
                        <a:t>Error State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2418482"/>
                  </a:ext>
                </a:extLst>
              </a:tr>
              <a:tr h="370840">
                <a:tc>
                  <a:txBody>
                    <a:bodyPr/>
                    <a:lstStyle/>
                    <a:p>
                      <a:pPr algn="ctr"/>
                      <a:r>
                        <a:rPr lang="en-US" sz="18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1800" u="none" kern="1200" baseline="0" dirty="0">
                          <a:solidFill>
                            <a:schemeClr val="tx1"/>
                          </a:solidFill>
                          <a:uFill>
                            <a:solidFill>
                              <a:schemeClr val="bg1"/>
                            </a:solidFill>
                          </a:uFill>
                          <a:latin typeface="+mn-lt"/>
                          <a:ea typeface="+mn-ea"/>
                          <a:cs typeface="+mn-cs"/>
                          <a:hlinkClick r:id="rId3" action="ppaction://hlinksldjump">
                            <a:extLst>
                              <a:ext uri="{A12FA001-AC4F-418D-AE19-62706E023703}">
                                <ahyp:hlinkClr xmlns:ahyp="http://schemas.microsoft.com/office/drawing/2018/hyperlinkcolor" val="tx"/>
                              </a:ext>
                            </a:extLst>
                          </a:hlinkClick>
                        </a:rPr>
                        <a:t>PIN </a:t>
                      </a:r>
                      <a:r>
                        <a:rPr lang="en-US" sz="1800" u="none" kern="1200" baseline="0" dirty="0">
                          <a:solidFill>
                            <a:schemeClr val="tx1"/>
                          </a:solidFill>
                          <a:uFill>
                            <a:solidFill>
                              <a:schemeClr val="bg1"/>
                            </a:solidFill>
                          </a:uFill>
                          <a:latin typeface="+mn-lt"/>
                          <a:ea typeface="+mn-ea"/>
                          <a:cs typeface="+mn-cs"/>
                        </a:rPr>
                        <a:t>Change</a:t>
                      </a:r>
                      <a:r>
                        <a:rPr lang="en-US" sz="1800" u="none" kern="1200" baseline="0" dirty="0">
                          <a:solidFill>
                            <a:schemeClr val="tx1"/>
                          </a:solidFill>
                          <a:uFill>
                            <a:solidFill>
                              <a:schemeClr val="bg1"/>
                            </a:solidFill>
                          </a:uFill>
                          <a:latin typeface="+mn-lt"/>
                          <a:ea typeface="+mn-ea"/>
                          <a:cs typeface="+mn-cs"/>
                          <a:hlinkClick r:id="rId3" action="ppaction://hlinksldjump">
                            <a:extLst>
                              <a:ext uri="{A12FA001-AC4F-418D-AE19-62706E023703}">
                                <ahyp:hlinkClr xmlns:ahyp="http://schemas.microsoft.com/office/drawing/2018/hyperlinkcolor" val="tx"/>
                              </a:ext>
                            </a:extLst>
                          </a:hlinkClick>
                        </a:rPr>
                        <a:t> – Enter New PIN</a:t>
                      </a:r>
                      <a:endParaRPr lang="en-US" sz="1800" u="none" kern="1200" baseline="0" dirty="0">
                        <a:solidFill>
                          <a:schemeClr val="tx1"/>
                        </a:solidFill>
                        <a:uFill>
                          <a:solidFill>
                            <a:schemeClr val="bg1"/>
                          </a:solidFill>
                        </a:u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68003200"/>
                  </a:ext>
                </a:extLst>
              </a:tr>
              <a:tr h="370840">
                <a:tc>
                  <a:txBody>
                    <a:bodyPr/>
                    <a:lstStyle/>
                    <a:p>
                      <a:pPr algn="ctr"/>
                      <a:r>
                        <a:rPr lang="en-US" sz="18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1800" u="none" kern="1200" baseline="0" dirty="0">
                          <a:solidFill>
                            <a:schemeClr val="tx1"/>
                          </a:solidFill>
                          <a:uFill>
                            <a:solidFill>
                              <a:schemeClr val="bg1"/>
                            </a:solidFill>
                          </a:uFill>
                          <a:latin typeface="+mn-lt"/>
                          <a:ea typeface="+mn-ea"/>
                          <a:cs typeface="+mn-cs"/>
                          <a:hlinkClick r:id="rId4" action="ppaction://hlinksldjump">
                            <a:extLst>
                              <a:ext uri="{A12FA001-AC4F-418D-AE19-62706E023703}">
                                <ahyp:hlinkClr xmlns:ahyp="http://schemas.microsoft.com/office/drawing/2018/hyperlinkcolor" val="tx"/>
                              </a:ext>
                            </a:extLst>
                          </a:hlinkClick>
                        </a:rPr>
                        <a:t>Cash Withdrawal – Enter Amount</a:t>
                      </a:r>
                      <a:endParaRPr lang="en-US" sz="1800" u="none" kern="1200" baseline="0" dirty="0">
                        <a:solidFill>
                          <a:schemeClr val="tx1"/>
                        </a:solidFill>
                        <a:uFill>
                          <a:solidFill>
                            <a:schemeClr val="bg1"/>
                          </a:solidFill>
                        </a:u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46243452"/>
                  </a:ext>
                </a:extLst>
              </a:tr>
              <a:tr h="370840">
                <a:tc>
                  <a:txBody>
                    <a:bodyPr/>
                    <a:lstStyle/>
                    <a:p>
                      <a:pPr algn="ctr"/>
                      <a:r>
                        <a:rPr lang="en-US" sz="18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1800" u="none" kern="1200" baseline="0" dirty="0">
                          <a:solidFill>
                            <a:schemeClr val="tx1"/>
                          </a:solidFill>
                          <a:uFill>
                            <a:solidFill>
                              <a:schemeClr val="bg1"/>
                            </a:solidFill>
                          </a:uFill>
                          <a:latin typeface="+mn-lt"/>
                          <a:ea typeface="+mn-ea"/>
                          <a:cs typeface="+mn-cs"/>
                        </a:rPr>
                        <a:t>Cash Deposit – Give Cash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9390093"/>
                  </a:ext>
                </a:extLst>
              </a:tr>
              <a:tr h="370840">
                <a:tc>
                  <a:txBody>
                    <a:bodyPr/>
                    <a:lstStyle/>
                    <a:p>
                      <a:pPr algn="ctr"/>
                      <a:r>
                        <a:rPr lang="en-US" sz="18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1800" u="none" kern="1200" baseline="0" dirty="0">
                          <a:solidFill>
                            <a:schemeClr val="tx1"/>
                          </a:solidFill>
                          <a:uFill>
                            <a:solidFill>
                              <a:schemeClr val="bg1"/>
                            </a:solidFill>
                          </a:uFill>
                          <a:latin typeface="+mn-lt"/>
                          <a:ea typeface="+mn-ea"/>
                          <a:cs typeface="+mn-cs"/>
                        </a:rPr>
                        <a:t>PIN Change – Confirm New PIN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46764394"/>
                  </a:ext>
                </a:extLst>
              </a:tr>
              <a:tr h="370840">
                <a:tc>
                  <a:txBody>
                    <a:bodyPr/>
                    <a:lstStyle/>
                    <a:p>
                      <a:pPr algn="ctr"/>
                      <a:r>
                        <a:rPr lang="en-US" sz="18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1800" u="none" kern="1200" baseline="0" dirty="0">
                          <a:solidFill>
                            <a:schemeClr val="tx1"/>
                          </a:solidFill>
                          <a:uFill>
                            <a:solidFill>
                              <a:schemeClr val="bg1"/>
                            </a:solidFill>
                          </a:uFill>
                          <a:latin typeface="+mn-lt"/>
                          <a:ea typeface="+mn-ea"/>
                          <a:cs typeface="+mn-cs"/>
                          <a:hlinkClick r:id="rId5" action="ppaction://hlinksldjump">
                            <a:extLst>
                              <a:ext uri="{A12FA001-AC4F-418D-AE19-62706E023703}">
                                <ahyp:hlinkClr xmlns:ahyp="http://schemas.microsoft.com/office/drawing/2018/hyperlinkcolor" val="tx"/>
                              </a:ext>
                            </a:extLst>
                          </a:hlinkClick>
                        </a:rPr>
                        <a:t>Cash Deposit – Confirm Cash</a:t>
                      </a:r>
                      <a:endParaRPr lang="en-US" sz="1800" u="none" kern="1200" baseline="0" dirty="0">
                        <a:solidFill>
                          <a:schemeClr val="tx1"/>
                        </a:solidFill>
                        <a:uFill>
                          <a:solidFill>
                            <a:schemeClr val="bg1"/>
                          </a:solidFill>
                        </a:u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34903693"/>
                  </a:ext>
                </a:extLst>
              </a:tr>
              <a:tr h="370840">
                <a:tc>
                  <a:txBody>
                    <a:bodyPr/>
                    <a:lstStyle/>
                    <a:p>
                      <a:pPr algn="ctr"/>
                      <a:r>
                        <a:rPr lang="en-US" sz="1800" dirty="0">
                          <a:solidFill>
                            <a:schemeClr val="tx1"/>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1800" u="none" kern="1200" baseline="0" dirty="0">
                          <a:solidFill>
                            <a:schemeClr val="tx1"/>
                          </a:solidFill>
                          <a:uFill>
                            <a:solidFill>
                              <a:schemeClr val="bg1"/>
                            </a:solidFill>
                          </a:uFill>
                          <a:latin typeface="+mn-lt"/>
                          <a:ea typeface="+mn-ea"/>
                          <a:cs typeface="+mn-cs"/>
                        </a:rPr>
                        <a:t>Account Locked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06815967"/>
                  </a:ext>
                </a:extLst>
              </a:tr>
              <a:tr h="370840">
                <a:tc>
                  <a:txBody>
                    <a:bodyPr/>
                    <a:lstStyle/>
                    <a:p>
                      <a:pPr algn="ctr"/>
                      <a:r>
                        <a:rPr lang="en-US" sz="1800"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1800" u="none" kern="1200" baseline="0" dirty="0">
                          <a:solidFill>
                            <a:schemeClr val="tx1"/>
                          </a:solidFill>
                          <a:uFill>
                            <a:solidFill>
                              <a:schemeClr val="bg1"/>
                            </a:solidFill>
                          </a:uFill>
                          <a:latin typeface="+mn-lt"/>
                          <a:ea typeface="+mn-ea"/>
                          <a:cs typeface="+mn-cs"/>
                          <a:hlinkClick r:id="rId6" action="ppaction://hlinksldjump">
                            <a:extLst>
                              <a:ext uri="{A12FA001-AC4F-418D-AE19-62706E023703}">
                                <ahyp:hlinkClr xmlns:ahyp="http://schemas.microsoft.com/office/drawing/2018/hyperlinkcolor" val="tx"/>
                              </a:ext>
                            </a:extLst>
                          </a:hlinkClick>
                        </a:rPr>
                        <a:t>Success State</a:t>
                      </a:r>
                      <a:endParaRPr lang="en-US" sz="1800" u="none" kern="1200" baseline="0" dirty="0">
                        <a:solidFill>
                          <a:schemeClr val="tx1"/>
                        </a:solidFill>
                        <a:uFill>
                          <a:solidFill>
                            <a:schemeClr val="bg1"/>
                          </a:solidFill>
                        </a:u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74710235"/>
                  </a:ext>
                </a:extLst>
              </a:tr>
            </a:tbl>
          </a:graphicData>
        </a:graphic>
      </p:graphicFrame>
      <p:grpSp>
        <p:nvGrpSpPr>
          <p:cNvPr id="4" name="Group 3">
            <a:extLst>
              <a:ext uri="{FF2B5EF4-FFF2-40B4-BE49-F238E27FC236}">
                <a16:creationId xmlns:a16="http://schemas.microsoft.com/office/drawing/2014/main" id="{62A9CC50-CF08-44B7-8719-D332E5152392}"/>
              </a:ext>
            </a:extLst>
          </p:cNvPr>
          <p:cNvGrpSpPr/>
          <p:nvPr/>
        </p:nvGrpSpPr>
        <p:grpSpPr>
          <a:xfrm>
            <a:off x="478300" y="83450"/>
            <a:ext cx="6265470" cy="6698520"/>
            <a:chOff x="354655" y="74421"/>
            <a:chExt cx="6265470" cy="6698520"/>
          </a:xfrm>
        </p:grpSpPr>
        <p:cxnSp>
          <p:nvCxnSpPr>
            <p:cNvPr id="52" name="Straight Arrow Connector 51">
              <a:extLst>
                <a:ext uri="{FF2B5EF4-FFF2-40B4-BE49-F238E27FC236}">
                  <a16:creationId xmlns:a16="http://schemas.microsoft.com/office/drawing/2014/main" id="{93CDC5E7-81EE-4F2C-959A-0564D1CBF38F}"/>
                </a:ext>
              </a:extLst>
            </p:cNvPr>
            <p:cNvCxnSpPr>
              <a:cxnSpLocks/>
            </p:cNvCxnSpPr>
            <p:nvPr/>
          </p:nvCxnSpPr>
          <p:spPr>
            <a:xfrm flipH="1" flipV="1">
              <a:off x="1936546" y="5978281"/>
              <a:ext cx="2532664" cy="4606"/>
            </a:xfrm>
            <a:prstGeom prst="straightConnector1">
              <a:avLst/>
            </a:prstGeom>
            <a:ln w="76200">
              <a:solidFill>
                <a:srgbClr val="007A37"/>
              </a:solidFill>
              <a:tailEnd type="triangle"/>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086C1769-3F20-4448-B081-CB554BD8C737}"/>
                </a:ext>
              </a:extLst>
            </p:cNvPr>
            <p:cNvSpPr/>
            <p:nvPr/>
          </p:nvSpPr>
          <p:spPr>
            <a:xfrm>
              <a:off x="3788724" y="1265268"/>
              <a:ext cx="680484" cy="680484"/>
            </a:xfrm>
            <a:prstGeom prst="ellipse">
              <a:avLst/>
            </a:prstGeom>
            <a:solidFill>
              <a:schemeClr val="tx1"/>
            </a:solidFill>
            <a:ln w="76200">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66FFFF"/>
                  </a:solidFill>
                  <a:effectLst/>
                  <a:uLnTx/>
                  <a:uFillTx/>
                  <a:latin typeface="Calibri" panose="020F0502020204030204"/>
                  <a:ea typeface="+mn-ea"/>
                  <a:cs typeface="+mn-cs"/>
                </a:rPr>
                <a:t>1</a:t>
              </a:r>
            </a:p>
          </p:txBody>
        </p:sp>
        <p:sp>
          <p:nvSpPr>
            <p:cNvPr id="8" name="Oval 7">
              <a:extLst>
                <a:ext uri="{FF2B5EF4-FFF2-40B4-BE49-F238E27FC236}">
                  <a16:creationId xmlns:a16="http://schemas.microsoft.com/office/drawing/2014/main" id="{1A3CEAB0-BF8E-4C28-89BE-1E0627317E8A}"/>
                </a:ext>
              </a:extLst>
            </p:cNvPr>
            <p:cNvSpPr/>
            <p:nvPr/>
          </p:nvSpPr>
          <p:spPr>
            <a:xfrm>
              <a:off x="5142603" y="1265268"/>
              <a:ext cx="680484" cy="680484"/>
            </a:xfrm>
            <a:prstGeom prst="ellipse">
              <a:avLst/>
            </a:prstGeom>
            <a:solidFill>
              <a:srgbClr val="891631"/>
            </a:solidFill>
            <a:ln w="76200">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000" b="1" dirty="0">
                  <a:solidFill>
                    <a:schemeClr val="bg1"/>
                  </a:solidFill>
                  <a:latin typeface="Calibri" panose="020F0502020204030204"/>
                </a:rPr>
                <a:t>2</a:t>
              </a:r>
            </a:p>
          </p:txBody>
        </p:sp>
        <p:sp>
          <p:nvSpPr>
            <p:cNvPr id="12" name="Oval 11">
              <a:extLst>
                <a:ext uri="{FF2B5EF4-FFF2-40B4-BE49-F238E27FC236}">
                  <a16:creationId xmlns:a16="http://schemas.microsoft.com/office/drawing/2014/main" id="{43B553B3-4D55-420C-BC34-585FC4C5CE14}"/>
                </a:ext>
              </a:extLst>
            </p:cNvPr>
            <p:cNvSpPr/>
            <p:nvPr/>
          </p:nvSpPr>
          <p:spPr>
            <a:xfrm flipH="1">
              <a:off x="5142603" y="74421"/>
              <a:ext cx="680484" cy="680484"/>
            </a:xfrm>
            <a:prstGeom prst="ellipse">
              <a:avLst/>
            </a:prstGeom>
            <a:solidFill>
              <a:srgbClr val="C40000"/>
            </a:solidFill>
            <a:ln w="76200">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Calibri" panose="020F0502020204030204"/>
                  <a:ea typeface="+mn-ea"/>
                  <a:cs typeface="+mn-cs"/>
                </a:rPr>
                <a:t>3</a:t>
              </a:r>
            </a:p>
          </p:txBody>
        </p:sp>
        <p:sp>
          <p:nvSpPr>
            <p:cNvPr id="2" name="Oval 1">
              <a:extLst>
                <a:ext uri="{FF2B5EF4-FFF2-40B4-BE49-F238E27FC236}">
                  <a16:creationId xmlns:a16="http://schemas.microsoft.com/office/drawing/2014/main" id="{F9E974A4-04D8-40A8-9BB5-38A39EFD7C41}"/>
                </a:ext>
              </a:extLst>
            </p:cNvPr>
            <p:cNvSpPr/>
            <p:nvPr/>
          </p:nvSpPr>
          <p:spPr>
            <a:xfrm>
              <a:off x="2054210" y="505343"/>
              <a:ext cx="680484" cy="6804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0</a:t>
              </a:r>
            </a:p>
          </p:txBody>
        </p:sp>
        <p:cxnSp>
          <p:nvCxnSpPr>
            <p:cNvPr id="5" name="Straight Arrow Connector 4">
              <a:extLst>
                <a:ext uri="{FF2B5EF4-FFF2-40B4-BE49-F238E27FC236}">
                  <a16:creationId xmlns:a16="http://schemas.microsoft.com/office/drawing/2014/main" id="{5FD21E74-DD6C-4781-9223-E7925BA27439}"/>
                </a:ext>
              </a:extLst>
            </p:cNvPr>
            <p:cNvCxnSpPr>
              <a:cxnSpLocks/>
              <a:stCxn id="2" idx="5"/>
              <a:endCxn id="3" idx="2"/>
            </p:cNvCxnSpPr>
            <p:nvPr/>
          </p:nvCxnSpPr>
          <p:spPr>
            <a:xfrm>
              <a:off x="2635039" y="1086172"/>
              <a:ext cx="1153685" cy="51933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F4E29F96-B715-4DCC-A49F-4CA3B069B911}"/>
                </a:ext>
              </a:extLst>
            </p:cNvPr>
            <p:cNvSpPr/>
            <p:nvPr/>
          </p:nvSpPr>
          <p:spPr>
            <a:xfrm flipH="1">
              <a:off x="3788724" y="74421"/>
              <a:ext cx="680484" cy="680484"/>
            </a:xfrm>
            <a:prstGeom prst="ellipse">
              <a:avLst/>
            </a:prstGeom>
            <a:solidFill>
              <a:srgbClr val="FA0000"/>
            </a:solidFill>
            <a:ln>
              <a:solidFill>
                <a:srgbClr val="F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11</a:t>
              </a:r>
            </a:p>
          </p:txBody>
        </p:sp>
        <p:cxnSp>
          <p:nvCxnSpPr>
            <p:cNvPr id="13" name="Straight Arrow Connector 12">
              <a:extLst>
                <a:ext uri="{FF2B5EF4-FFF2-40B4-BE49-F238E27FC236}">
                  <a16:creationId xmlns:a16="http://schemas.microsoft.com/office/drawing/2014/main" id="{7AD525A8-9280-45A3-A3A6-247A0D337819}"/>
                </a:ext>
              </a:extLst>
            </p:cNvPr>
            <p:cNvCxnSpPr>
              <a:cxnSpLocks/>
              <a:stCxn id="12" idx="6"/>
              <a:endCxn id="11" idx="2"/>
            </p:cNvCxnSpPr>
            <p:nvPr/>
          </p:nvCxnSpPr>
          <p:spPr>
            <a:xfrm flipH="1">
              <a:off x="4469208" y="414663"/>
              <a:ext cx="673395" cy="0"/>
            </a:xfrm>
            <a:prstGeom prst="straightConnector1">
              <a:avLst/>
            </a:prstGeom>
            <a:ln w="76200">
              <a:solidFill>
                <a:srgbClr val="FA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86714C6-7413-45BE-91FA-B11365F8636B}"/>
                </a:ext>
              </a:extLst>
            </p:cNvPr>
            <p:cNvCxnSpPr>
              <a:cxnSpLocks/>
              <a:stCxn id="11" idx="6"/>
              <a:endCxn id="2" idx="7"/>
            </p:cNvCxnSpPr>
            <p:nvPr/>
          </p:nvCxnSpPr>
          <p:spPr>
            <a:xfrm flipH="1">
              <a:off x="2635039" y="414663"/>
              <a:ext cx="1153685" cy="190335"/>
            </a:xfrm>
            <a:prstGeom prst="straightConnector1">
              <a:avLst/>
            </a:prstGeom>
            <a:ln w="76200">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6B848BC3-0D79-4742-92CD-4AA164905242}"/>
                </a:ext>
              </a:extLst>
            </p:cNvPr>
            <p:cNvSpPr/>
            <p:nvPr/>
          </p:nvSpPr>
          <p:spPr>
            <a:xfrm>
              <a:off x="3788724" y="2456114"/>
              <a:ext cx="680484" cy="6804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4</a:t>
              </a:r>
            </a:p>
          </p:txBody>
        </p:sp>
        <p:cxnSp>
          <p:nvCxnSpPr>
            <p:cNvPr id="25" name="Straight Arrow Connector 24">
              <a:extLst>
                <a:ext uri="{FF2B5EF4-FFF2-40B4-BE49-F238E27FC236}">
                  <a16:creationId xmlns:a16="http://schemas.microsoft.com/office/drawing/2014/main" id="{48173BEB-0F04-4B3C-BF59-1D20E66AE8DD}"/>
                </a:ext>
              </a:extLst>
            </p:cNvPr>
            <p:cNvCxnSpPr>
              <a:stCxn id="3" idx="4"/>
              <a:endCxn id="23" idx="0"/>
            </p:cNvCxnSpPr>
            <p:nvPr/>
          </p:nvCxnSpPr>
          <p:spPr>
            <a:xfrm>
              <a:off x="4128966" y="1945752"/>
              <a:ext cx="0" cy="51036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7190B55-D8B1-42E0-BF32-7506C7616908}"/>
                </a:ext>
              </a:extLst>
            </p:cNvPr>
            <p:cNvCxnSpPr>
              <a:stCxn id="8" idx="4"/>
              <a:endCxn id="23" idx="6"/>
            </p:cNvCxnSpPr>
            <p:nvPr/>
          </p:nvCxnSpPr>
          <p:spPr>
            <a:xfrm flipH="1">
              <a:off x="4469208" y="1945752"/>
              <a:ext cx="1013637" cy="8505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B9034E5-1EF6-4E21-974E-6B1B9CF28814}"/>
                </a:ext>
              </a:extLst>
            </p:cNvPr>
            <p:cNvCxnSpPr>
              <a:cxnSpLocks/>
              <a:stCxn id="23" idx="2"/>
            </p:cNvCxnSpPr>
            <p:nvPr/>
          </p:nvCxnSpPr>
          <p:spPr>
            <a:xfrm flipH="1">
              <a:off x="1953654" y="2796347"/>
              <a:ext cx="1835070" cy="78311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7455322-CD06-487E-8D15-BB32D9664026}"/>
                </a:ext>
              </a:extLst>
            </p:cNvPr>
            <p:cNvCxnSpPr>
              <a:cxnSpLocks/>
              <a:stCxn id="23" idx="5"/>
              <a:endCxn id="47" idx="0"/>
            </p:cNvCxnSpPr>
            <p:nvPr/>
          </p:nvCxnSpPr>
          <p:spPr>
            <a:xfrm>
              <a:off x="4369553" y="3036927"/>
              <a:ext cx="1910330" cy="892132"/>
            </a:xfrm>
            <a:prstGeom prst="straightConnector1">
              <a:avLst/>
            </a:prstGeom>
            <a:ln w="762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941B845-42FF-4C92-B935-94798C709790}"/>
                </a:ext>
              </a:extLst>
            </p:cNvPr>
            <p:cNvCxnSpPr>
              <a:cxnSpLocks/>
              <a:stCxn id="23" idx="3"/>
              <a:endCxn id="44" idx="0"/>
            </p:cNvCxnSpPr>
            <p:nvPr/>
          </p:nvCxnSpPr>
          <p:spPr>
            <a:xfrm flipH="1">
              <a:off x="3098327" y="3036927"/>
              <a:ext cx="790052" cy="89213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0E44892-E480-4A50-B5AE-46035ACFE55F}"/>
                </a:ext>
              </a:extLst>
            </p:cNvPr>
            <p:cNvCxnSpPr>
              <a:cxnSpLocks/>
              <a:stCxn id="23" idx="4"/>
              <a:endCxn id="46" idx="0"/>
            </p:cNvCxnSpPr>
            <p:nvPr/>
          </p:nvCxnSpPr>
          <p:spPr>
            <a:xfrm>
              <a:off x="4128966" y="3136579"/>
              <a:ext cx="875425" cy="810535"/>
            </a:xfrm>
            <a:prstGeom prst="straightConnector1">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A0C2724A-A05D-42AD-A1EC-A15AD0D61A34}"/>
                </a:ext>
              </a:extLst>
            </p:cNvPr>
            <p:cNvSpPr/>
            <p:nvPr/>
          </p:nvSpPr>
          <p:spPr>
            <a:xfrm>
              <a:off x="849109" y="1836236"/>
              <a:ext cx="680484" cy="680484"/>
            </a:xfrm>
            <a:prstGeom prst="ellipse">
              <a:avLst/>
            </a:prstGeom>
            <a:solidFill>
              <a:srgbClr val="007A37"/>
            </a:solidFill>
            <a:ln>
              <a:solidFill>
                <a:srgbClr val="007A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12</a:t>
              </a:r>
            </a:p>
          </p:txBody>
        </p:sp>
        <p:sp>
          <p:nvSpPr>
            <p:cNvPr id="44" name="Oval 43">
              <a:extLst>
                <a:ext uri="{FF2B5EF4-FFF2-40B4-BE49-F238E27FC236}">
                  <a16:creationId xmlns:a16="http://schemas.microsoft.com/office/drawing/2014/main" id="{B073D2FA-B17E-4E01-9A05-EDB9AFAD79B3}"/>
                </a:ext>
              </a:extLst>
            </p:cNvPr>
            <p:cNvSpPr/>
            <p:nvPr/>
          </p:nvSpPr>
          <p:spPr>
            <a:xfrm>
              <a:off x="2758085" y="3929059"/>
              <a:ext cx="680484" cy="680484"/>
            </a:xfrm>
            <a:prstGeom prst="ellipse">
              <a:avLst/>
            </a:prstGeom>
            <a:solidFill>
              <a:schemeClr val="tx1"/>
            </a:solidFill>
            <a:ln w="76200">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66FFFF"/>
                  </a:solidFill>
                  <a:effectLst/>
                  <a:uLnTx/>
                  <a:uFillTx/>
                  <a:latin typeface="Calibri" panose="020F0502020204030204"/>
                  <a:ea typeface="+mn-ea"/>
                  <a:cs typeface="+mn-cs"/>
                </a:rPr>
                <a:t>6</a:t>
              </a:r>
            </a:p>
          </p:txBody>
        </p:sp>
        <p:sp>
          <p:nvSpPr>
            <p:cNvPr id="45" name="Oval 44">
              <a:extLst>
                <a:ext uri="{FF2B5EF4-FFF2-40B4-BE49-F238E27FC236}">
                  <a16:creationId xmlns:a16="http://schemas.microsoft.com/office/drawing/2014/main" id="{9B376118-F76B-40F6-A786-57FB82E0BBB9}"/>
                </a:ext>
              </a:extLst>
            </p:cNvPr>
            <p:cNvSpPr/>
            <p:nvPr/>
          </p:nvSpPr>
          <p:spPr>
            <a:xfrm>
              <a:off x="2755960" y="4820402"/>
              <a:ext cx="680484" cy="680484"/>
            </a:xfrm>
            <a:prstGeom prst="ellipse">
              <a:avLst/>
            </a:prstGeom>
            <a:solidFill>
              <a:schemeClr val="tx1"/>
            </a:solidFill>
            <a:ln w="76200">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66FFFF"/>
                  </a:solidFill>
                  <a:effectLst/>
                  <a:uLnTx/>
                  <a:uFillTx/>
                  <a:latin typeface="Calibri" panose="020F0502020204030204"/>
                  <a:ea typeface="+mn-ea"/>
                  <a:cs typeface="+mn-cs"/>
                </a:rPr>
                <a:t>9</a:t>
              </a:r>
            </a:p>
          </p:txBody>
        </p:sp>
        <p:sp>
          <p:nvSpPr>
            <p:cNvPr id="46" name="Oval 45">
              <a:extLst>
                <a:ext uri="{FF2B5EF4-FFF2-40B4-BE49-F238E27FC236}">
                  <a16:creationId xmlns:a16="http://schemas.microsoft.com/office/drawing/2014/main" id="{72C9473C-16A3-4101-B320-D8BDFC6E700C}"/>
                </a:ext>
              </a:extLst>
            </p:cNvPr>
            <p:cNvSpPr/>
            <p:nvPr/>
          </p:nvSpPr>
          <p:spPr>
            <a:xfrm>
              <a:off x="4664149" y="3947114"/>
              <a:ext cx="680484" cy="680484"/>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7</a:t>
              </a:r>
            </a:p>
          </p:txBody>
        </p:sp>
        <p:sp>
          <p:nvSpPr>
            <p:cNvPr id="47" name="Oval 46">
              <a:extLst>
                <a:ext uri="{FF2B5EF4-FFF2-40B4-BE49-F238E27FC236}">
                  <a16:creationId xmlns:a16="http://schemas.microsoft.com/office/drawing/2014/main" id="{48C489D0-3C31-4724-95CE-F28DB1AF3AB0}"/>
                </a:ext>
              </a:extLst>
            </p:cNvPr>
            <p:cNvSpPr/>
            <p:nvPr/>
          </p:nvSpPr>
          <p:spPr>
            <a:xfrm>
              <a:off x="5939641" y="3929059"/>
              <a:ext cx="680484" cy="680484"/>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8</a:t>
              </a:r>
            </a:p>
          </p:txBody>
        </p:sp>
        <p:cxnSp>
          <p:nvCxnSpPr>
            <p:cNvPr id="49" name="Connector: Curved 48">
              <a:extLst>
                <a:ext uri="{FF2B5EF4-FFF2-40B4-BE49-F238E27FC236}">
                  <a16:creationId xmlns:a16="http://schemas.microsoft.com/office/drawing/2014/main" id="{546803D5-D2B6-4BD8-B57F-C38E395595ED}"/>
                </a:ext>
              </a:extLst>
            </p:cNvPr>
            <p:cNvCxnSpPr>
              <a:stCxn id="45" idx="2"/>
              <a:endCxn id="44" idx="2"/>
            </p:cNvCxnSpPr>
            <p:nvPr/>
          </p:nvCxnSpPr>
          <p:spPr>
            <a:xfrm rot="10800000" flipH="1">
              <a:off x="2755959" y="4269302"/>
              <a:ext cx="2125" cy="891343"/>
            </a:xfrm>
            <a:prstGeom prst="curvedConnector3">
              <a:avLst>
                <a:gd name="adj1" fmla="val -10757647"/>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0204131A-D91D-4F7C-923F-D78A7F1B33F4}"/>
                </a:ext>
              </a:extLst>
            </p:cNvPr>
            <p:cNvCxnSpPr>
              <a:cxnSpLocks/>
              <a:stCxn id="44" idx="6"/>
              <a:endCxn id="45" idx="6"/>
            </p:cNvCxnSpPr>
            <p:nvPr/>
          </p:nvCxnSpPr>
          <p:spPr>
            <a:xfrm flipH="1">
              <a:off x="3436444" y="4269301"/>
              <a:ext cx="2125" cy="891343"/>
            </a:xfrm>
            <a:prstGeom prst="curvedConnector3">
              <a:avLst>
                <a:gd name="adj1" fmla="val -10757647"/>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4678576-A4F4-4F89-B7CE-925FEE088AF9}"/>
                </a:ext>
              </a:extLst>
            </p:cNvPr>
            <p:cNvCxnSpPr>
              <a:cxnSpLocks/>
            </p:cNvCxnSpPr>
            <p:nvPr/>
          </p:nvCxnSpPr>
          <p:spPr>
            <a:xfrm flipV="1">
              <a:off x="1171831" y="2516726"/>
              <a:ext cx="0" cy="1824555"/>
            </a:xfrm>
            <a:prstGeom prst="straightConnector1">
              <a:avLst/>
            </a:prstGeom>
            <a:ln w="76200">
              <a:solidFill>
                <a:srgbClr val="007A37"/>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Curved 56">
              <a:extLst>
                <a:ext uri="{FF2B5EF4-FFF2-40B4-BE49-F238E27FC236}">
                  <a16:creationId xmlns:a16="http://schemas.microsoft.com/office/drawing/2014/main" id="{8C9F5FC5-94EF-400A-9F09-1BE0A226FD24}"/>
                </a:ext>
              </a:extLst>
            </p:cNvPr>
            <p:cNvCxnSpPr>
              <a:cxnSpLocks/>
              <a:stCxn id="43" idx="6"/>
              <a:endCxn id="2" idx="4"/>
            </p:cNvCxnSpPr>
            <p:nvPr/>
          </p:nvCxnSpPr>
          <p:spPr>
            <a:xfrm flipV="1">
              <a:off x="1529593" y="1185827"/>
              <a:ext cx="864859" cy="990651"/>
            </a:xfrm>
            <a:prstGeom prst="curvedConnector2">
              <a:avLst/>
            </a:prstGeom>
            <a:ln w="76200">
              <a:solidFill>
                <a:srgbClr val="007A37"/>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18FC95F-C2BC-4F36-B641-F3E7564907CF}"/>
                </a:ext>
              </a:extLst>
            </p:cNvPr>
            <p:cNvCxnSpPr>
              <a:cxnSpLocks/>
              <a:endCxn id="71" idx="4"/>
            </p:cNvCxnSpPr>
            <p:nvPr/>
          </p:nvCxnSpPr>
          <p:spPr>
            <a:xfrm flipV="1">
              <a:off x="694897" y="1193483"/>
              <a:ext cx="0" cy="5249854"/>
            </a:xfrm>
            <a:prstGeom prst="straightConnector1">
              <a:avLst/>
            </a:prstGeom>
            <a:ln w="76200">
              <a:solidFill>
                <a:srgbClr val="C40000"/>
              </a:solidFill>
              <a:tailEnd type="triangle"/>
            </a:ln>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4A838DF5-EBF2-40F6-AB47-AA1EC4C60641}"/>
                </a:ext>
              </a:extLst>
            </p:cNvPr>
            <p:cNvSpPr/>
            <p:nvPr/>
          </p:nvSpPr>
          <p:spPr>
            <a:xfrm>
              <a:off x="5939641" y="6092457"/>
              <a:ext cx="680484" cy="680484"/>
            </a:xfrm>
            <a:prstGeom prst="ellipse">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10</a:t>
              </a:r>
            </a:p>
          </p:txBody>
        </p:sp>
        <p:cxnSp>
          <p:nvCxnSpPr>
            <p:cNvPr id="87" name="Straight Arrow Connector 86">
              <a:extLst>
                <a:ext uri="{FF2B5EF4-FFF2-40B4-BE49-F238E27FC236}">
                  <a16:creationId xmlns:a16="http://schemas.microsoft.com/office/drawing/2014/main" id="{DA89CEFC-A575-4DF0-AC18-F2DC6EF36AD4}"/>
                </a:ext>
              </a:extLst>
            </p:cNvPr>
            <p:cNvCxnSpPr>
              <a:stCxn id="47" idx="4"/>
              <a:endCxn id="85" idx="0"/>
            </p:cNvCxnSpPr>
            <p:nvPr/>
          </p:nvCxnSpPr>
          <p:spPr>
            <a:xfrm>
              <a:off x="6279883" y="4609543"/>
              <a:ext cx="0" cy="1482914"/>
            </a:xfrm>
            <a:prstGeom prst="straightConnector1">
              <a:avLst/>
            </a:prstGeom>
            <a:ln w="762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A762390C-552B-48F9-A855-B43111A0C7E1}"/>
                </a:ext>
              </a:extLst>
            </p:cNvPr>
            <p:cNvCxnSpPr>
              <a:cxnSpLocks/>
              <a:stCxn id="3" idx="6"/>
              <a:endCxn id="8" idx="2"/>
            </p:cNvCxnSpPr>
            <p:nvPr/>
          </p:nvCxnSpPr>
          <p:spPr>
            <a:xfrm>
              <a:off x="4469208" y="1605510"/>
              <a:ext cx="673395" cy="0"/>
            </a:xfrm>
            <a:prstGeom prst="straightConnector1">
              <a:avLst/>
            </a:prstGeom>
            <a:ln w="76200">
              <a:solidFill>
                <a:srgbClr val="891631"/>
              </a:solidFill>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F2CB5DAD-573E-48C7-885E-D2CC575B9869}"/>
                </a:ext>
              </a:extLst>
            </p:cNvPr>
            <p:cNvCxnSpPr>
              <a:cxnSpLocks/>
              <a:stCxn id="8" idx="0"/>
              <a:endCxn id="12" idx="4"/>
            </p:cNvCxnSpPr>
            <p:nvPr/>
          </p:nvCxnSpPr>
          <p:spPr>
            <a:xfrm flipV="1">
              <a:off x="5482845" y="754905"/>
              <a:ext cx="0" cy="510363"/>
            </a:xfrm>
            <a:prstGeom prst="straightConnector1">
              <a:avLst/>
            </a:prstGeom>
            <a:ln w="76200">
              <a:solidFill>
                <a:srgbClr val="C40000"/>
              </a:solidFill>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F2162212-7451-4E8B-B71C-EE8E9A5936E7}"/>
                </a:ext>
              </a:extLst>
            </p:cNvPr>
            <p:cNvCxnSpPr>
              <a:cxnSpLocks/>
              <a:stCxn id="46" idx="4"/>
            </p:cNvCxnSpPr>
            <p:nvPr/>
          </p:nvCxnSpPr>
          <p:spPr>
            <a:xfrm flipH="1">
              <a:off x="4469209" y="4627598"/>
              <a:ext cx="535182" cy="1355289"/>
            </a:xfrm>
            <a:prstGeom prst="straightConnector1">
              <a:avLst/>
            </a:prstGeom>
            <a:ln w="76200">
              <a:solidFill>
                <a:srgbClr val="007A37"/>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A1C29CA-7B91-4B91-B8E7-D45939EA8D9F}"/>
                </a:ext>
              </a:extLst>
            </p:cNvPr>
            <p:cNvCxnSpPr>
              <a:cxnSpLocks/>
            </p:cNvCxnSpPr>
            <p:nvPr/>
          </p:nvCxnSpPr>
          <p:spPr>
            <a:xfrm flipH="1">
              <a:off x="1166930" y="3557628"/>
              <a:ext cx="786724" cy="24732"/>
            </a:xfrm>
            <a:prstGeom prst="straightConnector1">
              <a:avLst/>
            </a:prstGeom>
            <a:ln w="76200">
              <a:solidFill>
                <a:srgbClr val="007A37"/>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5096E5A-EB66-41FB-B9D2-F0FF09B88E4C}"/>
                </a:ext>
              </a:extLst>
            </p:cNvPr>
            <p:cNvCxnSpPr>
              <a:cxnSpLocks/>
              <a:stCxn id="85" idx="2"/>
            </p:cNvCxnSpPr>
            <p:nvPr/>
          </p:nvCxnSpPr>
          <p:spPr>
            <a:xfrm flipH="1">
              <a:off x="3522846" y="6432699"/>
              <a:ext cx="2416795"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92042AA-1237-4D5F-B3E5-1FA57A6C56D3}"/>
                </a:ext>
              </a:extLst>
            </p:cNvPr>
            <p:cNvCxnSpPr>
              <a:cxnSpLocks/>
              <a:stCxn id="46" idx="2"/>
            </p:cNvCxnSpPr>
            <p:nvPr/>
          </p:nvCxnSpPr>
          <p:spPr>
            <a:xfrm flipH="1">
              <a:off x="3522847" y="4287356"/>
              <a:ext cx="1141302" cy="2155981"/>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234D798-8E79-409B-9E33-5B93F44AFDE9}"/>
                </a:ext>
              </a:extLst>
            </p:cNvPr>
            <p:cNvCxnSpPr>
              <a:cxnSpLocks/>
              <a:stCxn id="85" idx="2"/>
            </p:cNvCxnSpPr>
            <p:nvPr/>
          </p:nvCxnSpPr>
          <p:spPr>
            <a:xfrm flipH="1" flipV="1">
              <a:off x="4469208" y="5982887"/>
              <a:ext cx="1470433" cy="449812"/>
            </a:xfrm>
            <a:prstGeom prst="straightConnector1">
              <a:avLst/>
            </a:prstGeom>
            <a:ln w="76200">
              <a:solidFill>
                <a:srgbClr val="007A37"/>
              </a:solidFill>
              <a:tailEnd type="triangle"/>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164DA024-15FC-4723-92F3-4B4A2013317C}"/>
                </a:ext>
              </a:extLst>
            </p:cNvPr>
            <p:cNvSpPr/>
            <p:nvPr/>
          </p:nvSpPr>
          <p:spPr>
            <a:xfrm>
              <a:off x="354655" y="512999"/>
              <a:ext cx="680484" cy="680484"/>
            </a:xfrm>
            <a:prstGeom prst="ellipse">
              <a:avLst/>
            </a:prstGeom>
            <a:solidFill>
              <a:srgbClr val="C00000"/>
            </a:solidFill>
            <a:ln>
              <a:solidFill>
                <a:srgbClr val="C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5</a:t>
              </a:r>
            </a:p>
          </p:txBody>
        </p:sp>
        <p:cxnSp>
          <p:nvCxnSpPr>
            <p:cNvPr id="76" name="Straight Arrow Connector 75">
              <a:extLst>
                <a:ext uri="{FF2B5EF4-FFF2-40B4-BE49-F238E27FC236}">
                  <a16:creationId xmlns:a16="http://schemas.microsoft.com/office/drawing/2014/main" id="{D1094807-168D-48EE-906B-DAF283AEB7AE}"/>
                </a:ext>
              </a:extLst>
            </p:cNvPr>
            <p:cNvCxnSpPr>
              <a:cxnSpLocks/>
            </p:cNvCxnSpPr>
            <p:nvPr/>
          </p:nvCxnSpPr>
          <p:spPr>
            <a:xfrm flipH="1">
              <a:off x="694888" y="6443337"/>
              <a:ext cx="2860226" cy="0"/>
            </a:xfrm>
            <a:prstGeom prst="straightConnector1">
              <a:avLst/>
            </a:prstGeom>
            <a:ln w="76200">
              <a:solidFill>
                <a:srgbClr val="C4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or: Curved 72">
              <a:extLst>
                <a:ext uri="{FF2B5EF4-FFF2-40B4-BE49-F238E27FC236}">
                  <a16:creationId xmlns:a16="http://schemas.microsoft.com/office/drawing/2014/main" id="{310EF9A4-CAEE-4AC8-BEDD-E27A56A722CF}"/>
                </a:ext>
              </a:extLst>
            </p:cNvPr>
            <p:cNvCxnSpPr>
              <a:stCxn id="71" idx="7"/>
              <a:endCxn id="2" idx="1"/>
            </p:cNvCxnSpPr>
            <p:nvPr/>
          </p:nvCxnSpPr>
          <p:spPr>
            <a:xfrm rot="5400000" flipH="1" flipV="1">
              <a:off x="1540846" y="-364"/>
              <a:ext cx="7656" cy="1218381"/>
            </a:xfrm>
            <a:prstGeom prst="curvedConnector3">
              <a:avLst>
                <a:gd name="adj1" fmla="val 4387552"/>
              </a:avLst>
            </a:prstGeom>
            <a:ln w="76200">
              <a:solidFill>
                <a:srgbClr val="4472C4"/>
              </a:solidFill>
              <a:tailEnd type="triangle"/>
            </a:ln>
          </p:spPr>
          <p:style>
            <a:lnRef idx="1">
              <a:schemeClr val="accent2"/>
            </a:lnRef>
            <a:fillRef idx="0">
              <a:schemeClr val="accent2"/>
            </a:fillRef>
            <a:effectRef idx="0">
              <a:schemeClr val="accent2"/>
            </a:effectRef>
            <a:fontRef idx="minor">
              <a:schemeClr val="tx1"/>
            </a:fontRef>
          </p:style>
        </p:cxnSp>
        <p:cxnSp>
          <p:nvCxnSpPr>
            <p:cNvPr id="77" name="Connector: Curved 76">
              <a:extLst>
                <a:ext uri="{FF2B5EF4-FFF2-40B4-BE49-F238E27FC236}">
                  <a16:creationId xmlns:a16="http://schemas.microsoft.com/office/drawing/2014/main" id="{ABBF6FE2-EA9C-451D-A8E1-96AE29ED501E}"/>
                </a:ext>
              </a:extLst>
            </p:cNvPr>
            <p:cNvCxnSpPr>
              <a:cxnSpLocks/>
              <a:stCxn id="2" idx="3"/>
              <a:endCxn id="71" idx="5"/>
            </p:cNvCxnSpPr>
            <p:nvPr/>
          </p:nvCxnSpPr>
          <p:spPr>
            <a:xfrm rot="5400000">
              <a:off x="1540847" y="480810"/>
              <a:ext cx="7656" cy="1218381"/>
            </a:xfrm>
            <a:prstGeom prst="curvedConnector3">
              <a:avLst>
                <a:gd name="adj1" fmla="val 4387552"/>
              </a:avLst>
            </a:prstGeom>
            <a:ln w="76200">
              <a:solidFill>
                <a:srgbClr val="C40000"/>
              </a:solidFill>
              <a:tailEnd type="triangle"/>
            </a:ln>
          </p:spPr>
          <p:style>
            <a:lnRef idx="1">
              <a:schemeClr val="accent2"/>
            </a:lnRef>
            <a:fillRef idx="0">
              <a:schemeClr val="accent2"/>
            </a:fillRef>
            <a:effectRef idx="0">
              <a:schemeClr val="accent2"/>
            </a:effectRef>
            <a:fontRef idx="minor">
              <a:schemeClr val="tx1"/>
            </a:fontRef>
          </p:style>
        </p:cxnSp>
        <p:cxnSp>
          <p:nvCxnSpPr>
            <p:cNvPr id="123" name="Connector: Curved 122">
              <a:extLst>
                <a:ext uri="{FF2B5EF4-FFF2-40B4-BE49-F238E27FC236}">
                  <a16:creationId xmlns:a16="http://schemas.microsoft.com/office/drawing/2014/main" id="{75F4D462-3C48-4A1E-A4D2-0A92B8D8DE81}"/>
                </a:ext>
              </a:extLst>
            </p:cNvPr>
            <p:cNvCxnSpPr>
              <a:cxnSpLocks/>
              <a:stCxn id="45" idx="3"/>
            </p:cNvCxnSpPr>
            <p:nvPr/>
          </p:nvCxnSpPr>
          <p:spPr>
            <a:xfrm rot="5400000" flipH="1">
              <a:off x="1471673" y="4017289"/>
              <a:ext cx="1079198" cy="1688686"/>
            </a:xfrm>
            <a:prstGeom prst="curvedConnector4">
              <a:avLst>
                <a:gd name="adj1" fmla="val -21182"/>
                <a:gd name="adj2" fmla="val 100260"/>
              </a:avLst>
            </a:prstGeom>
            <a:ln w="76200">
              <a:solidFill>
                <a:srgbClr val="007A37"/>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5EF6A88-FFC1-4B8A-805D-5D2C0D6D0D87}"/>
                </a:ext>
              </a:extLst>
            </p:cNvPr>
            <p:cNvCxnSpPr>
              <a:cxnSpLocks/>
            </p:cNvCxnSpPr>
            <p:nvPr/>
          </p:nvCxnSpPr>
          <p:spPr>
            <a:xfrm flipV="1">
              <a:off x="1936547" y="3579464"/>
              <a:ext cx="0" cy="2403424"/>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BD3A841F-5BA9-4B9A-8F7A-FB8C49413CA4}"/>
              </a:ext>
            </a:extLst>
          </p:cNvPr>
          <p:cNvSpPr txBox="1"/>
          <p:nvPr/>
        </p:nvSpPr>
        <p:spPr>
          <a:xfrm rot="1375190">
            <a:off x="2791404" y="989635"/>
            <a:ext cx="1124913" cy="369332"/>
          </a:xfrm>
          <a:prstGeom prst="rect">
            <a:avLst/>
          </a:prstGeom>
          <a:noFill/>
        </p:spPr>
        <p:txBody>
          <a:bodyPr wrap="square" rtlCol="0">
            <a:spAutoFit/>
          </a:bodyPr>
          <a:lstStyle/>
          <a:p>
            <a:pPr algn="ctr"/>
            <a:r>
              <a:rPr lang="en-US" dirty="0"/>
              <a:t>1/01</a:t>
            </a:r>
          </a:p>
        </p:txBody>
      </p:sp>
      <p:sp>
        <p:nvSpPr>
          <p:cNvPr id="20" name="TextBox 19">
            <a:extLst>
              <a:ext uri="{FF2B5EF4-FFF2-40B4-BE49-F238E27FC236}">
                <a16:creationId xmlns:a16="http://schemas.microsoft.com/office/drawing/2014/main" id="{F47805E7-EFD8-46AA-999F-CC1903B12237}"/>
              </a:ext>
            </a:extLst>
          </p:cNvPr>
          <p:cNvSpPr txBox="1"/>
          <p:nvPr/>
        </p:nvSpPr>
        <p:spPr>
          <a:xfrm rot="20173534">
            <a:off x="2484148" y="2792993"/>
            <a:ext cx="909978" cy="369332"/>
          </a:xfrm>
          <a:prstGeom prst="rect">
            <a:avLst/>
          </a:prstGeom>
          <a:noFill/>
        </p:spPr>
        <p:txBody>
          <a:bodyPr wrap="square" rtlCol="0">
            <a:spAutoFit/>
          </a:bodyPr>
          <a:lstStyle/>
          <a:p>
            <a:r>
              <a:rPr lang="en-US" dirty="0"/>
              <a:t>00/01</a:t>
            </a:r>
          </a:p>
        </p:txBody>
      </p:sp>
      <p:sp>
        <p:nvSpPr>
          <p:cNvPr id="67" name="TextBox 66">
            <a:extLst>
              <a:ext uri="{FF2B5EF4-FFF2-40B4-BE49-F238E27FC236}">
                <a16:creationId xmlns:a16="http://schemas.microsoft.com/office/drawing/2014/main" id="{478BD164-125E-4B09-8824-DD4010987979}"/>
              </a:ext>
            </a:extLst>
          </p:cNvPr>
          <p:cNvSpPr txBox="1"/>
          <p:nvPr/>
        </p:nvSpPr>
        <p:spPr>
          <a:xfrm rot="18814241">
            <a:off x="3115487" y="3084824"/>
            <a:ext cx="909978" cy="369332"/>
          </a:xfrm>
          <a:prstGeom prst="rect">
            <a:avLst/>
          </a:prstGeom>
          <a:noFill/>
        </p:spPr>
        <p:txBody>
          <a:bodyPr wrap="square" rtlCol="0">
            <a:spAutoFit/>
          </a:bodyPr>
          <a:lstStyle/>
          <a:p>
            <a:r>
              <a:rPr lang="en-US" dirty="0"/>
              <a:t>01/01</a:t>
            </a:r>
          </a:p>
        </p:txBody>
      </p:sp>
      <p:sp>
        <p:nvSpPr>
          <p:cNvPr id="69" name="TextBox 68">
            <a:extLst>
              <a:ext uri="{FF2B5EF4-FFF2-40B4-BE49-F238E27FC236}">
                <a16:creationId xmlns:a16="http://schemas.microsoft.com/office/drawing/2014/main" id="{0C831C9A-F3F6-4C12-B9A8-C7B602C5AE5B}"/>
              </a:ext>
            </a:extLst>
          </p:cNvPr>
          <p:cNvSpPr txBox="1"/>
          <p:nvPr/>
        </p:nvSpPr>
        <p:spPr>
          <a:xfrm>
            <a:off x="3958833" y="3434075"/>
            <a:ext cx="909978" cy="369332"/>
          </a:xfrm>
          <a:prstGeom prst="rect">
            <a:avLst/>
          </a:prstGeom>
          <a:noFill/>
        </p:spPr>
        <p:txBody>
          <a:bodyPr wrap="square" rtlCol="0">
            <a:spAutoFit/>
          </a:bodyPr>
          <a:lstStyle/>
          <a:p>
            <a:r>
              <a:rPr lang="en-US" dirty="0"/>
              <a:t>10/01</a:t>
            </a:r>
          </a:p>
        </p:txBody>
      </p:sp>
      <p:sp>
        <p:nvSpPr>
          <p:cNvPr id="72" name="TextBox 71">
            <a:extLst>
              <a:ext uri="{FF2B5EF4-FFF2-40B4-BE49-F238E27FC236}">
                <a16:creationId xmlns:a16="http://schemas.microsoft.com/office/drawing/2014/main" id="{BF8609D4-1F23-4E7D-BAFB-EA479BB926CA}"/>
              </a:ext>
            </a:extLst>
          </p:cNvPr>
          <p:cNvSpPr txBox="1"/>
          <p:nvPr/>
        </p:nvSpPr>
        <p:spPr>
          <a:xfrm>
            <a:off x="5328069" y="3197325"/>
            <a:ext cx="909978" cy="369332"/>
          </a:xfrm>
          <a:prstGeom prst="rect">
            <a:avLst/>
          </a:prstGeom>
          <a:noFill/>
        </p:spPr>
        <p:txBody>
          <a:bodyPr wrap="square" rtlCol="0">
            <a:spAutoFit/>
          </a:bodyPr>
          <a:lstStyle/>
          <a:p>
            <a:pPr algn="ctr"/>
            <a:r>
              <a:rPr lang="en-US" dirty="0"/>
              <a:t>11/01</a:t>
            </a:r>
          </a:p>
        </p:txBody>
      </p:sp>
      <p:sp>
        <p:nvSpPr>
          <p:cNvPr id="74" name="TextBox 73">
            <a:extLst>
              <a:ext uri="{FF2B5EF4-FFF2-40B4-BE49-F238E27FC236}">
                <a16:creationId xmlns:a16="http://schemas.microsoft.com/office/drawing/2014/main" id="{64042F9C-86CC-4D6D-84A8-1B1910D50508}"/>
              </a:ext>
            </a:extLst>
          </p:cNvPr>
          <p:cNvSpPr txBox="1"/>
          <p:nvPr/>
        </p:nvSpPr>
        <p:spPr>
          <a:xfrm>
            <a:off x="6349114" y="4944939"/>
            <a:ext cx="620401" cy="369332"/>
          </a:xfrm>
          <a:prstGeom prst="rect">
            <a:avLst/>
          </a:prstGeom>
          <a:noFill/>
        </p:spPr>
        <p:txBody>
          <a:bodyPr wrap="square" rtlCol="0">
            <a:spAutoFit/>
          </a:bodyPr>
          <a:lstStyle/>
          <a:p>
            <a:pPr algn="ctr"/>
            <a:r>
              <a:rPr lang="en-US" dirty="0"/>
              <a:t>/01</a:t>
            </a:r>
          </a:p>
        </p:txBody>
      </p:sp>
      <p:sp>
        <p:nvSpPr>
          <p:cNvPr id="26" name="TextBox 25">
            <a:extLst>
              <a:ext uri="{FF2B5EF4-FFF2-40B4-BE49-F238E27FC236}">
                <a16:creationId xmlns:a16="http://schemas.microsoft.com/office/drawing/2014/main" id="{0FA03712-10C0-42A0-BFC0-ABB1B455B689}"/>
              </a:ext>
            </a:extLst>
          </p:cNvPr>
          <p:cNvSpPr txBox="1"/>
          <p:nvPr/>
        </p:nvSpPr>
        <p:spPr>
          <a:xfrm rot="19590389">
            <a:off x="1997123" y="1822497"/>
            <a:ext cx="864836" cy="369332"/>
          </a:xfrm>
          <a:prstGeom prst="rect">
            <a:avLst/>
          </a:prstGeom>
          <a:noFill/>
        </p:spPr>
        <p:txBody>
          <a:bodyPr wrap="square" rtlCol="0">
            <a:spAutoFit/>
          </a:bodyPr>
          <a:lstStyle/>
          <a:p>
            <a:r>
              <a:rPr lang="en-US" dirty="0"/>
              <a:t>/00</a:t>
            </a:r>
          </a:p>
        </p:txBody>
      </p:sp>
      <p:sp>
        <p:nvSpPr>
          <p:cNvPr id="28" name="TextBox 27">
            <a:extLst>
              <a:ext uri="{FF2B5EF4-FFF2-40B4-BE49-F238E27FC236}">
                <a16:creationId xmlns:a16="http://schemas.microsoft.com/office/drawing/2014/main" id="{D05D4C73-4A09-4A2C-B80F-6777C026B2A6}"/>
              </a:ext>
            </a:extLst>
          </p:cNvPr>
          <p:cNvSpPr txBox="1"/>
          <p:nvPr/>
        </p:nvSpPr>
        <p:spPr>
          <a:xfrm>
            <a:off x="3048000" y="83450"/>
            <a:ext cx="680484" cy="369332"/>
          </a:xfrm>
          <a:prstGeom prst="rect">
            <a:avLst/>
          </a:prstGeom>
          <a:noFill/>
        </p:spPr>
        <p:txBody>
          <a:bodyPr wrap="square" rtlCol="0">
            <a:spAutoFit/>
          </a:bodyPr>
          <a:lstStyle/>
          <a:p>
            <a:pPr algn="ctr"/>
            <a:r>
              <a:rPr lang="en-US" dirty="0"/>
              <a:t>/00</a:t>
            </a:r>
          </a:p>
        </p:txBody>
      </p:sp>
      <p:sp>
        <p:nvSpPr>
          <p:cNvPr id="30" name="TextBox 29">
            <a:extLst>
              <a:ext uri="{FF2B5EF4-FFF2-40B4-BE49-F238E27FC236}">
                <a16:creationId xmlns:a16="http://schemas.microsoft.com/office/drawing/2014/main" id="{8110A7E5-D3EF-448B-A7A9-5A366610B297}"/>
              </a:ext>
            </a:extLst>
          </p:cNvPr>
          <p:cNvSpPr txBox="1"/>
          <p:nvPr/>
        </p:nvSpPr>
        <p:spPr>
          <a:xfrm>
            <a:off x="4585765" y="0"/>
            <a:ext cx="680484" cy="369332"/>
          </a:xfrm>
          <a:prstGeom prst="rect">
            <a:avLst/>
          </a:prstGeom>
          <a:noFill/>
        </p:spPr>
        <p:txBody>
          <a:bodyPr wrap="square" rtlCol="0">
            <a:spAutoFit/>
          </a:bodyPr>
          <a:lstStyle/>
          <a:p>
            <a:pPr algn="ctr"/>
            <a:r>
              <a:rPr lang="en-US" dirty="0"/>
              <a:t>0/10</a:t>
            </a:r>
          </a:p>
        </p:txBody>
      </p:sp>
      <p:sp>
        <p:nvSpPr>
          <p:cNvPr id="78" name="TextBox 77">
            <a:extLst>
              <a:ext uri="{FF2B5EF4-FFF2-40B4-BE49-F238E27FC236}">
                <a16:creationId xmlns:a16="http://schemas.microsoft.com/office/drawing/2014/main" id="{E1B25C8A-6547-4797-AF5D-26608AA18C9D}"/>
              </a:ext>
            </a:extLst>
          </p:cNvPr>
          <p:cNvSpPr txBox="1"/>
          <p:nvPr/>
        </p:nvSpPr>
        <p:spPr>
          <a:xfrm>
            <a:off x="4552801" y="1190846"/>
            <a:ext cx="680484" cy="369332"/>
          </a:xfrm>
          <a:prstGeom prst="rect">
            <a:avLst/>
          </a:prstGeom>
          <a:noFill/>
        </p:spPr>
        <p:txBody>
          <a:bodyPr wrap="square" rtlCol="0">
            <a:spAutoFit/>
          </a:bodyPr>
          <a:lstStyle/>
          <a:p>
            <a:pPr algn="ctr"/>
            <a:r>
              <a:rPr lang="en-US" dirty="0"/>
              <a:t>0/10</a:t>
            </a:r>
          </a:p>
        </p:txBody>
      </p:sp>
      <p:sp>
        <p:nvSpPr>
          <p:cNvPr id="79" name="TextBox 78">
            <a:extLst>
              <a:ext uri="{FF2B5EF4-FFF2-40B4-BE49-F238E27FC236}">
                <a16:creationId xmlns:a16="http://schemas.microsoft.com/office/drawing/2014/main" id="{7CB9A429-F3B9-4F77-885C-E022B43B29C4}"/>
              </a:ext>
            </a:extLst>
          </p:cNvPr>
          <p:cNvSpPr txBox="1"/>
          <p:nvPr/>
        </p:nvSpPr>
        <p:spPr>
          <a:xfrm>
            <a:off x="4932724" y="809785"/>
            <a:ext cx="680484" cy="369332"/>
          </a:xfrm>
          <a:prstGeom prst="rect">
            <a:avLst/>
          </a:prstGeom>
          <a:noFill/>
        </p:spPr>
        <p:txBody>
          <a:bodyPr wrap="square" rtlCol="0">
            <a:spAutoFit/>
          </a:bodyPr>
          <a:lstStyle/>
          <a:p>
            <a:pPr algn="ctr"/>
            <a:r>
              <a:rPr lang="en-US" dirty="0"/>
              <a:t>0/10</a:t>
            </a:r>
          </a:p>
        </p:txBody>
      </p:sp>
      <p:sp>
        <p:nvSpPr>
          <p:cNvPr id="80" name="TextBox 79">
            <a:extLst>
              <a:ext uri="{FF2B5EF4-FFF2-40B4-BE49-F238E27FC236}">
                <a16:creationId xmlns:a16="http://schemas.microsoft.com/office/drawing/2014/main" id="{49DABD0F-8B37-47B6-A648-8F5129BA5A18}"/>
              </a:ext>
            </a:extLst>
          </p:cNvPr>
          <p:cNvSpPr txBox="1"/>
          <p:nvPr/>
        </p:nvSpPr>
        <p:spPr>
          <a:xfrm rot="19259762">
            <a:off x="4668618" y="1871973"/>
            <a:ext cx="1124913" cy="369332"/>
          </a:xfrm>
          <a:prstGeom prst="rect">
            <a:avLst/>
          </a:prstGeom>
          <a:noFill/>
        </p:spPr>
        <p:txBody>
          <a:bodyPr wrap="square" rtlCol="0">
            <a:spAutoFit/>
          </a:bodyPr>
          <a:lstStyle/>
          <a:p>
            <a:r>
              <a:rPr lang="en-US" dirty="0"/>
              <a:t>1/01</a:t>
            </a:r>
          </a:p>
        </p:txBody>
      </p:sp>
      <p:sp>
        <p:nvSpPr>
          <p:cNvPr id="81" name="TextBox 80">
            <a:extLst>
              <a:ext uri="{FF2B5EF4-FFF2-40B4-BE49-F238E27FC236}">
                <a16:creationId xmlns:a16="http://schemas.microsoft.com/office/drawing/2014/main" id="{D9D0AB89-31BC-4837-BDA2-BA9F18F50786}"/>
              </a:ext>
            </a:extLst>
          </p:cNvPr>
          <p:cNvSpPr txBox="1"/>
          <p:nvPr/>
        </p:nvSpPr>
        <p:spPr>
          <a:xfrm>
            <a:off x="5969743" y="54360"/>
            <a:ext cx="626014" cy="369332"/>
          </a:xfrm>
          <a:prstGeom prst="rect">
            <a:avLst/>
          </a:prstGeom>
          <a:noFill/>
        </p:spPr>
        <p:txBody>
          <a:bodyPr wrap="square" rtlCol="0">
            <a:spAutoFit/>
          </a:bodyPr>
          <a:lstStyle/>
          <a:p>
            <a:r>
              <a:rPr lang="en-US" dirty="0"/>
              <a:t>1/01</a:t>
            </a:r>
          </a:p>
        </p:txBody>
      </p:sp>
      <p:cxnSp>
        <p:nvCxnSpPr>
          <p:cNvPr id="34" name="Connector: Elbow 33">
            <a:extLst>
              <a:ext uri="{FF2B5EF4-FFF2-40B4-BE49-F238E27FC236}">
                <a16:creationId xmlns:a16="http://schemas.microsoft.com/office/drawing/2014/main" id="{C28F8934-AAC3-4304-ACEF-D15B3659638A}"/>
              </a:ext>
            </a:extLst>
          </p:cNvPr>
          <p:cNvCxnSpPr>
            <a:stCxn id="12" idx="2"/>
            <a:endCxn id="23" idx="6"/>
          </p:cNvCxnSpPr>
          <p:nvPr/>
        </p:nvCxnSpPr>
        <p:spPr>
          <a:xfrm flipH="1">
            <a:off x="4592853" y="423692"/>
            <a:ext cx="1353879" cy="2381684"/>
          </a:xfrm>
          <a:prstGeom prst="bentConnector3">
            <a:avLst>
              <a:gd name="adj1" fmla="val -28845"/>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0B8327A-17D0-4A62-9E46-14DD53AC28FA}"/>
              </a:ext>
            </a:extLst>
          </p:cNvPr>
          <p:cNvSpPr txBox="1"/>
          <p:nvPr/>
        </p:nvSpPr>
        <p:spPr>
          <a:xfrm>
            <a:off x="3745662" y="4298646"/>
            <a:ext cx="626089" cy="369332"/>
          </a:xfrm>
          <a:prstGeom prst="rect">
            <a:avLst/>
          </a:prstGeom>
          <a:noFill/>
        </p:spPr>
        <p:txBody>
          <a:bodyPr wrap="square" rtlCol="0">
            <a:spAutoFit/>
          </a:bodyPr>
          <a:lstStyle/>
          <a:p>
            <a:r>
              <a:rPr lang="en-US" dirty="0"/>
              <a:t>0/01</a:t>
            </a:r>
          </a:p>
        </p:txBody>
      </p:sp>
      <p:sp>
        <p:nvSpPr>
          <p:cNvPr id="92" name="TextBox 91">
            <a:extLst>
              <a:ext uri="{FF2B5EF4-FFF2-40B4-BE49-F238E27FC236}">
                <a16:creationId xmlns:a16="http://schemas.microsoft.com/office/drawing/2014/main" id="{CE6A4001-A00F-4554-A74B-A5C85B9DF22A}"/>
              </a:ext>
            </a:extLst>
          </p:cNvPr>
          <p:cNvSpPr txBox="1"/>
          <p:nvPr/>
        </p:nvSpPr>
        <p:spPr>
          <a:xfrm>
            <a:off x="2641021" y="4562342"/>
            <a:ext cx="626089" cy="369332"/>
          </a:xfrm>
          <a:prstGeom prst="rect">
            <a:avLst/>
          </a:prstGeom>
          <a:noFill/>
        </p:spPr>
        <p:txBody>
          <a:bodyPr wrap="square" rtlCol="0">
            <a:spAutoFit/>
          </a:bodyPr>
          <a:lstStyle/>
          <a:p>
            <a:r>
              <a:rPr lang="en-US" dirty="0"/>
              <a:t>0/10</a:t>
            </a:r>
          </a:p>
        </p:txBody>
      </p:sp>
      <p:sp>
        <p:nvSpPr>
          <p:cNvPr id="93" name="TextBox 92">
            <a:extLst>
              <a:ext uri="{FF2B5EF4-FFF2-40B4-BE49-F238E27FC236}">
                <a16:creationId xmlns:a16="http://schemas.microsoft.com/office/drawing/2014/main" id="{2E95915B-289C-4B9A-AA0D-7C4291977AC0}"/>
              </a:ext>
            </a:extLst>
          </p:cNvPr>
          <p:cNvSpPr txBox="1"/>
          <p:nvPr/>
        </p:nvSpPr>
        <p:spPr>
          <a:xfrm rot="17825040">
            <a:off x="3909745" y="4826916"/>
            <a:ext cx="626089" cy="369332"/>
          </a:xfrm>
          <a:prstGeom prst="rect">
            <a:avLst/>
          </a:prstGeom>
          <a:noFill/>
        </p:spPr>
        <p:txBody>
          <a:bodyPr wrap="square" rtlCol="0">
            <a:spAutoFit/>
          </a:bodyPr>
          <a:lstStyle/>
          <a:p>
            <a:r>
              <a:rPr lang="en-US" dirty="0"/>
              <a:t>0/10</a:t>
            </a:r>
          </a:p>
        </p:txBody>
      </p:sp>
      <p:sp>
        <p:nvSpPr>
          <p:cNvPr id="94" name="TextBox 93">
            <a:extLst>
              <a:ext uri="{FF2B5EF4-FFF2-40B4-BE49-F238E27FC236}">
                <a16:creationId xmlns:a16="http://schemas.microsoft.com/office/drawing/2014/main" id="{DDBFA065-4ACD-45D0-A1DC-B7470B48C8EE}"/>
              </a:ext>
            </a:extLst>
          </p:cNvPr>
          <p:cNvSpPr txBox="1"/>
          <p:nvPr/>
        </p:nvSpPr>
        <p:spPr>
          <a:xfrm rot="17308381">
            <a:off x="4839598" y="4969822"/>
            <a:ext cx="626089" cy="369332"/>
          </a:xfrm>
          <a:prstGeom prst="rect">
            <a:avLst/>
          </a:prstGeom>
          <a:noFill/>
        </p:spPr>
        <p:txBody>
          <a:bodyPr wrap="square" rtlCol="0">
            <a:spAutoFit/>
          </a:bodyPr>
          <a:lstStyle/>
          <a:p>
            <a:r>
              <a:rPr lang="en-US" dirty="0"/>
              <a:t>1/01</a:t>
            </a:r>
          </a:p>
        </p:txBody>
      </p:sp>
      <p:sp>
        <p:nvSpPr>
          <p:cNvPr id="95" name="TextBox 94">
            <a:extLst>
              <a:ext uri="{FF2B5EF4-FFF2-40B4-BE49-F238E27FC236}">
                <a16:creationId xmlns:a16="http://schemas.microsoft.com/office/drawing/2014/main" id="{38A20650-1884-4B71-8462-62BECFEC2B02}"/>
              </a:ext>
            </a:extLst>
          </p:cNvPr>
          <p:cNvSpPr txBox="1"/>
          <p:nvPr/>
        </p:nvSpPr>
        <p:spPr>
          <a:xfrm rot="1079177">
            <a:off x="5093812" y="5860730"/>
            <a:ext cx="626089" cy="369332"/>
          </a:xfrm>
          <a:prstGeom prst="rect">
            <a:avLst/>
          </a:prstGeom>
          <a:noFill/>
        </p:spPr>
        <p:txBody>
          <a:bodyPr wrap="square" rtlCol="0">
            <a:spAutoFit/>
          </a:bodyPr>
          <a:lstStyle/>
          <a:p>
            <a:r>
              <a:rPr lang="en-US" dirty="0"/>
              <a:t>1/01</a:t>
            </a:r>
          </a:p>
        </p:txBody>
      </p:sp>
      <p:sp>
        <p:nvSpPr>
          <p:cNvPr id="65" name="TextBox 64">
            <a:extLst>
              <a:ext uri="{FF2B5EF4-FFF2-40B4-BE49-F238E27FC236}">
                <a16:creationId xmlns:a16="http://schemas.microsoft.com/office/drawing/2014/main" id="{CD0EDBA9-D79D-4D6D-8EF0-2F4CF068B8BD}"/>
              </a:ext>
            </a:extLst>
          </p:cNvPr>
          <p:cNvSpPr txBox="1"/>
          <p:nvPr/>
        </p:nvSpPr>
        <p:spPr>
          <a:xfrm>
            <a:off x="4887524" y="6443740"/>
            <a:ext cx="1098919" cy="369332"/>
          </a:xfrm>
          <a:prstGeom prst="rect">
            <a:avLst/>
          </a:prstGeom>
          <a:noFill/>
        </p:spPr>
        <p:txBody>
          <a:bodyPr wrap="square" rtlCol="0">
            <a:spAutoFit/>
          </a:bodyPr>
          <a:lstStyle/>
          <a:p>
            <a:r>
              <a:rPr lang="en-US" dirty="0"/>
              <a:t>0/10</a:t>
            </a:r>
          </a:p>
        </p:txBody>
      </p:sp>
      <p:sp>
        <p:nvSpPr>
          <p:cNvPr id="98" name="TextBox 97">
            <a:extLst>
              <a:ext uri="{FF2B5EF4-FFF2-40B4-BE49-F238E27FC236}">
                <a16:creationId xmlns:a16="http://schemas.microsoft.com/office/drawing/2014/main" id="{60FB922E-EF9E-41B4-8E57-3F986A79843D}"/>
              </a:ext>
            </a:extLst>
          </p:cNvPr>
          <p:cNvSpPr txBox="1"/>
          <p:nvPr/>
        </p:nvSpPr>
        <p:spPr>
          <a:xfrm>
            <a:off x="1321222" y="302564"/>
            <a:ext cx="680484" cy="369332"/>
          </a:xfrm>
          <a:prstGeom prst="rect">
            <a:avLst/>
          </a:prstGeom>
          <a:noFill/>
        </p:spPr>
        <p:txBody>
          <a:bodyPr wrap="square" rtlCol="0">
            <a:spAutoFit/>
          </a:bodyPr>
          <a:lstStyle/>
          <a:p>
            <a:pPr algn="ctr"/>
            <a:r>
              <a:rPr lang="en-US" dirty="0"/>
              <a:t>/00</a:t>
            </a:r>
          </a:p>
        </p:txBody>
      </p:sp>
      <p:sp>
        <p:nvSpPr>
          <p:cNvPr id="82" name="TextBox 81">
            <a:extLst>
              <a:ext uri="{FF2B5EF4-FFF2-40B4-BE49-F238E27FC236}">
                <a16:creationId xmlns:a16="http://schemas.microsoft.com/office/drawing/2014/main" id="{E84E9CC0-E655-43CA-80A2-159E7BCA618D}"/>
              </a:ext>
            </a:extLst>
          </p:cNvPr>
          <p:cNvSpPr txBox="1"/>
          <p:nvPr/>
        </p:nvSpPr>
        <p:spPr>
          <a:xfrm>
            <a:off x="1371459" y="1019115"/>
            <a:ext cx="651370" cy="369332"/>
          </a:xfrm>
          <a:prstGeom prst="rect">
            <a:avLst/>
          </a:prstGeom>
          <a:noFill/>
        </p:spPr>
        <p:txBody>
          <a:bodyPr wrap="square" rtlCol="0">
            <a:spAutoFit/>
          </a:bodyPr>
          <a:lstStyle/>
          <a:p>
            <a:r>
              <a:rPr lang="en-US" dirty="0"/>
              <a:t>0/10</a:t>
            </a:r>
          </a:p>
        </p:txBody>
      </p:sp>
      <p:sp>
        <p:nvSpPr>
          <p:cNvPr id="83" name="TextBox 82">
            <a:extLst>
              <a:ext uri="{FF2B5EF4-FFF2-40B4-BE49-F238E27FC236}">
                <a16:creationId xmlns:a16="http://schemas.microsoft.com/office/drawing/2014/main" id="{0155EBE3-FCD1-4AF2-A50B-01978A9B69CC}"/>
              </a:ext>
            </a:extLst>
          </p:cNvPr>
          <p:cNvSpPr txBox="1"/>
          <p:nvPr/>
        </p:nvSpPr>
        <p:spPr>
          <a:xfrm>
            <a:off x="2217798" y="5230977"/>
            <a:ext cx="630247" cy="369332"/>
          </a:xfrm>
          <a:prstGeom prst="rect">
            <a:avLst/>
          </a:prstGeom>
          <a:noFill/>
        </p:spPr>
        <p:txBody>
          <a:bodyPr wrap="square" rtlCol="0">
            <a:spAutoFit/>
          </a:bodyPr>
          <a:lstStyle/>
          <a:p>
            <a:r>
              <a:rPr lang="en-US" dirty="0"/>
              <a:t>1/01</a:t>
            </a:r>
          </a:p>
        </p:txBody>
      </p:sp>
      <p:sp>
        <p:nvSpPr>
          <p:cNvPr id="7" name="TextBox 6">
            <a:extLst>
              <a:ext uri="{FF2B5EF4-FFF2-40B4-BE49-F238E27FC236}">
                <a16:creationId xmlns:a16="http://schemas.microsoft.com/office/drawing/2014/main" id="{8679F953-1E5B-414B-9CB9-68956DC473F8}"/>
              </a:ext>
            </a:extLst>
          </p:cNvPr>
          <p:cNvSpPr txBox="1"/>
          <p:nvPr/>
        </p:nvSpPr>
        <p:spPr>
          <a:xfrm>
            <a:off x="7613264" y="862270"/>
            <a:ext cx="4100436" cy="400110"/>
          </a:xfrm>
          <a:prstGeom prst="rect">
            <a:avLst/>
          </a:prstGeom>
          <a:solidFill>
            <a:schemeClr val="tx1">
              <a:lumMod val="65000"/>
              <a:lumOff val="35000"/>
            </a:schemeClr>
          </a:solidFill>
        </p:spPr>
        <p:txBody>
          <a:bodyPr wrap="square" rtlCol="0">
            <a:spAutoFit/>
          </a:bodyPr>
          <a:lstStyle/>
          <a:p>
            <a:pPr algn="ctr"/>
            <a:r>
              <a:rPr lang="en-US" sz="2000" b="1" dirty="0">
                <a:solidFill>
                  <a:schemeClr val="bg1"/>
                </a:solidFill>
              </a:rPr>
              <a:t>Mealy FSM</a:t>
            </a:r>
          </a:p>
        </p:txBody>
      </p:sp>
    </p:spTree>
    <p:extLst>
      <p:ext uri="{BB962C8B-B14F-4D97-AF65-F5344CB8AC3E}">
        <p14:creationId xmlns:p14="http://schemas.microsoft.com/office/powerpoint/2010/main" val="1364020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AC4C-6FF4-4499-B887-D04EB7B236B6}"/>
              </a:ext>
            </a:extLst>
          </p:cNvPr>
          <p:cNvSpPr>
            <a:spLocks noGrp="1"/>
          </p:cNvSpPr>
          <p:nvPr>
            <p:ph type="title"/>
          </p:nvPr>
        </p:nvSpPr>
        <p:spPr/>
        <p:txBody>
          <a:bodyPr>
            <a:normAutofit/>
          </a:bodyPr>
          <a:lstStyle/>
          <a:p>
            <a:pPr algn="ctr"/>
            <a:r>
              <a:rPr lang="en-US" sz="6000" b="1" cap="none" dirty="0">
                <a:latin typeface="Calibri" panose="020F0502020204030204" pitchFamily="34" charset="0"/>
                <a:cs typeface="Calibri" panose="020F0502020204030204" pitchFamily="34" charset="0"/>
              </a:rPr>
              <a:t>Demonstration</a:t>
            </a:r>
          </a:p>
        </p:txBody>
      </p:sp>
      <p:sp>
        <p:nvSpPr>
          <p:cNvPr id="4" name="Text Placeholder 3">
            <a:extLst>
              <a:ext uri="{FF2B5EF4-FFF2-40B4-BE49-F238E27FC236}">
                <a16:creationId xmlns:a16="http://schemas.microsoft.com/office/drawing/2014/main" id="{020C5546-4EE8-4C67-9872-8968E5AC17DE}"/>
              </a:ext>
            </a:extLst>
          </p:cNvPr>
          <p:cNvSpPr>
            <a:spLocks noGrp="1"/>
          </p:cNvSpPr>
          <p:nvPr>
            <p:ph type="body" idx="1"/>
          </p:nvPr>
        </p:nvSpPr>
        <p:spPr/>
        <p:txBody>
          <a:bodyPr>
            <a:normAutofit/>
          </a:bodyPr>
          <a:lstStyle/>
          <a:p>
            <a:pPr algn="ctr"/>
            <a:r>
              <a:rPr lang="en-US" sz="2400" dirty="0">
                <a:latin typeface="Calibri" panose="020F0502020204030204" pitchFamily="34" charset="0"/>
                <a:cs typeface="Calibri" panose="020F0502020204030204" pitchFamily="34" charset="0"/>
              </a:rPr>
              <a:t>Design implemented in </a:t>
            </a:r>
            <a:r>
              <a:rPr lang="en-US" sz="2400" b="1" dirty="0">
                <a:latin typeface="Calibri" panose="020F0502020204030204" pitchFamily="34" charset="0"/>
                <a:cs typeface="Calibri" panose="020F0502020204030204" pitchFamily="34" charset="0"/>
              </a:rPr>
              <a:t>Verilog</a:t>
            </a:r>
            <a:r>
              <a:rPr lang="en-US" sz="2400" dirty="0">
                <a:latin typeface="Calibri" panose="020F0502020204030204" pitchFamily="34" charset="0"/>
                <a:cs typeface="Calibri" panose="020F0502020204030204" pitchFamily="34" charset="0"/>
              </a:rPr>
              <a:t> HDL</a:t>
            </a:r>
          </a:p>
        </p:txBody>
      </p:sp>
    </p:spTree>
    <p:extLst>
      <p:ext uri="{BB962C8B-B14F-4D97-AF65-F5344CB8AC3E}">
        <p14:creationId xmlns:p14="http://schemas.microsoft.com/office/powerpoint/2010/main" val="3954434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4B570-38C0-4543-937F-E7A03B458B99}"/>
              </a:ext>
            </a:extLst>
          </p:cNvPr>
          <p:cNvSpPr>
            <a:spLocks noGrp="1"/>
          </p:cNvSpPr>
          <p:nvPr>
            <p:ph type="title"/>
          </p:nvPr>
        </p:nvSpPr>
        <p:spPr/>
        <p:txBody>
          <a:bodyPr anchor="ctr"/>
          <a:lstStyle/>
          <a:p>
            <a:pPr algn="ctr"/>
            <a:r>
              <a:rPr lang="en-US" cap="none" dirty="0">
                <a:latin typeface="Calibri" panose="020F0502020204030204" pitchFamily="34" charset="0"/>
                <a:cs typeface="Calibri" panose="020F0502020204030204" pitchFamily="34" charset="0"/>
              </a:rPr>
              <a:t>Demonstration</a:t>
            </a:r>
          </a:p>
        </p:txBody>
      </p:sp>
      <p:sp>
        <p:nvSpPr>
          <p:cNvPr id="3" name="Content Placeholder 2">
            <a:extLst>
              <a:ext uri="{FF2B5EF4-FFF2-40B4-BE49-F238E27FC236}">
                <a16:creationId xmlns:a16="http://schemas.microsoft.com/office/drawing/2014/main" id="{C77CD341-9ABD-4E6F-89F8-07462CC7599D}"/>
              </a:ext>
            </a:extLst>
          </p:cNvPr>
          <p:cNvSpPr>
            <a:spLocks noGrp="1"/>
          </p:cNvSpPr>
          <p:nvPr>
            <p:ph idx="1"/>
          </p:nvPr>
        </p:nvSpPr>
        <p:spPr>
          <a:xfrm>
            <a:off x="1451579" y="2015732"/>
            <a:ext cx="9603275" cy="3942306"/>
          </a:xfrm>
        </p:spPr>
        <p:txBody>
          <a:bodyPr/>
          <a:lstStyle/>
          <a:p>
            <a:pPr marL="0" indent="0">
              <a:buNone/>
            </a:pPr>
            <a:r>
              <a:rPr lang="en-US" dirty="0">
                <a:latin typeface="Calibri" panose="020F0502020204030204" pitchFamily="34" charset="0"/>
                <a:cs typeface="Calibri" panose="020F0502020204030204" pitchFamily="34" charset="0"/>
              </a:rPr>
              <a:t>Consider a person who wants to perform the following tasks at the ATM:</a:t>
            </a:r>
          </a:p>
          <a:p>
            <a:r>
              <a:rPr lang="en-US" dirty="0">
                <a:latin typeface="Calibri" panose="020F0502020204030204" pitchFamily="34" charset="0"/>
                <a:cs typeface="Calibri" panose="020F0502020204030204" pitchFamily="34" charset="0"/>
              </a:rPr>
              <a:t>Check account balance</a:t>
            </a:r>
          </a:p>
          <a:p>
            <a:r>
              <a:rPr lang="en-US" dirty="0">
                <a:latin typeface="Calibri" panose="020F0502020204030204" pitchFamily="34" charset="0"/>
                <a:cs typeface="Calibri" panose="020F0502020204030204" pitchFamily="34" charset="0"/>
              </a:rPr>
              <a:t>Draw some money</a:t>
            </a:r>
          </a:p>
          <a:p>
            <a:r>
              <a:rPr lang="en-US" dirty="0">
                <a:latin typeface="Calibri" panose="020F0502020204030204" pitchFamily="34" charset="0"/>
                <a:cs typeface="Calibri" panose="020F0502020204030204" pitchFamily="34" charset="0"/>
              </a:rPr>
              <a:t>Change PIN for his account</a:t>
            </a:r>
          </a:p>
          <a:p>
            <a:r>
              <a:rPr lang="en-US" dirty="0">
                <a:latin typeface="Calibri" panose="020F0502020204030204" pitchFamily="34" charset="0"/>
                <a:cs typeface="Calibri" panose="020F0502020204030204" pitchFamily="34" charset="0"/>
              </a:rPr>
              <a:t>Deposit some money</a:t>
            </a:r>
          </a:p>
        </p:txBody>
      </p:sp>
      <p:graphicFrame>
        <p:nvGraphicFramePr>
          <p:cNvPr id="5" name="Table 5">
            <a:extLst>
              <a:ext uri="{FF2B5EF4-FFF2-40B4-BE49-F238E27FC236}">
                <a16:creationId xmlns:a16="http://schemas.microsoft.com/office/drawing/2014/main" id="{635D5463-0B38-487D-873E-1F4442A6210D}"/>
              </a:ext>
            </a:extLst>
          </p:cNvPr>
          <p:cNvGraphicFramePr>
            <a:graphicFrameLocks noGrp="1"/>
          </p:cNvGraphicFramePr>
          <p:nvPr>
            <p:extLst>
              <p:ext uri="{D42A27DB-BD31-4B8C-83A1-F6EECF244321}">
                <p14:modId xmlns:p14="http://schemas.microsoft.com/office/powerpoint/2010/main" val="748060726"/>
              </p:ext>
            </p:extLst>
          </p:nvPr>
        </p:nvGraphicFramePr>
        <p:xfrm>
          <a:off x="7602637" y="2617190"/>
          <a:ext cx="3452217" cy="2123440"/>
        </p:xfrm>
        <a:graphic>
          <a:graphicData uri="http://schemas.openxmlformats.org/drawingml/2006/table">
            <a:tbl>
              <a:tblPr firstRow="1" bandRow="1">
                <a:tableStyleId>{5C22544A-7EE6-4342-B048-85BDC9FD1C3A}</a:tableStyleId>
              </a:tblPr>
              <a:tblGrid>
                <a:gridCol w="2008088">
                  <a:extLst>
                    <a:ext uri="{9D8B030D-6E8A-4147-A177-3AD203B41FA5}">
                      <a16:colId xmlns:a16="http://schemas.microsoft.com/office/drawing/2014/main" val="1052873952"/>
                    </a:ext>
                  </a:extLst>
                </a:gridCol>
                <a:gridCol w="1444129">
                  <a:extLst>
                    <a:ext uri="{9D8B030D-6E8A-4147-A177-3AD203B41FA5}">
                      <a16:colId xmlns:a16="http://schemas.microsoft.com/office/drawing/2014/main" val="2993975154"/>
                    </a:ext>
                  </a:extLst>
                </a:gridCol>
              </a:tblGrid>
              <a:tr h="370840">
                <a:tc gridSpan="2">
                  <a:txBody>
                    <a:bodyPr/>
                    <a:lstStyle/>
                    <a:p>
                      <a:pPr algn="ctr"/>
                      <a:r>
                        <a:rPr lang="en-US" dirty="0">
                          <a:latin typeface="Calibri" panose="020F0502020204030204" pitchFamily="34" charset="0"/>
                          <a:cs typeface="Calibri" panose="020F0502020204030204" pitchFamily="34" charset="0"/>
                        </a:rPr>
                        <a:t>Account Details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2815635692"/>
                  </a:ext>
                </a:extLst>
              </a:tr>
              <a:tr h="370840">
                <a:tc>
                  <a:txBody>
                    <a:bodyPr/>
                    <a:lstStyle/>
                    <a:p>
                      <a:pPr algn="ctr"/>
                      <a:r>
                        <a:rPr lang="en-US" sz="1800" b="1" dirty="0">
                          <a:latin typeface="Calibri" panose="020F0502020204030204" pitchFamily="34" charset="0"/>
                          <a:cs typeface="Calibri" panose="020F0502020204030204" pitchFamily="34" charset="0"/>
                        </a:rPr>
                        <a:t>Account number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800" dirty="0">
                          <a:latin typeface="Calibri" panose="020F0502020204030204" pitchFamily="34" charset="0"/>
                          <a:cs typeface="Calibri" panose="020F0502020204030204" pitchFamily="34" charset="0"/>
                        </a:rPr>
                        <a:t>00001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80052058"/>
                  </a:ext>
                </a:extLst>
              </a:tr>
              <a:tr h="370840">
                <a:tc>
                  <a:txBody>
                    <a:bodyPr/>
                    <a:lstStyle/>
                    <a:p>
                      <a:pPr algn="ctr"/>
                      <a:r>
                        <a:rPr lang="en-US" sz="1800" b="1" dirty="0">
                          <a:latin typeface="Calibri" panose="020F0502020204030204" pitchFamily="34" charset="0"/>
                          <a:cs typeface="Calibri" panose="020F0502020204030204" pitchFamily="34" charset="0"/>
                        </a:rPr>
                        <a:t>PIN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800" dirty="0">
                          <a:latin typeface="Calibri" panose="020F0502020204030204" pitchFamily="34" charset="0"/>
                          <a:cs typeface="Calibri" panose="020F0502020204030204" pitchFamily="34" charset="0"/>
                        </a:rPr>
                        <a:t>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1249717"/>
                  </a:ext>
                </a:extLst>
              </a:tr>
              <a:tr h="370840">
                <a:tc>
                  <a:txBody>
                    <a:bodyPr/>
                    <a:lstStyle/>
                    <a:p>
                      <a:pPr algn="ctr"/>
                      <a:r>
                        <a:rPr lang="en-US" sz="1800" b="1" dirty="0">
                          <a:latin typeface="Calibri" panose="020F0502020204030204" pitchFamily="34" charset="0"/>
                          <a:cs typeface="Calibri" panose="020F0502020204030204" pitchFamily="34" charset="0"/>
                        </a:rPr>
                        <a:t>Balance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800" dirty="0">
                          <a:latin typeface="Calibri" panose="020F0502020204030204" pitchFamily="34" charset="0"/>
                          <a:cs typeface="Calibri" panose="020F0502020204030204" pitchFamily="34" charset="0"/>
                        </a:rPr>
                        <a:t>010100</a:t>
                      </a:r>
                    </a:p>
                    <a:p>
                      <a:pPr algn="ctr"/>
                      <a:r>
                        <a:rPr lang="en-US" sz="1800" dirty="0">
                          <a:latin typeface="Calibri" panose="020F0502020204030204" pitchFamily="34" charset="0"/>
                          <a:cs typeface="Calibri" panose="020F0502020204030204" pitchFamily="34"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3042861"/>
                  </a:ext>
                </a:extLst>
              </a:tr>
              <a:tr h="370840">
                <a:tc>
                  <a:txBody>
                    <a:bodyPr/>
                    <a:lstStyle/>
                    <a:p>
                      <a:pPr algn="ctr"/>
                      <a:r>
                        <a:rPr lang="en-US" sz="1800" b="1" dirty="0">
                          <a:latin typeface="Calibri" panose="020F0502020204030204" pitchFamily="34" charset="0"/>
                          <a:cs typeface="Calibri" panose="020F0502020204030204" pitchFamily="34" charset="0"/>
                        </a:rPr>
                        <a:t>State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800" dirty="0">
                          <a:latin typeface="Calibri" panose="020F0502020204030204" pitchFamily="34" charset="0"/>
                          <a:cs typeface="Calibri" panose="020F0502020204030204" pitchFamily="34" charset="0"/>
                        </a:rPr>
                        <a:t>1 (Active)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77845159"/>
                  </a:ext>
                </a:extLst>
              </a:tr>
            </a:tbl>
          </a:graphicData>
        </a:graphic>
      </p:graphicFrame>
    </p:spTree>
    <p:extLst>
      <p:ext uri="{BB962C8B-B14F-4D97-AF65-F5344CB8AC3E}">
        <p14:creationId xmlns:p14="http://schemas.microsoft.com/office/powerpoint/2010/main" val="3023203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800C4EFC-8966-43EB-A258-2B63B11C1B67}"/>
              </a:ext>
            </a:extLst>
          </p:cNvPr>
          <p:cNvPicPr>
            <a:picLocks noChangeAspect="1"/>
          </p:cNvPicPr>
          <p:nvPr/>
        </p:nvPicPr>
        <p:blipFill rotWithShape="1">
          <a:blip r:embed="rId2">
            <a:extLst>
              <a:ext uri="{28A0092B-C50C-407E-A947-70E740481C1C}">
                <a14:useLocalDpi xmlns:a14="http://schemas.microsoft.com/office/drawing/2010/main" val="0"/>
              </a:ext>
            </a:extLst>
          </a:blip>
          <a:srcRect l="10304" r="62322"/>
          <a:stretch/>
        </p:blipFill>
        <p:spPr>
          <a:xfrm>
            <a:off x="7086986" y="2558756"/>
            <a:ext cx="4965304" cy="2843025"/>
          </a:xfrm>
          <a:prstGeom prst="rect">
            <a:avLst/>
          </a:prstGeom>
        </p:spPr>
      </p:pic>
      <p:sp>
        <p:nvSpPr>
          <p:cNvPr id="2" name="Title 1">
            <a:extLst>
              <a:ext uri="{FF2B5EF4-FFF2-40B4-BE49-F238E27FC236}">
                <a16:creationId xmlns:a16="http://schemas.microsoft.com/office/drawing/2014/main" id="{1D4459D6-8C89-473E-98D2-5FFEC917E9ED}"/>
              </a:ext>
            </a:extLst>
          </p:cNvPr>
          <p:cNvSpPr>
            <a:spLocks noGrp="1"/>
          </p:cNvSpPr>
          <p:nvPr>
            <p:ph type="title"/>
          </p:nvPr>
        </p:nvSpPr>
        <p:spPr/>
        <p:txBody>
          <a:bodyPr anchor="ctr">
            <a:normAutofit/>
          </a:bodyPr>
          <a:lstStyle/>
          <a:p>
            <a:pPr algn="ctr"/>
            <a:r>
              <a:rPr lang="en-US" sz="3600" cap="none" dirty="0">
                <a:latin typeface="Calibri" panose="020F0502020204030204" pitchFamily="34" charset="0"/>
                <a:cs typeface="Calibri" panose="020F0502020204030204" pitchFamily="34" charset="0"/>
              </a:rPr>
              <a:t>Card Identification</a:t>
            </a:r>
          </a:p>
        </p:txBody>
      </p:sp>
      <p:sp>
        <p:nvSpPr>
          <p:cNvPr id="3" name="Content Placeholder 2">
            <a:extLst>
              <a:ext uri="{FF2B5EF4-FFF2-40B4-BE49-F238E27FC236}">
                <a16:creationId xmlns:a16="http://schemas.microsoft.com/office/drawing/2014/main" id="{D877AC47-EDA9-4A54-A59B-35ABA7DF3299}"/>
              </a:ext>
            </a:extLst>
          </p:cNvPr>
          <p:cNvSpPr>
            <a:spLocks noGrp="1"/>
          </p:cNvSpPr>
          <p:nvPr>
            <p:ph idx="1"/>
          </p:nvPr>
        </p:nvSpPr>
        <p:spPr>
          <a:xfrm>
            <a:off x="1451580" y="2015732"/>
            <a:ext cx="5442019" cy="4037749"/>
          </a:xfrm>
        </p:spPr>
        <p:txBody>
          <a:bodyPr>
            <a:normAutofit/>
          </a:bodyPr>
          <a:lstStyle/>
          <a:p>
            <a:pPr algn="just"/>
            <a:r>
              <a:rPr lang="en-US" dirty="0">
                <a:latin typeface="Calibri" panose="020F0502020204030204" pitchFamily="34" charset="0"/>
                <a:cs typeface="Calibri" panose="020F0502020204030204" pitchFamily="34" charset="0"/>
              </a:rPr>
              <a:t>The ATM controller is in state 0.</a:t>
            </a:r>
          </a:p>
          <a:p>
            <a:pPr algn="just"/>
            <a:r>
              <a:rPr lang="en-US" dirty="0">
                <a:latin typeface="Calibri" panose="020F0502020204030204" pitchFamily="34" charset="0"/>
                <a:cs typeface="Calibri" panose="020F0502020204030204" pitchFamily="34" charset="0"/>
              </a:rPr>
              <a:t>When he swipes his ATM card, his bank account number (00001) is sent to the controller.</a:t>
            </a:r>
          </a:p>
          <a:p>
            <a:pPr algn="just"/>
            <a:r>
              <a:rPr lang="en-US" dirty="0">
                <a:latin typeface="Calibri" panose="020F0502020204030204" pitchFamily="34" charset="0"/>
                <a:cs typeface="Calibri" panose="020F0502020204030204" pitchFamily="34" charset="0"/>
              </a:rPr>
              <a:t>The controller goes to </a:t>
            </a:r>
            <a:r>
              <a:rPr lang="en-US" u="sng" dirty="0">
                <a:latin typeface="Calibri" panose="020F0502020204030204" pitchFamily="34" charset="0"/>
                <a:cs typeface="Calibri" panose="020F0502020204030204" pitchFamily="34" charset="0"/>
              </a:rPr>
              <a:t>state 1</a:t>
            </a:r>
            <a:r>
              <a:rPr lang="en-US" dirty="0">
                <a:latin typeface="Calibri" panose="020F0502020204030204" pitchFamily="34" charset="0"/>
                <a:cs typeface="Calibri" panose="020F0502020204030204" pitchFamily="34" charset="0"/>
              </a:rPr>
              <a:t>, as shown in waveform.</a:t>
            </a:r>
          </a:p>
        </p:txBody>
      </p:sp>
      <p:sp>
        <p:nvSpPr>
          <p:cNvPr id="6" name="Oval 5">
            <a:extLst>
              <a:ext uri="{FF2B5EF4-FFF2-40B4-BE49-F238E27FC236}">
                <a16:creationId xmlns:a16="http://schemas.microsoft.com/office/drawing/2014/main" id="{F38B6FF5-F690-403F-B00A-195BDC03A5ED}"/>
              </a:ext>
            </a:extLst>
          </p:cNvPr>
          <p:cNvSpPr/>
          <p:nvPr/>
        </p:nvSpPr>
        <p:spPr>
          <a:xfrm>
            <a:off x="9103957" y="2724151"/>
            <a:ext cx="925868" cy="419100"/>
          </a:xfrm>
          <a:prstGeom prst="ellipse">
            <a:avLst/>
          </a:prstGeom>
          <a:noFill/>
          <a:ln w="57150">
            <a:solidFill>
              <a:srgbClr val="F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cxnSp>
        <p:nvCxnSpPr>
          <p:cNvPr id="10" name="Connector: Curved 9">
            <a:extLst>
              <a:ext uri="{FF2B5EF4-FFF2-40B4-BE49-F238E27FC236}">
                <a16:creationId xmlns:a16="http://schemas.microsoft.com/office/drawing/2014/main" id="{96149DC0-5C00-461E-9A3D-FA79974FD699}"/>
              </a:ext>
            </a:extLst>
          </p:cNvPr>
          <p:cNvCxnSpPr>
            <a:cxnSpLocks/>
            <a:stCxn id="6" idx="0"/>
          </p:cNvCxnSpPr>
          <p:nvPr/>
        </p:nvCxnSpPr>
        <p:spPr>
          <a:xfrm rot="16200000" flipH="1" flipV="1">
            <a:off x="7931457" y="1355419"/>
            <a:ext cx="266702" cy="3004166"/>
          </a:xfrm>
          <a:prstGeom prst="curvedConnector4">
            <a:avLst>
              <a:gd name="adj1" fmla="val -85714"/>
              <a:gd name="adj2" fmla="val 83070"/>
            </a:avLst>
          </a:prstGeom>
          <a:ln w="38100">
            <a:solidFill>
              <a:srgbClr val="FA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Curved 16">
            <a:extLst>
              <a:ext uri="{FF2B5EF4-FFF2-40B4-BE49-F238E27FC236}">
                <a16:creationId xmlns:a16="http://schemas.microsoft.com/office/drawing/2014/main" id="{6A5B4603-3A76-4942-8AF0-8B10BA01A723}"/>
              </a:ext>
            </a:extLst>
          </p:cNvPr>
          <p:cNvCxnSpPr>
            <a:cxnSpLocks/>
            <a:stCxn id="58" idx="3"/>
          </p:cNvCxnSpPr>
          <p:nvPr/>
        </p:nvCxnSpPr>
        <p:spPr>
          <a:xfrm rot="5400000" flipH="1">
            <a:off x="6719848" y="2158762"/>
            <a:ext cx="491404" cy="3976058"/>
          </a:xfrm>
          <a:prstGeom prst="curvedConnector4">
            <a:avLst>
              <a:gd name="adj1" fmla="val -46520"/>
              <a:gd name="adj2" fmla="val 52305"/>
            </a:avLst>
          </a:prstGeom>
          <a:ln w="38100">
            <a:solidFill>
              <a:srgbClr val="FA0000"/>
            </a:solidFill>
            <a:tailEnd type="triangle"/>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AD5FF070-5C66-44D2-ABF9-14F676D5ED4B}"/>
              </a:ext>
            </a:extLst>
          </p:cNvPr>
          <p:cNvSpPr/>
          <p:nvPr/>
        </p:nvSpPr>
        <p:spPr>
          <a:xfrm>
            <a:off x="8770289" y="4164848"/>
            <a:ext cx="1251585" cy="266703"/>
          </a:xfrm>
          <a:prstGeom prst="ellipse">
            <a:avLst/>
          </a:prstGeom>
          <a:noFill/>
          <a:ln w="38100">
            <a:solidFill>
              <a:srgbClr val="F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4" name="Rectangle 13">
            <a:hlinkClick r:id="rId3" action="ppaction://hlinksldjump"/>
            <a:extLst>
              <a:ext uri="{FF2B5EF4-FFF2-40B4-BE49-F238E27FC236}">
                <a16:creationId xmlns:a16="http://schemas.microsoft.com/office/drawing/2014/main" id="{55DE1E97-48BF-40BA-BC22-8C9C80E7B7BF}"/>
              </a:ext>
            </a:extLst>
          </p:cNvPr>
          <p:cNvSpPr/>
          <p:nvPr/>
        </p:nvSpPr>
        <p:spPr>
          <a:xfrm>
            <a:off x="11258550" y="6106783"/>
            <a:ext cx="933450" cy="751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CD05633-1AFE-4692-9EDB-A8A431881FE7}"/>
              </a:ext>
            </a:extLst>
          </p:cNvPr>
          <p:cNvSpPr/>
          <p:nvPr/>
        </p:nvSpPr>
        <p:spPr>
          <a:xfrm>
            <a:off x="3903727" y="4721297"/>
            <a:ext cx="680484" cy="680484"/>
          </a:xfrm>
          <a:prstGeom prst="ellipse">
            <a:avLst/>
          </a:prstGeom>
          <a:solidFill>
            <a:sysClr val="windowText" lastClr="000000"/>
          </a:solidFill>
          <a:ln w="76200" cap="flat" cmpd="sng" algn="ctr">
            <a:solidFill>
              <a:srgbClr val="00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66FFFF"/>
                </a:solidFill>
                <a:effectLst/>
                <a:uLnTx/>
                <a:uFillTx/>
                <a:latin typeface="Calibri" panose="020F0502020204030204"/>
                <a:ea typeface="+mn-ea"/>
                <a:cs typeface="+mn-cs"/>
              </a:rPr>
              <a:t>1</a:t>
            </a:r>
          </a:p>
        </p:txBody>
      </p:sp>
      <p:sp>
        <p:nvSpPr>
          <p:cNvPr id="16" name="Oval 15">
            <a:extLst>
              <a:ext uri="{FF2B5EF4-FFF2-40B4-BE49-F238E27FC236}">
                <a16:creationId xmlns:a16="http://schemas.microsoft.com/office/drawing/2014/main" id="{608A220F-6374-413D-9DDB-B200449C5500}"/>
              </a:ext>
            </a:extLst>
          </p:cNvPr>
          <p:cNvSpPr/>
          <p:nvPr/>
        </p:nvSpPr>
        <p:spPr>
          <a:xfrm>
            <a:off x="2089700" y="4721297"/>
            <a:ext cx="680484" cy="680484"/>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Calibri" panose="020F0502020204030204"/>
                <a:ea typeface="+mn-ea"/>
                <a:cs typeface="+mn-cs"/>
              </a:rPr>
              <a:t>0</a:t>
            </a:r>
          </a:p>
        </p:txBody>
      </p:sp>
      <p:cxnSp>
        <p:nvCxnSpPr>
          <p:cNvPr id="18" name="Straight Arrow Connector 17">
            <a:extLst>
              <a:ext uri="{FF2B5EF4-FFF2-40B4-BE49-F238E27FC236}">
                <a16:creationId xmlns:a16="http://schemas.microsoft.com/office/drawing/2014/main" id="{72426C54-4DFF-4AB8-8313-00DF50109892}"/>
              </a:ext>
            </a:extLst>
          </p:cNvPr>
          <p:cNvCxnSpPr>
            <a:cxnSpLocks/>
            <a:stCxn id="16" idx="6"/>
            <a:endCxn id="15" idx="2"/>
          </p:cNvCxnSpPr>
          <p:nvPr/>
        </p:nvCxnSpPr>
        <p:spPr>
          <a:xfrm>
            <a:off x="2770184" y="5061539"/>
            <a:ext cx="1133543" cy="0"/>
          </a:xfrm>
          <a:prstGeom prst="straightConnector1">
            <a:avLst/>
          </a:prstGeom>
          <a:noFill/>
          <a:ln w="76200" cap="flat" cmpd="sng" algn="ctr">
            <a:solidFill>
              <a:sysClr val="windowText" lastClr="000000"/>
            </a:solidFill>
            <a:prstDash val="solid"/>
            <a:miter lim="800000"/>
            <a:tailEnd type="triangle"/>
          </a:ln>
          <a:effectLst/>
        </p:spPr>
      </p:cxnSp>
      <p:sp>
        <p:nvSpPr>
          <p:cNvPr id="21" name="TextBox 20">
            <a:extLst>
              <a:ext uri="{FF2B5EF4-FFF2-40B4-BE49-F238E27FC236}">
                <a16:creationId xmlns:a16="http://schemas.microsoft.com/office/drawing/2014/main" id="{636C8506-77DA-4F77-939C-C496D73F0B88}"/>
              </a:ext>
            </a:extLst>
          </p:cNvPr>
          <p:cNvSpPr txBox="1"/>
          <p:nvPr/>
        </p:nvSpPr>
        <p:spPr>
          <a:xfrm>
            <a:off x="2654609" y="4686310"/>
            <a:ext cx="1124913" cy="369332"/>
          </a:xfrm>
          <a:prstGeom prst="rect">
            <a:avLst/>
          </a:prstGeom>
          <a:noFill/>
        </p:spPr>
        <p:txBody>
          <a:bodyPr wrap="square" rtlCol="0">
            <a:spAutoFit/>
          </a:bodyPr>
          <a:lstStyle/>
          <a:p>
            <a:pPr algn="ctr"/>
            <a:r>
              <a:rPr lang="en-US" dirty="0">
                <a:solidFill>
                  <a:prstClr val="black"/>
                </a:solidFill>
                <a:latin typeface="Calibri" panose="020F0502020204030204"/>
              </a:rPr>
              <a:t>1/01</a:t>
            </a:r>
          </a:p>
        </p:txBody>
      </p:sp>
      <p:sp>
        <p:nvSpPr>
          <p:cNvPr id="37" name="Rectangle: Rounded Corners 36">
            <a:extLst>
              <a:ext uri="{FF2B5EF4-FFF2-40B4-BE49-F238E27FC236}">
                <a16:creationId xmlns:a16="http://schemas.microsoft.com/office/drawing/2014/main" id="{1B9E4C89-C132-49DF-B3E9-C43F638453E3}"/>
              </a:ext>
            </a:extLst>
          </p:cNvPr>
          <p:cNvSpPr/>
          <p:nvPr/>
        </p:nvSpPr>
        <p:spPr>
          <a:xfrm>
            <a:off x="6893599" y="3735554"/>
            <a:ext cx="755556" cy="429294"/>
          </a:xfrm>
          <a:prstGeom prst="roundRect">
            <a:avLst>
              <a:gd name="adj" fmla="val 35138"/>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Connector: Curved 39">
            <a:extLst>
              <a:ext uri="{FF2B5EF4-FFF2-40B4-BE49-F238E27FC236}">
                <a16:creationId xmlns:a16="http://schemas.microsoft.com/office/drawing/2014/main" id="{3452A457-855E-4641-8238-873378B0DD2A}"/>
              </a:ext>
            </a:extLst>
          </p:cNvPr>
          <p:cNvCxnSpPr>
            <a:cxnSpLocks/>
            <a:stCxn id="37" idx="1"/>
            <a:endCxn id="44" idx="0"/>
          </p:cNvCxnSpPr>
          <p:nvPr/>
        </p:nvCxnSpPr>
        <p:spPr>
          <a:xfrm rot="10800000" flipV="1">
            <a:off x="6334909" y="3950201"/>
            <a:ext cx="558690" cy="901194"/>
          </a:xfrm>
          <a:prstGeom prst="curvedConnector2">
            <a:avLst/>
          </a:prstGeom>
          <a:noFill/>
          <a:ln w="38100">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
        <p:nvSpPr>
          <p:cNvPr id="44" name="TextBox 43">
            <a:extLst>
              <a:ext uri="{FF2B5EF4-FFF2-40B4-BE49-F238E27FC236}">
                <a16:creationId xmlns:a16="http://schemas.microsoft.com/office/drawing/2014/main" id="{052EACC4-6317-4FE0-802B-50282923C599}"/>
              </a:ext>
            </a:extLst>
          </p:cNvPr>
          <p:cNvSpPr txBox="1"/>
          <p:nvPr/>
        </p:nvSpPr>
        <p:spPr>
          <a:xfrm>
            <a:off x="5772452" y="4851395"/>
            <a:ext cx="1124913" cy="646331"/>
          </a:xfrm>
          <a:prstGeom prst="rect">
            <a:avLst/>
          </a:prstGeom>
          <a:solidFill>
            <a:srgbClr val="0070C0"/>
          </a:solidFill>
          <a:ln>
            <a:solidFill>
              <a:srgbClr val="0070C0"/>
            </a:solidFill>
          </a:ln>
        </p:spPr>
        <p:txBody>
          <a:bodyPr wrap="square" rtlCol="0">
            <a:spAutoFit/>
          </a:bodyPr>
          <a:lstStyle/>
          <a:p>
            <a:pPr algn="ctr"/>
            <a:r>
              <a:rPr lang="en-US" b="1" dirty="0">
                <a:solidFill>
                  <a:schemeClr val="bg1"/>
                </a:solidFill>
                <a:latin typeface="Calibri" panose="020F0502020204030204"/>
              </a:rPr>
              <a:t>Output variables</a:t>
            </a:r>
          </a:p>
        </p:txBody>
      </p:sp>
    </p:spTree>
    <p:extLst>
      <p:ext uri="{BB962C8B-B14F-4D97-AF65-F5344CB8AC3E}">
        <p14:creationId xmlns:p14="http://schemas.microsoft.com/office/powerpoint/2010/main" val="804953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DD739DE9-BCCC-4CD8-87C4-90ED49F45166}"/>
              </a:ext>
            </a:extLst>
          </p:cNvPr>
          <p:cNvPicPr>
            <a:picLocks noChangeAspect="1"/>
          </p:cNvPicPr>
          <p:nvPr/>
        </p:nvPicPr>
        <p:blipFill rotWithShape="1">
          <a:blip r:embed="rId2">
            <a:extLst>
              <a:ext uri="{28A0092B-C50C-407E-A947-70E740481C1C}">
                <a14:useLocalDpi xmlns:a14="http://schemas.microsoft.com/office/drawing/2010/main" val="0"/>
              </a:ext>
            </a:extLst>
          </a:blip>
          <a:srcRect l="10304" r="62322"/>
          <a:stretch/>
        </p:blipFill>
        <p:spPr>
          <a:xfrm>
            <a:off x="6839336" y="2604998"/>
            <a:ext cx="4965304" cy="2843025"/>
          </a:xfrm>
          <a:prstGeom prst="rect">
            <a:avLst/>
          </a:prstGeom>
        </p:spPr>
      </p:pic>
      <p:sp>
        <p:nvSpPr>
          <p:cNvPr id="2" name="Title 1">
            <a:extLst>
              <a:ext uri="{FF2B5EF4-FFF2-40B4-BE49-F238E27FC236}">
                <a16:creationId xmlns:a16="http://schemas.microsoft.com/office/drawing/2014/main" id="{1D4459D6-8C89-473E-98D2-5FFEC917E9ED}"/>
              </a:ext>
            </a:extLst>
          </p:cNvPr>
          <p:cNvSpPr>
            <a:spLocks noGrp="1"/>
          </p:cNvSpPr>
          <p:nvPr>
            <p:ph type="title"/>
          </p:nvPr>
        </p:nvSpPr>
        <p:spPr/>
        <p:txBody>
          <a:bodyPr vert="horz" lIns="91440" tIns="45720" rIns="91440" bIns="45720" rtlCol="0" anchor="ctr">
            <a:normAutofit/>
          </a:bodyPr>
          <a:lstStyle/>
          <a:p>
            <a:pPr algn="ctr"/>
            <a:r>
              <a:rPr lang="en-US" sz="3600" cap="none" dirty="0">
                <a:latin typeface="Calibri" panose="020F0502020204030204" pitchFamily="34" charset="0"/>
                <a:cs typeface="Calibri" panose="020F0502020204030204" pitchFamily="34" charset="0"/>
              </a:rPr>
              <a:t>PIN Authentication</a:t>
            </a:r>
          </a:p>
        </p:txBody>
      </p:sp>
      <p:sp>
        <p:nvSpPr>
          <p:cNvPr id="3" name="Content Placeholder 2">
            <a:extLst>
              <a:ext uri="{FF2B5EF4-FFF2-40B4-BE49-F238E27FC236}">
                <a16:creationId xmlns:a16="http://schemas.microsoft.com/office/drawing/2014/main" id="{D877AC47-EDA9-4A54-A59B-35ABA7DF3299}"/>
              </a:ext>
            </a:extLst>
          </p:cNvPr>
          <p:cNvSpPr>
            <a:spLocks noGrp="1"/>
          </p:cNvSpPr>
          <p:nvPr>
            <p:ph idx="1"/>
          </p:nvPr>
        </p:nvSpPr>
        <p:spPr>
          <a:xfrm>
            <a:off x="1451580" y="2015732"/>
            <a:ext cx="5244495" cy="4037749"/>
          </a:xfrm>
        </p:spPr>
        <p:txBody>
          <a:bodyPr/>
          <a:lstStyle/>
          <a:p>
            <a:r>
              <a:rPr lang="en-US" dirty="0">
                <a:latin typeface="Calibri" panose="020F0502020204030204" pitchFamily="34" charset="0"/>
                <a:cs typeface="Calibri" panose="020F0502020204030204" pitchFamily="34" charset="0"/>
              </a:rPr>
              <a:t>The ATM controller is in state 1. It prompts the person to enter the PIN. He enters 0001.</a:t>
            </a:r>
          </a:p>
          <a:p>
            <a:r>
              <a:rPr lang="en-US" dirty="0">
                <a:latin typeface="Calibri" panose="020F0502020204030204" pitchFamily="34" charset="0"/>
                <a:cs typeface="Calibri" panose="020F0502020204030204" pitchFamily="34" charset="0"/>
              </a:rPr>
              <a:t>Since the entered PIN is valid, authentication is successful. </a:t>
            </a:r>
          </a:p>
          <a:p>
            <a:r>
              <a:rPr lang="en-US" dirty="0">
                <a:latin typeface="Calibri" panose="020F0502020204030204" pitchFamily="34" charset="0"/>
                <a:cs typeface="Calibri" panose="020F0502020204030204" pitchFamily="34" charset="0"/>
              </a:rPr>
              <a:t>The ATM controller goes to state 4.</a:t>
            </a:r>
          </a:p>
        </p:txBody>
      </p:sp>
      <p:cxnSp>
        <p:nvCxnSpPr>
          <p:cNvPr id="9" name="Connector: Curved 8">
            <a:extLst>
              <a:ext uri="{FF2B5EF4-FFF2-40B4-BE49-F238E27FC236}">
                <a16:creationId xmlns:a16="http://schemas.microsoft.com/office/drawing/2014/main" id="{40910E13-BAA2-4DCD-95A7-FA24D7299BCA}"/>
              </a:ext>
            </a:extLst>
          </p:cNvPr>
          <p:cNvCxnSpPr>
            <a:cxnSpLocks/>
            <a:endCxn id="18" idx="2"/>
          </p:cNvCxnSpPr>
          <p:nvPr/>
        </p:nvCxnSpPr>
        <p:spPr>
          <a:xfrm rot="5400000" flipH="1" flipV="1">
            <a:off x="9458393" y="2649117"/>
            <a:ext cx="908650" cy="291494"/>
          </a:xfrm>
          <a:prstGeom prst="curvedConnector3">
            <a:avLst>
              <a:gd name="adj1" fmla="val 9118"/>
            </a:avLst>
          </a:prstGeom>
          <a:ln w="57150">
            <a:solidFill>
              <a:srgbClr val="FA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A5685EBA-9697-48EA-B676-F06101CCCB47}"/>
              </a:ext>
            </a:extLst>
          </p:cNvPr>
          <p:cNvCxnSpPr>
            <a:cxnSpLocks/>
            <a:endCxn id="19" idx="2"/>
          </p:cNvCxnSpPr>
          <p:nvPr/>
        </p:nvCxnSpPr>
        <p:spPr>
          <a:xfrm rot="5400000" flipH="1" flipV="1">
            <a:off x="10390386" y="2421497"/>
            <a:ext cx="1050393" cy="882239"/>
          </a:xfrm>
          <a:prstGeom prst="curvedConnector3">
            <a:avLst>
              <a:gd name="adj1" fmla="val -2595"/>
            </a:avLst>
          </a:prstGeom>
          <a:ln w="57150">
            <a:solidFill>
              <a:srgbClr val="FA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A191B92-88D2-43B0-B098-479F6F4E054E}"/>
              </a:ext>
            </a:extLst>
          </p:cNvPr>
          <p:cNvSpPr txBox="1"/>
          <p:nvPr/>
        </p:nvSpPr>
        <p:spPr>
          <a:xfrm>
            <a:off x="9539352" y="1971207"/>
            <a:ext cx="1038225" cy="369332"/>
          </a:xfrm>
          <a:prstGeom prst="rect">
            <a:avLst/>
          </a:prstGeom>
          <a:solidFill>
            <a:srgbClr val="586EA6"/>
          </a:solidFill>
        </p:spPr>
        <p:txBody>
          <a:bodyPr wrap="square" rtlCol="0">
            <a:spAutoFit/>
          </a:bodyPr>
          <a:lstStyle/>
          <a:p>
            <a:pPr algn="r"/>
            <a:r>
              <a:rPr lang="en-US" dirty="0">
                <a:solidFill>
                  <a:schemeClr val="bg1"/>
                </a:solidFill>
                <a:latin typeface="Calibri" panose="020F0502020204030204" pitchFamily="34" charset="0"/>
                <a:cs typeface="Calibri" panose="020F0502020204030204" pitchFamily="34" charset="0"/>
              </a:rPr>
              <a:t>Valid PIN</a:t>
            </a:r>
          </a:p>
        </p:txBody>
      </p:sp>
      <p:sp>
        <p:nvSpPr>
          <p:cNvPr id="19" name="TextBox 18">
            <a:extLst>
              <a:ext uri="{FF2B5EF4-FFF2-40B4-BE49-F238E27FC236}">
                <a16:creationId xmlns:a16="http://schemas.microsoft.com/office/drawing/2014/main" id="{9548B7CD-9BED-4F92-9EEF-92016AB0C72C}"/>
              </a:ext>
            </a:extLst>
          </p:cNvPr>
          <p:cNvSpPr txBox="1"/>
          <p:nvPr/>
        </p:nvSpPr>
        <p:spPr>
          <a:xfrm>
            <a:off x="10649208" y="1968087"/>
            <a:ext cx="1414988" cy="369332"/>
          </a:xfrm>
          <a:prstGeom prst="rect">
            <a:avLst/>
          </a:prstGeom>
          <a:solidFill>
            <a:srgbClr val="007A37"/>
          </a:solidFill>
          <a:ln>
            <a:solidFill>
              <a:srgbClr val="007A37"/>
            </a:solidFill>
          </a:ln>
        </p:spPr>
        <p:txBody>
          <a:bodyPr wrap="square" rtlCol="0">
            <a:spAutoFit/>
          </a:bodyPr>
          <a:lstStyle/>
          <a:p>
            <a:r>
              <a:rPr lang="en-US" dirty="0">
                <a:solidFill>
                  <a:schemeClr val="bg1"/>
                </a:solidFill>
                <a:latin typeface="Calibri" panose="020F0502020204030204" pitchFamily="34" charset="0"/>
                <a:cs typeface="Calibri" panose="020F0502020204030204" pitchFamily="34" charset="0"/>
              </a:rPr>
              <a:t>Entered PIN</a:t>
            </a:r>
          </a:p>
        </p:txBody>
      </p:sp>
      <p:sp>
        <p:nvSpPr>
          <p:cNvPr id="24" name="Oval 23">
            <a:extLst>
              <a:ext uri="{FF2B5EF4-FFF2-40B4-BE49-F238E27FC236}">
                <a16:creationId xmlns:a16="http://schemas.microsoft.com/office/drawing/2014/main" id="{6939D46E-7710-469F-904E-A401DD820AE8}"/>
              </a:ext>
            </a:extLst>
          </p:cNvPr>
          <p:cNvSpPr/>
          <p:nvPr/>
        </p:nvSpPr>
        <p:spPr>
          <a:xfrm>
            <a:off x="9048583" y="4211618"/>
            <a:ext cx="1653737" cy="249593"/>
          </a:xfrm>
          <a:prstGeom prst="ellipse">
            <a:avLst/>
          </a:prstGeom>
          <a:noFill/>
          <a:ln w="38100">
            <a:solidFill>
              <a:srgbClr val="F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cxnSp>
        <p:nvCxnSpPr>
          <p:cNvPr id="31" name="Straight Arrow Connector 30">
            <a:extLst>
              <a:ext uri="{FF2B5EF4-FFF2-40B4-BE49-F238E27FC236}">
                <a16:creationId xmlns:a16="http://schemas.microsoft.com/office/drawing/2014/main" id="{F2211B07-ACA4-4DA5-A19B-506B39B3CD79}"/>
              </a:ext>
            </a:extLst>
          </p:cNvPr>
          <p:cNvCxnSpPr>
            <a:cxnSpLocks/>
            <a:stCxn id="24" idx="4"/>
            <a:endCxn id="32" idx="0"/>
          </p:cNvCxnSpPr>
          <p:nvPr/>
        </p:nvCxnSpPr>
        <p:spPr>
          <a:xfrm flipH="1">
            <a:off x="9861248" y="4461211"/>
            <a:ext cx="14204" cy="121089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BDB8E66-D208-48A5-8444-8DA953286BA3}"/>
              </a:ext>
            </a:extLst>
          </p:cNvPr>
          <p:cNvSpPr txBox="1"/>
          <p:nvPr/>
        </p:nvSpPr>
        <p:spPr>
          <a:xfrm>
            <a:off x="8488042" y="5672106"/>
            <a:ext cx="2746412" cy="369332"/>
          </a:xfrm>
          <a:prstGeom prst="rect">
            <a:avLst/>
          </a:prstGeom>
          <a:solidFill>
            <a:srgbClr val="586EA6"/>
          </a:solidFill>
        </p:spPr>
        <p:txBody>
          <a:bodyPr wrap="square" rtlCol="0">
            <a:spAutoFit/>
          </a:bodyPr>
          <a:lstStyle/>
          <a:p>
            <a:pPr algn="ctr"/>
            <a:r>
              <a:rPr lang="en-US" dirty="0">
                <a:solidFill>
                  <a:schemeClr val="bg1"/>
                </a:solidFill>
                <a:latin typeface="Calibri" panose="020F0502020204030204" pitchFamily="34" charset="0"/>
                <a:cs typeface="Calibri" panose="020F0502020204030204" pitchFamily="34" charset="0"/>
              </a:rPr>
              <a:t>State change from 1 to 4</a:t>
            </a:r>
          </a:p>
        </p:txBody>
      </p:sp>
      <p:sp>
        <p:nvSpPr>
          <p:cNvPr id="12" name="Rectangle 11">
            <a:hlinkClick r:id="rId3" action="ppaction://hlinksldjump"/>
            <a:extLst>
              <a:ext uri="{FF2B5EF4-FFF2-40B4-BE49-F238E27FC236}">
                <a16:creationId xmlns:a16="http://schemas.microsoft.com/office/drawing/2014/main" id="{19C962A2-5EDE-45C4-B010-25AE70C49A36}"/>
              </a:ext>
            </a:extLst>
          </p:cNvPr>
          <p:cNvSpPr/>
          <p:nvPr/>
        </p:nvSpPr>
        <p:spPr>
          <a:xfrm>
            <a:off x="11258550" y="6106783"/>
            <a:ext cx="933450" cy="751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F8DE7DE-1202-409C-80DF-547C44BF2AE1}"/>
              </a:ext>
            </a:extLst>
          </p:cNvPr>
          <p:cNvSpPr/>
          <p:nvPr/>
        </p:nvSpPr>
        <p:spPr>
          <a:xfrm>
            <a:off x="3737440" y="4235472"/>
            <a:ext cx="680484" cy="680484"/>
          </a:xfrm>
          <a:prstGeom prst="ellipse">
            <a:avLst/>
          </a:prstGeom>
          <a:solidFill>
            <a:sysClr val="windowText" lastClr="000000"/>
          </a:solidFill>
          <a:ln w="76200" cap="flat" cmpd="sng" algn="ctr">
            <a:solidFill>
              <a:srgbClr val="00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66FFFF"/>
                </a:solidFill>
                <a:effectLst/>
                <a:uLnTx/>
                <a:uFillTx/>
                <a:latin typeface="Calibri" panose="020F0502020204030204"/>
                <a:ea typeface="+mn-ea"/>
                <a:cs typeface="+mn-cs"/>
              </a:rPr>
              <a:t>1</a:t>
            </a:r>
          </a:p>
        </p:txBody>
      </p:sp>
      <p:sp>
        <p:nvSpPr>
          <p:cNvPr id="20" name="Oval 19">
            <a:extLst>
              <a:ext uri="{FF2B5EF4-FFF2-40B4-BE49-F238E27FC236}">
                <a16:creationId xmlns:a16="http://schemas.microsoft.com/office/drawing/2014/main" id="{208842C7-C248-491F-BB8A-1627358AFDB3}"/>
              </a:ext>
            </a:extLst>
          </p:cNvPr>
          <p:cNvSpPr/>
          <p:nvPr/>
        </p:nvSpPr>
        <p:spPr>
          <a:xfrm>
            <a:off x="3737440" y="5426318"/>
            <a:ext cx="680484" cy="680465"/>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Calibri" panose="020F0502020204030204"/>
                <a:ea typeface="+mn-ea"/>
                <a:cs typeface="+mn-cs"/>
              </a:rPr>
              <a:t>4</a:t>
            </a:r>
          </a:p>
        </p:txBody>
      </p:sp>
      <p:cxnSp>
        <p:nvCxnSpPr>
          <p:cNvPr id="21" name="Straight Arrow Connector 20">
            <a:extLst>
              <a:ext uri="{FF2B5EF4-FFF2-40B4-BE49-F238E27FC236}">
                <a16:creationId xmlns:a16="http://schemas.microsoft.com/office/drawing/2014/main" id="{5BF71B1C-7D3F-4469-9087-560CF10F833F}"/>
              </a:ext>
            </a:extLst>
          </p:cNvPr>
          <p:cNvCxnSpPr>
            <a:stCxn id="17" idx="4"/>
            <a:endCxn id="20" idx="0"/>
          </p:cNvCxnSpPr>
          <p:nvPr/>
        </p:nvCxnSpPr>
        <p:spPr>
          <a:xfrm>
            <a:off x="4077682" y="4915956"/>
            <a:ext cx="0" cy="510362"/>
          </a:xfrm>
          <a:prstGeom prst="straightConnector1">
            <a:avLst/>
          </a:prstGeom>
          <a:noFill/>
          <a:ln w="76200" cap="flat" cmpd="sng" algn="ctr">
            <a:solidFill>
              <a:srgbClr val="4472C4"/>
            </a:solidFill>
            <a:prstDash val="solid"/>
            <a:miter lim="800000"/>
            <a:tailEnd type="triangle"/>
          </a:ln>
          <a:effectLst/>
        </p:spPr>
      </p:cxnSp>
      <p:sp>
        <p:nvSpPr>
          <p:cNvPr id="22" name="TextBox 21">
            <a:extLst>
              <a:ext uri="{FF2B5EF4-FFF2-40B4-BE49-F238E27FC236}">
                <a16:creationId xmlns:a16="http://schemas.microsoft.com/office/drawing/2014/main" id="{86ACE8BF-06D2-42CC-9D4B-7C978996B5AE}"/>
              </a:ext>
            </a:extLst>
          </p:cNvPr>
          <p:cNvSpPr txBox="1"/>
          <p:nvPr/>
        </p:nvSpPr>
        <p:spPr>
          <a:xfrm>
            <a:off x="3409014" y="4920008"/>
            <a:ext cx="1124913"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1/01</a:t>
            </a:r>
          </a:p>
        </p:txBody>
      </p:sp>
    </p:spTree>
    <p:extLst>
      <p:ext uri="{BB962C8B-B14F-4D97-AF65-F5344CB8AC3E}">
        <p14:creationId xmlns:p14="http://schemas.microsoft.com/office/powerpoint/2010/main" val="278204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459D6-8C89-473E-98D2-5FFEC917E9ED}"/>
              </a:ext>
            </a:extLst>
          </p:cNvPr>
          <p:cNvSpPr>
            <a:spLocks noGrp="1"/>
          </p:cNvSpPr>
          <p:nvPr>
            <p:ph type="title"/>
          </p:nvPr>
        </p:nvSpPr>
        <p:spPr/>
        <p:txBody>
          <a:bodyPr anchor="ctr">
            <a:normAutofit/>
          </a:bodyPr>
          <a:lstStyle/>
          <a:p>
            <a:pPr algn="ctr"/>
            <a:r>
              <a:rPr lang="en-US" sz="3600" cap="none" dirty="0">
                <a:latin typeface="Calibri" panose="020F0502020204030204" pitchFamily="34" charset="0"/>
                <a:cs typeface="Calibri" panose="020F0502020204030204" pitchFamily="34" charset="0"/>
              </a:rPr>
              <a:t>Checking Balance</a:t>
            </a:r>
          </a:p>
        </p:txBody>
      </p:sp>
      <p:sp>
        <p:nvSpPr>
          <p:cNvPr id="3" name="Content Placeholder 2">
            <a:extLst>
              <a:ext uri="{FF2B5EF4-FFF2-40B4-BE49-F238E27FC236}">
                <a16:creationId xmlns:a16="http://schemas.microsoft.com/office/drawing/2014/main" id="{D877AC47-EDA9-4A54-A59B-35ABA7DF3299}"/>
              </a:ext>
            </a:extLst>
          </p:cNvPr>
          <p:cNvSpPr>
            <a:spLocks noGrp="1"/>
          </p:cNvSpPr>
          <p:nvPr>
            <p:ph idx="1"/>
          </p:nvPr>
        </p:nvSpPr>
        <p:spPr>
          <a:xfrm>
            <a:off x="1451580" y="2015732"/>
            <a:ext cx="4702730" cy="3450613"/>
          </a:xfrm>
        </p:spPr>
        <p:txBody>
          <a:bodyPr>
            <a:normAutofit/>
          </a:bodyPr>
          <a:lstStyle/>
          <a:p>
            <a:r>
              <a:rPr lang="en-US" dirty="0">
                <a:latin typeface="Calibri" panose="020F0502020204030204" pitchFamily="34" charset="0"/>
                <a:cs typeface="Calibri" panose="020F0502020204030204" pitchFamily="34" charset="0"/>
              </a:rPr>
              <a:t>ATM controller is in state 4. It prompts the user to choose a banking service.</a:t>
            </a:r>
          </a:p>
          <a:p>
            <a:r>
              <a:rPr lang="en-US" dirty="0">
                <a:latin typeface="Calibri" panose="020F0502020204030204" pitchFamily="34" charset="0"/>
                <a:cs typeface="Calibri" panose="020F0502020204030204" pitchFamily="34" charset="0"/>
              </a:rPr>
              <a:t>He opts to check his balance.</a:t>
            </a:r>
          </a:p>
          <a:p>
            <a:r>
              <a:rPr lang="en-US" dirty="0">
                <a:latin typeface="Calibri" panose="020F0502020204030204" pitchFamily="34" charset="0"/>
                <a:cs typeface="Calibri" panose="020F0502020204030204" pitchFamily="34" charset="0"/>
              </a:rPr>
              <a:t>Controller goes to state 12/Success State</a:t>
            </a:r>
          </a:p>
          <a:p>
            <a:r>
              <a:rPr lang="en-US" dirty="0">
                <a:latin typeface="Calibri" panose="020F0502020204030204" pitchFamily="34" charset="0"/>
                <a:cs typeface="Calibri" panose="020F0502020204030204" pitchFamily="34" charset="0"/>
              </a:rPr>
              <a:t>And balance is displayed</a:t>
            </a:r>
          </a:p>
        </p:txBody>
      </p:sp>
      <p:pic>
        <p:nvPicPr>
          <p:cNvPr id="6" name="Picture 5">
            <a:extLst>
              <a:ext uri="{FF2B5EF4-FFF2-40B4-BE49-F238E27FC236}">
                <a16:creationId xmlns:a16="http://schemas.microsoft.com/office/drawing/2014/main" id="{7204475E-2602-46AD-83BC-ADE98F5003CD}"/>
              </a:ext>
            </a:extLst>
          </p:cNvPr>
          <p:cNvPicPr>
            <a:picLocks noChangeAspect="1"/>
          </p:cNvPicPr>
          <p:nvPr/>
        </p:nvPicPr>
        <p:blipFill rotWithShape="1">
          <a:blip r:embed="rId2">
            <a:extLst>
              <a:ext uri="{28A0092B-C50C-407E-A947-70E740481C1C}">
                <a14:useLocalDpi xmlns:a14="http://schemas.microsoft.com/office/drawing/2010/main" val="0"/>
              </a:ext>
            </a:extLst>
          </a:blip>
          <a:srcRect l="10304" r="57325"/>
          <a:stretch/>
        </p:blipFill>
        <p:spPr>
          <a:xfrm>
            <a:off x="6230150" y="2319525"/>
            <a:ext cx="5871735" cy="2843025"/>
          </a:xfrm>
          <a:prstGeom prst="rect">
            <a:avLst/>
          </a:prstGeom>
        </p:spPr>
      </p:pic>
      <p:sp>
        <p:nvSpPr>
          <p:cNvPr id="7" name="Oval 6">
            <a:extLst>
              <a:ext uri="{FF2B5EF4-FFF2-40B4-BE49-F238E27FC236}">
                <a16:creationId xmlns:a16="http://schemas.microsoft.com/office/drawing/2014/main" id="{7C8CA0C0-C5EE-49B3-9EEB-4F759B764B8B}"/>
              </a:ext>
            </a:extLst>
          </p:cNvPr>
          <p:cNvSpPr/>
          <p:nvPr/>
        </p:nvSpPr>
        <p:spPr>
          <a:xfrm>
            <a:off x="9153939" y="3918350"/>
            <a:ext cx="2041515" cy="253600"/>
          </a:xfrm>
          <a:prstGeom prst="ellipse">
            <a:avLst/>
          </a:prstGeom>
          <a:noFill/>
          <a:ln w="38100">
            <a:solidFill>
              <a:srgbClr val="F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cxnSp>
        <p:nvCxnSpPr>
          <p:cNvPr id="8" name="Straight Arrow Connector 7">
            <a:extLst>
              <a:ext uri="{FF2B5EF4-FFF2-40B4-BE49-F238E27FC236}">
                <a16:creationId xmlns:a16="http://schemas.microsoft.com/office/drawing/2014/main" id="{06196FD6-CFB9-4C6F-8937-C77A834C7121}"/>
              </a:ext>
            </a:extLst>
          </p:cNvPr>
          <p:cNvCxnSpPr>
            <a:cxnSpLocks/>
            <a:stCxn id="7" idx="0"/>
            <a:endCxn id="9" idx="2"/>
          </p:cNvCxnSpPr>
          <p:nvPr/>
        </p:nvCxnSpPr>
        <p:spPr>
          <a:xfrm flipH="1" flipV="1">
            <a:off x="9917499" y="2064782"/>
            <a:ext cx="257198" cy="185356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FCD6DE0-E22D-47C7-B829-2CE3CC685EFC}"/>
              </a:ext>
            </a:extLst>
          </p:cNvPr>
          <p:cNvSpPr txBox="1"/>
          <p:nvPr/>
        </p:nvSpPr>
        <p:spPr>
          <a:xfrm>
            <a:off x="8544293" y="1695450"/>
            <a:ext cx="2746412" cy="369332"/>
          </a:xfrm>
          <a:prstGeom prst="rect">
            <a:avLst/>
          </a:prstGeom>
          <a:solidFill>
            <a:srgbClr val="586EA6"/>
          </a:solidFill>
        </p:spPr>
        <p:txBody>
          <a:bodyPr wrap="square" rtlCol="0">
            <a:spAutoFit/>
          </a:bodyPr>
          <a:lstStyle/>
          <a:p>
            <a:pPr algn="ctr"/>
            <a:r>
              <a:rPr lang="en-US" dirty="0">
                <a:solidFill>
                  <a:schemeClr val="bg1"/>
                </a:solidFill>
                <a:latin typeface="Calibri" panose="020F0502020204030204" pitchFamily="34" charset="0"/>
                <a:cs typeface="Calibri" panose="020F0502020204030204" pitchFamily="34" charset="0"/>
              </a:rPr>
              <a:t>State change from 1 to 4</a:t>
            </a:r>
          </a:p>
        </p:txBody>
      </p:sp>
      <p:sp>
        <p:nvSpPr>
          <p:cNvPr id="23" name="Oval 22">
            <a:extLst>
              <a:ext uri="{FF2B5EF4-FFF2-40B4-BE49-F238E27FC236}">
                <a16:creationId xmlns:a16="http://schemas.microsoft.com/office/drawing/2014/main" id="{C7E23C0F-CAFF-4C14-89C3-6A3C6676E593}"/>
              </a:ext>
            </a:extLst>
          </p:cNvPr>
          <p:cNvSpPr/>
          <p:nvPr/>
        </p:nvSpPr>
        <p:spPr>
          <a:xfrm>
            <a:off x="10064560" y="4135994"/>
            <a:ext cx="1369019" cy="290699"/>
          </a:xfrm>
          <a:prstGeom prst="ellipse">
            <a:avLst/>
          </a:prstGeom>
          <a:noFill/>
          <a:ln w="57150">
            <a:solidFill>
              <a:srgbClr val="F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cxnSp>
        <p:nvCxnSpPr>
          <p:cNvPr id="25" name="Connector: Curved 24">
            <a:extLst>
              <a:ext uri="{FF2B5EF4-FFF2-40B4-BE49-F238E27FC236}">
                <a16:creationId xmlns:a16="http://schemas.microsoft.com/office/drawing/2014/main" id="{F1F41FB0-8197-432E-8B39-5B4E2D7E205F}"/>
              </a:ext>
            </a:extLst>
          </p:cNvPr>
          <p:cNvCxnSpPr>
            <a:cxnSpLocks/>
            <a:stCxn id="23" idx="3"/>
            <a:endCxn id="4" idx="0"/>
          </p:cNvCxnSpPr>
          <p:nvPr/>
        </p:nvCxnSpPr>
        <p:spPr>
          <a:xfrm rot="5400000">
            <a:off x="9252066" y="4310791"/>
            <a:ext cx="939653" cy="1086313"/>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BD4F6BE-6232-4712-A96C-FC1209A1D92C}"/>
              </a:ext>
            </a:extLst>
          </p:cNvPr>
          <p:cNvSpPr/>
          <p:nvPr/>
        </p:nvSpPr>
        <p:spPr>
          <a:xfrm>
            <a:off x="8292910" y="5323774"/>
            <a:ext cx="1771650" cy="369332"/>
          </a:xfrm>
          <a:prstGeom prst="rect">
            <a:avLst/>
          </a:prstGeom>
          <a:solidFill>
            <a:srgbClr val="586EA6"/>
          </a:solidFill>
        </p:spPr>
        <p:txBody>
          <a:bodyPr wrap="square" rtlCol="0" anchor="ctr">
            <a:spAutoFit/>
          </a:bodyPr>
          <a:lstStyle/>
          <a:p>
            <a:pPr algn="ctr"/>
            <a:r>
              <a:rPr lang="en-US" dirty="0">
                <a:solidFill>
                  <a:schemeClr val="bg1"/>
                </a:solidFill>
                <a:latin typeface="Calibri" panose="020F0502020204030204" pitchFamily="34" charset="0"/>
                <a:cs typeface="Calibri" panose="020F0502020204030204" pitchFamily="34" charset="0"/>
              </a:rPr>
              <a:t>Display Balance</a:t>
            </a:r>
          </a:p>
        </p:txBody>
      </p:sp>
      <p:sp>
        <p:nvSpPr>
          <p:cNvPr id="12" name="Rectangle 11">
            <a:hlinkClick r:id="rId3" action="ppaction://hlinksldjump"/>
            <a:extLst>
              <a:ext uri="{FF2B5EF4-FFF2-40B4-BE49-F238E27FC236}">
                <a16:creationId xmlns:a16="http://schemas.microsoft.com/office/drawing/2014/main" id="{A3E49078-935B-40E7-981E-FD0332FF39F0}"/>
              </a:ext>
            </a:extLst>
          </p:cNvPr>
          <p:cNvSpPr/>
          <p:nvPr/>
        </p:nvSpPr>
        <p:spPr>
          <a:xfrm>
            <a:off x="11258550" y="6106783"/>
            <a:ext cx="933450" cy="751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1A1B29D-8856-4D35-A3C1-034DDED874AE}"/>
              </a:ext>
            </a:extLst>
          </p:cNvPr>
          <p:cNvSpPr/>
          <p:nvPr/>
        </p:nvSpPr>
        <p:spPr>
          <a:xfrm flipH="1">
            <a:off x="1045582" y="4938234"/>
            <a:ext cx="680484" cy="680465"/>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Calibri" panose="020F0502020204030204"/>
                <a:ea typeface="+mn-ea"/>
                <a:cs typeface="+mn-cs"/>
              </a:rPr>
              <a:t>4</a:t>
            </a:r>
          </a:p>
        </p:txBody>
      </p:sp>
      <p:cxnSp>
        <p:nvCxnSpPr>
          <p:cNvPr id="19" name="Straight Arrow Connector 18">
            <a:extLst>
              <a:ext uri="{FF2B5EF4-FFF2-40B4-BE49-F238E27FC236}">
                <a16:creationId xmlns:a16="http://schemas.microsoft.com/office/drawing/2014/main" id="{214313DC-AB17-42EE-9C9A-9D23ADB857F1}"/>
              </a:ext>
            </a:extLst>
          </p:cNvPr>
          <p:cNvCxnSpPr>
            <a:cxnSpLocks/>
            <a:stCxn id="18" idx="2"/>
          </p:cNvCxnSpPr>
          <p:nvPr/>
        </p:nvCxnSpPr>
        <p:spPr>
          <a:xfrm>
            <a:off x="1726066" y="5278467"/>
            <a:ext cx="1261894" cy="0"/>
          </a:xfrm>
          <a:prstGeom prst="straightConnector1">
            <a:avLst/>
          </a:prstGeom>
          <a:noFill/>
          <a:ln w="76200" cap="flat" cmpd="sng" algn="ctr">
            <a:solidFill>
              <a:srgbClr val="FF0000"/>
            </a:solidFill>
            <a:prstDash val="solid"/>
            <a:miter lim="800000"/>
            <a:tailEnd type="triangle"/>
          </a:ln>
          <a:effectLst/>
        </p:spPr>
      </p:cxnSp>
      <p:sp>
        <p:nvSpPr>
          <p:cNvPr id="20" name="Oval 19">
            <a:extLst>
              <a:ext uri="{FF2B5EF4-FFF2-40B4-BE49-F238E27FC236}">
                <a16:creationId xmlns:a16="http://schemas.microsoft.com/office/drawing/2014/main" id="{F66FF701-B137-4A0D-83F6-ADE56479C6D9}"/>
              </a:ext>
            </a:extLst>
          </p:cNvPr>
          <p:cNvSpPr/>
          <p:nvPr/>
        </p:nvSpPr>
        <p:spPr>
          <a:xfrm flipH="1">
            <a:off x="3772774" y="4938215"/>
            <a:ext cx="680484" cy="680484"/>
          </a:xfrm>
          <a:prstGeom prst="ellipse">
            <a:avLst/>
          </a:prstGeom>
          <a:solidFill>
            <a:srgbClr val="007A37"/>
          </a:solidFill>
          <a:ln w="12700" cap="flat" cmpd="sng" algn="ctr">
            <a:solidFill>
              <a:srgbClr val="007A3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Calibri" panose="020F0502020204030204"/>
                <a:ea typeface="+mn-ea"/>
                <a:cs typeface="+mn-cs"/>
              </a:rPr>
              <a:t>12</a:t>
            </a:r>
          </a:p>
        </p:txBody>
      </p:sp>
      <p:cxnSp>
        <p:nvCxnSpPr>
          <p:cNvPr id="22" name="Straight Arrow Connector 21">
            <a:extLst>
              <a:ext uri="{FF2B5EF4-FFF2-40B4-BE49-F238E27FC236}">
                <a16:creationId xmlns:a16="http://schemas.microsoft.com/office/drawing/2014/main" id="{44679860-157B-4BD8-B0BF-4D612D1568D2}"/>
              </a:ext>
            </a:extLst>
          </p:cNvPr>
          <p:cNvCxnSpPr>
            <a:cxnSpLocks/>
            <a:endCxn id="20" idx="6"/>
          </p:cNvCxnSpPr>
          <p:nvPr/>
        </p:nvCxnSpPr>
        <p:spPr>
          <a:xfrm flipV="1">
            <a:off x="2987960" y="5278457"/>
            <a:ext cx="784814" cy="10"/>
          </a:xfrm>
          <a:prstGeom prst="straightConnector1">
            <a:avLst/>
          </a:prstGeom>
          <a:noFill/>
          <a:ln w="76200" cap="flat" cmpd="sng" algn="ctr">
            <a:solidFill>
              <a:srgbClr val="007A37"/>
            </a:solidFill>
            <a:prstDash val="solid"/>
            <a:miter lim="800000"/>
            <a:tailEnd type="triangle"/>
          </a:ln>
          <a:effectLst/>
        </p:spPr>
      </p:cxnSp>
      <p:sp>
        <p:nvSpPr>
          <p:cNvPr id="29" name="TextBox 28">
            <a:extLst>
              <a:ext uri="{FF2B5EF4-FFF2-40B4-BE49-F238E27FC236}">
                <a16:creationId xmlns:a16="http://schemas.microsoft.com/office/drawing/2014/main" id="{D4913269-7AC7-44D0-A3ED-27F913283B8A}"/>
              </a:ext>
            </a:extLst>
          </p:cNvPr>
          <p:cNvSpPr txBox="1"/>
          <p:nvPr/>
        </p:nvSpPr>
        <p:spPr>
          <a:xfrm>
            <a:off x="1904701" y="4894585"/>
            <a:ext cx="909978" cy="369332"/>
          </a:xfrm>
          <a:prstGeom prst="rect">
            <a:avLst/>
          </a:prstGeom>
          <a:noFill/>
        </p:spPr>
        <p:txBody>
          <a:bodyPr wrap="square" rtlCol="0">
            <a:spAutoFit/>
          </a:bodyPr>
          <a:lstStyle/>
          <a:p>
            <a:r>
              <a:rPr lang="en-US" dirty="0">
                <a:solidFill>
                  <a:prstClr val="black"/>
                </a:solidFill>
                <a:latin typeface="Calibri" panose="020F0502020204030204"/>
              </a:rPr>
              <a:t>00/01</a:t>
            </a:r>
          </a:p>
        </p:txBody>
      </p:sp>
      <p:sp>
        <p:nvSpPr>
          <p:cNvPr id="30" name="Rectangle 29">
            <a:extLst>
              <a:ext uri="{FF2B5EF4-FFF2-40B4-BE49-F238E27FC236}">
                <a16:creationId xmlns:a16="http://schemas.microsoft.com/office/drawing/2014/main" id="{742AFA75-7B6A-453C-AA87-0FB5F96D9C42}"/>
              </a:ext>
            </a:extLst>
          </p:cNvPr>
          <p:cNvSpPr/>
          <p:nvPr/>
        </p:nvSpPr>
        <p:spPr>
          <a:xfrm>
            <a:off x="2257348" y="5407150"/>
            <a:ext cx="1437472" cy="646331"/>
          </a:xfrm>
          <a:prstGeom prst="rect">
            <a:avLst/>
          </a:prstGeom>
          <a:noFill/>
        </p:spPr>
        <p:txBody>
          <a:bodyPr wrap="square" rtlCol="0" anchor="ctr">
            <a:spAutoFit/>
          </a:bodyPr>
          <a:lstStyle/>
          <a:p>
            <a:pPr algn="ctr"/>
            <a:r>
              <a:rPr lang="en-US" dirty="0">
                <a:latin typeface="Calibri" panose="020F0502020204030204" pitchFamily="34" charset="0"/>
                <a:cs typeface="Calibri" panose="020F0502020204030204" pitchFamily="34" charset="0"/>
              </a:rPr>
              <a:t>Display Balance</a:t>
            </a:r>
          </a:p>
        </p:txBody>
      </p:sp>
    </p:spTree>
    <p:extLst>
      <p:ext uri="{BB962C8B-B14F-4D97-AF65-F5344CB8AC3E}">
        <p14:creationId xmlns:p14="http://schemas.microsoft.com/office/powerpoint/2010/main" val="2112408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459D6-8C89-473E-98D2-5FFEC917E9ED}"/>
              </a:ext>
            </a:extLst>
          </p:cNvPr>
          <p:cNvSpPr>
            <a:spLocks noGrp="1"/>
          </p:cNvSpPr>
          <p:nvPr>
            <p:ph type="title" idx="4294967295"/>
          </p:nvPr>
        </p:nvSpPr>
        <p:spPr>
          <a:xfrm>
            <a:off x="2526212" y="175375"/>
            <a:ext cx="3819091" cy="1049337"/>
          </a:xfrm>
          <a:prstGeom prst="rect">
            <a:avLst/>
          </a:prstGeom>
        </p:spPr>
        <p:txBody>
          <a:bodyPr anchor="ctr">
            <a:normAutofit/>
          </a:bodyPr>
          <a:lstStyle/>
          <a:p>
            <a:pPr algn="ctr"/>
            <a:r>
              <a:rPr lang="en-US" sz="3600" cap="none" dirty="0">
                <a:latin typeface="Calibri" panose="020F0502020204030204" pitchFamily="34" charset="0"/>
                <a:cs typeface="Calibri" panose="020F0502020204030204" pitchFamily="34" charset="0"/>
              </a:rPr>
              <a:t>Cash Withdrawal</a:t>
            </a:r>
          </a:p>
        </p:txBody>
      </p:sp>
      <p:pic>
        <p:nvPicPr>
          <p:cNvPr id="7" name="Picture 6">
            <a:extLst>
              <a:ext uri="{FF2B5EF4-FFF2-40B4-BE49-F238E27FC236}">
                <a16:creationId xmlns:a16="http://schemas.microsoft.com/office/drawing/2014/main" id="{5C2003AE-8206-4309-9503-12B4133B85C3}"/>
              </a:ext>
            </a:extLst>
          </p:cNvPr>
          <p:cNvPicPr>
            <a:picLocks noChangeAspect="1"/>
          </p:cNvPicPr>
          <p:nvPr/>
        </p:nvPicPr>
        <p:blipFill>
          <a:blip r:embed="rId2"/>
          <a:stretch>
            <a:fillRect/>
          </a:stretch>
        </p:blipFill>
        <p:spPr>
          <a:xfrm>
            <a:off x="739652" y="2374025"/>
            <a:ext cx="6736121" cy="2613072"/>
          </a:xfrm>
          <a:prstGeom prst="rect">
            <a:avLst/>
          </a:prstGeom>
        </p:spPr>
      </p:pic>
      <p:cxnSp>
        <p:nvCxnSpPr>
          <p:cNvPr id="10" name="Connector: Curved 9">
            <a:extLst>
              <a:ext uri="{FF2B5EF4-FFF2-40B4-BE49-F238E27FC236}">
                <a16:creationId xmlns:a16="http://schemas.microsoft.com/office/drawing/2014/main" id="{A7695FC8-86D7-430D-8A18-06BAF9B0D834}"/>
              </a:ext>
            </a:extLst>
          </p:cNvPr>
          <p:cNvCxnSpPr>
            <a:cxnSpLocks/>
            <a:endCxn id="12" idx="2"/>
          </p:cNvCxnSpPr>
          <p:nvPr/>
        </p:nvCxnSpPr>
        <p:spPr>
          <a:xfrm rot="5400000" flipH="1" flipV="1">
            <a:off x="2745304" y="2003943"/>
            <a:ext cx="1225166" cy="610646"/>
          </a:xfrm>
          <a:prstGeom prst="curvedConnector3">
            <a:avLst>
              <a:gd name="adj1" fmla="val -534"/>
            </a:avLst>
          </a:prstGeom>
          <a:ln w="57150">
            <a:solidFill>
              <a:srgbClr val="FA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Curved 10">
            <a:extLst>
              <a:ext uri="{FF2B5EF4-FFF2-40B4-BE49-F238E27FC236}">
                <a16:creationId xmlns:a16="http://schemas.microsoft.com/office/drawing/2014/main" id="{09053E8F-8BD8-4B2F-8D72-F8E92236C536}"/>
              </a:ext>
            </a:extLst>
          </p:cNvPr>
          <p:cNvCxnSpPr>
            <a:cxnSpLocks/>
            <a:endCxn id="13" idx="2"/>
          </p:cNvCxnSpPr>
          <p:nvPr/>
        </p:nvCxnSpPr>
        <p:spPr>
          <a:xfrm rot="5400000" flipH="1" flipV="1">
            <a:off x="3994102" y="2051378"/>
            <a:ext cx="1207820" cy="908573"/>
          </a:xfrm>
          <a:prstGeom prst="curvedConnector3">
            <a:avLst>
              <a:gd name="adj1" fmla="val 50000"/>
            </a:avLst>
          </a:prstGeom>
          <a:ln w="57150">
            <a:solidFill>
              <a:srgbClr val="FA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7DE21A3-B60D-4AC6-AD96-A522225ACFFA}"/>
              </a:ext>
            </a:extLst>
          </p:cNvPr>
          <p:cNvSpPr txBox="1"/>
          <p:nvPr/>
        </p:nvSpPr>
        <p:spPr>
          <a:xfrm>
            <a:off x="3144097" y="1327351"/>
            <a:ext cx="1038225" cy="369332"/>
          </a:xfrm>
          <a:prstGeom prst="rect">
            <a:avLst/>
          </a:prstGeom>
          <a:solidFill>
            <a:srgbClr val="586EA6"/>
          </a:solidFill>
        </p:spPr>
        <p:txBody>
          <a:bodyPr wrap="square" rtlCol="0">
            <a:spAutoFit/>
          </a:bodyPr>
          <a:lstStyle/>
          <a:p>
            <a:pPr algn="r"/>
            <a:r>
              <a:rPr lang="en-US" dirty="0">
                <a:solidFill>
                  <a:schemeClr val="bg1"/>
                </a:solidFill>
                <a:latin typeface="Calibri" panose="020F0502020204030204" pitchFamily="34" charset="0"/>
                <a:cs typeface="Calibri" panose="020F0502020204030204" pitchFamily="34" charset="0"/>
              </a:rPr>
              <a:t>Valid PIN</a:t>
            </a:r>
          </a:p>
        </p:txBody>
      </p:sp>
      <p:sp>
        <p:nvSpPr>
          <p:cNvPr id="13" name="TextBox 12">
            <a:extLst>
              <a:ext uri="{FF2B5EF4-FFF2-40B4-BE49-F238E27FC236}">
                <a16:creationId xmlns:a16="http://schemas.microsoft.com/office/drawing/2014/main" id="{42362883-5650-44F0-9782-C302B444433E}"/>
              </a:ext>
            </a:extLst>
          </p:cNvPr>
          <p:cNvSpPr txBox="1"/>
          <p:nvPr/>
        </p:nvSpPr>
        <p:spPr>
          <a:xfrm>
            <a:off x="4344805" y="1255423"/>
            <a:ext cx="1414988" cy="646331"/>
          </a:xfrm>
          <a:prstGeom prst="rect">
            <a:avLst/>
          </a:prstGeom>
          <a:solidFill>
            <a:srgbClr val="C00000"/>
          </a:solidFill>
          <a:ln>
            <a:solidFill>
              <a:srgbClr val="C00000"/>
            </a:solidFill>
          </a:ln>
        </p:spPr>
        <p:txBody>
          <a:bodyPr wrap="square" rtlCol="0">
            <a:spAutoFit/>
          </a:bodyPr>
          <a:lstStyle/>
          <a:p>
            <a:pPr algn="ctr"/>
            <a:r>
              <a:rPr lang="en-US" dirty="0">
                <a:solidFill>
                  <a:schemeClr val="bg1"/>
                </a:solidFill>
                <a:latin typeface="Calibri" panose="020F0502020204030204" pitchFamily="34" charset="0"/>
                <a:cs typeface="Calibri" panose="020F0502020204030204" pitchFamily="34" charset="0"/>
              </a:rPr>
              <a:t>Entered PIN</a:t>
            </a:r>
          </a:p>
          <a:p>
            <a:pPr algn="ctr"/>
            <a:r>
              <a:rPr lang="en-US" dirty="0">
                <a:solidFill>
                  <a:schemeClr val="bg1"/>
                </a:solidFill>
                <a:latin typeface="Calibri" panose="020F0502020204030204" pitchFamily="34" charset="0"/>
                <a:cs typeface="Calibri" panose="020F0502020204030204" pitchFamily="34" charset="0"/>
              </a:rPr>
              <a:t>Attempt 1</a:t>
            </a:r>
          </a:p>
        </p:txBody>
      </p:sp>
      <p:sp>
        <p:nvSpPr>
          <p:cNvPr id="14" name="Oval 13">
            <a:extLst>
              <a:ext uri="{FF2B5EF4-FFF2-40B4-BE49-F238E27FC236}">
                <a16:creationId xmlns:a16="http://schemas.microsoft.com/office/drawing/2014/main" id="{2AC9A6E2-1D52-42C2-A907-1130F0627E63}"/>
              </a:ext>
            </a:extLst>
          </p:cNvPr>
          <p:cNvSpPr/>
          <p:nvPr/>
        </p:nvSpPr>
        <p:spPr>
          <a:xfrm>
            <a:off x="3052564" y="3749246"/>
            <a:ext cx="1682146" cy="419100"/>
          </a:xfrm>
          <a:prstGeom prst="ellipse">
            <a:avLst/>
          </a:prstGeom>
          <a:noFill/>
          <a:ln w="38100">
            <a:solidFill>
              <a:srgbClr val="F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cxnSp>
        <p:nvCxnSpPr>
          <p:cNvPr id="15" name="Straight Arrow Connector 14">
            <a:extLst>
              <a:ext uri="{FF2B5EF4-FFF2-40B4-BE49-F238E27FC236}">
                <a16:creationId xmlns:a16="http://schemas.microsoft.com/office/drawing/2014/main" id="{8EDE7459-599A-43DE-BED1-27C6D6863EB2}"/>
              </a:ext>
            </a:extLst>
          </p:cNvPr>
          <p:cNvCxnSpPr>
            <a:cxnSpLocks/>
            <a:stCxn id="14" idx="3"/>
            <a:endCxn id="16" idx="0"/>
          </p:cNvCxnSpPr>
          <p:nvPr/>
        </p:nvCxnSpPr>
        <p:spPr>
          <a:xfrm flipH="1">
            <a:off x="2069788" y="4106970"/>
            <a:ext cx="1229121" cy="102742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AB66DC0-727B-4555-BA28-046D7462F34D}"/>
              </a:ext>
            </a:extLst>
          </p:cNvPr>
          <p:cNvSpPr txBox="1"/>
          <p:nvPr/>
        </p:nvSpPr>
        <p:spPr>
          <a:xfrm>
            <a:off x="696582" y="5134398"/>
            <a:ext cx="2746412" cy="369332"/>
          </a:xfrm>
          <a:prstGeom prst="rect">
            <a:avLst/>
          </a:prstGeom>
          <a:solidFill>
            <a:srgbClr val="586EA6"/>
          </a:solidFill>
        </p:spPr>
        <p:txBody>
          <a:bodyPr wrap="square" rtlCol="0">
            <a:spAutoFit/>
          </a:bodyPr>
          <a:lstStyle/>
          <a:p>
            <a:pPr algn="ctr"/>
            <a:r>
              <a:rPr lang="en-US" dirty="0">
                <a:solidFill>
                  <a:schemeClr val="bg1"/>
                </a:solidFill>
                <a:latin typeface="Calibri" panose="020F0502020204030204" pitchFamily="34" charset="0"/>
                <a:cs typeface="Calibri" panose="020F0502020204030204" pitchFamily="34" charset="0"/>
              </a:rPr>
              <a:t>State change from 1 to 2</a:t>
            </a:r>
          </a:p>
        </p:txBody>
      </p:sp>
      <p:sp>
        <p:nvSpPr>
          <p:cNvPr id="32" name="Oval 31">
            <a:extLst>
              <a:ext uri="{FF2B5EF4-FFF2-40B4-BE49-F238E27FC236}">
                <a16:creationId xmlns:a16="http://schemas.microsoft.com/office/drawing/2014/main" id="{5A9DD621-211A-4C4E-AA87-A65D80033C32}"/>
              </a:ext>
            </a:extLst>
          </p:cNvPr>
          <p:cNvSpPr/>
          <p:nvPr/>
        </p:nvSpPr>
        <p:spPr>
          <a:xfrm>
            <a:off x="3929675" y="3749246"/>
            <a:ext cx="1682146" cy="419100"/>
          </a:xfrm>
          <a:prstGeom prst="ellipse">
            <a:avLst/>
          </a:prstGeom>
          <a:noFill/>
          <a:ln w="38100">
            <a:solidFill>
              <a:srgbClr val="F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cxnSp>
        <p:nvCxnSpPr>
          <p:cNvPr id="33" name="Straight Arrow Connector 32">
            <a:extLst>
              <a:ext uri="{FF2B5EF4-FFF2-40B4-BE49-F238E27FC236}">
                <a16:creationId xmlns:a16="http://schemas.microsoft.com/office/drawing/2014/main" id="{B4D18139-366F-4F99-9E38-4C5CB3C6476C}"/>
              </a:ext>
            </a:extLst>
          </p:cNvPr>
          <p:cNvCxnSpPr>
            <a:cxnSpLocks/>
            <a:stCxn id="32" idx="4"/>
            <a:endCxn id="34" idx="0"/>
          </p:cNvCxnSpPr>
          <p:nvPr/>
        </p:nvCxnSpPr>
        <p:spPr>
          <a:xfrm flipH="1">
            <a:off x="3686559" y="4168346"/>
            <a:ext cx="1084189" cy="141875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63B68E0-C4BF-4B91-9C41-FD6E1DA71E6A}"/>
              </a:ext>
            </a:extLst>
          </p:cNvPr>
          <p:cNvSpPr txBox="1"/>
          <p:nvPr/>
        </p:nvSpPr>
        <p:spPr>
          <a:xfrm>
            <a:off x="2313353" y="5587096"/>
            <a:ext cx="2746412" cy="369332"/>
          </a:xfrm>
          <a:prstGeom prst="rect">
            <a:avLst/>
          </a:prstGeom>
          <a:solidFill>
            <a:srgbClr val="586EA6"/>
          </a:solidFill>
        </p:spPr>
        <p:txBody>
          <a:bodyPr wrap="square" rtlCol="0">
            <a:spAutoFit/>
          </a:bodyPr>
          <a:lstStyle/>
          <a:p>
            <a:pPr algn="ctr"/>
            <a:r>
              <a:rPr lang="en-US" dirty="0">
                <a:solidFill>
                  <a:schemeClr val="bg1"/>
                </a:solidFill>
                <a:latin typeface="Calibri" panose="020F0502020204030204" pitchFamily="34" charset="0"/>
                <a:cs typeface="Calibri" panose="020F0502020204030204" pitchFamily="34" charset="0"/>
              </a:rPr>
              <a:t>State change from 2 to 4</a:t>
            </a:r>
          </a:p>
        </p:txBody>
      </p:sp>
      <p:sp>
        <p:nvSpPr>
          <p:cNvPr id="38" name="Oval 37">
            <a:extLst>
              <a:ext uri="{FF2B5EF4-FFF2-40B4-BE49-F238E27FC236}">
                <a16:creationId xmlns:a16="http://schemas.microsoft.com/office/drawing/2014/main" id="{3650267E-DAB4-4196-BEE2-CE96C9277399}"/>
              </a:ext>
            </a:extLst>
          </p:cNvPr>
          <p:cNvSpPr/>
          <p:nvPr/>
        </p:nvSpPr>
        <p:spPr>
          <a:xfrm>
            <a:off x="4861651" y="3749246"/>
            <a:ext cx="1682146" cy="419100"/>
          </a:xfrm>
          <a:prstGeom prst="ellipse">
            <a:avLst/>
          </a:prstGeom>
          <a:noFill/>
          <a:ln w="38100">
            <a:solidFill>
              <a:srgbClr val="F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cxnSp>
        <p:nvCxnSpPr>
          <p:cNvPr id="39" name="Straight Arrow Connector 38">
            <a:extLst>
              <a:ext uri="{FF2B5EF4-FFF2-40B4-BE49-F238E27FC236}">
                <a16:creationId xmlns:a16="http://schemas.microsoft.com/office/drawing/2014/main" id="{853F2042-E479-4F10-9A73-17B70D8647AF}"/>
              </a:ext>
            </a:extLst>
          </p:cNvPr>
          <p:cNvCxnSpPr>
            <a:cxnSpLocks/>
            <a:stCxn id="38" idx="4"/>
            <a:endCxn id="40" idx="0"/>
          </p:cNvCxnSpPr>
          <p:nvPr/>
        </p:nvCxnSpPr>
        <p:spPr>
          <a:xfrm flipH="1">
            <a:off x="5561962" y="4168346"/>
            <a:ext cx="140762" cy="88017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8E5BB2B-CCEA-4C94-8AE2-99B94D9C2B71}"/>
              </a:ext>
            </a:extLst>
          </p:cNvPr>
          <p:cNvSpPr txBox="1"/>
          <p:nvPr/>
        </p:nvSpPr>
        <p:spPr>
          <a:xfrm>
            <a:off x="4188756" y="5048518"/>
            <a:ext cx="2746412" cy="369332"/>
          </a:xfrm>
          <a:prstGeom prst="rect">
            <a:avLst/>
          </a:prstGeom>
          <a:solidFill>
            <a:srgbClr val="586EA6"/>
          </a:solidFill>
        </p:spPr>
        <p:txBody>
          <a:bodyPr wrap="square" rtlCol="0">
            <a:spAutoFit/>
          </a:bodyPr>
          <a:lstStyle/>
          <a:p>
            <a:pPr algn="ctr"/>
            <a:r>
              <a:rPr lang="en-US" dirty="0">
                <a:solidFill>
                  <a:schemeClr val="bg1"/>
                </a:solidFill>
                <a:latin typeface="Calibri" panose="020F0502020204030204" pitchFamily="34" charset="0"/>
                <a:cs typeface="Calibri" panose="020F0502020204030204" pitchFamily="34" charset="0"/>
              </a:rPr>
              <a:t>State change from 4 to 7</a:t>
            </a:r>
          </a:p>
        </p:txBody>
      </p:sp>
      <p:cxnSp>
        <p:nvCxnSpPr>
          <p:cNvPr id="46" name="Connector: Curved 45">
            <a:extLst>
              <a:ext uri="{FF2B5EF4-FFF2-40B4-BE49-F238E27FC236}">
                <a16:creationId xmlns:a16="http://schemas.microsoft.com/office/drawing/2014/main" id="{7D459B15-718F-48B4-89BD-47905ED88E4D}"/>
              </a:ext>
            </a:extLst>
          </p:cNvPr>
          <p:cNvCxnSpPr>
            <a:cxnSpLocks/>
            <a:endCxn id="47" idx="2"/>
          </p:cNvCxnSpPr>
          <p:nvPr/>
        </p:nvCxnSpPr>
        <p:spPr>
          <a:xfrm flipV="1">
            <a:off x="5002013" y="1901754"/>
            <a:ext cx="1893867" cy="1207821"/>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41E7068-11D1-4E34-B14C-A420003ABA5A}"/>
              </a:ext>
            </a:extLst>
          </p:cNvPr>
          <p:cNvSpPr txBox="1"/>
          <p:nvPr/>
        </p:nvSpPr>
        <p:spPr>
          <a:xfrm>
            <a:off x="6188386" y="1255423"/>
            <a:ext cx="1414988" cy="646331"/>
          </a:xfrm>
          <a:prstGeom prst="rect">
            <a:avLst/>
          </a:prstGeom>
          <a:solidFill>
            <a:srgbClr val="00B050"/>
          </a:solidFill>
          <a:ln>
            <a:solidFill>
              <a:srgbClr val="00B050"/>
            </a:solidFill>
          </a:ln>
        </p:spPr>
        <p:txBody>
          <a:bodyPr wrap="square" rtlCol="0">
            <a:spAutoFit/>
          </a:bodyPr>
          <a:lstStyle/>
          <a:p>
            <a:pPr algn="ctr"/>
            <a:r>
              <a:rPr lang="en-US" dirty="0">
                <a:solidFill>
                  <a:schemeClr val="bg1"/>
                </a:solidFill>
                <a:latin typeface="Calibri" panose="020F0502020204030204" pitchFamily="34" charset="0"/>
                <a:cs typeface="Calibri" panose="020F0502020204030204" pitchFamily="34" charset="0"/>
              </a:rPr>
              <a:t>Entered PIN</a:t>
            </a:r>
          </a:p>
          <a:p>
            <a:pPr algn="ctr"/>
            <a:r>
              <a:rPr lang="en-US" dirty="0">
                <a:solidFill>
                  <a:schemeClr val="bg1"/>
                </a:solidFill>
                <a:latin typeface="Calibri" panose="020F0502020204030204" pitchFamily="34" charset="0"/>
                <a:cs typeface="Calibri" panose="020F0502020204030204" pitchFamily="34" charset="0"/>
              </a:rPr>
              <a:t>Attempt 2</a:t>
            </a:r>
          </a:p>
        </p:txBody>
      </p:sp>
      <p:sp>
        <p:nvSpPr>
          <p:cNvPr id="52" name="Oval 51">
            <a:extLst>
              <a:ext uri="{FF2B5EF4-FFF2-40B4-BE49-F238E27FC236}">
                <a16:creationId xmlns:a16="http://schemas.microsoft.com/office/drawing/2014/main" id="{B1806B5D-6D2D-4679-8B29-6CFADA7E08C4}"/>
              </a:ext>
            </a:extLst>
          </p:cNvPr>
          <p:cNvSpPr/>
          <p:nvPr/>
        </p:nvSpPr>
        <p:spPr>
          <a:xfrm>
            <a:off x="6353175" y="3749246"/>
            <a:ext cx="1249539" cy="61872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cxnSp>
        <p:nvCxnSpPr>
          <p:cNvPr id="54" name="Straight Arrow Connector 53">
            <a:extLst>
              <a:ext uri="{FF2B5EF4-FFF2-40B4-BE49-F238E27FC236}">
                <a16:creationId xmlns:a16="http://schemas.microsoft.com/office/drawing/2014/main" id="{95D2AC95-E3D6-41DA-852C-35D7F23A07CC}"/>
              </a:ext>
            </a:extLst>
          </p:cNvPr>
          <p:cNvCxnSpPr>
            <a:cxnSpLocks/>
            <a:stCxn id="52" idx="4"/>
            <a:endCxn id="55" idx="0"/>
          </p:cNvCxnSpPr>
          <p:nvPr/>
        </p:nvCxnSpPr>
        <p:spPr>
          <a:xfrm>
            <a:off x="6977945" y="4367972"/>
            <a:ext cx="698140" cy="108062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2C4E8BC3-8A1A-460D-A6B5-253646FF90D6}"/>
              </a:ext>
            </a:extLst>
          </p:cNvPr>
          <p:cNvSpPr/>
          <p:nvPr/>
        </p:nvSpPr>
        <p:spPr>
          <a:xfrm>
            <a:off x="6977944" y="5448596"/>
            <a:ext cx="1396281" cy="646331"/>
          </a:xfrm>
          <a:prstGeom prst="rect">
            <a:avLst/>
          </a:prstGeom>
          <a:solidFill>
            <a:srgbClr val="586EA6"/>
          </a:solidFill>
        </p:spPr>
        <p:txBody>
          <a:bodyPr wrap="square" rtlCol="0">
            <a:spAutoFit/>
          </a:bodyPr>
          <a:lstStyle/>
          <a:p>
            <a:pPr algn="ctr"/>
            <a:r>
              <a:rPr lang="en-US" dirty="0">
                <a:solidFill>
                  <a:schemeClr val="bg1"/>
                </a:solidFill>
                <a:latin typeface="Calibri" panose="020F0502020204030204" pitchFamily="34" charset="0"/>
                <a:cs typeface="Calibri" panose="020F0502020204030204" pitchFamily="34" charset="0"/>
              </a:rPr>
              <a:t>Display New Balance</a:t>
            </a:r>
          </a:p>
        </p:txBody>
      </p:sp>
      <p:graphicFrame>
        <p:nvGraphicFramePr>
          <p:cNvPr id="68" name="Table 33">
            <a:extLst>
              <a:ext uri="{FF2B5EF4-FFF2-40B4-BE49-F238E27FC236}">
                <a16:creationId xmlns:a16="http://schemas.microsoft.com/office/drawing/2014/main" id="{E442FEAB-3246-4F3A-9503-C95518D925B2}"/>
              </a:ext>
            </a:extLst>
          </p:cNvPr>
          <p:cNvGraphicFramePr>
            <a:graphicFrameLocks noGrp="1"/>
          </p:cNvGraphicFramePr>
          <p:nvPr>
            <p:extLst>
              <p:ext uri="{D42A27DB-BD31-4B8C-83A1-F6EECF244321}">
                <p14:modId xmlns:p14="http://schemas.microsoft.com/office/powerpoint/2010/main" val="2101211331"/>
              </p:ext>
            </p:extLst>
          </p:nvPr>
        </p:nvGraphicFramePr>
        <p:xfrm>
          <a:off x="7708320" y="242196"/>
          <a:ext cx="4209208" cy="1483360"/>
        </p:xfrm>
        <a:graphic>
          <a:graphicData uri="http://schemas.openxmlformats.org/drawingml/2006/table">
            <a:tbl>
              <a:tblPr firstCol="1" bandRow="1">
                <a:tableStyleId>{5C22544A-7EE6-4342-B048-85BDC9FD1C3A}</a:tableStyleId>
              </a:tblPr>
              <a:tblGrid>
                <a:gridCol w="1842244">
                  <a:extLst>
                    <a:ext uri="{9D8B030D-6E8A-4147-A177-3AD203B41FA5}">
                      <a16:colId xmlns:a16="http://schemas.microsoft.com/office/drawing/2014/main" val="4093303389"/>
                    </a:ext>
                  </a:extLst>
                </a:gridCol>
                <a:gridCol w="1238250">
                  <a:extLst>
                    <a:ext uri="{9D8B030D-6E8A-4147-A177-3AD203B41FA5}">
                      <a16:colId xmlns:a16="http://schemas.microsoft.com/office/drawing/2014/main" val="4108022464"/>
                    </a:ext>
                  </a:extLst>
                </a:gridCol>
                <a:gridCol w="1128714">
                  <a:extLst>
                    <a:ext uri="{9D8B030D-6E8A-4147-A177-3AD203B41FA5}">
                      <a16:colId xmlns:a16="http://schemas.microsoft.com/office/drawing/2014/main" val="3993155082"/>
                    </a:ext>
                  </a:extLst>
                </a:gridCol>
              </a:tblGrid>
              <a:tr h="370840">
                <a:tc>
                  <a:txBody>
                    <a:bodyPr/>
                    <a:lstStyle/>
                    <a:p>
                      <a:pPr algn="ctr"/>
                      <a:endParaRPr lang="en-US"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kern="1200" dirty="0">
                          <a:solidFill>
                            <a:schemeClr val="lt1"/>
                          </a:solidFill>
                          <a:latin typeface="Calibri" panose="020F0502020204030204" pitchFamily="34" charset="0"/>
                          <a:ea typeface="+mn-ea"/>
                          <a:cs typeface="Calibri" panose="020F0502020204030204" pitchFamily="34" charset="0"/>
                        </a:rPr>
                        <a:t>Binary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1E42"/>
                    </a:solidFill>
                  </a:tcPr>
                </a:tc>
                <a:tc>
                  <a:txBody>
                    <a:bodyPr/>
                    <a:lstStyle/>
                    <a:p>
                      <a:pPr algn="ctr"/>
                      <a:r>
                        <a:rPr lang="en-US" b="1" dirty="0">
                          <a:solidFill>
                            <a:schemeClr val="bg1"/>
                          </a:solidFill>
                          <a:latin typeface="Calibri" panose="020F0502020204030204" pitchFamily="34" charset="0"/>
                          <a:cs typeface="Calibri" panose="020F0502020204030204" pitchFamily="34" charset="0"/>
                        </a:rPr>
                        <a:t>Decimal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1E42"/>
                    </a:solidFill>
                  </a:tcPr>
                </a:tc>
                <a:extLst>
                  <a:ext uri="{0D108BD9-81ED-4DB2-BD59-A6C34878D82A}">
                    <a16:rowId xmlns:a16="http://schemas.microsoft.com/office/drawing/2014/main" val="890637598"/>
                  </a:ext>
                </a:extLst>
              </a:tr>
              <a:tr h="370840">
                <a:tc>
                  <a:txBody>
                    <a:bodyPr/>
                    <a:lstStyle/>
                    <a:p>
                      <a:pPr algn="ctr"/>
                      <a:r>
                        <a:rPr lang="en-US" dirty="0">
                          <a:latin typeface="Calibri" panose="020F0502020204030204" pitchFamily="34" charset="0"/>
                          <a:cs typeface="Calibri" panose="020F0502020204030204" pitchFamily="34" charset="0"/>
                        </a:rPr>
                        <a:t>Old Balance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alibri" panose="020F0502020204030204" pitchFamily="34" charset="0"/>
                          <a:cs typeface="Calibri" panose="020F0502020204030204" pitchFamily="34" charset="0"/>
                        </a:rPr>
                        <a:t>010100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latin typeface="Calibri" panose="020F0502020204030204" pitchFamily="34" charset="0"/>
                          <a:cs typeface="Calibri" panose="020F0502020204030204" pitchFamily="34"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869152"/>
                  </a:ext>
                </a:extLst>
              </a:tr>
              <a:tr h="370840">
                <a:tc>
                  <a:txBody>
                    <a:bodyPr/>
                    <a:lstStyle/>
                    <a:p>
                      <a:pPr algn="ctr"/>
                      <a:r>
                        <a:rPr lang="en-US" dirty="0">
                          <a:latin typeface="Calibri" panose="020F0502020204030204" pitchFamily="34" charset="0"/>
                          <a:cs typeface="Calibri" panose="020F0502020204030204" pitchFamily="34" charset="0"/>
                        </a:rPr>
                        <a:t>Cash Withdrawn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alibri" panose="020F0502020204030204" pitchFamily="34" charset="0"/>
                          <a:cs typeface="Calibri" panose="020F0502020204030204" pitchFamily="34" charset="0"/>
                        </a:rPr>
                        <a:t>000101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latin typeface="Calibri" panose="020F0502020204030204" pitchFamily="34" charset="0"/>
                          <a:cs typeface="Calibri" panose="020F050202020403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4297881"/>
                  </a:ext>
                </a:extLst>
              </a:tr>
              <a:tr h="370840">
                <a:tc>
                  <a:txBody>
                    <a:bodyPr/>
                    <a:lstStyle/>
                    <a:p>
                      <a:pPr algn="ctr"/>
                      <a:r>
                        <a:rPr lang="en-US" dirty="0">
                          <a:latin typeface="Calibri" panose="020F0502020204030204" pitchFamily="34" charset="0"/>
                          <a:cs typeface="Calibri" panose="020F0502020204030204" pitchFamily="34" charset="0"/>
                        </a:rPr>
                        <a:t>New Balance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Calibri" panose="020F0502020204030204" pitchFamily="34" charset="0"/>
                          <a:cs typeface="Calibri" panose="020F0502020204030204" pitchFamily="34" charset="0"/>
                        </a:rPr>
                        <a:t>010001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latin typeface="Calibri" panose="020F0502020204030204" pitchFamily="34" charset="0"/>
                          <a:cs typeface="Calibri" panose="020F0502020204030204" pitchFamily="34" charset="0"/>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4039275"/>
                  </a:ext>
                </a:extLst>
              </a:tr>
            </a:tbl>
          </a:graphicData>
        </a:graphic>
      </p:graphicFrame>
      <p:sp>
        <p:nvSpPr>
          <p:cNvPr id="24" name="Rectangle 23">
            <a:hlinkClick r:id="rId3" action="ppaction://hlinksldjump"/>
            <a:extLst>
              <a:ext uri="{FF2B5EF4-FFF2-40B4-BE49-F238E27FC236}">
                <a16:creationId xmlns:a16="http://schemas.microsoft.com/office/drawing/2014/main" id="{D340B282-C1C2-48D8-A71A-7ACF6AAEFF95}"/>
              </a:ext>
            </a:extLst>
          </p:cNvPr>
          <p:cNvSpPr/>
          <p:nvPr/>
        </p:nvSpPr>
        <p:spPr>
          <a:xfrm>
            <a:off x="11258550" y="6106783"/>
            <a:ext cx="933450" cy="751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0BE98175-F04B-4F9A-846F-FA7707855F47}"/>
              </a:ext>
            </a:extLst>
          </p:cNvPr>
          <p:cNvSpPr/>
          <p:nvPr/>
        </p:nvSpPr>
        <p:spPr>
          <a:xfrm>
            <a:off x="9224187" y="2077291"/>
            <a:ext cx="680484" cy="680484"/>
          </a:xfrm>
          <a:prstGeom prst="ellipse">
            <a:avLst/>
          </a:prstGeom>
          <a:solidFill>
            <a:sysClr val="windowText" lastClr="000000"/>
          </a:solidFill>
          <a:ln w="76200" cap="flat" cmpd="sng" algn="ctr">
            <a:solidFill>
              <a:srgbClr val="00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66FFFF"/>
                </a:solidFill>
                <a:effectLst/>
                <a:uLnTx/>
                <a:uFillTx/>
                <a:latin typeface="Calibri" panose="020F0502020204030204"/>
                <a:ea typeface="+mn-ea"/>
                <a:cs typeface="+mn-cs"/>
              </a:rPr>
              <a:t>1</a:t>
            </a:r>
          </a:p>
        </p:txBody>
      </p:sp>
      <p:sp>
        <p:nvSpPr>
          <p:cNvPr id="57" name="Oval 56">
            <a:extLst>
              <a:ext uri="{FF2B5EF4-FFF2-40B4-BE49-F238E27FC236}">
                <a16:creationId xmlns:a16="http://schemas.microsoft.com/office/drawing/2014/main" id="{D24E87CC-8B9C-4566-A557-A361A0C854E0}"/>
              </a:ext>
            </a:extLst>
          </p:cNvPr>
          <p:cNvSpPr/>
          <p:nvPr/>
        </p:nvSpPr>
        <p:spPr>
          <a:xfrm>
            <a:off x="10578066" y="2077291"/>
            <a:ext cx="680484" cy="680484"/>
          </a:xfrm>
          <a:prstGeom prst="ellipse">
            <a:avLst/>
          </a:prstGeom>
          <a:solidFill>
            <a:srgbClr val="891631"/>
          </a:solidFill>
          <a:ln w="76200" cap="flat" cmpd="sng" algn="ctr">
            <a:solidFill>
              <a:srgbClr val="00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Calibri" panose="020F0502020204030204"/>
                <a:ea typeface="+mn-ea"/>
                <a:cs typeface="+mn-cs"/>
              </a:rPr>
              <a:t>2</a:t>
            </a:r>
          </a:p>
        </p:txBody>
      </p:sp>
      <p:sp>
        <p:nvSpPr>
          <p:cNvPr id="58" name="Oval 57">
            <a:extLst>
              <a:ext uri="{FF2B5EF4-FFF2-40B4-BE49-F238E27FC236}">
                <a16:creationId xmlns:a16="http://schemas.microsoft.com/office/drawing/2014/main" id="{B666EB70-310C-4745-B3F4-CDDED5B54F5B}"/>
              </a:ext>
            </a:extLst>
          </p:cNvPr>
          <p:cNvSpPr/>
          <p:nvPr/>
        </p:nvSpPr>
        <p:spPr>
          <a:xfrm>
            <a:off x="9224187" y="3268137"/>
            <a:ext cx="680484" cy="680465"/>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Calibri" panose="020F0502020204030204"/>
                <a:ea typeface="+mn-ea"/>
                <a:cs typeface="+mn-cs"/>
              </a:rPr>
              <a:t>4</a:t>
            </a:r>
          </a:p>
        </p:txBody>
      </p:sp>
      <p:cxnSp>
        <p:nvCxnSpPr>
          <p:cNvPr id="60" name="Straight Arrow Connector 59">
            <a:extLst>
              <a:ext uri="{FF2B5EF4-FFF2-40B4-BE49-F238E27FC236}">
                <a16:creationId xmlns:a16="http://schemas.microsoft.com/office/drawing/2014/main" id="{1E8A5775-871B-4ECE-9DB4-82203A7B9069}"/>
              </a:ext>
            </a:extLst>
          </p:cNvPr>
          <p:cNvCxnSpPr>
            <a:stCxn id="57" idx="4"/>
            <a:endCxn id="58" idx="6"/>
          </p:cNvCxnSpPr>
          <p:nvPr/>
        </p:nvCxnSpPr>
        <p:spPr>
          <a:xfrm flipH="1">
            <a:off x="9904671" y="2757775"/>
            <a:ext cx="1013637" cy="850595"/>
          </a:xfrm>
          <a:prstGeom prst="straightConnector1">
            <a:avLst/>
          </a:prstGeom>
          <a:noFill/>
          <a:ln w="76200" cap="flat" cmpd="sng" algn="ctr">
            <a:solidFill>
              <a:srgbClr val="4472C4"/>
            </a:solidFill>
            <a:prstDash val="solid"/>
            <a:miter lim="800000"/>
            <a:tailEnd type="triangle"/>
          </a:ln>
          <a:effectLst/>
        </p:spPr>
      </p:cxnSp>
      <p:cxnSp>
        <p:nvCxnSpPr>
          <p:cNvPr id="61" name="Straight Arrow Connector 60">
            <a:extLst>
              <a:ext uri="{FF2B5EF4-FFF2-40B4-BE49-F238E27FC236}">
                <a16:creationId xmlns:a16="http://schemas.microsoft.com/office/drawing/2014/main" id="{A57EE7E4-7A3E-4121-9904-BE5906FAFE73}"/>
              </a:ext>
            </a:extLst>
          </p:cNvPr>
          <p:cNvCxnSpPr>
            <a:cxnSpLocks/>
            <a:stCxn id="58" idx="4"/>
            <a:endCxn id="62" idx="0"/>
          </p:cNvCxnSpPr>
          <p:nvPr/>
        </p:nvCxnSpPr>
        <p:spPr>
          <a:xfrm flipH="1">
            <a:off x="9544360" y="3948602"/>
            <a:ext cx="20069" cy="975542"/>
          </a:xfrm>
          <a:prstGeom prst="straightConnector1">
            <a:avLst/>
          </a:prstGeom>
          <a:noFill/>
          <a:ln w="76200" cap="flat" cmpd="sng" algn="ctr">
            <a:solidFill>
              <a:srgbClr val="7030A0"/>
            </a:solidFill>
            <a:prstDash val="solid"/>
            <a:miter lim="800000"/>
            <a:tailEnd type="triangle"/>
          </a:ln>
          <a:effectLst/>
        </p:spPr>
      </p:cxnSp>
      <p:sp>
        <p:nvSpPr>
          <p:cNvPr id="62" name="Oval 61">
            <a:extLst>
              <a:ext uri="{FF2B5EF4-FFF2-40B4-BE49-F238E27FC236}">
                <a16:creationId xmlns:a16="http://schemas.microsoft.com/office/drawing/2014/main" id="{1D9C032C-D803-4EB4-932E-79E10BEE4D12}"/>
              </a:ext>
            </a:extLst>
          </p:cNvPr>
          <p:cNvSpPr/>
          <p:nvPr/>
        </p:nvSpPr>
        <p:spPr>
          <a:xfrm>
            <a:off x="9204118" y="4924144"/>
            <a:ext cx="680484" cy="680484"/>
          </a:xfrm>
          <a:prstGeom prst="ellipse">
            <a:avLst/>
          </a:prstGeom>
          <a:solidFill>
            <a:srgbClr val="7030A0"/>
          </a:solidFill>
          <a:ln w="12700" cap="flat" cmpd="sng" algn="ctr">
            <a:solidFill>
              <a:srgbClr val="7030A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Calibri" panose="020F0502020204030204"/>
                <a:ea typeface="+mn-ea"/>
                <a:cs typeface="+mn-cs"/>
              </a:rPr>
              <a:t>7</a:t>
            </a:r>
          </a:p>
        </p:txBody>
      </p:sp>
      <p:cxnSp>
        <p:nvCxnSpPr>
          <p:cNvPr id="63" name="Straight Arrow Connector 62">
            <a:extLst>
              <a:ext uri="{FF2B5EF4-FFF2-40B4-BE49-F238E27FC236}">
                <a16:creationId xmlns:a16="http://schemas.microsoft.com/office/drawing/2014/main" id="{30CE1AA8-41E1-49F7-86C9-17C08DAD0DB2}"/>
              </a:ext>
            </a:extLst>
          </p:cNvPr>
          <p:cNvCxnSpPr>
            <a:cxnSpLocks/>
            <a:stCxn id="56" idx="6"/>
            <a:endCxn id="57" idx="2"/>
          </p:cNvCxnSpPr>
          <p:nvPr/>
        </p:nvCxnSpPr>
        <p:spPr>
          <a:xfrm>
            <a:off x="9904671" y="2417533"/>
            <a:ext cx="673395" cy="0"/>
          </a:xfrm>
          <a:prstGeom prst="straightConnector1">
            <a:avLst/>
          </a:prstGeom>
          <a:noFill/>
          <a:ln w="76200" cap="flat" cmpd="sng" algn="ctr">
            <a:solidFill>
              <a:srgbClr val="891631"/>
            </a:solidFill>
            <a:prstDash val="solid"/>
            <a:miter lim="800000"/>
            <a:tailEnd type="triangle"/>
          </a:ln>
          <a:effectLst/>
        </p:spPr>
      </p:cxnSp>
      <p:sp>
        <p:nvSpPr>
          <p:cNvPr id="64" name="TextBox 63">
            <a:extLst>
              <a:ext uri="{FF2B5EF4-FFF2-40B4-BE49-F238E27FC236}">
                <a16:creationId xmlns:a16="http://schemas.microsoft.com/office/drawing/2014/main" id="{9147E138-5E74-4059-9E8E-D9EBA74B08C9}"/>
              </a:ext>
            </a:extLst>
          </p:cNvPr>
          <p:cNvSpPr txBox="1"/>
          <p:nvPr/>
        </p:nvSpPr>
        <p:spPr>
          <a:xfrm>
            <a:off x="9544360" y="4118732"/>
            <a:ext cx="909978" cy="369332"/>
          </a:xfrm>
          <a:prstGeom prst="rect">
            <a:avLst/>
          </a:prstGeom>
          <a:noFill/>
        </p:spPr>
        <p:txBody>
          <a:bodyPr wrap="square" rtlCol="0">
            <a:spAutoFit/>
          </a:bodyPr>
          <a:lstStyle/>
          <a:p>
            <a:r>
              <a:rPr lang="en-US" dirty="0">
                <a:solidFill>
                  <a:prstClr val="black"/>
                </a:solidFill>
                <a:latin typeface="Calibri" panose="020F0502020204030204"/>
              </a:rPr>
              <a:t>10/01</a:t>
            </a:r>
          </a:p>
        </p:txBody>
      </p:sp>
      <p:sp>
        <p:nvSpPr>
          <p:cNvPr id="65" name="TextBox 64">
            <a:extLst>
              <a:ext uri="{FF2B5EF4-FFF2-40B4-BE49-F238E27FC236}">
                <a16:creationId xmlns:a16="http://schemas.microsoft.com/office/drawing/2014/main" id="{FD96BC17-70B1-4EBA-AA48-C8F253FE5745}"/>
              </a:ext>
            </a:extLst>
          </p:cNvPr>
          <p:cNvSpPr txBox="1"/>
          <p:nvPr/>
        </p:nvSpPr>
        <p:spPr>
          <a:xfrm>
            <a:off x="9864619" y="1993840"/>
            <a:ext cx="680484" cy="369332"/>
          </a:xfrm>
          <a:prstGeom prst="rect">
            <a:avLst/>
          </a:prstGeom>
          <a:noFill/>
        </p:spPr>
        <p:txBody>
          <a:bodyPr wrap="square" rtlCol="0">
            <a:spAutoFit/>
          </a:bodyPr>
          <a:lstStyle/>
          <a:p>
            <a:pPr algn="ctr"/>
            <a:r>
              <a:rPr lang="en-US" dirty="0">
                <a:solidFill>
                  <a:prstClr val="black"/>
                </a:solidFill>
                <a:latin typeface="Calibri" panose="020F0502020204030204"/>
              </a:rPr>
              <a:t>0/10</a:t>
            </a:r>
          </a:p>
        </p:txBody>
      </p:sp>
      <p:sp>
        <p:nvSpPr>
          <p:cNvPr id="66" name="TextBox 65">
            <a:extLst>
              <a:ext uri="{FF2B5EF4-FFF2-40B4-BE49-F238E27FC236}">
                <a16:creationId xmlns:a16="http://schemas.microsoft.com/office/drawing/2014/main" id="{01CA35D0-DD8B-4FF8-A0CE-2C5E511FC141}"/>
              </a:ext>
            </a:extLst>
          </p:cNvPr>
          <p:cNvSpPr txBox="1"/>
          <p:nvPr/>
        </p:nvSpPr>
        <p:spPr>
          <a:xfrm rot="19259762">
            <a:off x="9980436" y="2674967"/>
            <a:ext cx="1124913" cy="369332"/>
          </a:xfrm>
          <a:prstGeom prst="rect">
            <a:avLst/>
          </a:prstGeom>
          <a:noFill/>
        </p:spPr>
        <p:txBody>
          <a:bodyPr wrap="square" rtlCol="0">
            <a:spAutoFit/>
          </a:bodyPr>
          <a:lstStyle/>
          <a:p>
            <a:r>
              <a:rPr lang="en-US" dirty="0">
                <a:solidFill>
                  <a:prstClr val="black"/>
                </a:solidFill>
                <a:latin typeface="Calibri" panose="020F0502020204030204"/>
              </a:rPr>
              <a:t>1/01</a:t>
            </a:r>
          </a:p>
        </p:txBody>
      </p:sp>
      <p:sp>
        <p:nvSpPr>
          <p:cNvPr id="69" name="Oval 68">
            <a:extLst>
              <a:ext uri="{FF2B5EF4-FFF2-40B4-BE49-F238E27FC236}">
                <a16:creationId xmlns:a16="http://schemas.microsoft.com/office/drawing/2014/main" id="{DB489227-B82B-452E-BF62-28A48A3CD084}"/>
              </a:ext>
            </a:extLst>
          </p:cNvPr>
          <p:cNvSpPr/>
          <p:nvPr/>
        </p:nvSpPr>
        <p:spPr>
          <a:xfrm>
            <a:off x="10918308" y="4924144"/>
            <a:ext cx="680484" cy="680484"/>
          </a:xfrm>
          <a:prstGeom prst="ellipse">
            <a:avLst/>
          </a:prstGeom>
          <a:solidFill>
            <a:srgbClr val="007A37"/>
          </a:solidFill>
          <a:ln>
            <a:solidFill>
              <a:srgbClr val="007A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rPr>
              <a:t>12</a:t>
            </a:r>
          </a:p>
        </p:txBody>
      </p:sp>
      <p:cxnSp>
        <p:nvCxnSpPr>
          <p:cNvPr id="70" name="Straight Arrow Connector 69">
            <a:extLst>
              <a:ext uri="{FF2B5EF4-FFF2-40B4-BE49-F238E27FC236}">
                <a16:creationId xmlns:a16="http://schemas.microsoft.com/office/drawing/2014/main" id="{79ACAE1B-6002-4123-9102-E25424587464}"/>
              </a:ext>
            </a:extLst>
          </p:cNvPr>
          <p:cNvCxnSpPr>
            <a:cxnSpLocks/>
            <a:stCxn id="62" idx="6"/>
            <a:endCxn id="69" idx="2"/>
          </p:cNvCxnSpPr>
          <p:nvPr/>
        </p:nvCxnSpPr>
        <p:spPr>
          <a:xfrm>
            <a:off x="9884602" y="5264386"/>
            <a:ext cx="1033706" cy="0"/>
          </a:xfrm>
          <a:prstGeom prst="straightConnector1">
            <a:avLst/>
          </a:prstGeom>
          <a:ln w="76200">
            <a:solidFill>
              <a:srgbClr val="007A37"/>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0282E6DB-826E-41F7-B0AE-DE1CB8F7EE06}"/>
              </a:ext>
            </a:extLst>
          </p:cNvPr>
          <p:cNvSpPr txBox="1"/>
          <p:nvPr/>
        </p:nvSpPr>
        <p:spPr>
          <a:xfrm>
            <a:off x="9935452" y="4881384"/>
            <a:ext cx="62608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1/01</a:t>
            </a:r>
          </a:p>
        </p:txBody>
      </p:sp>
    </p:spTree>
    <p:extLst>
      <p:ext uri="{BB962C8B-B14F-4D97-AF65-F5344CB8AC3E}">
        <p14:creationId xmlns:p14="http://schemas.microsoft.com/office/powerpoint/2010/main" val="1057878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94586D-B49E-4522-B90E-19630E01285E}"/>
              </a:ext>
            </a:extLst>
          </p:cNvPr>
          <p:cNvPicPr>
            <a:picLocks noChangeAspect="1"/>
          </p:cNvPicPr>
          <p:nvPr/>
        </p:nvPicPr>
        <p:blipFill rotWithShape="1">
          <a:blip r:embed="rId2"/>
          <a:srcRect r="50000"/>
          <a:stretch/>
        </p:blipFill>
        <p:spPr>
          <a:xfrm>
            <a:off x="224144" y="2711989"/>
            <a:ext cx="6836764" cy="2484423"/>
          </a:xfrm>
          <a:prstGeom prst="rect">
            <a:avLst/>
          </a:prstGeom>
        </p:spPr>
      </p:pic>
      <p:cxnSp>
        <p:nvCxnSpPr>
          <p:cNvPr id="5" name="Connector: Curved 4">
            <a:extLst>
              <a:ext uri="{FF2B5EF4-FFF2-40B4-BE49-F238E27FC236}">
                <a16:creationId xmlns:a16="http://schemas.microsoft.com/office/drawing/2014/main" id="{8F0283C8-7440-45CA-BDDC-208E4F7D1DC1}"/>
              </a:ext>
            </a:extLst>
          </p:cNvPr>
          <p:cNvCxnSpPr>
            <a:cxnSpLocks/>
            <a:endCxn id="7" idx="2"/>
          </p:cNvCxnSpPr>
          <p:nvPr/>
        </p:nvCxnSpPr>
        <p:spPr>
          <a:xfrm rot="16200000" flipV="1">
            <a:off x="3888382" y="3104679"/>
            <a:ext cx="1830946" cy="268154"/>
          </a:xfrm>
          <a:prstGeom prst="curved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E54609DB-2B63-4A61-B2D7-4B77FFF6F7E7}"/>
              </a:ext>
            </a:extLst>
          </p:cNvPr>
          <p:cNvSpPr/>
          <p:nvPr/>
        </p:nvSpPr>
        <p:spPr>
          <a:xfrm>
            <a:off x="3363402" y="1953951"/>
            <a:ext cx="2612752" cy="369332"/>
          </a:xfrm>
          <a:prstGeom prst="rect">
            <a:avLst/>
          </a:prstGeom>
          <a:solidFill>
            <a:srgbClr val="586EA6"/>
          </a:solidFill>
        </p:spPr>
        <p:txBody>
          <a:bodyPr wrap="square" rtlCol="0">
            <a:spAutoFit/>
          </a:bodyPr>
          <a:lstStyle/>
          <a:p>
            <a:pPr algn="ctr"/>
            <a:r>
              <a:rPr lang="en-US" dirty="0">
                <a:solidFill>
                  <a:schemeClr val="bg1"/>
                </a:solidFill>
                <a:latin typeface="Calibri" panose="020F0502020204030204" pitchFamily="34" charset="0"/>
                <a:cs typeface="Calibri" panose="020F0502020204030204" pitchFamily="34" charset="0"/>
              </a:rPr>
              <a:t>New PIN is entered : 0110</a:t>
            </a:r>
          </a:p>
        </p:txBody>
      </p:sp>
      <p:cxnSp>
        <p:nvCxnSpPr>
          <p:cNvPr id="10" name="Connector: Curved 9">
            <a:extLst>
              <a:ext uri="{FF2B5EF4-FFF2-40B4-BE49-F238E27FC236}">
                <a16:creationId xmlns:a16="http://schemas.microsoft.com/office/drawing/2014/main" id="{3F7F2D3D-DCA2-44E7-ABC9-B65C131CEFB6}"/>
              </a:ext>
            </a:extLst>
          </p:cNvPr>
          <p:cNvCxnSpPr>
            <a:cxnSpLocks/>
            <a:endCxn id="13" idx="2"/>
          </p:cNvCxnSpPr>
          <p:nvPr/>
        </p:nvCxnSpPr>
        <p:spPr>
          <a:xfrm rot="5400000" flipH="1" flipV="1">
            <a:off x="5734568" y="2350555"/>
            <a:ext cx="1850009" cy="1757362"/>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271C062-8DC0-41F3-89DE-E2A1EC18E120}"/>
              </a:ext>
            </a:extLst>
          </p:cNvPr>
          <p:cNvSpPr/>
          <p:nvPr/>
        </p:nvSpPr>
        <p:spPr>
          <a:xfrm>
            <a:off x="6404779" y="1934899"/>
            <a:ext cx="2266947" cy="369332"/>
          </a:xfrm>
          <a:prstGeom prst="rect">
            <a:avLst/>
          </a:prstGeom>
          <a:solidFill>
            <a:srgbClr val="586EA6"/>
          </a:solidFill>
        </p:spPr>
        <p:txBody>
          <a:bodyPr wrap="square" rtlCol="0">
            <a:spAutoFit/>
          </a:bodyPr>
          <a:lstStyle/>
          <a:p>
            <a:pPr algn="ctr"/>
            <a:r>
              <a:rPr lang="en-US" dirty="0">
                <a:solidFill>
                  <a:schemeClr val="bg1"/>
                </a:solidFill>
                <a:latin typeface="Calibri" panose="020F0502020204030204" pitchFamily="34" charset="0"/>
                <a:cs typeface="Calibri" panose="020F0502020204030204" pitchFamily="34" charset="0"/>
              </a:rPr>
              <a:t>New PIN is confirmed</a:t>
            </a:r>
          </a:p>
        </p:txBody>
      </p:sp>
      <p:sp>
        <p:nvSpPr>
          <p:cNvPr id="18" name="Oval 17">
            <a:extLst>
              <a:ext uri="{FF2B5EF4-FFF2-40B4-BE49-F238E27FC236}">
                <a16:creationId xmlns:a16="http://schemas.microsoft.com/office/drawing/2014/main" id="{A32316A2-C963-40C1-971F-942BE7271D44}"/>
              </a:ext>
            </a:extLst>
          </p:cNvPr>
          <p:cNvSpPr/>
          <p:nvPr/>
        </p:nvSpPr>
        <p:spPr>
          <a:xfrm>
            <a:off x="6021397" y="3920867"/>
            <a:ext cx="1183479" cy="46672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cxnSp>
        <p:nvCxnSpPr>
          <p:cNvPr id="20" name="Straight Arrow Connector 19">
            <a:extLst>
              <a:ext uri="{FF2B5EF4-FFF2-40B4-BE49-F238E27FC236}">
                <a16:creationId xmlns:a16="http://schemas.microsoft.com/office/drawing/2014/main" id="{658AF1C1-779C-4B42-8B4E-822A2D571F51}"/>
              </a:ext>
            </a:extLst>
          </p:cNvPr>
          <p:cNvCxnSpPr>
            <a:cxnSpLocks/>
            <a:stCxn id="18" idx="4"/>
            <a:endCxn id="21" idx="0"/>
          </p:cNvCxnSpPr>
          <p:nvPr/>
        </p:nvCxnSpPr>
        <p:spPr>
          <a:xfrm>
            <a:off x="6613137" y="4387590"/>
            <a:ext cx="824067" cy="98114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DE46FD6-6F55-4D47-92FB-46164BA24953}"/>
              </a:ext>
            </a:extLst>
          </p:cNvPr>
          <p:cNvSpPr/>
          <p:nvPr/>
        </p:nvSpPr>
        <p:spPr>
          <a:xfrm>
            <a:off x="6303730" y="5368730"/>
            <a:ext cx="2266947" cy="369332"/>
          </a:xfrm>
          <a:prstGeom prst="rect">
            <a:avLst/>
          </a:prstGeom>
          <a:solidFill>
            <a:srgbClr val="586EA6"/>
          </a:solidFill>
        </p:spPr>
        <p:txBody>
          <a:bodyPr wrap="square" rtlCol="0">
            <a:spAutoFit/>
          </a:bodyPr>
          <a:lstStyle/>
          <a:p>
            <a:pPr algn="ctr"/>
            <a:r>
              <a:rPr lang="en-US" dirty="0">
                <a:solidFill>
                  <a:schemeClr val="bg1"/>
                </a:solidFill>
                <a:latin typeface="Calibri" panose="020F0502020204030204" pitchFamily="34" charset="0"/>
                <a:cs typeface="Calibri" panose="020F0502020204030204" pitchFamily="34" charset="0"/>
              </a:rPr>
              <a:t>PIN Change successful</a:t>
            </a:r>
          </a:p>
        </p:txBody>
      </p:sp>
      <p:sp>
        <p:nvSpPr>
          <p:cNvPr id="31" name="Oval 30">
            <a:extLst>
              <a:ext uri="{FF2B5EF4-FFF2-40B4-BE49-F238E27FC236}">
                <a16:creationId xmlns:a16="http://schemas.microsoft.com/office/drawing/2014/main" id="{AF4EBE49-08DC-4886-9D01-A7F557AADF42}"/>
              </a:ext>
            </a:extLst>
          </p:cNvPr>
          <p:cNvSpPr/>
          <p:nvPr/>
        </p:nvSpPr>
        <p:spPr>
          <a:xfrm>
            <a:off x="6097597" y="3444885"/>
            <a:ext cx="1183479" cy="36933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cxnSp>
        <p:nvCxnSpPr>
          <p:cNvPr id="32" name="Straight Arrow Connector 31">
            <a:extLst>
              <a:ext uri="{FF2B5EF4-FFF2-40B4-BE49-F238E27FC236}">
                <a16:creationId xmlns:a16="http://schemas.microsoft.com/office/drawing/2014/main" id="{1E4741DD-5E31-401D-AC65-E1518F56C992}"/>
              </a:ext>
            </a:extLst>
          </p:cNvPr>
          <p:cNvCxnSpPr>
            <a:cxnSpLocks/>
            <a:stCxn id="31" idx="6"/>
            <a:endCxn id="21" idx="0"/>
          </p:cNvCxnSpPr>
          <p:nvPr/>
        </p:nvCxnSpPr>
        <p:spPr>
          <a:xfrm>
            <a:off x="7281076" y="3629552"/>
            <a:ext cx="156128" cy="173917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50EEE72B-2EB7-41FF-A822-B82DBBBBD29A}"/>
              </a:ext>
            </a:extLst>
          </p:cNvPr>
          <p:cNvSpPr>
            <a:spLocks noGrp="1"/>
          </p:cNvSpPr>
          <p:nvPr>
            <p:ph type="title"/>
          </p:nvPr>
        </p:nvSpPr>
        <p:spPr/>
        <p:txBody>
          <a:bodyPr vert="horz" lIns="91440" tIns="45720" rIns="91440" bIns="45720" rtlCol="0" anchor="ctr">
            <a:normAutofit/>
          </a:bodyPr>
          <a:lstStyle/>
          <a:p>
            <a:pPr algn="ctr"/>
            <a:r>
              <a:rPr lang="en-US" sz="3600" cap="none" dirty="0">
                <a:latin typeface="Calibri" panose="020F0502020204030204" pitchFamily="34" charset="0"/>
                <a:cs typeface="Calibri" panose="020F0502020204030204" pitchFamily="34" charset="0"/>
              </a:rPr>
              <a:t>Change PIN</a:t>
            </a:r>
          </a:p>
        </p:txBody>
      </p:sp>
      <p:sp>
        <p:nvSpPr>
          <p:cNvPr id="15" name="Rectangle 14">
            <a:hlinkClick r:id="rId3" action="ppaction://hlinksldjump"/>
            <a:extLst>
              <a:ext uri="{FF2B5EF4-FFF2-40B4-BE49-F238E27FC236}">
                <a16:creationId xmlns:a16="http://schemas.microsoft.com/office/drawing/2014/main" id="{2666D4E9-DB1E-4972-898E-E13124D6AD72}"/>
              </a:ext>
            </a:extLst>
          </p:cNvPr>
          <p:cNvSpPr/>
          <p:nvPr/>
        </p:nvSpPr>
        <p:spPr>
          <a:xfrm>
            <a:off x="11258550" y="6106783"/>
            <a:ext cx="933450" cy="751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7CD0D89-2A3C-4C22-9AA8-AD2562B38BFD}"/>
              </a:ext>
            </a:extLst>
          </p:cNvPr>
          <p:cNvSpPr/>
          <p:nvPr/>
        </p:nvSpPr>
        <p:spPr>
          <a:xfrm>
            <a:off x="9873447" y="1900395"/>
            <a:ext cx="680484" cy="680465"/>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Calibri" panose="020F0502020204030204"/>
                <a:ea typeface="+mn-ea"/>
                <a:cs typeface="+mn-cs"/>
              </a:rPr>
              <a:t>4</a:t>
            </a:r>
          </a:p>
        </p:txBody>
      </p:sp>
      <p:cxnSp>
        <p:nvCxnSpPr>
          <p:cNvPr id="27" name="Straight Arrow Connector 26">
            <a:extLst>
              <a:ext uri="{FF2B5EF4-FFF2-40B4-BE49-F238E27FC236}">
                <a16:creationId xmlns:a16="http://schemas.microsoft.com/office/drawing/2014/main" id="{D3D300B9-F919-4B5F-B196-5A7B2AB446E9}"/>
              </a:ext>
            </a:extLst>
          </p:cNvPr>
          <p:cNvCxnSpPr>
            <a:cxnSpLocks/>
            <a:stCxn id="26" idx="4"/>
            <a:endCxn id="29" idx="0"/>
          </p:cNvCxnSpPr>
          <p:nvPr/>
        </p:nvCxnSpPr>
        <p:spPr>
          <a:xfrm flipH="1">
            <a:off x="10205584" y="2580860"/>
            <a:ext cx="8105" cy="640908"/>
          </a:xfrm>
          <a:prstGeom prst="straightConnector1">
            <a:avLst/>
          </a:prstGeom>
          <a:noFill/>
          <a:ln w="76200" cap="flat" cmpd="sng" algn="ctr">
            <a:solidFill>
              <a:sysClr val="windowText" lastClr="000000"/>
            </a:solidFill>
            <a:prstDash val="solid"/>
            <a:miter lim="800000"/>
            <a:tailEnd type="triangle"/>
          </a:ln>
          <a:effectLst/>
        </p:spPr>
      </p:cxnSp>
      <p:sp>
        <p:nvSpPr>
          <p:cNvPr id="28" name="Oval 27">
            <a:extLst>
              <a:ext uri="{FF2B5EF4-FFF2-40B4-BE49-F238E27FC236}">
                <a16:creationId xmlns:a16="http://schemas.microsoft.com/office/drawing/2014/main" id="{1274CB48-B5FC-4B01-9AAD-AA9D07463665}"/>
              </a:ext>
            </a:extLst>
          </p:cNvPr>
          <p:cNvSpPr/>
          <p:nvPr/>
        </p:nvSpPr>
        <p:spPr>
          <a:xfrm>
            <a:off x="9898642" y="5368730"/>
            <a:ext cx="680484" cy="680484"/>
          </a:xfrm>
          <a:prstGeom prst="ellipse">
            <a:avLst/>
          </a:prstGeom>
          <a:solidFill>
            <a:srgbClr val="007A37"/>
          </a:solidFill>
          <a:ln w="12700" cap="flat" cmpd="sng" algn="ctr">
            <a:solidFill>
              <a:srgbClr val="007A3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Calibri" panose="020F0502020204030204"/>
                <a:ea typeface="+mn-ea"/>
                <a:cs typeface="+mn-cs"/>
              </a:rPr>
              <a:t>12</a:t>
            </a:r>
          </a:p>
        </p:txBody>
      </p:sp>
      <p:sp>
        <p:nvSpPr>
          <p:cNvPr id="29" name="Oval 28">
            <a:extLst>
              <a:ext uri="{FF2B5EF4-FFF2-40B4-BE49-F238E27FC236}">
                <a16:creationId xmlns:a16="http://schemas.microsoft.com/office/drawing/2014/main" id="{46406D53-DDB1-4207-902C-FA743A4AF911}"/>
              </a:ext>
            </a:extLst>
          </p:cNvPr>
          <p:cNvSpPr/>
          <p:nvPr/>
        </p:nvSpPr>
        <p:spPr>
          <a:xfrm>
            <a:off x="9865342" y="3221768"/>
            <a:ext cx="680484" cy="680484"/>
          </a:xfrm>
          <a:prstGeom prst="ellipse">
            <a:avLst/>
          </a:prstGeom>
          <a:solidFill>
            <a:sysClr val="windowText" lastClr="000000"/>
          </a:solidFill>
          <a:ln w="76200" cap="flat" cmpd="sng" algn="ctr">
            <a:solidFill>
              <a:srgbClr val="00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66FFFF"/>
                </a:solidFill>
                <a:effectLst/>
                <a:uLnTx/>
                <a:uFillTx/>
                <a:latin typeface="Calibri" panose="020F0502020204030204"/>
                <a:ea typeface="+mn-ea"/>
                <a:cs typeface="+mn-cs"/>
              </a:rPr>
              <a:t>6</a:t>
            </a:r>
          </a:p>
        </p:txBody>
      </p:sp>
      <p:sp>
        <p:nvSpPr>
          <p:cNvPr id="30" name="Oval 29">
            <a:extLst>
              <a:ext uri="{FF2B5EF4-FFF2-40B4-BE49-F238E27FC236}">
                <a16:creationId xmlns:a16="http://schemas.microsoft.com/office/drawing/2014/main" id="{EFC7C9DD-7254-4A77-8BD4-23B68F425C04}"/>
              </a:ext>
            </a:extLst>
          </p:cNvPr>
          <p:cNvSpPr/>
          <p:nvPr/>
        </p:nvSpPr>
        <p:spPr>
          <a:xfrm>
            <a:off x="9894595" y="4047348"/>
            <a:ext cx="680484" cy="680484"/>
          </a:xfrm>
          <a:prstGeom prst="ellipse">
            <a:avLst/>
          </a:prstGeom>
          <a:solidFill>
            <a:sysClr val="windowText" lastClr="000000"/>
          </a:solidFill>
          <a:ln w="76200" cap="flat" cmpd="sng" algn="ctr">
            <a:solidFill>
              <a:srgbClr val="00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66FFFF"/>
                </a:solidFill>
                <a:effectLst/>
                <a:uLnTx/>
                <a:uFillTx/>
                <a:latin typeface="Calibri" panose="020F0502020204030204"/>
                <a:ea typeface="+mn-ea"/>
                <a:cs typeface="+mn-cs"/>
              </a:rPr>
              <a:t>9</a:t>
            </a:r>
          </a:p>
        </p:txBody>
      </p:sp>
      <p:cxnSp>
        <p:nvCxnSpPr>
          <p:cNvPr id="33" name="Connector: Curved 32">
            <a:extLst>
              <a:ext uri="{FF2B5EF4-FFF2-40B4-BE49-F238E27FC236}">
                <a16:creationId xmlns:a16="http://schemas.microsoft.com/office/drawing/2014/main" id="{654FE564-0813-462D-8C19-3C1CB792302E}"/>
              </a:ext>
            </a:extLst>
          </p:cNvPr>
          <p:cNvCxnSpPr>
            <a:cxnSpLocks/>
            <a:stCxn id="29" idx="6"/>
            <a:endCxn id="30" idx="6"/>
          </p:cNvCxnSpPr>
          <p:nvPr/>
        </p:nvCxnSpPr>
        <p:spPr>
          <a:xfrm>
            <a:off x="10545826" y="3562010"/>
            <a:ext cx="29253" cy="825580"/>
          </a:xfrm>
          <a:prstGeom prst="curvedConnector3">
            <a:avLst>
              <a:gd name="adj1" fmla="val 881458"/>
            </a:avLst>
          </a:prstGeom>
          <a:noFill/>
          <a:ln w="76200" cap="flat" cmpd="sng" algn="ctr">
            <a:solidFill>
              <a:sysClr val="windowText" lastClr="000000"/>
            </a:solidFill>
            <a:prstDash val="solid"/>
            <a:miter lim="800000"/>
            <a:tailEnd type="triangle"/>
          </a:ln>
          <a:effectLst/>
        </p:spPr>
      </p:cxnSp>
      <p:cxnSp>
        <p:nvCxnSpPr>
          <p:cNvPr id="34" name="Straight Arrow Connector 33">
            <a:extLst>
              <a:ext uri="{FF2B5EF4-FFF2-40B4-BE49-F238E27FC236}">
                <a16:creationId xmlns:a16="http://schemas.microsoft.com/office/drawing/2014/main" id="{B49952D0-C10E-4310-BD09-8C8B845196B1}"/>
              </a:ext>
            </a:extLst>
          </p:cNvPr>
          <p:cNvCxnSpPr>
            <a:cxnSpLocks/>
            <a:stCxn id="30" idx="4"/>
            <a:endCxn id="28" idx="0"/>
          </p:cNvCxnSpPr>
          <p:nvPr/>
        </p:nvCxnSpPr>
        <p:spPr>
          <a:xfrm>
            <a:off x="10234837" y="4727832"/>
            <a:ext cx="4047" cy="640898"/>
          </a:xfrm>
          <a:prstGeom prst="straightConnector1">
            <a:avLst/>
          </a:prstGeom>
          <a:noFill/>
          <a:ln w="76200" cap="flat" cmpd="sng" algn="ctr">
            <a:solidFill>
              <a:srgbClr val="007A37"/>
            </a:solidFill>
            <a:prstDash val="solid"/>
            <a:miter lim="800000"/>
            <a:tailEnd type="triangle"/>
          </a:ln>
          <a:effectLst/>
        </p:spPr>
      </p:cxnSp>
      <p:sp>
        <p:nvSpPr>
          <p:cNvPr id="35" name="TextBox 34">
            <a:extLst>
              <a:ext uri="{FF2B5EF4-FFF2-40B4-BE49-F238E27FC236}">
                <a16:creationId xmlns:a16="http://schemas.microsoft.com/office/drawing/2014/main" id="{A48B678C-F094-4E6C-B4FE-F839E78CA0BF}"/>
              </a:ext>
            </a:extLst>
          </p:cNvPr>
          <p:cNvSpPr txBox="1"/>
          <p:nvPr/>
        </p:nvSpPr>
        <p:spPr>
          <a:xfrm>
            <a:off x="10234837" y="2625986"/>
            <a:ext cx="909978" cy="369332"/>
          </a:xfrm>
          <a:prstGeom prst="rect">
            <a:avLst/>
          </a:prstGeom>
          <a:noFill/>
        </p:spPr>
        <p:txBody>
          <a:bodyPr wrap="square" rtlCol="0">
            <a:spAutoFit/>
          </a:bodyPr>
          <a:lstStyle/>
          <a:p>
            <a:r>
              <a:rPr lang="en-US" dirty="0">
                <a:solidFill>
                  <a:prstClr val="black"/>
                </a:solidFill>
                <a:latin typeface="Calibri" panose="020F0502020204030204"/>
              </a:rPr>
              <a:t>01/01</a:t>
            </a:r>
          </a:p>
        </p:txBody>
      </p:sp>
      <p:cxnSp>
        <p:nvCxnSpPr>
          <p:cNvPr id="48" name="Connector: Curved 47">
            <a:extLst>
              <a:ext uri="{FF2B5EF4-FFF2-40B4-BE49-F238E27FC236}">
                <a16:creationId xmlns:a16="http://schemas.microsoft.com/office/drawing/2014/main" id="{1DFC453B-DDC9-4655-9011-FA66A65A1777}"/>
              </a:ext>
            </a:extLst>
          </p:cNvPr>
          <p:cNvCxnSpPr>
            <a:cxnSpLocks/>
            <a:stCxn id="30" idx="2"/>
            <a:endCxn id="29" idx="2"/>
          </p:cNvCxnSpPr>
          <p:nvPr/>
        </p:nvCxnSpPr>
        <p:spPr>
          <a:xfrm rot="10800000">
            <a:off x="9865343" y="3562010"/>
            <a:ext cx="29253" cy="825580"/>
          </a:xfrm>
          <a:prstGeom prst="curvedConnector3">
            <a:avLst>
              <a:gd name="adj1" fmla="val 881458"/>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45955E16-3F2D-42E7-B42F-4710FA8A9084}"/>
              </a:ext>
            </a:extLst>
          </p:cNvPr>
          <p:cNvSpPr txBox="1"/>
          <p:nvPr/>
        </p:nvSpPr>
        <p:spPr>
          <a:xfrm>
            <a:off x="10810622" y="3753086"/>
            <a:ext cx="62608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0/01</a:t>
            </a:r>
          </a:p>
        </p:txBody>
      </p:sp>
      <p:sp>
        <p:nvSpPr>
          <p:cNvPr id="50" name="TextBox 49">
            <a:extLst>
              <a:ext uri="{FF2B5EF4-FFF2-40B4-BE49-F238E27FC236}">
                <a16:creationId xmlns:a16="http://schemas.microsoft.com/office/drawing/2014/main" id="{2568A184-BE57-424D-9BC4-F671BED86B79}"/>
              </a:ext>
            </a:extLst>
          </p:cNvPr>
          <p:cNvSpPr txBox="1"/>
          <p:nvPr/>
        </p:nvSpPr>
        <p:spPr>
          <a:xfrm>
            <a:off x="9003710" y="3862682"/>
            <a:ext cx="62608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0/10</a:t>
            </a:r>
          </a:p>
        </p:txBody>
      </p:sp>
      <p:sp>
        <p:nvSpPr>
          <p:cNvPr id="51" name="TextBox 50">
            <a:extLst>
              <a:ext uri="{FF2B5EF4-FFF2-40B4-BE49-F238E27FC236}">
                <a16:creationId xmlns:a16="http://schemas.microsoft.com/office/drawing/2014/main" id="{A0806D21-0BFC-44DA-B6CE-286E8F030B49}"/>
              </a:ext>
            </a:extLst>
          </p:cNvPr>
          <p:cNvSpPr txBox="1"/>
          <p:nvPr/>
        </p:nvSpPr>
        <p:spPr>
          <a:xfrm>
            <a:off x="10213689" y="4734226"/>
            <a:ext cx="630247"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1/01</a:t>
            </a:r>
          </a:p>
        </p:txBody>
      </p:sp>
    </p:spTree>
    <p:extLst>
      <p:ext uri="{BB962C8B-B14F-4D97-AF65-F5344CB8AC3E}">
        <p14:creationId xmlns:p14="http://schemas.microsoft.com/office/powerpoint/2010/main" val="2424167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88BCB3-EB3B-45CF-AD0A-D6F5733CD7F6}"/>
              </a:ext>
            </a:extLst>
          </p:cNvPr>
          <p:cNvPicPr>
            <a:picLocks noChangeAspect="1"/>
          </p:cNvPicPr>
          <p:nvPr/>
        </p:nvPicPr>
        <p:blipFill>
          <a:blip r:embed="rId2"/>
          <a:stretch>
            <a:fillRect/>
          </a:stretch>
        </p:blipFill>
        <p:spPr>
          <a:xfrm>
            <a:off x="1451579" y="2784234"/>
            <a:ext cx="3783714" cy="2905173"/>
          </a:xfrm>
          <a:prstGeom prst="rect">
            <a:avLst/>
          </a:prstGeom>
        </p:spPr>
      </p:pic>
      <p:sp>
        <p:nvSpPr>
          <p:cNvPr id="7" name="Oval 6">
            <a:extLst>
              <a:ext uri="{FF2B5EF4-FFF2-40B4-BE49-F238E27FC236}">
                <a16:creationId xmlns:a16="http://schemas.microsoft.com/office/drawing/2014/main" id="{7C038884-E68A-4C38-9D66-EF609CF37241}"/>
              </a:ext>
            </a:extLst>
          </p:cNvPr>
          <p:cNvSpPr/>
          <p:nvPr/>
        </p:nvSpPr>
        <p:spPr>
          <a:xfrm>
            <a:off x="3131217" y="2898630"/>
            <a:ext cx="1057274" cy="523875"/>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cxnSp>
        <p:nvCxnSpPr>
          <p:cNvPr id="9" name="Straight Arrow Connector 8">
            <a:extLst>
              <a:ext uri="{FF2B5EF4-FFF2-40B4-BE49-F238E27FC236}">
                <a16:creationId xmlns:a16="http://schemas.microsoft.com/office/drawing/2014/main" id="{70672EE4-50D7-442C-9B7A-4BCD7842FDDA}"/>
              </a:ext>
            </a:extLst>
          </p:cNvPr>
          <p:cNvCxnSpPr>
            <a:cxnSpLocks/>
            <a:stCxn id="7" idx="0"/>
            <a:endCxn id="11" idx="2"/>
          </p:cNvCxnSpPr>
          <p:nvPr/>
        </p:nvCxnSpPr>
        <p:spPr>
          <a:xfrm flipH="1" flipV="1">
            <a:off x="3607466" y="2528252"/>
            <a:ext cx="52388" cy="37037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2B4546F3-D249-4DF7-9CEE-8ACE448946CF}"/>
              </a:ext>
            </a:extLst>
          </p:cNvPr>
          <p:cNvSpPr/>
          <p:nvPr/>
        </p:nvSpPr>
        <p:spPr>
          <a:xfrm>
            <a:off x="1496343" y="2090102"/>
            <a:ext cx="4222245" cy="438150"/>
          </a:xfrm>
          <a:prstGeom prst="rect">
            <a:avLst/>
          </a:prstGeom>
          <a:solidFill>
            <a:srgbClr val="586EA6"/>
          </a:solidFill>
          <a:ln>
            <a:solidFill>
              <a:srgbClr val="586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Account number not in bank’s database</a:t>
            </a:r>
          </a:p>
        </p:txBody>
      </p:sp>
      <p:sp>
        <p:nvSpPr>
          <p:cNvPr id="16" name="Oval 15">
            <a:extLst>
              <a:ext uri="{FF2B5EF4-FFF2-40B4-BE49-F238E27FC236}">
                <a16:creationId xmlns:a16="http://schemas.microsoft.com/office/drawing/2014/main" id="{03BA6DE0-D0D3-427D-BFC9-1E043A994855}"/>
              </a:ext>
            </a:extLst>
          </p:cNvPr>
          <p:cNvSpPr/>
          <p:nvPr/>
        </p:nvSpPr>
        <p:spPr>
          <a:xfrm>
            <a:off x="2994438" y="4124866"/>
            <a:ext cx="1527428" cy="690587"/>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cxnSp>
        <p:nvCxnSpPr>
          <p:cNvPr id="17" name="Straight Arrow Connector 16">
            <a:extLst>
              <a:ext uri="{FF2B5EF4-FFF2-40B4-BE49-F238E27FC236}">
                <a16:creationId xmlns:a16="http://schemas.microsoft.com/office/drawing/2014/main" id="{78A9D4C3-120E-4F2A-BA51-E163D008134D}"/>
              </a:ext>
            </a:extLst>
          </p:cNvPr>
          <p:cNvCxnSpPr>
            <a:cxnSpLocks/>
            <a:stCxn id="16" idx="7"/>
            <a:endCxn id="22" idx="1"/>
          </p:cNvCxnSpPr>
          <p:nvPr/>
        </p:nvCxnSpPr>
        <p:spPr>
          <a:xfrm flipV="1">
            <a:off x="4298179" y="3422505"/>
            <a:ext cx="1681011" cy="80349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9AC1B96-26B9-4D02-86F4-2C31BA24D68A}"/>
              </a:ext>
            </a:extLst>
          </p:cNvPr>
          <p:cNvSpPr/>
          <p:nvPr/>
        </p:nvSpPr>
        <p:spPr>
          <a:xfrm>
            <a:off x="5979190" y="3020758"/>
            <a:ext cx="2105391" cy="803494"/>
          </a:xfrm>
          <a:prstGeom prst="rect">
            <a:avLst/>
          </a:prstGeom>
          <a:solidFill>
            <a:srgbClr val="586EA6"/>
          </a:solidFill>
          <a:ln>
            <a:solidFill>
              <a:srgbClr val="586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Controller goes into State 5/Error State</a:t>
            </a:r>
          </a:p>
        </p:txBody>
      </p:sp>
      <p:sp>
        <p:nvSpPr>
          <p:cNvPr id="2" name="TextBox 1">
            <a:extLst>
              <a:ext uri="{FF2B5EF4-FFF2-40B4-BE49-F238E27FC236}">
                <a16:creationId xmlns:a16="http://schemas.microsoft.com/office/drawing/2014/main" id="{2AC2B583-8DC4-4C52-B150-DCC7C8F6B06F}"/>
              </a:ext>
            </a:extLst>
          </p:cNvPr>
          <p:cNvSpPr txBox="1"/>
          <p:nvPr/>
        </p:nvSpPr>
        <p:spPr>
          <a:xfrm>
            <a:off x="6296186" y="2249678"/>
            <a:ext cx="2905125" cy="369332"/>
          </a:xfrm>
          <a:prstGeom prst="rect">
            <a:avLst/>
          </a:prstGeom>
          <a:solidFill>
            <a:srgbClr val="586EA6"/>
          </a:solidFill>
          <a:ln>
            <a:solidFill>
              <a:srgbClr val="586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latin typeface="Calibri" panose="020F0502020204030204" pitchFamily="34" charset="0"/>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Card Identification failed</a:t>
            </a:r>
          </a:p>
        </p:txBody>
      </p:sp>
      <p:cxnSp>
        <p:nvCxnSpPr>
          <p:cNvPr id="12" name="Straight Arrow Connector 11">
            <a:extLst>
              <a:ext uri="{FF2B5EF4-FFF2-40B4-BE49-F238E27FC236}">
                <a16:creationId xmlns:a16="http://schemas.microsoft.com/office/drawing/2014/main" id="{E0672CF7-E9E9-42A0-BAFC-A3921E5ACA76}"/>
              </a:ext>
            </a:extLst>
          </p:cNvPr>
          <p:cNvCxnSpPr>
            <a:cxnSpLocks/>
            <a:stCxn id="11" idx="3"/>
            <a:endCxn id="2" idx="1"/>
          </p:cNvCxnSpPr>
          <p:nvPr/>
        </p:nvCxnSpPr>
        <p:spPr>
          <a:xfrm>
            <a:off x="5718588" y="2309177"/>
            <a:ext cx="577598" cy="12516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itle 14">
            <a:extLst>
              <a:ext uri="{FF2B5EF4-FFF2-40B4-BE49-F238E27FC236}">
                <a16:creationId xmlns:a16="http://schemas.microsoft.com/office/drawing/2014/main" id="{7D1BF23F-9F1A-48B7-A955-76BAA201D928}"/>
              </a:ext>
            </a:extLst>
          </p:cNvPr>
          <p:cNvSpPr>
            <a:spLocks noGrp="1"/>
          </p:cNvSpPr>
          <p:nvPr>
            <p:ph type="title"/>
          </p:nvPr>
        </p:nvSpPr>
        <p:spPr/>
        <p:txBody>
          <a:bodyPr vert="horz" lIns="91440" tIns="45720" rIns="91440" bIns="45720" rtlCol="0" anchor="ctr">
            <a:normAutofit/>
          </a:bodyPr>
          <a:lstStyle/>
          <a:p>
            <a:pPr algn="ctr"/>
            <a:r>
              <a:rPr lang="en-US" sz="3600" cap="none" dirty="0">
                <a:latin typeface="Calibri" panose="020F0502020204030204" pitchFamily="34" charset="0"/>
                <a:cs typeface="Calibri" panose="020F0502020204030204" pitchFamily="34" charset="0"/>
              </a:rPr>
              <a:t>Card Identification</a:t>
            </a:r>
          </a:p>
        </p:txBody>
      </p:sp>
      <p:sp>
        <p:nvSpPr>
          <p:cNvPr id="19" name="Rectangle 18">
            <a:hlinkClick r:id="rId3" action="ppaction://hlinksldjump"/>
            <a:extLst>
              <a:ext uri="{FF2B5EF4-FFF2-40B4-BE49-F238E27FC236}">
                <a16:creationId xmlns:a16="http://schemas.microsoft.com/office/drawing/2014/main" id="{373D1810-23A5-49B6-8128-77D54D4DEA33}"/>
              </a:ext>
            </a:extLst>
          </p:cNvPr>
          <p:cNvSpPr/>
          <p:nvPr/>
        </p:nvSpPr>
        <p:spPr>
          <a:xfrm>
            <a:off x="11258550" y="6106783"/>
            <a:ext cx="933450" cy="751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B7D6DAB-3C5F-4992-8BBF-75F1FED12AB0}"/>
              </a:ext>
            </a:extLst>
          </p:cNvPr>
          <p:cNvSpPr/>
          <p:nvPr/>
        </p:nvSpPr>
        <p:spPr>
          <a:xfrm flipH="1">
            <a:off x="9131384" y="3814440"/>
            <a:ext cx="680484" cy="680484"/>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Calibri" panose="020F0502020204030204"/>
                <a:ea typeface="+mn-ea"/>
                <a:cs typeface="+mn-cs"/>
              </a:rPr>
              <a:t>0</a:t>
            </a:r>
          </a:p>
        </p:txBody>
      </p:sp>
      <p:sp>
        <p:nvSpPr>
          <p:cNvPr id="14" name="Oval 13">
            <a:extLst>
              <a:ext uri="{FF2B5EF4-FFF2-40B4-BE49-F238E27FC236}">
                <a16:creationId xmlns:a16="http://schemas.microsoft.com/office/drawing/2014/main" id="{0EC917EA-6521-46D2-ADA5-0F2AF0BB2399}"/>
              </a:ext>
            </a:extLst>
          </p:cNvPr>
          <p:cNvSpPr/>
          <p:nvPr/>
        </p:nvSpPr>
        <p:spPr>
          <a:xfrm flipH="1">
            <a:off x="10406464" y="3831908"/>
            <a:ext cx="680484" cy="680484"/>
          </a:xfrm>
          <a:prstGeom prst="ellipse">
            <a:avLst/>
          </a:prstGeom>
          <a:solidFill>
            <a:srgbClr val="C00000"/>
          </a:solidFill>
          <a:ln w="12700" cap="flat" cmpd="sng" algn="ctr">
            <a:solidFill>
              <a:srgbClr val="C4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Calibri" panose="020F0502020204030204"/>
                <a:ea typeface="+mn-ea"/>
                <a:cs typeface="+mn-cs"/>
              </a:rPr>
              <a:t>5</a:t>
            </a:r>
          </a:p>
        </p:txBody>
      </p:sp>
      <p:cxnSp>
        <p:nvCxnSpPr>
          <p:cNvPr id="18" name="Connector: Curved 17">
            <a:extLst>
              <a:ext uri="{FF2B5EF4-FFF2-40B4-BE49-F238E27FC236}">
                <a16:creationId xmlns:a16="http://schemas.microsoft.com/office/drawing/2014/main" id="{3169175D-B926-485D-BDD3-2EF1F8F82F98}"/>
              </a:ext>
            </a:extLst>
          </p:cNvPr>
          <p:cNvCxnSpPr>
            <a:cxnSpLocks/>
            <a:stCxn id="14" idx="4"/>
            <a:endCxn id="13" idx="4"/>
          </p:cNvCxnSpPr>
          <p:nvPr/>
        </p:nvCxnSpPr>
        <p:spPr>
          <a:xfrm rot="5400000" flipH="1">
            <a:off x="10100432" y="3866118"/>
            <a:ext cx="17468" cy="1275080"/>
          </a:xfrm>
          <a:prstGeom prst="curvedConnector3">
            <a:avLst>
              <a:gd name="adj1" fmla="val -1308679"/>
            </a:avLst>
          </a:prstGeom>
          <a:noFill/>
          <a:ln w="76200" cap="flat" cmpd="sng" algn="ctr">
            <a:solidFill>
              <a:srgbClr val="4472C4"/>
            </a:solidFill>
            <a:prstDash val="solid"/>
            <a:miter lim="800000"/>
            <a:tailEnd type="triangle"/>
          </a:ln>
          <a:effectLst/>
        </p:spPr>
      </p:cxnSp>
      <p:cxnSp>
        <p:nvCxnSpPr>
          <p:cNvPr id="20" name="Connector: Curved 19">
            <a:extLst>
              <a:ext uri="{FF2B5EF4-FFF2-40B4-BE49-F238E27FC236}">
                <a16:creationId xmlns:a16="http://schemas.microsoft.com/office/drawing/2014/main" id="{E8B63E67-8070-44DA-9057-979927B590BE}"/>
              </a:ext>
            </a:extLst>
          </p:cNvPr>
          <p:cNvCxnSpPr>
            <a:cxnSpLocks/>
            <a:stCxn id="13" idx="0"/>
            <a:endCxn id="14" idx="0"/>
          </p:cNvCxnSpPr>
          <p:nvPr/>
        </p:nvCxnSpPr>
        <p:spPr>
          <a:xfrm rot="16200000" flipH="1">
            <a:off x="10100432" y="3185634"/>
            <a:ext cx="17468" cy="1275080"/>
          </a:xfrm>
          <a:prstGeom prst="curvedConnector3">
            <a:avLst>
              <a:gd name="adj1" fmla="val -1308679"/>
            </a:avLst>
          </a:prstGeom>
          <a:noFill/>
          <a:ln w="76200" cap="flat" cmpd="sng" algn="ctr">
            <a:solidFill>
              <a:srgbClr val="C40000"/>
            </a:solidFill>
            <a:prstDash val="solid"/>
            <a:miter lim="800000"/>
            <a:tailEnd type="triangle"/>
          </a:ln>
          <a:effectLst/>
        </p:spPr>
      </p:cxnSp>
      <p:sp>
        <p:nvSpPr>
          <p:cNvPr id="21" name="TextBox 20">
            <a:extLst>
              <a:ext uri="{FF2B5EF4-FFF2-40B4-BE49-F238E27FC236}">
                <a16:creationId xmlns:a16="http://schemas.microsoft.com/office/drawing/2014/main" id="{2FEA30DE-AC2D-4471-AB95-0D0DA93F0E43}"/>
              </a:ext>
            </a:extLst>
          </p:cNvPr>
          <p:cNvSpPr txBox="1"/>
          <p:nvPr/>
        </p:nvSpPr>
        <p:spPr>
          <a:xfrm flipH="1">
            <a:off x="9811868" y="4766970"/>
            <a:ext cx="680484" cy="369332"/>
          </a:xfrm>
          <a:prstGeom prst="rect">
            <a:avLst/>
          </a:prstGeom>
          <a:noFill/>
        </p:spPr>
        <p:txBody>
          <a:bodyPr wrap="square" rtlCol="0">
            <a:spAutoFit/>
          </a:bodyPr>
          <a:lstStyle/>
          <a:p>
            <a:pPr algn="ctr"/>
            <a:r>
              <a:rPr lang="en-US" dirty="0">
                <a:solidFill>
                  <a:prstClr val="black"/>
                </a:solidFill>
                <a:latin typeface="Calibri" panose="020F0502020204030204"/>
              </a:rPr>
              <a:t>/00</a:t>
            </a:r>
          </a:p>
        </p:txBody>
      </p:sp>
      <p:sp>
        <p:nvSpPr>
          <p:cNvPr id="23" name="TextBox 22">
            <a:extLst>
              <a:ext uri="{FF2B5EF4-FFF2-40B4-BE49-F238E27FC236}">
                <a16:creationId xmlns:a16="http://schemas.microsoft.com/office/drawing/2014/main" id="{9FD1B887-EAA0-4F87-A6EE-9C1CA3F2735A}"/>
              </a:ext>
            </a:extLst>
          </p:cNvPr>
          <p:cNvSpPr txBox="1"/>
          <p:nvPr/>
        </p:nvSpPr>
        <p:spPr>
          <a:xfrm flipH="1">
            <a:off x="9783481" y="3200469"/>
            <a:ext cx="651370" cy="369332"/>
          </a:xfrm>
          <a:prstGeom prst="rect">
            <a:avLst/>
          </a:prstGeom>
          <a:noFill/>
        </p:spPr>
        <p:txBody>
          <a:bodyPr wrap="square" rtlCol="0">
            <a:spAutoFit/>
          </a:bodyPr>
          <a:lstStyle/>
          <a:p>
            <a:r>
              <a:rPr lang="en-US" dirty="0">
                <a:solidFill>
                  <a:prstClr val="black"/>
                </a:solidFill>
                <a:latin typeface="Calibri" panose="020F0502020204030204"/>
              </a:rPr>
              <a:t>0/10</a:t>
            </a:r>
          </a:p>
        </p:txBody>
      </p:sp>
    </p:spTree>
    <p:extLst>
      <p:ext uri="{BB962C8B-B14F-4D97-AF65-F5344CB8AC3E}">
        <p14:creationId xmlns:p14="http://schemas.microsoft.com/office/powerpoint/2010/main" val="2189613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6A429F-1300-409A-B0A5-191A56B45694}"/>
              </a:ext>
            </a:extLst>
          </p:cNvPr>
          <p:cNvPicPr>
            <a:picLocks noChangeAspect="1"/>
          </p:cNvPicPr>
          <p:nvPr/>
        </p:nvPicPr>
        <p:blipFill>
          <a:blip r:embed="rId2"/>
          <a:stretch>
            <a:fillRect/>
          </a:stretch>
        </p:blipFill>
        <p:spPr>
          <a:xfrm>
            <a:off x="1130485" y="2815187"/>
            <a:ext cx="6939471" cy="2544785"/>
          </a:xfrm>
          <a:prstGeom prst="rect">
            <a:avLst/>
          </a:prstGeom>
        </p:spPr>
      </p:pic>
      <p:sp>
        <p:nvSpPr>
          <p:cNvPr id="4" name="Oval 3">
            <a:extLst>
              <a:ext uri="{FF2B5EF4-FFF2-40B4-BE49-F238E27FC236}">
                <a16:creationId xmlns:a16="http://schemas.microsoft.com/office/drawing/2014/main" id="{F20EF81A-25D8-4A4F-B0CE-ED99F4D8D2D9}"/>
              </a:ext>
            </a:extLst>
          </p:cNvPr>
          <p:cNvSpPr/>
          <p:nvPr/>
        </p:nvSpPr>
        <p:spPr>
          <a:xfrm>
            <a:off x="4274930" y="4011380"/>
            <a:ext cx="1638300" cy="542925"/>
          </a:xfrm>
          <a:prstGeom prst="ellipse">
            <a:avLst/>
          </a:prstGeom>
          <a:noFill/>
          <a:ln w="38100">
            <a:solidFill>
              <a:srgbClr val="F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Calibri" panose="020F0502020204030204" pitchFamily="34" charset="0"/>
              <a:cs typeface="Calibri" panose="020F0502020204030204" pitchFamily="34" charset="0"/>
            </a:endParaRPr>
          </a:p>
        </p:txBody>
      </p:sp>
      <p:cxnSp>
        <p:nvCxnSpPr>
          <p:cNvPr id="6" name="Straight Arrow Connector 5">
            <a:extLst>
              <a:ext uri="{FF2B5EF4-FFF2-40B4-BE49-F238E27FC236}">
                <a16:creationId xmlns:a16="http://schemas.microsoft.com/office/drawing/2014/main" id="{30161A51-D282-4D0C-BF03-F1F8314098E8}"/>
              </a:ext>
            </a:extLst>
          </p:cNvPr>
          <p:cNvCxnSpPr>
            <a:cxnSpLocks/>
            <a:stCxn id="4" idx="0"/>
            <a:endCxn id="7" idx="2"/>
          </p:cNvCxnSpPr>
          <p:nvPr/>
        </p:nvCxnSpPr>
        <p:spPr>
          <a:xfrm flipH="1" flipV="1">
            <a:off x="4600220" y="2563580"/>
            <a:ext cx="493860" cy="1447800"/>
          </a:xfrm>
          <a:prstGeom prst="straightConnector1">
            <a:avLst/>
          </a:prstGeom>
          <a:ln w="57150">
            <a:solidFill>
              <a:srgbClr val="FA00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6F0CE14-309E-4524-BC2D-4743DCCB2B2D}"/>
              </a:ext>
            </a:extLst>
          </p:cNvPr>
          <p:cNvSpPr/>
          <p:nvPr/>
        </p:nvSpPr>
        <p:spPr>
          <a:xfrm>
            <a:off x="3500082" y="1980678"/>
            <a:ext cx="2200275" cy="582902"/>
          </a:xfrm>
          <a:prstGeom prst="rect">
            <a:avLst/>
          </a:prstGeom>
          <a:solidFill>
            <a:srgbClr val="586EA6"/>
          </a:solidFill>
          <a:ln>
            <a:solidFill>
              <a:srgbClr val="586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Cash Deposit option is chosen</a:t>
            </a:r>
          </a:p>
        </p:txBody>
      </p:sp>
      <p:sp>
        <p:nvSpPr>
          <p:cNvPr id="16" name="Oval 15">
            <a:extLst>
              <a:ext uri="{FF2B5EF4-FFF2-40B4-BE49-F238E27FC236}">
                <a16:creationId xmlns:a16="http://schemas.microsoft.com/office/drawing/2014/main" id="{7E2EADC9-64C8-45A6-B0CA-E9A76068DB3E}"/>
              </a:ext>
            </a:extLst>
          </p:cNvPr>
          <p:cNvSpPr/>
          <p:nvPr/>
        </p:nvSpPr>
        <p:spPr>
          <a:xfrm>
            <a:off x="5214493" y="4066148"/>
            <a:ext cx="1638300" cy="433388"/>
          </a:xfrm>
          <a:prstGeom prst="ellipse">
            <a:avLst/>
          </a:prstGeom>
          <a:noFill/>
          <a:ln w="38100">
            <a:solidFill>
              <a:srgbClr val="F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atin typeface="Calibri" panose="020F0502020204030204" pitchFamily="34" charset="0"/>
              <a:cs typeface="Calibri" panose="020F0502020204030204" pitchFamily="34" charset="0"/>
            </a:endParaRPr>
          </a:p>
        </p:txBody>
      </p:sp>
      <p:cxnSp>
        <p:nvCxnSpPr>
          <p:cNvPr id="18" name="Connector: Curved 17">
            <a:extLst>
              <a:ext uri="{FF2B5EF4-FFF2-40B4-BE49-F238E27FC236}">
                <a16:creationId xmlns:a16="http://schemas.microsoft.com/office/drawing/2014/main" id="{22AC397B-17A0-4685-B973-BC3BAE58E830}"/>
              </a:ext>
            </a:extLst>
          </p:cNvPr>
          <p:cNvCxnSpPr>
            <a:cxnSpLocks/>
            <a:stCxn id="16" idx="0"/>
            <a:endCxn id="20" idx="2"/>
          </p:cNvCxnSpPr>
          <p:nvPr/>
        </p:nvCxnSpPr>
        <p:spPr>
          <a:xfrm rot="5400000" flipH="1" flipV="1">
            <a:off x="5736502" y="2860721"/>
            <a:ext cx="1502568" cy="908287"/>
          </a:xfrm>
          <a:prstGeom prst="curvedConnector3">
            <a:avLst>
              <a:gd name="adj1" fmla="val 65848"/>
            </a:avLst>
          </a:prstGeom>
          <a:ln w="57150">
            <a:solidFill>
              <a:srgbClr val="FA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EE439D13-D324-4514-BD12-C6604CB2EFC5}"/>
              </a:ext>
            </a:extLst>
          </p:cNvPr>
          <p:cNvSpPr/>
          <p:nvPr/>
        </p:nvSpPr>
        <p:spPr>
          <a:xfrm>
            <a:off x="5841792" y="1980678"/>
            <a:ext cx="2200275" cy="582902"/>
          </a:xfrm>
          <a:prstGeom prst="rect">
            <a:avLst/>
          </a:prstGeom>
          <a:solidFill>
            <a:srgbClr val="586EA6"/>
          </a:solidFill>
          <a:ln>
            <a:solidFill>
              <a:srgbClr val="586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Cash deposit is confirmed </a:t>
            </a:r>
          </a:p>
        </p:txBody>
      </p:sp>
      <p:sp>
        <p:nvSpPr>
          <p:cNvPr id="29" name="Oval 28">
            <a:extLst>
              <a:ext uri="{FF2B5EF4-FFF2-40B4-BE49-F238E27FC236}">
                <a16:creationId xmlns:a16="http://schemas.microsoft.com/office/drawing/2014/main" id="{C77B635C-D6E8-4715-944C-E9B59D3D2AA8}"/>
              </a:ext>
            </a:extLst>
          </p:cNvPr>
          <p:cNvSpPr/>
          <p:nvPr/>
        </p:nvSpPr>
        <p:spPr>
          <a:xfrm>
            <a:off x="6941930" y="4282842"/>
            <a:ext cx="1362075" cy="429677"/>
          </a:xfrm>
          <a:prstGeom prst="ellipse">
            <a:avLst/>
          </a:prstGeom>
          <a:noFill/>
          <a:ln w="38100">
            <a:solidFill>
              <a:srgbClr val="F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30" name="Rectangle 29">
            <a:extLst>
              <a:ext uri="{FF2B5EF4-FFF2-40B4-BE49-F238E27FC236}">
                <a16:creationId xmlns:a16="http://schemas.microsoft.com/office/drawing/2014/main" id="{8FB51B30-60E4-45CB-A977-00FBFD418147}"/>
              </a:ext>
            </a:extLst>
          </p:cNvPr>
          <p:cNvSpPr/>
          <p:nvPr/>
        </p:nvSpPr>
        <p:spPr>
          <a:xfrm>
            <a:off x="6941929" y="5501946"/>
            <a:ext cx="1405624" cy="604837"/>
          </a:xfrm>
          <a:prstGeom prst="rect">
            <a:avLst/>
          </a:prstGeom>
          <a:solidFill>
            <a:srgbClr val="586EA6"/>
          </a:solidFill>
          <a:ln>
            <a:solidFill>
              <a:srgbClr val="586E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Display New Balance</a:t>
            </a:r>
          </a:p>
        </p:txBody>
      </p:sp>
      <p:cxnSp>
        <p:nvCxnSpPr>
          <p:cNvPr id="32" name="Connector: Curved 31">
            <a:extLst>
              <a:ext uri="{FF2B5EF4-FFF2-40B4-BE49-F238E27FC236}">
                <a16:creationId xmlns:a16="http://schemas.microsoft.com/office/drawing/2014/main" id="{7C4DA0FB-DDF9-4EFB-BD0C-46FA2A6D1A7F}"/>
              </a:ext>
            </a:extLst>
          </p:cNvPr>
          <p:cNvCxnSpPr>
            <a:cxnSpLocks/>
            <a:stCxn id="29" idx="4"/>
            <a:endCxn id="30" idx="0"/>
          </p:cNvCxnSpPr>
          <p:nvPr/>
        </p:nvCxnSpPr>
        <p:spPr>
          <a:xfrm rot="16200000" flipH="1">
            <a:off x="7239141" y="5096345"/>
            <a:ext cx="789427" cy="21773"/>
          </a:xfrm>
          <a:prstGeom prst="curvedConnector3">
            <a:avLst>
              <a:gd name="adj1" fmla="val 50000"/>
            </a:avLst>
          </a:prstGeom>
          <a:ln w="57150">
            <a:solidFill>
              <a:srgbClr val="FA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3" name="Table 33">
            <a:extLst>
              <a:ext uri="{FF2B5EF4-FFF2-40B4-BE49-F238E27FC236}">
                <a16:creationId xmlns:a16="http://schemas.microsoft.com/office/drawing/2014/main" id="{29776A0D-2E17-4FFA-B86B-D9C8E92CA290}"/>
              </a:ext>
            </a:extLst>
          </p:cNvPr>
          <p:cNvGraphicFramePr>
            <a:graphicFrameLocks noGrp="1"/>
          </p:cNvGraphicFramePr>
          <p:nvPr>
            <p:extLst>
              <p:ext uri="{D42A27DB-BD31-4B8C-83A1-F6EECF244321}">
                <p14:modId xmlns:p14="http://schemas.microsoft.com/office/powerpoint/2010/main" val="968645380"/>
              </p:ext>
            </p:extLst>
          </p:nvPr>
        </p:nvGraphicFramePr>
        <p:xfrm>
          <a:off x="8303177" y="1567953"/>
          <a:ext cx="3607194" cy="1483360"/>
        </p:xfrm>
        <a:graphic>
          <a:graphicData uri="http://schemas.openxmlformats.org/drawingml/2006/table">
            <a:tbl>
              <a:tblPr firstCol="1" bandRow="1">
                <a:tableStyleId>{5C22544A-7EE6-4342-B048-85BDC9FD1C3A}</a:tableStyleId>
              </a:tblPr>
              <a:tblGrid>
                <a:gridCol w="1418173">
                  <a:extLst>
                    <a:ext uri="{9D8B030D-6E8A-4147-A177-3AD203B41FA5}">
                      <a16:colId xmlns:a16="http://schemas.microsoft.com/office/drawing/2014/main" val="4093303389"/>
                    </a:ext>
                  </a:extLst>
                </a:gridCol>
                <a:gridCol w="1192981">
                  <a:extLst>
                    <a:ext uri="{9D8B030D-6E8A-4147-A177-3AD203B41FA5}">
                      <a16:colId xmlns:a16="http://schemas.microsoft.com/office/drawing/2014/main" val="4108022464"/>
                    </a:ext>
                  </a:extLst>
                </a:gridCol>
                <a:gridCol w="996040">
                  <a:extLst>
                    <a:ext uri="{9D8B030D-6E8A-4147-A177-3AD203B41FA5}">
                      <a16:colId xmlns:a16="http://schemas.microsoft.com/office/drawing/2014/main" val="3993155082"/>
                    </a:ext>
                  </a:extLst>
                </a:gridCol>
              </a:tblGrid>
              <a:tr h="370840">
                <a:tc>
                  <a:txBody>
                    <a:bodyPr/>
                    <a:lstStyle/>
                    <a:p>
                      <a:pPr algn="ctr"/>
                      <a:endParaRPr lang="en-US"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kern="1200" dirty="0">
                          <a:solidFill>
                            <a:schemeClr val="lt1"/>
                          </a:solidFill>
                          <a:latin typeface="Calibri" panose="020F0502020204030204" pitchFamily="34" charset="0"/>
                          <a:ea typeface="+mn-ea"/>
                          <a:cs typeface="Calibri" panose="020F0502020204030204" pitchFamily="34" charset="0"/>
                        </a:rPr>
                        <a:t>Binary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1E42"/>
                    </a:solidFill>
                  </a:tcPr>
                </a:tc>
                <a:tc>
                  <a:txBody>
                    <a:bodyPr/>
                    <a:lstStyle/>
                    <a:p>
                      <a:pPr algn="ctr"/>
                      <a:r>
                        <a:rPr lang="en-US" b="1" dirty="0">
                          <a:solidFill>
                            <a:schemeClr val="bg1"/>
                          </a:solidFill>
                          <a:latin typeface="Calibri" panose="020F0502020204030204" pitchFamily="34" charset="0"/>
                          <a:cs typeface="Calibri" panose="020F0502020204030204" pitchFamily="34" charset="0"/>
                        </a:rPr>
                        <a:t>Decimal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71E42"/>
                    </a:solidFill>
                  </a:tcPr>
                </a:tc>
                <a:extLst>
                  <a:ext uri="{0D108BD9-81ED-4DB2-BD59-A6C34878D82A}">
                    <a16:rowId xmlns:a16="http://schemas.microsoft.com/office/drawing/2014/main" val="890637598"/>
                  </a:ext>
                </a:extLst>
              </a:tr>
              <a:tr h="370840">
                <a:tc>
                  <a:txBody>
                    <a:bodyPr/>
                    <a:lstStyle/>
                    <a:p>
                      <a:pPr algn="ctr"/>
                      <a:r>
                        <a:rPr lang="en-US" dirty="0">
                          <a:latin typeface="Calibri" panose="020F0502020204030204" pitchFamily="34" charset="0"/>
                          <a:cs typeface="Calibri" panose="020F0502020204030204" pitchFamily="34" charset="0"/>
                        </a:rPr>
                        <a:t>Old Balance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alibri" panose="020F0502020204030204" pitchFamily="34" charset="0"/>
                          <a:cs typeface="Calibri" panose="020F0502020204030204" pitchFamily="34" charset="0"/>
                        </a:rPr>
                        <a:t>010001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latin typeface="Calibri" panose="020F0502020204030204" pitchFamily="34" charset="0"/>
                          <a:cs typeface="Calibri" panose="020F0502020204030204" pitchFamily="34" charset="0"/>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8869152"/>
                  </a:ext>
                </a:extLst>
              </a:tr>
              <a:tr h="370840">
                <a:tc>
                  <a:txBody>
                    <a:bodyPr/>
                    <a:lstStyle/>
                    <a:p>
                      <a:pPr algn="ctr"/>
                      <a:r>
                        <a:rPr lang="en-US" dirty="0">
                          <a:latin typeface="Calibri" panose="020F0502020204030204" pitchFamily="34" charset="0"/>
                          <a:cs typeface="Calibri" panose="020F0502020204030204" pitchFamily="34" charset="0"/>
                        </a:rPr>
                        <a:t>Cash Deposit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alibri" panose="020F0502020204030204" pitchFamily="34" charset="0"/>
                          <a:cs typeface="Calibri" panose="020F0502020204030204" pitchFamily="34" charset="0"/>
                        </a:rPr>
                        <a:t>000101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latin typeface="Calibri" panose="020F0502020204030204" pitchFamily="34" charset="0"/>
                          <a:cs typeface="Calibri" panose="020F050202020403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4297881"/>
                  </a:ext>
                </a:extLst>
              </a:tr>
              <a:tr h="370840">
                <a:tc>
                  <a:txBody>
                    <a:bodyPr/>
                    <a:lstStyle/>
                    <a:p>
                      <a:pPr algn="ctr"/>
                      <a:r>
                        <a:rPr lang="en-US" dirty="0">
                          <a:latin typeface="Calibri" panose="020F0502020204030204" pitchFamily="34" charset="0"/>
                          <a:cs typeface="Calibri" panose="020F0502020204030204" pitchFamily="34" charset="0"/>
                        </a:rPr>
                        <a:t>New Balance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Calibri" panose="020F0502020204030204" pitchFamily="34" charset="0"/>
                          <a:cs typeface="Calibri" panose="020F0502020204030204" pitchFamily="34" charset="0"/>
                        </a:rPr>
                        <a:t>010110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latin typeface="Calibri" panose="020F0502020204030204" pitchFamily="34" charset="0"/>
                          <a:cs typeface="Calibri" panose="020F0502020204030204" pitchFamily="34" charset="0"/>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94039275"/>
                  </a:ext>
                </a:extLst>
              </a:tr>
            </a:tbl>
          </a:graphicData>
        </a:graphic>
      </p:graphicFrame>
      <p:sp>
        <p:nvSpPr>
          <p:cNvPr id="5" name="Title 4">
            <a:extLst>
              <a:ext uri="{FF2B5EF4-FFF2-40B4-BE49-F238E27FC236}">
                <a16:creationId xmlns:a16="http://schemas.microsoft.com/office/drawing/2014/main" id="{E759FFCB-CCF1-46A1-90FA-6B6AB24645A5}"/>
              </a:ext>
            </a:extLst>
          </p:cNvPr>
          <p:cNvSpPr>
            <a:spLocks noGrp="1"/>
          </p:cNvSpPr>
          <p:nvPr>
            <p:ph type="title"/>
          </p:nvPr>
        </p:nvSpPr>
        <p:spPr/>
        <p:txBody>
          <a:bodyPr vert="horz" lIns="91440" tIns="45720" rIns="91440" bIns="45720" rtlCol="0" anchor="ctr">
            <a:normAutofit/>
          </a:bodyPr>
          <a:lstStyle/>
          <a:p>
            <a:pPr algn="ctr"/>
            <a:r>
              <a:rPr lang="en-US" sz="3600" cap="none" dirty="0">
                <a:latin typeface="Calibri" panose="020F0502020204030204" pitchFamily="34" charset="0"/>
                <a:cs typeface="Calibri" panose="020F0502020204030204" pitchFamily="34" charset="0"/>
              </a:rPr>
              <a:t>Cash Deposit</a:t>
            </a:r>
          </a:p>
        </p:txBody>
      </p:sp>
      <p:sp>
        <p:nvSpPr>
          <p:cNvPr id="19" name="Rectangle 18">
            <a:hlinkClick r:id="rId3" action="ppaction://hlinksldjump"/>
            <a:extLst>
              <a:ext uri="{FF2B5EF4-FFF2-40B4-BE49-F238E27FC236}">
                <a16:creationId xmlns:a16="http://schemas.microsoft.com/office/drawing/2014/main" id="{5D975F2C-8698-4051-8D2A-E3AF831D9579}"/>
              </a:ext>
            </a:extLst>
          </p:cNvPr>
          <p:cNvSpPr/>
          <p:nvPr/>
        </p:nvSpPr>
        <p:spPr>
          <a:xfrm>
            <a:off x="11258550" y="6106783"/>
            <a:ext cx="933450" cy="751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516E2734-7C9E-4F5B-B6CC-2AC4206C833E}"/>
              </a:ext>
            </a:extLst>
          </p:cNvPr>
          <p:cNvSpPr/>
          <p:nvPr/>
        </p:nvSpPr>
        <p:spPr>
          <a:xfrm>
            <a:off x="9054357" y="3326457"/>
            <a:ext cx="680484" cy="680465"/>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Calibri" panose="020F0502020204030204"/>
                <a:ea typeface="+mn-ea"/>
                <a:cs typeface="+mn-cs"/>
              </a:rPr>
              <a:t>4</a:t>
            </a:r>
          </a:p>
        </p:txBody>
      </p:sp>
      <p:cxnSp>
        <p:nvCxnSpPr>
          <p:cNvPr id="36" name="Straight Arrow Connector 35">
            <a:extLst>
              <a:ext uri="{FF2B5EF4-FFF2-40B4-BE49-F238E27FC236}">
                <a16:creationId xmlns:a16="http://schemas.microsoft.com/office/drawing/2014/main" id="{0121E932-0BB3-4A1E-B0DE-2AEF12DAAAB4}"/>
              </a:ext>
            </a:extLst>
          </p:cNvPr>
          <p:cNvCxnSpPr>
            <a:cxnSpLocks/>
            <a:stCxn id="35" idx="6"/>
            <a:endCxn id="38" idx="2"/>
          </p:cNvCxnSpPr>
          <p:nvPr/>
        </p:nvCxnSpPr>
        <p:spPr>
          <a:xfrm>
            <a:off x="9734841" y="3666690"/>
            <a:ext cx="1081608" cy="11989"/>
          </a:xfrm>
          <a:prstGeom prst="straightConnector1">
            <a:avLst/>
          </a:prstGeom>
          <a:noFill/>
          <a:ln w="76200" cap="flat" cmpd="sng" algn="ctr">
            <a:solidFill>
              <a:srgbClr val="ED7D31">
                <a:lumMod val="50000"/>
              </a:srgbClr>
            </a:solidFill>
            <a:prstDash val="solid"/>
            <a:miter lim="800000"/>
            <a:tailEnd type="triangle"/>
          </a:ln>
          <a:effectLst/>
        </p:spPr>
      </p:cxnSp>
      <p:sp>
        <p:nvSpPr>
          <p:cNvPr id="37" name="Oval 36">
            <a:extLst>
              <a:ext uri="{FF2B5EF4-FFF2-40B4-BE49-F238E27FC236}">
                <a16:creationId xmlns:a16="http://schemas.microsoft.com/office/drawing/2014/main" id="{8139C38B-571A-4CCF-9479-2C3E3C773BED}"/>
              </a:ext>
            </a:extLst>
          </p:cNvPr>
          <p:cNvSpPr/>
          <p:nvPr/>
        </p:nvSpPr>
        <p:spPr>
          <a:xfrm>
            <a:off x="9054357" y="4582571"/>
            <a:ext cx="680484" cy="680484"/>
          </a:xfrm>
          <a:prstGeom prst="ellipse">
            <a:avLst/>
          </a:prstGeom>
          <a:solidFill>
            <a:srgbClr val="007A37"/>
          </a:solidFill>
          <a:ln w="12700" cap="flat" cmpd="sng" algn="ctr">
            <a:solidFill>
              <a:srgbClr val="007A3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Calibri" panose="020F0502020204030204"/>
                <a:ea typeface="+mn-ea"/>
                <a:cs typeface="+mn-cs"/>
              </a:rPr>
              <a:t>12</a:t>
            </a:r>
          </a:p>
        </p:txBody>
      </p:sp>
      <p:sp>
        <p:nvSpPr>
          <p:cNvPr id="38" name="Oval 37">
            <a:extLst>
              <a:ext uri="{FF2B5EF4-FFF2-40B4-BE49-F238E27FC236}">
                <a16:creationId xmlns:a16="http://schemas.microsoft.com/office/drawing/2014/main" id="{30613CA3-D2E4-479D-A9CF-1E36858D43F2}"/>
              </a:ext>
            </a:extLst>
          </p:cNvPr>
          <p:cNvSpPr/>
          <p:nvPr/>
        </p:nvSpPr>
        <p:spPr>
          <a:xfrm>
            <a:off x="10816449" y="3338437"/>
            <a:ext cx="680484" cy="680484"/>
          </a:xfrm>
          <a:prstGeom prst="ellipse">
            <a:avLst/>
          </a:prstGeom>
          <a:solidFill>
            <a:srgbClr val="ED7D31">
              <a:lumMod val="50000"/>
            </a:srgbClr>
          </a:solidFill>
          <a:ln w="12700" cap="flat" cmpd="sng" algn="ctr">
            <a:solidFill>
              <a:srgbClr val="ED7D31">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Calibri" panose="020F0502020204030204"/>
                <a:ea typeface="+mn-ea"/>
                <a:cs typeface="+mn-cs"/>
              </a:rPr>
              <a:t>8</a:t>
            </a:r>
          </a:p>
        </p:txBody>
      </p:sp>
      <p:sp>
        <p:nvSpPr>
          <p:cNvPr id="39" name="Oval 38">
            <a:extLst>
              <a:ext uri="{FF2B5EF4-FFF2-40B4-BE49-F238E27FC236}">
                <a16:creationId xmlns:a16="http://schemas.microsoft.com/office/drawing/2014/main" id="{CB135279-4D16-4C16-8B33-30811FB9919F}"/>
              </a:ext>
            </a:extLst>
          </p:cNvPr>
          <p:cNvSpPr/>
          <p:nvPr/>
        </p:nvSpPr>
        <p:spPr>
          <a:xfrm>
            <a:off x="10816449" y="4582571"/>
            <a:ext cx="680484" cy="680484"/>
          </a:xfrm>
          <a:prstGeom prst="ellipse">
            <a:avLst/>
          </a:prstGeom>
          <a:solidFill>
            <a:srgbClr val="ED7D31">
              <a:lumMod val="50000"/>
            </a:srgbClr>
          </a:solidFill>
          <a:ln w="12700" cap="flat" cmpd="sng" algn="ctr">
            <a:solidFill>
              <a:srgbClr val="ED7D31">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Calibri" panose="020F0502020204030204"/>
                <a:ea typeface="+mn-ea"/>
                <a:cs typeface="+mn-cs"/>
              </a:rPr>
              <a:t>10</a:t>
            </a:r>
          </a:p>
        </p:txBody>
      </p:sp>
      <p:cxnSp>
        <p:nvCxnSpPr>
          <p:cNvPr id="40" name="Straight Arrow Connector 39">
            <a:extLst>
              <a:ext uri="{FF2B5EF4-FFF2-40B4-BE49-F238E27FC236}">
                <a16:creationId xmlns:a16="http://schemas.microsoft.com/office/drawing/2014/main" id="{489FD58A-F0AB-4F7F-8CEB-367FD06384C6}"/>
              </a:ext>
            </a:extLst>
          </p:cNvPr>
          <p:cNvCxnSpPr>
            <a:stCxn id="38" idx="4"/>
            <a:endCxn id="39" idx="0"/>
          </p:cNvCxnSpPr>
          <p:nvPr/>
        </p:nvCxnSpPr>
        <p:spPr>
          <a:xfrm>
            <a:off x="11156691" y="4018921"/>
            <a:ext cx="0" cy="563650"/>
          </a:xfrm>
          <a:prstGeom prst="straightConnector1">
            <a:avLst/>
          </a:prstGeom>
          <a:noFill/>
          <a:ln w="76200" cap="flat" cmpd="sng" algn="ctr">
            <a:solidFill>
              <a:srgbClr val="ED7D31">
                <a:lumMod val="50000"/>
              </a:srgbClr>
            </a:solidFill>
            <a:prstDash val="solid"/>
            <a:miter lim="800000"/>
            <a:tailEnd type="triangle"/>
          </a:ln>
          <a:effectLst/>
        </p:spPr>
      </p:cxnSp>
      <p:cxnSp>
        <p:nvCxnSpPr>
          <p:cNvPr id="41" name="Straight Arrow Connector 40">
            <a:extLst>
              <a:ext uri="{FF2B5EF4-FFF2-40B4-BE49-F238E27FC236}">
                <a16:creationId xmlns:a16="http://schemas.microsoft.com/office/drawing/2014/main" id="{08587462-3A57-474C-8E87-F0DEF44E3B05}"/>
              </a:ext>
            </a:extLst>
          </p:cNvPr>
          <p:cNvCxnSpPr>
            <a:cxnSpLocks/>
            <a:stCxn id="39" idx="2"/>
            <a:endCxn id="37" idx="6"/>
          </p:cNvCxnSpPr>
          <p:nvPr/>
        </p:nvCxnSpPr>
        <p:spPr>
          <a:xfrm flipH="1">
            <a:off x="9734841" y="4922813"/>
            <a:ext cx="1081608" cy="0"/>
          </a:xfrm>
          <a:prstGeom prst="straightConnector1">
            <a:avLst/>
          </a:prstGeom>
          <a:noFill/>
          <a:ln w="76200" cap="flat" cmpd="sng" algn="ctr">
            <a:solidFill>
              <a:srgbClr val="007A37"/>
            </a:solidFill>
            <a:prstDash val="solid"/>
            <a:miter lim="800000"/>
            <a:tailEnd type="triangle"/>
          </a:ln>
          <a:effectLst/>
        </p:spPr>
      </p:cxnSp>
      <p:sp>
        <p:nvSpPr>
          <p:cNvPr id="42" name="TextBox 41">
            <a:extLst>
              <a:ext uri="{FF2B5EF4-FFF2-40B4-BE49-F238E27FC236}">
                <a16:creationId xmlns:a16="http://schemas.microsoft.com/office/drawing/2014/main" id="{3A2B4DB6-3344-4B58-A424-AB9E14D67C96}"/>
              </a:ext>
            </a:extLst>
          </p:cNvPr>
          <p:cNvSpPr txBox="1"/>
          <p:nvPr/>
        </p:nvSpPr>
        <p:spPr>
          <a:xfrm>
            <a:off x="9665855" y="3286409"/>
            <a:ext cx="909978" cy="369332"/>
          </a:xfrm>
          <a:prstGeom prst="rect">
            <a:avLst/>
          </a:prstGeom>
          <a:noFill/>
        </p:spPr>
        <p:txBody>
          <a:bodyPr wrap="square" rtlCol="0">
            <a:spAutoFit/>
          </a:bodyPr>
          <a:lstStyle/>
          <a:p>
            <a:pPr algn="ctr"/>
            <a:r>
              <a:rPr lang="en-US" dirty="0">
                <a:solidFill>
                  <a:prstClr val="black"/>
                </a:solidFill>
                <a:latin typeface="Calibri" panose="020F0502020204030204"/>
              </a:rPr>
              <a:t>11/01</a:t>
            </a:r>
          </a:p>
        </p:txBody>
      </p:sp>
      <p:sp>
        <p:nvSpPr>
          <p:cNvPr id="43" name="TextBox 42">
            <a:extLst>
              <a:ext uri="{FF2B5EF4-FFF2-40B4-BE49-F238E27FC236}">
                <a16:creationId xmlns:a16="http://schemas.microsoft.com/office/drawing/2014/main" id="{DB44AAA9-CCB3-48AE-865B-2A8E4129AE7E}"/>
              </a:ext>
            </a:extLst>
          </p:cNvPr>
          <p:cNvSpPr txBox="1"/>
          <p:nvPr/>
        </p:nvSpPr>
        <p:spPr>
          <a:xfrm>
            <a:off x="11183215" y="4074105"/>
            <a:ext cx="620401" cy="369332"/>
          </a:xfrm>
          <a:prstGeom prst="rect">
            <a:avLst/>
          </a:prstGeom>
          <a:noFill/>
        </p:spPr>
        <p:txBody>
          <a:bodyPr wrap="square" rtlCol="0">
            <a:spAutoFit/>
          </a:bodyPr>
          <a:lstStyle/>
          <a:p>
            <a:pPr algn="ctr"/>
            <a:r>
              <a:rPr lang="en-US" dirty="0">
                <a:solidFill>
                  <a:prstClr val="black"/>
                </a:solidFill>
                <a:latin typeface="Calibri" panose="020F0502020204030204"/>
              </a:rPr>
              <a:t>/01</a:t>
            </a:r>
          </a:p>
        </p:txBody>
      </p:sp>
      <p:sp>
        <p:nvSpPr>
          <p:cNvPr id="44" name="TextBox 43">
            <a:extLst>
              <a:ext uri="{FF2B5EF4-FFF2-40B4-BE49-F238E27FC236}">
                <a16:creationId xmlns:a16="http://schemas.microsoft.com/office/drawing/2014/main" id="{E20CE8CB-2150-4A2E-B503-931E67D0A891}"/>
              </a:ext>
            </a:extLst>
          </p:cNvPr>
          <p:cNvSpPr txBox="1"/>
          <p:nvPr/>
        </p:nvSpPr>
        <p:spPr>
          <a:xfrm>
            <a:off x="10100972" y="5030464"/>
            <a:ext cx="626089" cy="369332"/>
          </a:xfrm>
          <a:prstGeom prst="rect">
            <a:avLst/>
          </a:prstGeom>
          <a:noFill/>
        </p:spPr>
        <p:txBody>
          <a:bodyPr wrap="square" rtlCol="0">
            <a:spAutoFit/>
          </a:bodyPr>
          <a:lstStyle/>
          <a:p>
            <a:r>
              <a:rPr lang="en-US" dirty="0">
                <a:solidFill>
                  <a:prstClr val="black"/>
                </a:solidFill>
                <a:latin typeface="Calibri" panose="020F0502020204030204"/>
              </a:rPr>
              <a:t>1/01</a:t>
            </a:r>
          </a:p>
        </p:txBody>
      </p:sp>
    </p:spTree>
    <p:extLst>
      <p:ext uri="{BB962C8B-B14F-4D97-AF65-F5344CB8AC3E}">
        <p14:creationId xmlns:p14="http://schemas.microsoft.com/office/powerpoint/2010/main" val="200167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A7A1B-F713-48A0-A760-086DECBF13F6}"/>
              </a:ext>
            </a:extLst>
          </p:cNvPr>
          <p:cNvSpPr>
            <a:spLocks noGrp="1"/>
          </p:cNvSpPr>
          <p:nvPr>
            <p:ph type="title"/>
          </p:nvPr>
        </p:nvSpPr>
        <p:spPr/>
        <p:txBody>
          <a:bodyPr anchor="ctr">
            <a:normAutofit/>
          </a:bodyPr>
          <a:lstStyle/>
          <a:p>
            <a:pPr algn="ctr"/>
            <a:r>
              <a:rPr lang="en-US" sz="3600" cap="none" dirty="0">
                <a:latin typeface="Calibri" panose="020F0502020204030204" pitchFamily="34" charset="0"/>
                <a:cs typeface="Calibri" panose="020F0502020204030204" pitchFamily="34" charset="0"/>
              </a:rPr>
              <a:t>Design</a:t>
            </a:r>
            <a:endParaRPr lang="en-US"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29C229E-FC2A-4A9A-A403-7345DE5F46CF}"/>
              </a:ext>
            </a:extLst>
          </p:cNvPr>
          <p:cNvSpPr>
            <a:spLocks noGrp="1"/>
          </p:cNvSpPr>
          <p:nvPr>
            <p:ph idx="1"/>
          </p:nvPr>
        </p:nvSpPr>
        <p:spPr>
          <a:xfrm>
            <a:off x="1451579" y="1996682"/>
            <a:ext cx="9603275" cy="3985017"/>
          </a:xfrm>
        </p:spPr>
        <p:txBody>
          <a:bodyPr>
            <a:normAutofit/>
          </a:bodyPr>
          <a:lstStyle/>
          <a:p>
            <a:pPr algn="just"/>
            <a:r>
              <a:rPr lang="en-US" dirty="0">
                <a:latin typeface="Calibri" panose="020F0502020204030204" pitchFamily="34" charset="0"/>
                <a:cs typeface="Calibri" panose="020F0502020204030204" pitchFamily="34" charset="0"/>
              </a:rPr>
              <a:t>We use ATMs in our daily lives to perform various banking transactions. In this project, I have designed the ATM controller as a Mealy FSM.</a:t>
            </a:r>
          </a:p>
          <a:p>
            <a:pPr marL="0" indent="0" algn="just">
              <a:buNone/>
            </a:pPr>
            <a:r>
              <a:rPr lang="en-US" b="1" dirty="0">
                <a:latin typeface="Calibri" panose="020F0502020204030204" pitchFamily="34" charset="0"/>
                <a:cs typeface="Calibri" panose="020F0502020204030204" pitchFamily="34" charset="0"/>
              </a:rPr>
              <a:t>To design the ATM controller, the entire operation of an ATM, has been divided into four steps:</a:t>
            </a:r>
          </a:p>
        </p:txBody>
      </p:sp>
      <p:graphicFrame>
        <p:nvGraphicFramePr>
          <p:cNvPr id="4" name="Diagram 3">
            <a:extLst>
              <a:ext uri="{FF2B5EF4-FFF2-40B4-BE49-F238E27FC236}">
                <a16:creationId xmlns:a16="http://schemas.microsoft.com/office/drawing/2014/main" id="{F07E1682-F184-420C-B3CD-1318B5B79B95}"/>
              </a:ext>
            </a:extLst>
          </p:cNvPr>
          <p:cNvGraphicFramePr/>
          <p:nvPr>
            <p:extLst>
              <p:ext uri="{D42A27DB-BD31-4B8C-83A1-F6EECF244321}">
                <p14:modId xmlns:p14="http://schemas.microsoft.com/office/powerpoint/2010/main" val="3542009109"/>
              </p:ext>
            </p:extLst>
          </p:nvPr>
        </p:nvGraphicFramePr>
        <p:xfrm>
          <a:off x="2275871" y="3267076"/>
          <a:ext cx="8464550" cy="21908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6417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20129-6A34-4DC0-B08C-FFA2E56A6AEB}"/>
              </a:ext>
            </a:extLst>
          </p:cNvPr>
          <p:cNvSpPr>
            <a:spLocks noGrp="1"/>
          </p:cNvSpPr>
          <p:nvPr>
            <p:ph type="title"/>
          </p:nvPr>
        </p:nvSpPr>
        <p:spPr/>
        <p:txBody>
          <a:bodyPr anchor="ctr">
            <a:normAutofit/>
          </a:bodyPr>
          <a:lstStyle/>
          <a:p>
            <a:pPr algn="ctr"/>
            <a:r>
              <a:rPr lang="en-US" sz="3600" cap="none" dirty="0">
                <a:latin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271937DC-287B-4661-8B8E-3B7A2BD409B1}"/>
              </a:ext>
            </a:extLst>
          </p:cNvPr>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Working on this project has helped understanding the concept of Finite State Machine and designing the architecture of a system.</a:t>
            </a:r>
          </a:p>
        </p:txBody>
      </p:sp>
    </p:spTree>
    <p:extLst>
      <p:ext uri="{BB962C8B-B14F-4D97-AF65-F5344CB8AC3E}">
        <p14:creationId xmlns:p14="http://schemas.microsoft.com/office/powerpoint/2010/main" val="4076668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8334F-634A-4A2D-9B69-D2E4B636B06B}"/>
              </a:ext>
            </a:extLst>
          </p:cNvPr>
          <p:cNvSpPr>
            <a:spLocks noGrp="1"/>
          </p:cNvSpPr>
          <p:nvPr>
            <p:ph type="title"/>
          </p:nvPr>
        </p:nvSpPr>
        <p:spPr/>
        <p:txBody>
          <a:bodyPr anchor="ctr">
            <a:normAutofit/>
          </a:bodyPr>
          <a:lstStyle/>
          <a:p>
            <a:pPr algn="ctr"/>
            <a:r>
              <a:rPr lang="en-US" sz="3600" cap="none" dirty="0">
                <a:latin typeface="Calibri" panose="020F0502020204030204" pitchFamily="34" charset="0"/>
                <a:cs typeface="Calibri" panose="020F0502020204030204" pitchFamily="34" charset="0"/>
              </a:rPr>
              <a:t>Acknowledgements</a:t>
            </a:r>
          </a:p>
        </p:txBody>
      </p:sp>
      <p:sp>
        <p:nvSpPr>
          <p:cNvPr id="3" name="Content Placeholder 2">
            <a:extLst>
              <a:ext uri="{FF2B5EF4-FFF2-40B4-BE49-F238E27FC236}">
                <a16:creationId xmlns:a16="http://schemas.microsoft.com/office/drawing/2014/main" id="{E74CE70C-CAAF-4CBD-B978-4F1B250A9646}"/>
              </a:ext>
            </a:extLst>
          </p:cNvPr>
          <p:cNvSpPr>
            <a:spLocks noGrp="1"/>
          </p:cNvSpPr>
          <p:nvPr>
            <p:ph idx="1"/>
          </p:nvPr>
        </p:nvSpPr>
        <p:spPr/>
        <p:txBody>
          <a:bodyPr/>
          <a:lstStyle/>
          <a:p>
            <a:pPr marL="0" indent="0">
              <a:buNone/>
            </a:pPr>
            <a:r>
              <a:rPr lang="en-IN" spc="-1" dirty="0">
                <a:latin typeface="Calibri" panose="020F0502020204030204" pitchFamily="34" charset="0"/>
                <a:ea typeface="DejaVu Sans"/>
                <a:cs typeface="Calibri" panose="020F0502020204030204" pitchFamily="34" charset="0"/>
              </a:rPr>
              <a:t>The </a:t>
            </a:r>
            <a:r>
              <a:rPr lang="en-IN" spc="-1">
                <a:latin typeface="Calibri" panose="020F0502020204030204" pitchFamily="34" charset="0"/>
                <a:ea typeface="DejaVu Sans"/>
                <a:cs typeface="Calibri" panose="020F0502020204030204" pitchFamily="34" charset="0"/>
              </a:rPr>
              <a:t>research paper mentioned </a:t>
            </a:r>
            <a:r>
              <a:rPr lang="en-IN" spc="-1" dirty="0">
                <a:latin typeface="Calibri" panose="020F0502020204030204" pitchFamily="34" charset="0"/>
                <a:ea typeface="DejaVu Sans"/>
                <a:cs typeface="Calibri" panose="020F0502020204030204" pitchFamily="34" charset="0"/>
              </a:rPr>
              <a:t>below has been my inspiration for this project:</a:t>
            </a:r>
          </a:p>
          <a:p>
            <a:pPr marL="0" indent="0" algn="ctr">
              <a:buNone/>
            </a:pPr>
            <a:r>
              <a:rPr lang="en-US" b="1" dirty="0">
                <a:latin typeface="Calibri" panose="020F0502020204030204" pitchFamily="34" charset="0"/>
                <a:cs typeface="Calibri" panose="020F0502020204030204" pitchFamily="34" charset="0"/>
              </a:rPr>
              <a:t>An ASIC Implementation of Automated Teller Machine Controller for Secured Financial Transactions</a:t>
            </a:r>
          </a:p>
          <a:p>
            <a:pPr marL="0" indent="0" algn="ctr">
              <a:buNone/>
            </a:pPr>
            <a:r>
              <a:rPr lang="en-US" b="1" dirty="0">
                <a:latin typeface="Calibri" panose="020F0502020204030204" pitchFamily="34" charset="0"/>
                <a:cs typeface="Calibri" panose="020F0502020204030204" pitchFamily="34" charset="0"/>
              </a:rPr>
              <a:t>PONNA. DIVYA , AMMIREDDY LAVANYA, TADI. CHANDRA SEKHAR</a:t>
            </a:r>
            <a:endParaRPr lang="en-IN" b="1" spc="-1" dirty="0">
              <a:latin typeface="Calibri" panose="020F0502020204030204" pitchFamily="34" charset="0"/>
              <a:ea typeface="DejaVu Sans"/>
              <a:cs typeface="Calibri" panose="020F0502020204030204" pitchFamily="34" charset="0"/>
              <a:hlinkClick r:id="rId2">
                <a:extLst>
                  <a:ext uri="{A12FA001-AC4F-418D-AE19-62706E023703}">
                    <ahyp:hlinkClr xmlns:ahyp="http://schemas.microsoft.com/office/drawing/2018/hyperlinkcolor" val="tx"/>
                  </a:ext>
                </a:extLst>
              </a:hlinkClick>
            </a:endParaRPr>
          </a:p>
          <a:p>
            <a:pPr marL="0" indent="0" algn="ctr">
              <a:buNone/>
            </a:pPr>
            <a:r>
              <a:rPr lang="en-IN" sz="2400" u="sng" spc="-1" dirty="0">
                <a:solidFill>
                  <a:srgbClr val="0000CC"/>
                </a:solidFill>
                <a:latin typeface="Calibri" panose="020F0502020204030204" pitchFamily="34" charset="0"/>
                <a:ea typeface="DejaVu Sans"/>
                <a:cs typeface="Calibri" panose="020F0502020204030204" pitchFamily="34" charset="0"/>
                <a:hlinkClick r:id="rId2">
                  <a:extLst>
                    <a:ext uri="{A12FA001-AC4F-418D-AE19-62706E023703}">
                      <ahyp:hlinkClr xmlns:ahyp="http://schemas.microsoft.com/office/drawing/2018/hyperlinkcolor" val="tx"/>
                    </a:ext>
                  </a:extLst>
                </a:hlinkClick>
              </a:rPr>
              <a:t>http://www.ijvdcs.org/uploads/614235IJVDCS600-17.pdf</a:t>
            </a:r>
            <a:endParaRPr lang="en-IN" sz="2400" spc="-1" dirty="0">
              <a:solidFill>
                <a:srgbClr val="0000CC"/>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67813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712238-B166-4C77-A9BD-E309F79EECDD}"/>
              </a:ext>
            </a:extLst>
          </p:cNvPr>
          <p:cNvSpPr>
            <a:spLocks noGrp="1"/>
          </p:cNvSpPr>
          <p:nvPr>
            <p:ph type="ctrTitle"/>
          </p:nvPr>
        </p:nvSpPr>
        <p:spPr/>
        <p:txBody>
          <a:bodyPr>
            <a:normAutofit/>
          </a:bodyPr>
          <a:lstStyle/>
          <a:p>
            <a:pPr algn="ctr"/>
            <a:r>
              <a:rPr lang="en-US" sz="8000" b="1" cap="none"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738220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8BA64-C0D2-479E-ABE6-506FC0784AE8}"/>
              </a:ext>
            </a:extLst>
          </p:cNvPr>
          <p:cNvSpPr>
            <a:spLocks noGrp="1"/>
          </p:cNvSpPr>
          <p:nvPr>
            <p:ph type="title"/>
          </p:nvPr>
        </p:nvSpPr>
        <p:spPr/>
        <p:txBody>
          <a:bodyPr anchor="ctr">
            <a:normAutofit/>
          </a:bodyPr>
          <a:lstStyle/>
          <a:p>
            <a:pPr algn="ctr"/>
            <a:r>
              <a:rPr lang="en-US" sz="3600" cap="none">
                <a:latin typeface="Calibri" panose="020F0502020204030204" pitchFamily="34" charset="0"/>
                <a:cs typeface="Calibri" panose="020F0502020204030204" pitchFamily="34" charset="0"/>
              </a:rPr>
              <a:t>Account Number Identification</a:t>
            </a:r>
            <a:endParaRPr lang="en-US" sz="3600"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6CBD617A-C62C-44BB-876C-AFF41AE00961}"/>
              </a:ext>
            </a:extLst>
          </p:cNvPr>
          <p:cNvSpPr>
            <a:spLocks noGrp="1"/>
          </p:cNvSpPr>
          <p:nvPr>
            <p:ph idx="1"/>
          </p:nvPr>
        </p:nvSpPr>
        <p:spPr>
          <a:xfrm>
            <a:off x="1451579" y="1853754"/>
            <a:ext cx="9603275" cy="4289871"/>
          </a:xfrm>
        </p:spPr>
        <p:txBody>
          <a:bodyPr anchor="t">
            <a:normAutofit/>
          </a:bodyPr>
          <a:lstStyle/>
          <a:p>
            <a:pPr marL="0" indent="0" algn="just">
              <a:buNone/>
            </a:pPr>
            <a:r>
              <a:rPr lang="en-US" dirty="0">
                <a:latin typeface="Calibri" panose="020F0502020204030204" pitchFamily="34" charset="0"/>
                <a:cs typeface="Calibri" panose="020F0502020204030204" pitchFamily="34" charset="0"/>
              </a:rPr>
              <a:t>In this project, I have assumed that a bank account has the following structure:</a:t>
            </a:r>
          </a:p>
          <a:p>
            <a:pPr marL="0" indent="0" algn="just">
              <a:buNone/>
            </a:pPr>
            <a:endParaRPr lang="en-US" dirty="0">
              <a:latin typeface="Calibri" panose="020F0502020204030204" pitchFamily="34" charset="0"/>
              <a:cs typeface="Calibri" panose="020F0502020204030204" pitchFamily="34" charset="0"/>
            </a:endParaRPr>
          </a:p>
          <a:p>
            <a:pPr marL="0" indent="0" algn="just">
              <a:buNone/>
            </a:pPr>
            <a:r>
              <a:rPr lang="en-US" dirty="0">
                <a:latin typeface="Calibri" panose="020F0502020204030204" pitchFamily="34" charset="0"/>
                <a:cs typeface="Calibri" panose="020F0502020204030204" pitchFamily="34" charset="0"/>
              </a:rPr>
              <a:t> </a:t>
            </a:r>
          </a:p>
          <a:p>
            <a:pPr marL="0" indent="0" algn="just">
              <a:buNone/>
            </a:pPr>
            <a:r>
              <a:rPr lang="en-US" dirty="0">
                <a:latin typeface="Calibri" panose="020F0502020204030204" pitchFamily="34" charset="0"/>
                <a:cs typeface="Calibri" panose="020F0502020204030204" pitchFamily="34" charset="0"/>
              </a:rPr>
              <a:t> </a:t>
            </a:r>
          </a:p>
          <a:p>
            <a:pPr marL="0" indent="0" algn="just">
              <a:buNone/>
            </a:pPr>
            <a:r>
              <a:rPr lang="en-US" dirty="0">
                <a:latin typeface="Calibri" panose="020F0502020204030204" pitchFamily="34" charset="0"/>
                <a:cs typeface="Calibri" panose="020F0502020204030204" pitchFamily="34" charset="0"/>
              </a:rPr>
              <a:t> </a:t>
            </a:r>
          </a:p>
          <a:p>
            <a:pPr algn="just"/>
            <a:r>
              <a:rPr lang="en-US" dirty="0">
                <a:latin typeface="Calibri" panose="020F0502020204030204" pitchFamily="34" charset="0"/>
                <a:cs typeface="Calibri" panose="020F0502020204030204" pitchFamily="34" charset="0"/>
              </a:rPr>
              <a:t>In a real-life ATM, a user can access their account by swiping an ATM Card. The controller uses the account number to retrieve account details from the bank’s database.</a:t>
            </a:r>
          </a:p>
          <a:p>
            <a:pPr algn="just"/>
            <a:r>
              <a:rPr lang="en-US" dirty="0">
                <a:latin typeface="Calibri" panose="020F0502020204030204" pitchFamily="34" charset="0"/>
                <a:cs typeface="Calibri" panose="020F0502020204030204" pitchFamily="34" charset="0"/>
              </a:rPr>
              <a:t>If the account number is valid it proceeds to the next stage, otherwise it goes into an error state and then come back to stage 1.</a:t>
            </a:r>
          </a:p>
        </p:txBody>
      </p:sp>
      <p:graphicFrame>
        <p:nvGraphicFramePr>
          <p:cNvPr id="3" name="Table 4">
            <a:extLst>
              <a:ext uri="{FF2B5EF4-FFF2-40B4-BE49-F238E27FC236}">
                <a16:creationId xmlns:a16="http://schemas.microsoft.com/office/drawing/2014/main" id="{E33B1B02-D4EE-4C19-B7E1-FDA7DA8E451C}"/>
              </a:ext>
            </a:extLst>
          </p:cNvPr>
          <p:cNvGraphicFramePr>
            <a:graphicFrameLocks noGrp="1"/>
          </p:cNvGraphicFramePr>
          <p:nvPr>
            <p:extLst>
              <p:ext uri="{D42A27DB-BD31-4B8C-83A1-F6EECF244321}">
                <p14:modId xmlns:p14="http://schemas.microsoft.com/office/powerpoint/2010/main" val="1692387401"/>
              </p:ext>
            </p:extLst>
          </p:nvPr>
        </p:nvGraphicFramePr>
        <p:xfrm>
          <a:off x="4192761" y="2428875"/>
          <a:ext cx="3939828" cy="1752600"/>
        </p:xfrm>
        <a:graphic>
          <a:graphicData uri="http://schemas.openxmlformats.org/drawingml/2006/table">
            <a:tbl>
              <a:tblPr firstCol="1" bandRow="1">
                <a:tableStyleId>{5C22544A-7EE6-4342-B048-85BDC9FD1C3A}</a:tableStyleId>
              </a:tblPr>
              <a:tblGrid>
                <a:gridCol w="2720628">
                  <a:extLst>
                    <a:ext uri="{9D8B030D-6E8A-4147-A177-3AD203B41FA5}">
                      <a16:colId xmlns:a16="http://schemas.microsoft.com/office/drawing/2014/main" val="1459731593"/>
                    </a:ext>
                  </a:extLst>
                </a:gridCol>
                <a:gridCol w="1219200">
                  <a:extLst>
                    <a:ext uri="{9D8B030D-6E8A-4147-A177-3AD203B41FA5}">
                      <a16:colId xmlns:a16="http://schemas.microsoft.com/office/drawing/2014/main" val="3661389902"/>
                    </a:ext>
                  </a:extLst>
                </a:gridCol>
              </a:tblGrid>
              <a:tr h="370840">
                <a:tc>
                  <a:txBody>
                    <a:bodyPr/>
                    <a:lstStyle/>
                    <a:p>
                      <a:pPr algn="ctr"/>
                      <a:r>
                        <a:rPr lang="en-US" b="0" dirty="0">
                          <a:latin typeface="Calibri" panose="020F0502020204030204" pitchFamily="34" charset="0"/>
                          <a:cs typeface="Calibri" panose="020F0502020204030204" pitchFamily="34" charset="0"/>
                        </a:rPr>
                        <a:t>Account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alibri" panose="020F0502020204030204" pitchFamily="34" charset="0"/>
                          <a:cs typeface="Calibri" panose="020F0502020204030204" pitchFamily="34" charset="0"/>
                        </a:rPr>
                        <a:t>5-bit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9579203"/>
                  </a:ext>
                </a:extLst>
              </a:tr>
              <a:tr h="370840">
                <a:tc>
                  <a:txBody>
                    <a:bodyPr/>
                    <a:lstStyle/>
                    <a:p>
                      <a:pPr algn="ctr"/>
                      <a:r>
                        <a:rPr lang="en-US" b="0" dirty="0">
                          <a:latin typeface="Calibri" panose="020F0502020204030204" pitchFamily="34" charset="0"/>
                          <a:cs typeface="Calibri" panose="020F0502020204030204" pitchFamily="34" charset="0"/>
                        </a:rPr>
                        <a:t>Personal Identification Number (PIN)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alibri" panose="020F0502020204030204" pitchFamily="34" charset="0"/>
                          <a:cs typeface="Calibri" panose="020F0502020204030204" pitchFamily="34" charset="0"/>
                        </a:rPr>
                        <a:t>4-bit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0531673"/>
                  </a:ext>
                </a:extLst>
              </a:tr>
              <a:tr h="370840">
                <a:tc>
                  <a:txBody>
                    <a:bodyPr/>
                    <a:lstStyle/>
                    <a:p>
                      <a:pPr algn="ctr"/>
                      <a:r>
                        <a:rPr lang="en-US" b="0" dirty="0">
                          <a:latin typeface="Calibri" panose="020F0502020204030204" pitchFamily="34" charset="0"/>
                          <a:cs typeface="Calibri" panose="020F0502020204030204" pitchFamily="34" charset="0"/>
                        </a:rPr>
                        <a:t>Account Balance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alibri" panose="020F0502020204030204" pitchFamily="34" charset="0"/>
                          <a:cs typeface="Calibri" panose="020F0502020204030204" pitchFamily="34" charset="0"/>
                        </a:rPr>
                        <a:t>6-bit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6576676"/>
                  </a:ext>
                </a:extLst>
              </a:tr>
              <a:tr h="370840">
                <a:tc>
                  <a:txBody>
                    <a:bodyPr/>
                    <a:lstStyle/>
                    <a:p>
                      <a:pPr algn="ctr"/>
                      <a:r>
                        <a:rPr lang="en-US" b="0" dirty="0">
                          <a:latin typeface="Calibri" panose="020F0502020204030204" pitchFamily="34" charset="0"/>
                          <a:cs typeface="Calibri" panose="020F0502020204030204" pitchFamily="34" charset="0"/>
                        </a:rPr>
                        <a:t>Account State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Calibri" panose="020F0502020204030204" pitchFamily="34" charset="0"/>
                          <a:cs typeface="Calibri" panose="020F0502020204030204" pitchFamily="34" charset="0"/>
                        </a:rPr>
                        <a:t>1-bit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8001160"/>
                  </a:ext>
                </a:extLst>
              </a:tr>
            </a:tbl>
          </a:graphicData>
        </a:graphic>
      </p:graphicFrame>
      <p:sp>
        <p:nvSpPr>
          <p:cNvPr id="6" name="TextBox 5">
            <a:extLst>
              <a:ext uri="{FF2B5EF4-FFF2-40B4-BE49-F238E27FC236}">
                <a16:creationId xmlns:a16="http://schemas.microsoft.com/office/drawing/2014/main" id="{2F24CAF4-B89D-4B23-9301-DDE03872209A}"/>
              </a:ext>
            </a:extLst>
          </p:cNvPr>
          <p:cNvSpPr txBox="1"/>
          <p:nvPr/>
        </p:nvSpPr>
        <p:spPr>
          <a:xfrm>
            <a:off x="5495926" y="359771"/>
            <a:ext cx="1524000" cy="584775"/>
          </a:xfrm>
          <a:prstGeom prst="rect">
            <a:avLst/>
          </a:prstGeom>
          <a:noFill/>
        </p:spPr>
        <p:txBody>
          <a:bodyPr wrap="square" rtlCol="0">
            <a:spAutoFit/>
          </a:bodyPr>
          <a:lstStyle/>
          <a:p>
            <a:pPr algn="ctr"/>
            <a:r>
              <a:rPr lang="en-US" sz="3200" dirty="0">
                <a:latin typeface="Calibri" panose="020F0502020204030204" pitchFamily="34" charset="0"/>
                <a:cs typeface="Calibri" panose="020F0502020204030204" pitchFamily="34" charset="0"/>
              </a:rPr>
              <a:t>Stage 1</a:t>
            </a:r>
          </a:p>
        </p:txBody>
      </p:sp>
    </p:spTree>
    <p:extLst>
      <p:ext uri="{BB962C8B-B14F-4D97-AF65-F5344CB8AC3E}">
        <p14:creationId xmlns:p14="http://schemas.microsoft.com/office/powerpoint/2010/main" val="4143822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7960B-6F20-41E2-A60F-3F300B8A7E0D}"/>
              </a:ext>
            </a:extLst>
          </p:cNvPr>
          <p:cNvSpPr>
            <a:spLocks noGrp="1"/>
          </p:cNvSpPr>
          <p:nvPr>
            <p:ph type="title"/>
          </p:nvPr>
        </p:nvSpPr>
        <p:spPr/>
        <p:txBody>
          <a:bodyPr anchor="ctr">
            <a:normAutofit/>
          </a:bodyPr>
          <a:lstStyle/>
          <a:p>
            <a:pPr algn="ctr"/>
            <a:r>
              <a:rPr lang="en-US" cap="none" dirty="0">
                <a:latin typeface="Calibri" panose="020F0502020204030204" pitchFamily="34" charset="0"/>
                <a:cs typeface="Calibri" panose="020F0502020204030204" pitchFamily="34" charset="0"/>
              </a:rPr>
              <a:t>PIN Verification</a:t>
            </a:r>
          </a:p>
        </p:txBody>
      </p:sp>
      <p:sp>
        <p:nvSpPr>
          <p:cNvPr id="3" name="Content Placeholder 2">
            <a:extLst>
              <a:ext uri="{FF2B5EF4-FFF2-40B4-BE49-F238E27FC236}">
                <a16:creationId xmlns:a16="http://schemas.microsoft.com/office/drawing/2014/main" id="{1AE33278-C25F-4E6F-9894-B8FBA3A363A8}"/>
              </a:ext>
            </a:extLst>
          </p:cNvPr>
          <p:cNvSpPr>
            <a:spLocks noGrp="1"/>
          </p:cNvSpPr>
          <p:nvPr>
            <p:ph idx="1"/>
          </p:nvPr>
        </p:nvSpPr>
        <p:spPr>
          <a:xfrm>
            <a:off x="1356330" y="1844399"/>
            <a:ext cx="6606570" cy="4442102"/>
          </a:xfrm>
        </p:spPr>
        <p:txBody>
          <a:bodyPr>
            <a:noAutofit/>
          </a:bodyPr>
          <a:lstStyle/>
          <a:p>
            <a:pPr algn="just"/>
            <a:r>
              <a:rPr lang="en-US" dirty="0">
                <a:latin typeface="Calibri" panose="020F0502020204030204" pitchFamily="34" charset="0"/>
                <a:cs typeface="Calibri" panose="020F0502020204030204" pitchFamily="34" charset="0"/>
              </a:rPr>
              <a:t>PIN is used to authenticate the user.</a:t>
            </a:r>
          </a:p>
          <a:p>
            <a:pPr algn="just"/>
            <a:r>
              <a:rPr lang="en-US" dirty="0">
                <a:latin typeface="Calibri" panose="020F0502020204030204" pitchFamily="34" charset="0"/>
                <a:cs typeface="Calibri" panose="020F0502020204030204" pitchFamily="34" charset="0"/>
              </a:rPr>
              <a:t>If the PIN entered by user matches the PIN stored in the account details, it proceeds to the Banking Services section.</a:t>
            </a:r>
          </a:p>
          <a:p>
            <a:pPr algn="just"/>
            <a:r>
              <a:rPr lang="en-US" dirty="0">
                <a:latin typeface="Calibri" panose="020F0502020204030204" pitchFamily="34" charset="0"/>
                <a:cs typeface="Calibri" panose="020F0502020204030204" pitchFamily="34" charset="0"/>
              </a:rPr>
              <a:t>Else, it prompts the user to re-enter the pin for a maximum of 2 more attempts. </a:t>
            </a:r>
          </a:p>
          <a:p>
            <a:pPr algn="just"/>
            <a:r>
              <a:rPr lang="en-US" dirty="0">
                <a:latin typeface="Calibri" panose="020F0502020204030204" pitchFamily="34" charset="0"/>
                <a:cs typeface="Calibri" panose="020F0502020204030204" pitchFamily="34" charset="0"/>
              </a:rPr>
              <a:t>If the user fails to enter the correct pin in the 3 attempts given, the account is blocked and the status bit in the account details is changed to 0 and the user is refrained from making any further transactions through that account. </a:t>
            </a:r>
            <a:endParaRPr lang="en-US" b="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C3A76013-B07D-45C4-AA38-E4B3FEAFB68E}"/>
              </a:ext>
            </a:extLst>
          </p:cNvPr>
          <p:cNvSpPr txBox="1"/>
          <p:nvPr/>
        </p:nvSpPr>
        <p:spPr>
          <a:xfrm>
            <a:off x="5495926" y="359771"/>
            <a:ext cx="1524000" cy="584775"/>
          </a:xfrm>
          <a:prstGeom prst="rect">
            <a:avLst/>
          </a:prstGeom>
          <a:noFill/>
        </p:spPr>
        <p:txBody>
          <a:bodyPr wrap="square" rtlCol="0">
            <a:spAutoFit/>
          </a:bodyPr>
          <a:lstStyle/>
          <a:p>
            <a:pPr algn="ctr"/>
            <a:r>
              <a:rPr lang="en-US" sz="3200" dirty="0">
                <a:latin typeface="Calibri" panose="020F0502020204030204" pitchFamily="34" charset="0"/>
                <a:cs typeface="Calibri" panose="020F0502020204030204" pitchFamily="34" charset="0"/>
              </a:rPr>
              <a:t>Stage 2</a:t>
            </a:r>
          </a:p>
        </p:txBody>
      </p:sp>
      <p:sp>
        <p:nvSpPr>
          <p:cNvPr id="5" name="Rectangle 4">
            <a:extLst>
              <a:ext uri="{FF2B5EF4-FFF2-40B4-BE49-F238E27FC236}">
                <a16:creationId xmlns:a16="http://schemas.microsoft.com/office/drawing/2014/main" id="{E05D8476-DB98-41E0-91E9-EA99FE0D7832}"/>
              </a:ext>
            </a:extLst>
          </p:cNvPr>
          <p:cNvSpPr/>
          <p:nvPr/>
        </p:nvSpPr>
        <p:spPr>
          <a:xfrm>
            <a:off x="8096250" y="1432918"/>
            <a:ext cx="1971040" cy="822960"/>
          </a:xfrm>
          <a:prstGeom prst="rect">
            <a:avLst/>
          </a:prstGeom>
          <a:solidFill>
            <a:schemeClr val="tx1"/>
          </a:solidFill>
          <a:ln w="38100">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FFFF"/>
                </a:solidFill>
                <a:effectLst/>
                <a:uLnTx/>
                <a:uFillTx/>
                <a:latin typeface="Calibri" panose="020F0502020204030204" pitchFamily="34" charset="0"/>
                <a:cs typeface="Calibri" panose="020F0502020204030204" pitchFamily="34" charset="0"/>
              </a:rPr>
              <a:t>Enter PIN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00FFFF"/>
                </a:solidFill>
                <a:latin typeface="Calibri" panose="020F0502020204030204" pitchFamily="34" charset="0"/>
                <a:cs typeface="Calibri" panose="020F0502020204030204" pitchFamily="34" charset="0"/>
              </a:rPr>
              <a:t>Attempt 1</a:t>
            </a:r>
            <a:endParaRPr kumimoji="0" lang="en-US" sz="2000" i="0" u="none" strike="noStrike" kern="1200" cap="none" spc="0" normalizeH="0" baseline="0" noProof="0" dirty="0">
              <a:ln>
                <a:noFill/>
              </a:ln>
              <a:solidFill>
                <a:srgbClr val="00FFFF"/>
              </a:solidFill>
              <a:effectLst/>
              <a:uLnTx/>
              <a:uFillTx/>
              <a:latin typeface="Calibri" panose="020F0502020204030204" pitchFamily="34" charset="0"/>
              <a:cs typeface="Calibri" panose="020F0502020204030204" pitchFamily="34" charset="0"/>
            </a:endParaRPr>
          </a:p>
        </p:txBody>
      </p:sp>
      <p:cxnSp>
        <p:nvCxnSpPr>
          <p:cNvPr id="7" name="Straight Arrow Connector 6">
            <a:extLst>
              <a:ext uri="{FF2B5EF4-FFF2-40B4-BE49-F238E27FC236}">
                <a16:creationId xmlns:a16="http://schemas.microsoft.com/office/drawing/2014/main" id="{68814D84-7556-4B76-A2BA-C1BEF3713E7D}"/>
              </a:ext>
            </a:extLst>
          </p:cNvPr>
          <p:cNvCxnSpPr>
            <a:cxnSpLocks/>
            <a:stCxn id="5" idx="2"/>
            <a:endCxn id="8" idx="0"/>
          </p:cNvCxnSpPr>
          <p:nvPr/>
        </p:nvCxnSpPr>
        <p:spPr>
          <a:xfrm>
            <a:off x="9081770" y="2255878"/>
            <a:ext cx="0" cy="4208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4D757A2-BA36-47A9-9F23-BEB72B95667B}"/>
              </a:ext>
            </a:extLst>
          </p:cNvPr>
          <p:cNvSpPr/>
          <p:nvPr/>
        </p:nvSpPr>
        <p:spPr>
          <a:xfrm>
            <a:off x="8096250" y="2676714"/>
            <a:ext cx="1971040" cy="822960"/>
          </a:xfrm>
          <a:prstGeom prst="rect">
            <a:avLst/>
          </a:prstGeom>
          <a:solidFill>
            <a:schemeClr val="accent1">
              <a:lumMod val="75000"/>
            </a:schemeClr>
          </a:solidFill>
          <a:ln w="38100">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r>
              <a:rPr lang="en-US" sz="2000" b="1" dirty="0">
                <a:solidFill>
                  <a:schemeClr val="bg1"/>
                </a:solidFill>
                <a:latin typeface="Calibri" panose="020F0502020204030204" pitchFamily="34" charset="0"/>
                <a:cs typeface="Calibri" panose="020F0502020204030204" pitchFamily="34" charset="0"/>
              </a:rPr>
              <a:t>Enter PIN</a:t>
            </a:r>
          </a:p>
          <a:p>
            <a:pPr lvl="0" algn="ctr" defTabSz="914400">
              <a:defRPr/>
            </a:pPr>
            <a:r>
              <a:rPr lang="en-US" sz="2000" dirty="0">
                <a:solidFill>
                  <a:schemeClr val="bg1"/>
                </a:solidFill>
                <a:latin typeface="Calibri" panose="020F0502020204030204" pitchFamily="34" charset="0"/>
                <a:cs typeface="Calibri" panose="020F0502020204030204" pitchFamily="34" charset="0"/>
              </a:rPr>
              <a:t>Attempt 2</a:t>
            </a:r>
          </a:p>
        </p:txBody>
      </p:sp>
      <p:sp>
        <p:nvSpPr>
          <p:cNvPr id="11" name="Rectangle 10">
            <a:extLst>
              <a:ext uri="{FF2B5EF4-FFF2-40B4-BE49-F238E27FC236}">
                <a16:creationId xmlns:a16="http://schemas.microsoft.com/office/drawing/2014/main" id="{33F3339A-CEB0-49FF-AAA3-D4CBB1ADBE9A}"/>
              </a:ext>
            </a:extLst>
          </p:cNvPr>
          <p:cNvSpPr/>
          <p:nvPr/>
        </p:nvSpPr>
        <p:spPr>
          <a:xfrm>
            <a:off x="8096250" y="3901798"/>
            <a:ext cx="1971040" cy="822960"/>
          </a:xfrm>
          <a:prstGeom prst="rect">
            <a:avLst/>
          </a:prstGeom>
          <a:solidFill>
            <a:srgbClr val="C40000"/>
          </a:solidFill>
          <a:ln w="38100">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r>
              <a:rPr lang="en-US" sz="2000" b="1" dirty="0">
                <a:solidFill>
                  <a:schemeClr val="bg1"/>
                </a:solidFill>
                <a:latin typeface="Calibri" panose="020F0502020204030204" pitchFamily="34" charset="0"/>
                <a:cs typeface="Calibri" panose="020F0502020204030204" pitchFamily="34" charset="0"/>
              </a:rPr>
              <a:t>Enter PIN</a:t>
            </a:r>
          </a:p>
          <a:p>
            <a:pPr lvl="0" algn="ctr" defTabSz="914400">
              <a:defRPr/>
            </a:pPr>
            <a:r>
              <a:rPr lang="en-US" sz="2000" dirty="0">
                <a:solidFill>
                  <a:schemeClr val="bg1"/>
                </a:solidFill>
                <a:latin typeface="Calibri" panose="020F0502020204030204" pitchFamily="34" charset="0"/>
                <a:cs typeface="Calibri" panose="020F0502020204030204" pitchFamily="34" charset="0"/>
              </a:rPr>
              <a:t>Attempt 3</a:t>
            </a:r>
          </a:p>
        </p:txBody>
      </p:sp>
      <p:cxnSp>
        <p:nvCxnSpPr>
          <p:cNvPr id="12" name="Straight Arrow Connector 11">
            <a:extLst>
              <a:ext uri="{FF2B5EF4-FFF2-40B4-BE49-F238E27FC236}">
                <a16:creationId xmlns:a16="http://schemas.microsoft.com/office/drawing/2014/main" id="{CF30AECB-4879-4682-864C-9BCC920B971E}"/>
              </a:ext>
            </a:extLst>
          </p:cNvPr>
          <p:cNvCxnSpPr>
            <a:cxnSpLocks/>
            <a:stCxn id="11" idx="2"/>
            <a:endCxn id="13" idx="0"/>
          </p:cNvCxnSpPr>
          <p:nvPr/>
        </p:nvCxnSpPr>
        <p:spPr>
          <a:xfrm>
            <a:off x="9081770" y="4724758"/>
            <a:ext cx="0" cy="411480"/>
          </a:xfrm>
          <a:prstGeom prst="straightConnector1">
            <a:avLst/>
          </a:prstGeom>
          <a:ln w="57150">
            <a:solidFill>
              <a:srgbClr val="FF3333"/>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43C084E-CEA9-40D0-BD58-34E297198441}"/>
              </a:ext>
            </a:extLst>
          </p:cNvPr>
          <p:cNvSpPr/>
          <p:nvPr/>
        </p:nvSpPr>
        <p:spPr>
          <a:xfrm>
            <a:off x="8096250" y="5136238"/>
            <a:ext cx="1971040" cy="409023"/>
          </a:xfrm>
          <a:prstGeom prst="rect">
            <a:avLst/>
          </a:prstGeom>
          <a:solidFill>
            <a:srgbClr val="FA0000"/>
          </a:solidFill>
          <a:ln w="38100">
            <a:solidFill>
              <a:srgbClr val="F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r>
              <a:rPr lang="en-US" sz="2000" dirty="0">
                <a:solidFill>
                  <a:schemeClr val="bg1"/>
                </a:solidFill>
                <a:latin typeface="Calibri" panose="020F0502020204030204" pitchFamily="34" charset="0"/>
                <a:cs typeface="Calibri" panose="020F0502020204030204" pitchFamily="34" charset="0"/>
              </a:rPr>
              <a:t>Account Blocked</a:t>
            </a:r>
          </a:p>
        </p:txBody>
      </p:sp>
      <p:cxnSp>
        <p:nvCxnSpPr>
          <p:cNvPr id="14" name="Straight Arrow Connector 13">
            <a:extLst>
              <a:ext uri="{FF2B5EF4-FFF2-40B4-BE49-F238E27FC236}">
                <a16:creationId xmlns:a16="http://schemas.microsoft.com/office/drawing/2014/main" id="{4BE7CE7D-1B95-4812-A36B-4D2593752D43}"/>
              </a:ext>
            </a:extLst>
          </p:cNvPr>
          <p:cNvCxnSpPr>
            <a:cxnSpLocks/>
            <a:stCxn id="8" idx="2"/>
            <a:endCxn id="11" idx="0"/>
          </p:cNvCxnSpPr>
          <p:nvPr/>
        </p:nvCxnSpPr>
        <p:spPr>
          <a:xfrm>
            <a:off x="9081770" y="3499674"/>
            <a:ext cx="0" cy="402124"/>
          </a:xfrm>
          <a:prstGeom prst="straightConnector1">
            <a:avLst/>
          </a:prstGeom>
          <a:ln w="57150">
            <a:solidFill>
              <a:srgbClr val="C4000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5332E04-81C0-4A81-98B3-56C9272021D4}"/>
              </a:ext>
            </a:extLst>
          </p:cNvPr>
          <p:cNvSpPr/>
          <p:nvPr/>
        </p:nvSpPr>
        <p:spPr>
          <a:xfrm>
            <a:off x="10200640" y="2299728"/>
            <a:ext cx="1971040" cy="416246"/>
          </a:xfrm>
          <a:prstGeom prst="rect">
            <a:avLst/>
          </a:prstGeom>
          <a:solidFill>
            <a:srgbClr val="586EA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Banking Services</a:t>
            </a:r>
          </a:p>
        </p:txBody>
      </p:sp>
      <p:cxnSp>
        <p:nvCxnSpPr>
          <p:cNvPr id="29" name="Straight Arrow Connector 28">
            <a:extLst>
              <a:ext uri="{FF2B5EF4-FFF2-40B4-BE49-F238E27FC236}">
                <a16:creationId xmlns:a16="http://schemas.microsoft.com/office/drawing/2014/main" id="{A2192B2B-4803-406A-B1B8-3B5CE385CFA7}"/>
              </a:ext>
            </a:extLst>
          </p:cNvPr>
          <p:cNvCxnSpPr>
            <a:cxnSpLocks/>
            <a:stCxn id="8" idx="3"/>
            <a:endCxn id="18" idx="2"/>
          </p:cNvCxnSpPr>
          <p:nvPr/>
        </p:nvCxnSpPr>
        <p:spPr>
          <a:xfrm flipV="1">
            <a:off x="10067290" y="2715974"/>
            <a:ext cx="1118870" cy="372220"/>
          </a:xfrm>
          <a:prstGeom prst="straightConnector1">
            <a:avLst/>
          </a:prstGeom>
          <a:ln w="57150">
            <a:solidFill>
              <a:srgbClr val="586EA6"/>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229B38F-A0D4-40ED-9F4A-90A27F02F061}"/>
              </a:ext>
            </a:extLst>
          </p:cNvPr>
          <p:cNvCxnSpPr>
            <a:cxnSpLocks/>
            <a:stCxn id="11" idx="3"/>
            <a:endCxn id="18" idx="2"/>
          </p:cNvCxnSpPr>
          <p:nvPr/>
        </p:nvCxnSpPr>
        <p:spPr>
          <a:xfrm flipV="1">
            <a:off x="10067290" y="2715974"/>
            <a:ext cx="1118870" cy="1597304"/>
          </a:xfrm>
          <a:prstGeom prst="straightConnector1">
            <a:avLst/>
          </a:prstGeom>
          <a:ln w="57150">
            <a:solidFill>
              <a:srgbClr val="586EA6"/>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8DD77DD-034F-4C79-BB2F-064EE32A4CE6}"/>
              </a:ext>
            </a:extLst>
          </p:cNvPr>
          <p:cNvSpPr/>
          <p:nvPr/>
        </p:nvSpPr>
        <p:spPr>
          <a:xfrm>
            <a:off x="10414535" y="5340749"/>
            <a:ext cx="1623159" cy="757281"/>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Account Number Identification</a:t>
            </a:r>
          </a:p>
        </p:txBody>
      </p:sp>
      <p:cxnSp>
        <p:nvCxnSpPr>
          <p:cNvPr id="114" name="Connector: Curved 113">
            <a:extLst>
              <a:ext uri="{FF2B5EF4-FFF2-40B4-BE49-F238E27FC236}">
                <a16:creationId xmlns:a16="http://schemas.microsoft.com/office/drawing/2014/main" id="{ED4616E7-E0D1-4D42-8B03-AF7CA50BB290}"/>
              </a:ext>
            </a:extLst>
          </p:cNvPr>
          <p:cNvCxnSpPr>
            <a:cxnSpLocks/>
            <a:stCxn id="13" idx="3"/>
            <a:endCxn id="35" idx="0"/>
          </p:cNvCxnSpPr>
          <p:nvPr/>
        </p:nvCxnSpPr>
        <p:spPr>
          <a:xfrm flipV="1">
            <a:off x="10067290" y="5340749"/>
            <a:ext cx="1158825" cy="1"/>
          </a:xfrm>
          <a:prstGeom prst="curvedConnector4">
            <a:avLst>
              <a:gd name="adj1" fmla="val 14983"/>
              <a:gd name="adj2" fmla="val 43311200000"/>
            </a:avLst>
          </a:prstGeom>
          <a:ln w="57150">
            <a:solidFill>
              <a:srgbClr val="586EA6"/>
            </a:solidFill>
            <a:tailEnd type="triangle"/>
          </a:ln>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id="{59384F76-7B00-40D1-8B66-D591876753EC}"/>
              </a:ext>
            </a:extLst>
          </p:cNvPr>
          <p:cNvSpPr/>
          <p:nvPr/>
        </p:nvSpPr>
        <p:spPr>
          <a:xfrm>
            <a:off x="10124440" y="1543050"/>
            <a:ext cx="943610" cy="552167"/>
          </a:xfrm>
          <a:prstGeom prst="rect">
            <a:avLst/>
          </a:prstGeom>
          <a:solidFill>
            <a:srgbClr val="E1DF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cxnSp>
        <p:nvCxnSpPr>
          <p:cNvPr id="20" name="Straight Arrow Connector 19">
            <a:extLst>
              <a:ext uri="{FF2B5EF4-FFF2-40B4-BE49-F238E27FC236}">
                <a16:creationId xmlns:a16="http://schemas.microsoft.com/office/drawing/2014/main" id="{62027B3C-23D1-42CB-9AB0-08257CC33747}"/>
              </a:ext>
            </a:extLst>
          </p:cNvPr>
          <p:cNvCxnSpPr>
            <a:cxnSpLocks/>
            <a:stCxn id="5" idx="3"/>
            <a:endCxn id="18" idx="0"/>
          </p:cNvCxnSpPr>
          <p:nvPr/>
        </p:nvCxnSpPr>
        <p:spPr>
          <a:xfrm>
            <a:off x="10067290" y="1844398"/>
            <a:ext cx="1118870" cy="455330"/>
          </a:xfrm>
          <a:prstGeom prst="straightConnector1">
            <a:avLst/>
          </a:prstGeom>
          <a:ln w="57150">
            <a:solidFill>
              <a:srgbClr val="586EA6"/>
            </a:solidFill>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8FCCA702-8540-49B4-86F7-134C21EC698F}"/>
              </a:ext>
            </a:extLst>
          </p:cNvPr>
          <p:cNvSpPr txBox="1"/>
          <p:nvPr/>
        </p:nvSpPr>
        <p:spPr>
          <a:xfrm rot="1205292">
            <a:off x="10295296" y="1910552"/>
            <a:ext cx="1731644"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Valid</a:t>
            </a:r>
          </a:p>
        </p:txBody>
      </p:sp>
      <p:sp>
        <p:nvSpPr>
          <p:cNvPr id="117" name="TextBox 116">
            <a:extLst>
              <a:ext uri="{FF2B5EF4-FFF2-40B4-BE49-F238E27FC236}">
                <a16:creationId xmlns:a16="http://schemas.microsoft.com/office/drawing/2014/main" id="{EFDCD2FF-C8DF-4DAC-868D-FD825F8CB4B2}"/>
              </a:ext>
            </a:extLst>
          </p:cNvPr>
          <p:cNvSpPr txBox="1"/>
          <p:nvPr/>
        </p:nvSpPr>
        <p:spPr>
          <a:xfrm rot="18995640">
            <a:off x="9694228" y="2959853"/>
            <a:ext cx="1731644" cy="369332"/>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Valid</a:t>
            </a:r>
          </a:p>
        </p:txBody>
      </p:sp>
      <p:sp>
        <p:nvSpPr>
          <p:cNvPr id="120" name="TextBox 119">
            <a:extLst>
              <a:ext uri="{FF2B5EF4-FFF2-40B4-BE49-F238E27FC236}">
                <a16:creationId xmlns:a16="http://schemas.microsoft.com/office/drawing/2014/main" id="{BC11FAFD-2C51-4597-95B1-7AA799268324}"/>
              </a:ext>
            </a:extLst>
          </p:cNvPr>
          <p:cNvSpPr txBox="1"/>
          <p:nvPr/>
        </p:nvSpPr>
        <p:spPr>
          <a:xfrm>
            <a:off x="9134475" y="3507976"/>
            <a:ext cx="799386"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Invalid</a:t>
            </a:r>
          </a:p>
        </p:txBody>
      </p:sp>
      <p:sp>
        <p:nvSpPr>
          <p:cNvPr id="121" name="TextBox 120">
            <a:extLst>
              <a:ext uri="{FF2B5EF4-FFF2-40B4-BE49-F238E27FC236}">
                <a16:creationId xmlns:a16="http://schemas.microsoft.com/office/drawing/2014/main" id="{F18BBE31-072B-4B12-B541-B56F39A7F1E3}"/>
              </a:ext>
            </a:extLst>
          </p:cNvPr>
          <p:cNvSpPr txBox="1"/>
          <p:nvPr/>
        </p:nvSpPr>
        <p:spPr>
          <a:xfrm>
            <a:off x="9105900" y="4736701"/>
            <a:ext cx="799386"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Invalid</a:t>
            </a:r>
          </a:p>
        </p:txBody>
      </p:sp>
      <p:sp>
        <p:nvSpPr>
          <p:cNvPr id="122" name="TextBox 121">
            <a:extLst>
              <a:ext uri="{FF2B5EF4-FFF2-40B4-BE49-F238E27FC236}">
                <a16:creationId xmlns:a16="http://schemas.microsoft.com/office/drawing/2014/main" id="{35D7A537-DA69-489B-8A6E-2EC1468383C8}"/>
              </a:ext>
            </a:extLst>
          </p:cNvPr>
          <p:cNvSpPr txBox="1"/>
          <p:nvPr/>
        </p:nvSpPr>
        <p:spPr>
          <a:xfrm>
            <a:off x="9115425" y="2269726"/>
            <a:ext cx="799386"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Invalid</a:t>
            </a:r>
          </a:p>
        </p:txBody>
      </p:sp>
    </p:spTree>
    <p:extLst>
      <p:ext uri="{BB962C8B-B14F-4D97-AF65-F5344CB8AC3E}">
        <p14:creationId xmlns:p14="http://schemas.microsoft.com/office/powerpoint/2010/main" val="127318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AB8E5-7682-45DB-9A71-C660DFB14EFE}"/>
              </a:ext>
            </a:extLst>
          </p:cNvPr>
          <p:cNvSpPr>
            <a:spLocks noGrp="1"/>
          </p:cNvSpPr>
          <p:nvPr>
            <p:ph type="title"/>
          </p:nvPr>
        </p:nvSpPr>
        <p:spPr/>
        <p:txBody>
          <a:bodyPr anchor="ctr"/>
          <a:lstStyle/>
          <a:p>
            <a:pPr algn="ctr"/>
            <a:r>
              <a:rPr lang="en-US" cap="none" dirty="0">
                <a:latin typeface="Calibri" panose="020F0502020204030204" pitchFamily="34" charset="0"/>
                <a:cs typeface="Calibri" panose="020F0502020204030204" pitchFamily="34" charset="0"/>
              </a:rPr>
              <a:t>Select Banking Services</a:t>
            </a:r>
          </a:p>
        </p:txBody>
      </p:sp>
      <p:sp>
        <p:nvSpPr>
          <p:cNvPr id="3" name="Content Placeholder 2">
            <a:extLst>
              <a:ext uri="{FF2B5EF4-FFF2-40B4-BE49-F238E27FC236}">
                <a16:creationId xmlns:a16="http://schemas.microsoft.com/office/drawing/2014/main" id="{82C660E7-465A-4DF1-8347-11E33E1D0214}"/>
              </a:ext>
            </a:extLst>
          </p:cNvPr>
          <p:cNvSpPr>
            <a:spLocks noGrp="1"/>
          </p:cNvSpPr>
          <p:nvPr>
            <p:ph idx="1"/>
          </p:nvPr>
        </p:nvSpPr>
        <p:spPr/>
        <p:txBody>
          <a:bodyPr>
            <a:normAutofit/>
          </a:bodyPr>
          <a:lstStyle/>
          <a:p>
            <a:pPr marL="0" indent="0" algn="just">
              <a:buNone/>
            </a:pPr>
            <a:r>
              <a:rPr lang="en-US" dirty="0">
                <a:latin typeface="Calibri" panose="020F0502020204030204" pitchFamily="34" charset="0"/>
                <a:cs typeface="Calibri" panose="020F0502020204030204" pitchFamily="34" charset="0"/>
              </a:rPr>
              <a:t>There are 4 services available in the ATM machine. User can select their desired service through the ATM, which is encoded and communicated to the controller as shown below:</a:t>
            </a:r>
          </a:p>
        </p:txBody>
      </p:sp>
      <p:graphicFrame>
        <p:nvGraphicFramePr>
          <p:cNvPr id="6" name="Table 6">
            <a:extLst>
              <a:ext uri="{FF2B5EF4-FFF2-40B4-BE49-F238E27FC236}">
                <a16:creationId xmlns:a16="http://schemas.microsoft.com/office/drawing/2014/main" id="{3CA00E5C-368E-4B28-BC8D-9752E082F2CC}"/>
              </a:ext>
            </a:extLst>
          </p:cNvPr>
          <p:cNvGraphicFramePr>
            <a:graphicFrameLocks noGrp="1"/>
          </p:cNvGraphicFramePr>
          <p:nvPr>
            <p:extLst>
              <p:ext uri="{D42A27DB-BD31-4B8C-83A1-F6EECF244321}">
                <p14:modId xmlns:p14="http://schemas.microsoft.com/office/powerpoint/2010/main" val="3879251163"/>
              </p:ext>
            </p:extLst>
          </p:nvPr>
        </p:nvGraphicFramePr>
        <p:xfrm>
          <a:off x="1584572" y="3192398"/>
          <a:ext cx="9022855" cy="1097280"/>
        </p:xfrm>
        <a:graphic>
          <a:graphicData uri="http://schemas.openxmlformats.org/drawingml/2006/table">
            <a:tbl>
              <a:tblPr firstRow="1" bandRow="1">
                <a:tableStyleId>{5C22544A-7EE6-4342-B048-85BDC9FD1C3A}</a:tableStyleId>
              </a:tblPr>
              <a:tblGrid>
                <a:gridCol w="1804571">
                  <a:extLst>
                    <a:ext uri="{9D8B030D-6E8A-4147-A177-3AD203B41FA5}">
                      <a16:colId xmlns:a16="http://schemas.microsoft.com/office/drawing/2014/main" val="1773874858"/>
                    </a:ext>
                  </a:extLst>
                </a:gridCol>
                <a:gridCol w="1804571">
                  <a:extLst>
                    <a:ext uri="{9D8B030D-6E8A-4147-A177-3AD203B41FA5}">
                      <a16:colId xmlns:a16="http://schemas.microsoft.com/office/drawing/2014/main" val="2745020547"/>
                    </a:ext>
                  </a:extLst>
                </a:gridCol>
                <a:gridCol w="1804571">
                  <a:extLst>
                    <a:ext uri="{9D8B030D-6E8A-4147-A177-3AD203B41FA5}">
                      <a16:colId xmlns:a16="http://schemas.microsoft.com/office/drawing/2014/main" val="454621762"/>
                    </a:ext>
                  </a:extLst>
                </a:gridCol>
                <a:gridCol w="1970930">
                  <a:extLst>
                    <a:ext uri="{9D8B030D-6E8A-4147-A177-3AD203B41FA5}">
                      <a16:colId xmlns:a16="http://schemas.microsoft.com/office/drawing/2014/main" val="1410661344"/>
                    </a:ext>
                  </a:extLst>
                </a:gridCol>
                <a:gridCol w="1638212">
                  <a:extLst>
                    <a:ext uri="{9D8B030D-6E8A-4147-A177-3AD203B41FA5}">
                      <a16:colId xmlns:a16="http://schemas.microsoft.com/office/drawing/2014/main" val="3723644940"/>
                    </a:ext>
                  </a:extLst>
                </a:gridCol>
              </a:tblGrid>
              <a:tr h="370840">
                <a:tc>
                  <a:txBody>
                    <a:bodyPr/>
                    <a:lstStyle/>
                    <a:p>
                      <a:pPr algn="ctr"/>
                      <a:r>
                        <a:rPr lang="en-US" sz="2000" b="1" dirty="0">
                          <a:latin typeface="Calibri" panose="020F0502020204030204" pitchFamily="34" charset="0"/>
                          <a:cs typeface="Calibri" panose="020F0502020204030204" pitchFamily="34" charset="0"/>
                        </a:rPr>
                        <a:t>Service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0" dirty="0">
                          <a:latin typeface="Calibri" panose="020F0502020204030204" pitchFamily="34" charset="0"/>
                          <a:cs typeface="Calibri" panose="020F0502020204030204" pitchFamily="34" charset="0"/>
                        </a:rPr>
                        <a:t>Display Balance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0" dirty="0">
                          <a:latin typeface="Calibri" panose="020F0502020204030204" pitchFamily="34" charset="0"/>
                          <a:cs typeface="Calibri" panose="020F0502020204030204" pitchFamily="34" charset="0"/>
                        </a:rPr>
                        <a:t>Changing PIN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0" dirty="0">
                          <a:latin typeface="Calibri" panose="020F0502020204030204" pitchFamily="34" charset="0"/>
                          <a:cs typeface="Calibri" panose="020F0502020204030204" pitchFamily="34" charset="0"/>
                        </a:rPr>
                        <a:t>Money Withdrawal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0" dirty="0">
                          <a:latin typeface="Calibri" panose="020F0502020204030204" pitchFamily="34" charset="0"/>
                          <a:cs typeface="Calibri" panose="020F0502020204030204" pitchFamily="34" charset="0"/>
                        </a:rPr>
                        <a:t>Money Deposit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6894438"/>
                  </a:ext>
                </a:extLst>
              </a:tr>
              <a:tr h="370840">
                <a:tc>
                  <a:txBody>
                    <a:bodyPr/>
                    <a:lstStyle/>
                    <a:p>
                      <a:pPr algn="ctr"/>
                      <a:r>
                        <a:rPr lang="en-US" sz="2000" b="1" dirty="0">
                          <a:latin typeface="Calibri" panose="020F0502020204030204" pitchFamily="34" charset="0"/>
                          <a:cs typeface="Calibri" panose="020F0502020204030204" pitchFamily="34" charset="0"/>
                        </a:rPr>
                        <a:t>Encoded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latin typeface="Calibri" panose="020F0502020204030204" pitchFamily="34" charset="0"/>
                          <a:cs typeface="Calibri" panose="020F0502020204030204" pitchFamily="34" charset="0"/>
                        </a:rPr>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latin typeface="Calibri" panose="020F0502020204030204" pitchFamily="34" charset="0"/>
                          <a:cs typeface="Calibri" panose="020F0502020204030204" pitchFamily="34" charset="0"/>
                        </a:rPr>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latin typeface="Calibri" panose="020F0502020204030204" pitchFamily="34" charset="0"/>
                          <a:cs typeface="Calibri" panose="020F0502020204030204" pitchFamily="34"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latin typeface="Calibri" panose="020F0502020204030204" pitchFamily="34" charset="0"/>
                          <a:cs typeface="Calibri" panose="020F0502020204030204" pitchFamily="34"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8138957"/>
                  </a:ext>
                </a:extLst>
              </a:tr>
            </a:tbl>
          </a:graphicData>
        </a:graphic>
      </p:graphicFrame>
      <p:sp>
        <p:nvSpPr>
          <p:cNvPr id="8" name="TextBox 7">
            <a:extLst>
              <a:ext uri="{FF2B5EF4-FFF2-40B4-BE49-F238E27FC236}">
                <a16:creationId xmlns:a16="http://schemas.microsoft.com/office/drawing/2014/main" id="{5AC3ECD8-C4CC-465C-8B90-75D3F60F1D61}"/>
              </a:ext>
            </a:extLst>
          </p:cNvPr>
          <p:cNvSpPr txBox="1"/>
          <p:nvPr/>
        </p:nvSpPr>
        <p:spPr>
          <a:xfrm>
            <a:off x="5495926" y="359771"/>
            <a:ext cx="1524000" cy="584775"/>
          </a:xfrm>
          <a:prstGeom prst="rect">
            <a:avLst/>
          </a:prstGeom>
          <a:noFill/>
        </p:spPr>
        <p:txBody>
          <a:bodyPr wrap="square" rtlCol="0">
            <a:spAutoFit/>
          </a:bodyPr>
          <a:lstStyle/>
          <a:p>
            <a:pPr algn="ctr"/>
            <a:r>
              <a:rPr lang="en-US" sz="3200" dirty="0">
                <a:latin typeface="Calibri" panose="020F0502020204030204" pitchFamily="34" charset="0"/>
                <a:cs typeface="Calibri" panose="020F0502020204030204" pitchFamily="34" charset="0"/>
              </a:rPr>
              <a:t>Stage 3</a:t>
            </a:r>
          </a:p>
        </p:txBody>
      </p:sp>
    </p:spTree>
    <p:extLst>
      <p:ext uri="{BB962C8B-B14F-4D97-AF65-F5344CB8AC3E}">
        <p14:creationId xmlns:p14="http://schemas.microsoft.com/office/powerpoint/2010/main" val="2813413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8276F-2FB1-4EDB-80CC-0707C66F5454}"/>
              </a:ext>
            </a:extLst>
          </p:cNvPr>
          <p:cNvSpPr>
            <a:spLocks noGrp="1"/>
          </p:cNvSpPr>
          <p:nvPr>
            <p:ph type="title"/>
          </p:nvPr>
        </p:nvSpPr>
        <p:spPr/>
        <p:txBody>
          <a:bodyPr anchor="ctr"/>
          <a:lstStyle/>
          <a:p>
            <a:pPr algn="ctr"/>
            <a:r>
              <a:rPr lang="en-US" cap="none" dirty="0">
                <a:latin typeface="Calibri" panose="020F0502020204030204" pitchFamily="34" charset="0"/>
                <a:cs typeface="Calibri" panose="020F0502020204030204" pitchFamily="34" charset="0"/>
              </a:rPr>
              <a:t>Display Balance</a:t>
            </a:r>
          </a:p>
        </p:txBody>
      </p:sp>
      <p:sp>
        <p:nvSpPr>
          <p:cNvPr id="3" name="Content Placeholder 2">
            <a:extLst>
              <a:ext uri="{FF2B5EF4-FFF2-40B4-BE49-F238E27FC236}">
                <a16:creationId xmlns:a16="http://schemas.microsoft.com/office/drawing/2014/main" id="{FB2CEDCE-43CB-45B4-9A94-77024CCDC2E8}"/>
              </a:ext>
            </a:extLst>
          </p:cNvPr>
          <p:cNvSpPr>
            <a:spLocks noGrp="1"/>
          </p:cNvSpPr>
          <p:nvPr>
            <p:ph idx="1"/>
          </p:nvPr>
        </p:nvSpPr>
        <p:spPr>
          <a:xfrm>
            <a:off x="1451580" y="2015732"/>
            <a:ext cx="6292246" cy="3450613"/>
          </a:xfrm>
        </p:spPr>
        <p:txBody>
          <a:bodyPr/>
          <a:lstStyle/>
          <a:p>
            <a:pPr algn="just"/>
            <a:r>
              <a:rPr lang="en-US" dirty="0">
                <a:latin typeface="Calibri" panose="020F0502020204030204" pitchFamily="34" charset="0"/>
                <a:cs typeface="Calibri" panose="020F0502020204030204" pitchFamily="34" charset="0"/>
              </a:rPr>
              <a:t>When the controller receives input 00 from stage 3, account balance is displayed.</a:t>
            </a:r>
          </a:p>
          <a:p>
            <a:pPr algn="just"/>
            <a:r>
              <a:rPr lang="en-US" dirty="0">
                <a:latin typeface="Calibri" panose="020F0502020204030204" pitchFamily="34" charset="0"/>
                <a:cs typeface="Calibri" panose="020F0502020204030204" pitchFamily="34" charset="0"/>
              </a:rPr>
              <a:t>Now the ATM controller goes back to Card Identification state. The ATM can be used another time.</a:t>
            </a:r>
          </a:p>
        </p:txBody>
      </p:sp>
      <p:sp>
        <p:nvSpPr>
          <p:cNvPr id="4" name="TextBox 3">
            <a:extLst>
              <a:ext uri="{FF2B5EF4-FFF2-40B4-BE49-F238E27FC236}">
                <a16:creationId xmlns:a16="http://schemas.microsoft.com/office/drawing/2014/main" id="{A57DBDEA-3534-41EE-946C-E831CF74C308}"/>
              </a:ext>
            </a:extLst>
          </p:cNvPr>
          <p:cNvSpPr txBox="1"/>
          <p:nvPr/>
        </p:nvSpPr>
        <p:spPr>
          <a:xfrm>
            <a:off x="5495926" y="359771"/>
            <a:ext cx="1524000" cy="584775"/>
          </a:xfrm>
          <a:prstGeom prst="rect">
            <a:avLst/>
          </a:prstGeom>
          <a:noFill/>
        </p:spPr>
        <p:txBody>
          <a:bodyPr wrap="square" rtlCol="0">
            <a:spAutoFit/>
          </a:bodyPr>
          <a:lstStyle/>
          <a:p>
            <a:pPr algn="ctr"/>
            <a:r>
              <a:rPr lang="en-US" sz="3200" dirty="0">
                <a:latin typeface="Calibri" panose="020F0502020204030204" pitchFamily="34" charset="0"/>
                <a:cs typeface="Calibri" panose="020F0502020204030204" pitchFamily="34" charset="0"/>
              </a:rPr>
              <a:t>Stage 4</a:t>
            </a:r>
          </a:p>
        </p:txBody>
      </p:sp>
      <p:sp>
        <p:nvSpPr>
          <p:cNvPr id="6" name="Rectangle 5">
            <a:extLst>
              <a:ext uri="{FF2B5EF4-FFF2-40B4-BE49-F238E27FC236}">
                <a16:creationId xmlns:a16="http://schemas.microsoft.com/office/drawing/2014/main" id="{2B8ACAAA-ADF8-40D6-B5D0-F27380EC3A98}"/>
              </a:ext>
            </a:extLst>
          </p:cNvPr>
          <p:cNvSpPr/>
          <p:nvPr/>
        </p:nvSpPr>
        <p:spPr>
          <a:xfrm>
            <a:off x="9655790" y="2857187"/>
            <a:ext cx="1305045" cy="749039"/>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alibri" panose="020F0502020204030204" pitchFamily="34" charset="0"/>
                <a:cs typeface="Calibri" panose="020F0502020204030204" pitchFamily="34" charset="0"/>
              </a:rPr>
              <a:t>Display Balance</a:t>
            </a:r>
          </a:p>
        </p:txBody>
      </p:sp>
      <p:grpSp>
        <p:nvGrpSpPr>
          <p:cNvPr id="7" name="Group 6">
            <a:extLst>
              <a:ext uri="{FF2B5EF4-FFF2-40B4-BE49-F238E27FC236}">
                <a16:creationId xmlns:a16="http://schemas.microsoft.com/office/drawing/2014/main" id="{1B7B71BA-3322-426D-8931-C7BA0457EC03}"/>
              </a:ext>
            </a:extLst>
          </p:cNvPr>
          <p:cNvGrpSpPr/>
          <p:nvPr/>
        </p:nvGrpSpPr>
        <p:grpSpPr>
          <a:xfrm>
            <a:off x="9322793" y="1469739"/>
            <a:ext cx="1971040" cy="1218529"/>
            <a:chOff x="9593429" y="1076590"/>
            <a:chExt cx="1971040" cy="1218529"/>
          </a:xfrm>
        </p:grpSpPr>
        <p:sp>
          <p:nvSpPr>
            <p:cNvPr id="8" name="Rectangle 7">
              <a:extLst>
                <a:ext uri="{FF2B5EF4-FFF2-40B4-BE49-F238E27FC236}">
                  <a16:creationId xmlns:a16="http://schemas.microsoft.com/office/drawing/2014/main" id="{2B95044E-CF2F-45B4-ADB5-BAA1D4C3C07D}"/>
                </a:ext>
              </a:extLst>
            </p:cNvPr>
            <p:cNvSpPr/>
            <p:nvPr/>
          </p:nvSpPr>
          <p:spPr>
            <a:xfrm>
              <a:off x="9593429" y="1076590"/>
              <a:ext cx="1971040" cy="82296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Select Banking Service</a:t>
              </a:r>
            </a:p>
          </p:txBody>
        </p:sp>
        <p:sp>
          <p:nvSpPr>
            <p:cNvPr id="9" name="TextBox 8">
              <a:extLst>
                <a:ext uri="{FF2B5EF4-FFF2-40B4-BE49-F238E27FC236}">
                  <a16:creationId xmlns:a16="http://schemas.microsoft.com/office/drawing/2014/main" id="{0B2AA43C-C9A0-456E-BE51-4CE71E12DDCA}"/>
                </a:ext>
              </a:extLst>
            </p:cNvPr>
            <p:cNvSpPr txBox="1"/>
            <p:nvPr/>
          </p:nvSpPr>
          <p:spPr>
            <a:xfrm>
              <a:off x="9799301" y="1925787"/>
              <a:ext cx="1744195"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Input 	</a:t>
              </a:r>
              <a:r>
                <a:rPr lang="en-US" b="1" dirty="0">
                  <a:latin typeface="Calibri" panose="020F0502020204030204" pitchFamily="34" charset="0"/>
                  <a:cs typeface="Calibri" panose="020F0502020204030204" pitchFamily="34" charset="0"/>
                </a:rPr>
                <a:t>00</a:t>
              </a:r>
            </a:p>
          </p:txBody>
        </p:sp>
      </p:grpSp>
      <p:cxnSp>
        <p:nvCxnSpPr>
          <p:cNvPr id="10" name="Straight Arrow Connector 9">
            <a:extLst>
              <a:ext uri="{FF2B5EF4-FFF2-40B4-BE49-F238E27FC236}">
                <a16:creationId xmlns:a16="http://schemas.microsoft.com/office/drawing/2014/main" id="{5BABEA63-CE59-438F-A12A-D9E1B115676C}"/>
              </a:ext>
            </a:extLst>
          </p:cNvPr>
          <p:cNvCxnSpPr>
            <a:cxnSpLocks/>
            <a:stCxn id="8" idx="2"/>
            <a:endCxn id="6" idx="0"/>
          </p:cNvCxnSpPr>
          <p:nvPr/>
        </p:nvCxnSpPr>
        <p:spPr>
          <a:xfrm>
            <a:off x="10308313" y="2292699"/>
            <a:ext cx="0" cy="564488"/>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189F409D-D656-46E1-AEC9-AE9ADCD805CF}"/>
              </a:ext>
            </a:extLst>
          </p:cNvPr>
          <p:cNvSpPr/>
          <p:nvPr/>
        </p:nvSpPr>
        <p:spPr>
          <a:xfrm>
            <a:off x="9327845" y="4169733"/>
            <a:ext cx="1965988" cy="395569"/>
          </a:xfrm>
          <a:prstGeom prst="rect">
            <a:avLst/>
          </a:prstGeom>
          <a:solidFill>
            <a:srgbClr val="007A37"/>
          </a:solidFill>
          <a:ln>
            <a:solidFill>
              <a:srgbClr val="007A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Success State</a:t>
            </a:r>
          </a:p>
        </p:txBody>
      </p:sp>
      <p:cxnSp>
        <p:nvCxnSpPr>
          <p:cNvPr id="14" name="Straight Arrow Connector 13">
            <a:extLst>
              <a:ext uri="{FF2B5EF4-FFF2-40B4-BE49-F238E27FC236}">
                <a16:creationId xmlns:a16="http://schemas.microsoft.com/office/drawing/2014/main" id="{F075A628-CDA7-4040-A2CC-F3C183B33D51}"/>
              </a:ext>
            </a:extLst>
          </p:cNvPr>
          <p:cNvCxnSpPr>
            <a:cxnSpLocks/>
            <a:stCxn id="6" idx="2"/>
            <a:endCxn id="13" idx="0"/>
          </p:cNvCxnSpPr>
          <p:nvPr/>
        </p:nvCxnSpPr>
        <p:spPr>
          <a:xfrm>
            <a:off x="10308313" y="3606226"/>
            <a:ext cx="2526" cy="563507"/>
          </a:xfrm>
          <a:prstGeom prst="straightConnector1">
            <a:avLst/>
          </a:prstGeom>
          <a:ln w="57150">
            <a:solidFill>
              <a:srgbClr val="007A37"/>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BAAA46A0-440D-4774-B83C-C0290E178062}"/>
              </a:ext>
            </a:extLst>
          </p:cNvPr>
          <p:cNvSpPr/>
          <p:nvPr/>
        </p:nvSpPr>
        <p:spPr>
          <a:xfrm>
            <a:off x="9322793" y="5004247"/>
            <a:ext cx="1971040" cy="82296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r>
              <a:rPr lang="en-US" b="1" dirty="0">
                <a:solidFill>
                  <a:schemeClr val="bg1"/>
                </a:solidFill>
                <a:latin typeface="Calibri" panose="020F0502020204030204" pitchFamily="34" charset="0"/>
                <a:cs typeface="Calibri" panose="020F0502020204030204" pitchFamily="34" charset="0"/>
              </a:rPr>
              <a:t>Account Number Identification</a:t>
            </a:r>
          </a:p>
        </p:txBody>
      </p:sp>
      <p:cxnSp>
        <p:nvCxnSpPr>
          <p:cNvPr id="11" name="Straight Arrow Connector 10">
            <a:extLst>
              <a:ext uri="{FF2B5EF4-FFF2-40B4-BE49-F238E27FC236}">
                <a16:creationId xmlns:a16="http://schemas.microsoft.com/office/drawing/2014/main" id="{CA0DE206-60DC-4369-8ACD-EC473F786548}"/>
              </a:ext>
            </a:extLst>
          </p:cNvPr>
          <p:cNvCxnSpPr>
            <a:stCxn id="13" idx="2"/>
            <a:endCxn id="12" idx="0"/>
          </p:cNvCxnSpPr>
          <p:nvPr/>
        </p:nvCxnSpPr>
        <p:spPr>
          <a:xfrm flipH="1">
            <a:off x="10308313" y="4565302"/>
            <a:ext cx="2526" cy="438945"/>
          </a:xfrm>
          <a:prstGeom prst="straightConnector1">
            <a:avLst/>
          </a:prstGeom>
          <a:ln w="57150">
            <a:solidFill>
              <a:srgbClr val="007A3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663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406A72E0-DC24-4B8A-86A8-AB953432A111}"/>
              </a:ext>
            </a:extLst>
          </p:cNvPr>
          <p:cNvGrpSpPr/>
          <p:nvPr/>
        </p:nvGrpSpPr>
        <p:grpSpPr>
          <a:xfrm>
            <a:off x="9400397" y="287656"/>
            <a:ext cx="1971040" cy="1218529"/>
            <a:chOff x="9593429" y="1076590"/>
            <a:chExt cx="1971040" cy="1218529"/>
          </a:xfrm>
        </p:grpSpPr>
        <p:sp>
          <p:nvSpPr>
            <p:cNvPr id="13" name="Rectangle 12">
              <a:extLst>
                <a:ext uri="{FF2B5EF4-FFF2-40B4-BE49-F238E27FC236}">
                  <a16:creationId xmlns:a16="http://schemas.microsoft.com/office/drawing/2014/main" id="{F7ECFBAD-4BBD-47E3-A574-8AB56F6698DC}"/>
                </a:ext>
              </a:extLst>
            </p:cNvPr>
            <p:cNvSpPr/>
            <p:nvPr/>
          </p:nvSpPr>
          <p:spPr>
            <a:xfrm>
              <a:off x="9593429" y="1076590"/>
              <a:ext cx="1971040" cy="82296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Select Banking Service</a:t>
              </a:r>
            </a:p>
          </p:txBody>
        </p:sp>
        <p:sp>
          <p:nvSpPr>
            <p:cNvPr id="20" name="TextBox 19">
              <a:extLst>
                <a:ext uri="{FF2B5EF4-FFF2-40B4-BE49-F238E27FC236}">
                  <a16:creationId xmlns:a16="http://schemas.microsoft.com/office/drawing/2014/main" id="{370B1E05-4302-4367-AA95-00DD1A1DB7EA}"/>
                </a:ext>
              </a:extLst>
            </p:cNvPr>
            <p:cNvSpPr txBox="1"/>
            <p:nvPr/>
          </p:nvSpPr>
          <p:spPr>
            <a:xfrm>
              <a:off x="9799301" y="1925787"/>
              <a:ext cx="1744195"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Input 	</a:t>
              </a:r>
              <a:r>
                <a:rPr lang="en-US" b="1" dirty="0">
                  <a:latin typeface="Calibri" panose="020F0502020204030204" pitchFamily="34" charset="0"/>
                  <a:cs typeface="Calibri" panose="020F0502020204030204" pitchFamily="34" charset="0"/>
                </a:rPr>
                <a:t>01</a:t>
              </a:r>
            </a:p>
          </p:txBody>
        </p:sp>
      </p:grpSp>
      <p:sp>
        <p:nvSpPr>
          <p:cNvPr id="2" name="Title 1">
            <a:extLst>
              <a:ext uri="{FF2B5EF4-FFF2-40B4-BE49-F238E27FC236}">
                <a16:creationId xmlns:a16="http://schemas.microsoft.com/office/drawing/2014/main" id="{A351EFFE-57AF-411C-8656-8278D171EE77}"/>
              </a:ext>
            </a:extLst>
          </p:cNvPr>
          <p:cNvSpPr>
            <a:spLocks noGrp="1"/>
          </p:cNvSpPr>
          <p:nvPr>
            <p:ph type="title"/>
          </p:nvPr>
        </p:nvSpPr>
        <p:spPr/>
        <p:txBody>
          <a:bodyPr anchor="ctr"/>
          <a:lstStyle/>
          <a:p>
            <a:pPr algn="ctr"/>
            <a:r>
              <a:rPr lang="en-US" cap="none" dirty="0">
                <a:latin typeface="Calibri" panose="020F0502020204030204" pitchFamily="34" charset="0"/>
                <a:cs typeface="Calibri" panose="020F0502020204030204" pitchFamily="34" charset="0"/>
              </a:rPr>
              <a:t>Change PIN</a:t>
            </a:r>
          </a:p>
        </p:txBody>
      </p:sp>
      <p:sp>
        <p:nvSpPr>
          <p:cNvPr id="3" name="Content Placeholder 2">
            <a:extLst>
              <a:ext uri="{FF2B5EF4-FFF2-40B4-BE49-F238E27FC236}">
                <a16:creationId xmlns:a16="http://schemas.microsoft.com/office/drawing/2014/main" id="{1CE0D4F0-42E8-42F6-ADEC-6080600D579B}"/>
              </a:ext>
            </a:extLst>
          </p:cNvPr>
          <p:cNvSpPr>
            <a:spLocks noGrp="1"/>
          </p:cNvSpPr>
          <p:nvPr>
            <p:ph idx="1"/>
          </p:nvPr>
        </p:nvSpPr>
        <p:spPr>
          <a:xfrm>
            <a:off x="1451579" y="2015732"/>
            <a:ext cx="6787543" cy="3946918"/>
          </a:xfrm>
        </p:spPr>
        <p:txBody>
          <a:bodyPr>
            <a:normAutofit fontScale="92500" lnSpcReduction="10000"/>
          </a:bodyPr>
          <a:lstStyle/>
          <a:p>
            <a:pPr algn="just"/>
            <a:r>
              <a:rPr lang="en-US" dirty="0">
                <a:latin typeface="Calibri" panose="020F0502020204030204" pitchFamily="34" charset="0"/>
                <a:cs typeface="Calibri" panose="020F0502020204030204" pitchFamily="34" charset="0"/>
              </a:rPr>
              <a:t>When the controller receives input 01 from stage 3, the user is asked to enter a new PIN.</a:t>
            </a:r>
          </a:p>
          <a:p>
            <a:pPr algn="just"/>
            <a:r>
              <a:rPr lang="en-US" dirty="0">
                <a:latin typeface="Calibri" panose="020F0502020204030204" pitchFamily="34" charset="0"/>
                <a:cs typeface="Calibri" panose="020F0502020204030204" pitchFamily="34" charset="0"/>
              </a:rPr>
              <a:t>Once the new PIN is entered, the user is asked to re-enter the new PIN.</a:t>
            </a:r>
          </a:p>
          <a:p>
            <a:pPr algn="just"/>
            <a:r>
              <a:rPr lang="en-US" dirty="0">
                <a:latin typeface="Calibri" panose="020F0502020204030204" pitchFamily="34" charset="0"/>
                <a:cs typeface="Calibri" panose="020F0502020204030204" pitchFamily="34" charset="0"/>
              </a:rPr>
              <a:t>If both values match, the PIN gets updated in the account details and the ATM controller goes back to Card Identification state.</a:t>
            </a:r>
          </a:p>
          <a:p>
            <a:pPr algn="just"/>
            <a:r>
              <a:rPr lang="en-US" dirty="0">
                <a:latin typeface="Calibri" panose="020F0502020204030204" pitchFamily="34" charset="0"/>
                <a:cs typeface="Calibri" panose="020F0502020204030204" pitchFamily="34" charset="0"/>
              </a:rPr>
              <a:t>If the both values don’t match, then the user is asked to enter the new PIN again.</a:t>
            </a:r>
          </a:p>
          <a:p>
            <a:pPr algn="just"/>
            <a:r>
              <a:rPr lang="en-US" dirty="0">
                <a:latin typeface="Calibri" panose="020F0502020204030204" pitchFamily="34" charset="0"/>
                <a:cs typeface="Calibri" panose="020F0502020204030204" pitchFamily="34" charset="0"/>
              </a:rPr>
              <a:t>This process gets repeated till both the values entered by the user match.</a:t>
            </a:r>
          </a:p>
        </p:txBody>
      </p:sp>
      <p:sp>
        <p:nvSpPr>
          <p:cNvPr id="4" name="TextBox 3">
            <a:extLst>
              <a:ext uri="{FF2B5EF4-FFF2-40B4-BE49-F238E27FC236}">
                <a16:creationId xmlns:a16="http://schemas.microsoft.com/office/drawing/2014/main" id="{1A2DF0AB-3FBB-401F-8ABA-F9629D1C1C42}"/>
              </a:ext>
            </a:extLst>
          </p:cNvPr>
          <p:cNvSpPr txBox="1"/>
          <p:nvPr/>
        </p:nvSpPr>
        <p:spPr>
          <a:xfrm>
            <a:off x="5495926" y="359771"/>
            <a:ext cx="1524000" cy="584775"/>
          </a:xfrm>
          <a:prstGeom prst="rect">
            <a:avLst/>
          </a:prstGeom>
          <a:noFill/>
        </p:spPr>
        <p:txBody>
          <a:bodyPr wrap="square" rtlCol="0">
            <a:spAutoFit/>
          </a:bodyPr>
          <a:lstStyle/>
          <a:p>
            <a:pPr algn="ctr"/>
            <a:r>
              <a:rPr lang="en-US" sz="3200" dirty="0">
                <a:latin typeface="Calibri" panose="020F0502020204030204" pitchFamily="34" charset="0"/>
                <a:cs typeface="Calibri" panose="020F0502020204030204" pitchFamily="34" charset="0"/>
              </a:rPr>
              <a:t>Stage 4</a:t>
            </a:r>
          </a:p>
        </p:txBody>
      </p:sp>
      <p:sp>
        <p:nvSpPr>
          <p:cNvPr id="6" name="TextBox 5">
            <a:extLst>
              <a:ext uri="{FF2B5EF4-FFF2-40B4-BE49-F238E27FC236}">
                <a16:creationId xmlns:a16="http://schemas.microsoft.com/office/drawing/2014/main" id="{2B916DB5-7D2D-4F4C-B8A2-72CA1714B97C}"/>
              </a:ext>
            </a:extLst>
          </p:cNvPr>
          <p:cNvSpPr txBox="1"/>
          <p:nvPr/>
        </p:nvSpPr>
        <p:spPr>
          <a:xfrm>
            <a:off x="9085607" y="3685186"/>
            <a:ext cx="1300310"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If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same PIN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is retyped</a:t>
            </a:r>
          </a:p>
        </p:txBody>
      </p:sp>
      <p:sp>
        <p:nvSpPr>
          <p:cNvPr id="7" name="Rectangle 6">
            <a:extLst>
              <a:ext uri="{FF2B5EF4-FFF2-40B4-BE49-F238E27FC236}">
                <a16:creationId xmlns:a16="http://schemas.microsoft.com/office/drawing/2014/main" id="{2C7CC640-00AF-4439-B8AD-91D83F43C0FB}"/>
              </a:ext>
            </a:extLst>
          </p:cNvPr>
          <p:cNvSpPr/>
          <p:nvPr/>
        </p:nvSpPr>
        <p:spPr>
          <a:xfrm>
            <a:off x="9435965" y="1653416"/>
            <a:ext cx="1899912" cy="776581"/>
          </a:xfrm>
          <a:prstGeom prst="rect">
            <a:avLst/>
          </a:prstGeom>
          <a:solidFill>
            <a:schemeClr val="tx1"/>
          </a:solidFill>
          <a:ln w="38100">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srgbClr val="00FFFF"/>
                </a:solidFill>
                <a:effectLst/>
                <a:uLnTx/>
                <a:uFillTx/>
                <a:latin typeface="Calibri" panose="020F0502020204030204" pitchFamily="34" charset="0"/>
                <a:cs typeface="Calibri" panose="020F0502020204030204" pitchFamily="34" charset="0"/>
              </a:rPr>
              <a:t>Pin Change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FFFF"/>
                </a:solidFill>
                <a:effectLst/>
                <a:uLnTx/>
                <a:uFillTx/>
                <a:latin typeface="Calibri" panose="020F0502020204030204" pitchFamily="34" charset="0"/>
                <a:cs typeface="Calibri" panose="020F0502020204030204" pitchFamily="34" charset="0"/>
              </a:rPr>
              <a:t>Enter new PIN</a:t>
            </a:r>
          </a:p>
        </p:txBody>
      </p:sp>
      <p:sp>
        <p:nvSpPr>
          <p:cNvPr id="8" name="Rectangle 7">
            <a:extLst>
              <a:ext uri="{FF2B5EF4-FFF2-40B4-BE49-F238E27FC236}">
                <a16:creationId xmlns:a16="http://schemas.microsoft.com/office/drawing/2014/main" id="{AD4ECAC0-A2F4-4C9D-B9C0-B4002F2244CA}"/>
              </a:ext>
            </a:extLst>
          </p:cNvPr>
          <p:cNvSpPr/>
          <p:nvPr/>
        </p:nvSpPr>
        <p:spPr>
          <a:xfrm>
            <a:off x="9435965" y="3087231"/>
            <a:ext cx="1899912" cy="528314"/>
          </a:xfrm>
          <a:prstGeom prst="rect">
            <a:avLst/>
          </a:prstGeom>
          <a:solidFill>
            <a:schemeClr val="tx1"/>
          </a:solidFill>
          <a:ln w="38100">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FFFF"/>
                </a:solidFill>
                <a:effectLst/>
                <a:uLnTx/>
                <a:uFillTx/>
                <a:latin typeface="Calibri" panose="020F0502020204030204" pitchFamily="34" charset="0"/>
                <a:cs typeface="Calibri" panose="020F0502020204030204" pitchFamily="34" charset="0"/>
              </a:rPr>
              <a:t>Confirm New PIN</a:t>
            </a:r>
          </a:p>
        </p:txBody>
      </p:sp>
      <p:cxnSp>
        <p:nvCxnSpPr>
          <p:cNvPr id="9" name="Straight Arrow Connector 8">
            <a:extLst>
              <a:ext uri="{FF2B5EF4-FFF2-40B4-BE49-F238E27FC236}">
                <a16:creationId xmlns:a16="http://schemas.microsoft.com/office/drawing/2014/main" id="{F41564DC-BF43-4AC1-871B-E14698C34CA4}"/>
              </a:ext>
            </a:extLst>
          </p:cNvPr>
          <p:cNvCxnSpPr>
            <a:cxnSpLocks/>
          </p:cNvCxnSpPr>
          <p:nvPr/>
        </p:nvCxnSpPr>
        <p:spPr>
          <a:xfrm flipV="1">
            <a:off x="10039500" y="2429997"/>
            <a:ext cx="0" cy="65723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868641F-8E09-4520-B02C-918E5E7EDBC0}"/>
              </a:ext>
            </a:extLst>
          </p:cNvPr>
          <p:cNvCxnSpPr>
            <a:cxnSpLocks/>
          </p:cNvCxnSpPr>
          <p:nvPr/>
        </p:nvCxnSpPr>
        <p:spPr>
          <a:xfrm>
            <a:off x="10709238" y="2429997"/>
            <a:ext cx="0" cy="65723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5AD8142-0257-45A4-884B-32EE9BDAF9CB}"/>
              </a:ext>
            </a:extLst>
          </p:cNvPr>
          <p:cNvCxnSpPr>
            <a:cxnSpLocks/>
            <a:stCxn id="8" idx="2"/>
            <a:endCxn id="18" idx="0"/>
          </p:cNvCxnSpPr>
          <p:nvPr/>
        </p:nvCxnSpPr>
        <p:spPr>
          <a:xfrm flipH="1">
            <a:off x="10385918" y="3615545"/>
            <a:ext cx="3" cy="785616"/>
          </a:xfrm>
          <a:prstGeom prst="straightConnector1">
            <a:avLst/>
          </a:prstGeom>
          <a:ln w="57150">
            <a:solidFill>
              <a:srgbClr val="007A37"/>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E6E6D25-0E0D-49C9-AF51-8C01BFD8FF4C}"/>
              </a:ext>
            </a:extLst>
          </p:cNvPr>
          <p:cNvCxnSpPr>
            <a:cxnSpLocks/>
            <a:stCxn id="13" idx="2"/>
            <a:endCxn id="7" idx="0"/>
          </p:cNvCxnSpPr>
          <p:nvPr/>
        </p:nvCxnSpPr>
        <p:spPr>
          <a:xfrm>
            <a:off x="10385917" y="1110616"/>
            <a:ext cx="4" cy="54280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0372538-6970-4694-BDD9-2AEE4650D593}"/>
              </a:ext>
            </a:extLst>
          </p:cNvPr>
          <p:cNvSpPr/>
          <p:nvPr/>
        </p:nvSpPr>
        <p:spPr>
          <a:xfrm>
            <a:off x="9435965" y="4401161"/>
            <a:ext cx="1899905" cy="389274"/>
          </a:xfrm>
          <a:prstGeom prst="rect">
            <a:avLst/>
          </a:prstGeom>
          <a:solidFill>
            <a:srgbClr val="007A37"/>
          </a:solidFill>
          <a:ln>
            <a:solidFill>
              <a:srgbClr val="007A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r>
              <a:rPr lang="en-US" sz="2000" b="1" dirty="0">
                <a:solidFill>
                  <a:prstClr val="white"/>
                </a:solidFill>
                <a:latin typeface="Calibri" panose="020F0502020204030204" pitchFamily="34" charset="0"/>
                <a:cs typeface="Calibri" panose="020F0502020204030204" pitchFamily="34" charset="0"/>
              </a:rPr>
              <a:t>Success State</a:t>
            </a:r>
          </a:p>
        </p:txBody>
      </p:sp>
      <p:sp>
        <p:nvSpPr>
          <p:cNvPr id="21" name="TextBox 20">
            <a:extLst>
              <a:ext uri="{FF2B5EF4-FFF2-40B4-BE49-F238E27FC236}">
                <a16:creationId xmlns:a16="http://schemas.microsoft.com/office/drawing/2014/main" id="{DB720AB0-5D18-4C4B-8487-F9E6A8A3A9C2}"/>
              </a:ext>
            </a:extLst>
          </p:cNvPr>
          <p:cNvSpPr txBox="1"/>
          <p:nvPr/>
        </p:nvSpPr>
        <p:spPr>
          <a:xfrm>
            <a:off x="8490627" y="2425152"/>
            <a:ext cx="1463148"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If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same PIN is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not retyped</a:t>
            </a:r>
          </a:p>
        </p:txBody>
      </p:sp>
      <p:sp>
        <p:nvSpPr>
          <p:cNvPr id="17" name="Rectangle 16">
            <a:extLst>
              <a:ext uri="{FF2B5EF4-FFF2-40B4-BE49-F238E27FC236}">
                <a16:creationId xmlns:a16="http://schemas.microsoft.com/office/drawing/2014/main" id="{83F60CC8-440C-4781-A18B-787FC85EA9A2}"/>
              </a:ext>
            </a:extLst>
          </p:cNvPr>
          <p:cNvSpPr/>
          <p:nvPr/>
        </p:nvSpPr>
        <p:spPr>
          <a:xfrm>
            <a:off x="9435964" y="5230521"/>
            <a:ext cx="1899905" cy="82296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r>
              <a:rPr lang="en-US" b="1" dirty="0">
                <a:solidFill>
                  <a:schemeClr val="bg1"/>
                </a:solidFill>
                <a:latin typeface="Calibri" panose="020F0502020204030204" pitchFamily="34" charset="0"/>
                <a:cs typeface="Calibri" panose="020F0502020204030204" pitchFamily="34" charset="0"/>
              </a:rPr>
              <a:t>Account Number Identification</a:t>
            </a:r>
          </a:p>
        </p:txBody>
      </p:sp>
      <p:cxnSp>
        <p:nvCxnSpPr>
          <p:cNvPr id="19" name="Straight Arrow Connector 18">
            <a:extLst>
              <a:ext uri="{FF2B5EF4-FFF2-40B4-BE49-F238E27FC236}">
                <a16:creationId xmlns:a16="http://schemas.microsoft.com/office/drawing/2014/main" id="{F24175FD-72C7-431D-B837-2ED9DCB2AA08}"/>
              </a:ext>
            </a:extLst>
          </p:cNvPr>
          <p:cNvCxnSpPr>
            <a:cxnSpLocks/>
            <a:stCxn id="18" idx="2"/>
            <a:endCxn id="17" idx="0"/>
          </p:cNvCxnSpPr>
          <p:nvPr/>
        </p:nvCxnSpPr>
        <p:spPr>
          <a:xfrm flipH="1">
            <a:off x="10385917" y="4790435"/>
            <a:ext cx="1" cy="440086"/>
          </a:xfrm>
          <a:prstGeom prst="straightConnector1">
            <a:avLst/>
          </a:prstGeom>
          <a:ln w="57150">
            <a:solidFill>
              <a:srgbClr val="007A3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747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A60CB-9DB1-4D2C-B249-9397A7E5169B}"/>
              </a:ext>
            </a:extLst>
          </p:cNvPr>
          <p:cNvSpPr>
            <a:spLocks noGrp="1"/>
          </p:cNvSpPr>
          <p:nvPr>
            <p:ph type="title"/>
          </p:nvPr>
        </p:nvSpPr>
        <p:spPr/>
        <p:txBody>
          <a:bodyPr anchor="ctr"/>
          <a:lstStyle/>
          <a:p>
            <a:pPr algn="ctr"/>
            <a:r>
              <a:rPr lang="en-US" cap="none" dirty="0">
                <a:latin typeface="Calibri" panose="020F0502020204030204" pitchFamily="34" charset="0"/>
                <a:cs typeface="Calibri" panose="020F0502020204030204" pitchFamily="34" charset="0"/>
              </a:rPr>
              <a:t>Cash Withdrawal</a:t>
            </a:r>
          </a:p>
        </p:txBody>
      </p:sp>
      <p:sp>
        <p:nvSpPr>
          <p:cNvPr id="3" name="Content Placeholder 2">
            <a:extLst>
              <a:ext uri="{FF2B5EF4-FFF2-40B4-BE49-F238E27FC236}">
                <a16:creationId xmlns:a16="http://schemas.microsoft.com/office/drawing/2014/main" id="{A282DE5B-D3F0-40BB-BD72-60792FD83DB1}"/>
              </a:ext>
            </a:extLst>
          </p:cNvPr>
          <p:cNvSpPr>
            <a:spLocks noGrp="1"/>
          </p:cNvSpPr>
          <p:nvPr>
            <p:ph idx="1"/>
          </p:nvPr>
        </p:nvSpPr>
        <p:spPr>
          <a:xfrm>
            <a:off x="1451580" y="2015732"/>
            <a:ext cx="6418618" cy="4037749"/>
          </a:xfrm>
        </p:spPr>
        <p:txBody>
          <a:bodyPr>
            <a:normAutofit/>
          </a:bodyPr>
          <a:lstStyle/>
          <a:p>
            <a:pPr algn="just"/>
            <a:r>
              <a:rPr lang="en-US" dirty="0">
                <a:latin typeface="Calibri" panose="020F0502020204030204" pitchFamily="34" charset="0"/>
                <a:cs typeface="Calibri" panose="020F0502020204030204" pitchFamily="34" charset="0"/>
              </a:rPr>
              <a:t>When the controller receives input 10 from stage 3, user is allowed to enter amount of cash to be withdrawn.</a:t>
            </a:r>
          </a:p>
          <a:p>
            <a:pPr algn="just"/>
            <a:r>
              <a:rPr lang="en-US" dirty="0">
                <a:latin typeface="Calibri" panose="020F0502020204030204" pitchFamily="34" charset="0"/>
                <a:cs typeface="Calibri" panose="020F0502020204030204" pitchFamily="34" charset="0"/>
              </a:rPr>
              <a:t>If the amount entered is less than the balance available, then the amount gets deducted from the balance, the final balance is displayed and ATM controller goes into a success state and then back to Card Identification state.</a:t>
            </a:r>
          </a:p>
          <a:p>
            <a:pPr algn="just"/>
            <a:r>
              <a:rPr lang="en-US" dirty="0">
                <a:latin typeface="Calibri" panose="020F0502020204030204" pitchFamily="34" charset="0"/>
                <a:cs typeface="Calibri" panose="020F0502020204030204" pitchFamily="34" charset="0"/>
              </a:rPr>
              <a:t>If the amount entered is greater than the balance available, then the controller goes into an error state indicating the transaction is declined. Then ATM controller goes back to Card Identification state.</a:t>
            </a:r>
          </a:p>
        </p:txBody>
      </p:sp>
      <p:sp>
        <p:nvSpPr>
          <p:cNvPr id="4" name="TextBox 3">
            <a:extLst>
              <a:ext uri="{FF2B5EF4-FFF2-40B4-BE49-F238E27FC236}">
                <a16:creationId xmlns:a16="http://schemas.microsoft.com/office/drawing/2014/main" id="{2AA48E3C-3C34-432E-B98C-71515CF1B9E4}"/>
              </a:ext>
            </a:extLst>
          </p:cNvPr>
          <p:cNvSpPr txBox="1"/>
          <p:nvPr/>
        </p:nvSpPr>
        <p:spPr>
          <a:xfrm>
            <a:off x="5495926" y="359771"/>
            <a:ext cx="1524000" cy="584775"/>
          </a:xfrm>
          <a:prstGeom prst="rect">
            <a:avLst/>
          </a:prstGeom>
          <a:noFill/>
        </p:spPr>
        <p:txBody>
          <a:bodyPr wrap="square" rtlCol="0">
            <a:spAutoFit/>
          </a:bodyPr>
          <a:lstStyle/>
          <a:p>
            <a:pPr algn="ctr"/>
            <a:r>
              <a:rPr lang="en-US" sz="3200" dirty="0">
                <a:latin typeface="Calibri" panose="020F0502020204030204" pitchFamily="34" charset="0"/>
                <a:cs typeface="Calibri" panose="020F0502020204030204" pitchFamily="34" charset="0"/>
              </a:rPr>
              <a:t>Stage 4</a:t>
            </a:r>
          </a:p>
        </p:txBody>
      </p:sp>
      <p:sp>
        <p:nvSpPr>
          <p:cNvPr id="6" name="Rectangle 5">
            <a:extLst>
              <a:ext uri="{FF2B5EF4-FFF2-40B4-BE49-F238E27FC236}">
                <a16:creationId xmlns:a16="http://schemas.microsoft.com/office/drawing/2014/main" id="{87D2DB53-A967-4D34-8AFE-31B9EF6160DA}"/>
              </a:ext>
            </a:extLst>
          </p:cNvPr>
          <p:cNvSpPr/>
          <p:nvPr/>
        </p:nvSpPr>
        <p:spPr>
          <a:xfrm>
            <a:off x="9105747" y="102768"/>
            <a:ext cx="1971040" cy="82296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000" b="1" dirty="0">
                <a:solidFill>
                  <a:prstClr val="white"/>
                </a:solidFill>
                <a:latin typeface="Calibri" panose="020F0502020204030204" pitchFamily="34" charset="0"/>
                <a:cs typeface="Calibri" panose="020F0502020204030204" pitchFamily="34" charset="0"/>
              </a:rPr>
              <a:t>Select Banking Service</a:t>
            </a:r>
          </a:p>
        </p:txBody>
      </p:sp>
      <p:sp>
        <p:nvSpPr>
          <p:cNvPr id="14" name="Rectangle 13">
            <a:extLst>
              <a:ext uri="{FF2B5EF4-FFF2-40B4-BE49-F238E27FC236}">
                <a16:creationId xmlns:a16="http://schemas.microsoft.com/office/drawing/2014/main" id="{CC241C45-02D0-4DA9-88D1-EFBBE18395E8}"/>
              </a:ext>
            </a:extLst>
          </p:cNvPr>
          <p:cNvSpPr/>
          <p:nvPr/>
        </p:nvSpPr>
        <p:spPr>
          <a:xfrm>
            <a:off x="9105747" y="1330360"/>
            <a:ext cx="1971040" cy="776581"/>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Cash Withdrawal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Enter Amount</a:t>
            </a:r>
          </a:p>
        </p:txBody>
      </p:sp>
      <p:cxnSp>
        <p:nvCxnSpPr>
          <p:cNvPr id="15" name="Straight Arrow Connector 14">
            <a:extLst>
              <a:ext uri="{FF2B5EF4-FFF2-40B4-BE49-F238E27FC236}">
                <a16:creationId xmlns:a16="http://schemas.microsoft.com/office/drawing/2014/main" id="{CB29B9F0-CA53-4B96-9029-B66FFF51EDD3}"/>
              </a:ext>
            </a:extLst>
          </p:cNvPr>
          <p:cNvCxnSpPr>
            <a:cxnSpLocks/>
            <a:stCxn id="14" idx="2"/>
            <a:endCxn id="28" idx="0"/>
          </p:cNvCxnSpPr>
          <p:nvPr/>
        </p:nvCxnSpPr>
        <p:spPr>
          <a:xfrm flipH="1">
            <a:off x="8957772" y="2106941"/>
            <a:ext cx="1133495" cy="164996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EF3CF8C-A0C1-472C-BC23-352FF14078C8}"/>
              </a:ext>
            </a:extLst>
          </p:cNvPr>
          <p:cNvSpPr txBox="1"/>
          <p:nvPr/>
        </p:nvSpPr>
        <p:spPr>
          <a:xfrm>
            <a:off x="8254060" y="3123704"/>
            <a:ext cx="2091813" cy="369332"/>
          </a:xfrm>
          <a:prstGeom prst="rect">
            <a:avLst/>
          </a:prstGeom>
          <a:solidFill>
            <a:srgbClr val="E1DFD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If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Amount &gt; Balance</a:t>
            </a:r>
          </a:p>
        </p:txBody>
      </p:sp>
      <p:cxnSp>
        <p:nvCxnSpPr>
          <p:cNvPr id="19" name="Straight Arrow Connector 18">
            <a:extLst>
              <a:ext uri="{FF2B5EF4-FFF2-40B4-BE49-F238E27FC236}">
                <a16:creationId xmlns:a16="http://schemas.microsoft.com/office/drawing/2014/main" id="{E7CDA5D0-AEB6-4516-BEBB-727D2CCD8EDC}"/>
              </a:ext>
            </a:extLst>
          </p:cNvPr>
          <p:cNvCxnSpPr>
            <a:cxnSpLocks/>
            <a:stCxn id="6" idx="2"/>
            <a:endCxn id="14" idx="0"/>
          </p:cNvCxnSpPr>
          <p:nvPr/>
        </p:nvCxnSpPr>
        <p:spPr>
          <a:xfrm>
            <a:off x="10091267" y="925728"/>
            <a:ext cx="0" cy="404632"/>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7812164-49B1-44C2-BBBA-5DB33E51DB61}"/>
              </a:ext>
            </a:extLst>
          </p:cNvPr>
          <p:cNvSpPr txBox="1"/>
          <p:nvPr/>
        </p:nvSpPr>
        <p:spPr>
          <a:xfrm>
            <a:off x="8324490" y="3756902"/>
            <a:ext cx="1266564" cy="369332"/>
          </a:xfrm>
          <a:prstGeom prst="rect">
            <a:avLst/>
          </a:prstGeom>
          <a:solidFill>
            <a:srgbClr val="C00000"/>
          </a:solidFill>
        </p:spPr>
        <p:txBody>
          <a:bodyPr wrap="square" rtlCol="0">
            <a:spAutoFit/>
          </a:bodyPr>
          <a:lstStyle/>
          <a:p>
            <a:pPr lvl="0" algn="ctr" defTabSz="914400">
              <a:defRPr/>
            </a:pPr>
            <a:r>
              <a:rPr lang="en-US" b="1" dirty="0">
                <a:solidFill>
                  <a:prstClr val="white"/>
                </a:solidFill>
                <a:latin typeface="Calibri" panose="020F0502020204030204" pitchFamily="34" charset="0"/>
                <a:cs typeface="Calibri" panose="020F0502020204030204" pitchFamily="34" charset="0"/>
              </a:rPr>
              <a:t>Error State</a:t>
            </a:r>
          </a:p>
        </p:txBody>
      </p:sp>
      <p:cxnSp>
        <p:nvCxnSpPr>
          <p:cNvPr id="35" name="Straight Arrow Connector 34">
            <a:extLst>
              <a:ext uri="{FF2B5EF4-FFF2-40B4-BE49-F238E27FC236}">
                <a16:creationId xmlns:a16="http://schemas.microsoft.com/office/drawing/2014/main" id="{38238E8E-9010-44B8-8EFB-4951959E262C}"/>
              </a:ext>
            </a:extLst>
          </p:cNvPr>
          <p:cNvCxnSpPr>
            <a:cxnSpLocks/>
            <a:stCxn id="14" idx="2"/>
            <a:endCxn id="85" idx="0"/>
          </p:cNvCxnSpPr>
          <p:nvPr/>
        </p:nvCxnSpPr>
        <p:spPr>
          <a:xfrm>
            <a:off x="10091267" y="2106941"/>
            <a:ext cx="1292497" cy="1010668"/>
          </a:xfrm>
          <a:prstGeom prst="straightConnector1">
            <a:avLst/>
          </a:prstGeom>
          <a:ln w="57150">
            <a:solidFill>
              <a:srgbClr val="007A37"/>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AA47F101-F6A2-4BA8-AE62-0799FBCEE8D3}"/>
              </a:ext>
            </a:extLst>
          </p:cNvPr>
          <p:cNvSpPr/>
          <p:nvPr/>
        </p:nvSpPr>
        <p:spPr>
          <a:xfrm>
            <a:off x="10126834" y="4186330"/>
            <a:ext cx="1899905" cy="369332"/>
          </a:xfrm>
          <a:prstGeom prst="rect">
            <a:avLst/>
          </a:prstGeom>
          <a:solidFill>
            <a:srgbClr val="007A37"/>
          </a:solidFill>
          <a:ln>
            <a:solidFill>
              <a:srgbClr val="007A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r>
              <a:rPr lang="en-US" b="1" dirty="0">
                <a:solidFill>
                  <a:prstClr val="white"/>
                </a:solidFill>
                <a:latin typeface="Calibri" panose="020F0502020204030204" pitchFamily="34" charset="0"/>
                <a:cs typeface="Calibri" panose="020F0502020204030204" pitchFamily="34" charset="0"/>
              </a:rPr>
              <a:t>Success State</a:t>
            </a:r>
          </a:p>
        </p:txBody>
      </p:sp>
      <p:sp>
        <p:nvSpPr>
          <p:cNvPr id="18" name="TextBox 17">
            <a:extLst>
              <a:ext uri="{FF2B5EF4-FFF2-40B4-BE49-F238E27FC236}">
                <a16:creationId xmlns:a16="http://schemas.microsoft.com/office/drawing/2014/main" id="{D5665B91-482E-42C8-A8C7-7D23FC862CC7}"/>
              </a:ext>
            </a:extLst>
          </p:cNvPr>
          <p:cNvSpPr txBox="1"/>
          <p:nvPr/>
        </p:nvSpPr>
        <p:spPr>
          <a:xfrm>
            <a:off x="9992829" y="2492091"/>
            <a:ext cx="2124049" cy="369332"/>
          </a:xfrm>
          <a:prstGeom prst="rect">
            <a:avLst/>
          </a:prstGeom>
          <a:solidFill>
            <a:srgbClr val="E1DFDB"/>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If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Amount ≤ Balance</a:t>
            </a:r>
          </a:p>
        </p:txBody>
      </p:sp>
      <p:sp>
        <p:nvSpPr>
          <p:cNvPr id="46" name="TextBox 45">
            <a:extLst>
              <a:ext uri="{FF2B5EF4-FFF2-40B4-BE49-F238E27FC236}">
                <a16:creationId xmlns:a16="http://schemas.microsoft.com/office/drawing/2014/main" id="{2DC3F1D1-240C-4D3C-8176-6D53C33EE67A}"/>
              </a:ext>
            </a:extLst>
          </p:cNvPr>
          <p:cNvSpPr txBox="1"/>
          <p:nvPr/>
        </p:nvSpPr>
        <p:spPr>
          <a:xfrm>
            <a:off x="9332591" y="911087"/>
            <a:ext cx="1744195"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Input      </a:t>
            </a:r>
            <a:r>
              <a:rPr lang="en-US" b="1" dirty="0">
                <a:latin typeface="Calibri" panose="020F0502020204030204" pitchFamily="34" charset="0"/>
                <a:cs typeface="Calibri" panose="020F0502020204030204" pitchFamily="34" charset="0"/>
              </a:rPr>
              <a:t> 10</a:t>
            </a:r>
          </a:p>
        </p:txBody>
      </p:sp>
      <p:sp>
        <p:nvSpPr>
          <p:cNvPr id="58" name="Rectangle 57">
            <a:extLst>
              <a:ext uri="{FF2B5EF4-FFF2-40B4-BE49-F238E27FC236}">
                <a16:creationId xmlns:a16="http://schemas.microsoft.com/office/drawing/2014/main" id="{7909ACF6-D797-4CF8-8FED-1256A3F4096E}"/>
              </a:ext>
            </a:extLst>
          </p:cNvPr>
          <p:cNvSpPr/>
          <p:nvPr/>
        </p:nvSpPr>
        <p:spPr>
          <a:xfrm>
            <a:off x="8605534" y="5256671"/>
            <a:ext cx="1971040" cy="82296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r>
              <a:rPr lang="en-US" b="1" dirty="0">
                <a:solidFill>
                  <a:schemeClr val="bg1"/>
                </a:solidFill>
                <a:latin typeface="Calibri" panose="020F0502020204030204" pitchFamily="34" charset="0"/>
                <a:cs typeface="Calibri" panose="020F0502020204030204" pitchFamily="34" charset="0"/>
              </a:rPr>
              <a:t>Account Number Identification</a:t>
            </a:r>
          </a:p>
        </p:txBody>
      </p:sp>
      <p:cxnSp>
        <p:nvCxnSpPr>
          <p:cNvPr id="60" name="Straight Arrow Connector 59">
            <a:extLst>
              <a:ext uri="{FF2B5EF4-FFF2-40B4-BE49-F238E27FC236}">
                <a16:creationId xmlns:a16="http://schemas.microsoft.com/office/drawing/2014/main" id="{FE09957A-03EF-4789-9896-A135C4039D1D}"/>
              </a:ext>
            </a:extLst>
          </p:cNvPr>
          <p:cNvCxnSpPr>
            <a:cxnSpLocks/>
            <a:stCxn id="28" idx="2"/>
            <a:endCxn id="58" idx="0"/>
          </p:cNvCxnSpPr>
          <p:nvPr/>
        </p:nvCxnSpPr>
        <p:spPr>
          <a:xfrm>
            <a:off x="8957772" y="4126234"/>
            <a:ext cx="633282" cy="11304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722E95F-D0A1-4E38-BD82-BEDC675E31E6}"/>
              </a:ext>
            </a:extLst>
          </p:cNvPr>
          <p:cNvCxnSpPr>
            <a:cxnSpLocks/>
            <a:stCxn id="36" idx="2"/>
            <a:endCxn id="58" idx="0"/>
          </p:cNvCxnSpPr>
          <p:nvPr/>
        </p:nvCxnSpPr>
        <p:spPr>
          <a:xfrm flipH="1">
            <a:off x="9591054" y="4555662"/>
            <a:ext cx="1485733" cy="701009"/>
          </a:xfrm>
          <a:prstGeom prst="straightConnector1">
            <a:avLst/>
          </a:prstGeom>
          <a:ln w="57150">
            <a:solidFill>
              <a:srgbClr val="007A37"/>
            </a:solidFill>
            <a:tailEnd type="triangle"/>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950C4FB1-7758-4104-8C43-E3360C706BCF}"/>
              </a:ext>
            </a:extLst>
          </p:cNvPr>
          <p:cNvSpPr/>
          <p:nvPr/>
        </p:nvSpPr>
        <p:spPr>
          <a:xfrm>
            <a:off x="10678629" y="3117609"/>
            <a:ext cx="1410270" cy="749039"/>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alibri" panose="020F0502020204030204" pitchFamily="34" charset="0"/>
                <a:cs typeface="Calibri" panose="020F0502020204030204" pitchFamily="34" charset="0"/>
              </a:rPr>
              <a:t>Display New Balance</a:t>
            </a:r>
          </a:p>
        </p:txBody>
      </p:sp>
      <p:cxnSp>
        <p:nvCxnSpPr>
          <p:cNvPr id="89" name="Straight Arrow Connector 88">
            <a:extLst>
              <a:ext uri="{FF2B5EF4-FFF2-40B4-BE49-F238E27FC236}">
                <a16:creationId xmlns:a16="http://schemas.microsoft.com/office/drawing/2014/main" id="{08855247-F6D4-4827-AD58-7B92D4317943}"/>
              </a:ext>
            </a:extLst>
          </p:cNvPr>
          <p:cNvCxnSpPr>
            <a:cxnSpLocks/>
            <a:stCxn id="85" idx="2"/>
            <a:endCxn id="36" idx="0"/>
          </p:cNvCxnSpPr>
          <p:nvPr/>
        </p:nvCxnSpPr>
        <p:spPr>
          <a:xfrm flipH="1">
            <a:off x="11076787" y="3866648"/>
            <a:ext cx="306977" cy="319682"/>
          </a:xfrm>
          <a:prstGeom prst="straightConnector1">
            <a:avLst/>
          </a:prstGeom>
          <a:ln w="57150">
            <a:solidFill>
              <a:srgbClr val="007A3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533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5035455-D499-4265-8E30-87D45F1BA8F0}"/>
              </a:ext>
            </a:extLst>
          </p:cNvPr>
          <p:cNvSpPr txBox="1"/>
          <p:nvPr/>
        </p:nvSpPr>
        <p:spPr>
          <a:xfrm>
            <a:off x="9873126" y="934910"/>
            <a:ext cx="1744195"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Input      </a:t>
            </a:r>
            <a:r>
              <a:rPr lang="en-US" b="1" dirty="0">
                <a:latin typeface="Calibri" panose="020F0502020204030204" pitchFamily="34" charset="0"/>
                <a:cs typeface="Calibri" panose="020F0502020204030204" pitchFamily="34" charset="0"/>
              </a:rPr>
              <a:t> 11</a:t>
            </a:r>
          </a:p>
        </p:txBody>
      </p:sp>
      <p:sp>
        <p:nvSpPr>
          <p:cNvPr id="2" name="Title 1">
            <a:extLst>
              <a:ext uri="{FF2B5EF4-FFF2-40B4-BE49-F238E27FC236}">
                <a16:creationId xmlns:a16="http://schemas.microsoft.com/office/drawing/2014/main" id="{B877D686-2D88-41A1-B721-60AF546CEB41}"/>
              </a:ext>
            </a:extLst>
          </p:cNvPr>
          <p:cNvSpPr>
            <a:spLocks noGrp="1"/>
          </p:cNvSpPr>
          <p:nvPr>
            <p:ph type="title"/>
          </p:nvPr>
        </p:nvSpPr>
        <p:spPr/>
        <p:txBody>
          <a:bodyPr anchor="ctr"/>
          <a:lstStyle/>
          <a:p>
            <a:pPr algn="ctr"/>
            <a:r>
              <a:rPr lang="en-US" cap="none" dirty="0">
                <a:latin typeface="Calibri" panose="020F0502020204030204" pitchFamily="34" charset="0"/>
                <a:cs typeface="Calibri" panose="020F0502020204030204" pitchFamily="34" charset="0"/>
              </a:rPr>
              <a:t>Cash Deposit</a:t>
            </a:r>
          </a:p>
        </p:txBody>
      </p:sp>
      <p:sp>
        <p:nvSpPr>
          <p:cNvPr id="3" name="Content Placeholder 2">
            <a:extLst>
              <a:ext uri="{FF2B5EF4-FFF2-40B4-BE49-F238E27FC236}">
                <a16:creationId xmlns:a16="http://schemas.microsoft.com/office/drawing/2014/main" id="{1202D35D-0A90-4701-9AE8-87ED2FF6E5C8}"/>
              </a:ext>
            </a:extLst>
          </p:cNvPr>
          <p:cNvSpPr>
            <a:spLocks noGrp="1"/>
          </p:cNvSpPr>
          <p:nvPr>
            <p:ph idx="1"/>
          </p:nvPr>
        </p:nvSpPr>
        <p:spPr>
          <a:xfrm>
            <a:off x="1451579" y="2015732"/>
            <a:ext cx="6646175" cy="4037749"/>
          </a:xfrm>
        </p:spPr>
        <p:txBody>
          <a:bodyPr>
            <a:normAutofit fontScale="92500" lnSpcReduction="10000"/>
          </a:bodyPr>
          <a:lstStyle/>
          <a:p>
            <a:pPr algn="just"/>
            <a:r>
              <a:rPr lang="en-US" dirty="0">
                <a:latin typeface="Calibri" panose="020F0502020204030204" pitchFamily="34" charset="0"/>
                <a:cs typeface="Calibri" panose="020F0502020204030204" pitchFamily="34" charset="0"/>
              </a:rPr>
              <a:t>When the controller receives 11 as input from stage 3, user is allowed to deposit cash.</a:t>
            </a:r>
          </a:p>
          <a:p>
            <a:pPr algn="just"/>
            <a:r>
              <a:rPr lang="en-US" dirty="0">
                <a:latin typeface="Calibri" panose="020F0502020204030204" pitchFamily="34" charset="0"/>
                <a:cs typeface="Calibri" panose="020F0502020204030204" pitchFamily="34" charset="0"/>
              </a:rPr>
              <a:t>User places cash in the cash tray. ATM machine counts the denominations and calculates the amount inserted. The controller stores this value and asks the user for confirmation.</a:t>
            </a:r>
          </a:p>
          <a:p>
            <a:pPr algn="just"/>
            <a:r>
              <a:rPr lang="en-US" dirty="0">
                <a:latin typeface="Calibri" panose="020F0502020204030204" pitchFamily="34" charset="0"/>
                <a:cs typeface="Calibri" panose="020F0502020204030204" pitchFamily="34" charset="0"/>
              </a:rPr>
              <a:t>If the user confirms, the amount is deposited in the user’s account. The balance will be updated. Then ATM Controller goes back to Card Identification state. </a:t>
            </a:r>
          </a:p>
          <a:p>
            <a:pPr algn="just"/>
            <a:r>
              <a:rPr lang="en-US" dirty="0">
                <a:latin typeface="Calibri" panose="020F0502020204030204" pitchFamily="34" charset="0"/>
                <a:cs typeface="Calibri" panose="020F0502020204030204" pitchFamily="34" charset="0"/>
              </a:rPr>
              <a:t>Otherwise, the cash is returned and balance doesn’t change. Then ATM Controller goes into an error state, then goes back to Card Identification state. </a:t>
            </a:r>
          </a:p>
        </p:txBody>
      </p:sp>
      <p:sp>
        <p:nvSpPr>
          <p:cNvPr id="5" name="TextBox 4">
            <a:extLst>
              <a:ext uri="{FF2B5EF4-FFF2-40B4-BE49-F238E27FC236}">
                <a16:creationId xmlns:a16="http://schemas.microsoft.com/office/drawing/2014/main" id="{14EC0CBB-2703-4450-AA9F-0A2FF89BB8B6}"/>
              </a:ext>
            </a:extLst>
          </p:cNvPr>
          <p:cNvSpPr txBox="1"/>
          <p:nvPr/>
        </p:nvSpPr>
        <p:spPr>
          <a:xfrm>
            <a:off x="5495926" y="359771"/>
            <a:ext cx="1524000" cy="584775"/>
          </a:xfrm>
          <a:prstGeom prst="rect">
            <a:avLst/>
          </a:prstGeom>
          <a:noFill/>
        </p:spPr>
        <p:txBody>
          <a:bodyPr wrap="square" rtlCol="0">
            <a:spAutoFit/>
          </a:bodyPr>
          <a:lstStyle/>
          <a:p>
            <a:pPr algn="ctr"/>
            <a:r>
              <a:rPr lang="en-US" sz="3200" dirty="0">
                <a:latin typeface="Calibri" panose="020F0502020204030204" pitchFamily="34" charset="0"/>
                <a:cs typeface="Calibri" panose="020F0502020204030204" pitchFamily="34" charset="0"/>
              </a:rPr>
              <a:t>Stage 4</a:t>
            </a:r>
          </a:p>
        </p:txBody>
      </p:sp>
      <p:cxnSp>
        <p:nvCxnSpPr>
          <p:cNvPr id="9" name="Straight Arrow Connector 8">
            <a:extLst>
              <a:ext uri="{FF2B5EF4-FFF2-40B4-BE49-F238E27FC236}">
                <a16:creationId xmlns:a16="http://schemas.microsoft.com/office/drawing/2014/main" id="{8B1202CE-B269-487E-BB8C-13312B9285E8}"/>
              </a:ext>
            </a:extLst>
          </p:cNvPr>
          <p:cNvCxnSpPr>
            <a:cxnSpLocks/>
            <a:stCxn id="33" idx="2"/>
            <a:endCxn id="26" idx="0"/>
          </p:cNvCxnSpPr>
          <p:nvPr/>
        </p:nvCxnSpPr>
        <p:spPr>
          <a:xfrm>
            <a:off x="10667365" y="3217215"/>
            <a:ext cx="680028" cy="89297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99B13B8-ABFA-4135-AF82-FD5211894A9F}"/>
              </a:ext>
            </a:extLst>
          </p:cNvPr>
          <p:cNvSpPr txBox="1"/>
          <p:nvPr/>
        </p:nvSpPr>
        <p:spPr>
          <a:xfrm>
            <a:off x="8988391" y="2483037"/>
            <a:ext cx="49993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Yes</a:t>
            </a:r>
          </a:p>
        </p:txBody>
      </p:sp>
      <p:sp>
        <p:nvSpPr>
          <p:cNvPr id="12" name="Rectangle 11">
            <a:extLst>
              <a:ext uri="{FF2B5EF4-FFF2-40B4-BE49-F238E27FC236}">
                <a16:creationId xmlns:a16="http://schemas.microsoft.com/office/drawing/2014/main" id="{8C036234-207C-4D47-9971-70570335C4CA}"/>
              </a:ext>
            </a:extLst>
          </p:cNvPr>
          <p:cNvSpPr/>
          <p:nvPr/>
        </p:nvSpPr>
        <p:spPr>
          <a:xfrm>
            <a:off x="9717409" y="1325921"/>
            <a:ext cx="1899912" cy="776581"/>
          </a:xfrm>
          <a:prstGeom prst="rect">
            <a:avLst/>
          </a:prstGeom>
          <a:solidFill>
            <a:srgbClr val="803A06"/>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sng"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Cash Deposit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Give Cash</a:t>
            </a:r>
          </a:p>
        </p:txBody>
      </p:sp>
      <p:sp>
        <p:nvSpPr>
          <p:cNvPr id="13" name="Rectangle 12">
            <a:extLst>
              <a:ext uri="{FF2B5EF4-FFF2-40B4-BE49-F238E27FC236}">
                <a16:creationId xmlns:a16="http://schemas.microsoft.com/office/drawing/2014/main" id="{CC0341D9-E406-4BCD-BBCA-6D6661ED7BA9}"/>
              </a:ext>
            </a:extLst>
          </p:cNvPr>
          <p:cNvSpPr/>
          <p:nvPr/>
        </p:nvSpPr>
        <p:spPr>
          <a:xfrm>
            <a:off x="9717409" y="89334"/>
            <a:ext cx="1899912" cy="82296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2000" b="1" dirty="0">
                <a:solidFill>
                  <a:prstClr val="white"/>
                </a:solidFill>
                <a:latin typeface="Calibri" panose="020F0502020204030204" pitchFamily="34" charset="0"/>
                <a:cs typeface="Calibri" panose="020F0502020204030204" pitchFamily="34" charset="0"/>
              </a:rPr>
              <a:t>Select Banking Service</a:t>
            </a:r>
          </a:p>
        </p:txBody>
      </p:sp>
      <p:cxnSp>
        <p:nvCxnSpPr>
          <p:cNvPr id="14" name="Straight Arrow Connector 13">
            <a:extLst>
              <a:ext uri="{FF2B5EF4-FFF2-40B4-BE49-F238E27FC236}">
                <a16:creationId xmlns:a16="http://schemas.microsoft.com/office/drawing/2014/main" id="{E20284E8-843E-45D6-882F-14DEED5ACE0B}"/>
              </a:ext>
            </a:extLst>
          </p:cNvPr>
          <p:cNvCxnSpPr>
            <a:cxnSpLocks/>
            <a:stCxn id="13" idx="2"/>
            <a:endCxn id="12" idx="0"/>
          </p:cNvCxnSpPr>
          <p:nvPr/>
        </p:nvCxnSpPr>
        <p:spPr>
          <a:xfrm>
            <a:off x="10667365" y="912294"/>
            <a:ext cx="0" cy="413627"/>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4620B52-E588-43E4-B07F-8F5C14FF7490}"/>
              </a:ext>
            </a:extLst>
          </p:cNvPr>
          <p:cNvSpPr txBox="1"/>
          <p:nvPr/>
        </p:nvSpPr>
        <p:spPr>
          <a:xfrm>
            <a:off x="10596490" y="4110191"/>
            <a:ext cx="1501806" cy="369332"/>
          </a:xfrm>
          <a:prstGeom prst="rect">
            <a:avLst/>
          </a:prstGeom>
          <a:solidFill>
            <a:srgbClr val="C00000"/>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Error State</a:t>
            </a:r>
          </a:p>
        </p:txBody>
      </p:sp>
      <p:sp>
        <p:nvSpPr>
          <p:cNvPr id="33" name="Rectangle 32">
            <a:extLst>
              <a:ext uri="{FF2B5EF4-FFF2-40B4-BE49-F238E27FC236}">
                <a16:creationId xmlns:a16="http://schemas.microsoft.com/office/drawing/2014/main" id="{9174C02F-7327-4934-B794-A37EFC82D2F7}"/>
              </a:ext>
            </a:extLst>
          </p:cNvPr>
          <p:cNvSpPr/>
          <p:nvPr/>
        </p:nvSpPr>
        <p:spPr>
          <a:xfrm>
            <a:off x="9717409" y="2440634"/>
            <a:ext cx="1899912" cy="776581"/>
          </a:xfrm>
          <a:prstGeom prst="rect">
            <a:avLst/>
          </a:prstGeom>
          <a:solidFill>
            <a:srgbClr val="803A06"/>
          </a:solidFill>
          <a:ln>
            <a:solidFill>
              <a:srgbClr val="803A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i="0"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Confirm Denomination</a:t>
            </a:r>
          </a:p>
        </p:txBody>
      </p:sp>
      <p:sp>
        <p:nvSpPr>
          <p:cNvPr id="36" name="TextBox 35">
            <a:extLst>
              <a:ext uri="{FF2B5EF4-FFF2-40B4-BE49-F238E27FC236}">
                <a16:creationId xmlns:a16="http://schemas.microsoft.com/office/drawing/2014/main" id="{6D69E220-E3AB-4EEC-BE61-1990AF249E54}"/>
              </a:ext>
            </a:extLst>
          </p:cNvPr>
          <p:cNvSpPr txBox="1"/>
          <p:nvPr/>
        </p:nvSpPr>
        <p:spPr>
          <a:xfrm>
            <a:off x="11093816" y="3406635"/>
            <a:ext cx="49993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rPr>
              <a:t>No</a:t>
            </a:r>
          </a:p>
        </p:txBody>
      </p:sp>
      <p:sp>
        <p:nvSpPr>
          <p:cNvPr id="40" name="Rectangle 39">
            <a:extLst>
              <a:ext uri="{FF2B5EF4-FFF2-40B4-BE49-F238E27FC236}">
                <a16:creationId xmlns:a16="http://schemas.microsoft.com/office/drawing/2014/main" id="{CE4D6BA2-CBB2-49F8-A093-7841BA7868B4}"/>
              </a:ext>
            </a:extLst>
          </p:cNvPr>
          <p:cNvSpPr/>
          <p:nvPr/>
        </p:nvSpPr>
        <p:spPr>
          <a:xfrm>
            <a:off x="8393486" y="4479523"/>
            <a:ext cx="1819071" cy="449634"/>
          </a:xfrm>
          <a:prstGeom prst="rect">
            <a:avLst/>
          </a:prstGeom>
          <a:solidFill>
            <a:srgbClr val="007A37"/>
          </a:solidFill>
          <a:ln>
            <a:solidFill>
              <a:srgbClr val="007A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r>
              <a:rPr lang="en-US" b="1" dirty="0">
                <a:solidFill>
                  <a:prstClr val="white"/>
                </a:solidFill>
                <a:latin typeface="Calibri" panose="020F0502020204030204" pitchFamily="34" charset="0"/>
                <a:cs typeface="Calibri" panose="020F0502020204030204" pitchFamily="34" charset="0"/>
              </a:rPr>
              <a:t>Success State</a:t>
            </a:r>
          </a:p>
        </p:txBody>
      </p:sp>
      <p:sp>
        <p:nvSpPr>
          <p:cNvPr id="43" name="Rectangle 42">
            <a:extLst>
              <a:ext uri="{FF2B5EF4-FFF2-40B4-BE49-F238E27FC236}">
                <a16:creationId xmlns:a16="http://schemas.microsoft.com/office/drawing/2014/main" id="{C1559219-7109-499B-9852-3A53EE845B21}"/>
              </a:ext>
            </a:extLst>
          </p:cNvPr>
          <p:cNvSpPr/>
          <p:nvPr/>
        </p:nvSpPr>
        <p:spPr>
          <a:xfrm>
            <a:off x="9916826" y="5200204"/>
            <a:ext cx="1971040" cy="82296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r>
              <a:rPr lang="en-US" b="1" dirty="0">
                <a:solidFill>
                  <a:schemeClr val="bg1"/>
                </a:solidFill>
                <a:latin typeface="Calibri" panose="020F0502020204030204" pitchFamily="34" charset="0"/>
                <a:cs typeface="Calibri" panose="020F0502020204030204" pitchFamily="34" charset="0"/>
              </a:rPr>
              <a:t>Account Number Identification</a:t>
            </a:r>
          </a:p>
        </p:txBody>
      </p:sp>
      <p:cxnSp>
        <p:nvCxnSpPr>
          <p:cNvPr id="47" name="Straight Arrow Connector 46">
            <a:extLst>
              <a:ext uri="{FF2B5EF4-FFF2-40B4-BE49-F238E27FC236}">
                <a16:creationId xmlns:a16="http://schemas.microsoft.com/office/drawing/2014/main" id="{E91232E6-0363-4D1E-BBF8-98BE2D96E019}"/>
              </a:ext>
            </a:extLst>
          </p:cNvPr>
          <p:cNvCxnSpPr>
            <a:cxnSpLocks/>
            <a:stCxn id="26" idx="2"/>
            <a:endCxn id="43" idx="0"/>
          </p:cNvCxnSpPr>
          <p:nvPr/>
        </p:nvCxnSpPr>
        <p:spPr>
          <a:xfrm flipH="1">
            <a:off x="10902346" y="4479523"/>
            <a:ext cx="445047" cy="72068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7740258E-CBBC-4BE6-A127-5D71C8D5A376}"/>
              </a:ext>
            </a:extLst>
          </p:cNvPr>
          <p:cNvCxnSpPr>
            <a:cxnSpLocks/>
            <a:stCxn id="40" idx="2"/>
            <a:endCxn id="43" idx="1"/>
          </p:cNvCxnSpPr>
          <p:nvPr/>
        </p:nvCxnSpPr>
        <p:spPr>
          <a:xfrm rot="16200000" flipH="1">
            <a:off x="9268661" y="4963518"/>
            <a:ext cx="682527" cy="613804"/>
          </a:xfrm>
          <a:prstGeom prst="curvedConnector2">
            <a:avLst/>
          </a:prstGeom>
          <a:ln w="57150">
            <a:solidFill>
              <a:srgbClr val="007A37"/>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8F5B72E-6E4F-4775-831E-91597D6CB252}"/>
              </a:ext>
            </a:extLst>
          </p:cNvPr>
          <p:cNvCxnSpPr>
            <a:stCxn id="12" idx="2"/>
            <a:endCxn id="33" idx="0"/>
          </p:cNvCxnSpPr>
          <p:nvPr/>
        </p:nvCxnSpPr>
        <p:spPr>
          <a:xfrm>
            <a:off x="10667365" y="2102502"/>
            <a:ext cx="0" cy="338132"/>
          </a:xfrm>
          <a:prstGeom prst="straightConnector1">
            <a:avLst/>
          </a:prstGeom>
          <a:ln w="57150">
            <a:solidFill>
              <a:srgbClr val="803A06"/>
            </a:solidFill>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642B1096-81E0-4506-BD5D-18144AA90DE0}"/>
              </a:ext>
            </a:extLst>
          </p:cNvPr>
          <p:cNvSpPr/>
          <p:nvPr/>
        </p:nvSpPr>
        <p:spPr>
          <a:xfrm>
            <a:off x="8269193" y="3168547"/>
            <a:ext cx="1360582" cy="749039"/>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alibri" panose="020F0502020204030204" pitchFamily="34" charset="0"/>
                <a:cs typeface="Calibri" panose="020F0502020204030204" pitchFamily="34" charset="0"/>
              </a:rPr>
              <a:t>Display New Balance</a:t>
            </a:r>
          </a:p>
        </p:txBody>
      </p:sp>
      <p:cxnSp>
        <p:nvCxnSpPr>
          <p:cNvPr id="78" name="Connector: Curved 77">
            <a:extLst>
              <a:ext uri="{FF2B5EF4-FFF2-40B4-BE49-F238E27FC236}">
                <a16:creationId xmlns:a16="http://schemas.microsoft.com/office/drawing/2014/main" id="{3FAB4457-C684-4D8B-892C-949359C5B2B8}"/>
              </a:ext>
            </a:extLst>
          </p:cNvPr>
          <p:cNvCxnSpPr>
            <a:cxnSpLocks/>
            <a:stCxn id="33" idx="1"/>
            <a:endCxn id="76" idx="0"/>
          </p:cNvCxnSpPr>
          <p:nvPr/>
        </p:nvCxnSpPr>
        <p:spPr>
          <a:xfrm rot="10800000" flipV="1">
            <a:off x="8949485" y="2828925"/>
            <a:ext cx="767925" cy="339622"/>
          </a:xfrm>
          <a:prstGeom prst="curvedConnector2">
            <a:avLst/>
          </a:prstGeom>
          <a:ln w="57150">
            <a:solidFill>
              <a:srgbClr val="007A37"/>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FF98B9B3-1696-4016-8C81-C696470B945D}"/>
              </a:ext>
            </a:extLst>
          </p:cNvPr>
          <p:cNvCxnSpPr>
            <a:cxnSpLocks/>
            <a:stCxn id="76" idx="2"/>
            <a:endCxn id="40" idx="0"/>
          </p:cNvCxnSpPr>
          <p:nvPr/>
        </p:nvCxnSpPr>
        <p:spPr>
          <a:xfrm rot="16200000" flipH="1">
            <a:off x="8845285" y="4021785"/>
            <a:ext cx="561937" cy="353538"/>
          </a:xfrm>
          <a:prstGeom prst="curvedConnector3">
            <a:avLst>
              <a:gd name="adj1" fmla="val 50000"/>
            </a:avLst>
          </a:prstGeom>
          <a:ln w="57150">
            <a:solidFill>
              <a:srgbClr val="007A3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9767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4152</TotalTime>
  <Words>1314</Words>
  <Application>Microsoft Office PowerPoint</Application>
  <PresentationFormat>Widescreen</PresentationFormat>
  <Paragraphs>311</Paragraphs>
  <Slides>22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Calibri</vt:lpstr>
      <vt:lpstr>Calibri Light</vt:lpstr>
      <vt:lpstr>Gill Sans MT</vt:lpstr>
      <vt:lpstr>Times New Roman</vt:lpstr>
      <vt:lpstr>Gallery</vt:lpstr>
      <vt:lpstr>Office Theme</vt:lpstr>
      <vt:lpstr>ATM Controller</vt:lpstr>
      <vt:lpstr>Design</vt:lpstr>
      <vt:lpstr>Account Number Identification</vt:lpstr>
      <vt:lpstr>PIN Verification</vt:lpstr>
      <vt:lpstr>Select Banking Services</vt:lpstr>
      <vt:lpstr>Display Balance</vt:lpstr>
      <vt:lpstr>Change PIN</vt:lpstr>
      <vt:lpstr>Cash Withdrawal</vt:lpstr>
      <vt:lpstr>Cash Deposit</vt:lpstr>
      <vt:lpstr>State Diagram</vt:lpstr>
      <vt:lpstr>Demonstration</vt:lpstr>
      <vt:lpstr>Demonstration</vt:lpstr>
      <vt:lpstr>Card Identification</vt:lpstr>
      <vt:lpstr>PIN Authentication</vt:lpstr>
      <vt:lpstr>Checking Balance</vt:lpstr>
      <vt:lpstr>Cash Withdrawal</vt:lpstr>
      <vt:lpstr>Change PIN</vt:lpstr>
      <vt:lpstr>Card Identification</vt:lpstr>
      <vt:lpstr>Cash Deposit</vt:lpstr>
      <vt:lpstr>Conclusion</vt:lpstr>
      <vt:lpstr>Acknowledgements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ATM MACHINE</dc:title>
  <dc:subject/>
  <dc:creator>Nihar Potturu</dc:creator>
  <dc:description/>
  <cp:lastModifiedBy>Maheeth Reddy Maramreddy</cp:lastModifiedBy>
  <cp:revision>493</cp:revision>
  <dcterms:created xsi:type="dcterms:W3CDTF">2019-11-05T18:27:03Z</dcterms:created>
  <dcterms:modified xsi:type="dcterms:W3CDTF">2020-07-01T05:07:24Z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12</vt:i4>
  </property>
</Properties>
</file>