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acifico" panose="020B0604020202020204" charset="0"/>
      <p:regular r:id="rId22"/>
    </p:embeddedFont>
    <p:embeddedFont>
      <p:font typeface="Impact" panose="020B0806030902050204" pitchFamily="34" charset="0"/>
      <p:regular r:id="rId23"/>
    </p:embeddedFont>
    <p:embeddedFont>
      <p:font typeface="Lobster" panose="020B0604020202020204" charset="0"/>
      <p:regular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73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23" autoAdjust="0"/>
  </p:normalViewPr>
  <p:slideViewPr>
    <p:cSldViewPr snapToGrid="0">
      <p:cViewPr>
        <p:scale>
          <a:sx n="100" d="100"/>
          <a:sy n="100" d="100"/>
        </p:scale>
        <p:origin x="946" y="168"/>
      </p:cViewPr>
      <p:guideLst>
        <p:guide orient="horz" pos="1620"/>
        <p:guide pos="2880"/>
        <p:guide orient="horz" pos="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558f97b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558f97b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58f97bc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7558f97bcc_1_28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7558f97bcc_1_28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6e11827c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6e11827c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56e11827c_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56e11827c_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56e11827c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56e11827c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56e11827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56e11827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56e11827c_3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56e11827c_3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6e11827c_8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6e11827c_8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56e11827c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56e11827c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56e11827c_1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56e11827c_1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56e11827c_1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56e11827c_1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56e11827c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56e11827c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558f97b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558f97b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6e11827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6e11827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58f97bc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7558f97bcc_1_7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7558f97bcc_1_7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558f97bcc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7558f97bcc_1_14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7558f97bcc_1_14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558f97bc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558f97bcc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558f97bc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558f97bcc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58f97bcc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28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7558f97bcc_1_21:notes"/>
          <p:cNvSpPr txBox="1">
            <a:spLocks noGrp="1"/>
          </p:cNvSpPr>
          <p:nvPr>
            <p:ph type="body" idx="1"/>
          </p:nvPr>
        </p:nvSpPr>
        <p:spPr>
          <a:xfrm>
            <a:off x="914400" y="4400550"/>
            <a:ext cx="73152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7558f97bcc_1_21:notes"/>
          <p:cNvSpPr txBox="1">
            <a:spLocks noGrp="1"/>
          </p:cNvSpPr>
          <p:nvPr>
            <p:ph type="sldNum" idx="12"/>
          </p:nvPr>
        </p:nvSpPr>
        <p:spPr>
          <a:xfrm>
            <a:off x="5179484" y="8685213"/>
            <a:ext cx="3962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03">
          <p15:clr>
            <a:srgbClr val="FA7B17"/>
          </p15:clr>
        </p15:guide>
        <p15:guide id="2" pos="401">
          <p15:clr>
            <a:srgbClr val="FA7B17"/>
          </p15:clr>
        </p15:guide>
        <p15:guide id="3" pos="407">
          <p15:clr>
            <a:srgbClr val="FA7B17"/>
          </p15:clr>
        </p15:guide>
        <p15:guide id="4" pos="394">
          <p15:clr>
            <a:srgbClr val="FA7B17"/>
          </p15:clr>
        </p15:guide>
        <p15:guide id="5" pos="405">
          <p15:clr>
            <a:srgbClr val="FA7B17"/>
          </p15:clr>
        </p15:guide>
        <p15:guide id="6" pos="404">
          <p15:clr>
            <a:srgbClr val="FA7B17"/>
          </p15:clr>
        </p15:guide>
        <p15:guide id="7" pos="402">
          <p15:clr>
            <a:srgbClr val="FA7B17"/>
          </p15:clr>
        </p15:guide>
        <p15:guide id="9" pos="39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Production Cost and Marketing Analysis of</a:t>
            </a:r>
            <a:endParaRPr sz="4800" dirty="0"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68580"/>
            <a:ext cx="9144000" cy="5196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472440" y="996720"/>
            <a:ext cx="8671560" cy="337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200" dirty="0">
                <a:latin typeface="Roboto"/>
                <a:ea typeface="Roboto"/>
                <a:cs typeface="Roboto"/>
                <a:sym typeface="Roboto"/>
              </a:rPr>
              <a:t>Survival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200" dirty="0">
                <a:latin typeface="Roboto"/>
                <a:ea typeface="Roboto"/>
                <a:cs typeface="Roboto"/>
                <a:sym typeface="Roboto"/>
              </a:rPr>
              <a:t>Profit maximization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200" dirty="0">
                <a:latin typeface="Roboto"/>
                <a:ea typeface="Roboto"/>
                <a:cs typeface="Roboto"/>
                <a:sym typeface="Roboto"/>
              </a:rPr>
              <a:t>Growth and diversification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200" dirty="0">
                <a:latin typeface="Roboto"/>
                <a:ea typeface="Roboto"/>
                <a:cs typeface="Roboto"/>
                <a:sym typeface="Roboto"/>
              </a:rPr>
              <a:t>Brand building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1965959" y="129540"/>
            <a:ext cx="4908185" cy="859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Lobster"/>
                <a:ea typeface="Lobster"/>
                <a:cs typeface="Lobster"/>
                <a:sym typeface="Lobster"/>
              </a:rPr>
              <a:t>Marketing strategy of Cadbury</a:t>
            </a:r>
            <a:endParaRPr sz="35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700"/>
            <a:ext cx="9144000" cy="5086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528000" y="1100820"/>
            <a:ext cx="8616000" cy="340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New Products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Keeping up with Innovations in Production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Periodic Budget Analysis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-GB" sz="2400" dirty="0">
                <a:latin typeface="Roboto"/>
                <a:ea typeface="Roboto"/>
                <a:cs typeface="Roboto"/>
                <a:sym typeface="Roboto"/>
              </a:rPr>
              <a:t>Competitors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1718885" y="25212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Lobster"/>
                <a:ea typeface="Lobster"/>
                <a:cs typeface="Lobster"/>
                <a:sym typeface="Lobster"/>
              </a:rPr>
              <a:t>Survival</a:t>
            </a:r>
            <a:endParaRPr sz="48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/>
          <p:nvPr/>
        </p:nvSpPr>
        <p:spPr>
          <a:xfrm>
            <a:off x="543240" y="947288"/>
            <a:ext cx="8600760" cy="3752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3000" dirty="0">
                <a:latin typeface="Roboto"/>
                <a:ea typeface="Roboto"/>
                <a:cs typeface="Roboto"/>
                <a:sym typeface="Roboto"/>
              </a:rPr>
              <a:t>Increase in Price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3000" dirty="0">
                <a:latin typeface="Roboto"/>
                <a:ea typeface="Roboto"/>
                <a:cs typeface="Roboto"/>
                <a:sym typeface="Roboto"/>
              </a:rPr>
              <a:t>Cost Reduction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3000" dirty="0">
                <a:latin typeface="Roboto"/>
                <a:ea typeface="Roboto"/>
                <a:cs typeface="Roboto"/>
                <a:sym typeface="Roboto"/>
              </a:rPr>
              <a:t>Marketing Strategies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1944840" y="17352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Lobster"/>
                <a:ea typeface="Lobster"/>
                <a:cs typeface="Lobster"/>
                <a:sym typeface="Lobster"/>
              </a:rPr>
              <a:t>Profit Maximization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2049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516150" y="1059180"/>
            <a:ext cx="8688810" cy="3566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500" dirty="0">
                <a:latin typeface="Roboto"/>
                <a:ea typeface="Roboto"/>
                <a:cs typeface="Roboto"/>
                <a:sym typeface="Roboto"/>
              </a:rPr>
              <a:t>Affordability and availability.</a:t>
            </a:r>
            <a:endParaRPr sz="25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500" dirty="0">
                <a:latin typeface="Roboto"/>
                <a:ea typeface="Roboto"/>
                <a:cs typeface="Roboto"/>
                <a:sym typeface="Roboto"/>
              </a:rPr>
              <a:t>Advertising aimed at changing consumer perception and eating habits.</a:t>
            </a:r>
            <a:endParaRPr sz="2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-GB" sz="2500" dirty="0">
                <a:latin typeface="Roboto"/>
                <a:ea typeface="Roboto"/>
                <a:cs typeface="Roboto"/>
                <a:sym typeface="Roboto"/>
              </a:rPr>
              <a:t>Diversification in products.</a:t>
            </a:r>
            <a:endParaRPr sz="2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2578230" y="198870"/>
            <a:ext cx="4048500" cy="106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latin typeface="Lobster"/>
                <a:ea typeface="Lobster"/>
                <a:cs typeface="Lobster"/>
                <a:sym typeface="Lobster"/>
              </a:rPr>
              <a:t>   Growth and                      Diversification</a:t>
            </a:r>
            <a:endParaRPr sz="4800" b="1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375600" y="828275"/>
            <a:ext cx="8768400" cy="40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017982" y="17950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Lobster"/>
                <a:ea typeface="Lobster"/>
                <a:cs typeface="Lobster"/>
                <a:sym typeface="Lobster"/>
              </a:rPr>
              <a:t>Brand Building</a:t>
            </a:r>
            <a:endParaRPr sz="4800" dirty="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580" y="1109134"/>
            <a:ext cx="3460385" cy="35290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" y="-38100"/>
            <a:ext cx="90754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/>
          <p:nvPr/>
        </p:nvSpPr>
        <p:spPr>
          <a:xfrm>
            <a:off x="432330" y="864438"/>
            <a:ext cx="8102070" cy="40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1846590" y="20400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Lobster"/>
                <a:ea typeface="Lobster"/>
                <a:cs typeface="Lobster"/>
                <a:sym typeface="Lobster"/>
              </a:rPr>
              <a:t>Market Share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2455" y="1117998"/>
            <a:ext cx="6076950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9"/>
          <p:cNvSpPr/>
          <p:nvPr/>
        </p:nvSpPr>
        <p:spPr>
          <a:xfrm>
            <a:off x="268920" y="863220"/>
            <a:ext cx="8768400" cy="409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850830" y="115851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Lobster"/>
                <a:ea typeface="Lobster"/>
                <a:cs typeface="Lobster"/>
                <a:sym typeface="Lobster"/>
              </a:rPr>
              <a:t>Recent Sales</a:t>
            </a:r>
            <a:endParaRPr sz="4800" dirty="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280" y="988874"/>
            <a:ext cx="7345680" cy="39408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906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/>
          <p:nvPr/>
        </p:nvSpPr>
        <p:spPr>
          <a:xfrm>
            <a:off x="375600" y="1227960"/>
            <a:ext cx="8265480" cy="382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1.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Aarya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Varat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Joshi - 1801CS01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2.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Abhijeet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Khandwe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- 1801CS02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3.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Aman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Gupta - 1801CS05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4. Anirban Nandi - 1801CS09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5.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Mangesh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Chandrawanshi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- 1801CS16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6.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Devanshu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Raj - 1801CS19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7. Harsh Gupta - 1801CS21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8.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Sriyans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Kumar - 1801CS52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9.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Vaibhav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Goel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- 1801EE57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10. </a:t>
            </a:r>
            <a:r>
              <a:rPr lang="en-GB" sz="2400" dirty="0" err="1">
                <a:solidFill>
                  <a:schemeClr val="dk1"/>
                </a:solidFill>
                <a:highlight>
                  <a:srgbClr val="FFFFFF"/>
                </a:highlight>
              </a:rPr>
              <a:t>Deepansh</a:t>
            </a:r>
            <a:r>
              <a:rPr lang="en-GB" sz="2400" dirty="0">
                <a:solidFill>
                  <a:schemeClr val="dk1"/>
                </a:solidFill>
                <a:highlight>
                  <a:srgbClr val="FFFFFF"/>
                </a:highlight>
              </a:rPr>
              <a:t> Gupta - 1801CE07</a:t>
            </a:r>
            <a:endParaRPr sz="24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016065" y="114365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>
                <a:latin typeface="Lobster"/>
                <a:ea typeface="Lobster"/>
                <a:cs typeface="Lobster"/>
                <a:sym typeface="Lobster"/>
              </a:rPr>
              <a:t>Group Members</a:t>
            </a:r>
            <a:endParaRPr sz="48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212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/>
          <p:nvPr/>
        </p:nvSpPr>
        <p:spPr>
          <a:xfrm>
            <a:off x="152150" y="642620"/>
            <a:ext cx="8801100" cy="437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Special thanks to </a:t>
            </a:r>
            <a:r>
              <a:rPr lang="en-GB" sz="3000" dirty="0" err="1">
                <a:latin typeface="Georgia"/>
                <a:ea typeface="Georgia"/>
                <a:cs typeface="Georgia"/>
                <a:sym typeface="Georgia"/>
              </a:rPr>
              <a:t>Dr.</a:t>
            </a: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3000" dirty="0" err="1">
                <a:latin typeface="Georgia"/>
                <a:ea typeface="Georgia"/>
                <a:cs typeface="Georgia"/>
                <a:sym typeface="Georgia"/>
              </a:rPr>
              <a:t>Nalin</a:t>
            </a: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 Bharti and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 err="1">
                <a:latin typeface="Georgia"/>
                <a:ea typeface="Georgia"/>
                <a:cs typeface="Georgia"/>
                <a:sym typeface="Georgia"/>
              </a:rPr>
              <a:t>Dr.</a:t>
            </a: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GB" sz="3000" dirty="0" err="1">
                <a:latin typeface="Georgia"/>
                <a:ea typeface="Georgia"/>
                <a:cs typeface="Georgia"/>
                <a:sym typeface="Georgia"/>
              </a:rPr>
              <a:t>Rajendra</a:t>
            </a: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 for </a:t>
            </a:r>
            <a:endParaRPr sz="3000" dirty="0"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Georgia"/>
                <a:ea typeface="Georgia"/>
                <a:cs typeface="Georgia"/>
                <a:sym typeface="Georgia"/>
              </a:rPr>
              <a:t>this wonderful opportunity to present ourselves</a:t>
            </a:r>
            <a:r>
              <a:rPr lang="en-GB" sz="3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Roboto"/>
                <a:ea typeface="Roboto"/>
                <a:cs typeface="Roboto"/>
                <a:sym typeface="Roboto"/>
              </a:rPr>
              <a:t>			   </a:t>
            </a:r>
            <a:endParaRPr sz="3000" dirty="0"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bster"/>
              <a:ea typeface="Lobster"/>
              <a:cs typeface="Lobster"/>
              <a:sym typeface="Lobster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Lobster"/>
                <a:ea typeface="Lobster"/>
                <a:cs typeface="Lobster"/>
                <a:sym typeface="Lobster"/>
              </a:rPr>
              <a:t> </a:t>
            </a:r>
            <a:endParaRPr sz="24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2100800" y="20824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500910" y="1164060"/>
            <a:ext cx="8848830" cy="3689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Introduction   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03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History of Cadbury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04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Brand Portfolio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05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Key brands    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06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Production Process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07 to 08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Fixed cost      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09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Variable cost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10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Marketing Strategy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11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Survival        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12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Profit Maximization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13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Growth and Diversification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14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Brand Building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15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Market Share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16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Recent Sales                                      </a:t>
            </a:r>
            <a:r>
              <a:rPr lang="en-GB" sz="1600" dirty="0" err="1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 17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Lobster"/>
              <a:buChar char="●"/>
            </a:pPr>
            <a:r>
              <a:rPr lang="en-GB" sz="1600" dirty="0" smtClean="0">
                <a:latin typeface="Lobster"/>
                <a:ea typeface="Lobster"/>
                <a:cs typeface="Lobster"/>
                <a:sym typeface="Lobster"/>
              </a:rPr>
              <a:t>Acknowledgement                            </a:t>
            </a:r>
            <a:r>
              <a:rPr lang="en-GB" sz="1600" dirty="0" err="1" smtClean="0">
                <a:latin typeface="Lobster"/>
                <a:ea typeface="Lobster"/>
                <a:cs typeface="Lobster"/>
                <a:sym typeface="Lobster"/>
              </a:rPr>
              <a:t>pg</a:t>
            </a:r>
            <a:r>
              <a:rPr lang="en-GB" sz="1600" dirty="0" smtClean="0"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lang="en-GB" sz="1600" dirty="0">
                <a:latin typeface="Lobster"/>
                <a:ea typeface="Lobster"/>
                <a:cs typeface="Lobster"/>
                <a:sym typeface="Lobster"/>
              </a:rPr>
              <a:t>18</a:t>
            </a:r>
            <a:endParaRPr sz="1600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1665950" y="203400"/>
            <a:ext cx="5132400" cy="84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Lobster"/>
                <a:ea typeface="Lobster"/>
                <a:cs typeface="Lobster"/>
                <a:sym typeface="Lobster"/>
              </a:rPr>
              <a:t>Index</a:t>
            </a:r>
            <a:endParaRPr sz="4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0479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/>
          <p:nvPr/>
        </p:nvSpPr>
        <p:spPr>
          <a:xfrm>
            <a:off x="398700" y="1112570"/>
            <a:ext cx="8227140" cy="33636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Started by John Cadbury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Factory in Bourneville in 1861- largest chocolate production in U.K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1897- Manufactured 1st Milk Chocolate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1950- First overseas factory near Hobart, Tasmania.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1960’s- Larger factory with his brother selling 16 type of drinking chocolates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Roboto"/>
              <a:buChar char="●"/>
            </a:pPr>
            <a:r>
              <a:rPr lang="en-GB" sz="2000" dirty="0">
                <a:latin typeface="Roboto"/>
                <a:ea typeface="Roboto"/>
                <a:cs typeface="Roboto"/>
                <a:sym typeface="Roboto"/>
              </a:rPr>
              <a:t>Today the largest confectionery company in the world; 70,000+ employees.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773820" y="248570"/>
            <a:ext cx="5132400" cy="8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latin typeface="Lobster"/>
                <a:ea typeface="Lobster"/>
                <a:cs typeface="Lobster"/>
                <a:sym typeface="Lobster"/>
              </a:rPr>
              <a:t>History Of Cadbury</a:t>
            </a:r>
            <a:endParaRPr sz="4800" b="1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2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24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411480" y="900320"/>
            <a:ext cx="8618220" cy="38340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 dirty="0">
                <a:highlight>
                  <a:srgbClr val="FFFFFF"/>
                </a:highlight>
              </a:rPr>
              <a:t>Harvesting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Cocoa beans are imported from Indonesia, Malaysia and Ghana.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It takes the whole year's crop from one tree to make 450gms of Chocolate.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highlight>
                  <a:srgbClr val="FFFFFF"/>
                </a:highlight>
              </a:rPr>
              <a:t>Processing the Cocoa Beans</a:t>
            </a:r>
            <a:endParaRPr sz="2300" b="1"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 sz="11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Fermentation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2.Drying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3.Roasting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4.Grinding and Pressing</a:t>
            </a:r>
            <a:endParaRPr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2505250" y="197120"/>
            <a:ext cx="3924000" cy="7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latin typeface="Lobster"/>
                <a:ea typeface="Lobster"/>
                <a:cs typeface="Lobster"/>
                <a:sym typeface="Lobster"/>
              </a:rPr>
              <a:t>  Production Process</a:t>
            </a:r>
            <a:endParaRPr sz="3500" b="1" dirty="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6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396239" y="1033352"/>
            <a:ext cx="8747761" cy="33733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highlight>
                  <a:srgbClr val="FFFFFF"/>
                </a:highlight>
              </a:rPr>
              <a:t>Chocolate Making</a:t>
            </a:r>
            <a:endParaRPr sz="25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1.Cocoa mass is produced which contains 53% cocoa and 47% cocoa butter.</a:t>
            </a:r>
            <a:endParaRPr sz="17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2.Sugar is added to the condensed milk with some of the cocoa mass which is then evaporated to make milk chocolate crumb.</a:t>
            </a:r>
            <a:endParaRPr sz="17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3.The crumb mixed with cocoa liquor and cocoa butter.</a:t>
            </a:r>
            <a:endParaRPr sz="17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4.Tempering involves mixing and cooling the liquid chocolate under carefully controlled conditions to ensure that the fat in the chocolate crystallises in its most stable form.</a:t>
            </a:r>
            <a:endParaRPr sz="1700" dirty="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520490" y="158213"/>
            <a:ext cx="3924000" cy="7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500" b="1" dirty="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  Production Process</a:t>
            </a:r>
            <a:endParaRPr sz="2400" dirty="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52400"/>
            <a:ext cx="9144000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415</Words>
  <Application>Microsoft Office PowerPoint</Application>
  <PresentationFormat>On-screen Show (16:9)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Pacifico</vt:lpstr>
      <vt:lpstr>Impact</vt:lpstr>
      <vt:lpstr>Arial</vt:lpstr>
      <vt:lpstr>Lobster</vt:lpstr>
      <vt:lpstr>Roboto</vt:lpstr>
      <vt:lpstr>Georgia</vt:lpstr>
      <vt:lpstr>Simple Light</vt:lpstr>
      <vt:lpstr>Production Cost and Marketing Analysis 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Cost and Marketing Analysis of</dc:title>
  <cp:lastModifiedBy>Anirban Nandi</cp:lastModifiedBy>
  <cp:revision>6</cp:revision>
  <dcterms:modified xsi:type="dcterms:W3CDTF">2019-11-18T19:56:43Z</dcterms:modified>
</cp:coreProperties>
</file>