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81" d="100"/>
          <a:sy n="81" d="100"/>
        </p:scale>
        <p:origin x="16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BAF625-052E-43A7-A716-47E5B06506A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failure" TargetMode="External"/><Relationship Id="rId2" Type="http://schemas.openxmlformats.org/officeDocument/2006/relationships/hyperlink" Target="http://www.econlib.org/library/Enc/bios/Coa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utor2u.net/blog/index.php/economics/tagged/tag/tragedy+of+comm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consumption/" TargetMode="External"/><Relationship Id="rId2" Type="http://schemas.openxmlformats.org/officeDocument/2006/relationships/hyperlink" Target="https://www.boundless.com/economics/definition/external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undless.com/economics/definition/consump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free-market/" TargetMode="External"/><Relationship Id="rId2" Type="http://schemas.openxmlformats.org/officeDocument/2006/relationships/hyperlink" Target="https://www.boundless.com/economics/definition/efficienc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HS201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>
                <a:solidFill>
                  <a:srgbClr val="7030A0"/>
                </a:solidFill>
              </a:rPr>
              <a:t>Externalities</a:t>
            </a:r>
            <a:br>
              <a:rPr>
                <a:solidFill>
                  <a:srgbClr val="7030A0"/>
                </a:solidFill>
              </a:rPr>
            </a:br>
            <a:br>
              <a:rPr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7030A0"/>
                </a:solidFill>
              </a:rPr>
              <a:t>Introduction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4" y="16764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An outcome  of an economic activity  which  is experienced by not related third parties. Externalities may be either positive or negative. 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352800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Pollution emitted by a factory that spoils the surrounding environment and affects the health of nearby residents is an example of a negative externality. </a:t>
            </a:r>
          </a:p>
          <a:p>
            <a:endParaRPr lang="en-IN" dirty="0"/>
          </a:p>
          <a:p>
            <a:r>
              <a:rPr lang="en-IN" dirty="0"/>
              <a:t>An example of a positive externality is the effect of a well-educated labour force on the productivity of a company</a:t>
            </a:r>
            <a:r>
              <a:rPr lang="en-IN" dirty="0">
                <a:solidFill>
                  <a:srgbClr val="002060"/>
                </a:solidFill>
              </a:rPr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048000"/>
            <a:ext cx="2390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724400" cy="4572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IN" dirty="0"/>
              <a:t>Markets  can fail if there are no property rights and negotiation is costly. </a:t>
            </a:r>
          </a:p>
          <a:p>
            <a:pPr>
              <a:buNone/>
            </a:pPr>
            <a:r>
              <a:rPr lang="en-IN" dirty="0"/>
              <a:t>                </a:t>
            </a:r>
            <a:r>
              <a:rPr lang="en-IN" u="sng" dirty="0">
                <a:solidFill>
                  <a:srgbClr val="7030A0"/>
                </a:solidFill>
              </a:rPr>
              <a:t>The  Coase Theorem: </a:t>
            </a:r>
            <a:r>
              <a:rPr lang="en-IN" u="sng" dirty="0">
                <a:solidFill>
                  <a:srgbClr val="7030A0"/>
                </a:solidFill>
                <a:hlinkClick r:id="rId2"/>
              </a:rPr>
              <a:t>Ronald H.  Coase</a:t>
            </a:r>
            <a:r>
              <a:rPr lang="en-IN" u="sng" dirty="0">
                <a:solidFill>
                  <a:srgbClr val="7030A0"/>
                </a:solidFill>
              </a:rPr>
              <a:t> </a:t>
            </a:r>
          </a:p>
          <a:p>
            <a:r>
              <a:rPr lang="en-IN" dirty="0"/>
              <a:t> Market failures can be viewed as scenarios where individuals' pursuit of pure self-interest leads to results that are not efficient – that can be improved upon from the societal point-of-view.</a:t>
            </a:r>
            <a:r>
              <a:rPr lang="en-IN" baseline="30000" dirty="0">
                <a:hlinkClick r:id="rId3"/>
              </a:rPr>
              <a:t>[</a:t>
            </a:r>
            <a:endParaRPr lang="en-IN" baseline="30000" dirty="0"/>
          </a:p>
          <a:p>
            <a:pPr>
              <a:buNone/>
            </a:pPr>
            <a:endParaRPr lang="en-IN" u="sng" dirty="0">
              <a:solidFill>
                <a:srgbClr val="7030A0"/>
              </a:solidFill>
            </a:endParaRPr>
          </a:p>
          <a:p>
            <a:r>
              <a:rPr lang="en-US" dirty="0"/>
              <a:t>See the video on negative externalities  on http://www.tutor2u.net/economics/revision-notes/a2-micro-externalities-overview.html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7030A0"/>
                </a:solidFill>
              </a:rPr>
              <a:t>Market Failure  due to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276600"/>
            <a:ext cx="243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6764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7030A0"/>
                </a:solidFill>
              </a:rPr>
              <a:t>Market Failure  and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33562"/>
            <a:ext cx="4876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76400"/>
            <a:ext cx="327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the diagram show  the market failure arising from negative externalities is shown. </a:t>
            </a:r>
          </a:p>
          <a:p>
            <a:r>
              <a:rPr lang="en-IN" dirty="0"/>
              <a:t>The area labelled ABC is the deadweight loss of welfare due to output being above the social optimum.</a:t>
            </a:r>
          </a:p>
          <a:p>
            <a:r>
              <a:rPr lang="en-IN" dirty="0"/>
              <a:t> At output levels beyond Q2, the marginal social cost exceeds the marginal social benefit causing overall welfare to drop.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029199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i="1" dirty="0"/>
              <a:t>deadweight loss</a:t>
            </a:r>
            <a:r>
              <a:rPr lang="en-IN" dirty="0"/>
              <a:t> is a cost to society created by market inefficiency.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5720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The</a:t>
            </a:r>
            <a:r>
              <a:rPr lang="en-IN" dirty="0"/>
              <a:t> </a:t>
            </a:r>
            <a:r>
              <a:rPr lang="en-IN" b="1" dirty="0">
                <a:hlinkClick r:id="rId2"/>
              </a:rPr>
              <a:t>tragedy of the commons</a:t>
            </a:r>
            <a:r>
              <a:rPr lang="en-IN" b="1" dirty="0"/>
              <a:t> </a:t>
            </a:r>
            <a:r>
              <a:rPr lang="en-IN" dirty="0"/>
              <a:t> is a metaphor used to illustrate the potential conflict between individual </a:t>
            </a:r>
            <a:r>
              <a:rPr lang="en-IN" b="1" dirty="0"/>
              <a:t>self-interest</a:t>
            </a:r>
            <a:r>
              <a:rPr lang="en-IN" dirty="0"/>
              <a:t> of producers and consumers versus the </a:t>
            </a:r>
            <a:r>
              <a:rPr lang="en-IN" b="1" dirty="0"/>
              <a:t>common or public good</a:t>
            </a:r>
            <a:r>
              <a:rPr lang="en-IN" dirty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>
                <a:hlinkClick r:id="rId2"/>
              </a:rPr>
              <a:t>Externalities  and the Tragedy of the Commons</a:t>
            </a:r>
            <a:endParaRPr lang="en-US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2619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72000"/>
          </a:xfrm>
        </p:spPr>
        <p:txBody>
          <a:bodyPr>
            <a:normAutofit/>
          </a:bodyPr>
          <a:lstStyle/>
          <a:p>
            <a:r>
              <a:rPr lang="en-IN" dirty="0"/>
              <a:t>Government can ban an undesirable activity; however, this is often not socially optimal as some level of </a:t>
            </a:r>
            <a:r>
              <a:rPr lang="en-IN" dirty="0">
                <a:hlinkClick r:id="rId2"/>
              </a:rPr>
              <a:t>externality</a:t>
            </a:r>
            <a:r>
              <a:rPr lang="en-IN" dirty="0"/>
              <a:t> may be necessary to produce/consume the good (such as in the case of transportation). Society has to balance the costs and benefits of the externality.</a:t>
            </a:r>
          </a:p>
          <a:p>
            <a:r>
              <a:rPr lang="en-IN" dirty="0"/>
              <a:t>Laws can be passed banning all production or </a:t>
            </a:r>
            <a:r>
              <a:rPr lang="en-IN" dirty="0">
                <a:hlinkClick r:id="rId3"/>
              </a:rPr>
              <a:t>consumption</a:t>
            </a:r>
            <a:r>
              <a:rPr lang="en-IN" dirty="0"/>
              <a:t> involving negative externalities and requiring production and consumption involving positive externalities.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Government</a:t>
            </a:r>
            <a:r>
              <a:rPr>
                <a:solidFill>
                  <a:srgbClr val="7030A0"/>
                </a:solidFill>
              </a:rPr>
              <a:t> Intervention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572000"/>
          </a:xfrm>
        </p:spPr>
        <p:txBody>
          <a:bodyPr>
            <a:normAutofit/>
          </a:bodyPr>
          <a:lstStyle/>
          <a:p>
            <a:r>
              <a:rPr lang="en-IN" dirty="0"/>
              <a:t>The government can remedy an externality by making certain behaviours either required or forbidden. </a:t>
            </a:r>
          </a:p>
          <a:p>
            <a:r>
              <a:rPr lang="en-IN" dirty="0"/>
              <a:t>Laws can be passed banning all production or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consumption</a:t>
            </a:r>
            <a:r>
              <a:rPr lang="en-IN" dirty="0"/>
              <a:t> involving negative externalities and requiring production and consumption involving positive externalities. </a:t>
            </a:r>
          </a:p>
          <a:p>
            <a:r>
              <a:rPr lang="en-IN" dirty="0"/>
              <a:t>For example, the government could ban pollution and cigarette smoking and require everyone to attend school and get vaccinated</a:t>
            </a:r>
            <a:r>
              <a:rPr lang="en-IN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7030A0"/>
                </a:solidFill>
              </a:rPr>
              <a:t>Government Intervention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Gov.. intervention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620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/>
              <a:t>Pollution permits are advantageous when allowed into the market because it does not matter where or how these permits are distributed among firms; therefore, the initial allocation does not affect economic </a:t>
            </a:r>
            <a:r>
              <a:rPr lang="en-IN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efficiency</a:t>
            </a:r>
            <a:r>
              <a:rPr lang="en-IN" sz="28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Firms that are able to lower their pollution at a low cost will sell the pollution permits they get.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The firms that lower their pollution at high costs will buy permits that they need. There has to be a </a:t>
            </a:r>
            <a:r>
              <a:rPr lang="en-IN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market</a:t>
            </a:r>
            <a:r>
              <a:rPr lang="en-IN" sz="2800" dirty="0"/>
              <a:t> for this to work</a:t>
            </a:r>
            <a:r>
              <a:rPr lang="en-IN" sz="2800" dirty="0">
                <a:solidFill>
                  <a:srgbClr val="002060"/>
                </a:solidFill>
              </a:rPr>
              <a:t> 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170</TotalTime>
  <Words>483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Constantia</vt:lpstr>
      <vt:lpstr>Wingdings 2</vt:lpstr>
      <vt:lpstr>Paper</vt:lpstr>
      <vt:lpstr>Externalities  </vt:lpstr>
      <vt:lpstr>Introduction</vt:lpstr>
      <vt:lpstr>Market Failure  due to Externalities </vt:lpstr>
      <vt:lpstr>Market Failure  and Externalities </vt:lpstr>
      <vt:lpstr>Externalities  and the Tragedy of the Commons</vt:lpstr>
      <vt:lpstr>Government Intervention </vt:lpstr>
      <vt:lpstr>Government Intervention </vt:lpstr>
      <vt:lpstr>Gov.. intervention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Externalities</dc:title>
  <dc:creator>a</dc:creator>
  <cp:lastModifiedBy>Mangesh Chandrawanshi</cp:lastModifiedBy>
  <cp:revision>11</cp:revision>
  <dcterms:created xsi:type="dcterms:W3CDTF">2013-11-14T06:35:56Z</dcterms:created>
  <dcterms:modified xsi:type="dcterms:W3CDTF">2019-11-26T03:54:53Z</dcterms:modified>
</cp:coreProperties>
</file>