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73" r:id="rId9"/>
    <p:sldId id="262" r:id="rId10"/>
    <p:sldId id="263" r:id="rId11"/>
    <p:sldId id="264" r:id="rId12"/>
    <p:sldId id="266" r:id="rId13"/>
    <p:sldId id="267" r:id="rId14"/>
    <p:sldId id="268" r:id="rId15"/>
    <p:sldId id="269" r:id="rId16"/>
    <p:sldId id="272" r:id="rId17"/>
    <p:sldId id="270" r:id="rId18"/>
    <p:sldId id="271" r:id="rId19"/>
  </p:sldIdLst>
  <p:sldSz cx="9144000" cy="5143500"/>
  <p:notesSz cx="6858000" cy="9144000"/>
  <p:embeddedFontLst>
    <p:embeddedFont>
      <p:font typeface="Raleway" charset="0"/>
      <p:regular r:id="rId23"/>
      <p:bold r:id="rId24"/>
      <p:italic r:id="rId25"/>
      <p:boldItalic r:id="rId26"/>
    </p:embeddedFont>
    <p:embeddedFont>
      <p:font typeface="Roboto" charset="0"/>
      <p:regular r:id="rId27"/>
      <p:bold r:id="rId28"/>
      <p:italic r:id="rId29"/>
      <p:boldItalic r:id="rId30"/>
    </p:embeddedFont>
    <p:embeddedFont>
      <p:font typeface="Lato" charset="0"/>
      <p:regular r:id="rId31"/>
      <p:bold r:id="rId32"/>
      <p:italic r:id="rId33"/>
      <p:boldItalic r:id="rId34"/>
    </p:embeddedFont>
    <p:embeddedFont>
      <p:font typeface="Open Sans"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2"/>
        <p:guide pos="287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16.fntdata"/><Relationship Id="rId37" Type="http://schemas.openxmlformats.org/officeDocument/2006/relationships/font" Target="fonts/font15.fntdata"/><Relationship Id="rId36" Type="http://schemas.openxmlformats.org/officeDocument/2006/relationships/font" Target="fonts/font14.fntdata"/><Relationship Id="rId35" Type="http://schemas.openxmlformats.org/officeDocument/2006/relationships/font" Target="fonts/font13.fntdata"/><Relationship Id="rId34" Type="http://schemas.openxmlformats.org/officeDocument/2006/relationships/font" Target="fonts/font12.fntdata"/><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1119e7cf92c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19e7cf92c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200">
                <a:solidFill>
                  <a:srgbClr val="19232D"/>
                </a:solidFill>
                <a:latin typeface="Open Sans" panose="020B0606030504020204"/>
                <a:ea typeface="Open Sans" panose="020B0606030504020204"/>
                <a:cs typeface="Open Sans" panose="020B0606030504020204"/>
                <a:sym typeface="Open Sans" panose="020B0606030504020204"/>
              </a:rPr>
              <a:t>The Hyperledger Cactus project </a:t>
            </a:r>
            <a:r>
              <a:rPr lang="en-GB" sz="1200">
                <a:solidFill>
                  <a:srgbClr val="19232D"/>
                </a:solidFill>
                <a:latin typeface="Open Sans" panose="020B0606030504020204"/>
                <a:ea typeface="Open Sans" panose="020B0606030504020204"/>
                <a:cs typeface="Open Sans" panose="020B0606030504020204"/>
                <a:sym typeface="Open Sans" panose="020B0606030504020204"/>
              </a:rPr>
              <a:t>follows</a:t>
            </a:r>
            <a:r>
              <a:rPr lang="en-GB" sz="1200">
                <a:solidFill>
                  <a:srgbClr val="19232D"/>
                </a:solidFill>
                <a:latin typeface="Open Sans" panose="020B0606030504020204"/>
                <a:ea typeface="Open Sans" panose="020B0606030504020204"/>
                <a:cs typeface="Open Sans" panose="020B0606030504020204"/>
                <a:sym typeface="Open Sans" panose="020B0606030504020204"/>
              </a:rPr>
              <a:t> certain principles. Some of them are:</a:t>
            </a:r>
            <a:endParaRPr sz="1200">
              <a:solidFill>
                <a:srgbClr val="19232D"/>
              </a:solidFill>
              <a:latin typeface="Open Sans" panose="020B0606030504020204"/>
              <a:ea typeface="Open Sans" panose="020B0606030504020204"/>
              <a:cs typeface="Open Sans" panose="020B0606030504020204"/>
              <a:sym typeface="Open Sans" panose="020B0606030504020204"/>
            </a:endParaRPr>
          </a:p>
          <a:p>
            <a:pPr marL="457200" lvl="0" indent="-304800" algn="l" rtl="0">
              <a:lnSpc>
                <a:spcPct val="150000"/>
              </a:lnSpc>
              <a:spcBef>
                <a:spcPts val="1300"/>
              </a:spcBef>
              <a:spcAft>
                <a:spcPts val="0"/>
              </a:spcAft>
              <a:buClr>
                <a:srgbClr val="19232D"/>
              </a:buClr>
              <a:buSzPts val="1200"/>
              <a:buFont typeface="Open Sans" panose="020B0606030504020204"/>
              <a:buChar char="●"/>
            </a:pPr>
            <a:r>
              <a:rPr lang="en-GB" sz="1200">
                <a:solidFill>
                  <a:srgbClr val="19232D"/>
                </a:solidFill>
                <a:latin typeface="Open Sans" panose="020B0606030504020204"/>
                <a:ea typeface="Open Sans" panose="020B0606030504020204"/>
                <a:cs typeface="Open Sans" panose="020B0606030504020204"/>
                <a:sym typeface="Open Sans" panose="020B0606030504020204"/>
              </a:rPr>
              <a:t>Support different ecosystems without any limitations (Wide Support)</a:t>
            </a:r>
            <a:endParaRPr sz="1200">
              <a:solidFill>
                <a:srgbClr val="19232D"/>
              </a:solidFill>
              <a:latin typeface="Open Sans" panose="020B0606030504020204"/>
              <a:ea typeface="Open Sans" panose="020B0606030504020204"/>
              <a:cs typeface="Open Sans" panose="020B0606030504020204"/>
              <a:sym typeface="Open Sans" panose="020B0606030504020204"/>
            </a:endParaRPr>
          </a:p>
          <a:p>
            <a:pPr marL="457200" lvl="0" indent="-304800" algn="l" rtl="0">
              <a:lnSpc>
                <a:spcPct val="150000"/>
              </a:lnSpc>
              <a:spcBef>
                <a:spcPts val="0"/>
              </a:spcBef>
              <a:spcAft>
                <a:spcPts val="0"/>
              </a:spcAft>
              <a:buClr>
                <a:srgbClr val="19232D"/>
              </a:buClr>
              <a:buSzPts val="1200"/>
              <a:buFont typeface="Open Sans" panose="020B0606030504020204"/>
              <a:buChar char="●"/>
            </a:pPr>
            <a:r>
              <a:rPr lang="en-GB" sz="1200">
                <a:solidFill>
                  <a:srgbClr val="19232D"/>
                </a:solidFill>
                <a:latin typeface="Open Sans" panose="020B0606030504020204"/>
                <a:ea typeface="Open Sans" panose="020B0606030504020204"/>
                <a:cs typeface="Open Sans" panose="020B0606030504020204"/>
                <a:sym typeface="Open Sans" panose="020B0606030504020204"/>
              </a:rPr>
              <a:t>Offers automated workflows for better efficiency (Automated Workflows)</a:t>
            </a:r>
            <a:endParaRPr sz="1200">
              <a:solidFill>
                <a:srgbClr val="19232D"/>
              </a:solidFill>
              <a:latin typeface="Open Sans" panose="020B0606030504020204"/>
              <a:ea typeface="Open Sans" panose="020B0606030504020204"/>
              <a:cs typeface="Open Sans" panose="020B0606030504020204"/>
              <a:sym typeface="Open Sans" panose="020B0606030504020204"/>
            </a:endParaRPr>
          </a:p>
          <a:p>
            <a:pPr marL="457200" lvl="0" indent="-304800" algn="l" rtl="0">
              <a:lnSpc>
                <a:spcPct val="150000"/>
              </a:lnSpc>
              <a:spcBef>
                <a:spcPts val="0"/>
              </a:spcBef>
              <a:spcAft>
                <a:spcPts val="0"/>
              </a:spcAft>
              <a:buClr>
                <a:srgbClr val="19232D"/>
              </a:buClr>
              <a:buSzPts val="1200"/>
              <a:buFont typeface="Open Sans" panose="020B0606030504020204"/>
              <a:buChar char="●"/>
            </a:pPr>
            <a:r>
              <a:rPr lang="en-GB" sz="1200">
                <a:solidFill>
                  <a:srgbClr val="19232D"/>
                </a:solidFill>
                <a:latin typeface="Open Sans" panose="020B0606030504020204"/>
                <a:ea typeface="Open Sans" panose="020B0606030504020204"/>
                <a:cs typeface="Open Sans" panose="020B0606030504020204"/>
                <a:sym typeface="Open Sans" panose="020B0606030504020204"/>
              </a:rPr>
              <a:t>Supports seamless integration with services (Plugins Architecture)</a:t>
            </a:r>
            <a:endParaRPr sz="1200">
              <a:solidFill>
                <a:srgbClr val="19232D"/>
              </a:solidFill>
              <a:latin typeface="Open Sans" panose="020B0606030504020204"/>
              <a:ea typeface="Open Sans" panose="020B0606030504020204"/>
              <a:cs typeface="Open Sans" panose="020B0606030504020204"/>
              <a:sym typeface="Open Sans" panose="020B0606030504020204"/>
            </a:endParaRPr>
          </a:p>
          <a:p>
            <a:pPr marL="457200" lvl="0" indent="-304800" algn="l" rtl="0">
              <a:lnSpc>
                <a:spcPct val="150000"/>
              </a:lnSpc>
              <a:spcBef>
                <a:spcPts val="0"/>
              </a:spcBef>
              <a:spcAft>
                <a:spcPts val="0"/>
              </a:spcAft>
              <a:buClr>
                <a:srgbClr val="19232D"/>
              </a:buClr>
              <a:buSzPts val="1200"/>
              <a:buFont typeface="Open Sans" panose="020B0606030504020204"/>
              <a:buChar char="●"/>
            </a:pPr>
            <a:r>
              <a:rPr lang="en-GB" sz="1200">
                <a:solidFill>
                  <a:srgbClr val="19232D"/>
                </a:solidFill>
                <a:latin typeface="Open Sans" panose="020B0606030504020204"/>
                <a:ea typeface="Open Sans" panose="020B0606030504020204"/>
                <a:cs typeface="Open Sans" panose="020B0606030504020204"/>
                <a:sym typeface="Open Sans" panose="020B0606030504020204"/>
              </a:rPr>
              <a:t>Enables one DLT to access features of another DLT (DLT Feature inclusivity)</a:t>
            </a:r>
            <a:endParaRPr sz="1200">
              <a:solidFill>
                <a:srgbClr val="19232D"/>
              </a:solidFill>
              <a:latin typeface="Open Sans" panose="020B0606030504020204"/>
              <a:ea typeface="Open Sans" panose="020B0606030504020204"/>
              <a:cs typeface="Open Sans" panose="020B0606030504020204"/>
              <a:sym typeface="Open Sans" panose="020B0606030504020204"/>
            </a:endParaRPr>
          </a:p>
          <a:p>
            <a:pPr marL="457200" lvl="0" indent="-304800" algn="l" rtl="0">
              <a:lnSpc>
                <a:spcPct val="150000"/>
              </a:lnSpc>
              <a:spcBef>
                <a:spcPts val="0"/>
              </a:spcBef>
              <a:spcAft>
                <a:spcPts val="0"/>
              </a:spcAft>
              <a:buClr>
                <a:srgbClr val="19232D"/>
              </a:buClr>
              <a:buSzPts val="1200"/>
              <a:buFont typeface="Open Sans" panose="020B0606030504020204"/>
              <a:buChar char="●"/>
            </a:pPr>
            <a:r>
              <a:rPr lang="en-GB" sz="1200">
                <a:solidFill>
                  <a:srgbClr val="19232D"/>
                </a:solidFill>
                <a:latin typeface="Open Sans" panose="020B0606030504020204"/>
                <a:ea typeface="Open Sans" panose="020B0606030504020204"/>
                <a:cs typeface="Open Sans" panose="020B0606030504020204"/>
                <a:sym typeface="Open Sans" panose="020B0606030504020204"/>
              </a:rPr>
              <a:t>Provides a wide range of security options (Highest Security)</a:t>
            </a:r>
            <a:endParaRPr sz="1200">
              <a:solidFill>
                <a:srgbClr val="19232D"/>
              </a:solidFill>
              <a:latin typeface="Open Sans" panose="020B0606030504020204"/>
              <a:ea typeface="Open Sans" panose="020B0606030504020204"/>
              <a:cs typeface="Open Sans" panose="020B0606030504020204"/>
              <a:sym typeface="Open Sans" panose="020B0606030504020204"/>
            </a:endParaRPr>
          </a:p>
          <a:p>
            <a:pPr marL="457200" lvl="0" indent="-304800" algn="l" rtl="0">
              <a:lnSpc>
                <a:spcPct val="150000"/>
              </a:lnSpc>
              <a:spcBef>
                <a:spcPts val="0"/>
              </a:spcBef>
              <a:spcAft>
                <a:spcPts val="0"/>
              </a:spcAft>
              <a:buClr>
                <a:srgbClr val="19232D"/>
              </a:buClr>
              <a:buSzPts val="1200"/>
              <a:buFont typeface="Open Sans" panose="020B0606030504020204"/>
              <a:buChar char="●"/>
            </a:pPr>
            <a:r>
              <a:rPr lang="en-GB" sz="1200">
                <a:solidFill>
                  <a:srgbClr val="19232D"/>
                </a:solidFill>
                <a:latin typeface="Open Sans" panose="020B0606030504020204"/>
                <a:ea typeface="Open Sans" panose="020B0606030504020204"/>
                <a:cs typeface="Open Sans" panose="020B0606030504020204"/>
                <a:sym typeface="Open Sans" panose="020B0606030504020204"/>
              </a:rPr>
              <a:t>Ensures transactions are executed properly (Transaction Protocol Negotiations)</a:t>
            </a:r>
            <a:endParaRPr lang="en-GB" sz="1200">
              <a:solidFill>
                <a:srgbClr val="19232D"/>
              </a:solidFill>
              <a:latin typeface="Open Sans" panose="020B0606030504020204"/>
              <a:ea typeface="Open Sans" panose="020B0606030504020204"/>
              <a:cs typeface="Open Sans" panose="020B0606030504020204"/>
              <a:sym typeface="Open Sans" panose="020B0606030504020204"/>
            </a:endParaRPr>
          </a:p>
          <a:p>
            <a:pPr marL="152400" lvl="0" indent="0" algn="l" rtl="0">
              <a:lnSpc>
                <a:spcPct val="150000"/>
              </a:lnSpc>
              <a:spcBef>
                <a:spcPts val="0"/>
              </a:spcBef>
              <a:spcAft>
                <a:spcPts val="0"/>
              </a:spcAft>
              <a:buClr>
                <a:srgbClr val="19232D"/>
              </a:buClr>
              <a:buSzPts val="1200"/>
              <a:buFont typeface="Open Sans" panose="020B0606030504020204"/>
              <a:buNone/>
            </a:pPr>
            <a:endParaRPr lang="en-IN" strike="sng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1119e7cf92c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19e7cf92c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panose="020B0604020202020204"/>
              <a:buNone/>
            </a:pPr>
            <a:r>
              <a:rPr lang="en-GB" sz="1200">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rPr>
              <a:t>Apart from the principles, Hyperledger Cactus also offers some key features:</a:t>
            </a:r>
            <a:endParaRPr sz="1200">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50000"/>
              </a:lnSpc>
              <a:spcBef>
                <a:spcPts val="1300"/>
              </a:spcBef>
              <a:spcAft>
                <a:spcPts val="0"/>
              </a:spcAft>
              <a:buClr>
                <a:schemeClr val="dk1"/>
              </a:buClr>
              <a:buSzPts val="1100"/>
              <a:buFont typeface="Arial" panose="020B0604020202020204"/>
              <a:buNone/>
            </a:pPr>
            <a:r>
              <a:rPr lang="en-GB" sz="1200" b="1">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rPr>
              <a:t>New Protocol Integration:</a:t>
            </a:r>
            <a:r>
              <a:rPr lang="en-GB" sz="1200">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rPr>
              <a:t> Cactus will ensure that there is always a way to add new protocols to the plugin’s architecture. This will empower the communication and let them propose, test, and develop implementations without any restrictions or limitations.</a:t>
            </a:r>
            <a:endParaRPr sz="1200">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50000"/>
              </a:lnSpc>
              <a:spcBef>
                <a:spcPts val="1300"/>
              </a:spcBef>
              <a:spcAft>
                <a:spcPts val="0"/>
              </a:spcAft>
              <a:buClr>
                <a:schemeClr val="dk1"/>
              </a:buClr>
              <a:buSzPts val="1100"/>
              <a:buFont typeface="Arial" panose="020B0604020202020204"/>
              <a:buNone/>
            </a:pPr>
            <a:r>
              <a:rPr lang="en-GB" sz="1200" b="1">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rPr>
              <a:t>NAT/Firewall/Proxy Compatibility:</a:t>
            </a:r>
            <a:r>
              <a:rPr lang="en-GB" sz="1200">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rPr>
              <a:t> It will let protocols work via NAT, firewalls, and proxies.</a:t>
            </a:r>
            <a:endParaRPr sz="1200">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50000"/>
              </a:lnSpc>
              <a:spcBef>
                <a:spcPts val="1300"/>
              </a:spcBef>
              <a:spcAft>
                <a:spcPts val="0"/>
              </a:spcAft>
              <a:buClr>
                <a:schemeClr val="dk1"/>
              </a:buClr>
              <a:buSzPts val="1100"/>
              <a:buFont typeface="Arial" panose="020B0604020202020204"/>
              <a:buNone/>
            </a:pPr>
            <a:r>
              <a:rPr lang="en-GB" sz="1200" b="1">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rPr>
              <a:t>Bi-directional Communications Layer:</a:t>
            </a:r>
            <a:r>
              <a:rPr lang="en-GB" sz="1200">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rPr>
              <a:t> Provides support for the bi-directional communication channel with or without the use of firewalls, proxy and NAT.</a:t>
            </a:r>
            <a:endParaRPr sz="1200">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50000"/>
              </a:lnSpc>
              <a:spcBef>
                <a:spcPts val="1300"/>
              </a:spcBef>
              <a:spcAft>
                <a:spcPts val="1300"/>
              </a:spcAft>
              <a:buNone/>
            </a:pPr>
            <a:r>
              <a:rPr lang="en-GB" sz="1200" b="1">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rPr>
              <a:t>Consortium Management:</a:t>
            </a:r>
            <a:r>
              <a:rPr lang="en-GB" sz="1200">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rPr>
              <a:t> Cactus will come with support for consortium management. This means that the cooperating entities can create consortiums and help the operation of the Cactus cluster by contributing network resources or hardware. The Cactus cluster is composed of API servers, validator nodes, and so on. The consortium is focused on how to operate the cluster and ensure that it is free from any bugs.</a:t>
            </a:r>
            <a:endParaRPr lang="en-GB" sz="1200">
              <a:solidFill>
                <a:srgbClr val="19232D"/>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1119e7cf92c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19e7cf92c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400">
                <a:noFill/>
                <a:highlight>
                  <a:srgbClr val="FFFFFF"/>
                </a:highlight>
                <a:latin typeface="Lato" panose="020F0502020204030203"/>
                <a:ea typeface="Lato" panose="020F0502020204030203"/>
                <a:cs typeface="Lato" panose="020F0502020204030203"/>
                <a:sym typeface="Lato" panose="020F0502020204030203"/>
              </a:rPr>
              <a:t>This image depicts the architecture of Hyperledger Cactus. Now, I will explain the key components:</a:t>
            </a:r>
            <a:endParaRPr sz="1400">
              <a:noFill/>
              <a:highlight>
                <a:srgbClr val="FFFFFF"/>
              </a:highlight>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1200"/>
              </a:spcBef>
              <a:spcAft>
                <a:spcPts val="0"/>
              </a:spcAft>
              <a:buClr>
                <a:srgbClr val="24292F"/>
              </a:buClr>
              <a:buSzPts val="1400"/>
              <a:buChar char="●"/>
            </a:pPr>
            <a:r>
              <a:rPr lang="en-GB" sz="1400" b="1">
                <a:noFill/>
                <a:highlight>
                  <a:srgbClr val="FFFFFF"/>
                </a:highlight>
                <a:latin typeface="Lato" panose="020F0502020204030203"/>
                <a:ea typeface="Lato" panose="020F0502020204030203"/>
                <a:cs typeface="Lato" panose="020F0502020204030203"/>
                <a:sym typeface="Lato" panose="020F0502020204030203"/>
              </a:rPr>
              <a:t>Business Logic Plugin</a:t>
            </a:r>
            <a:r>
              <a:rPr lang="en-GB" sz="1400">
                <a:noFill/>
                <a:highlight>
                  <a:srgbClr val="FFFFFF"/>
                </a:highlight>
                <a:latin typeface="Lato" panose="020F0502020204030203"/>
                <a:ea typeface="Lato" panose="020F0502020204030203"/>
                <a:cs typeface="Lato" panose="020F0502020204030203"/>
                <a:sym typeface="Lato" panose="020F0502020204030203"/>
              </a:rPr>
              <a:t>: The entity executes business logic and provide integration services that are connected with multiple blockchains. The entity is composed by web application or smart contract on a blockchain. The entity is a single plugin and required for executing Hyperledger Cactus applications.</a:t>
            </a:r>
            <a:endParaRPr sz="1400">
              <a:noFill/>
              <a:highlight>
                <a:srgbClr val="FFFFFF"/>
              </a:highlight>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0"/>
              </a:spcBef>
              <a:spcAft>
                <a:spcPts val="0"/>
              </a:spcAft>
              <a:buClr>
                <a:srgbClr val="24292F"/>
              </a:buClr>
              <a:buSzPts val="1400"/>
              <a:buChar char="●"/>
            </a:pPr>
            <a:r>
              <a:rPr lang="en-GB" sz="1400" b="1">
                <a:noFill/>
                <a:highlight>
                  <a:srgbClr val="FFFFFF"/>
                </a:highlight>
                <a:latin typeface="Lato" panose="020F0502020204030203"/>
                <a:ea typeface="Lato" panose="020F0502020204030203"/>
                <a:cs typeface="Lato" panose="020F0502020204030203"/>
                <a:sym typeface="Lato" panose="020F0502020204030203"/>
              </a:rPr>
              <a:t>CACTUS Node Server</a:t>
            </a:r>
            <a:r>
              <a:rPr lang="en-GB" sz="1400">
                <a:noFill/>
                <a:highlight>
                  <a:srgbClr val="FFFFFF"/>
                </a:highlight>
                <a:latin typeface="Lato" panose="020F0502020204030203"/>
                <a:ea typeface="Lato" panose="020F0502020204030203"/>
                <a:cs typeface="Lato" panose="020F0502020204030203"/>
                <a:sym typeface="Lato" panose="020F0502020204030203"/>
              </a:rPr>
              <a:t>: The server accepts a request from an End-user Application, and return a response depending on the status of the targeted trade. Trade ID will be assigned when a new trade is accepted.</a:t>
            </a:r>
            <a:endParaRPr sz="1400">
              <a:noFill/>
              <a:highlight>
                <a:srgbClr val="FFFFFF"/>
              </a:highlight>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0"/>
              </a:spcBef>
              <a:spcAft>
                <a:spcPts val="0"/>
              </a:spcAft>
              <a:buClr>
                <a:srgbClr val="24292F"/>
              </a:buClr>
              <a:buSzPts val="1400"/>
              <a:buChar char="●"/>
            </a:pPr>
            <a:r>
              <a:rPr lang="en-GB" sz="1400" b="1">
                <a:noFill/>
                <a:highlight>
                  <a:srgbClr val="FFFFFF"/>
                </a:highlight>
                <a:latin typeface="Lato" panose="020F0502020204030203"/>
                <a:ea typeface="Lato" panose="020F0502020204030203"/>
                <a:cs typeface="Lato" panose="020F0502020204030203"/>
                <a:sym typeface="Lato" panose="020F0502020204030203"/>
              </a:rPr>
              <a:t>End-user Application</a:t>
            </a:r>
            <a:r>
              <a:rPr lang="en-GB" sz="1400">
                <a:noFill/>
                <a:highlight>
                  <a:srgbClr val="FFFFFF"/>
                </a:highlight>
                <a:latin typeface="Lato" panose="020F0502020204030203"/>
                <a:ea typeface="Lato" panose="020F0502020204030203"/>
                <a:cs typeface="Lato" panose="020F0502020204030203"/>
                <a:sym typeface="Lato" panose="020F0502020204030203"/>
              </a:rPr>
              <a:t>: The entity submits API calls to request a trade, which invokes a set of transactions on Ledger by the Business Logic Plugin.</a:t>
            </a:r>
            <a:endParaRPr sz="1400">
              <a:noFill/>
              <a:highlight>
                <a:srgbClr val="FFFFFF"/>
              </a:highlight>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0"/>
              </a:spcBef>
              <a:spcAft>
                <a:spcPts val="0"/>
              </a:spcAft>
              <a:buClr>
                <a:srgbClr val="24292F"/>
              </a:buClr>
              <a:buSzPts val="1400"/>
              <a:buChar char="●"/>
            </a:pPr>
            <a:r>
              <a:rPr lang="en-GB" sz="1400" b="1">
                <a:noFill/>
                <a:highlight>
                  <a:srgbClr val="FFFFFF"/>
                </a:highlight>
                <a:latin typeface="Lato" panose="020F0502020204030203"/>
                <a:ea typeface="Lato" panose="020F0502020204030203"/>
                <a:cs typeface="Lato" panose="020F0502020204030203"/>
                <a:sym typeface="Lato" panose="020F0502020204030203"/>
              </a:rPr>
              <a:t>Ledger Event Listener</a:t>
            </a:r>
            <a:r>
              <a:rPr lang="en-GB" sz="1400">
                <a:noFill/>
                <a:highlight>
                  <a:srgbClr val="FFFFFF"/>
                </a:highlight>
                <a:latin typeface="Lato" panose="020F0502020204030203"/>
                <a:ea typeface="Lato" panose="020F0502020204030203"/>
                <a:cs typeface="Lato" panose="020F0502020204030203"/>
                <a:sym typeface="Lato" panose="020F0502020204030203"/>
              </a:rPr>
              <a:t>: The standard interface to handle various kinds of events(LedgerEvent) regarding asynchronous Ledger operations. The LedgerEvent will be notified to appropriate business logic to handle it.</a:t>
            </a:r>
            <a:endParaRPr sz="1400">
              <a:noFill/>
              <a:highlight>
                <a:srgbClr val="FFFFFF"/>
              </a:highlight>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0"/>
              </a:spcBef>
              <a:spcAft>
                <a:spcPts val="0"/>
              </a:spcAft>
              <a:buClr>
                <a:srgbClr val="24292F"/>
              </a:buClr>
              <a:buSzPts val="1400"/>
              <a:buChar char="●"/>
            </a:pPr>
            <a:r>
              <a:rPr lang="en-GB" sz="1400" b="1">
                <a:noFill/>
                <a:highlight>
                  <a:srgbClr val="FFFFFF"/>
                </a:highlight>
                <a:latin typeface="Lato" panose="020F0502020204030203"/>
                <a:ea typeface="Lato" panose="020F0502020204030203"/>
                <a:cs typeface="Lato" panose="020F0502020204030203"/>
                <a:sym typeface="Lato" panose="020F0502020204030203"/>
              </a:rPr>
              <a:t>Ledger Plugin</a:t>
            </a:r>
            <a:r>
              <a:rPr lang="en-GB" sz="1400">
                <a:noFill/>
                <a:highlight>
                  <a:srgbClr val="FFFFFF"/>
                </a:highlight>
                <a:latin typeface="Lato" panose="020F0502020204030203"/>
                <a:ea typeface="Lato" panose="020F0502020204030203"/>
                <a:cs typeface="Lato" panose="020F0502020204030203"/>
                <a:sym typeface="Lato" panose="020F0502020204030203"/>
              </a:rPr>
              <a:t>: The entity communicates Business Logic Plugin with each ledger. The entity is composed by a validator and a verifier as follows. The entity(s) is(are) chosen from multiple plugins on configuration.</a:t>
            </a:r>
            <a:endParaRPr sz="1400">
              <a:noFill/>
              <a:highlight>
                <a:srgbClr val="FFFFFF"/>
              </a:highlight>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0"/>
              </a:spcBef>
              <a:spcAft>
                <a:spcPts val="0"/>
              </a:spcAft>
              <a:buClr>
                <a:srgbClr val="24292F"/>
              </a:buClr>
              <a:buSzPts val="1400"/>
              <a:buChar char="●"/>
            </a:pPr>
            <a:r>
              <a:rPr lang="en-GB" sz="1400" b="1">
                <a:noFill/>
                <a:highlight>
                  <a:srgbClr val="FFFFFF"/>
                </a:highlight>
                <a:latin typeface="Lato" panose="020F0502020204030203"/>
                <a:ea typeface="Lato" panose="020F0502020204030203"/>
                <a:cs typeface="Lato" panose="020F0502020204030203"/>
                <a:sym typeface="Lato" panose="020F0502020204030203"/>
              </a:rPr>
              <a:t>Service Provider Application</a:t>
            </a:r>
            <a:r>
              <a:rPr lang="en-GB" sz="1400">
                <a:noFill/>
                <a:highlight>
                  <a:srgbClr val="FFFFFF"/>
                </a:highlight>
                <a:latin typeface="Lato" panose="020F0502020204030203"/>
                <a:ea typeface="Lato" panose="020F0502020204030203"/>
                <a:cs typeface="Lato" panose="020F0502020204030203"/>
                <a:sym typeface="Lato" panose="020F0502020204030203"/>
              </a:rPr>
              <a:t>: The entity submits API calls to control the cmd-api-server when it is enabling/disabling Ledger plugins, or shutting down the server. Additional commands may be available on Admin API since Server controller is implementation-dependent.</a:t>
            </a:r>
            <a:endParaRPr sz="1400">
              <a:noFill/>
              <a:highlight>
                <a:srgbClr val="FFFFFF"/>
              </a:highlight>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0"/>
              </a:spcBef>
              <a:spcAft>
                <a:spcPts val="0"/>
              </a:spcAft>
              <a:buClr>
                <a:srgbClr val="24292F"/>
              </a:buClr>
              <a:buSzPts val="1400"/>
              <a:buChar char="●"/>
            </a:pPr>
            <a:r>
              <a:rPr lang="en-GB" sz="1400" b="1">
                <a:noFill/>
                <a:highlight>
                  <a:srgbClr val="FFFFFF"/>
                </a:highlight>
                <a:latin typeface="Lato" panose="020F0502020204030203"/>
                <a:ea typeface="Lato" panose="020F0502020204030203"/>
                <a:cs typeface="Lato" panose="020F0502020204030203"/>
                <a:sym typeface="Lato" panose="020F0502020204030203"/>
              </a:rPr>
              <a:t>Validator</a:t>
            </a:r>
            <a:r>
              <a:rPr lang="en-GB" sz="1400">
                <a:noFill/>
                <a:highlight>
                  <a:srgbClr val="FFFFFF"/>
                </a:highlight>
                <a:latin typeface="Lato" panose="020F0502020204030203"/>
                <a:ea typeface="Lato" panose="020F0502020204030203"/>
                <a:cs typeface="Lato" panose="020F0502020204030203"/>
                <a:sym typeface="Lato" panose="020F0502020204030203"/>
              </a:rPr>
              <a:t>: The entity monitors transaction records of Ledger operation, and it determines the result(success, failed, timeouted) from the transaction records. Validator ensure the determined result with attaching digital signature with "Validator key" which can be verified by "Verifier".</a:t>
            </a:r>
            <a:endParaRPr sz="1400">
              <a:noFill/>
              <a:highlight>
                <a:srgbClr val="FFFFFF"/>
              </a:highlight>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0"/>
              </a:spcBef>
              <a:spcAft>
                <a:spcPts val="0"/>
              </a:spcAft>
              <a:buClr>
                <a:srgbClr val="24292F"/>
              </a:buClr>
              <a:buSzPts val="1400"/>
              <a:buChar char="●"/>
            </a:pPr>
            <a:r>
              <a:rPr lang="en-GB" sz="1400" b="1">
                <a:noFill/>
                <a:highlight>
                  <a:srgbClr val="FFFFFF"/>
                </a:highlight>
                <a:latin typeface="Lato" panose="020F0502020204030203"/>
                <a:ea typeface="Lato" panose="020F0502020204030203"/>
                <a:cs typeface="Lato" panose="020F0502020204030203"/>
                <a:sym typeface="Lato" panose="020F0502020204030203"/>
              </a:rPr>
              <a:t>Validator Server</a:t>
            </a:r>
            <a:r>
              <a:rPr lang="en-GB" sz="1400">
                <a:noFill/>
                <a:highlight>
                  <a:srgbClr val="FFFFFF"/>
                </a:highlight>
                <a:latin typeface="Lato" panose="020F0502020204030203"/>
                <a:ea typeface="Lato" panose="020F0502020204030203"/>
                <a:cs typeface="Lato" panose="020F0502020204030203"/>
                <a:sym typeface="Lato" panose="020F0502020204030203"/>
              </a:rPr>
              <a:t>: The server accepts a connection from Verifier, and it provides Validator API, which can be used for issuing signed transactions and monitoring Ledger behind it. The LedgerConnector will be implemented for interacting with the Ledger nodes.</a:t>
            </a:r>
            <a:endParaRPr sz="1400">
              <a:noFill/>
              <a:highlight>
                <a:srgbClr val="FFFFFF"/>
              </a:highlight>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0"/>
              </a:spcBef>
              <a:spcAft>
                <a:spcPts val="0"/>
              </a:spcAft>
              <a:buClr>
                <a:srgbClr val="24292F"/>
              </a:buClr>
              <a:buSzPts val="1400"/>
              <a:buChar char="●"/>
            </a:pPr>
            <a:r>
              <a:rPr lang="en-GB" sz="1400" b="1">
                <a:noFill/>
                <a:highlight>
                  <a:srgbClr val="FFFFFF"/>
                </a:highlight>
                <a:latin typeface="Lato" panose="020F0502020204030203"/>
                <a:ea typeface="Lato" panose="020F0502020204030203"/>
                <a:cs typeface="Lato" panose="020F0502020204030203"/>
                <a:sym typeface="Lato" panose="020F0502020204030203"/>
              </a:rPr>
              <a:t>Verifier</a:t>
            </a:r>
            <a:r>
              <a:rPr lang="en-GB" sz="1400">
                <a:noFill/>
                <a:highlight>
                  <a:srgbClr val="FFFFFF"/>
                </a:highlight>
                <a:latin typeface="Lato" panose="020F0502020204030203"/>
                <a:ea typeface="Lato" panose="020F0502020204030203"/>
                <a:cs typeface="Lato" panose="020F0502020204030203"/>
                <a:sym typeface="Lato" panose="020F0502020204030203"/>
              </a:rPr>
              <a:t>: The entity accepts only successfully verified operation results by verifying the digital signature of the validator. Verifier will be instantiated by calling the VerifierFactory #create method with associated with the Validator to connect. Each Verifier may be temporarily enabled or disabled. Note that "Validator" is apart from "Verifier" over a bi-directional channel.</a:t>
            </a:r>
            <a:endParaRPr sz="1400">
              <a:noFill/>
              <a:highlight>
                <a:srgbClr val="FFFFFF"/>
              </a:highlight>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0"/>
              </a:spcBef>
              <a:spcAft>
                <a:spcPts val="0"/>
              </a:spcAft>
              <a:buClr>
                <a:srgbClr val="24292F"/>
              </a:buClr>
              <a:buSzPts val="1400"/>
              <a:buChar char="●"/>
            </a:pPr>
            <a:r>
              <a:rPr lang="en-GB" sz="1400" b="1">
                <a:noFill/>
                <a:highlight>
                  <a:srgbClr val="FFFFFF"/>
                </a:highlight>
                <a:latin typeface="Lato" panose="020F0502020204030203"/>
                <a:ea typeface="Lato" panose="020F0502020204030203"/>
                <a:cs typeface="Lato" panose="020F0502020204030203"/>
                <a:sym typeface="Lato" panose="020F0502020204030203"/>
              </a:rPr>
              <a:t>Verifier Registry</a:t>
            </a:r>
            <a:r>
              <a:rPr lang="en-GB" sz="1400">
                <a:noFill/>
                <a:highlight>
                  <a:srgbClr val="FFFFFF"/>
                </a:highlight>
                <a:latin typeface="Lato" panose="020F0502020204030203"/>
                <a:ea typeface="Lato" panose="020F0502020204030203"/>
                <a:cs typeface="Lato" panose="020F0502020204030203"/>
                <a:sym typeface="Lato" panose="020F0502020204030203"/>
              </a:rPr>
              <a:t>: The information about active Verifier. The VerifierFactory uses this information to instantiate Verifier for the Business Logic Plugin.</a:t>
            </a:r>
            <a:endParaRPr lang="en-GB" sz="1400">
              <a:noFill/>
              <a:highlight>
                <a:srgbClr val="FFFFFF"/>
              </a:highlight>
              <a:latin typeface="Lato" panose="020F0502020204030203"/>
              <a:ea typeface="Lato" panose="020F0502020204030203"/>
              <a:cs typeface="Lato" panose="020F0502020204030203"/>
              <a:sym typeface="Lato" panose="020F0502020204030203"/>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1119e7cf92c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19e7cf92c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GB" sz="1300" b="1">
                <a:solidFill>
                  <a:schemeClr val="dk1"/>
                </a:solidFill>
              </a:rPr>
              <a:t>Healthcare</a:t>
            </a:r>
            <a:r>
              <a:rPr lang="en-GB" sz="1300">
                <a:solidFill>
                  <a:schemeClr val="dk1"/>
                </a:solidFill>
              </a:rPr>
              <a:t>: This is a popular use case for Hyperledger Cactus. The healthcare industry has been struggling with data sharing. The use of blockchain technology enables them to share data among themselves. However, the use of different blockchain technology means the need for proper data exchange and interoperability. This is where Hyperledger Cactus comes into picture. Cactus also provides </a:t>
            </a:r>
            <a:r>
              <a:rPr lang="en-GB" sz="1300">
                <a:solidFill>
                  <a:schemeClr val="dk1"/>
                </a:solidFill>
              </a:rPr>
              <a:t>access control and privacy features with which</a:t>
            </a:r>
            <a:r>
              <a:rPr lang="en-GB" sz="1300">
                <a:solidFill>
                  <a:schemeClr val="dk1"/>
                </a:solidFill>
              </a:rPr>
              <a:t> patients can share their data with healthcare providers as they wish.</a:t>
            </a:r>
            <a:endParaRPr sz="1300">
              <a:solidFill>
                <a:schemeClr val="dk1"/>
              </a:solidFill>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300" b="1">
                <a:solidFill>
                  <a:schemeClr val="dk1"/>
                </a:solidFill>
              </a:rPr>
              <a:t>Food Traceability</a:t>
            </a:r>
            <a:r>
              <a:rPr lang="en-GB" sz="1300">
                <a:solidFill>
                  <a:schemeClr val="dk1"/>
                </a:solidFill>
              </a:rPr>
              <a:t>: </a:t>
            </a:r>
            <a:r>
              <a:rPr lang="en-GB" sz="1300">
                <a:solidFill>
                  <a:srgbClr val="19232D"/>
                </a:solidFill>
                <a:highlight>
                  <a:srgbClr val="FFFFFF"/>
                </a:highlight>
              </a:rPr>
              <a:t>In the food supply chain, the organizations handling the food can better interact with each other by ensuring that separate services/products can still synchronize and verify the origin of the food products sold at retail outlets. This means that the food manufacturer can share the information with other players in the food chain without the need to create a separate solution for it as it can be solved by Cactus. The retailer needs to integrate Cactus as an architectural component and provide an interface to the consumer to trace food during the supply chain.</a:t>
            </a:r>
            <a:endParaRPr sz="1300">
              <a:solidFill>
                <a:schemeClr val="dk1"/>
              </a:solidFill>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300" b="1">
                <a:solidFill>
                  <a:schemeClr val="dk1"/>
                </a:solidFill>
              </a:rPr>
              <a:t>Identity Management</a:t>
            </a:r>
            <a:r>
              <a:rPr lang="en-GB" sz="1300">
                <a:solidFill>
                  <a:schemeClr val="dk1"/>
                </a:solidFill>
              </a:rPr>
              <a:t>: Offers wallet </a:t>
            </a:r>
            <a:r>
              <a:rPr lang="en-GB" sz="1300">
                <a:solidFill>
                  <a:schemeClr val="dk1"/>
                </a:solidFill>
              </a:rPr>
              <a:t>identity</a:t>
            </a:r>
            <a:r>
              <a:rPr lang="en-GB" sz="1300">
                <a:solidFill>
                  <a:schemeClr val="dk1"/>
                </a:solidFill>
              </a:rPr>
              <a:t> authentication across different ledgers through a single interface</a:t>
            </a:r>
            <a:endParaRPr sz="1300">
              <a:solidFill>
                <a:schemeClr val="dk1"/>
              </a:solidFill>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300" b="1">
                <a:solidFill>
                  <a:schemeClr val="dk1"/>
                </a:solidFill>
              </a:rPr>
              <a:t>Money Exchange</a:t>
            </a:r>
            <a:r>
              <a:rPr lang="en-GB" sz="1300">
                <a:solidFill>
                  <a:schemeClr val="dk1"/>
                </a:solidFill>
              </a:rPr>
              <a:t>: It enables cryptocurrencies to get pegged against stable coins</a:t>
            </a:r>
            <a:endParaRPr sz="1300">
              <a:solidFill>
                <a:schemeClr val="dk1"/>
              </a:solidFill>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300" b="1">
                <a:solidFill>
                  <a:schemeClr val="dk1"/>
                </a:solidFill>
              </a:rPr>
              <a:t>Data Transaction</a:t>
            </a:r>
            <a:r>
              <a:rPr lang="en-GB" sz="1300">
                <a:solidFill>
                  <a:schemeClr val="dk1"/>
                </a:solidFill>
              </a:rPr>
              <a:t>: It facilitates peer-to-</a:t>
            </a:r>
            <a:r>
              <a:rPr lang="en-GB" sz="1300">
                <a:solidFill>
                  <a:schemeClr val="dk1"/>
                </a:solidFill>
              </a:rPr>
              <a:t>peer data/document transaction</a:t>
            </a:r>
            <a:endParaRPr sz="1300">
              <a:solidFill>
                <a:schemeClr val="dk1"/>
              </a:solidFill>
            </a:endParaRPr>
          </a:p>
          <a:p>
            <a:pPr marL="0" lvl="0" indent="0" algn="just" rtl="0">
              <a:lnSpc>
                <a:spcPct val="115000"/>
              </a:lnSpc>
              <a:spcBef>
                <a:spcPts val="1200"/>
              </a:spcBef>
              <a:spcAft>
                <a:spcPts val="1200"/>
              </a:spcAft>
              <a:buNone/>
            </a:pPr>
            <a:r>
              <a:rPr lang="en-GB" sz="1300" b="1">
                <a:solidFill>
                  <a:schemeClr val="dk1"/>
                </a:solidFill>
              </a:rPr>
              <a:t>Asset Transfer</a:t>
            </a:r>
            <a:r>
              <a:rPr lang="en-GB" sz="1300">
                <a:solidFill>
                  <a:schemeClr val="dk1"/>
                </a:solidFill>
              </a:rPr>
              <a:t>: It allows to transfer funds from one ledger to another through Escrowed Asset Transfer social interaction.</a:t>
            </a:r>
            <a:endParaRPr sz="13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1119f2bdd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19f2bdd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1119e7cf92c_0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19e7cf92c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10fe9e0e657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fe9e0e657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500">
                <a:solidFill>
                  <a:schemeClr val="dk1"/>
                </a:solidFill>
                <a:latin typeface="Lato" panose="020F0502020204030203"/>
                <a:ea typeface="Lato" panose="020F0502020204030203"/>
                <a:cs typeface="Lato" panose="020F0502020204030203"/>
                <a:sym typeface="Lato" panose="020F0502020204030203"/>
              </a:rPr>
              <a:t>Hyperledger Explorer is a</a:t>
            </a:r>
            <a:r>
              <a:rPr lang="en-GB" sz="1500">
                <a:solidFill>
                  <a:schemeClr val="dk1"/>
                </a:solidFill>
                <a:latin typeface="Lato" panose="020F0502020204030203"/>
                <a:ea typeface="Lato" panose="020F0502020204030203"/>
                <a:cs typeface="Lato" panose="020F0502020204030203"/>
                <a:sym typeface="Lato" panose="020F0502020204030203"/>
              </a:rPr>
              <a:t> simple, powerful, easy-to-use, open source Web application tool to browse activity on the underlying blockchain network.</a:t>
            </a:r>
            <a:endParaRPr sz="1500">
              <a:solidFill>
                <a:schemeClr val="dk1"/>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0"/>
              </a:spcAft>
              <a:buNone/>
            </a:pPr>
            <a:r>
              <a:rPr lang="en-GB" sz="1400">
                <a:solidFill>
                  <a:schemeClr val="dk1"/>
                </a:solidFill>
              </a:rPr>
              <a:t>It allows users to view, invoke, deploy, or query:</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panose="020B0604020202020204"/>
              <a:buChar char="●"/>
            </a:pPr>
            <a:r>
              <a:rPr lang="en-GB" sz="1400">
                <a:solidFill>
                  <a:schemeClr val="dk1"/>
                </a:solidFill>
              </a:rPr>
              <a:t>blocks</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panose="020B0604020202020204"/>
              <a:buChar char="●"/>
            </a:pPr>
            <a:r>
              <a:rPr lang="en-GB" sz="1400">
                <a:solidFill>
                  <a:schemeClr val="dk1"/>
                </a:solidFill>
              </a:rPr>
              <a:t>transactions and associated data</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panose="020B0604020202020204"/>
              <a:buChar char="●"/>
            </a:pPr>
            <a:r>
              <a:rPr lang="en-GB" sz="1400">
                <a:solidFill>
                  <a:schemeClr val="dk1"/>
                </a:solidFill>
              </a:rPr>
              <a:t>network information</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panose="020B0604020202020204"/>
              <a:buChar char="●"/>
            </a:pPr>
            <a:r>
              <a:rPr lang="en-GB" sz="1400">
                <a:solidFill>
                  <a:schemeClr val="dk1"/>
                </a:solidFill>
              </a:rPr>
              <a:t>chaincodes</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panose="020B0604020202020204"/>
              <a:buChar char="●"/>
            </a:pPr>
            <a:r>
              <a:rPr lang="en-GB" sz="1400">
                <a:solidFill>
                  <a:schemeClr val="dk1"/>
                </a:solidFill>
              </a:rPr>
              <a:t>transaction families</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panose="020B0604020202020204"/>
              <a:buChar char="●"/>
            </a:pPr>
            <a:r>
              <a:rPr lang="en-GB" sz="1400">
                <a:solidFill>
                  <a:schemeClr val="dk1"/>
                </a:solidFill>
              </a:rPr>
              <a:t>any other relevant information stored in the ledger</a:t>
            </a:r>
            <a:endParaRPr sz="1500">
              <a:solidFill>
                <a:schemeClr val="dk1"/>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0"/>
              </a:spcAft>
              <a:buClr>
                <a:schemeClr val="dk1"/>
              </a:buClr>
              <a:buSzPts val="1100"/>
              <a:buFont typeface="Arial" panose="020B0604020202020204"/>
              <a:buNone/>
            </a:pPr>
            <a:r>
              <a:rPr lang="en-GB" sz="1500">
                <a:solidFill>
                  <a:schemeClr val="dk1"/>
                </a:solidFill>
                <a:latin typeface="Lato" panose="020F0502020204030203"/>
                <a:ea typeface="Lato" panose="020F0502020204030203"/>
                <a:cs typeface="Lato" panose="020F0502020204030203"/>
                <a:sym typeface="Lato" panose="020F0502020204030203"/>
              </a:rPr>
              <a:t>Hyperledger Explorer attempts to provide an easy visualization by using graphs, charts, pictures, and templates, in addition to the usual search and monitoring facility. We will talk about these visualizations in our next presentation.</a:t>
            </a:r>
            <a:endParaRPr sz="1500">
              <a:solidFill>
                <a:schemeClr val="dk1"/>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0"/>
              </a:spcAft>
              <a:buClr>
                <a:schemeClr val="dk1"/>
              </a:buClr>
              <a:buSzPts val="1100"/>
              <a:buFont typeface="Arial" panose="020B0604020202020204"/>
              <a:buNone/>
            </a:pPr>
            <a:r>
              <a:rPr lang="en-GB" sz="1500">
                <a:solidFill>
                  <a:schemeClr val="dk1"/>
                </a:solidFill>
                <a:latin typeface="Lato" panose="020F0502020204030203"/>
                <a:ea typeface="Lato" panose="020F0502020204030203"/>
                <a:cs typeface="Lato" panose="020F0502020204030203"/>
                <a:sym typeface="Lato" panose="020F0502020204030203"/>
              </a:rPr>
              <a:t>It has been in existence ever since the Hyperledger project was started in 2016.</a:t>
            </a:r>
            <a:endParaRPr sz="1500">
              <a:solidFill>
                <a:schemeClr val="dk1"/>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1200"/>
              </a:spcAft>
              <a:buClr>
                <a:schemeClr val="dk1"/>
              </a:buClr>
              <a:buSzPts val="1100"/>
              <a:buFont typeface="Arial" panose="020B0604020202020204"/>
              <a:buNone/>
            </a:pPr>
            <a:r>
              <a:rPr lang="en-GB" sz="1500">
                <a:solidFill>
                  <a:schemeClr val="dk1"/>
                </a:solidFill>
                <a:latin typeface="Lato" panose="020F0502020204030203"/>
                <a:ea typeface="Lato" panose="020F0502020204030203"/>
                <a:cs typeface="Lato" panose="020F0502020204030203"/>
                <a:sym typeface="Lato" panose="020F0502020204030203"/>
              </a:rPr>
              <a:t>As of now it only supports Hyperledger Fabric at the production level.</a:t>
            </a:r>
            <a:endParaRPr sz="1600">
              <a:solidFill>
                <a:schemeClr val="dk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0fe9e0e657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fe9e0e657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panose="020B0604020202020204"/>
              <a:buChar char="●"/>
            </a:pPr>
            <a:r>
              <a:rPr lang="en-GB" sz="1400">
                <a:solidFill>
                  <a:schemeClr val="dk1"/>
                </a:solidFill>
              </a:rPr>
              <a:t>Hyperledger Explorer is a web application with a rich user interface, developed using latest technologies, such as ReactJS, Google material ui, web-sockets, etc.</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panose="020B0604020202020204"/>
              <a:buChar char="●"/>
            </a:pPr>
            <a:r>
              <a:rPr lang="en-GB" sz="1400">
                <a:solidFill>
                  <a:schemeClr val="dk1"/>
                </a:solidFill>
              </a:rPr>
              <a:t>It is a Blockchain module that can listen, and query a Hyperledger Fabric network.</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panose="020B0604020202020204"/>
              <a:buChar char="●"/>
            </a:pPr>
            <a:r>
              <a:rPr lang="en-GB" sz="1400">
                <a:solidFill>
                  <a:schemeClr val="dk1"/>
                </a:solidFill>
              </a:rPr>
              <a:t>The explorer is a useful tool in finding and understanding otherwise machine-readable data stored as encrypted ledger entries</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1119e7cf92c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19e7cf92c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a:solidFill>
                  <a:schemeClr val="dk1"/>
                </a:solidFill>
              </a:rPr>
              <a:t>This is how the GUI of </a:t>
            </a:r>
            <a:r>
              <a:rPr lang="en-GB" sz="1300">
                <a:solidFill>
                  <a:schemeClr val="dk1"/>
                </a:solidFill>
              </a:rPr>
              <a:t>Hyperledger Explorer looks like. This is the screenshot of the Dashboard and we can:</a:t>
            </a:r>
            <a:endParaRPr sz="1300">
              <a:solidFill>
                <a:schemeClr val="dk1"/>
              </a:solidFill>
            </a:endParaRPr>
          </a:p>
          <a:p>
            <a:pPr marL="457200" lvl="0" indent="-311150" algn="l" rtl="0">
              <a:lnSpc>
                <a:spcPct val="115000"/>
              </a:lnSpc>
              <a:spcBef>
                <a:spcPts val="1200"/>
              </a:spcBef>
              <a:spcAft>
                <a:spcPts val="0"/>
              </a:spcAft>
              <a:buClr>
                <a:schemeClr val="dk1"/>
              </a:buClr>
              <a:buSzPts val="1300"/>
              <a:buFont typeface="Arial" panose="020B0604020202020204"/>
              <a:buAutoNum type="arabicPeriod"/>
            </a:pPr>
            <a:r>
              <a:rPr lang="en-GB" sz="1300">
                <a:solidFill>
                  <a:schemeClr val="dk1"/>
                </a:solidFill>
              </a:rPr>
              <a:t>Get the latest status of blocks, network, and chaincodes, view blocks, and transactions.</a:t>
            </a:r>
            <a:endParaRPr sz="1300">
              <a:solidFill>
                <a:schemeClr val="dk1"/>
              </a:solidFill>
            </a:endParaRPr>
          </a:p>
          <a:p>
            <a:pPr marL="457200" lvl="0" indent="-311150" algn="l" rtl="0">
              <a:lnSpc>
                <a:spcPct val="115000"/>
              </a:lnSpc>
              <a:spcBef>
                <a:spcPts val="0"/>
              </a:spcBef>
              <a:spcAft>
                <a:spcPts val="0"/>
              </a:spcAft>
              <a:buClr>
                <a:schemeClr val="dk1"/>
              </a:buClr>
              <a:buSzPts val="1300"/>
              <a:buFont typeface="Arial" panose="020B0604020202020204"/>
              <a:buAutoNum type="arabicPeriod"/>
            </a:pPr>
            <a:r>
              <a:rPr lang="en-GB" sz="1300">
                <a:solidFill>
                  <a:schemeClr val="dk1"/>
                </a:solidFill>
              </a:rPr>
              <a:t>Blocks and transactions metrics by hours, and minutes.</a:t>
            </a:r>
            <a:endParaRPr sz="1300">
              <a:solidFill>
                <a:schemeClr val="dk1"/>
              </a:solidFill>
            </a:endParaRPr>
          </a:p>
          <a:p>
            <a:pPr marL="457200" lvl="0" indent="-311150" algn="l" rtl="0">
              <a:lnSpc>
                <a:spcPct val="115000"/>
              </a:lnSpc>
              <a:spcBef>
                <a:spcPts val="0"/>
              </a:spcBef>
              <a:spcAft>
                <a:spcPts val="0"/>
              </a:spcAft>
              <a:buClr>
                <a:schemeClr val="dk1"/>
              </a:buClr>
              <a:buSzPts val="1300"/>
              <a:buFont typeface="Arial" panose="020B0604020202020204"/>
              <a:buAutoNum type="arabicPeriod"/>
            </a:pPr>
            <a:r>
              <a:rPr lang="en-GB" sz="1300">
                <a:solidFill>
                  <a:schemeClr val="dk1"/>
                </a:solidFill>
              </a:rPr>
              <a:t>Dynamically discover new channels and switch data presentation by channels.</a:t>
            </a:r>
            <a:endParaRPr sz="1300">
              <a:solidFill>
                <a:schemeClr val="dk1"/>
              </a:solidFill>
            </a:endParaRPr>
          </a:p>
          <a:p>
            <a:pPr marL="457200" lvl="0" indent="-311150" algn="l" rtl="0">
              <a:lnSpc>
                <a:spcPct val="115000"/>
              </a:lnSpc>
              <a:spcBef>
                <a:spcPts val="0"/>
              </a:spcBef>
              <a:spcAft>
                <a:spcPts val="0"/>
              </a:spcAft>
              <a:buClr>
                <a:schemeClr val="dk1"/>
              </a:buClr>
              <a:buSzPts val="1300"/>
              <a:buFont typeface="Arial" panose="020B0604020202020204"/>
              <a:buAutoNum type="arabicPeriod"/>
            </a:pPr>
            <a:r>
              <a:rPr lang="en-GB" sz="1300">
                <a:solidFill>
                  <a:schemeClr val="dk1"/>
                </a:solidFill>
              </a:rPr>
              <a:t>Get real time notification of new blocks.</a:t>
            </a:r>
            <a:endParaRPr sz="13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1119e7cf92c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119e7cf92c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1300">
                <a:solidFill>
                  <a:schemeClr val="dk1"/>
                </a:solidFill>
              </a:rPr>
              <a:t>Search, and filter blocks, transactions by date range and channels.</a:t>
            </a:r>
            <a:endParaRPr sz="7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1119e7cf92c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119e7cf92c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1300">
                <a:solidFill>
                  <a:schemeClr val="dk1"/>
                </a:solidFill>
              </a:rPr>
              <a:t>Search, and filter blocks, transactions by date range and channels.</a:t>
            </a:r>
            <a:endParaRPr sz="7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10fe9e0e657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fe9e0e657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4000"/>
              </a:lnSpc>
              <a:spcBef>
                <a:spcPts val="0"/>
              </a:spcBef>
              <a:spcAft>
                <a:spcPts val="0"/>
              </a:spcAft>
              <a:buClr>
                <a:schemeClr val="dk1"/>
              </a:buClr>
              <a:buSzPts val="770"/>
              <a:buFont typeface="Arial" panose="020B0604020202020204"/>
              <a:buNone/>
            </a:pPr>
            <a:r>
              <a:rPr lang="en-GB" sz="1500">
                <a:solidFill>
                  <a:schemeClr val="dk1"/>
                </a:solidFill>
                <a:latin typeface="Lato" panose="020F0502020204030203"/>
                <a:ea typeface="Lato" panose="020F0502020204030203"/>
                <a:cs typeface="Lato" panose="020F0502020204030203"/>
                <a:sym typeface="Lato" panose="020F0502020204030203"/>
              </a:rPr>
              <a:t>Hyperledger Explorer consists of:</a:t>
            </a:r>
            <a:endParaRPr sz="1500">
              <a:solidFill>
                <a:schemeClr val="dk1"/>
              </a:solidFill>
              <a:latin typeface="Lato" panose="020F0502020204030203"/>
              <a:ea typeface="Lato" panose="020F0502020204030203"/>
              <a:cs typeface="Lato" panose="020F0502020204030203"/>
              <a:sym typeface="Lato" panose="020F0502020204030203"/>
            </a:endParaRPr>
          </a:p>
          <a:p>
            <a:pPr marL="457200" lvl="0" indent="-323850" algn="l" rtl="0">
              <a:lnSpc>
                <a:spcPct val="164000"/>
              </a:lnSpc>
              <a:spcBef>
                <a:spcPts val="1500"/>
              </a:spcBef>
              <a:spcAft>
                <a:spcPts val="0"/>
              </a:spcAft>
              <a:buClr>
                <a:schemeClr val="dk1"/>
              </a:buClr>
              <a:buSzPts val="1500"/>
              <a:buFont typeface="Open Sans" panose="020B0606030504020204"/>
              <a:buChar char="●"/>
            </a:pPr>
            <a:r>
              <a:rPr lang="en-GB" sz="1500" b="1">
                <a:solidFill>
                  <a:schemeClr val="dk1"/>
                </a:solidFill>
                <a:latin typeface="Lato" panose="020F0502020204030203"/>
                <a:ea typeface="Lato" panose="020F0502020204030203"/>
                <a:cs typeface="Lato" panose="020F0502020204030203"/>
                <a:sym typeface="Lato" panose="020F0502020204030203"/>
              </a:rPr>
              <a:t>A web server.</a:t>
            </a:r>
            <a:r>
              <a:rPr lang="en-GB" sz="1500">
                <a:solidFill>
                  <a:schemeClr val="dk1"/>
                </a:solidFill>
                <a:latin typeface="Lato" panose="020F0502020204030203"/>
                <a:ea typeface="Lato" panose="020F0502020204030203"/>
                <a:cs typeface="Lato" panose="020F0502020204030203"/>
                <a:sym typeface="Lato" panose="020F0502020204030203"/>
              </a:rPr>
              <a:t> Node.js is proposed as a back-end framework for implementing server-side components. Express Node.js serves a web application.</a:t>
            </a:r>
            <a:endParaRPr sz="1500">
              <a:solidFill>
                <a:schemeClr val="dk1"/>
              </a:solidFill>
              <a:latin typeface="Lato" panose="020F0502020204030203"/>
              <a:ea typeface="Lato" panose="020F0502020204030203"/>
              <a:cs typeface="Lato" panose="020F0502020204030203"/>
              <a:sym typeface="Lato" panose="020F0502020204030203"/>
            </a:endParaRPr>
          </a:p>
          <a:p>
            <a:pPr marL="457200" lvl="0" indent="-323850" algn="l" rtl="0">
              <a:lnSpc>
                <a:spcPct val="164000"/>
              </a:lnSpc>
              <a:spcBef>
                <a:spcPts val="0"/>
              </a:spcBef>
              <a:spcAft>
                <a:spcPts val="0"/>
              </a:spcAft>
              <a:buClr>
                <a:schemeClr val="dk1"/>
              </a:buClr>
              <a:buSzPts val="1500"/>
              <a:buFont typeface="Open Sans" panose="020B0606030504020204"/>
              <a:buChar char="●"/>
            </a:pPr>
            <a:r>
              <a:rPr lang="en-GB" sz="1500" b="1">
                <a:solidFill>
                  <a:schemeClr val="dk1"/>
                </a:solidFill>
                <a:latin typeface="Lato" panose="020F0502020204030203"/>
                <a:ea typeface="Lato" panose="020F0502020204030203"/>
                <a:cs typeface="Lato" panose="020F0502020204030203"/>
                <a:sym typeface="Lato" panose="020F0502020204030203"/>
              </a:rPr>
              <a:t>A web UI.</a:t>
            </a:r>
            <a:r>
              <a:rPr lang="en-GB" sz="1500">
                <a:solidFill>
                  <a:schemeClr val="dk1"/>
                </a:solidFill>
                <a:latin typeface="Lato" panose="020F0502020204030203"/>
                <a:ea typeface="Lato" panose="020F0502020204030203"/>
                <a:cs typeface="Lato" panose="020F0502020204030203"/>
                <a:sym typeface="Lato" panose="020F0502020204030203"/>
              </a:rPr>
              <a:t> With AngularJS, the front-end framework will be implemented. According to the proposal, Angular’s “features like data-binding and directives greatly help in developing reusable components and modular code.” Bootstrap is also used “for its rich UI and responsive features.”</a:t>
            </a:r>
            <a:endParaRPr sz="1500">
              <a:solidFill>
                <a:schemeClr val="dk1"/>
              </a:solidFill>
              <a:latin typeface="Lato" panose="020F0502020204030203"/>
              <a:ea typeface="Lato" panose="020F0502020204030203"/>
              <a:cs typeface="Lato" panose="020F0502020204030203"/>
              <a:sym typeface="Lato" panose="020F0502020204030203"/>
            </a:endParaRPr>
          </a:p>
          <a:p>
            <a:pPr marL="457200" lvl="0" indent="-323850" algn="l" rtl="0">
              <a:lnSpc>
                <a:spcPct val="164000"/>
              </a:lnSpc>
              <a:spcBef>
                <a:spcPts val="0"/>
              </a:spcBef>
              <a:spcAft>
                <a:spcPts val="0"/>
              </a:spcAft>
              <a:buClr>
                <a:schemeClr val="dk1"/>
              </a:buClr>
              <a:buSzPts val="1500"/>
              <a:buFont typeface="Open Sans" panose="020B0606030504020204"/>
              <a:buChar char="●"/>
            </a:pPr>
            <a:r>
              <a:rPr lang="en-GB" sz="1500" b="1">
                <a:solidFill>
                  <a:schemeClr val="dk1"/>
                </a:solidFill>
                <a:latin typeface="Lato" panose="020F0502020204030203"/>
                <a:ea typeface="Lato" panose="020F0502020204030203"/>
                <a:cs typeface="Lato" panose="020F0502020204030203"/>
                <a:sym typeface="Lato" panose="020F0502020204030203"/>
              </a:rPr>
              <a:t>Web sockets.</a:t>
            </a:r>
            <a:r>
              <a:rPr lang="en-GB" sz="1500">
                <a:solidFill>
                  <a:schemeClr val="dk1"/>
                </a:solidFill>
                <a:latin typeface="Lato" panose="020F0502020204030203"/>
                <a:ea typeface="Lato" panose="020F0502020204030203"/>
                <a:cs typeface="Lato" panose="020F0502020204030203"/>
                <a:sym typeface="Lato" panose="020F0502020204030203"/>
              </a:rPr>
              <a:t> This key API pushes information from the server to clients, and thus “reduces load on clients and server.”</a:t>
            </a:r>
            <a:endParaRPr sz="1500">
              <a:solidFill>
                <a:schemeClr val="dk1"/>
              </a:solidFill>
              <a:latin typeface="Lato" panose="020F0502020204030203"/>
              <a:ea typeface="Lato" panose="020F0502020204030203"/>
              <a:cs typeface="Lato" panose="020F0502020204030203"/>
              <a:sym typeface="Lato" panose="020F0502020204030203"/>
            </a:endParaRPr>
          </a:p>
          <a:p>
            <a:pPr marL="457200" lvl="0" indent="-323850" algn="l" rtl="0">
              <a:lnSpc>
                <a:spcPct val="164000"/>
              </a:lnSpc>
              <a:spcBef>
                <a:spcPts val="0"/>
              </a:spcBef>
              <a:spcAft>
                <a:spcPts val="0"/>
              </a:spcAft>
              <a:buClr>
                <a:schemeClr val="dk1"/>
              </a:buClr>
              <a:buSzPts val="1500"/>
              <a:buFont typeface="Open Sans" panose="020B0606030504020204"/>
              <a:buChar char="●"/>
            </a:pPr>
            <a:r>
              <a:rPr lang="en-GB" sz="1500" b="1">
                <a:solidFill>
                  <a:schemeClr val="dk1"/>
                </a:solidFill>
                <a:latin typeface="Lato" panose="020F0502020204030203"/>
                <a:ea typeface="Lato" panose="020F0502020204030203"/>
                <a:cs typeface="Lato" panose="020F0502020204030203"/>
                <a:sym typeface="Lato" panose="020F0502020204030203"/>
              </a:rPr>
              <a:t>A database.</a:t>
            </a:r>
            <a:r>
              <a:rPr lang="en-GB" sz="1500">
                <a:solidFill>
                  <a:schemeClr val="dk1"/>
                </a:solidFill>
                <a:latin typeface="Lato" panose="020F0502020204030203"/>
                <a:ea typeface="Lato" panose="020F0502020204030203"/>
                <a:cs typeface="Lato" panose="020F0502020204030203"/>
                <a:sym typeface="Lato" panose="020F0502020204030203"/>
              </a:rPr>
              <a:t> Information about blocks, transactions, smart contracts, etc. is stored in this RethinkDB.</a:t>
            </a:r>
            <a:endParaRPr sz="1500">
              <a:solidFill>
                <a:schemeClr val="dk1"/>
              </a:solidFill>
              <a:latin typeface="Lato" panose="020F0502020204030203"/>
              <a:ea typeface="Lato" panose="020F0502020204030203"/>
              <a:cs typeface="Lato" panose="020F0502020204030203"/>
              <a:sym typeface="Lato" panose="020F0502020204030203"/>
            </a:endParaRPr>
          </a:p>
          <a:p>
            <a:pPr marL="457200" lvl="0" indent="-323850" algn="l" rtl="0">
              <a:lnSpc>
                <a:spcPct val="164000"/>
              </a:lnSpc>
              <a:spcBef>
                <a:spcPts val="0"/>
              </a:spcBef>
              <a:spcAft>
                <a:spcPts val="0"/>
              </a:spcAft>
              <a:buClr>
                <a:schemeClr val="dk1"/>
              </a:buClr>
              <a:buSzPts val="1500"/>
              <a:buFont typeface="Open Sans" panose="020B0606030504020204"/>
              <a:buChar char="●"/>
            </a:pPr>
            <a:r>
              <a:rPr lang="en-GB" sz="1500" b="1">
                <a:solidFill>
                  <a:schemeClr val="dk1"/>
                </a:solidFill>
                <a:latin typeface="Lato" panose="020F0502020204030203"/>
                <a:ea typeface="Lato" panose="020F0502020204030203"/>
                <a:cs typeface="Lato" panose="020F0502020204030203"/>
                <a:sym typeface="Lato" panose="020F0502020204030203"/>
              </a:rPr>
              <a:t>A security repository.</a:t>
            </a:r>
            <a:r>
              <a:rPr lang="en-GB" sz="1500">
                <a:solidFill>
                  <a:schemeClr val="dk1"/>
                </a:solidFill>
                <a:latin typeface="Lato" panose="020F0502020204030203"/>
                <a:ea typeface="Lato" panose="020F0502020204030203"/>
                <a:cs typeface="Lato" panose="020F0502020204030203"/>
                <a:sym typeface="Lato" panose="020F0502020204030203"/>
              </a:rPr>
              <a:t> “User identity and access management will be implemented using a federated security repository,” according to the proposal. “This will serve as a facade for security implementations from different blockchain platforms.”</a:t>
            </a:r>
            <a:endParaRPr sz="1500">
              <a:solidFill>
                <a:schemeClr val="dk1"/>
              </a:solidFill>
              <a:latin typeface="Lato" panose="020F0502020204030203"/>
              <a:ea typeface="Lato" panose="020F0502020204030203"/>
              <a:cs typeface="Lato" panose="020F0502020204030203"/>
              <a:sym typeface="Lato" panose="020F0502020204030203"/>
            </a:endParaRPr>
          </a:p>
          <a:p>
            <a:pPr marL="457200" lvl="0" indent="-323850" algn="l" rtl="0">
              <a:lnSpc>
                <a:spcPct val="164000"/>
              </a:lnSpc>
              <a:spcBef>
                <a:spcPts val="0"/>
              </a:spcBef>
              <a:spcAft>
                <a:spcPts val="0"/>
              </a:spcAft>
              <a:buClr>
                <a:schemeClr val="dk1"/>
              </a:buClr>
              <a:buSzPts val="1500"/>
              <a:buFont typeface="Open Sans" panose="020B0606030504020204"/>
              <a:buChar char="●"/>
            </a:pPr>
            <a:r>
              <a:rPr lang="en-GB" sz="1500" b="1">
                <a:solidFill>
                  <a:schemeClr val="dk1"/>
                </a:solidFill>
                <a:latin typeface="Lato" panose="020F0502020204030203"/>
                <a:ea typeface="Lato" panose="020F0502020204030203"/>
                <a:cs typeface="Lato" panose="020F0502020204030203"/>
                <a:sym typeface="Lato" panose="020F0502020204030203"/>
              </a:rPr>
              <a:t>Blockchain implementation.</a:t>
            </a:r>
            <a:r>
              <a:rPr lang="en-GB" sz="1500">
                <a:solidFill>
                  <a:schemeClr val="dk1"/>
                </a:solidFill>
                <a:latin typeface="Lato" panose="020F0502020204030203"/>
                <a:ea typeface="Lato" panose="020F0502020204030203"/>
                <a:cs typeface="Lato" panose="020F0502020204030203"/>
                <a:sym typeface="Lato" panose="020F0502020204030203"/>
              </a:rPr>
              <a:t> Each blockchain must have a separate component “to provide updates on transactions, blocks, node logs, and smart contracts to the Explorer web server,” as the proposal goes. This can be done via websockets.</a:t>
            </a:r>
            <a:endParaRPr sz="1500">
              <a:solidFill>
                <a:schemeClr val="dk1"/>
              </a:solidFill>
              <a:latin typeface="Lato" panose="020F0502020204030203"/>
              <a:ea typeface="Lato" panose="020F0502020204030203"/>
              <a:cs typeface="Lato" panose="020F0502020204030203"/>
              <a:sym typeface="Lato" panose="020F0502020204030203"/>
            </a:endParaRPr>
          </a:p>
          <a:p>
            <a:pPr marL="0" lvl="0" indent="0" algn="l" rtl="0">
              <a:lnSpc>
                <a:spcPct val="164000"/>
              </a:lnSpc>
              <a:spcBef>
                <a:spcPts val="1500"/>
              </a:spcBef>
              <a:spcAft>
                <a:spcPts val="1500"/>
              </a:spcAft>
              <a:buNone/>
            </a:pPr>
            <a:r>
              <a:rPr lang="en-GB" sz="1500">
                <a:solidFill>
                  <a:schemeClr val="dk1"/>
                </a:solidFill>
                <a:latin typeface="Lato" panose="020F0502020204030203"/>
                <a:ea typeface="Lato" panose="020F0502020204030203"/>
                <a:cs typeface="Lato" panose="020F0502020204030203"/>
                <a:sym typeface="Lato" panose="020F0502020204030203"/>
              </a:rPr>
              <a:t>Other technologies of Explorer’s stack include JavaScript, jQuery, D3.js, and HTML/CSS.</a:t>
            </a:r>
            <a:endParaRPr sz="1500">
              <a:latin typeface="Lato" panose="020F0502020204030203"/>
              <a:ea typeface="Lato" panose="020F0502020204030203"/>
              <a:cs typeface="Lato" panose="020F0502020204030203"/>
              <a:sym typeface="Lato" panose="020F0502020204030203"/>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10fe9e0e657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0fe9e0e657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sz="1300"/>
              <a:t>Hyperledger Cactus </a:t>
            </a:r>
            <a:r>
              <a:rPr lang="en-GB" sz="1300">
                <a:solidFill>
                  <a:schemeClr val="dk1"/>
                </a:solidFill>
              </a:rPr>
              <a:t>is an open-source project that aims to provide a decentralized, adaptable and secure integration between blockchain networks.</a:t>
            </a:r>
            <a:endParaRPr sz="1300"/>
          </a:p>
          <a:p>
            <a:pPr marL="457200" lvl="0" indent="-311150" algn="l" rtl="0">
              <a:spcBef>
                <a:spcPts val="0"/>
              </a:spcBef>
              <a:spcAft>
                <a:spcPts val="0"/>
              </a:spcAft>
              <a:buSzPts val="1300"/>
              <a:buChar char="●"/>
            </a:pPr>
            <a:r>
              <a:rPr lang="en-GB" sz="1300"/>
              <a:t>It was initially proposed under the name Blockchain Integration Framework and allows users to transact on multiple distributed ledgers without introducing yet another competing blockchain.</a:t>
            </a:r>
            <a:endParaRPr sz="1300"/>
          </a:p>
          <a:p>
            <a:pPr marL="457200" lvl="0" indent="-311150" algn="l" rtl="0">
              <a:spcBef>
                <a:spcPts val="0"/>
              </a:spcBef>
              <a:spcAft>
                <a:spcPts val="0"/>
              </a:spcAft>
              <a:buSzPts val="1300"/>
              <a:buChar char="●"/>
            </a:pPr>
            <a:r>
              <a:rPr lang="en-GB" sz="1300"/>
              <a:t>It offers a protocol to solve fragmentation and interoperability </a:t>
            </a:r>
            <a:r>
              <a:rPr lang="en-GB" sz="1300"/>
              <a:t>between</a:t>
            </a:r>
            <a:r>
              <a:rPr lang="en-GB" sz="1300"/>
              <a:t> </a:t>
            </a:r>
            <a:r>
              <a:rPr lang="en-GB" sz="1300"/>
              <a:t>heterogeneous</a:t>
            </a:r>
            <a:r>
              <a:rPr lang="en-GB" sz="1300"/>
              <a:t> system architecture.</a:t>
            </a:r>
            <a:endParaRPr sz="1300"/>
          </a:p>
          <a:p>
            <a:pPr marL="457200" lvl="0" indent="-311150" algn="l" rtl="0">
              <a:spcBef>
                <a:spcPts val="0"/>
              </a:spcBef>
              <a:spcAft>
                <a:spcPts val="0"/>
              </a:spcAft>
              <a:buSzPts val="1300"/>
              <a:buChar char="●"/>
            </a:pPr>
            <a:r>
              <a:rPr lang="en-GB" sz="1300"/>
              <a:t>It consists of:</a:t>
            </a:r>
            <a:endParaRPr sz="1300"/>
          </a:p>
          <a:p>
            <a:pPr marL="914400" lvl="1" indent="-311150" algn="l" rtl="0">
              <a:spcBef>
                <a:spcPts val="0"/>
              </a:spcBef>
              <a:spcAft>
                <a:spcPts val="0"/>
              </a:spcAft>
              <a:buSzPts val="1300"/>
              <a:buChar char="○"/>
            </a:pPr>
            <a:r>
              <a:rPr lang="en-GB" sz="1300"/>
              <a:t>Ledger Plugins – they provide the mechanism to communicate with various DLT platforms (Hyperledger Fabric, Corda, Go-Ethereum, Corda OS, Hyperledger Besu, Quorum, Hyperledger Sawtooth)</a:t>
            </a:r>
            <a:endParaRPr sz="1300"/>
          </a:p>
          <a:p>
            <a:pPr marL="914400" lvl="1" indent="-311150" algn="l" rtl="0">
              <a:spcBef>
                <a:spcPts val="0"/>
              </a:spcBef>
              <a:spcAft>
                <a:spcPts val="0"/>
              </a:spcAft>
              <a:buSzPts val="1300"/>
              <a:buChar char="○"/>
            </a:pPr>
            <a:r>
              <a:rPr lang="en-GB" sz="1300"/>
              <a:t>Business Logic Plugin samples – these plugin samples help the application integrate multiple blockchains</a:t>
            </a:r>
            <a:endParaRPr sz="1300"/>
          </a:p>
          <a:p>
            <a:pPr marL="914400" lvl="1" indent="-311150" algn="l" rtl="0">
              <a:spcBef>
                <a:spcPts val="0"/>
              </a:spcBef>
              <a:spcAft>
                <a:spcPts val="0"/>
              </a:spcAft>
              <a:buSzPts val="1300"/>
              <a:buChar char="○"/>
            </a:pPr>
            <a:r>
              <a:rPr lang="en-GB" sz="1300"/>
              <a:t>Various Support Libraries – these are utility libraries that make programming business logic plugins easy.</a:t>
            </a:r>
            <a:endParaRPr sz="1300"/>
          </a:p>
          <a:p>
            <a:pPr marL="457200" lvl="0" indent="-311150" algn="l" rtl="0">
              <a:spcBef>
                <a:spcPts val="0"/>
              </a:spcBef>
              <a:spcAft>
                <a:spcPts val="0"/>
              </a:spcAft>
              <a:buSzPts val="1300"/>
              <a:buChar char="●"/>
            </a:pPr>
            <a:r>
              <a:rPr lang="en-GB" sz="1300"/>
              <a:t>These modules accelerate the development of an integrated services application</a:t>
            </a:r>
            <a:endParaRPr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1119e7cf92c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19e7cf92c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1"/>
                </a:solidFill>
              </a:rPr>
              <a:t>The Hyperledger project brings in a new focus on bringing blockchain technology to everyone. Right now, there are multiple projects that are working towards improving blockchain technology. However, they are fragmented and can actually slow down mass blockchain adoption among businesses and end-users.</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lnSpc>
                <a:spcPct val="150000"/>
              </a:lnSpc>
              <a:spcBef>
                <a:spcPts val="0"/>
              </a:spcBef>
              <a:spcAft>
                <a:spcPts val="0"/>
              </a:spcAft>
              <a:buClr>
                <a:schemeClr val="dk1"/>
              </a:buClr>
              <a:buSzPts val="1100"/>
              <a:buFont typeface="Arial" panose="020B0604020202020204"/>
              <a:buNone/>
            </a:pPr>
            <a:r>
              <a:rPr lang="en-GB" sz="1320">
                <a:solidFill>
                  <a:srgbClr val="19232D"/>
                </a:solidFill>
              </a:rPr>
              <a:t>This means that there is a need for interoperability between the different implementations. The interaction can be between different industries utilizing enterprise blockchain technology or platforms optimized for their needs.</a:t>
            </a:r>
            <a:endParaRPr sz="1320">
              <a:solidFill>
                <a:srgbClr val="19232D"/>
              </a:solidFill>
            </a:endParaRPr>
          </a:p>
          <a:p>
            <a:pPr marL="0" lvl="0" indent="0" algn="l" rtl="0">
              <a:lnSpc>
                <a:spcPct val="150000"/>
              </a:lnSpc>
              <a:spcBef>
                <a:spcPts val="1300"/>
              </a:spcBef>
              <a:spcAft>
                <a:spcPts val="0"/>
              </a:spcAft>
              <a:buClr>
                <a:schemeClr val="dk1"/>
              </a:buClr>
              <a:buSzPts val="1100"/>
              <a:buFont typeface="Arial" panose="020B0604020202020204"/>
              <a:buNone/>
            </a:pPr>
            <a:r>
              <a:rPr lang="en-GB" sz="1320">
                <a:solidFill>
                  <a:srgbClr val="19232D"/>
                </a:solidFill>
              </a:rPr>
              <a:t>Their problem is to solve the interoperability problem and Hyperledger Cactus can be used to solve the problem. This way data can be shared among different systems without the need to create custom solutions for each type of infrastructure out there.</a:t>
            </a:r>
            <a:endParaRPr sz="1320">
              <a:solidFill>
                <a:srgbClr val="19232D"/>
              </a:solidFill>
            </a:endParaRPr>
          </a:p>
          <a:p>
            <a:pPr marL="0" lvl="0" indent="0" algn="l" rtl="0">
              <a:lnSpc>
                <a:spcPct val="150000"/>
              </a:lnSpc>
              <a:spcBef>
                <a:spcPts val="1300"/>
              </a:spcBef>
              <a:spcAft>
                <a:spcPts val="1300"/>
              </a:spcAft>
              <a:buClr>
                <a:schemeClr val="dk1"/>
              </a:buClr>
              <a:buSzPts val="1100"/>
              <a:buFont typeface="Arial" panose="020B0604020202020204"/>
              <a:buNone/>
            </a:pPr>
            <a:r>
              <a:rPr lang="en-GB" sz="1320">
                <a:solidFill>
                  <a:srgbClr val="19232D"/>
                </a:solidFill>
              </a:rPr>
              <a:t>One good example is the supply chain. In a supply chain, there is a need for goods to move through different blockchain networks. This means that the data needs to be transferred from one network to another by keeping the information intact. Another use case is the transfer of tokenized digital money from one network to another. We will explain other use cases in further slides.</a:t>
            </a:r>
            <a:endParaRPr lang="en-GB" sz="1320">
              <a:solidFill>
                <a:srgbClr val="19232D"/>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571925"/>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type="body" idx="1"/>
          </p:nvPr>
        </p:nvSpPr>
        <p:spPr>
          <a:xfrm>
            <a:off x="729450" y="1321200"/>
            <a:ext cx="7688700" cy="3213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595959"/>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rtl="0">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rtl="0">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rtl="0">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rtl="0">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rtl="0">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rtl="0">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rtl="0">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rtl="0">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subTitle" idx="1"/>
          </p:nvPr>
        </p:nvSpPr>
        <p:spPr>
          <a:xfrm>
            <a:off x="512700" y="3325461"/>
            <a:ext cx="8118600" cy="1610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GB" sz="1800">
                <a:solidFill>
                  <a:schemeClr val="dk2"/>
                </a:solidFill>
              </a:rPr>
              <a:t>1801CS30 - </a:t>
            </a:r>
            <a:r>
              <a:rPr lang="en-GB" sz="1800" b="1">
                <a:solidFill>
                  <a:schemeClr val="dk2"/>
                </a:solidFill>
              </a:rPr>
              <a:t>Kunj Taneja</a:t>
            </a:r>
            <a:endParaRPr sz="1800" b="1">
              <a:solidFill>
                <a:schemeClr val="dk2"/>
              </a:solidFill>
            </a:endParaRPr>
          </a:p>
          <a:p>
            <a:pPr marL="0" lvl="0" indent="0" algn="l" rtl="0">
              <a:lnSpc>
                <a:spcPct val="150000"/>
              </a:lnSpc>
              <a:spcBef>
                <a:spcPts val="0"/>
              </a:spcBef>
              <a:spcAft>
                <a:spcPts val="0"/>
              </a:spcAft>
              <a:buNone/>
            </a:pPr>
            <a:r>
              <a:rPr lang="en-GB" sz="1800">
                <a:solidFill>
                  <a:schemeClr val="dk2"/>
                </a:solidFill>
              </a:rPr>
              <a:t>1801CS31 - </a:t>
            </a:r>
            <a:r>
              <a:rPr lang="en-GB" sz="1800" b="1">
                <a:solidFill>
                  <a:schemeClr val="dk2"/>
                </a:solidFill>
              </a:rPr>
              <a:t>M. Maheeth Reddy</a:t>
            </a:r>
            <a:endParaRPr sz="1800" b="1">
              <a:solidFill>
                <a:schemeClr val="dk2"/>
              </a:solidFill>
            </a:endParaRPr>
          </a:p>
          <a:p>
            <a:pPr marL="0" lvl="0" indent="0" algn="l" rtl="0">
              <a:lnSpc>
                <a:spcPct val="150000"/>
              </a:lnSpc>
              <a:spcBef>
                <a:spcPts val="0"/>
              </a:spcBef>
              <a:spcAft>
                <a:spcPts val="0"/>
              </a:spcAft>
              <a:buClr>
                <a:schemeClr val="dk1"/>
              </a:buClr>
              <a:buSzPts val="1100"/>
              <a:buFont typeface="Arial" panose="020B0604020202020204"/>
              <a:buNone/>
            </a:pPr>
            <a:r>
              <a:rPr lang="en-GB" sz="1800">
                <a:solidFill>
                  <a:schemeClr val="dk2"/>
                </a:solidFill>
              </a:rPr>
              <a:t>1801CS32 - </a:t>
            </a:r>
            <a:r>
              <a:rPr lang="en-GB" sz="1800" b="1">
                <a:solidFill>
                  <a:schemeClr val="dk2"/>
                </a:solidFill>
              </a:rPr>
              <a:t>M. Nitesh Reddy</a:t>
            </a:r>
            <a:endParaRPr sz="1800" b="1">
              <a:solidFill>
                <a:schemeClr val="dk2"/>
              </a:solidFill>
            </a:endParaRPr>
          </a:p>
        </p:txBody>
      </p:sp>
      <p:sp>
        <p:nvSpPr>
          <p:cNvPr id="87" name="Google Shape;87;p13"/>
          <p:cNvSpPr txBox="1"/>
          <p:nvPr/>
        </p:nvSpPr>
        <p:spPr>
          <a:xfrm>
            <a:off x="4717159" y="1694400"/>
            <a:ext cx="5364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900" b="1">
                <a:latin typeface="Lato" panose="020F0502020204030203"/>
                <a:ea typeface="Lato" panose="020F0502020204030203"/>
                <a:cs typeface="Lato" panose="020F0502020204030203"/>
                <a:sym typeface="Lato" panose="020F0502020204030203"/>
              </a:rPr>
              <a:t>&amp;</a:t>
            </a:r>
            <a:endParaRPr sz="3900" b="1">
              <a:latin typeface="Lato" panose="020F0502020204030203"/>
              <a:ea typeface="Lato" panose="020F0502020204030203"/>
              <a:cs typeface="Lato" panose="020F0502020204030203"/>
              <a:sym typeface="Lato" panose="020F0502020204030203"/>
            </a:endParaRPr>
          </a:p>
        </p:txBody>
      </p:sp>
      <p:pic>
        <p:nvPicPr>
          <p:cNvPr id="88" name="Google Shape;88;p13" title="HYPERLEDGER EXPLORER"/>
          <p:cNvPicPr preferRelativeResize="0"/>
          <p:nvPr/>
        </p:nvPicPr>
        <p:blipFill>
          <a:blip r:embed="rId1"/>
          <a:stretch>
            <a:fillRect/>
          </a:stretch>
        </p:blipFill>
        <p:spPr>
          <a:xfrm>
            <a:off x="263125" y="1614450"/>
            <a:ext cx="4202802" cy="945000"/>
          </a:xfrm>
          <a:prstGeom prst="rect">
            <a:avLst/>
          </a:prstGeom>
          <a:noFill/>
          <a:ln>
            <a:noFill/>
          </a:ln>
        </p:spPr>
      </p:pic>
      <p:pic>
        <p:nvPicPr>
          <p:cNvPr id="89" name="Google Shape;89;p13" title="HYPERLEDGER CACTUS"/>
          <p:cNvPicPr preferRelativeResize="0"/>
          <p:nvPr/>
        </p:nvPicPr>
        <p:blipFill>
          <a:blip r:embed="rId2"/>
          <a:stretch>
            <a:fillRect/>
          </a:stretch>
        </p:blipFill>
        <p:spPr>
          <a:xfrm>
            <a:off x="5504802" y="1614450"/>
            <a:ext cx="3376173" cy="945000"/>
          </a:xfrm>
          <a:prstGeom prst="rect">
            <a:avLst/>
          </a:prstGeom>
          <a:noFill/>
          <a:ln>
            <a:noFill/>
          </a:ln>
        </p:spPr>
      </p:pic>
      <p:sp>
        <p:nvSpPr>
          <p:cNvPr id="1" name="Text Box 0"/>
          <p:cNvSpPr txBox="1"/>
          <p:nvPr/>
        </p:nvSpPr>
        <p:spPr>
          <a:xfrm>
            <a:off x="632460" y="740410"/>
            <a:ext cx="1205230" cy="368300"/>
          </a:xfrm>
          <a:prstGeom prst="rect">
            <a:avLst/>
          </a:prstGeom>
          <a:solidFill>
            <a:schemeClr val="tx1"/>
          </a:solidFill>
        </p:spPr>
        <p:txBody>
          <a:bodyPr wrap="square" rtlCol="0">
            <a:spAutoFit/>
          </a:bodyPr>
          <a:p>
            <a:pPr algn="ctr"/>
            <a:r>
              <a:rPr lang="en-IN" altLang="en-US" sz="1600">
                <a:solidFill>
                  <a:schemeClr val="bg1"/>
                </a:solidFill>
                <a:latin typeface="Lato" panose="020F0502020204030203" charset="0"/>
                <a:cs typeface="Lato" panose="020F0502020204030203" charset="0"/>
              </a:rPr>
              <a:t>Group</a:t>
            </a:r>
            <a:r>
              <a:rPr lang="en-IN" altLang="en-US" sz="1800">
                <a:solidFill>
                  <a:schemeClr val="bg1"/>
                </a:solidFill>
                <a:latin typeface="Lato" panose="020F0502020204030203" charset="0"/>
                <a:cs typeface="Lato" panose="020F0502020204030203" charset="0"/>
              </a:rPr>
              <a:t> </a:t>
            </a:r>
            <a:r>
              <a:rPr lang="en-IN" altLang="en-US" sz="1800" b="1">
                <a:solidFill>
                  <a:schemeClr val="bg1"/>
                </a:solidFill>
                <a:latin typeface="Lato" panose="020F0502020204030203" charset="0"/>
                <a:cs typeface="Lato" panose="020F0502020204030203" charset="0"/>
              </a:rPr>
              <a:t>6</a:t>
            </a:r>
            <a:endParaRPr lang="en-IN" altLang="en-US" sz="1800" b="1">
              <a:solidFill>
                <a:schemeClr val="bg1"/>
              </a:solidFill>
              <a:latin typeface="Lato" panose="020F0502020204030203" charset="0"/>
              <a:cs typeface="Lato" panose="020F050202020403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110">
                <a:latin typeface="Noto Sans" panose="020B0502040504020204" charset="0"/>
                <a:cs typeface="Noto Sans" panose="020B0502040504020204" charset="0"/>
              </a:rPr>
              <a:t>Principles</a:t>
            </a:r>
            <a:endParaRPr lang="en-GB"/>
          </a:p>
        </p:txBody>
      </p:sp>
      <p:sp>
        <p:nvSpPr>
          <p:cNvPr id="164" name="Google Shape;164;p23"/>
          <p:cNvSpPr txBox="1"/>
          <p:nvPr>
            <p:ph type="body" idx="1"/>
          </p:nvPr>
        </p:nvSpPr>
        <p:spPr>
          <a:xfrm>
            <a:off x="729450" y="1397400"/>
            <a:ext cx="7688700" cy="36681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GB" sz="1600"/>
              <a:t>Wide Support</a:t>
            </a:r>
            <a:endParaRPr sz="1600"/>
          </a:p>
          <a:p>
            <a:pPr marL="457200" lvl="0" indent="-330200" algn="l" rtl="0">
              <a:lnSpc>
                <a:spcPct val="200000"/>
              </a:lnSpc>
              <a:spcBef>
                <a:spcPts val="0"/>
              </a:spcBef>
              <a:spcAft>
                <a:spcPts val="0"/>
              </a:spcAft>
              <a:buSzPts val="1600"/>
              <a:buChar char="●"/>
            </a:pPr>
            <a:r>
              <a:rPr lang="en-GB" sz="1600"/>
              <a:t>Automated Workflows</a:t>
            </a:r>
            <a:endParaRPr sz="1600"/>
          </a:p>
          <a:p>
            <a:pPr marL="457200" lvl="0" indent="-330200" algn="l" rtl="0">
              <a:lnSpc>
                <a:spcPct val="200000"/>
              </a:lnSpc>
              <a:spcBef>
                <a:spcPts val="0"/>
              </a:spcBef>
              <a:spcAft>
                <a:spcPts val="0"/>
              </a:spcAft>
              <a:buSzPts val="1600"/>
              <a:buChar char="●"/>
            </a:pPr>
            <a:r>
              <a:rPr lang="en-GB" sz="1600"/>
              <a:t>Plugins Architecture</a:t>
            </a:r>
            <a:endParaRPr sz="1600"/>
          </a:p>
          <a:p>
            <a:pPr marL="457200" lvl="0" indent="-330200" algn="l" rtl="0">
              <a:lnSpc>
                <a:spcPct val="200000"/>
              </a:lnSpc>
              <a:spcBef>
                <a:spcPts val="0"/>
              </a:spcBef>
              <a:spcAft>
                <a:spcPts val="0"/>
              </a:spcAft>
              <a:buSzPts val="1600"/>
              <a:buChar char="●"/>
            </a:pPr>
            <a:r>
              <a:rPr lang="en-GB" sz="1600"/>
              <a:t>DLT Feature inclusivity</a:t>
            </a:r>
            <a:endParaRPr sz="1600"/>
          </a:p>
          <a:p>
            <a:pPr marL="457200" lvl="0" indent="-330200" algn="l" rtl="0">
              <a:lnSpc>
                <a:spcPct val="200000"/>
              </a:lnSpc>
              <a:spcBef>
                <a:spcPts val="0"/>
              </a:spcBef>
              <a:spcAft>
                <a:spcPts val="0"/>
              </a:spcAft>
              <a:buSzPts val="1600"/>
              <a:buChar char="●"/>
            </a:pPr>
            <a:r>
              <a:rPr lang="en-GB" sz="1600"/>
              <a:t>Highest Security</a:t>
            </a:r>
            <a:endParaRPr sz="1600"/>
          </a:p>
          <a:p>
            <a:pPr marL="457200" lvl="0" indent="-330200" algn="l" rtl="0">
              <a:lnSpc>
                <a:spcPct val="200000"/>
              </a:lnSpc>
              <a:spcBef>
                <a:spcPts val="0"/>
              </a:spcBef>
              <a:spcAft>
                <a:spcPts val="0"/>
              </a:spcAft>
              <a:buSzPts val="1600"/>
              <a:buChar char="●"/>
            </a:pPr>
            <a:r>
              <a:rPr lang="en-GB" sz="1600"/>
              <a:t>Transaction Protocol Negotiations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110">
                <a:latin typeface="Noto Sans" panose="020B0502040504020204" charset="0"/>
                <a:cs typeface="Noto Sans" panose="020B0502040504020204" charset="0"/>
              </a:rPr>
              <a:t>Key Features</a:t>
            </a:r>
            <a:endParaRPr lang="en-GB"/>
          </a:p>
        </p:txBody>
      </p:sp>
      <p:sp>
        <p:nvSpPr>
          <p:cNvPr id="170" name="Google Shape;170;p24"/>
          <p:cNvSpPr txBox="1"/>
          <p:nvPr>
            <p:ph type="body" idx="1"/>
          </p:nvPr>
        </p:nvSpPr>
        <p:spPr>
          <a:xfrm>
            <a:off x="729450" y="1321200"/>
            <a:ext cx="7688700" cy="3213000"/>
          </a:xfrm>
          <a:prstGeom prst="rect">
            <a:avLst/>
          </a:prstGeom>
        </p:spPr>
        <p:txBody>
          <a:bodyPr spcFirstLastPara="1" wrap="square" lIns="91425" tIns="91425" rIns="91425" bIns="91425" anchor="t" anchorCtr="0">
            <a:normAutofit/>
          </a:bodyPr>
          <a:lstStyle/>
          <a:p>
            <a:pPr marL="457200" lvl="0" indent="-323850" algn="l" rtl="0">
              <a:lnSpc>
                <a:spcPct val="200000"/>
              </a:lnSpc>
              <a:spcBef>
                <a:spcPts val="0"/>
              </a:spcBef>
              <a:spcAft>
                <a:spcPts val="0"/>
              </a:spcAft>
              <a:buSzPts val="1500"/>
              <a:buChar char="●"/>
            </a:pPr>
            <a:r>
              <a:rPr lang="en-GB" sz="1500"/>
              <a:t>New Protocol Integration</a:t>
            </a:r>
            <a:endParaRPr sz="1500"/>
          </a:p>
          <a:p>
            <a:pPr marL="457200" lvl="0" indent="-323850" algn="l" rtl="0">
              <a:lnSpc>
                <a:spcPct val="200000"/>
              </a:lnSpc>
              <a:spcBef>
                <a:spcPts val="0"/>
              </a:spcBef>
              <a:spcAft>
                <a:spcPts val="0"/>
              </a:spcAft>
              <a:buSzPts val="1500"/>
              <a:buChar char="●"/>
            </a:pPr>
            <a:r>
              <a:rPr lang="en-GB" sz="1500"/>
              <a:t>NAT/Firewall/Proxy Compatibility</a:t>
            </a:r>
            <a:endParaRPr sz="1500"/>
          </a:p>
          <a:p>
            <a:pPr marL="457200" lvl="0" indent="-323850" algn="l" rtl="0">
              <a:lnSpc>
                <a:spcPct val="200000"/>
              </a:lnSpc>
              <a:spcBef>
                <a:spcPts val="0"/>
              </a:spcBef>
              <a:spcAft>
                <a:spcPts val="0"/>
              </a:spcAft>
              <a:buSzPts val="1500"/>
              <a:buChar char="●"/>
            </a:pPr>
            <a:r>
              <a:rPr lang="en-GB" sz="1500"/>
              <a:t>Bi-directional Communications Layer</a:t>
            </a:r>
            <a:endParaRPr sz="1500"/>
          </a:p>
          <a:p>
            <a:pPr marL="457200" lvl="0" indent="-323850" algn="l" rtl="0">
              <a:lnSpc>
                <a:spcPct val="200000"/>
              </a:lnSpc>
              <a:spcBef>
                <a:spcPts val="0"/>
              </a:spcBef>
              <a:spcAft>
                <a:spcPts val="0"/>
              </a:spcAft>
              <a:buSzPts val="1500"/>
              <a:buChar char="●"/>
            </a:pPr>
            <a:r>
              <a:rPr lang="en-GB" sz="1500"/>
              <a:t>Consortium Management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729450" y="571925"/>
            <a:ext cx="7688700" cy="535200"/>
          </a:xfrm>
          <a:prstGeom prst="rect">
            <a:avLst/>
          </a:prstGeom>
          <a:noFill/>
          <a:ln>
            <a:noFill/>
          </a:ln>
        </p:spPr>
        <p:txBody>
          <a:bodyPr spcFirstLastPara="0" vert="horz" wrap="square" lIns="91425" tIns="91425" rIns="91425" bIns="91425" rtlCol="0" anchor="t" anchorCtr="0">
            <a:normAutofit fontScale="90000"/>
          </a:bodyPr>
          <a:lstStyle/>
          <a:p>
            <a:pPr lvl="0" algn="l"/>
            <a:r>
              <a:rPr lang="en-GB" sz="3110">
                <a:latin typeface="Noto Sans" panose="020B0502040504020204" charset="0"/>
                <a:cs typeface="Noto Sans" panose="020B0502040504020204" charset="0"/>
                <a:sym typeface="+mn-ea"/>
              </a:rPr>
              <a:t>Architecture</a:t>
            </a:r>
            <a:endParaRPr lang="en-GB" sz="3110">
              <a:latin typeface="Noto Sans" panose="020B0502040504020204" charset="0"/>
              <a:cs typeface="Noto Sans" panose="020B0502040504020204" charset="0"/>
              <a:sym typeface="+mn-ea"/>
            </a:endParaRPr>
          </a:p>
        </p:txBody>
      </p:sp>
      <p:sp>
        <p:nvSpPr>
          <p:cNvPr id="176" name="Google Shape;176;p25"/>
          <p:cNvSpPr txBox="1"/>
          <p:nvPr>
            <p:ph type="body" idx="1"/>
          </p:nvPr>
        </p:nvSpPr>
        <p:spPr>
          <a:xfrm>
            <a:off x="729450" y="1321200"/>
            <a:ext cx="7688700" cy="321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77" name="Google Shape;177;p25"/>
          <p:cNvPicPr preferRelativeResize="0"/>
          <p:nvPr/>
        </p:nvPicPr>
        <p:blipFill>
          <a:blip r:embed="rId1"/>
          <a:stretch>
            <a:fillRect/>
          </a:stretch>
        </p:blipFill>
        <p:spPr>
          <a:xfrm>
            <a:off x="2320388" y="1276450"/>
            <a:ext cx="4503224" cy="3836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729450" y="571925"/>
            <a:ext cx="7688700" cy="535200"/>
          </a:xfrm>
          <a:prstGeom prst="rect">
            <a:avLst/>
          </a:prstGeom>
          <a:noFill/>
          <a:ln>
            <a:noFill/>
          </a:ln>
        </p:spPr>
        <p:txBody>
          <a:bodyPr spcFirstLastPara="0" vert="horz" wrap="square" lIns="91425" tIns="91425" rIns="91425" bIns="91425" rtlCol="0" anchor="t" anchorCtr="0">
            <a:normAutofit fontScale="90000"/>
          </a:bodyPr>
          <a:lstStyle/>
          <a:p>
            <a:pPr lvl="0" algn="l"/>
            <a:r>
              <a:rPr lang="en-GB" sz="3110">
                <a:latin typeface="Noto Sans" panose="020B0502040504020204" charset="0"/>
                <a:cs typeface="Noto Sans" panose="020B0502040504020204" charset="0"/>
                <a:sym typeface="+mn-ea"/>
              </a:rPr>
              <a:t>Use Cases</a:t>
            </a:r>
            <a:endParaRPr lang="en-GB" sz="3110">
              <a:latin typeface="Noto Sans" panose="020B0502040504020204" charset="0"/>
              <a:cs typeface="Noto Sans" panose="020B0502040504020204" charset="0"/>
              <a:sym typeface="+mn-ea"/>
            </a:endParaRPr>
          </a:p>
        </p:txBody>
      </p:sp>
      <p:sp>
        <p:nvSpPr>
          <p:cNvPr id="183" name="Google Shape;183;p26"/>
          <p:cNvSpPr txBox="1"/>
          <p:nvPr>
            <p:ph type="body" idx="1"/>
          </p:nvPr>
        </p:nvSpPr>
        <p:spPr>
          <a:xfrm>
            <a:off x="729450" y="1321200"/>
            <a:ext cx="7688700" cy="3213000"/>
          </a:xfrm>
          <a:prstGeom prst="rect">
            <a:avLst/>
          </a:prstGeom>
        </p:spPr>
        <p:txBody>
          <a:bodyPr spcFirstLastPara="1" wrap="square" lIns="91425" tIns="91425" rIns="91425" bIns="91425" anchor="t" anchorCtr="0">
            <a:normAutofit/>
          </a:bodyPr>
          <a:lstStyle/>
          <a:p>
            <a:pPr marL="457200" lvl="0" indent="-323850" algn="l" rtl="0">
              <a:lnSpc>
                <a:spcPct val="200000"/>
              </a:lnSpc>
              <a:spcBef>
                <a:spcPts val="0"/>
              </a:spcBef>
              <a:spcAft>
                <a:spcPts val="0"/>
              </a:spcAft>
              <a:buSzPts val="1500"/>
              <a:buChar char="●"/>
            </a:pPr>
            <a:r>
              <a:rPr lang="en-GB" sz="1500"/>
              <a:t>Healthcare</a:t>
            </a:r>
            <a:endParaRPr sz="1500"/>
          </a:p>
          <a:p>
            <a:pPr marL="457200" lvl="0" indent="-323850" algn="l" rtl="0">
              <a:lnSpc>
                <a:spcPct val="200000"/>
              </a:lnSpc>
              <a:spcBef>
                <a:spcPts val="0"/>
              </a:spcBef>
              <a:spcAft>
                <a:spcPts val="0"/>
              </a:spcAft>
              <a:buSzPts val="1500"/>
              <a:buChar char="●"/>
            </a:pPr>
            <a:r>
              <a:rPr lang="en-GB" sz="1500"/>
              <a:t>Food Traceability</a:t>
            </a:r>
            <a:endParaRPr sz="1500"/>
          </a:p>
          <a:p>
            <a:pPr marL="457200" lvl="0" indent="-323850" algn="l" rtl="0">
              <a:lnSpc>
                <a:spcPct val="200000"/>
              </a:lnSpc>
              <a:spcBef>
                <a:spcPts val="0"/>
              </a:spcBef>
              <a:spcAft>
                <a:spcPts val="0"/>
              </a:spcAft>
              <a:buSzPts val="1500"/>
              <a:buChar char="●"/>
            </a:pPr>
            <a:r>
              <a:rPr lang="en-GB" sz="1500"/>
              <a:t>Identity Management</a:t>
            </a:r>
            <a:endParaRPr sz="1500"/>
          </a:p>
          <a:p>
            <a:pPr marL="457200" lvl="0" indent="-323850" algn="l" rtl="0">
              <a:lnSpc>
                <a:spcPct val="200000"/>
              </a:lnSpc>
              <a:spcBef>
                <a:spcPts val="0"/>
              </a:spcBef>
              <a:spcAft>
                <a:spcPts val="0"/>
              </a:spcAft>
              <a:buSzPts val="1500"/>
              <a:buChar char="●"/>
            </a:pPr>
            <a:r>
              <a:rPr lang="en-GB" sz="1500"/>
              <a:t>Money Exchange</a:t>
            </a:r>
            <a:endParaRPr sz="1500"/>
          </a:p>
          <a:p>
            <a:pPr marL="457200" lvl="0" indent="-323850" algn="l" rtl="0">
              <a:lnSpc>
                <a:spcPct val="200000"/>
              </a:lnSpc>
              <a:spcBef>
                <a:spcPts val="0"/>
              </a:spcBef>
              <a:spcAft>
                <a:spcPts val="0"/>
              </a:spcAft>
              <a:buSzPts val="1500"/>
              <a:buChar char="●"/>
            </a:pPr>
            <a:r>
              <a:rPr lang="en-GB" sz="1500"/>
              <a:t>Data Transaction</a:t>
            </a:r>
            <a:endParaRPr sz="1500"/>
          </a:p>
          <a:p>
            <a:pPr marL="457200" lvl="0" indent="-323850" algn="l" rtl="0">
              <a:lnSpc>
                <a:spcPct val="200000"/>
              </a:lnSpc>
              <a:spcBef>
                <a:spcPts val="0"/>
              </a:spcBef>
              <a:spcAft>
                <a:spcPts val="0"/>
              </a:spcAft>
              <a:buSzPts val="1500"/>
              <a:buChar char="●"/>
            </a:pPr>
            <a:r>
              <a:rPr lang="en-GB" sz="1500"/>
              <a:t>Asset Transfer</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txBox="1"/>
          <p:nvPr>
            <p:ph type="title"/>
          </p:nvPr>
        </p:nvSpPr>
        <p:spPr>
          <a:xfrm>
            <a:off x="729615" y="572135"/>
            <a:ext cx="7781290" cy="535305"/>
          </a:xfrm>
          <a:noFill/>
          <a:ln>
            <a:noFill/>
          </a:ln>
        </p:spPr>
        <p:txBody>
          <a:bodyPr vert="horz" wrap="square" lIns="91425" tIns="91425" rIns="91425" bIns="91425" rtlCol="0" anchor="t" anchorCtr="0">
            <a:normAutofit fontScale="90000"/>
          </a:bodyPr>
          <a:lstStyle/>
          <a:p>
            <a:pPr lvl="0" algn="l"/>
            <a:r>
              <a:rPr lang="en-GB" sz="3110">
                <a:latin typeface="Noto Sans" panose="020B0502040504020204" charset="0"/>
                <a:cs typeface="Noto Sans" panose="020B0502040504020204" charset="0"/>
                <a:sym typeface="+mn-ea"/>
              </a:rPr>
              <a:t>Consensus Algorithm and Smart Contracts</a:t>
            </a:r>
            <a:endParaRPr lang="en-GB" sz="3110">
              <a:latin typeface="Noto Sans" panose="020B0502040504020204" charset="0"/>
              <a:cs typeface="Noto Sans" panose="020B0502040504020204" charset="0"/>
              <a:sym typeface="+mn-ea"/>
            </a:endParaRPr>
          </a:p>
        </p:txBody>
      </p:sp>
      <p:sp>
        <p:nvSpPr>
          <p:cNvPr id="3" name="Text Placeholder 2"/>
          <p:cNvSpPr/>
          <p:nvPr>
            <p:ph type="body" idx="1"/>
          </p:nvPr>
        </p:nvSpPr>
        <p:spPr/>
        <p:txBody>
          <a:bodyPr/>
          <a:p>
            <a:pPr>
              <a:lnSpc>
                <a:spcPct val="200000"/>
              </a:lnSpc>
            </a:pPr>
            <a:r>
              <a:rPr lang="en-IN" altLang="en-US"/>
              <a:t>Hyperledger Cactus and Hyperledger Explorer are Tools. They are not blockchains like Hyperledger Fabric, Ethereum etc. </a:t>
            </a:r>
            <a:endParaRPr lang="en-IN" altLang="en-US"/>
          </a:p>
          <a:p>
            <a:pPr>
              <a:lnSpc>
                <a:spcPct val="200000"/>
              </a:lnSpc>
            </a:pPr>
            <a:r>
              <a:rPr lang="en-IN" altLang="en-US"/>
              <a:t>So, </a:t>
            </a:r>
            <a:r>
              <a:rPr lang="en-IN" altLang="en-US" b="1" u="sng"/>
              <a:t>Consensus Algorithm and Smart Contracts do not apply for Cactus and Explorer</a:t>
            </a:r>
            <a:r>
              <a:rPr lang="en-IN" altLang="en-US"/>
              <a:t>.</a:t>
            </a:r>
            <a:endParaRPr lang="en-IN" altLang="en-US"/>
          </a:p>
          <a:p>
            <a:pPr>
              <a:lnSpc>
                <a:spcPct val="200000"/>
              </a:lnSpc>
            </a:pPr>
            <a:r>
              <a:rPr lang="en-IN" altLang="en-US"/>
              <a:t>This is the reason we cannot explain about Consensus and Smart Contracts.</a:t>
            </a:r>
            <a:endParaRPr lang="en-IN" altLang="en-US"/>
          </a:p>
          <a:p>
            <a:pPr>
              <a:lnSpc>
                <a:spcPct val="200000"/>
              </a:lnSpc>
            </a:pPr>
            <a:r>
              <a:rPr lang="en-IN" altLang="en-US"/>
              <a:t>This slide is present because </a:t>
            </a:r>
            <a:r>
              <a:rPr lang="en-IN" altLang="en-US" b="1" u="sng"/>
              <a:t>sir suggested us to mention this during the presentation</a:t>
            </a:r>
            <a:r>
              <a:rPr lang="en-IN" altLang="en-US"/>
              <a:t>.</a:t>
            </a:r>
            <a:endParaRPr lang="en-IN" altLang="en-US"/>
          </a:p>
          <a:p>
            <a:pPr>
              <a:lnSpc>
                <a:spcPct val="200000"/>
              </a:lnSpc>
            </a:pP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571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110">
                <a:latin typeface="Noto Sans" panose="020B0502040504020204" charset="0"/>
                <a:cs typeface="Noto Sans" panose="020B0502040504020204" charset="0"/>
              </a:rPr>
              <a:t>Coming Up next…</a:t>
            </a:r>
            <a:endParaRPr lang="en-GB"/>
          </a:p>
        </p:txBody>
      </p:sp>
      <p:sp>
        <p:nvSpPr>
          <p:cNvPr id="189" name="Google Shape;189;p27"/>
          <p:cNvSpPr txBox="1"/>
          <p:nvPr>
            <p:ph type="body" idx="1"/>
          </p:nvPr>
        </p:nvSpPr>
        <p:spPr>
          <a:xfrm>
            <a:off x="729450" y="1321200"/>
            <a:ext cx="7688700" cy="321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a:t>Downloading, Installation and Deployment of the tools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pic>
        <p:nvPicPr>
          <p:cNvPr id="194" name="Google Shape;194;p28"/>
          <p:cNvPicPr preferRelativeResize="0"/>
          <p:nvPr/>
        </p:nvPicPr>
        <p:blipFill>
          <a:blip r:embed="rId1"/>
          <a:stretch>
            <a:fillRect/>
          </a:stretch>
        </p:blipFill>
        <p:spPr>
          <a:xfrm>
            <a:off x="2192900" y="1058923"/>
            <a:ext cx="4758199" cy="302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571925"/>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640" b="1">
                <a:latin typeface="Open Sans" panose="020B0606030504020204"/>
                <a:ea typeface="Open Sans" panose="020B0606030504020204"/>
                <a:cs typeface="Open Sans" panose="020B0606030504020204"/>
                <a:sym typeface="Open Sans" panose="020B0606030504020204"/>
              </a:rPr>
              <a:t>HYPERLEDGER </a:t>
            </a:r>
            <a:r>
              <a:rPr lang="en-GB" sz="2640" b="1">
                <a:solidFill>
                  <a:schemeClr val="dk1"/>
                </a:solidFill>
                <a:latin typeface="Open Sans" panose="020B0606030504020204"/>
                <a:ea typeface="Open Sans" panose="020B0606030504020204"/>
                <a:cs typeface="Open Sans" panose="020B0606030504020204"/>
                <a:sym typeface="Open Sans" panose="020B0606030504020204"/>
              </a:rPr>
              <a:t>EXPLORER</a:t>
            </a:r>
            <a:endParaRPr sz="2640" b="1">
              <a:solidFill>
                <a:schemeClr val="dk1"/>
              </a:solidFill>
              <a:latin typeface="Open Sans" panose="020B0606030504020204"/>
              <a:ea typeface="Open Sans" panose="020B0606030504020204"/>
              <a:cs typeface="Open Sans" panose="020B0606030504020204"/>
              <a:sym typeface="Open Sans" panose="020B0606030504020204"/>
            </a:endParaRPr>
          </a:p>
        </p:txBody>
      </p:sp>
      <p:sp>
        <p:nvSpPr>
          <p:cNvPr id="103" name="Google Shape;103;p15"/>
          <p:cNvSpPr txBox="1"/>
          <p:nvPr>
            <p:ph type="body" idx="1"/>
          </p:nvPr>
        </p:nvSpPr>
        <p:spPr>
          <a:xfrm>
            <a:off x="324550" y="1321200"/>
            <a:ext cx="8497200" cy="3553500"/>
          </a:xfrm>
          <a:prstGeom prst="rect">
            <a:avLst/>
          </a:prstGeom>
        </p:spPr>
        <p:txBody>
          <a:bodyPr spcFirstLastPara="1" wrap="square" lIns="91425" tIns="91425" rIns="91425" bIns="91425" anchor="t" anchorCtr="0">
            <a:normAutofit lnSpcReduction="20000"/>
          </a:bodyPr>
          <a:lstStyle/>
          <a:p>
            <a:pPr marL="457200" lvl="0" indent="-327660" algn="l" rtl="0">
              <a:lnSpc>
                <a:spcPct val="200000"/>
              </a:lnSpc>
              <a:spcBef>
                <a:spcPts val="0"/>
              </a:spcBef>
              <a:spcAft>
                <a:spcPts val="0"/>
              </a:spcAft>
              <a:buSzPts val="1565"/>
              <a:buChar char="●"/>
            </a:pPr>
            <a:r>
              <a:rPr lang="en-GB" sz="1565"/>
              <a:t>A user-friendly Web application tool used to view or invoke transactions, digital wallets, and other information stored in a Hyperledger blockchain deployment.</a:t>
            </a:r>
            <a:endParaRPr sz="1565"/>
          </a:p>
          <a:p>
            <a:pPr marL="457200" lvl="0" indent="-327660" algn="l" rtl="0">
              <a:lnSpc>
                <a:spcPct val="200000"/>
              </a:lnSpc>
              <a:spcBef>
                <a:spcPts val="0"/>
              </a:spcBef>
              <a:spcAft>
                <a:spcPts val="0"/>
              </a:spcAft>
              <a:buSzPts val="1565"/>
              <a:buChar char="●"/>
            </a:pPr>
            <a:r>
              <a:rPr lang="en-GB" sz="1565"/>
              <a:t>P</a:t>
            </a:r>
            <a:r>
              <a:rPr lang="en-GB" sz="1565"/>
              <a:t>rovides a GUI that allows users to view the necessary network information of the blockchain.</a:t>
            </a:r>
            <a:endParaRPr sz="1565"/>
          </a:p>
          <a:p>
            <a:pPr marL="457200" lvl="0" indent="-327660" algn="l" rtl="0">
              <a:lnSpc>
                <a:spcPct val="200000"/>
              </a:lnSpc>
              <a:spcBef>
                <a:spcPts val="0"/>
              </a:spcBef>
              <a:spcAft>
                <a:spcPts val="0"/>
              </a:spcAft>
              <a:buSzPts val="1565"/>
              <a:buChar char="●"/>
            </a:pPr>
            <a:r>
              <a:rPr lang="en-GB" sz="1565"/>
              <a:t>Been in existence since the </a:t>
            </a:r>
            <a:r>
              <a:rPr lang="en-GB" sz="1565"/>
              <a:t>inception of the </a:t>
            </a:r>
            <a:r>
              <a:rPr lang="en-GB" sz="1565"/>
              <a:t>Hyperledger project in 2016.</a:t>
            </a:r>
            <a:endParaRPr sz="1565"/>
          </a:p>
          <a:p>
            <a:pPr marL="457200" lvl="0" indent="-327660" algn="l" rtl="0">
              <a:lnSpc>
                <a:spcPct val="200000"/>
              </a:lnSpc>
              <a:spcBef>
                <a:spcPts val="0"/>
              </a:spcBef>
              <a:spcAft>
                <a:spcPts val="0"/>
              </a:spcAft>
              <a:buSzPts val="1565"/>
              <a:buChar char="●"/>
            </a:pPr>
            <a:r>
              <a:rPr lang="en-GB" sz="1565"/>
              <a:t>Being used and contributed to by more than 130 organizations, under the Linux Foundation.</a:t>
            </a:r>
            <a:endParaRPr sz="1565"/>
          </a:p>
          <a:p>
            <a:pPr marL="457200" lvl="0" indent="-327660" algn="l" rtl="0">
              <a:lnSpc>
                <a:spcPct val="200000"/>
              </a:lnSpc>
              <a:spcBef>
                <a:spcPts val="0"/>
              </a:spcBef>
              <a:spcAft>
                <a:spcPts val="0"/>
              </a:spcAft>
              <a:buSzPts val="1565"/>
              <a:buChar char="●"/>
            </a:pPr>
            <a:r>
              <a:rPr lang="en-GB" sz="1565"/>
              <a:t>Only supports Hyperledger Fabric.</a:t>
            </a:r>
            <a:endParaRPr sz="128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571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latin typeface="Noto Sans" panose="020B0502040504020204" charset="0"/>
                <a:cs typeface="Noto Sans" panose="020B0502040504020204" charset="0"/>
              </a:rPr>
              <a:t>Characteristics</a:t>
            </a:r>
            <a:endParaRPr lang="en-GB" sz="2800">
              <a:latin typeface="Noto Sans" panose="020B0502040504020204" charset="0"/>
              <a:cs typeface="Noto Sans" panose="020B0502040504020204" charset="0"/>
            </a:endParaRPr>
          </a:p>
        </p:txBody>
      </p:sp>
      <p:sp>
        <p:nvSpPr>
          <p:cNvPr id="109" name="Google Shape;109;p16"/>
          <p:cNvSpPr txBox="1"/>
          <p:nvPr>
            <p:ph type="body" idx="1"/>
          </p:nvPr>
        </p:nvSpPr>
        <p:spPr>
          <a:xfrm>
            <a:off x="729450" y="1321200"/>
            <a:ext cx="7688700" cy="3570600"/>
          </a:xfrm>
          <a:prstGeom prst="rect">
            <a:avLst/>
          </a:prstGeom>
        </p:spPr>
        <p:txBody>
          <a:bodyPr spcFirstLastPara="1" wrap="square" lIns="91425" tIns="91425" rIns="91425" bIns="91425" anchor="t" anchorCtr="0">
            <a:normAutofit/>
          </a:bodyPr>
          <a:lstStyle/>
          <a:p>
            <a:pPr marL="457200" lvl="0" indent="-336550" algn="l" rtl="0">
              <a:lnSpc>
                <a:spcPct val="160000"/>
              </a:lnSpc>
              <a:spcBef>
                <a:spcPts val="0"/>
              </a:spcBef>
              <a:spcAft>
                <a:spcPts val="0"/>
              </a:spcAft>
              <a:buSzPts val="1700"/>
              <a:buChar char="●"/>
            </a:pPr>
            <a:r>
              <a:rPr lang="en-GB" sz="1700"/>
              <a:t>Hyperledger explorer has a rich user interface.</a:t>
            </a:r>
            <a:endParaRPr sz="1700"/>
          </a:p>
          <a:p>
            <a:pPr marL="457200" lvl="0" indent="-336550" algn="l" rtl="0">
              <a:lnSpc>
                <a:spcPct val="160000"/>
              </a:lnSpc>
              <a:spcBef>
                <a:spcPts val="0"/>
              </a:spcBef>
              <a:spcAft>
                <a:spcPts val="0"/>
              </a:spcAft>
              <a:buSzPts val="1700"/>
              <a:buChar char="●"/>
            </a:pPr>
            <a:r>
              <a:rPr lang="en-GB" sz="1700"/>
              <a:t>It was developed using latest technologies, such as ReactJS, Google Material UI, web-sockets, and others.</a:t>
            </a:r>
            <a:endParaRPr sz="1700"/>
          </a:p>
          <a:p>
            <a:pPr marL="457200" lvl="0" indent="-336550" algn="l" rtl="0">
              <a:lnSpc>
                <a:spcPct val="160000"/>
              </a:lnSpc>
              <a:spcBef>
                <a:spcPts val="0"/>
              </a:spcBef>
              <a:spcAft>
                <a:spcPts val="0"/>
              </a:spcAft>
              <a:buSzPts val="1700"/>
              <a:buChar char="●"/>
            </a:pPr>
            <a:r>
              <a:rPr lang="en-GB" sz="1700"/>
              <a:t>It is a blockchain module that can listen, and query a Hyperledger Fabric network.</a:t>
            </a:r>
            <a:endParaRPr sz="1700"/>
          </a:p>
          <a:p>
            <a:pPr marL="457200" lvl="0" indent="-336550" algn="l" rtl="0">
              <a:lnSpc>
                <a:spcPct val="160000"/>
              </a:lnSpc>
              <a:spcBef>
                <a:spcPts val="0"/>
              </a:spcBef>
              <a:spcAft>
                <a:spcPts val="0"/>
              </a:spcAft>
              <a:buSzPts val="1700"/>
              <a:buChar char="●"/>
            </a:pPr>
            <a:r>
              <a:rPr lang="en-GB" sz="1700"/>
              <a:t>The explorer is a useful tool in finding and understanding otherwise machine-readable data stored as encrypted ledger entries.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912870" y="0"/>
            <a:ext cx="1670685"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110">
                <a:latin typeface="Noto Sans" panose="020B0502040504020204" charset="0"/>
                <a:cs typeface="Noto Sans" panose="020B0502040504020204" charset="0"/>
              </a:rPr>
              <a:t>Utilities</a:t>
            </a:r>
            <a:endParaRPr lang="en-GB" sz="3110">
              <a:latin typeface="Noto Sans" panose="020B0502040504020204" charset="0"/>
              <a:cs typeface="Noto Sans" panose="020B0502040504020204" charset="0"/>
            </a:endParaRPr>
          </a:p>
        </p:txBody>
      </p:sp>
      <p:pic>
        <p:nvPicPr>
          <p:cNvPr id="115" name="Google Shape;115;p17"/>
          <p:cNvPicPr preferRelativeResize="0"/>
          <p:nvPr/>
        </p:nvPicPr>
        <p:blipFill>
          <a:blip r:embed="rId1"/>
          <a:stretch>
            <a:fillRect/>
          </a:stretch>
        </p:blipFill>
        <p:spPr>
          <a:xfrm>
            <a:off x="482525" y="777675"/>
            <a:ext cx="8178949" cy="4173325"/>
          </a:xfrm>
          <a:prstGeom prst="rect">
            <a:avLst/>
          </a:prstGeom>
          <a:noFill/>
          <a:ln>
            <a:noFill/>
          </a:ln>
        </p:spPr>
      </p:pic>
      <p:sp>
        <p:nvSpPr>
          <p:cNvPr id="116" name="Google Shape;116;p17"/>
          <p:cNvSpPr/>
          <p:nvPr/>
        </p:nvSpPr>
        <p:spPr>
          <a:xfrm>
            <a:off x="662400" y="1753234"/>
            <a:ext cx="264900" cy="254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117" name="Google Shape;117;p17"/>
          <p:cNvSpPr/>
          <p:nvPr/>
        </p:nvSpPr>
        <p:spPr>
          <a:xfrm>
            <a:off x="7858472" y="3020974"/>
            <a:ext cx="264900" cy="254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118" name="Google Shape;118;p17"/>
          <p:cNvSpPr/>
          <p:nvPr/>
        </p:nvSpPr>
        <p:spPr>
          <a:xfrm>
            <a:off x="7073685" y="1131365"/>
            <a:ext cx="264900" cy="254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119" name="Google Shape;119;p17"/>
          <p:cNvSpPr/>
          <p:nvPr/>
        </p:nvSpPr>
        <p:spPr>
          <a:xfrm>
            <a:off x="5508868" y="1131375"/>
            <a:ext cx="264900" cy="254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912870" y="0"/>
            <a:ext cx="1648460" cy="535305"/>
          </a:xfrm>
          <a:prstGeom prst="rect">
            <a:avLst/>
          </a:prstGeom>
          <a:noFill/>
          <a:ln>
            <a:noFill/>
          </a:ln>
        </p:spPr>
        <p:txBody>
          <a:bodyPr spcFirstLastPara="0" vert="horz" wrap="square" lIns="91425" tIns="91425" rIns="91425" bIns="91425" rtlCol="0" anchor="t" anchorCtr="0">
            <a:normAutofit fontScale="90000"/>
          </a:bodyPr>
          <a:lstStyle/>
          <a:p>
            <a:pPr lvl="0" algn="l"/>
            <a:r>
              <a:rPr lang="en-GB" sz="3110">
                <a:latin typeface="Noto Sans" panose="020B0502040504020204" charset="0"/>
                <a:cs typeface="Noto Sans" panose="020B0502040504020204" charset="0"/>
                <a:sym typeface="+mn-ea"/>
              </a:rPr>
              <a:t>Utilities</a:t>
            </a:r>
            <a:endParaRPr lang="en-GB" sz="3110">
              <a:latin typeface="Noto Sans" panose="020B0502040504020204" charset="0"/>
              <a:cs typeface="Noto Sans" panose="020B0502040504020204" charset="0"/>
              <a:sym typeface="+mn-ea"/>
            </a:endParaRPr>
          </a:p>
        </p:txBody>
      </p:sp>
      <p:pic>
        <p:nvPicPr>
          <p:cNvPr id="125" name="Google Shape;125;p18"/>
          <p:cNvPicPr preferRelativeResize="0"/>
          <p:nvPr/>
        </p:nvPicPr>
        <p:blipFill>
          <a:blip r:embed="rId1"/>
          <a:stretch>
            <a:fillRect/>
          </a:stretch>
        </p:blipFill>
        <p:spPr>
          <a:xfrm>
            <a:off x="924800" y="1066800"/>
            <a:ext cx="6940851" cy="3541576"/>
          </a:xfrm>
          <a:prstGeom prst="rect">
            <a:avLst/>
          </a:prstGeom>
          <a:noFill/>
          <a:ln>
            <a:noFill/>
          </a:ln>
        </p:spPr>
      </p:pic>
      <p:sp>
        <p:nvSpPr>
          <p:cNvPr id="126" name="Google Shape;126;p18"/>
          <p:cNvSpPr/>
          <p:nvPr/>
        </p:nvSpPr>
        <p:spPr>
          <a:xfrm>
            <a:off x="1193475" y="2362300"/>
            <a:ext cx="269700" cy="24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a:t>
            </a:r>
            <a:endParaRPr lang="en-GB"/>
          </a:p>
        </p:txBody>
      </p:sp>
      <p:sp>
        <p:nvSpPr>
          <p:cNvPr id="127" name="Google Shape;127;p18"/>
          <p:cNvSpPr/>
          <p:nvPr/>
        </p:nvSpPr>
        <p:spPr>
          <a:xfrm>
            <a:off x="7289475" y="2895700"/>
            <a:ext cx="269700" cy="24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2</a:t>
            </a:r>
            <a:endParaRPr lang="en-GB"/>
          </a:p>
        </p:txBody>
      </p:sp>
      <p:sp>
        <p:nvSpPr>
          <p:cNvPr id="128" name="Google Shape;128;p18"/>
          <p:cNvSpPr/>
          <p:nvPr/>
        </p:nvSpPr>
        <p:spPr>
          <a:xfrm>
            <a:off x="7060875" y="1600300"/>
            <a:ext cx="269700" cy="24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5</a:t>
            </a:r>
            <a:endParaRPr lang="en-GB"/>
          </a:p>
        </p:txBody>
      </p:sp>
      <p:sp>
        <p:nvSpPr>
          <p:cNvPr id="129" name="Google Shape;129;p18"/>
          <p:cNvSpPr/>
          <p:nvPr/>
        </p:nvSpPr>
        <p:spPr>
          <a:xfrm>
            <a:off x="5153375" y="1357600"/>
            <a:ext cx="269700" cy="24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4</a:t>
            </a:r>
            <a:endParaRPr lang="en-GB"/>
          </a:p>
        </p:txBody>
      </p:sp>
      <p:pic>
        <p:nvPicPr>
          <p:cNvPr id="130" name="Google Shape;130;p18"/>
          <p:cNvPicPr preferRelativeResize="0"/>
          <p:nvPr/>
        </p:nvPicPr>
        <p:blipFill>
          <a:blip r:embed="rId2"/>
          <a:stretch>
            <a:fillRect/>
          </a:stretch>
        </p:blipFill>
        <p:spPr>
          <a:xfrm>
            <a:off x="683775" y="920600"/>
            <a:ext cx="7588977" cy="3968649"/>
          </a:xfrm>
          <a:prstGeom prst="rect">
            <a:avLst/>
          </a:prstGeom>
          <a:noFill/>
          <a:ln>
            <a:noFill/>
          </a:ln>
        </p:spPr>
      </p:pic>
      <p:sp>
        <p:nvSpPr>
          <p:cNvPr id="131" name="Google Shape;131;p18"/>
          <p:cNvSpPr/>
          <p:nvPr/>
        </p:nvSpPr>
        <p:spPr>
          <a:xfrm>
            <a:off x="1193475" y="1600300"/>
            <a:ext cx="269700" cy="24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5</a:t>
            </a: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912870" y="0"/>
            <a:ext cx="1648460" cy="535305"/>
          </a:xfrm>
          <a:prstGeom prst="rect">
            <a:avLst/>
          </a:prstGeom>
          <a:noFill/>
          <a:ln>
            <a:noFill/>
          </a:ln>
        </p:spPr>
        <p:txBody>
          <a:bodyPr spcFirstLastPara="0" vert="horz" wrap="square" lIns="91425" tIns="91425" rIns="91425" bIns="91425" rtlCol="0" anchor="t" anchorCtr="0">
            <a:normAutofit fontScale="90000"/>
          </a:bodyPr>
          <a:lstStyle/>
          <a:p>
            <a:pPr lvl="0" algn="l"/>
            <a:r>
              <a:rPr lang="en-GB" sz="3110">
                <a:latin typeface="Noto Sans" panose="020B0502040504020204" charset="0"/>
                <a:cs typeface="Noto Sans" panose="020B0502040504020204" charset="0"/>
                <a:sym typeface="+mn-ea"/>
              </a:rPr>
              <a:t>Utilities</a:t>
            </a:r>
            <a:endParaRPr lang="en-GB" sz="3110">
              <a:latin typeface="Noto Sans" panose="020B0502040504020204" charset="0"/>
              <a:cs typeface="Noto Sans" panose="020B0502040504020204" charset="0"/>
              <a:sym typeface="+mn-ea"/>
            </a:endParaRPr>
          </a:p>
        </p:txBody>
      </p:sp>
      <p:pic>
        <p:nvPicPr>
          <p:cNvPr id="125" name="Google Shape;125;p18"/>
          <p:cNvPicPr preferRelativeResize="0"/>
          <p:nvPr/>
        </p:nvPicPr>
        <p:blipFill>
          <a:blip r:embed="rId1"/>
          <a:stretch>
            <a:fillRect/>
          </a:stretch>
        </p:blipFill>
        <p:spPr>
          <a:xfrm>
            <a:off x="924800" y="1066800"/>
            <a:ext cx="6940851" cy="3541576"/>
          </a:xfrm>
          <a:prstGeom prst="rect">
            <a:avLst/>
          </a:prstGeom>
          <a:noFill/>
          <a:ln>
            <a:noFill/>
          </a:ln>
        </p:spPr>
      </p:pic>
      <p:sp>
        <p:nvSpPr>
          <p:cNvPr id="126" name="Google Shape;126;p18"/>
          <p:cNvSpPr/>
          <p:nvPr/>
        </p:nvSpPr>
        <p:spPr>
          <a:xfrm>
            <a:off x="1193475" y="2362300"/>
            <a:ext cx="269700" cy="24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a:t>
            </a:r>
            <a:endParaRPr lang="en-GB"/>
          </a:p>
        </p:txBody>
      </p:sp>
      <p:sp>
        <p:nvSpPr>
          <p:cNvPr id="127" name="Google Shape;127;p18"/>
          <p:cNvSpPr/>
          <p:nvPr/>
        </p:nvSpPr>
        <p:spPr>
          <a:xfrm>
            <a:off x="7289475" y="2895700"/>
            <a:ext cx="269700" cy="24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2</a:t>
            </a:r>
            <a:endParaRPr lang="en-GB"/>
          </a:p>
        </p:txBody>
      </p:sp>
      <p:sp>
        <p:nvSpPr>
          <p:cNvPr id="128" name="Google Shape;128;p18"/>
          <p:cNvSpPr/>
          <p:nvPr/>
        </p:nvSpPr>
        <p:spPr>
          <a:xfrm>
            <a:off x="7060875" y="1600300"/>
            <a:ext cx="269700" cy="24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5</a:t>
            </a:r>
            <a:endParaRPr lang="en-GB"/>
          </a:p>
        </p:txBody>
      </p:sp>
      <p:sp>
        <p:nvSpPr>
          <p:cNvPr id="129" name="Google Shape;129;p18"/>
          <p:cNvSpPr/>
          <p:nvPr/>
        </p:nvSpPr>
        <p:spPr>
          <a:xfrm>
            <a:off x="5153375" y="1357600"/>
            <a:ext cx="269700" cy="24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4</a:t>
            </a:r>
            <a:endParaRPr lang="en-GB"/>
          </a:p>
        </p:txBody>
      </p:sp>
      <p:pic>
        <p:nvPicPr>
          <p:cNvPr id="130" name="Google Shape;130;p18"/>
          <p:cNvPicPr preferRelativeResize="0"/>
          <p:nvPr/>
        </p:nvPicPr>
        <p:blipFill>
          <a:blip r:embed="rId2"/>
          <a:stretch>
            <a:fillRect/>
          </a:stretch>
        </p:blipFill>
        <p:spPr>
          <a:xfrm>
            <a:off x="683775" y="920600"/>
            <a:ext cx="7588977" cy="3968649"/>
          </a:xfrm>
          <a:prstGeom prst="rect">
            <a:avLst/>
          </a:prstGeom>
          <a:noFill/>
          <a:ln>
            <a:noFill/>
          </a:ln>
        </p:spPr>
      </p:pic>
      <p:sp>
        <p:nvSpPr>
          <p:cNvPr id="131" name="Google Shape;131;p18"/>
          <p:cNvSpPr/>
          <p:nvPr/>
        </p:nvSpPr>
        <p:spPr>
          <a:xfrm>
            <a:off x="1193475" y="1600300"/>
            <a:ext cx="269700" cy="24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5</a:t>
            </a:r>
            <a:endParaRPr lang="en-GB"/>
          </a:p>
        </p:txBody>
      </p:sp>
      <p:pic>
        <p:nvPicPr>
          <p:cNvPr id="132" name="Google Shape;132;p18"/>
          <p:cNvPicPr preferRelativeResize="0"/>
          <p:nvPr/>
        </p:nvPicPr>
        <p:blipFill>
          <a:blip r:embed="rId3"/>
          <a:stretch>
            <a:fillRect/>
          </a:stretch>
        </p:blipFill>
        <p:spPr>
          <a:xfrm>
            <a:off x="683099" y="920600"/>
            <a:ext cx="7777812" cy="39686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729450" y="571925"/>
            <a:ext cx="7688700" cy="535200"/>
          </a:xfrm>
          <a:prstGeom prst="rect">
            <a:avLst/>
          </a:prstGeom>
          <a:noFill/>
          <a:ln>
            <a:noFill/>
          </a:ln>
        </p:spPr>
        <p:txBody>
          <a:bodyPr spcFirstLastPara="0" vert="horz" wrap="square" lIns="91425" tIns="91425" rIns="91425" bIns="91425" rtlCol="0" anchor="t" anchorCtr="0">
            <a:normAutofit fontScale="90000"/>
          </a:bodyPr>
          <a:lstStyle/>
          <a:p>
            <a:pPr lvl="0" algn="l"/>
            <a:r>
              <a:rPr lang="en-GB" sz="3110">
                <a:latin typeface="Noto Sans" panose="020B0502040504020204" charset="0"/>
                <a:cs typeface="Noto Sans" panose="020B0502040504020204" charset="0"/>
                <a:sym typeface="+mn-ea"/>
              </a:rPr>
              <a:t>Architecture</a:t>
            </a:r>
            <a:endParaRPr lang="en-GB" sz="3110">
              <a:latin typeface="Noto Sans" panose="020B0502040504020204" charset="0"/>
              <a:cs typeface="Noto Sans" panose="020B0502040504020204" charset="0"/>
              <a:sym typeface="+mn-ea"/>
            </a:endParaRPr>
          </a:p>
        </p:txBody>
      </p:sp>
      <p:sp>
        <p:nvSpPr>
          <p:cNvPr id="138" name="Google Shape;138;p19"/>
          <p:cNvSpPr txBox="1"/>
          <p:nvPr>
            <p:ph type="body" idx="1"/>
          </p:nvPr>
        </p:nvSpPr>
        <p:spPr>
          <a:xfrm>
            <a:off x="729450" y="1321200"/>
            <a:ext cx="7688700" cy="321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39" name="Google Shape;139;p19"/>
          <p:cNvPicPr preferRelativeResize="0"/>
          <p:nvPr/>
        </p:nvPicPr>
        <p:blipFill>
          <a:blip r:embed="rId1"/>
          <a:stretch>
            <a:fillRect/>
          </a:stretch>
        </p:blipFill>
        <p:spPr>
          <a:xfrm>
            <a:off x="2106925" y="1317975"/>
            <a:ext cx="5245625" cy="369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29450" y="57192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2935">
                <a:latin typeface="Open Sans" panose="020B0606030504020204" charset="0"/>
                <a:cs typeface="Open Sans" panose="020B0606030504020204" charset="0"/>
              </a:rPr>
              <a:t>HYPERLEDGER </a:t>
            </a:r>
            <a:r>
              <a:rPr lang="en-GB" sz="2935">
                <a:solidFill>
                  <a:srgbClr val="7F6000"/>
                </a:solidFill>
                <a:latin typeface="Open Sans" panose="020B0606030504020204" charset="0"/>
                <a:cs typeface="Open Sans" panose="020B0606030504020204" charset="0"/>
              </a:rPr>
              <a:t>CACTUS</a:t>
            </a:r>
            <a:endParaRPr sz="2935">
              <a:solidFill>
                <a:srgbClr val="7F6000"/>
              </a:solidFill>
              <a:latin typeface="Open Sans" panose="020B0606030504020204" charset="0"/>
              <a:cs typeface="Open Sans" panose="020B0606030504020204" charset="0"/>
            </a:endParaRPr>
          </a:p>
        </p:txBody>
      </p:sp>
      <p:sp>
        <p:nvSpPr>
          <p:cNvPr id="145" name="Google Shape;145;p20"/>
          <p:cNvSpPr txBox="1"/>
          <p:nvPr>
            <p:ph type="body" idx="1"/>
          </p:nvPr>
        </p:nvSpPr>
        <p:spPr>
          <a:xfrm>
            <a:off x="729450" y="1321200"/>
            <a:ext cx="7688700" cy="3213000"/>
          </a:xfrm>
          <a:prstGeom prst="rect">
            <a:avLst/>
          </a:prstGeom>
        </p:spPr>
        <p:txBody>
          <a:bodyPr spcFirstLastPara="1" wrap="square" lIns="91425" tIns="91425" rIns="91425" bIns="91425" anchor="t" anchorCtr="0">
            <a:normAutofit lnSpcReduction="10000"/>
          </a:bodyPr>
          <a:lstStyle/>
          <a:p>
            <a:pPr marL="457200" lvl="0" indent="-330200" algn="l" rtl="0">
              <a:lnSpc>
                <a:spcPct val="200000"/>
              </a:lnSpc>
              <a:spcBef>
                <a:spcPts val="0"/>
              </a:spcBef>
              <a:spcAft>
                <a:spcPts val="0"/>
              </a:spcAft>
              <a:buSzPts val="1600"/>
              <a:buChar char="●"/>
            </a:pPr>
            <a:r>
              <a:rPr lang="en-GB" sz="1600"/>
              <a:t>It is a protocol that aims to solve the fragmentation problem or at least aims to solve it with the help of heterogeneous system architecture.</a:t>
            </a:r>
            <a:endParaRPr sz="1600"/>
          </a:p>
          <a:p>
            <a:pPr marL="457200" lvl="0" indent="-330200" algn="l" rtl="0">
              <a:lnSpc>
                <a:spcPct val="200000"/>
              </a:lnSpc>
              <a:spcBef>
                <a:spcPts val="0"/>
              </a:spcBef>
              <a:spcAft>
                <a:spcPts val="0"/>
              </a:spcAft>
              <a:buSzPts val="1600"/>
              <a:buChar char="●"/>
            </a:pPr>
            <a:r>
              <a:rPr lang="en-GB" sz="1600"/>
              <a:t>It is a Blockchain Integration Framework</a:t>
            </a:r>
            <a:endParaRPr sz="1600"/>
          </a:p>
          <a:p>
            <a:pPr marL="457200" lvl="0" indent="-330200" algn="l" rtl="0">
              <a:lnSpc>
                <a:spcPct val="200000"/>
              </a:lnSpc>
              <a:spcBef>
                <a:spcPts val="0"/>
              </a:spcBef>
              <a:spcAft>
                <a:spcPts val="0"/>
              </a:spcAft>
              <a:buSzPts val="1600"/>
              <a:buChar char="●"/>
            </a:pPr>
            <a:r>
              <a:rPr lang="en-GB" sz="1600"/>
              <a:t>It aims to provide Decentralized, Secure and Adaptable Integration between Blockchain Networks.</a:t>
            </a:r>
            <a:endParaRPr sz="1600" strike="sngStrike"/>
          </a:p>
          <a:p>
            <a:pPr marL="457200" lvl="0" indent="-330200" algn="l" rtl="0">
              <a:lnSpc>
                <a:spcPct val="200000"/>
              </a:lnSpc>
              <a:spcBef>
                <a:spcPts val="0"/>
              </a:spcBef>
              <a:spcAft>
                <a:spcPts val="0"/>
              </a:spcAft>
              <a:buSzPts val="1600"/>
              <a:buChar char="●"/>
            </a:pPr>
            <a:r>
              <a:rPr lang="en-GB" sz="1600"/>
              <a:t>It includes a set of libraries, data models, and SDK to accelerate development of an integrated services application.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29450" y="571925"/>
            <a:ext cx="7688700" cy="535200"/>
          </a:xfrm>
          <a:prstGeom prst="rect">
            <a:avLst/>
          </a:prstGeom>
          <a:noFill/>
          <a:ln>
            <a:noFill/>
          </a:ln>
        </p:spPr>
        <p:txBody>
          <a:bodyPr spcFirstLastPara="0" vert="horz" wrap="square" lIns="91425" tIns="91425" rIns="91425" bIns="91425" rtlCol="0" anchor="t" anchorCtr="0">
            <a:normAutofit fontScale="90000"/>
          </a:bodyPr>
          <a:lstStyle/>
          <a:p>
            <a:pPr lvl="0" algn="l"/>
            <a:r>
              <a:rPr lang="en-GB" sz="3110">
                <a:latin typeface="Noto Sans" panose="020B0502040504020204" charset="0"/>
                <a:cs typeface="Noto Sans" panose="020B0502040504020204" charset="0"/>
                <a:sym typeface="+mn-ea"/>
              </a:rPr>
              <a:t>Why do we need Cactus?</a:t>
            </a:r>
            <a:endParaRPr lang="en-GB" sz="3110">
              <a:latin typeface="Noto Sans" panose="020B0502040504020204" charset="0"/>
              <a:cs typeface="Noto Sans" panose="020B0502040504020204" charset="0"/>
              <a:sym typeface="+mn-ea"/>
            </a:endParaRPr>
          </a:p>
        </p:txBody>
      </p:sp>
      <p:sp>
        <p:nvSpPr>
          <p:cNvPr id="151" name="Google Shape;151;p21"/>
          <p:cNvSpPr txBox="1"/>
          <p:nvPr>
            <p:ph type="body" idx="1"/>
          </p:nvPr>
        </p:nvSpPr>
        <p:spPr>
          <a:xfrm>
            <a:off x="729450" y="1321200"/>
            <a:ext cx="7688700" cy="35385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Clr>
                <a:schemeClr val="accent1"/>
              </a:buClr>
              <a:buSzPts val="1600"/>
              <a:buFont typeface="Lato" panose="020F0502020204030203"/>
              <a:buChar char="●"/>
            </a:pPr>
            <a:r>
              <a:rPr lang="en-GB" sz="1600"/>
              <a:t>Blockchain technology proliferates, Blockchain integration will become an increasingly important topic in the broader blockchain ecosystem.</a:t>
            </a:r>
            <a:endParaRPr sz="1600"/>
          </a:p>
          <a:p>
            <a:pPr marL="457200" lvl="0" indent="-330200" algn="l" rtl="0">
              <a:lnSpc>
                <a:spcPct val="200000"/>
              </a:lnSpc>
              <a:spcBef>
                <a:spcPts val="0"/>
              </a:spcBef>
              <a:spcAft>
                <a:spcPts val="0"/>
              </a:spcAft>
              <a:buClr>
                <a:schemeClr val="accent1"/>
              </a:buClr>
              <a:buSzPts val="1600"/>
              <a:buFont typeface="Lato" panose="020F0502020204030203"/>
              <a:buChar char="●"/>
            </a:pPr>
            <a:r>
              <a:rPr lang="en-GB" sz="1600"/>
              <a:t>For instance, people might want to trade between multiple different blockchains that are run on different platforms</a:t>
            </a:r>
            <a:endParaRPr sz="1600"/>
          </a:p>
          <a:p>
            <a:pPr marL="457200" lvl="0" indent="-330200" algn="l" rtl="0">
              <a:lnSpc>
                <a:spcPct val="200000"/>
              </a:lnSpc>
              <a:spcBef>
                <a:spcPts val="0"/>
              </a:spcBef>
              <a:spcAft>
                <a:spcPts val="0"/>
              </a:spcAft>
              <a:buClr>
                <a:schemeClr val="accent1"/>
              </a:buClr>
              <a:buSzPts val="1600"/>
              <a:buFont typeface="Lato" panose="020F0502020204030203"/>
              <a:buChar char="●"/>
            </a:pPr>
            <a:r>
              <a:rPr lang="en-GB" sz="1600"/>
              <a:t>Cactus aims to resolve one of the significant challenges faced by blockchain, i.e. interoperability.</a:t>
            </a:r>
            <a:endParaRPr sz="152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2601</Words>
  <Application>WPS Presentation</Application>
  <PresentationFormat/>
  <Paragraphs>111</Paragraphs>
  <Slides>16</Slides>
  <Notes>0</Notes>
  <HiddenSlides>0</HiddenSlides>
  <MMClips>0</MMClips>
  <ScaleCrop>false</ScaleCrop>
  <HeadingPairs>
    <vt:vector size="6" baseType="variant">
      <vt:variant>
        <vt:lpstr>已用的字体</vt:lpstr>
      </vt:variant>
      <vt:variant>
        <vt:i4>43</vt:i4>
      </vt:variant>
      <vt:variant>
        <vt:lpstr>主题</vt:lpstr>
      </vt:variant>
      <vt:variant>
        <vt:i4>1</vt:i4>
      </vt:variant>
      <vt:variant>
        <vt:lpstr>幻灯片标题</vt:lpstr>
      </vt:variant>
      <vt:variant>
        <vt:i4>16</vt:i4>
      </vt:variant>
    </vt:vector>
  </HeadingPairs>
  <TitlesOfParts>
    <vt:vector size="60" baseType="lpstr">
      <vt:lpstr>Arial</vt:lpstr>
      <vt:lpstr>SimSun</vt:lpstr>
      <vt:lpstr>Wingdings</vt:lpstr>
      <vt:lpstr>Arial</vt:lpstr>
      <vt:lpstr>Raleway</vt:lpstr>
      <vt:lpstr>Comfortaa Light</vt:lpstr>
      <vt:lpstr>Lato</vt:lpstr>
      <vt:lpstr>Open Sans</vt:lpstr>
      <vt:lpstr>Roboto</vt:lpstr>
      <vt:lpstr>微软雅黑</vt:lpstr>
      <vt:lpstr>Arial Unicode MS</vt:lpstr>
      <vt:lpstr>Calibri</vt:lpstr>
      <vt:lpstr>Chilanka</vt:lpstr>
      <vt:lpstr>AnjaliOldLipi</vt:lpstr>
      <vt:lpstr>Open Sans</vt:lpstr>
      <vt:lpstr>Gabriola</vt:lpstr>
      <vt:lpstr>Abyssinica SIL</vt:lpstr>
      <vt:lpstr>Assistant Light</vt:lpstr>
      <vt:lpstr>Cambria</vt:lpstr>
      <vt:lpstr>Cambria Math</vt:lpstr>
      <vt:lpstr>CamingoCode</vt:lpstr>
      <vt:lpstr>Candara</vt:lpstr>
      <vt:lpstr>Cantarell Thin</vt:lpstr>
      <vt:lpstr>Constantia</vt:lpstr>
      <vt:lpstr>Corbel Light</vt:lpstr>
      <vt:lpstr>Fira Sans</vt:lpstr>
      <vt:lpstr>FreeMono</vt:lpstr>
      <vt:lpstr>Fira Sans UltraLight</vt:lpstr>
      <vt:lpstr>Franklin Gothic Medium</vt:lpstr>
      <vt:lpstr>Futura Bk BT</vt:lpstr>
      <vt:lpstr>IBM Plex Sans Medium</vt:lpstr>
      <vt:lpstr>Latin Modern Roman Unslanted</vt:lpstr>
      <vt:lpstr>Latin Modern Roman Slanted</vt:lpstr>
      <vt:lpstr>Latin Modern Roman Dunhill</vt:lpstr>
      <vt:lpstr>Leelawadee UI Semilight</vt:lpstr>
      <vt:lpstr>Liga Recursive Mn Lnr St Lt</vt:lpstr>
      <vt:lpstr>Lohit Bengali</vt:lpstr>
      <vt:lpstr>Lohit Gurmukhi</vt:lpstr>
      <vt:lpstr>Microsoft Tai Le</vt:lpstr>
      <vt:lpstr>Noto Sans CJK HK</vt:lpstr>
      <vt:lpstr>Noto Mono</vt:lpstr>
      <vt:lpstr>Noto Sans</vt:lpstr>
      <vt:lpstr>Lato</vt:lpstr>
      <vt:lpstr>Streamline</vt:lpstr>
      <vt:lpstr>PowerPoint 演示文稿</vt:lpstr>
      <vt:lpstr>HYPERLEDGER EXPLORER</vt:lpstr>
      <vt:lpstr>Characteristics</vt:lpstr>
      <vt:lpstr>Utilities</vt:lpstr>
      <vt:lpstr>Utilities</vt:lpstr>
      <vt:lpstr>Utilities</vt:lpstr>
      <vt:lpstr>Architecture</vt:lpstr>
      <vt:lpstr>HYPERLEDGER CACTUS</vt:lpstr>
      <vt:lpstr>Why do we need Cactus?</vt:lpstr>
      <vt:lpstr>Principles</vt:lpstr>
      <vt:lpstr>Key Features</vt:lpstr>
      <vt:lpstr>Architecture</vt:lpstr>
      <vt:lpstr>Use Cases</vt:lpstr>
      <vt:lpstr>PowerPoint 演示文稿</vt:lpstr>
      <vt:lpstr>Coming Up next…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maheeth</cp:lastModifiedBy>
  <cp:revision>9</cp:revision>
  <dcterms:created xsi:type="dcterms:W3CDTF">2022-02-04T11:51:26Z</dcterms:created>
  <dcterms:modified xsi:type="dcterms:W3CDTF">2022-02-04T11:51:26Z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