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6" r:id="rId13"/>
  </p:sldIdLst>
  <p:sldSz cx="9144000" cy="5143500"/>
  <p:notesSz cx="6858000" cy="9144000"/>
  <p:embeddedFontLst>
    <p:embeddedFont>
      <p:font typeface="Roboto"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1" name="Shape 81"/>
        <p:cNvGrpSpPr/>
        <p:nvPr/>
      </p:nvGrpSpPr>
      <p:grpSpPr>
        <a:xfrm>
          <a:off x="0" y="0"/>
          <a:ext cx="0" cy="0"/>
          <a:chOff x="0" y="0"/>
          <a:chExt cx="0" cy="0"/>
        </a:xfrm>
      </p:grpSpPr>
      <p:sp>
        <p:nvSpPr>
          <p:cNvPr id="82" name="Google Shape;82;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 name="Shape 147"/>
        <p:cNvGrpSpPr/>
        <p:nvPr/>
      </p:nvGrpSpPr>
      <p:grpSpPr>
        <a:xfrm>
          <a:off x="0" y="0"/>
          <a:ext cx="0" cy="0"/>
          <a:chOff x="0" y="0"/>
          <a:chExt cx="0" cy="0"/>
        </a:xfrm>
      </p:grpSpPr>
      <p:sp>
        <p:nvSpPr>
          <p:cNvPr id="148" name="Google Shape;148;g125515eaebe_0_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125515eaebe_0_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88" name="Shape 88"/>
        <p:cNvGrpSpPr/>
        <p:nvPr/>
      </p:nvGrpSpPr>
      <p:grpSpPr>
        <a:xfrm>
          <a:off x="0" y="0"/>
          <a:ext cx="0" cy="0"/>
          <a:chOff x="0" y="0"/>
          <a:chExt cx="0" cy="0"/>
        </a:xfrm>
      </p:grpSpPr>
      <p:sp>
        <p:nvSpPr>
          <p:cNvPr id="89" name="Google Shape;89;g124755fdc5a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24755fdc5a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4" name="Shape 94"/>
        <p:cNvGrpSpPr/>
        <p:nvPr/>
      </p:nvGrpSpPr>
      <p:grpSpPr>
        <a:xfrm>
          <a:off x="0" y="0"/>
          <a:ext cx="0" cy="0"/>
          <a:chOff x="0" y="0"/>
          <a:chExt cx="0" cy="0"/>
        </a:xfrm>
      </p:grpSpPr>
      <p:sp>
        <p:nvSpPr>
          <p:cNvPr id="95" name="Google Shape;95;g124755fdc5a_0_45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24755fdc5a_0_45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GB" sz="1800">
                <a:solidFill>
                  <a:srgbClr val="434343"/>
                </a:solidFill>
                <a:latin typeface="Roboto"/>
                <a:ea typeface="Roboto"/>
                <a:cs typeface="Roboto"/>
                <a:sym typeface="Roboto"/>
              </a:rPr>
              <a:t>First, we extract bigram features from simplified operation codes of smart contracts. Second, we employ five machine learning algorithms and two sampling algorithms to build the models. ContractWard is evaluated with 49502 real-world smart contracts running on Ethereum. The experimental results demonstrate the effectiveness and efficiency of ContractWard. The predictive Micro-F1 and Macro-F1 of ContractWard are over 96% and the average detection time is 4 seconds on each smart contract when we use XGBoost for training the models and SMOTETomek for balancing the training sets.</a:t>
            </a:r>
            <a:endParaRPr lang="en-GB" sz="1800">
              <a:solidFill>
                <a:srgbClr val="434343"/>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124755fdc5a_0_46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4755fdc5a_0_46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g124755fdc5a_0_4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4755fdc5a_0_4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125515eaebe_0_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25515eaebe_0_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434343"/>
              </a:buClr>
              <a:buSzPts val="1800"/>
              <a:buFont typeface="Roboto"/>
              <a:buChar char="●"/>
            </a:pPr>
            <a:r>
              <a:rPr lang="en-GB" sz="1800">
                <a:solidFill>
                  <a:srgbClr val="434343"/>
                </a:solidFill>
                <a:latin typeface="Roboto"/>
                <a:ea typeface="Roboto"/>
                <a:cs typeface="Roboto"/>
                <a:sym typeface="Roboto"/>
              </a:rPr>
              <a:t>49502 verified Solidity smart contracts are collected and labelled with the 6 types of vulnerabilities with Oyente.</a:t>
            </a:r>
            <a:endParaRPr sz="1800">
              <a:solidFill>
                <a:srgbClr val="434343"/>
              </a:solidFill>
              <a:latin typeface="Roboto"/>
              <a:ea typeface="Roboto"/>
              <a:cs typeface="Roboto"/>
              <a:sym typeface="Roboto"/>
            </a:endParaRPr>
          </a:p>
          <a:p>
            <a:pPr marL="457200" lvl="0" indent="-342900" algn="l" rtl="0">
              <a:lnSpc>
                <a:spcPct val="115000"/>
              </a:lnSpc>
              <a:spcBef>
                <a:spcPts val="0"/>
              </a:spcBef>
              <a:spcAft>
                <a:spcPts val="0"/>
              </a:spcAft>
              <a:buClr>
                <a:srgbClr val="434343"/>
              </a:buClr>
              <a:buSzPts val="1800"/>
              <a:buFont typeface="Roboto"/>
              <a:buChar char="●"/>
            </a:pPr>
            <a:r>
              <a:rPr lang="en-GB" sz="1800">
                <a:solidFill>
                  <a:srgbClr val="434343"/>
                </a:solidFill>
                <a:latin typeface="Roboto"/>
                <a:ea typeface="Roboto"/>
                <a:cs typeface="Roboto"/>
                <a:sym typeface="Roboto"/>
              </a:rPr>
              <a:t>We extract typical features that describe static characteristics of contracts from operation codes (opcodes) [21], since source codes of most contracts are inaccessible. Source codes are compiled into bytecodes [22] and bytecodes are translated into operation codes (opcodes).</a:t>
            </a:r>
            <a:endParaRPr sz="1800">
              <a:solidFill>
                <a:srgbClr val="434343"/>
              </a:solidFill>
              <a:latin typeface="Roboto"/>
              <a:ea typeface="Roboto"/>
              <a:cs typeface="Roboto"/>
              <a:sym typeface="Roboto"/>
            </a:endParaRPr>
          </a:p>
          <a:p>
            <a:pPr marL="457200" lvl="0" indent="-342900" algn="l" rtl="0">
              <a:lnSpc>
                <a:spcPct val="115000"/>
              </a:lnSpc>
              <a:spcBef>
                <a:spcPts val="0"/>
              </a:spcBef>
              <a:spcAft>
                <a:spcPts val="0"/>
              </a:spcAft>
              <a:buClr>
                <a:srgbClr val="434343"/>
              </a:buClr>
              <a:buSzPts val="1800"/>
              <a:buFont typeface="Roboto"/>
              <a:buChar char="●"/>
            </a:pPr>
            <a:r>
              <a:rPr lang="en-GB" sz="1800">
                <a:solidFill>
                  <a:srgbClr val="434343"/>
                </a:solidFill>
                <a:latin typeface="Roboto"/>
                <a:ea typeface="Roboto"/>
                <a:cs typeface="Roboto"/>
                <a:sym typeface="Roboto"/>
              </a:rPr>
              <a:t>Finally, we employ machine learning algorithms to detect vulnerabilities in smart contracts. We adopt two sampling algorithms, namely, Synthetic Minority Oversampling Technique (SMOTE) [23] and SMOTETomek [24], to balance the training data sets, as the data is class-imbalance. We then employ five machine learning algorithms, namely, eXtreme Gradient Boosting (XGBoost) [25], adaptive boosting (AdaBoost) [26], Random Forest (RF) [27], Support Vector Machine (SVM) [28] and k-Nearest Neighbor (KNN) [29] to detect whether a test smart contract is vulnerable or not.</a:t>
            </a:r>
            <a:endParaRPr sz="1800">
              <a:solidFill>
                <a:srgbClr val="434343"/>
              </a:solidFill>
              <a:latin typeface="Roboto"/>
              <a:ea typeface="Roboto"/>
              <a:cs typeface="Roboto"/>
              <a:sym typeface="Roboto"/>
            </a:endParaRPr>
          </a:p>
          <a:p>
            <a:pPr marL="0" lvl="0" indent="0" algn="l" rtl="0">
              <a:spcBef>
                <a:spcPts val="120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g124755fdc5a_0_5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4755fdc5a_0_5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rgbClr val="434343"/>
              </a:buClr>
              <a:buSzPts val="1200"/>
              <a:buFont typeface="Roboto"/>
              <a:buChar char="●"/>
            </a:pPr>
            <a:r>
              <a:rPr lang="en-GB" sz="1200">
                <a:solidFill>
                  <a:srgbClr val="434343"/>
                </a:solidFill>
                <a:latin typeface="Roboto"/>
                <a:ea typeface="Roboto"/>
                <a:cs typeface="Roboto"/>
                <a:sym typeface="Roboto"/>
              </a:rPr>
              <a:t>First, we collect a big number of fresh and verified smart contracts from the official website of Ethereum.</a:t>
            </a:r>
            <a:endParaRPr sz="1200">
              <a:solidFill>
                <a:srgbClr val="434343"/>
              </a:solidFill>
              <a:latin typeface="Roboto"/>
              <a:ea typeface="Roboto"/>
              <a:cs typeface="Roboto"/>
              <a:sym typeface="Roboto"/>
            </a:endParaRPr>
          </a:p>
          <a:p>
            <a:pPr marL="457200" lvl="0" indent="-304800" algn="l" rtl="0">
              <a:lnSpc>
                <a:spcPct val="115000"/>
              </a:lnSpc>
              <a:spcBef>
                <a:spcPts val="0"/>
              </a:spcBef>
              <a:spcAft>
                <a:spcPts val="0"/>
              </a:spcAft>
              <a:buClr>
                <a:srgbClr val="434343"/>
              </a:buClr>
              <a:buSzPts val="1200"/>
              <a:buFont typeface="Roboto"/>
              <a:buChar char="●"/>
            </a:pPr>
            <a:r>
              <a:rPr lang="en-GB" sz="1200">
                <a:solidFill>
                  <a:srgbClr val="434343"/>
                </a:solidFill>
                <a:latin typeface="Roboto"/>
                <a:ea typeface="Roboto"/>
                <a:cs typeface="Roboto"/>
                <a:sym typeface="Roboto"/>
              </a:rPr>
              <a:t>Second, source codes are transformed into operation codes (opcodes) (as described in Fig. 2). Then opcodes are simplified.</a:t>
            </a:r>
            <a:endParaRPr sz="1200">
              <a:solidFill>
                <a:srgbClr val="434343"/>
              </a:solidFill>
              <a:latin typeface="Roboto"/>
              <a:ea typeface="Roboto"/>
              <a:cs typeface="Roboto"/>
              <a:sym typeface="Roboto"/>
            </a:endParaRPr>
          </a:p>
          <a:p>
            <a:pPr marL="457200" lvl="0" indent="-304800" algn="l" rtl="0">
              <a:lnSpc>
                <a:spcPct val="115000"/>
              </a:lnSpc>
              <a:spcBef>
                <a:spcPts val="0"/>
              </a:spcBef>
              <a:spcAft>
                <a:spcPts val="0"/>
              </a:spcAft>
              <a:buClr>
                <a:srgbClr val="434343"/>
              </a:buClr>
              <a:buSzPts val="1200"/>
              <a:buFont typeface="Roboto"/>
              <a:buChar char="●"/>
            </a:pPr>
            <a:r>
              <a:rPr lang="en-GB" sz="1200">
                <a:solidFill>
                  <a:srgbClr val="434343"/>
                </a:solidFill>
                <a:latin typeface="Roboto"/>
                <a:ea typeface="Roboto"/>
                <a:cs typeface="Roboto"/>
                <a:sym typeface="Roboto"/>
              </a:rPr>
              <a:t>Third, we extract 1619 dimensional bigram features from simplified contract opcodes and label contracts with six types of vulnerabilities (discussed in Section IV).</a:t>
            </a:r>
            <a:endParaRPr sz="1200">
              <a:solidFill>
                <a:srgbClr val="434343"/>
              </a:solidFill>
              <a:latin typeface="Roboto"/>
              <a:ea typeface="Roboto"/>
              <a:cs typeface="Roboto"/>
              <a:sym typeface="Roboto"/>
            </a:endParaRPr>
          </a:p>
          <a:p>
            <a:pPr marL="457200" lvl="0" indent="-304800" algn="l" rtl="0">
              <a:lnSpc>
                <a:spcPct val="115000"/>
              </a:lnSpc>
              <a:spcBef>
                <a:spcPts val="0"/>
              </a:spcBef>
              <a:spcAft>
                <a:spcPts val="0"/>
              </a:spcAft>
              <a:buClr>
                <a:srgbClr val="434343"/>
              </a:buClr>
              <a:buSzPts val="1200"/>
              <a:buFont typeface="Roboto"/>
              <a:buChar char="●"/>
            </a:pPr>
            <a:r>
              <a:rPr lang="en-GB" sz="1200">
                <a:solidFill>
                  <a:srgbClr val="434343"/>
                </a:solidFill>
                <a:latin typeface="Roboto"/>
                <a:ea typeface="Roboto"/>
                <a:cs typeface="Roboto"/>
                <a:sym typeface="Roboto"/>
              </a:rPr>
              <a:t>Fourth, we employ One vs. Rest (OvR) algorithms for multi-label classification where C1, C2, C3, C4, C5 and C6 correspond to Integer Overflow vulnerability (Overflow), Integer Underflow vulnerability (Underflow), Transaction-Ordering Dependence (TOD), Callstack Depth Attack vulnerability (Calltack), Timestamp Dependency (Timestamp) and Reentrancy vulnerability (Reentrancy).</a:t>
            </a:r>
            <a:endParaRPr sz="1200">
              <a:solidFill>
                <a:srgbClr val="434343"/>
              </a:solidFill>
              <a:latin typeface="Roboto"/>
              <a:ea typeface="Roboto"/>
              <a:cs typeface="Roboto"/>
              <a:sym typeface="Roboto"/>
            </a:endParaRPr>
          </a:p>
          <a:p>
            <a:pPr marL="457200" lvl="0" indent="-304800" algn="l" rtl="0">
              <a:lnSpc>
                <a:spcPct val="115000"/>
              </a:lnSpc>
              <a:spcBef>
                <a:spcPts val="0"/>
              </a:spcBef>
              <a:spcAft>
                <a:spcPts val="0"/>
              </a:spcAft>
              <a:buClr>
                <a:srgbClr val="434343"/>
              </a:buClr>
              <a:buSzPts val="1200"/>
              <a:buFont typeface="Roboto"/>
              <a:buChar char="●"/>
            </a:pPr>
            <a:r>
              <a:rPr lang="en-GB" sz="1200">
                <a:solidFill>
                  <a:srgbClr val="434343"/>
                </a:solidFill>
                <a:latin typeface="Roboto"/>
                <a:ea typeface="Roboto"/>
                <a:cs typeface="Roboto"/>
                <a:sym typeface="Roboto"/>
              </a:rPr>
              <a:t>Fifth, for balanced examples like C1 vs. the rest or C2 vs. the rest, we perform the classification directly. For the remaining four types of vulnerabilities, we need to employ sampling algorithms to balance them before classification because of class imbalance.</a:t>
            </a:r>
            <a:endParaRPr sz="1200">
              <a:solidFill>
                <a:srgbClr val="434343"/>
              </a:solidFill>
              <a:latin typeface="Roboto"/>
              <a:ea typeface="Roboto"/>
              <a:cs typeface="Roboto"/>
              <a:sym typeface="Roboto"/>
            </a:endParaRPr>
          </a:p>
          <a:p>
            <a:pPr marL="457200" lvl="0" indent="-266700" algn="l" rtl="0">
              <a:lnSpc>
                <a:spcPct val="115000"/>
              </a:lnSpc>
              <a:spcBef>
                <a:spcPts val="0"/>
              </a:spcBef>
              <a:spcAft>
                <a:spcPts val="0"/>
              </a:spcAft>
              <a:buClr>
                <a:srgbClr val="434343"/>
              </a:buClr>
              <a:buSzPts val="600"/>
              <a:buFont typeface="Roboto"/>
              <a:buChar char="●"/>
            </a:pPr>
            <a:r>
              <a:rPr lang="en-GB" sz="1200">
                <a:solidFill>
                  <a:srgbClr val="434343"/>
                </a:solidFill>
                <a:latin typeface="Roboto"/>
                <a:ea typeface="Roboto"/>
                <a:cs typeface="Roboto"/>
                <a:sym typeface="Roboto"/>
              </a:rPr>
              <a:t>Finally, we build detection models on the balanced training sets for the detection</a:t>
            </a:r>
            <a:r>
              <a:rPr lang="en-GB" sz="600">
                <a:solidFill>
                  <a:srgbClr val="434343"/>
                </a:solidFill>
                <a:latin typeface="Roboto"/>
                <a:ea typeface="Roboto"/>
                <a:cs typeface="Roboto"/>
                <a:sym typeface="Roboto"/>
              </a:rPr>
              <a:t>.</a:t>
            </a:r>
            <a:endParaRPr sz="600">
              <a:solidFill>
                <a:srgbClr val="434343"/>
              </a:solidFill>
              <a:latin typeface="Roboto"/>
              <a:ea typeface="Roboto"/>
              <a:cs typeface="Roboto"/>
              <a:sym typeface="Roboto"/>
            </a:endParaRPr>
          </a:p>
          <a:p>
            <a:pPr marL="0" lvl="0" indent="0" algn="l" rtl="0">
              <a:spcBef>
                <a:spcPts val="120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g124755fdc5a_0_5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24755fdc5a_0_5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124755fdc5a_0_50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24755fdc5a_0_50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1"/>
        </a:solidFill>
        <a:effectLst/>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6" name="Google Shape;76;p11"/>
          <p:cNvSpPr txBox="1"/>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9" name="Shape 79"/>
        <p:cNvGrpSpPr/>
        <p:nvPr/>
      </p:nvGrpSpPr>
      <p:grpSpPr>
        <a:xfrm>
          <a:off x="0" y="0"/>
          <a:ext cx="0" cy="0"/>
          <a:chOff x="0" y="0"/>
          <a:chExt cx="0" cy="0"/>
        </a:xfrm>
      </p:grpSpPr>
      <p:sp>
        <p:nvSpPr>
          <p:cNvPr id="80" name="Google Shape;80;p12"/>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dk1"/>
        </a:solidFill>
        <a:effectLst/>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6" name="Google Shape;26;p3"/>
          <p:cNvSpPr txBox="1"/>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 name="Google Shape;35;p4"/>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type="body" idx="1"/>
          </p:nvPr>
        </p:nvSpPr>
        <p:spPr>
          <a:xfrm>
            <a:off x="311700" y="1229875"/>
            <a:ext cx="8520600" cy="3339000"/>
          </a:xfrm>
          <a:prstGeom prst="rect">
            <a:avLst/>
          </a:prstGeom>
          <a:solidFill>
            <a:schemeClr val="lt1"/>
          </a:solidFill>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37" name="Google Shape;37;p4"/>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1" name="Google Shape;41;p5"/>
          <p:cNvSpPr txBox="1"/>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2" name="Google Shape;42;p5"/>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49" name="Google Shape;49;p7"/>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 name="Google Shape;57;p8"/>
          <p:cNvSpPr txBox="1"/>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6" name="Shape 66"/>
        <p:cNvGrpSpPr/>
        <p:nvPr/>
      </p:nvGrpSpPr>
      <p:grpSpPr>
        <a:xfrm>
          <a:off x="0" y="0"/>
          <a:ext cx="0" cy="0"/>
          <a:chOff x="0" y="0"/>
          <a:chExt cx="0" cy="0"/>
        </a:xfrm>
      </p:grpSpPr>
      <p:sp>
        <p:nvSpPr>
          <p:cNvPr id="67" name="Google Shape;67;p10"/>
          <p:cNvSpPr txBox="1"/>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68" name="Google Shape;68;p10"/>
          <p:cNvSpPr txBox="1"/>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3.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903202"/>
            <a:ext cx="8222100" cy="13371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b="1"/>
              <a:t>ContractWard</a:t>
            </a:r>
            <a:endParaRPr b="1"/>
          </a:p>
          <a:p>
            <a:pPr marL="0" lvl="0" indent="0" algn="ctr" rtl="0">
              <a:spcBef>
                <a:spcPts val="0"/>
              </a:spcBef>
              <a:spcAft>
                <a:spcPts val="0"/>
              </a:spcAft>
              <a:buNone/>
            </a:pPr>
            <a:r>
              <a:rPr lang="en-GB" sz="2310"/>
              <a:t>Automated Vulnerability Detection</a:t>
            </a:r>
            <a:endParaRPr sz="2310"/>
          </a:p>
          <a:p>
            <a:pPr marL="0" lvl="0" indent="0" algn="ctr" rtl="0">
              <a:spcBef>
                <a:spcPts val="0"/>
              </a:spcBef>
              <a:spcAft>
                <a:spcPts val="0"/>
              </a:spcAft>
              <a:buNone/>
            </a:pPr>
            <a:r>
              <a:rPr lang="en-GB" sz="2310"/>
              <a:t>Models for Ethereum Smart Contracts</a:t>
            </a:r>
            <a:endParaRPr sz="2310"/>
          </a:p>
        </p:txBody>
      </p:sp>
      <p:sp>
        <p:nvSpPr>
          <p:cNvPr id="86" name="Google Shape;86;p13"/>
          <p:cNvSpPr txBox="1"/>
          <p:nvPr>
            <p:ph type="subTitle" idx="1"/>
          </p:nvPr>
        </p:nvSpPr>
        <p:spPr>
          <a:xfrm>
            <a:off x="598100" y="3672414"/>
            <a:ext cx="8222100" cy="931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M. Maheeth Reddy (1801CS31)</a:t>
            </a:r>
            <a:endParaRPr lang="en-GB"/>
          </a:p>
          <a:p>
            <a:pPr marL="0" lvl="0" indent="0" algn="ctr" rtl="0">
              <a:spcBef>
                <a:spcPts val="0"/>
              </a:spcBef>
              <a:spcAft>
                <a:spcPts val="0"/>
              </a:spcAft>
              <a:buNone/>
            </a:pPr>
            <a:r>
              <a:rPr lang="en-GB"/>
              <a:t>M. Nitesh Reddy (1801CS32)</a:t>
            </a:r>
            <a:endParaRPr lang="en-GB"/>
          </a:p>
        </p:txBody>
      </p:sp>
      <p:sp>
        <p:nvSpPr>
          <p:cNvPr id="87" name="Google Shape;87;p13"/>
          <p:cNvSpPr txBox="1"/>
          <p:nvPr/>
        </p:nvSpPr>
        <p:spPr>
          <a:xfrm>
            <a:off x="8133275" y="66875"/>
            <a:ext cx="1010700" cy="877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a:solidFill>
                  <a:schemeClr val="lt1"/>
                </a:solidFill>
                <a:latin typeface="Roboto"/>
                <a:ea typeface="Roboto"/>
                <a:cs typeface="Roboto"/>
                <a:sym typeface="Roboto"/>
              </a:rPr>
              <a:t>Group </a:t>
            </a:r>
            <a:r>
              <a:rPr lang="en-GB" sz="2400" b="1">
                <a:solidFill>
                  <a:schemeClr val="lt1"/>
                </a:solidFill>
                <a:latin typeface="Roboto"/>
                <a:ea typeface="Roboto"/>
                <a:cs typeface="Roboto"/>
                <a:sym typeface="Roboto"/>
              </a:rPr>
              <a:t>5</a:t>
            </a:r>
            <a:endParaRPr sz="2400" b="1">
              <a:solidFill>
                <a:schemeClr val="lt1"/>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50" name="Shape 150"/>
        <p:cNvGrpSpPr/>
        <p:nvPr/>
      </p:nvGrpSpPr>
      <p:grpSpPr>
        <a:xfrm>
          <a:off x="0" y="0"/>
          <a:ext cx="0" cy="0"/>
          <a:chOff x="0" y="0"/>
          <a:chExt cx="0" cy="0"/>
        </a:xfrm>
      </p:grpSpPr>
      <p:sp>
        <p:nvSpPr>
          <p:cNvPr id="151" name="Google Shape;151;p23"/>
          <p:cNvSpPr txBox="1"/>
          <p:nvPr>
            <p:ph type="title"/>
          </p:nvPr>
        </p:nvSpPr>
        <p:spPr>
          <a:xfrm>
            <a:off x="2997900" y="1538400"/>
            <a:ext cx="3148200" cy="1250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b="1"/>
              <a:t>Thank You</a:t>
            </a:r>
            <a:endParaRPr b="1"/>
          </a:p>
        </p:txBody>
      </p:sp>
      <p:pic>
        <p:nvPicPr>
          <p:cNvPr id="152" name="Google Shape;152;p23"/>
          <p:cNvPicPr preferRelativeResize="0"/>
          <p:nvPr/>
        </p:nvPicPr>
        <p:blipFill>
          <a:blip r:embed="rId1"/>
          <a:stretch>
            <a:fillRect/>
          </a:stretch>
        </p:blipFill>
        <p:spPr>
          <a:xfrm>
            <a:off x="3884988" y="2695500"/>
            <a:ext cx="1374025" cy="13740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Objective</a:t>
            </a:r>
            <a:endParaRPr lang="en-GB"/>
          </a:p>
        </p:txBody>
      </p:sp>
      <p:sp>
        <p:nvSpPr>
          <p:cNvPr id="93" name="Google Shape;93;p14"/>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55600" algn="l" rtl="0">
              <a:lnSpc>
                <a:spcPct val="200000"/>
              </a:lnSpc>
              <a:spcBef>
                <a:spcPts val="0"/>
              </a:spcBef>
              <a:spcAft>
                <a:spcPts val="0"/>
              </a:spcAft>
              <a:buSzPts val="2000"/>
              <a:buChar char="●"/>
            </a:pPr>
            <a:r>
              <a:rPr lang="en-GB" sz="2000"/>
              <a:t>To detect vulnerabilities in Ethereum S</a:t>
            </a:r>
            <a:r>
              <a:rPr lang="en-GB" sz="2000"/>
              <a:t>mart C</a:t>
            </a:r>
            <a:r>
              <a:rPr lang="en-GB" sz="2000"/>
              <a:t>ontracts</a:t>
            </a:r>
            <a:endParaRPr sz="2000"/>
          </a:p>
          <a:p>
            <a:pPr marL="457200" lvl="0" indent="-355600" algn="l" rtl="0">
              <a:lnSpc>
                <a:spcPct val="200000"/>
              </a:lnSpc>
              <a:spcBef>
                <a:spcPts val="0"/>
              </a:spcBef>
              <a:spcAft>
                <a:spcPts val="0"/>
              </a:spcAft>
              <a:buSzPts val="2000"/>
              <a:buChar char="●"/>
            </a:pPr>
            <a:r>
              <a:rPr lang="en-GB" sz="2000"/>
              <a:t>To propose an </a:t>
            </a:r>
            <a:r>
              <a:rPr lang="en-GB" sz="2000"/>
              <a:t>effective and efficient method than the existing ones</a:t>
            </a:r>
            <a:endParaRPr sz="2000"/>
          </a:p>
          <a:p>
            <a:pPr marL="457200" lvl="0" indent="-355600" algn="l" rtl="0">
              <a:lnSpc>
                <a:spcPct val="200000"/>
              </a:lnSpc>
              <a:spcBef>
                <a:spcPts val="0"/>
              </a:spcBef>
              <a:spcAft>
                <a:spcPts val="0"/>
              </a:spcAft>
              <a:buSzPts val="2000"/>
              <a:buChar char="●"/>
            </a:pPr>
            <a:r>
              <a:rPr lang="en-GB" sz="2000"/>
              <a:t>T</a:t>
            </a:r>
            <a:r>
              <a:rPr lang="en-GB" sz="2000"/>
              <a:t>o prevent huge monetary losses</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Problem Statement</a:t>
            </a:r>
            <a:endParaRPr lang="en-GB"/>
          </a:p>
        </p:txBody>
      </p:sp>
      <p:sp>
        <p:nvSpPr>
          <p:cNvPr id="99" name="Google Shape;99;p15"/>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en-GB"/>
              <a:t>Existing vulnerability detection methods like Oyente and Securify are mainly based on symbolic execution or analysis.</a:t>
            </a:r>
            <a:endParaRPr lang="en-GB"/>
          </a:p>
          <a:p>
            <a:pPr marL="457200" lvl="0" indent="-342900" algn="l" rtl="0">
              <a:lnSpc>
                <a:spcPct val="150000"/>
              </a:lnSpc>
              <a:spcBef>
                <a:spcPts val="0"/>
              </a:spcBef>
              <a:spcAft>
                <a:spcPts val="0"/>
              </a:spcAft>
              <a:buSzPts val="1800"/>
              <a:buChar char="●"/>
            </a:pPr>
            <a:r>
              <a:rPr lang="en-GB"/>
              <a:t>These methods are very time-consuming, as the symbolic execution requires the exploration of all executable paths or the analysis of dependency graphs in a contract.</a:t>
            </a:r>
            <a:endParaRPr lang="en-GB"/>
          </a:p>
          <a:p>
            <a:pPr marL="457200" lvl="0" indent="-342900" algn="l" rtl="0">
              <a:lnSpc>
                <a:spcPct val="150000"/>
              </a:lnSpc>
              <a:spcBef>
                <a:spcPts val="0"/>
              </a:spcBef>
              <a:spcAft>
                <a:spcPts val="0"/>
              </a:spcAft>
              <a:buSzPts val="1800"/>
              <a:buChar char="●"/>
            </a:pPr>
            <a:r>
              <a:rPr lang="en-GB"/>
              <a:t>To automate the detection of </a:t>
            </a:r>
            <a:r>
              <a:rPr lang="en-GB"/>
              <a:t>vulnerabilities</a:t>
            </a:r>
            <a:r>
              <a:rPr lang="en-GB"/>
              <a:t> in Ethereum Smart Contracts using machine learning techniques.</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Motivation</a:t>
            </a:r>
            <a:endParaRPr lang="en-GB"/>
          </a:p>
        </p:txBody>
      </p:sp>
      <p:sp>
        <p:nvSpPr>
          <p:cNvPr id="105" name="Google Shape;105;p16"/>
          <p:cNvSpPr txBox="1"/>
          <p:nvPr>
            <p:ph type="body" idx="1"/>
          </p:nvPr>
        </p:nvSpPr>
        <p:spPr>
          <a:xfrm>
            <a:off x="311700" y="1229875"/>
            <a:ext cx="8520600" cy="3339000"/>
          </a:xfrm>
          <a:prstGeom prst="rect">
            <a:avLst/>
          </a:prstGeom>
          <a:solidFill>
            <a:schemeClr val="lt1"/>
          </a:solidFill>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en-GB"/>
              <a:t>Ethereum is an open-source distributed computing platform and operating system based on blockchain, which features smart contracts.</a:t>
            </a:r>
            <a:endParaRPr strike="sngStrike"/>
          </a:p>
          <a:p>
            <a:pPr marL="457200" lvl="0" indent="-342900" algn="just" rtl="0">
              <a:spcBef>
                <a:spcPts val="0"/>
              </a:spcBef>
              <a:spcAft>
                <a:spcPts val="0"/>
              </a:spcAft>
              <a:buSzPts val="1800"/>
              <a:buChar char="●"/>
            </a:pPr>
            <a:r>
              <a:rPr lang="en-GB"/>
              <a:t>But Ethereum is a newly developed technology. Hence it is vulnerable in terms of lacking regulations and programmable characteristics.</a:t>
            </a:r>
            <a:endParaRPr lang="en-GB"/>
          </a:p>
          <a:p>
            <a:pPr marL="457200" lvl="0" indent="-342900" algn="just" rtl="0">
              <a:spcBef>
                <a:spcPts val="0"/>
              </a:spcBef>
              <a:spcAft>
                <a:spcPts val="0"/>
              </a:spcAft>
              <a:buSzPts val="1800"/>
              <a:buChar char="●"/>
            </a:pPr>
            <a:r>
              <a:rPr lang="en-GB"/>
              <a:t>These vulnerabilities can be easily exploited, resulting huge losses.</a:t>
            </a:r>
            <a:endParaRPr lang="en-GB"/>
          </a:p>
          <a:p>
            <a:pPr marL="457200" lvl="0" indent="-342900" algn="just" rtl="0">
              <a:spcBef>
                <a:spcPts val="0"/>
              </a:spcBef>
              <a:spcAft>
                <a:spcPts val="0"/>
              </a:spcAft>
              <a:buSzPts val="1800"/>
              <a:buChar char="●"/>
            </a:pPr>
            <a:r>
              <a:rPr lang="en-GB"/>
              <a:t>For instance, the DAO bug resulted in losses of over 60 million US dollars in June 2016.</a:t>
            </a:r>
            <a:endParaRPr lang="en-GB"/>
          </a:p>
          <a:p>
            <a:pPr marL="457200" lvl="0" indent="-342900" algn="just" rtl="0">
              <a:spcBef>
                <a:spcPts val="0"/>
              </a:spcBef>
              <a:spcAft>
                <a:spcPts val="0"/>
              </a:spcAft>
              <a:buSzPts val="1800"/>
              <a:buChar char="●"/>
            </a:pPr>
            <a:r>
              <a:rPr lang="en-GB"/>
              <a:t>Besides, Integer Overflow bug on the BEC campaign caused instantaneous evaporation of over $900 million.</a:t>
            </a:r>
            <a:endParaRPr lang="en-GB"/>
          </a:p>
          <a:p>
            <a:pPr marL="457200" lvl="0" indent="-342900" algn="just" rtl="0">
              <a:spcBef>
                <a:spcPts val="0"/>
              </a:spcBef>
              <a:spcAft>
                <a:spcPts val="0"/>
              </a:spcAft>
              <a:buSzPts val="1800"/>
              <a:buChar char="●"/>
            </a:pPr>
            <a:r>
              <a:rPr lang="en-GB"/>
              <a:t>Therefore, there is a need to detect vulnerabilities in Smart Contracts before they are mined into the Blockchain.</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Background</a:t>
            </a:r>
            <a:endParaRPr lang="en-GB"/>
          </a:p>
        </p:txBody>
      </p:sp>
      <p:sp>
        <p:nvSpPr>
          <p:cNvPr id="111" name="Google Shape;111;p17"/>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9250" algn="l" rtl="0">
              <a:lnSpc>
                <a:spcPct val="150000"/>
              </a:lnSpc>
              <a:spcBef>
                <a:spcPts val="0"/>
              </a:spcBef>
              <a:spcAft>
                <a:spcPts val="0"/>
              </a:spcAft>
              <a:buSzPts val="1900"/>
              <a:buChar char="●"/>
            </a:pPr>
            <a:r>
              <a:rPr lang="en-GB" sz="1900"/>
              <a:t>There are 6 types of security vulnerabilities in Smart Contracts:</a:t>
            </a:r>
            <a:endParaRPr sz="1900"/>
          </a:p>
          <a:p>
            <a:pPr marL="914400" lvl="1" indent="-323850" algn="l" rtl="0">
              <a:lnSpc>
                <a:spcPct val="150000"/>
              </a:lnSpc>
              <a:spcBef>
                <a:spcPts val="0"/>
              </a:spcBef>
              <a:spcAft>
                <a:spcPts val="0"/>
              </a:spcAft>
              <a:buSzPts val="1500"/>
              <a:buChar char="○"/>
            </a:pPr>
            <a:r>
              <a:rPr lang="en-GB" sz="1500"/>
              <a:t>Integer Overflow and Integer Underflow Vulnerabilities</a:t>
            </a:r>
            <a:endParaRPr sz="1500"/>
          </a:p>
          <a:p>
            <a:pPr marL="914400" lvl="1" indent="-323850" algn="l" rtl="0">
              <a:lnSpc>
                <a:spcPct val="150000"/>
              </a:lnSpc>
              <a:spcBef>
                <a:spcPts val="0"/>
              </a:spcBef>
              <a:spcAft>
                <a:spcPts val="0"/>
              </a:spcAft>
              <a:buSzPts val="1500"/>
              <a:buChar char="○"/>
            </a:pPr>
            <a:r>
              <a:rPr lang="en-GB" sz="1500"/>
              <a:t>Transaction-Ordering Dependence (TOD)</a:t>
            </a:r>
            <a:endParaRPr sz="1500"/>
          </a:p>
          <a:p>
            <a:pPr marL="914400" lvl="1" indent="-323850" algn="l" rtl="0">
              <a:lnSpc>
                <a:spcPct val="150000"/>
              </a:lnSpc>
              <a:spcBef>
                <a:spcPts val="0"/>
              </a:spcBef>
              <a:spcAft>
                <a:spcPts val="0"/>
              </a:spcAft>
              <a:buSzPts val="1500"/>
              <a:buChar char="○"/>
            </a:pPr>
            <a:r>
              <a:rPr lang="en-GB" sz="1500"/>
              <a:t>Callstack Depth Attack Vulnerability</a:t>
            </a:r>
            <a:endParaRPr sz="1500"/>
          </a:p>
          <a:p>
            <a:pPr marL="914400" lvl="1" indent="-323850" algn="l" rtl="0">
              <a:lnSpc>
                <a:spcPct val="150000"/>
              </a:lnSpc>
              <a:spcBef>
                <a:spcPts val="0"/>
              </a:spcBef>
              <a:spcAft>
                <a:spcPts val="0"/>
              </a:spcAft>
              <a:buSzPts val="1500"/>
              <a:buChar char="○"/>
            </a:pPr>
            <a:r>
              <a:rPr lang="en-GB" sz="1500"/>
              <a:t>Timestamp Dependency</a:t>
            </a:r>
            <a:endParaRPr sz="1500"/>
          </a:p>
          <a:p>
            <a:pPr marL="914400" lvl="1" indent="-323850" algn="l" rtl="0">
              <a:lnSpc>
                <a:spcPct val="150000"/>
              </a:lnSpc>
              <a:spcBef>
                <a:spcPts val="0"/>
              </a:spcBef>
              <a:spcAft>
                <a:spcPts val="0"/>
              </a:spcAft>
              <a:buSzPts val="1500"/>
              <a:buChar char="○"/>
            </a:pPr>
            <a:r>
              <a:rPr lang="en-GB" sz="1500"/>
              <a:t>Reentrancy Vulnerability</a:t>
            </a:r>
            <a:endParaRPr sz="1500"/>
          </a:p>
          <a:p>
            <a:pPr marL="457200" lvl="0" indent="-349250" algn="l" rtl="0">
              <a:lnSpc>
                <a:spcPct val="150000"/>
              </a:lnSpc>
              <a:spcBef>
                <a:spcPts val="0"/>
              </a:spcBef>
              <a:spcAft>
                <a:spcPts val="0"/>
              </a:spcAft>
              <a:buSzPts val="1900"/>
              <a:buChar char="●"/>
            </a:pPr>
            <a:r>
              <a:rPr lang="en-GB" sz="1900"/>
              <a:t>Bytecodes and Operation Codes of Smart Contracts are used to detect these vulnerabilities</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Data Pre-processing</a:t>
            </a:r>
            <a:endParaRPr lang="en-GB"/>
          </a:p>
        </p:txBody>
      </p:sp>
      <p:sp>
        <p:nvSpPr>
          <p:cNvPr id="117" name="Google Shape;117;p18"/>
          <p:cNvSpPr txBox="1"/>
          <p:nvPr>
            <p:ph type="body" idx="1"/>
          </p:nvPr>
        </p:nvSpPr>
        <p:spPr>
          <a:xfrm>
            <a:off x="311700" y="1229875"/>
            <a:ext cx="4912200" cy="3626100"/>
          </a:xfrm>
          <a:prstGeom prst="rect">
            <a:avLst/>
          </a:prstGeom>
          <a:solidFill>
            <a:schemeClr val="lt1"/>
          </a:solidFill>
        </p:spPr>
        <p:txBody>
          <a:bodyPr spcFirstLastPara="1" wrap="square" lIns="91425" tIns="91425" rIns="91425" bIns="91425" anchor="t" anchorCtr="0">
            <a:normAutofit fontScale="70000"/>
          </a:bodyPr>
          <a:lstStyle/>
          <a:p>
            <a:pPr marL="457200" lvl="0" indent="-308610" algn="just" rtl="0">
              <a:spcBef>
                <a:spcPts val="0"/>
              </a:spcBef>
              <a:spcAft>
                <a:spcPts val="0"/>
              </a:spcAft>
              <a:buSzPct val="100000"/>
              <a:buChar char="●"/>
            </a:pPr>
            <a:r>
              <a:rPr lang="en-GB"/>
              <a:t>49502 verified Solidity smart contracts are collected and labelled with the 6 types of vulnerabilities with Oyente.</a:t>
            </a:r>
            <a:endParaRPr lang="en-GB"/>
          </a:p>
          <a:p>
            <a:pPr marL="457200" lvl="0" indent="-308610" algn="just" rtl="0">
              <a:spcBef>
                <a:spcPts val="0"/>
              </a:spcBef>
              <a:spcAft>
                <a:spcPts val="0"/>
              </a:spcAft>
              <a:buSzPct val="100000"/>
              <a:buChar char="●"/>
            </a:pPr>
            <a:r>
              <a:rPr lang="en-GB"/>
              <a:t>E</a:t>
            </a:r>
            <a:r>
              <a:rPr lang="en-GB"/>
              <a:t>xtract</a:t>
            </a:r>
            <a:r>
              <a:rPr lang="en-GB"/>
              <a:t> features that capture static characteristics of contracts from operation codes. Source codes are compiled into bytecodes and bytecodes are translated into operation codes.</a:t>
            </a:r>
            <a:endParaRPr lang="en-GB"/>
          </a:p>
          <a:p>
            <a:pPr marL="457200" lvl="0" indent="-308610" algn="just" rtl="0">
              <a:spcBef>
                <a:spcPts val="0"/>
              </a:spcBef>
              <a:spcAft>
                <a:spcPts val="0"/>
              </a:spcAft>
              <a:buSzPct val="100000"/>
              <a:buChar char="●"/>
            </a:pPr>
            <a:r>
              <a:rPr lang="en-GB"/>
              <a:t>Finally, ML Algorithms are used to detect vulnerabilities in smart contracts. Two sampling algorithms</a:t>
            </a:r>
            <a:r>
              <a:rPr lang="en-GB"/>
              <a:t>, Synthetic Minority Oversampling Technique (</a:t>
            </a:r>
            <a:r>
              <a:rPr lang="en-GB"/>
              <a:t>SMOTE) and SMOTETomek were adopted to balance the training data sets, as the data is class-imbalance.</a:t>
            </a:r>
            <a:endParaRPr lang="en-GB"/>
          </a:p>
          <a:p>
            <a:pPr marL="457200" lvl="0" indent="-308610" algn="just" rtl="0">
              <a:spcBef>
                <a:spcPts val="0"/>
              </a:spcBef>
              <a:spcAft>
                <a:spcPts val="0"/>
              </a:spcAft>
              <a:buSzPct val="100000"/>
              <a:buChar char="●"/>
            </a:pPr>
            <a:r>
              <a:rPr lang="en-GB"/>
              <a:t>T</a:t>
            </a:r>
            <a:r>
              <a:rPr lang="en-GB"/>
              <a:t>o detect whether a test smart contract is vulnerable or not</a:t>
            </a:r>
            <a:r>
              <a:rPr lang="en-GB"/>
              <a:t>, five machine learning algorithms were employed:</a:t>
            </a:r>
            <a:endParaRPr lang="en-GB"/>
          </a:p>
          <a:p>
            <a:pPr marL="457200" lvl="0" indent="0" algn="just" rtl="0">
              <a:spcBef>
                <a:spcPts val="1200"/>
              </a:spcBef>
              <a:spcAft>
                <a:spcPts val="1200"/>
              </a:spcAft>
              <a:buNone/>
            </a:pPr>
          </a:p>
        </p:txBody>
      </p:sp>
      <p:pic>
        <p:nvPicPr>
          <p:cNvPr id="118" name="Google Shape;118;p18"/>
          <p:cNvPicPr preferRelativeResize="0"/>
          <p:nvPr/>
        </p:nvPicPr>
        <p:blipFill>
          <a:blip r:embed="rId1"/>
          <a:stretch>
            <a:fillRect/>
          </a:stretch>
        </p:blipFill>
        <p:spPr>
          <a:xfrm>
            <a:off x="5223900" y="1364475"/>
            <a:ext cx="3776299" cy="1846050"/>
          </a:xfrm>
          <a:prstGeom prst="rect">
            <a:avLst/>
          </a:prstGeom>
          <a:noFill/>
          <a:ln>
            <a:noFill/>
          </a:ln>
        </p:spPr>
      </p:pic>
      <p:sp>
        <p:nvSpPr>
          <p:cNvPr id="119" name="Google Shape;119;p18"/>
          <p:cNvSpPr txBox="1"/>
          <p:nvPr/>
        </p:nvSpPr>
        <p:spPr>
          <a:xfrm>
            <a:off x="251500" y="4146900"/>
            <a:ext cx="6343500" cy="5817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1200"/>
              </a:spcAft>
              <a:buNone/>
            </a:pPr>
            <a:r>
              <a:rPr lang="en-GB" sz="1200">
                <a:solidFill>
                  <a:schemeClr val="dk2"/>
                </a:solidFill>
                <a:latin typeface="Roboto"/>
                <a:ea typeface="Roboto"/>
                <a:cs typeface="Roboto"/>
                <a:sym typeface="Roboto"/>
              </a:rPr>
              <a:t>eXtreme Gradient Boosting (XGBoost), adaptive boosting (AdaBoost), Random Forest (RF), Support Vector Machine (SVM) and k-Nearest Neighbor (KNN) </a:t>
            </a:r>
            <a:endParaRPr sz="12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23" name="Shape 123"/>
        <p:cNvGrpSpPr/>
        <p:nvPr/>
      </p:nvGrpSpPr>
      <p:grpSpPr>
        <a:xfrm>
          <a:off x="0" y="0"/>
          <a:ext cx="0" cy="0"/>
          <a:chOff x="0" y="0"/>
          <a:chExt cx="0" cy="0"/>
        </a:xfrm>
      </p:grpSpPr>
      <p:sp>
        <p:nvSpPr>
          <p:cNvPr id="124" name="Google Shape;124;p19"/>
          <p:cNvSpPr txBox="1"/>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pic>
        <p:nvPicPr>
          <p:cNvPr id="125" name="Google Shape;125;p19"/>
          <p:cNvPicPr preferRelativeResize="0"/>
          <p:nvPr/>
        </p:nvPicPr>
        <p:blipFill rotWithShape="1">
          <a:blip r:embed="rId1"/>
          <a:srcRect b="8450"/>
          <a:stretch>
            <a:fillRect/>
          </a:stretch>
        </p:blipFill>
        <p:spPr>
          <a:xfrm>
            <a:off x="0" y="1229884"/>
            <a:ext cx="9143998" cy="3117341"/>
          </a:xfrm>
          <a:prstGeom prst="rect">
            <a:avLst/>
          </a:prstGeom>
          <a:noFill/>
          <a:ln>
            <a:noFill/>
          </a:ln>
        </p:spPr>
      </p:pic>
      <p:sp>
        <p:nvSpPr>
          <p:cNvPr id="126" name="Google Shape;126;p19"/>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Proposed Solution and Contribution</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Results</a:t>
            </a:r>
            <a:endParaRPr lang="en-GB"/>
          </a:p>
        </p:txBody>
      </p:sp>
      <p:pic>
        <p:nvPicPr>
          <p:cNvPr id="132" name="Google Shape;132;p20"/>
          <p:cNvPicPr preferRelativeResize="0"/>
          <p:nvPr/>
        </p:nvPicPr>
        <p:blipFill rotWithShape="1">
          <a:blip r:embed="rId1"/>
          <a:srcRect l="2560" r="2265"/>
          <a:stretch>
            <a:fillRect/>
          </a:stretch>
        </p:blipFill>
        <p:spPr>
          <a:xfrm>
            <a:off x="5853738" y="3685575"/>
            <a:ext cx="3266851" cy="1186108"/>
          </a:xfrm>
          <a:prstGeom prst="rect">
            <a:avLst/>
          </a:prstGeom>
          <a:noFill/>
          <a:ln w="9525" cap="flat" cmpd="sng">
            <a:solidFill>
              <a:schemeClr val="dk2"/>
            </a:solidFill>
            <a:prstDash val="solid"/>
            <a:round/>
            <a:headEnd type="none" w="sm" len="sm"/>
            <a:tailEnd type="none" w="sm" len="sm"/>
          </a:ln>
        </p:spPr>
      </p:pic>
      <p:pic>
        <p:nvPicPr>
          <p:cNvPr id="133" name="Google Shape;133;p20"/>
          <p:cNvPicPr preferRelativeResize="0"/>
          <p:nvPr/>
        </p:nvPicPr>
        <p:blipFill>
          <a:blip r:embed="rId2"/>
          <a:stretch>
            <a:fillRect/>
          </a:stretch>
        </p:blipFill>
        <p:spPr>
          <a:xfrm>
            <a:off x="5853738" y="1172535"/>
            <a:ext cx="3266851" cy="2463739"/>
          </a:xfrm>
          <a:prstGeom prst="rect">
            <a:avLst/>
          </a:prstGeom>
          <a:noFill/>
          <a:ln w="9525" cap="flat" cmpd="sng">
            <a:solidFill>
              <a:schemeClr val="dk2"/>
            </a:solidFill>
            <a:prstDash val="solid"/>
            <a:round/>
            <a:headEnd type="none" w="sm" len="sm"/>
            <a:tailEnd type="none" w="sm" len="sm"/>
          </a:ln>
        </p:spPr>
      </p:pic>
      <p:pic>
        <p:nvPicPr>
          <p:cNvPr id="134" name="Google Shape;134;p20"/>
          <p:cNvPicPr preferRelativeResize="0"/>
          <p:nvPr/>
        </p:nvPicPr>
        <p:blipFill rotWithShape="1">
          <a:blip r:embed="rId3"/>
          <a:srcRect l="3106" t="3772" r="2749"/>
          <a:stretch>
            <a:fillRect/>
          </a:stretch>
        </p:blipFill>
        <p:spPr>
          <a:xfrm>
            <a:off x="23413" y="1477325"/>
            <a:ext cx="5784651" cy="30479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Critical Analysis</a:t>
            </a:r>
            <a:endParaRPr lang="en-GB"/>
          </a:p>
        </p:txBody>
      </p:sp>
      <p:sp>
        <p:nvSpPr>
          <p:cNvPr id="140" name="Google Shape;140;p21"/>
          <p:cNvSpPr txBox="1"/>
          <p:nvPr>
            <p:ph type="body" idx="1"/>
          </p:nvPr>
        </p:nvSpPr>
        <p:spPr>
          <a:xfrm>
            <a:off x="311700" y="1229875"/>
            <a:ext cx="8564100" cy="3659400"/>
          </a:xfrm>
          <a:prstGeom prst="rect">
            <a:avLst/>
          </a:prstGeom>
          <a:solidFill>
            <a:schemeClr val="lt1"/>
          </a:solidFill>
        </p:spPr>
        <p:txBody>
          <a:bodyPr spcFirstLastPara="1" wrap="square" lIns="91425" tIns="91425" rIns="91425" bIns="91425" anchor="t" anchorCtr="0">
            <a:normAutofit fontScale="77500" lnSpcReduction="20000"/>
          </a:bodyPr>
          <a:lstStyle/>
          <a:p>
            <a:pPr marL="457200" lvl="0" indent="-316865" algn="l" rtl="0">
              <a:lnSpc>
                <a:spcPct val="150000"/>
              </a:lnSpc>
              <a:spcBef>
                <a:spcPts val="0"/>
              </a:spcBef>
              <a:spcAft>
                <a:spcPts val="0"/>
              </a:spcAft>
              <a:buSzPct val="100000"/>
              <a:buChar char="●"/>
            </a:pPr>
            <a:r>
              <a:rPr lang="en-GB"/>
              <a:t>1619 dimensional bigram features are extracted from each smart contract. These features can effectively describe the static characteristics of contracts.</a:t>
            </a:r>
            <a:endParaRPr lang="en-GB"/>
          </a:p>
          <a:p>
            <a:pPr marL="457200" lvl="0" indent="-316865" algn="l" rtl="0">
              <a:lnSpc>
                <a:spcPct val="150000"/>
              </a:lnSpc>
              <a:spcBef>
                <a:spcPts val="0"/>
              </a:spcBef>
              <a:spcAft>
                <a:spcPts val="0"/>
              </a:spcAft>
              <a:buSzPct val="100000"/>
              <a:buChar char="●"/>
            </a:pPr>
            <a:r>
              <a:rPr lang="en-GB"/>
              <a:t>Authors have also extracted unigram features and trigram features for comparison.</a:t>
            </a:r>
            <a:endParaRPr lang="en-GB"/>
          </a:p>
          <a:p>
            <a:pPr marL="914400" lvl="1" indent="-297180" algn="l" rtl="0">
              <a:lnSpc>
                <a:spcPct val="150000"/>
              </a:lnSpc>
              <a:spcBef>
                <a:spcPts val="0"/>
              </a:spcBef>
              <a:spcAft>
                <a:spcPts val="0"/>
              </a:spcAft>
              <a:buSzPct val="100000"/>
              <a:buChar char="○"/>
            </a:pPr>
            <a:r>
              <a:rPr lang="en-GB"/>
              <a:t>U</a:t>
            </a:r>
            <a:r>
              <a:rPr lang="en-GB"/>
              <a:t>nigram feature has only one operation instruction, it does not reflect the connection between instructions.</a:t>
            </a:r>
            <a:endParaRPr lang="en-GB"/>
          </a:p>
          <a:p>
            <a:pPr marL="914400" lvl="1" indent="-297180" algn="l" rtl="0">
              <a:lnSpc>
                <a:spcPct val="150000"/>
              </a:lnSpc>
              <a:spcBef>
                <a:spcPts val="0"/>
              </a:spcBef>
              <a:spcAft>
                <a:spcPts val="0"/>
              </a:spcAft>
              <a:buSzPct val="100000"/>
              <a:buChar char="○"/>
            </a:pPr>
            <a:r>
              <a:rPr lang="en-GB"/>
              <a:t>T</a:t>
            </a:r>
            <a:r>
              <a:rPr lang="en-GB"/>
              <a:t>he model based on trigram features inefficient, because excessive features increase the difficulty of</a:t>
            </a:r>
            <a:r>
              <a:rPr lang="en-GB"/>
              <a:t> </a:t>
            </a:r>
            <a:r>
              <a:rPr lang="en-GB"/>
              <a:t>constructing the model and manual tuning of hyper-parameters.</a:t>
            </a:r>
            <a:endParaRPr lang="en-GB"/>
          </a:p>
          <a:p>
            <a:pPr marL="457200" lvl="0" indent="-316865" algn="l" rtl="0">
              <a:lnSpc>
                <a:spcPct val="150000"/>
              </a:lnSpc>
              <a:spcBef>
                <a:spcPts val="0"/>
              </a:spcBef>
              <a:spcAft>
                <a:spcPts val="0"/>
              </a:spcAft>
              <a:buSzPct val="100000"/>
              <a:buChar char="●"/>
            </a:pPr>
            <a:r>
              <a:rPr lang="en-GB"/>
              <a:t>Oyente detects contract vulnerabilities based on symbol execution. This requires the exploration of all executable paths in a contract and is thus time-consuming.</a:t>
            </a:r>
            <a:endParaRPr lang="en-GB"/>
          </a:p>
          <a:p>
            <a:pPr marL="457200" lvl="0" indent="-316865" algn="l" rtl="0">
              <a:lnSpc>
                <a:spcPct val="150000"/>
              </a:lnSpc>
              <a:spcBef>
                <a:spcPts val="0"/>
              </a:spcBef>
              <a:spcAft>
                <a:spcPts val="0"/>
              </a:spcAft>
              <a:buSzPct val="100000"/>
              <a:buChar char="●"/>
            </a:pPr>
            <a:r>
              <a:rPr lang="en-GB"/>
              <a:t>Securify symbolically analyzes dependency graphs of contracts, and uses these facts to match compliance and violation patterns. It is also time-consuming in constructing dependency graphs and matching patterns.</a:t>
            </a:r>
            <a:endParaRPr lang="en-GB"/>
          </a:p>
          <a:p>
            <a:pPr marL="457200" lvl="0" indent="-316865" algn="l" rtl="0">
              <a:lnSpc>
                <a:spcPct val="150000"/>
              </a:lnSpc>
              <a:spcBef>
                <a:spcPts val="0"/>
              </a:spcBef>
              <a:spcAft>
                <a:spcPts val="0"/>
              </a:spcAft>
              <a:buSzPct val="100000"/>
              <a:buChar char="●"/>
            </a:pPr>
            <a:r>
              <a:rPr lang="en-GB"/>
              <a:t>But the downside of using ContractWard is, it cannot recognize vulnerabilities that are not learned. Authors are exploring more effective features to describe the characteristics of smart contracts.</a:t>
            </a:r>
            <a:endParaRPr lang="en-GB"/>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3652</Words>
  <Application>WPS Presentation</Application>
  <PresentationFormat/>
  <Paragraphs>66</Paragraphs>
  <Slides>10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vt:i4>
      </vt:variant>
    </vt:vector>
  </HeadingPairs>
  <TitlesOfParts>
    <vt:vector size="20" baseType="lpstr">
      <vt:lpstr>Arial</vt:lpstr>
      <vt:lpstr>SimSun</vt:lpstr>
      <vt:lpstr>Wingdings</vt:lpstr>
      <vt:lpstr>Arial</vt:lpstr>
      <vt:lpstr>Roboto</vt:lpstr>
      <vt:lpstr>Gubbi</vt:lpstr>
      <vt:lpstr>Microsoft YaHei</vt:lpstr>
      <vt:lpstr>Droid Sans Fallback</vt:lpstr>
      <vt:lpstr>Arial Unicode MS</vt:lpstr>
      <vt:lpstr>Geometric</vt:lpstr>
      <vt:lpstr>Models for Ethereum Smart Contracts</vt:lpstr>
      <vt:lpstr>Objective</vt:lpstr>
      <vt:lpstr>Problem Statement</vt:lpstr>
      <vt:lpstr>Motivation</vt:lpstr>
      <vt:lpstr>Background</vt:lpstr>
      <vt:lpstr>Data Pre-processing</vt:lpstr>
      <vt:lpstr>The Proposed Solution and Contribution</vt:lpstr>
      <vt:lpstr>Results</vt:lpstr>
      <vt:lpstr>Critical Analysis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ContractWardAutomated Vulnerability DetectionModels for Ethereum Smart Contracts</dc:title>
  <dc:creator/>
  <cp:lastModifiedBy>maheeth</cp:lastModifiedBy>
  <cp:revision>1</cp:revision>
  <dcterms:created xsi:type="dcterms:W3CDTF">2022-08-05T17:53:36Z</dcterms:created>
  <dcterms:modified xsi:type="dcterms:W3CDTF">2022-08-05T17:53:36Z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