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92" r:id="rId4"/>
    <p:sldId id="291" r:id="rId5"/>
    <p:sldId id="293" r:id="rId6"/>
    <p:sldId id="283" r:id="rId7"/>
    <p:sldId id="284" r:id="rId8"/>
    <p:sldId id="289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7C6C-B122-4A62-8138-4CC038C3EBF7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3FD8-7366-467D-979B-A07ACF3C2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73FD8-7366-467D-979B-A07ACF3C24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Data\CE111\2.wmv" TargetMode="External"/><Relationship Id="rId1" Type="http://schemas.microsoft.com/office/2007/relationships/media" Target="file:///E:\Data\CE111\2.wmv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0"/>
            <a:ext cx="6172200" cy="6019800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CEE 111</a:t>
            </a:r>
            <a:br>
              <a:rPr lang="en-US" sz="6000" dirty="0"/>
            </a:br>
            <a:r>
              <a:rPr lang="en-US" sz="5400" dirty="0"/>
              <a:t>Engineering Drawing</a:t>
            </a:r>
            <a:br>
              <a:rPr lang="en-US" sz="5400" dirty="0"/>
            </a:br>
            <a:br>
              <a:rPr lang="en-US" sz="5400" dirty="0"/>
            </a:br>
            <a:br>
              <a:rPr lang="en-US" sz="6000" dirty="0"/>
            </a:br>
            <a:br>
              <a:rPr lang="en-US" sz="6000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172200" cy="20315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Course Instructor: Dr. Vishal Deshpande </a:t>
            </a:r>
          </a:p>
          <a:p>
            <a:r>
              <a:rPr lang="en-US" dirty="0"/>
              <a:t>Asst. Professor, Department of Civil and Environmental Engineering</a:t>
            </a:r>
          </a:p>
          <a:p>
            <a:r>
              <a:rPr lang="en-US" dirty="0"/>
              <a:t>email: deshpande@iitp.ac.in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Things you need for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>
              <a:buNone/>
            </a:pPr>
            <a:r>
              <a:rPr lang="en-US" sz="2000" b="1" dirty="0"/>
              <a:t>BIS  SP:46(1988)  A</a:t>
            </a:r>
            <a:r>
              <a:rPr lang="en-US" sz="2000" b="1" baseline="-25000" dirty="0"/>
              <a:t>3	</a:t>
            </a:r>
            <a:r>
              <a:rPr lang="en-US" sz="2000" b="1" dirty="0"/>
              <a:t> 297 x 420</a:t>
            </a:r>
            <a:endParaRPr lang="en-US" sz="2000" b="1" baseline="-250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4" name="Picture 4" descr="http://www.keshavpublication.in/full-images/74937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209800"/>
            <a:ext cx="2639507" cy="1748674"/>
          </a:xfrm>
          <a:prstGeom prst="rect">
            <a:avLst/>
          </a:prstGeom>
          <a:noFill/>
        </p:spPr>
      </p:pic>
      <p:pic>
        <p:nvPicPr>
          <p:cNvPr id="5" name="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838200" y="1981200"/>
            <a:ext cx="3333750" cy="2516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IITP Teaching\CEE 111 Engineering Drawing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895600"/>
            <a:ext cx="3581400" cy="3581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Things you need for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052" name="Picture 4" descr="D:\IITP Teaching\CEE 111 Engineering Drawing\T-squa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3609975" cy="4467225"/>
          </a:xfrm>
          <a:prstGeom prst="rect">
            <a:avLst/>
          </a:prstGeom>
          <a:noFill/>
        </p:spPr>
      </p:pic>
      <p:pic>
        <p:nvPicPr>
          <p:cNvPr id="2051" name="Picture 3" descr="D:\IITP Teaching\CEE 111 Engineering Drawing\mini-drafter-250x2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752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Things you need for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3074" name="Picture 2" descr="D:\IITP Teaching\CEE 111 Engineering Drawing\Penci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905000"/>
            <a:ext cx="5143500" cy="3048000"/>
          </a:xfrm>
          <a:prstGeom prst="rect">
            <a:avLst/>
          </a:prstGeom>
          <a:noFill/>
        </p:spPr>
      </p:pic>
      <p:pic>
        <p:nvPicPr>
          <p:cNvPr id="3076" name="Picture 4" descr="D:\IITP Teaching\CEE 111 Engineering Drawing\eraser-clip-art-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238125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D:\IITP Teaching\CEE 111 Engineering Drawing\141777799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800" y="4271010"/>
            <a:ext cx="3022600" cy="2586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810000"/>
            <a:ext cx="4894898" cy="300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:\IITP Teaching\CEE 111 Engineering Drawing\558474_2000x2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3810000" cy="3810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Things you need for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00"/>
            <a:ext cx="3524250" cy="5133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 descr="D:\IITP Teaching\CEE 111 Engineering Drawing\Math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81200"/>
            <a:ext cx="2159000" cy="300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IITP Teaching\CEE 111 Engineering Drawing\Protractor_Rapporteur_Degrees_V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94860"/>
            <a:ext cx="4334510" cy="226314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Things you need for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5122" name="Picture 2" descr="D:\IITP Teaching\CEE 111 Engineering Drawing\image-optimi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828800"/>
            <a:ext cx="4500563" cy="301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Sheet Sizes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1447800"/>
            <a:ext cx="7429500" cy="5029200"/>
            <a:chOff x="685800" y="1447800"/>
            <a:chExt cx="7429500" cy="50292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1447800"/>
              <a:ext cx="74295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>
            <a:xfrm>
              <a:off x="914400" y="3733800"/>
              <a:ext cx="25908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Sheet Layout</a:t>
            </a:r>
          </a:p>
          <a:p>
            <a:pPr algn="ctr">
              <a:buNone/>
            </a:pPr>
            <a:endParaRPr lang="en-US" sz="32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33800"/>
            <a:ext cx="5943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4495800" y="1371600"/>
            <a:ext cx="4030980" cy="2339340"/>
            <a:chOff x="4495800" y="1371600"/>
            <a:chExt cx="4030980" cy="233934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1371600"/>
              <a:ext cx="4030980" cy="2339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4648200" y="2133600"/>
              <a:ext cx="3810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Title Block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ctr">
              <a:buNone/>
            </a:pPr>
            <a:r>
              <a:rPr lang="en-US" sz="2000" b="1" dirty="0"/>
              <a:t>5-10-5-10-5-10-5-10-5</a:t>
            </a:r>
          </a:p>
          <a:p>
            <a:pPr marL="457200" indent="-457200" algn="ctr">
              <a:buNone/>
            </a:pPr>
            <a:endParaRPr lang="en-US" sz="2000" b="1" dirty="0"/>
          </a:p>
          <a:p>
            <a:pPr marL="457200" indent="-457200" algn="ctr">
              <a:buNone/>
            </a:pPr>
            <a:r>
              <a:rPr lang="en-US" sz="2000" b="1" dirty="0"/>
              <a:t>All in </a:t>
            </a:r>
            <a:r>
              <a:rPr lang="en-US" sz="2000" b="1" dirty="0">
                <a:solidFill>
                  <a:srgbClr val="C00000"/>
                </a:solidFill>
              </a:rPr>
              <a:t>BLOCK</a:t>
            </a:r>
            <a:r>
              <a:rPr lang="en-US" sz="2000" b="1" dirty="0"/>
              <a:t> letters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Title block Dimension should be 185 mm X 65 mm</a:t>
            </a: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Name and Roll 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Title of the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Date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Lines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314450"/>
            <a:ext cx="74580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Lines</a:t>
            </a:r>
          </a:p>
          <a:p>
            <a:endParaRPr lang="en-AU" sz="3200" dirty="0"/>
          </a:p>
          <a:p>
            <a:r>
              <a:rPr lang="en-AU" sz="2000" b="1" dirty="0"/>
              <a:t>Visible lines </a:t>
            </a:r>
            <a:r>
              <a:rPr lang="en-AU" sz="2000" dirty="0"/>
              <a:t>represent features that can be seen in the current view</a:t>
            </a:r>
          </a:p>
          <a:p>
            <a:endParaRPr lang="en-AU" sz="2000" dirty="0"/>
          </a:p>
          <a:p>
            <a:r>
              <a:rPr lang="en-AU" sz="2000" b="1" dirty="0"/>
              <a:t>Hidden lines </a:t>
            </a:r>
            <a:r>
              <a:rPr lang="en-AU" sz="2000" dirty="0"/>
              <a:t>represent features that can not be seen in the current view </a:t>
            </a:r>
          </a:p>
          <a:p>
            <a:endParaRPr lang="en-AU" sz="2000" dirty="0"/>
          </a:p>
          <a:p>
            <a:r>
              <a:rPr lang="en-AU" sz="2000" b="1" dirty="0"/>
              <a:t>Centre line </a:t>
            </a:r>
            <a:r>
              <a:rPr lang="en-AU" sz="2000" dirty="0"/>
              <a:t>represents symmetry, path of motion, centres of circles, axis of axis-symmetrical parts </a:t>
            </a:r>
          </a:p>
          <a:p>
            <a:endParaRPr lang="en-AU" sz="2000" dirty="0"/>
          </a:p>
          <a:p>
            <a:r>
              <a:rPr lang="en-AU" sz="2000" b="1" dirty="0"/>
              <a:t>Dimension and Extension lines </a:t>
            </a:r>
            <a:r>
              <a:rPr lang="en-AU" sz="2000" dirty="0"/>
              <a:t>indicate the sizes and location of features on a drawing </a:t>
            </a:r>
            <a:endParaRPr lang="en-US" sz="20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Course Structure</a:t>
            </a:r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/>
              <a:t>1-0-3-5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Theory 1 hr each week	 (14 Theory classes)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Tutorial 3 hrs every week	 (14 Tutorial classes)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Lines: Example</a:t>
            </a:r>
          </a:p>
          <a:p>
            <a:endParaRPr lang="en-AU" sz="32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109663"/>
            <a:ext cx="73056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05075"/>
            <a:ext cx="41052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Dimensioning</a:t>
            </a:r>
          </a:p>
          <a:p>
            <a:pPr>
              <a:buNone/>
            </a:pP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 convenient unit of length is millimeter.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Angles are shown in degree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880110" lvl="1" indent="-514350"/>
            <a:r>
              <a:rPr lang="en-US" sz="1700" dirty="0"/>
              <a:t>Extension line</a:t>
            </a:r>
          </a:p>
          <a:p>
            <a:pPr marL="880110" lvl="1" indent="-514350"/>
            <a:r>
              <a:rPr lang="en-US" sz="1700" dirty="0"/>
              <a:t>Dimension line</a:t>
            </a:r>
          </a:p>
          <a:p>
            <a:pPr marL="880110" lvl="1" indent="-514350"/>
            <a:r>
              <a:rPr lang="en-US" sz="1700" dirty="0"/>
              <a:t>Leader line</a:t>
            </a:r>
          </a:p>
          <a:p>
            <a:pPr marL="880110" lvl="1" indent="-514350"/>
            <a:r>
              <a:rPr lang="en-US" sz="1700" dirty="0"/>
              <a:t>Arrow heads</a:t>
            </a:r>
          </a:p>
          <a:p>
            <a:pPr marL="880110" lvl="1" indent="-514350"/>
            <a:r>
              <a:rPr lang="en-US" sz="1700" dirty="0"/>
              <a:t>Dimensions</a:t>
            </a:r>
          </a:p>
          <a:p>
            <a:pPr marL="880110" lvl="1" indent="-514350"/>
            <a:endParaRPr lang="en-US" sz="1700" dirty="0"/>
          </a:p>
          <a:p>
            <a:pPr marL="880110" lvl="1" indent="-514350">
              <a:buFont typeface="+mj-lt"/>
              <a:buAutoNum type="arabicPeriod"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endParaRPr lang="en-AU" sz="32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Dimensioning: Example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47775"/>
            <a:ext cx="7572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Dimensioning: Salient Features</a:t>
            </a:r>
          </a:p>
          <a:p>
            <a:pPr algn="just">
              <a:buNone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Dimension lines should be drawn at least 10 mm away from the outlines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Smaller dimension should be placed near the view and the larger further away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As far as possible dimension should be outside the view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Dimension should be perpendicular to dimension line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All dimensions should be unidirectional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Units should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be written after each dimension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Do not repeat the same dimension in different views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Dimension should be given to visible lines and not to hidden lines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Dimensioning: Dos &amp; Don'ts</a:t>
            </a:r>
          </a:p>
          <a:p>
            <a:pPr algn="just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6614160" cy="18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4495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410200"/>
            <a:ext cx="4114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>
            <a:spLocks noChangeAspect="1"/>
          </p:cNvSpPr>
          <p:nvPr/>
        </p:nvSpPr>
        <p:spPr>
          <a:xfrm>
            <a:off x="1295400" y="2819400"/>
            <a:ext cx="1524000" cy="1341120"/>
          </a:xfrm>
          <a:prstGeom prst="mathMultiply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Multiply 6"/>
          <p:cNvSpPr>
            <a:spLocks noChangeAspect="1"/>
          </p:cNvSpPr>
          <p:nvPr/>
        </p:nvSpPr>
        <p:spPr>
          <a:xfrm>
            <a:off x="5257800" y="4724400"/>
            <a:ext cx="1524000" cy="1341120"/>
          </a:xfrm>
          <a:prstGeom prst="mathMultiply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Multiply 7"/>
          <p:cNvSpPr>
            <a:spLocks noChangeAspect="1"/>
          </p:cNvSpPr>
          <p:nvPr/>
        </p:nvSpPr>
        <p:spPr>
          <a:xfrm>
            <a:off x="762000" y="5334000"/>
            <a:ext cx="1524000" cy="1341120"/>
          </a:xfrm>
          <a:prstGeom prst="mathMultiply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Dimensioning: Arcs &amp; Circles</a:t>
            </a:r>
          </a:p>
          <a:p>
            <a:pPr algn="just">
              <a:buNone/>
            </a:pP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2628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524000"/>
            <a:ext cx="45434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657600"/>
            <a:ext cx="60102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562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Class Structure</a:t>
            </a:r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2000" b="1" dirty="0"/>
              <a:t>Two Theory Groups</a:t>
            </a:r>
          </a:p>
          <a:p>
            <a:pPr algn="ctr">
              <a:buNone/>
            </a:pPr>
            <a:endParaRPr lang="en-US" sz="2000" b="1" dirty="0"/>
          </a:p>
          <a:p>
            <a:pPr lvl="1"/>
            <a:r>
              <a:rPr lang="en-US" sz="1700" b="1" dirty="0"/>
              <a:t>Group 1 (CSE + CE + CB) Thursday 10:00 AM to 10:55 AM (R102/9)</a:t>
            </a:r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Group 2 (ME + EE)  Friday 12:00 PM to 12:55 PM (R104/9)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algn="ctr">
              <a:buNone/>
            </a:pPr>
            <a:r>
              <a:rPr lang="en-US" sz="2000" b="1" dirty="0"/>
              <a:t>Four Tutorial Groups</a:t>
            </a:r>
          </a:p>
          <a:p>
            <a:pPr lvl="1"/>
            <a:r>
              <a:rPr lang="en-US" sz="1700" dirty="0"/>
              <a:t>Group 1 (CE + CB) 	               Monday 2:00 PM to 5:00 PM</a:t>
            </a:r>
          </a:p>
          <a:p>
            <a:pPr lvl="1"/>
            <a:r>
              <a:rPr lang="en-US" sz="1700" dirty="0"/>
              <a:t>Group 2 (CSE)       		Tuesday 2:00 PM to 5:00 PM</a:t>
            </a:r>
          </a:p>
          <a:p>
            <a:pPr lvl="1"/>
            <a:r>
              <a:rPr lang="en-US" sz="1700" dirty="0"/>
              <a:t>Group 3 (EE)          		Thursday 2:00 PM to 5:00 PM</a:t>
            </a:r>
          </a:p>
          <a:p>
            <a:pPr lvl="1"/>
            <a:r>
              <a:rPr lang="en-US" sz="1700" dirty="0"/>
              <a:t>Group 4 (ME)         		Friday 2:00 PM to 5:00 PM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Course Tutors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lvl="1"/>
            <a:r>
              <a:rPr lang="en-US" sz="1700" b="1" dirty="0"/>
              <a:t>Group 1 (CE +CB) 		Dr. Vishal Deshpande</a:t>
            </a:r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Group 2 (CSE)       		Dr. </a:t>
            </a:r>
            <a:r>
              <a:rPr lang="en-US" sz="1700" b="1" dirty="0" err="1"/>
              <a:t>Amarnath</a:t>
            </a:r>
            <a:r>
              <a:rPr lang="en-US" sz="1700" b="1" dirty="0"/>
              <a:t> </a:t>
            </a:r>
            <a:r>
              <a:rPr lang="en-US" sz="1700" b="1" dirty="0" err="1"/>
              <a:t>Hegde</a:t>
            </a:r>
            <a:endParaRPr lang="en-US" sz="1700" b="1" dirty="0"/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Group 3 (EE)          		Dr. Ramakrishna Bag</a:t>
            </a:r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Group 4 (ME)         		Dr. </a:t>
            </a:r>
            <a:r>
              <a:rPr lang="en-US" sz="1700" b="1" dirty="0" err="1"/>
              <a:t>Sudhir</a:t>
            </a:r>
            <a:r>
              <a:rPr lang="en-US" sz="1700" b="1" dirty="0"/>
              <a:t> Varma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715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200" b="1" dirty="0"/>
              <a:t>Topics (Theory)</a:t>
            </a:r>
          </a:p>
          <a:p>
            <a:r>
              <a:rPr lang="en-US" sz="2200" dirty="0"/>
              <a:t>Geometrical construction of simple plane figure</a:t>
            </a:r>
          </a:p>
          <a:p>
            <a:r>
              <a:rPr lang="en-US" sz="2200" dirty="0"/>
              <a:t>Curves</a:t>
            </a:r>
          </a:p>
          <a:p>
            <a:r>
              <a:rPr lang="en-US" sz="2200" dirty="0"/>
              <a:t>Drawing scales</a:t>
            </a:r>
          </a:p>
          <a:p>
            <a:r>
              <a:rPr lang="en-US" sz="2200" dirty="0"/>
              <a:t>Orthographic projection</a:t>
            </a:r>
          </a:p>
          <a:p>
            <a:r>
              <a:rPr lang="en-US" sz="2200" dirty="0"/>
              <a:t>Projection of points, lines and plane</a:t>
            </a:r>
          </a:p>
          <a:p>
            <a:r>
              <a:rPr lang="en-US" sz="2200" dirty="0"/>
              <a:t>Missing views </a:t>
            </a:r>
          </a:p>
          <a:p>
            <a:r>
              <a:rPr lang="en-US" sz="2200" dirty="0"/>
              <a:t>Orthographic projection of simple solid </a:t>
            </a:r>
          </a:p>
          <a:p>
            <a:pPr>
              <a:buNone/>
            </a:pPr>
            <a:endParaRPr lang="en-US" sz="2000" dirty="0"/>
          </a:p>
          <a:p>
            <a:pPr algn="ctr">
              <a:buNone/>
            </a:pPr>
            <a:br>
              <a:rPr lang="en-US" sz="2000" dirty="0"/>
            </a:br>
            <a:r>
              <a:rPr lang="en-US" sz="3200" b="1" dirty="0"/>
              <a:t>Course Books</a:t>
            </a:r>
          </a:p>
          <a:p>
            <a:pPr algn="ctr">
              <a:buNone/>
            </a:pPr>
            <a:endParaRPr lang="en-US" sz="3200" b="1" dirty="0"/>
          </a:p>
          <a:p>
            <a:r>
              <a:rPr lang="en-US" sz="2200" dirty="0"/>
              <a:t>Engineering Drawing: B. Agrawal and CM Agrawal </a:t>
            </a:r>
          </a:p>
          <a:p>
            <a:r>
              <a:rPr lang="en-US" sz="2200" dirty="0"/>
              <a:t>Engineering Drawing: D. A. </a:t>
            </a:r>
            <a:r>
              <a:rPr lang="en-US" sz="2200" dirty="0" err="1"/>
              <a:t>Jolhe</a:t>
            </a:r>
            <a:r>
              <a:rPr lang="en-US" sz="2200" dirty="0"/>
              <a:t> </a:t>
            </a:r>
          </a:p>
          <a:p>
            <a:r>
              <a:rPr lang="en-US" sz="2200" dirty="0"/>
              <a:t>Engineering Drawing: N. D. Bhatt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Marks Distribution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Tutorial work will be graded      = 25%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Mid Semester Exam                      = 25%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End Semester Exam                      = 50%</a:t>
            </a:r>
          </a:p>
          <a:p>
            <a:pPr>
              <a:buNone/>
            </a:pPr>
            <a:r>
              <a:rPr lang="en-US" sz="2000" b="1" dirty="0"/>
              <a:t>_________________________________________</a:t>
            </a:r>
          </a:p>
          <a:p>
            <a:pPr>
              <a:buNone/>
            </a:pPr>
            <a:r>
              <a:rPr lang="en-US" sz="2000" b="1" dirty="0"/>
              <a:t>Total                                                 = 100%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Course Requirements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A minimum of 75% attendance is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b="1" dirty="0"/>
              <a:t> to appear in the end semester examination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Students coming late will not be allowed in the class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Please carry all your drawing equipments to all the tutorial classes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Copying and Plagiarism: </a:t>
            </a:r>
            <a:r>
              <a:rPr lang="en-US" sz="1800" dirty="0"/>
              <a:t>Copying of assignments and tutorials is not allowed and will attract disciplinary action such as debarring from exam or even expulsion!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772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Discipline and General Etiquettes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8" name="Picture 4" descr="C:\Users\iit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8288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Fundamentals of Engineering Drawing</a:t>
            </a:r>
          </a:p>
          <a:p>
            <a:pPr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r>
              <a:rPr lang="en-US" sz="2000" b="1" i="1" dirty="0"/>
              <a:t>	Engineering Drawing is language of engineers to describe products.</a:t>
            </a:r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 algn="just">
              <a:buNone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1004</TotalTime>
  <Words>449</Words>
  <Application>Microsoft Office PowerPoint</Application>
  <PresentationFormat>On-screen Show (4:3)</PresentationFormat>
  <Paragraphs>248</Paragraphs>
  <Slides>25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  CEE 111 Engineering Drawing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204 Module 4.3</dc:title>
  <dc:creator>Om Prakash</dc:creator>
  <cp:lastModifiedBy>Vishal Deshpande</cp:lastModifiedBy>
  <cp:revision>42</cp:revision>
  <dcterms:created xsi:type="dcterms:W3CDTF">2006-08-16T00:00:00Z</dcterms:created>
  <dcterms:modified xsi:type="dcterms:W3CDTF">2018-08-23T14:13:25Z</dcterms:modified>
</cp:coreProperties>
</file>