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27"/>
  </p:notesMasterIdLst>
  <p:sldIdLst>
    <p:sldId id="256" r:id="rId7"/>
    <p:sldId id="258" r:id="rId8"/>
    <p:sldId id="257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69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9999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FBC7B-81A5-4F16-A137-C641CD4C5CE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A8A3-4A29-4610-A77F-02FE463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1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639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656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88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918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3246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007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86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794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772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346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77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953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156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20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DB73-CE05-4660-8BE4-857A8BB87CD0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7EA-7316-4F3D-BB50-A489937F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2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DB73-CE05-4660-8BE4-857A8BB87CD0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7EA-7316-4F3D-BB50-A489937F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DB73-CE05-4660-8BE4-857A8BB87CD0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7EA-7316-4F3D-BB50-A489937F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20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54EDE0C5-06EA-45C9-A2F2-0D9FB9DE3AB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A96D049-1278-46E3-983D-913172427DBF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07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E0C5-06EA-45C9-A2F2-0D9FB9DE3AB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D049-1278-46E3-983D-91317242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08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4EDE0C5-06EA-45C9-A2F2-0D9FB9DE3AB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A96D049-1278-46E3-983D-913172427D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533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E0C5-06EA-45C9-A2F2-0D9FB9DE3AB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D049-1278-46E3-983D-91317242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73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E0C5-06EA-45C9-A2F2-0D9FB9DE3AB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D049-1278-46E3-983D-91317242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03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E0C5-06EA-45C9-A2F2-0D9FB9DE3AB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D049-1278-46E3-983D-91317242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68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E0C5-06EA-45C9-A2F2-0D9FB9DE3AB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D049-1278-46E3-983D-91317242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1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54EDE0C5-06EA-45C9-A2F2-0D9FB9DE3AB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6A96D049-1278-46E3-983D-91317242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31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DB73-CE05-4660-8BE4-857A8BB87CD0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7EA-7316-4F3D-BB50-A489937F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0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54EDE0C5-06EA-45C9-A2F2-0D9FB9DE3AB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6A96D049-1278-46E3-983D-91317242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8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E0C5-06EA-45C9-A2F2-0D9FB9DE3AB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D049-1278-46E3-983D-91317242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36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54EDE0C5-06EA-45C9-A2F2-0D9FB9DE3AB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6A96D049-1278-46E3-983D-913172427D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3739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AFAB7-68CC-4A1D-9359-DFE0C1612E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6090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02170-24B8-43FB-BC76-BD20B4A609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402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60ADB-D696-424E-92AB-DEBB14A63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3660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B0347-87F2-428F-AA39-C6103AB7DC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3206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57CF0-18F8-4E75-B04B-FECBAD58E8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6435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FFC23-270C-462B-8B65-C2D9C8288F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027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54609-9CEB-492F-932D-0A878DF1FB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67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DB73-CE05-4660-8BE4-857A8BB87CD0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7EA-7316-4F3D-BB50-A489937F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721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9580D-6067-4415-A2CB-59BAE475F1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5733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F7915-ABC3-4F25-B622-8679335188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2306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CA3A5-B782-4E58-8DC2-E95B7F51C4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37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5C74C-3678-444F-9D8E-CCE1733E87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9574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57762-03A7-41D6-96D1-A7DC8352B6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3313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4449F-9926-410D-BCD8-C81E904BDC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928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1D015-DDDB-4EB9-8A21-A99B12F6B2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476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13C14-3A2A-4A8E-9913-4ACD9F81BA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657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212A98-8DB4-4FCB-BB23-92E44DC49E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1015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3F28A-660A-4069-A143-2B5048E3F6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34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DB73-CE05-4660-8BE4-857A8BB87CD0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7EA-7316-4F3D-BB50-A489937F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756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BF317-67FC-42D8-B79E-2E23E40449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8974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B336B-24EF-4DF9-8AEB-9DBF07496B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1673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BD381-3E19-4AC6-951E-57BBD4B106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8142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27DA4-FC25-4F20-8886-C5DCF8CE62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660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DD871-D3B3-4A25-A722-A924D4F276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1349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BC8B3-7DEE-495A-B879-6033B726EE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9056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CC928E-3FC8-47CA-8725-D35E5815EE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0266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43AB4-AB38-4B5B-8E43-B7A6DA1515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7388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F31ED-9A54-4EA1-8F21-2EE29CE719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0767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1BEAB-7A77-4567-9188-E392E57D28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6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DB73-CE05-4660-8BE4-857A8BB87CD0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7EA-7316-4F3D-BB50-A489937F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253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30DCF-17E2-4DD6-9452-85DF8936E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7036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84D01C-A94C-4949-87B2-9406A76AA1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2121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46A40-DAE1-4136-9F73-B0953716DE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0688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1996A-D91D-4A4A-919E-F5B17B21BE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4980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96CDF-D8D9-4856-B74F-3909D79B74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3716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A55D6-2C81-4004-9715-03F3F2C372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0987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0C8B3-8BDB-472D-893F-B4AFA78ED7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9014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BF363-AFC4-460F-B79B-36C3A4576F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4277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91206-EDEB-4B11-B027-65CCE825FC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1042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1D219-409D-44CC-B18B-0E0DBD5EE7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9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DB73-CE05-4660-8BE4-857A8BB87CD0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7EA-7316-4F3D-BB50-A489937F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547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9DD02-5500-4A06-BCF4-ED51E10EF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2621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8874B-78D4-4A3A-9BFA-2CF4C272F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7578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F48AE-C4DC-4ABA-81CE-FF281F46C5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2725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A2BA1-5A52-4546-A89F-737AF3E966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31110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8F3A7-3302-497A-8B94-14549C223C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02340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B55A-9A7B-41CF-883A-3D7D48E29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2687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E3BD9-7EBB-4515-B1AB-E90E149CAA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943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DB73-CE05-4660-8BE4-857A8BB87CD0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7EA-7316-4F3D-BB50-A489937F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2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DB73-CE05-4660-8BE4-857A8BB87CD0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7EA-7316-4F3D-BB50-A489937F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5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DB73-CE05-4660-8BE4-857A8BB87CD0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7EA-7316-4F3D-BB50-A489937F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9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8DB73-CE05-4660-8BE4-857A8BB87CD0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017EA-7316-4F3D-BB50-A489937F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3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4EDE0C5-06EA-45C9-A2F2-0D9FB9DE3AB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A96D049-1278-46E3-983D-913172427D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11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+mn-lt"/>
              </a:defRPr>
            </a:lvl1pPr>
          </a:lstStyle>
          <a:p>
            <a:pPr>
              <a:defRPr/>
            </a:pPr>
            <a:fld id="{B4089181-A768-4CBE-8B4D-EADDC3869C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48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+mn-lt"/>
              </a:defRPr>
            </a:lvl1pPr>
          </a:lstStyle>
          <a:p>
            <a:fld id="{4BA1608D-0110-447F-84C8-60084F5A61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59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+mn-lt"/>
              </a:defRPr>
            </a:lvl1pPr>
          </a:lstStyle>
          <a:p>
            <a:fld id="{2DD35997-6B4F-46CD-85D0-86D214D4C5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8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+mn-lt"/>
              </a:defRPr>
            </a:lvl1pPr>
          </a:lstStyle>
          <a:p>
            <a:pPr>
              <a:defRPr/>
            </a:pPr>
            <a:fld id="{1760EAB4-8508-4F83-B158-07041827D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3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1.xml"/><Relationship Id="rId1" Type="http://schemas.openxmlformats.org/officeDocument/2006/relationships/themeOverride" Target="../theme/themeOverr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2.xml"/><Relationship Id="rId1" Type="http://schemas.openxmlformats.org/officeDocument/2006/relationships/themeOverride" Target="../theme/themeOverrid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0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CE111: Engineering Drawing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651131"/>
            <a:ext cx="3793678" cy="133200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Lecture 9: </a:t>
            </a:r>
          </a:p>
          <a:p>
            <a:pPr algn="ctr"/>
            <a:r>
              <a:rPr lang="en-US" sz="2800" b="1" dirty="0" smtClean="0"/>
              <a:t>Projection </a:t>
            </a:r>
            <a:r>
              <a:rPr lang="en-US" sz="2800" b="1" dirty="0"/>
              <a:t>of </a:t>
            </a:r>
            <a:r>
              <a:rPr lang="en-US" sz="2800" b="1" dirty="0" smtClean="0"/>
              <a:t>Points </a:t>
            </a:r>
            <a:r>
              <a:rPr lang="en-US" sz="2800" b="1" dirty="0"/>
              <a:t>and Lines</a:t>
            </a:r>
            <a:r>
              <a:rPr lang="en-US" sz="2800" dirty="0" smtClean="0"/>
              <a:t>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709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490" name="Group 2"/>
          <p:cNvGrpSpPr>
            <a:grpSpLocks/>
          </p:cNvGrpSpPr>
          <p:nvPr/>
        </p:nvGrpSpPr>
        <p:grpSpPr bwMode="auto">
          <a:xfrm>
            <a:off x="1744663" y="1662114"/>
            <a:ext cx="1884362" cy="1422897"/>
            <a:chOff x="436" y="2112"/>
            <a:chExt cx="1247" cy="775"/>
          </a:xfrm>
        </p:grpSpPr>
        <p:sp>
          <p:nvSpPr>
            <p:cNvPr id="191491" name="Text Box 3"/>
            <p:cNvSpPr txBox="1">
              <a:spLocks noChangeArrowheads="1"/>
            </p:cNvSpPr>
            <p:nvPr/>
          </p:nvSpPr>
          <p:spPr bwMode="auto">
            <a:xfrm>
              <a:off x="436" y="2736"/>
              <a:ext cx="195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91492" name="Text Box 4"/>
            <p:cNvSpPr txBox="1">
              <a:spLocks noChangeArrowheads="1"/>
            </p:cNvSpPr>
            <p:nvPr/>
          </p:nvSpPr>
          <p:spPr bwMode="auto">
            <a:xfrm>
              <a:off x="1488" y="2112"/>
              <a:ext cx="195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191493" name="Group 5"/>
          <p:cNvGrpSpPr>
            <a:grpSpLocks/>
          </p:cNvGrpSpPr>
          <p:nvPr/>
        </p:nvGrpSpPr>
        <p:grpSpPr bwMode="auto">
          <a:xfrm>
            <a:off x="1869437" y="212726"/>
            <a:ext cx="2766065" cy="3444875"/>
            <a:chOff x="3871" y="1277"/>
            <a:chExt cx="1564" cy="1948"/>
          </a:xfrm>
        </p:grpSpPr>
        <p:sp>
          <p:nvSpPr>
            <p:cNvPr id="191494" name="AutoShape 6"/>
            <p:cNvSpPr>
              <a:spLocks noChangeArrowheads="1"/>
            </p:cNvSpPr>
            <p:nvPr/>
          </p:nvSpPr>
          <p:spPr bwMode="auto">
            <a:xfrm rot="5323066" flipV="1">
              <a:off x="3563" y="1615"/>
              <a:ext cx="1482" cy="805"/>
            </a:xfrm>
            <a:prstGeom prst="parallelogram">
              <a:avLst>
                <a:gd name="adj" fmla="val 60983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1495" name="AutoShape 7"/>
            <p:cNvSpPr>
              <a:spLocks noChangeArrowheads="1"/>
            </p:cNvSpPr>
            <p:nvPr/>
          </p:nvSpPr>
          <p:spPr bwMode="auto">
            <a:xfrm rot="19742203" flipV="1">
              <a:off x="4013" y="2283"/>
              <a:ext cx="1422" cy="901"/>
            </a:xfrm>
            <a:prstGeom prst="parallelogram">
              <a:avLst>
                <a:gd name="adj" fmla="val 52279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1496" name="Text Box 8"/>
            <p:cNvSpPr txBox="1">
              <a:spLocks noChangeArrowheads="1"/>
            </p:cNvSpPr>
            <p:nvPr/>
          </p:nvSpPr>
          <p:spPr bwMode="auto">
            <a:xfrm rot="19883616">
              <a:off x="3871" y="1679"/>
              <a:ext cx="274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V.P.</a:t>
              </a:r>
            </a:p>
          </p:txBody>
        </p:sp>
        <p:graphicFrame>
          <p:nvGraphicFramePr>
            <p:cNvPr id="191497" name="Object 9"/>
            <p:cNvGraphicFramePr>
              <a:graphicFrameLocks noChangeAspect="1"/>
            </p:cNvGraphicFramePr>
            <p:nvPr/>
          </p:nvGraphicFramePr>
          <p:xfrm>
            <a:off x="4656" y="3116"/>
            <a:ext cx="20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" name="CorelDRAW" r:id="rId4" imgW="668520" imgH="320400" progId="CorelDRAW.Graphic.11">
                    <p:embed/>
                  </p:oleObj>
                </mc:Choice>
                <mc:Fallback>
                  <p:oleObj name="CorelDRAW" r:id="rId4" imgW="668520" imgH="320400" progId="CorelDRAW.Graphic.11">
                    <p:embed/>
                    <p:pic>
                      <p:nvPicPr>
                        <p:cNvPr id="19149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116"/>
                          <a:ext cx="20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1498" name="Group 10"/>
          <p:cNvGrpSpPr>
            <a:grpSpLocks/>
          </p:cNvGrpSpPr>
          <p:nvPr/>
        </p:nvGrpSpPr>
        <p:grpSpPr bwMode="auto">
          <a:xfrm>
            <a:off x="2136776" y="944563"/>
            <a:ext cx="1960563" cy="1530350"/>
            <a:chOff x="351" y="555"/>
            <a:chExt cx="1094" cy="770"/>
          </a:xfrm>
        </p:grpSpPr>
        <p:sp>
          <p:nvSpPr>
            <p:cNvPr id="191499" name="Line 11"/>
            <p:cNvSpPr>
              <a:spLocks noChangeShapeType="1"/>
            </p:cNvSpPr>
            <p:nvPr/>
          </p:nvSpPr>
          <p:spPr bwMode="auto">
            <a:xfrm flipH="1" flipV="1">
              <a:off x="726" y="555"/>
              <a:ext cx="719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91500" name="Group 12"/>
            <p:cNvGrpSpPr>
              <a:grpSpLocks/>
            </p:cNvGrpSpPr>
            <p:nvPr/>
          </p:nvGrpSpPr>
          <p:grpSpPr bwMode="auto">
            <a:xfrm rot="377888">
              <a:off x="351" y="1169"/>
              <a:ext cx="309" cy="156"/>
              <a:chOff x="1968" y="2544"/>
              <a:chExt cx="480" cy="240"/>
            </a:xfrm>
          </p:grpSpPr>
          <p:sp>
            <p:nvSpPr>
              <p:cNvPr id="191501" name="Line 13"/>
              <p:cNvSpPr>
                <a:spLocks noChangeShapeType="1"/>
              </p:cNvSpPr>
              <p:nvPr/>
            </p:nvSpPr>
            <p:spPr bwMode="auto">
              <a:xfrm flipH="1" flipV="1">
                <a:off x="1968" y="2544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1502" name="Line 14"/>
              <p:cNvSpPr>
                <a:spLocks noChangeShapeType="1"/>
              </p:cNvSpPr>
              <p:nvPr/>
            </p:nvSpPr>
            <p:spPr bwMode="auto">
              <a:xfrm flipH="1" flipV="1">
                <a:off x="2172" y="264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91503" name="Line 15"/>
            <p:cNvSpPr>
              <a:spLocks noChangeShapeType="1"/>
            </p:cNvSpPr>
            <p:nvPr/>
          </p:nvSpPr>
          <p:spPr bwMode="auto">
            <a:xfrm flipH="1" flipV="1">
              <a:off x="979" y="645"/>
              <a:ext cx="192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91504" name="Group 16"/>
          <p:cNvGrpSpPr>
            <a:grpSpLocks/>
          </p:cNvGrpSpPr>
          <p:nvPr/>
        </p:nvGrpSpPr>
        <p:grpSpPr bwMode="auto">
          <a:xfrm>
            <a:off x="2687638" y="1487488"/>
            <a:ext cx="1409700" cy="1497012"/>
            <a:chOff x="869" y="1762"/>
            <a:chExt cx="787" cy="753"/>
          </a:xfrm>
        </p:grpSpPr>
        <p:grpSp>
          <p:nvGrpSpPr>
            <p:cNvPr id="191505" name="Group 17"/>
            <p:cNvGrpSpPr>
              <a:grpSpLocks/>
            </p:cNvGrpSpPr>
            <p:nvPr/>
          </p:nvGrpSpPr>
          <p:grpSpPr bwMode="auto">
            <a:xfrm>
              <a:off x="869" y="1762"/>
              <a:ext cx="787" cy="753"/>
              <a:chOff x="658" y="828"/>
              <a:chExt cx="787" cy="753"/>
            </a:xfrm>
          </p:grpSpPr>
          <p:sp>
            <p:nvSpPr>
              <p:cNvPr id="191506" name="Line 18"/>
              <p:cNvSpPr>
                <a:spLocks noChangeShapeType="1"/>
              </p:cNvSpPr>
              <p:nvPr/>
            </p:nvSpPr>
            <p:spPr bwMode="auto">
              <a:xfrm>
                <a:off x="658" y="1342"/>
                <a:ext cx="0" cy="2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1507" name="Line 19"/>
              <p:cNvSpPr>
                <a:spLocks noChangeShapeType="1"/>
              </p:cNvSpPr>
              <p:nvPr/>
            </p:nvSpPr>
            <p:spPr bwMode="auto">
              <a:xfrm>
                <a:off x="1445" y="828"/>
                <a:ext cx="0" cy="7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1508" name="Line 20"/>
              <p:cNvSpPr>
                <a:spLocks noChangeShapeType="1"/>
              </p:cNvSpPr>
              <p:nvPr/>
            </p:nvSpPr>
            <p:spPr bwMode="auto">
              <a:xfrm>
                <a:off x="1445" y="1273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91509" name="Line 21"/>
            <p:cNvSpPr>
              <a:spLocks noChangeShapeType="1"/>
            </p:cNvSpPr>
            <p:nvPr/>
          </p:nvSpPr>
          <p:spPr bwMode="auto">
            <a:xfrm>
              <a:off x="869" y="2310"/>
              <a:ext cx="0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91510" name="Group 22"/>
          <p:cNvGrpSpPr>
            <a:grpSpLocks/>
          </p:cNvGrpSpPr>
          <p:nvPr/>
        </p:nvGrpSpPr>
        <p:grpSpPr bwMode="auto">
          <a:xfrm>
            <a:off x="4330700" y="2014539"/>
            <a:ext cx="850900" cy="390525"/>
            <a:chOff x="5263" y="2296"/>
            <a:chExt cx="481" cy="221"/>
          </a:xfrm>
        </p:grpSpPr>
        <p:sp>
          <p:nvSpPr>
            <p:cNvPr id="191511" name="Text Box 23"/>
            <p:cNvSpPr txBox="1">
              <a:spLocks noChangeArrowheads="1"/>
            </p:cNvSpPr>
            <p:nvPr/>
          </p:nvSpPr>
          <p:spPr bwMode="auto">
            <a:xfrm rot="1539104">
              <a:off x="5330" y="2296"/>
              <a:ext cx="41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For Fv</a:t>
              </a:r>
            </a:p>
          </p:txBody>
        </p:sp>
        <p:sp>
          <p:nvSpPr>
            <p:cNvPr id="191512" name="Line 24"/>
            <p:cNvSpPr>
              <a:spLocks noChangeShapeType="1"/>
            </p:cNvSpPr>
            <p:nvPr/>
          </p:nvSpPr>
          <p:spPr bwMode="auto">
            <a:xfrm flipH="1" flipV="1">
              <a:off x="5263" y="2363"/>
              <a:ext cx="277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91513" name="Group 25"/>
          <p:cNvGrpSpPr>
            <a:grpSpLocks/>
          </p:cNvGrpSpPr>
          <p:nvPr/>
        </p:nvGrpSpPr>
        <p:grpSpPr bwMode="auto">
          <a:xfrm>
            <a:off x="2195514" y="2236789"/>
            <a:ext cx="1901825" cy="738187"/>
            <a:chOff x="384" y="1205"/>
            <a:chExt cx="1061" cy="372"/>
          </a:xfrm>
        </p:grpSpPr>
        <p:sp>
          <p:nvSpPr>
            <p:cNvPr id="191514" name="Line 26"/>
            <p:cNvSpPr>
              <a:spLocks noChangeShapeType="1"/>
            </p:cNvSpPr>
            <p:nvPr/>
          </p:nvSpPr>
          <p:spPr bwMode="auto">
            <a:xfrm>
              <a:off x="384" y="1427"/>
              <a:ext cx="269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1515" name="Line 27"/>
            <p:cNvSpPr>
              <a:spLocks noChangeShapeType="1"/>
            </p:cNvSpPr>
            <p:nvPr/>
          </p:nvSpPr>
          <p:spPr bwMode="auto">
            <a:xfrm>
              <a:off x="726" y="1205"/>
              <a:ext cx="719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91516" name="Group 28"/>
          <p:cNvGrpSpPr>
            <a:grpSpLocks/>
          </p:cNvGrpSpPr>
          <p:nvPr/>
        </p:nvGrpSpPr>
        <p:grpSpPr bwMode="auto">
          <a:xfrm>
            <a:off x="2173288" y="944563"/>
            <a:ext cx="635000" cy="1733550"/>
            <a:chOff x="371" y="555"/>
            <a:chExt cx="355" cy="872"/>
          </a:xfrm>
        </p:grpSpPr>
        <p:sp>
          <p:nvSpPr>
            <p:cNvPr id="191517" name="Line 29"/>
            <p:cNvSpPr>
              <a:spLocks noChangeShapeType="1"/>
            </p:cNvSpPr>
            <p:nvPr/>
          </p:nvSpPr>
          <p:spPr bwMode="auto">
            <a:xfrm>
              <a:off x="726" y="555"/>
              <a:ext cx="0" cy="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1518" name="Line 30"/>
            <p:cNvSpPr>
              <a:spLocks noChangeShapeType="1"/>
            </p:cNvSpPr>
            <p:nvPr/>
          </p:nvSpPr>
          <p:spPr bwMode="auto">
            <a:xfrm>
              <a:off x="371" y="1154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91519" name="Group 31"/>
          <p:cNvGrpSpPr>
            <a:grpSpLocks/>
          </p:cNvGrpSpPr>
          <p:nvPr/>
        </p:nvGrpSpPr>
        <p:grpSpPr bwMode="auto">
          <a:xfrm>
            <a:off x="1905001" y="669926"/>
            <a:ext cx="1012825" cy="1528763"/>
            <a:chOff x="3891" y="1536"/>
            <a:chExt cx="573" cy="864"/>
          </a:xfrm>
        </p:grpSpPr>
        <p:sp>
          <p:nvSpPr>
            <p:cNvPr id="191520" name="Text Box 32"/>
            <p:cNvSpPr txBox="1">
              <a:spLocks noChangeArrowheads="1"/>
            </p:cNvSpPr>
            <p:nvPr/>
          </p:nvSpPr>
          <p:spPr bwMode="auto">
            <a:xfrm>
              <a:off x="3891" y="2210"/>
              <a:ext cx="19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a’</a:t>
              </a:r>
            </a:p>
          </p:txBody>
        </p:sp>
        <p:sp>
          <p:nvSpPr>
            <p:cNvPr id="191521" name="Text Box 33"/>
            <p:cNvSpPr txBox="1">
              <a:spLocks noChangeArrowheads="1"/>
            </p:cNvSpPr>
            <p:nvPr/>
          </p:nvSpPr>
          <p:spPr bwMode="auto">
            <a:xfrm>
              <a:off x="4263" y="1536"/>
              <a:ext cx="201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b’</a:t>
              </a:r>
            </a:p>
          </p:txBody>
        </p:sp>
      </p:grpSp>
      <p:grpSp>
        <p:nvGrpSpPr>
          <p:cNvPr id="191522" name="Group 34"/>
          <p:cNvGrpSpPr>
            <a:grpSpLocks/>
          </p:cNvGrpSpPr>
          <p:nvPr/>
        </p:nvGrpSpPr>
        <p:grpSpPr bwMode="auto">
          <a:xfrm>
            <a:off x="2540001" y="2844801"/>
            <a:ext cx="1743075" cy="377825"/>
            <a:chOff x="4250" y="2765"/>
            <a:chExt cx="986" cy="214"/>
          </a:xfrm>
        </p:grpSpPr>
        <p:sp>
          <p:nvSpPr>
            <p:cNvPr id="191523" name="Text Box 35"/>
            <p:cNvSpPr txBox="1">
              <a:spLocks noChangeArrowheads="1"/>
            </p:cNvSpPr>
            <p:nvPr/>
          </p:nvSpPr>
          <p:spPr bwMode="auto">
            <a:xfrm>
              <a:off x="4250" y="2765"/>
              <a:ext cx="15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1524" name="Text Box 36"/>
            <p:cNvSpPr txBox="1">
              <a:spLocks noChangeArrowheads="1"/>
            </p:cNvSpPr>
            <p:nvPr/>
          </p:nvSpPr>
          <p:spPr bwMode="auto">
            <a:xfrm>
              <a:off x="5074" y="2789"/>
              <a:ext cx="16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91525" name="Group 37"/>
          <p:cNvGrpSpPr>
            <a:grpSpLocks/>
          </p:cNvGrpSpPr>
          <p:nvPr/>
        </p:nvGrpSpPr>
        <p:grpSpPr bwMode="auto">
          <a:xfrm>
            <a:off x="2344738" y="1211263"/>
            <a:ext cx="2006600" cy="1516062"/>
            <a:chOff x="4139" y="1842"/>
            <a:chExt cx="1135" cy="857"/>
          </a:xfrm>
        </p:grpSpPr>
        <p:sp>
          <p:nvSpPr>
            <p:cNvPr id="191526" name="Line 38"/>
            <p:cNvSpPr>
              <a:spLocks noChangeShapeType="1"/>
            </p:cNvSpPr>
            <p:nvPr/>
          </p:nvSpPr>
          <p:spPr bwMode="auto">
            <a:xfrm flipV="1">
              <a:off x="4333" y="1998"/>
              <a:ext cx="798" cy="577"/>
            </a:xfrm>
            <a:prstGeom prst="line">
              <a:avLst/>
            </a:prstGeom>
            <a:noFill/>
            <a:ln w="57150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1527" name="Text Box 39"/>
            <p:cNvSpPr txBox="1">
              <a:spLocks noChangeArrowheads="1"/>
            </p:cNvSpPr>
            <p:nvPr/>
          </p:nvSpPr>
          <p:spPr bwMode="auto">
            <a:xfrm>
              <a:off x="5093" y="1842"/>
              <a:ext cx="181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1528" name="Text Box 40"/>
            <p:cNvSpPr txBox="1">
              <a:spLocks noChangeArrowheads="1"/>
            </p:cNvSpPr>
            <p:nvPr/>
          </p:nvSpPr>
          <p:spPr bwMode="auto">
            <a:xfrm>
              <a:off x="4139" y="2509"/>
              <a:ext cx="187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191529" name="Group 41"/>
          <p:cNvGrpSpPr>
            <a:grpSpLocks/>
          </p:cNvGrpSpPr>
          <p:nvPr/>
        </p:nvGrpSpPr>
        <p:grpSpPr bwMode="auto">
          <a:xfrm>
            <a:off x="2154239" y="1435101"/>
            <a:ext cx="1019175" cy="696913"/>
            <a:chOff x="4032" y="1968"/>
            <a:chExt cx="576" cy="394"/>
          </a:xfrm>
        </p:grpSpPr>
        <p:sp>
          <p:nvSpPr>
            <p:cNvPr id="191530" name="Line 42"/>
            <p:cNvSpPr>
              <a:spLocks noChangeShapeType="1"/>
            </p:cNvSpPr>
            <p:nvPr/>
          </p:nvSpPr>
          <p:spPr bwMode="auto">
            <a:xfrm flipV="1">
              <a:off x="4032" y="1968"/>
              <a:ext cx="576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1531" name="Text Box 43"/>
            <p:cNvSpPr txBox="1">
              <a:spLocks noChangeArrowheads="1"/>
            </p:cNvSpPr>
            <p:nvPr/>
          </p:nvSpPr>
          <p:spPr bwMode="auto">
            <a:xfrm>
              <a:off x="4136" y="2018"/>
              <a:ext cx="19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</a:t>
              </a:r>
            </a:p>
          </p:txBody>
        </p:sp>
      </p:grpSp>
      <p:grpSp>
        <p:nvGrpSpPr>
          <p:cNvPr id="191532" name="Group 44"/>
          <p:cNvGrpSpPr>
            <a:grpSpLocks/>
          </p:cNvGrpSpPr>
          <p:nvPr/>
        </p:nvGrpSpPr>
        <p:grpSpPr bwMode="auto">
          <a:xfrm>
            <a:off x="2709863" y="2463797"/>
            <a:ext cx="673100" cy="487541"/>
            <a:chOff x="4346" y="2550"/>
            <a:chExt cx="381" cy="276"/>
          </a:xfrm>
        </p:grpSpPr>
        <p:sp>
          <p:nvSpPr>
            <p:cNvPr id="191533" name="Line 45"/>
            <p:cNvSpPr>
              <a:spLocks noChangeShapeType="1"/>
            </p:cNvSpPr>
            <p:nvPr/>
          </p:nvSpPr>
          <p:spPr bwMode="auto">
            <a:xfrm flipV="1">
              <a:off x="4346" y="2550"/>
              <a:ext cx="381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1534" name="Text Box 46"/>
            <p:cNvSpPr txBox="1">
              <a:spLocks noChangeArrowheads="1"/>
            </p:cNvSpPr>
            <p:nvPr/>
          </p:nvSpPr>
          <p:spPr bwMode="auto">
            <a:xfrm>
              <a:off x="4437" y="2669"/>
              <a:ext cx="153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</p:grpSp>
      <p:grpSp>
        <p:nvGrpSpPr>
          <p:cNvPr id="191535" name="Group 47"/>
          <p:cNvGrpSpPr>
            <a:grpSpLocks/>
          </p:cNvGrpSpPr>
          <p:nvPr/>
        </p:nvGrpSpPr>
        <p:grpSpPr bwMode="auto">
          <a:xfrm>
            <a:off x="3314700" y="76200"/>
            <a:ext cx="742950" cy="882650"/>
            <a:chOff x="4688" y="1200"/>
            <a:chExt cx="420" cy="499"/>
          </a:xfrm>
        </p:grpSpPr>
        <p:sp>
          <p:nvSpPr>
            <p:cNvPr id="191536" name="Line 48"/>
            <p:cNvSpPr>
              <a:spLocks noChangeShapeType="1"/>
            </p:cNvSpPr>
            <p:nvPr/>
          </p:nvSpPr>
          <p:spPr bwMode="auto">
            <a:xfrm>
              <a:off x="4887" y="1392"/>
              <a:ext cx="0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1537" name="Text Box 49"/>
            <p:cNvSpPr txBox="1">
              <a:spLocks noChangeArrowheads="1"/>
            </p:cNvSpPr>
            <p:nvPr/>
          </p:nvSpPr>
          <p:spPr bwMode="auto">
            <a:xfrm>
              <a:off x="4688" y="1200"/>
              <a:ext cx="42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For Tv</a:t>
              </a:r>
            </a:p>
          </p:txBody>
        </p:sp>
      </p:grpSp>
      <p:grpSp>
        <p:nvGrpSpPr>
          <p:cNvPr id="191538" name="Group 50"/>
          <p:cNvGrpSpPr>
            <a:grpSpLocks/>
          </p:cNvGrpSpPr>
          <p:nvPr/>
        </p:nvGrpSpPr>
        <p:grpSpPr bwMode="auto">
          <a:xfrm>
            <a:off x="2147889" y="927101"/>
            <a:ext cx="676275" cy="1223963"/>
            <a:chOff x="4028" y="1681"/>
            <a:chExt cx="383" cy="692"/>
          </a:xfrm>
        </p:grpSpPr>
        <p:sp>
          <p:nvSpPr>
            <p:cNvPr id="191539" name="Line 51"/>
            <p:cNvSpPr>
              <a:spLocks noChangeShapeType="1"/>
            </p:cNvSpPr>
            <p:nvPr/>
          </p:nvSpPr>
          <p:spPr bwMode="auto">
            <a:xfrm flipH="1">
              <a:off x="4028" y="1681"/>
              <a:ext cx="383" cy="6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1540" name="Text Box 52"/>
            <p:cNvSpPr txBox="1">
              <a:spLocks noChangeArrowheads="1"/>
            </p:cNvSpPr>
            <p:nvPr/>
          </p:nvSpPr>
          <p:spPr bwMode="auto">
            <a:xfrm rot="-3580067">
              <a:off x="4005" y="1900"/>
              <a:ext cx="26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F.V</a:t>
              </a:r>
              <a:r>
                <a:rPr lang="en-US" altLang="en-US" sz="1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191541" name="Group 53"/>
          <p:cNvGrpSpPr>
            <a:grpSpLocks/>
          </p:cNvGrpSpPr>
          <p:nvPr/>
        </p:nvGrpSpPr>
        <p:grpSpPr bwMode="auto">
          <a:xfrm>
            <a:off x="2687638" y="2949572"/>
            <a:ext cx="1409700" cy="304986"/>
            <a:chOff x="4333" y="2825"/>
            <a:chExt cx="798" cy="172"/>
          </a:xfrm>
        </p:grpSpPr>
        <p:sp>
          <p:nvSpPr>
            <p:cNvPr id="191542" name="Line 54"/>
            <p:cNvSpPr>
              <a:spLocks noChangeShapeType="1"/>
            </p:cNvSpPr>
            <p:nvPr/>
          </p:nvSpPr>
          <p:spPr bwMode="auto">
            <a:xfrm>
              <a:off x="4333" y="2825"/>
              <a:ext cx="7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1543" name="Text Box 55"/>
            <p:cNvSpPr txBox="1">
              <a:spLocks noChangeArrowheads="1"/>
            </p:cNvSpPr>
            <p:nvPr/>
          </p:nvSpPr>
          <p:spPr bwMode="auto">
            <a:xfrm>
              <a:off x="4649" y="2841"/>
              <a:ext cx="24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T.V.</a:t>
              </a:r>
            </a:p>
          </p:txBody>
        </p:sp>
      </p:grpSp>
      <p:grpSp>
        <p:nvGrpSpPr>
          <p:cNvPr id="191544" name="Group 56"/>
          <p:cNvGrpSpPr>
            <a:grpSpLocks/>
          </p:cNvGrpSpPr>
          <p:nvPr/>
        </p:nvGrpSpPr>
        <p:grpSpPr bwMode="auto">
          <a:xfrm>
            <a:off x="7239000" y="107950"/>
            <a:ext cx="2851150" cy="3397250"/>
            <a:chOff x="2976" y="77"/>
            <a:chExt cx="1635" cy="1948"/>
          </a:xfrm>
        </p:grpSpPr>
        <p:grpSp>
          <p:nvGrpSpPr>
            <p:cNvPr id="191545" name="Group 57"/>
            <p:cNvGrpSpPr>
              <a:grpSpLocks/>
            </p:cNvGrpSpPr>
            <p:nvPr/>
          </p:nvGrpSpPr>
          <p:grpSpPr bwMode="auto">
            <a:xfrm>
              <a:off x="2976" y="897"/>
              <a:ext cx="1068" cy="803"/>
              <a:chOff x="436" y="2112"/>
              <a:chExt cx="1249" cy="775"/>
            </a:xfrm>
          </p:grpSpPr>
          <p:sp>
            <p:nvSpPr>
              <p:cNvPr id="191546" name="Text Box 58"/>
              <p:cNvSpPr txBox="1">
                <a:spLocks noChangeArrowheads="1"/>
              </p:cNvSpPr>
              <p:nvPr/>
            </p:nvSpPr>
            <p:spPr bwMode="auto">
              <a:xfrm>
                <a:off x="436" y="2734"/>
                <a:ext cx="198" cy="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91547" name="Text Box 59"/>
              <p:cNvSpPr txBox="1">
                <a:spLocks noChangeArrowheads="1"/>
              </p:cNvSpPr>
              <p:nvPr/>
            </p:nvSpPr>
            <p:spPr bwMode="auto">
              <a:xfrm>
                <a:off x="1487" y="2112"/>
                <a:ext cx="198" cy="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</a:p>
            </p:txBody>
          </p:sp>
        </p:grpSp>
        <p:grpSp>
          <p:nvGrpSpPr>
            <p:cNvPr id="191548" name="Group 60"/>
            <p:cNvGrpSpPr>
              <a:grpSpLocks/>
            </p:cNvGrpSpPr>
            <p:nvPr/>
          </p:nvGrpSpPr>
          <p:grpSpPr bwMode="auto">
            <a:xfrm>
              <a:off x="3046" y="77"/>
              <a:ext cx="1565" cy="1948"/>
              <a:chOff x="3870" y="1277"/>
              <a:chExt cx="1565" cy="1948"/>
            </a:xfrm>
          </p:grpSpPr>
          <p:sp>
            <p:nvSpPr>
              <p:cNvPr id="191549" name="AutoShape 61"/>
              <p:cNvSpPr>
                <a:spLocks noChangeArrowheads="1"/>
              </p:cNvSpPr>
              <p:nvPr/>
            </p:nvSpPr>
            <p:spPr bwMode="auto">
              <a:xfrm rot="5323066" flipV="1">
                <a:off x="3563" y="1615"/>
                <a:ext cx="1482" cy="805"/>
              </a:xfrm>
              <a:prstGeom prst="parallelogram">
                <a:avLst>
                  <a:gd name="adj" fmla="val 60983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1550" name="AutoShape 62"/>
              <p:cNvSpPr>
                <a:spLocks noChangeArrowheads="1"/>
              </p:cNvSpPr>
              <p:nvPr/>
            </p:nvSpPr>
            <p:spPr bwMode="auto">
              <a:xfrm rot="19742203" flipV="1">
                <a:off x="4013" y="2283"/>
                <a:ext cx="1422" cy="901"/>
              </a:xfrm>
              <a:prstGeom prst="parallelogram">
                <a:avLst>
                  <a:gd name="adj" fmla="val 52279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1551" name="Text Box 63"/>
              <p:cNvSpPr txBox="1">
                <a:spLocks noChangeArrowheads="1"/>
              </p:cNvSpPr>
              <p:nvPr/>
            </p:nvSpPr>
            <p:spPr bwMode="auto">
              <a:xfrm rot="19883616">
                <a:off x="3870" y="1676"/>
                <a:ext cx="27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V.P.</a:t>
                </a:r>
              </a:p>
            </p:txBody>
          </p:sp>
          <p:graphicFrame>
            <p:nvGraphicFramePr>
              <p:cNvPr id="191552" name="Object 64"/>
              <p:cNvGraphicFramePr>
                <a:graphicFrameLocks noChangeAspect="1"/>
              </p:cNvGraphicFramePr>
              <p:nvPr/>
            </p:nvGraphicFramePr>
            <p:xfrm>
              <a:off x="4656" y="3116"/>
              <a:ext cx="205" cy="1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3" name="CorelDRAW" r:id="rId6" imgW="668520" imgH="320400" progId="CorelDRAW.Graphic.11">
                      <p:embed/>
                    </p:oleObj>
                  </mc:Choice>
                  <mc:Fallback>
                    <p:oleObj name="CorelDRAW" r:id="rId6" imgW="668520" imgH="320400" progId="CorelDRAW.Graphic.11">
                      <p:embed/>
                      <p:pic>
                        <p:nvPicPr>
                          <p:cNvPr id="191552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116"/>
                            <a:ext cx="205" cy="1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1553" name="Group 65"/>
            <p:cNvGrpSpPr>
              <a:grpSpLocks/>
            </p:cNvGrpSpPr>
            <p:nvPr/>
          </p:nvGrpSpPr>
          <p:grpSpPr bwMode="auto">
            <a:xfrm>
              <a:off x="3231" y="1222"/>
              <a:ext cx="1076" cy="417"/>
              <a:chOff x="384" y="1205"/>
              <a:chExt cx="1061" cy="372"/>
            </a:xfrm>
          </p:grpSpPr>
          <p:sp>
            <p:nvSpPr>
              <p:cNvPr id="191554" name="Line 66"/>
              <p:cNvSpPr>
                <a:spLocks noChangeShapeType="1"/>
              </p:cNvSpPr>
              <p:nvPr/>
            </p:nvSpPr>
            <p:spPr bwMode="auto">
              <a:xfrm>
                <a:off x="384" y="1427"/>
                <a:ext cx="269" cy="1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1555" name="Line 67"/>
              <p:cNvSpPr>
                <a:spLocks noChangeShapeType="1"/>
              </p:cNvSpPr>
              <p:nvPr/>
            </p:nvSpPr>
            <p:spPr bwMode="auto">
              <a:xfrm>
                <a:off x="726" y="1205"/>
                <a:ext cx="719" cy="3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191556" name="Group 68"/>
            <p:cNvGrpSpPr>
              <a:grpSpLocks/>
            </p:cNvGrpSpPr>
            <p:nvPr/>
          </p:nvGrpSpPr>
          <p:grpSpPr bwMode="auto">
            <a:xfrm>
              <a:off x="3218" y="491"/>
              <a:ext cx="360" cy="980"/>
              <a:chOff x="371" y="555"/>
              <a:chExt cx="355" cy="872"/>
            </a:xfrm>
          </p:grpSpPr>
          <p:sp>
            <p:nvSpPr>
              <p:cNvPr id="191557" name="Line 69"/>
              <p:cNvSpPr>
                <a:spLocks noChangeShapeType="1"/>
              </p:cNvSpPr>
              <p:nvPr/>
            </p:nvSpPr>
            <p:spPr bwMode="auto">
              <a:xfrm>
                <a:off x="726" y="555"/>
                <a:ext cx="0" cy="6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1558" name="Line 70"/>
              <p:cNvSpPr>
                <a:spLocks noChangeShapeType="1"/>
              </p:cNvSpPr>
              <p:nvPr/>
            </p:nvSpPr>
            <p:spPr bwMode="auto">
              <a:xfrm>
                <a:off x="371" y="1154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191559" name="Group 71"/>
            <p:cNvGrpSpPr>
              <a:grpSpLocks/>
            </p:cNvGrpSpPr>
            <p:nvPr/>
          </p:nvGrpSpPr>
          <p:grpSpPr bwMode="auto">
            <a:xfrm>
              <a:off x="3067" y="336"/>
              <a:ext cx="576" cy="870"/>
              <a:chOff x="3891" y="1536"/>
              <a:chExt cx="576" cy="870"/>
            </a:xfrm>
          </p:grpSpPr>
          <p:sp>
            <p:nvSpPr>
              <p:cNvPr id="191560" name="Text Box 72"/>
              <p:cNvSpPr txBox="1">
                <a:spLocks noChangeArrowheads="1"/>
              </p:cNvSpPr>
              <p:nvPr/>
            </p:nvSpPr>
            <p:spPr bwMode="auto">
              <a:xfrm>
                <a:off x="3891" y="2212"/>
                <a:ext cx="19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a’</a:t>
                </a:r>
              </a:p>
            </p:txBody>
          </p:sp>
          <p:sp>
            <p:nvSpPr>
              <p:cNvPr id="191561" name="Text Box 73"/>
              <p:cNvSpPr txBox="1">
                <a:spLocks noChangeArrowheads="1"/>
              </p:cNvSpPr>
              <p:nvPr/>
            </p:nvSpPr>
            <p:spPr bwMode="auto">
              <a:xfrm>
                <a:off x="4264" y="1536"/>
                <a:ext cx="203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b’</a:t>
                </a:r>
              </a:p>
            </p:txBody>
          </p:sp>
        </p:grpSp>
        <p:grpSp>
          <p:nvGrpSpPr>
            <p:cNvPr id="191562" name="Group 74"/>
            <p:cNvGrpSpPr>
              <a:grpSpLocks/>
            </p:cNvGrpSpPr>
            <p:nvPr/>
          </p:nvGrpSpPr>
          <p:grpSpPr bwMode="auto">
            <a:xfrm>
              <a:off x="3426" y="1565"/>
              <a:ext cx="987" cy="215"/>
              <a:chOff x="4250" y="2765"/>
              <a:chExt cx="987" cy="215"/>
            </a:xfrm>
          </p:grpSpPr>
          <p:sp>
            <p:nvSpPr>
              <p:cNvPr id="191563" name="Text Box 75"/>
              <p:cNvSpPr txBox="1">
                <a:spLocks noChangeArrowheads="1"/>
              </p:cNvSpPr>
              <p:nvPr/>
            </p:nvSpPr>
            <p:spPr bwMode="auto">
              <a:xfrm>
                <a:off x="4250" y="2765"/>
                <a:ext cx="157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91564" name="Text Box 76"/>
              <p:cNvSpPr txBox="1">
                <a:spLocks noChangeArrowheads="1"/>
              </p:cNvSpPr>
              <p:nvPr/>
            </p:nvSpPr>
            <p:spPr bwMode="auto">
              <a:xfrm>
                <a:off x="5073" y="2787"/>
                <a:ext cx="164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191565" name="Group 77"/>
            <p:cNvGrpSpPr>
              <a:grpSpLocks/>
            </p:cNvGrpSpPr>
            <p:nvPr/>
          </p:nvGrpSpPr>
          <p:grpSpPr bwMode="auto">
            <a:xfrm>
              <a:off x="3208" y="768"/>
              <a:ext cx="576" cy="394"/>
              <a:chOff x="4032" y="1968"/>
              <a:chExt cx="576" cy="394"/>
            </a:xfrm>
          </p:grpSpPr>
          <p:sp>
            <p:nvSpPr>
              <p:cNvPr id="191566" name="Line 78"/>
              <p:cNvSpPr>
                <a:spLocks noChangeShapeType="1"/>
              </p:cNvSpPr>
              <p:nvPr/>
            </p:nvSpPr>
            <p:spPr bwMode="auto">
              <a:xfrm flipV="1">
                <a:off x="4032" y="1968"/>
                <a:ext cx="576" cy="3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1567" name="Text Box 79"/>
              <p:cNvSpPr txBox="1">
                <a:spLocks noChangeArrowheads="1"/>
              </p:cNvSpPr>
              <p:nvPr/>
            </p:nvSpPr>
            <p:spPr bwMode="auto">
              <a:xfrm>
                <a:off x="4137" y="2015"/>
                <a:ext cx="195" cy="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</a:t>
                </a:r>
              </a:p>
            </p:txBody>
          </p:sp>
        </p:grpSp>
        <p:grpSp>
          <p:nvGrpSpPr>
            <p:cNvPr id="191568" name="Group 80"/>
            <p:cNvGrpSpPr>
              <a:grpSpLocks/>
            </p:cNvGrpSpPr>
            <p:nvPr/>
          </p:nvGrpSpPr>
          <p:grpSpPr bwMode="auto">
            <a:xfrm>
              <a:off x="3522" y="1350"/>
              <a:ext cx="381" cy="280"/>
              <a:chOff x="4346" y="2550"/>
              <a:chExt cx="381" cy="280"/>
            </a:xfrm>
          </p:grpSpPr>
          <p:sp>
            <p:nvSpPr>
              <p:cNvPr id="191569" name="Line 81"/>
              <p:cNvSpPr>
                <a:spLocks noChangeShapeType="1"/>
              </p:cNvSpPr>
              <p:nvPr/>
            </p:nvSpPr>
            <p:spPr bwMode="auto">
              <a:xfrm flipV="1">
                <a:off x="4346" y="2550"/>
                <a:ext cx="381" cy="2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1570" name="Text Box 82"/>
              <p:cNvSpPr txBox="1">
                <a:spLocks noChangeArrowheads="1"/>
              </p:cNvSpPr>
              <p:nvPr/>
            </p:nvSpPr>
            <p:spPr bwMode="auto">
              <a:xfrm>
                <a:off x="4439" y="2671"/>
                <a:ext cx="155" cy="1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</a:p>
            </p:txBody>
          </p:sp>
        </p:grpSp>
        <p:grpSp>
          <p:nvGrpSpPr>
            <p:cNvPr id="191571" name="Group 83"/>
            <p:cNvGrpSpPr>
              <a:grpSpLocks/>
            </p:cNvGrpSpPr>
            <p:nvPr/>
          </p:nvGrpSpPr>
          <p:grpSpPr bwMode="auto">
            <a:xfrm>
              <a:off x="3204" y="481"/>
              <a:ext cx="383" cy="692"/>
              <a:chOff x="4028" y="1681"/>
              <a:chExt cx="383" cy="692"/>
            </a:xfrm>
          </p:grpSpPr>
          <p:sp>
            <p:nvSpPr>
              <p:cNvPr id="191572" name="Line 84"/>
              <p:cNvSpPr>
                <a:spLocks noChangeShapeType="1"/>
              </p:cNvSpPr>
              <p:nvPr/>
            </p:nvSpPr>
            <p:spPr bwMode="auto">
              <a:xfrm flipH="1">
                <a:off x="4028" y="1681"/>
                <a:ext cx="383" cy="6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1573" name="Text Box 85"/>
              <p:cNvSpPr txBox="1">
                <a:spLocks noChangeArrowheads="1"/>
              </p:cNvSpPr>
              <p:nvPr/>
            </p:nvSpPr>
            <p:spPr bwMode="auto">
              <a:xfrm rot="-3580067">
                <a:off x="4000" y="1900"/>
                <a:ext cx="270" cy="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F.V</a:t>
                </a:r>
                <a:r>
                  <a:rPr lang="en-US" altLang="en-US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  <p:grpSp>
          <p:nvGrpSpPr>
            <p:cNvPr id="191574" name="Group 86"/>
            <p:cNvGrpSpPr>
              <a:grpSpLocks/>
            </p:cNvGrpSpPr>
            <p:nvPr/>
          </p:nvGrpSpPr>
          <p:grpSpPr bwMode="auto">
            <a:xfrm>
              <a:off x="3509" y="1625"/>
              <a:ext cx="798" cy="175"/>
              <a:chOff x="4333" y="2825"/>
              <a:chExt cx="798" cy="175"/>
            </a:xfrm>
          </p:grpSpPr>
          <p:sp>
            <p:nvSpPr>
              <p:cNvPr id="191575" name="Line 87"/>
              <p:cNvSpPr>
                <a:spLocks noChangeShapeType="1"/>
              </p:cNvSpPr>
              <p:nvPr/>
            </p:nvSpPr>
            <p:spPr bwMode="auto">
              <a:xfrm>
                <a:off x="4333" y="2825"/>
                <a:ext cx="7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1576" name="Text Box 88"/>
              <p:cNvSpPr txBox="1">
                <a:spLocks noChangeArrowheads="1"/>
              </p:cNvSpPr>
              <p:nvPr/>
            </p:nvSpPr>
            <p:spPr bwMode="auto">
              <a:xfrm>
                <a:off x="4648" y="2841"/>
                <a:ext cx="244" cy="1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T.V.</a:t>
                </a:r>
              </a:p>
            </p:txBody>
          </p:sp>
        </p:grpSp>
      </p:grpSp>
      <p:grpSp>
        <p:nvGrpSpPr>
          <p:cNvPr id="191577" name="Group 89"/>
          <p:cNvGrpSpPr>
            <a:grpSpLocks/>
          </p:cNvGrpSpPr>
          <p:nvPr/>
        </p:nvGrpSpPr>
        <p:grpSpPr bwMode="auto">
          <a:xfrm>
            <a:off x="7631114" y="-31750"/>
            <a:ext cx="3116575" cy="2863850"/>
            <a:chOff x="3141" y="0"/>
            <a:chExt cx="1787" cy="1642"/>
          </a:xfrm>
        </p:grpSpPr>
        <p:grpSp>
          <p:nvGrpSpPr>
            <p:cNvPr id="191578" name="Group 90"/>
            <p:cNvGrpSpPr>
              <a:grpSpLocks/>
            </p:cNvGrpSpPr>
            <p:nvPr/>
          </p:nvGrpSpPr>
          <p:grpSpPr bwMode="auto">
            <a:xfrm>
              <a:off x="4439" y="1096"/>
              <a:ext cx="489" cy="221"/>
              <a:chOff x="5263" y="2296"/>
              <a:chExt cx="489" cy="221"/>
            </a:xfrm>
          </p:grpSpPr>
          <p:sp>
            <p:nvSpPr>
              <p:cNvPr id="191579" name="Text Box 91"/>
              <p:cNvSpPr txBox="1">
                <a:spLocks noChangeArrowheads="1"/>
              </p:cNvSpPr>
              <p:nvPr/>
            </p:nvSpPr>
            <p:spPr bwMode="auto">
              <a:xfrm rot="1539104">
                <a:off x="5329" y="2296"/>
                <a:ext cx="42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For Fv</a:t>
                </a:r>
              </a:p>
            </p:txBody>
          </p:sp>
          <p:sp>
            <p:nvSpPr>
              <p:cNvPr id="191580" name="Line 92"/>
              <p:cNvSpPr>
                <a:spLocks noChangeShapeType="1"/>
              </p:cNvSpPr>
              <p:nvPr/>
            </p:nvSpPr>
            <p:spPr bwMode="auto">
              <a:xfrm flipH="1" flipV="1">
                <a:off x="5263" y="2363"/>
                <a:ext cx="277" cy="1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191581" name="Group 93"/>
            <p:cNvGrpSpPr>
              <a:grpSpLocks/>
            </p:cNvGrpSpPr>
            <p:nvPr/>
          </p:nvGrpSpPr>
          <p:grpSpPr bwMode="auto">
            <a:xfrm>
              <a:off x="3863" y="0"/>
              <a:ext cx="426" cy="499"/>
              <a:chOff x="4687" y="1200"/>
              <a:chExt cx="426" cy="499"/>
            </a:xfrm>
          </p:grpSpPr>
          <p:sp>
            <p:nvSpPr>
              <p:cNvPr id="191582" name="Line 94"/>
              <p:cNvSpPr>
                <a:spLocks noChangeShapeType="1"/>
              </p:cNvSpPr>
              <p:nvPr/>
            </p:nvSpPr>
            <p:spPr bwMode="auto">
              <a:xfrm>
                <a:off x="4887" y="1392"/>
                <a:ext cx="0" cy="3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1583" name="Text Box 95"/>
              <p:cNvSpPr txBox="1">
                <a:spLocks noChangeArrowheads="1"/>
              </p:cNvSpPr>
              <p:nvPr/>
            </p:nvSpPr>
            <p:spPr bwMode="auto">
              <a:xfrm>
                <a:off x="4687" y="1200"/>
                <a:ext cx="426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For Tv</a:t>
                </a:r>
              </a:p>
            </p:txBody>
          </p:sp>
        </p:grpSp>
        <p:grpSp>
          <p:nvGrpSpPr>
            <p:cNvPr id="191584" name="Group 96"/>
            <p:cNvGrpSpPr>
              <a:grpSpLocks/>
            </p:cNvGrpSpPr>
            <p:nvPr/>
          </p:nvGrpSpPr>
          <p:grpSpPr bwMode="auto">
            <a:xfrm>
              <a:off x="3141" y="489"/>
              <a:ext cx="1253" cy="1153"/>
              <a:chOff x="3150" y="491"/>
              <a:chExt cx="1253" cy="1153"/>
            </a:xfrm>
          </p:grpSpPr>
          <p:grpSp>
            <p:nvGrpSpPr>
              <p:cNvPr id="191585" name="Group 97"/>
              <p:cNvGrpSpPr>
                <a:grpSpLocks/>
              </p:cNvGrpSpPr>
              <p:nvPr/>
            </p:nvGrpSpPr>
            <p:grpSpPr bwMode="auto">
              <a:xfrm>
                <a:off x="3461" y="798"/>
                <a:ext cx="798" cy="846"/>
                <a:chOff x="869" y="1762"/>
                <a:chExt cx="787" cy="753"/>
              </a:xfrm>
            </p:grpSpPr>
            <p:grpSp>
              <p:nvGrpSpPr>
                <p:cNvPr id="191586" name="Group 98"/>
                <p:cNvGrpSpPr>
                  <a:grpSpLocks/>
                </p:cNvGrpSpPr>
                <p:nvPr/>
              </p:nvGrpSpPr>
              <p:grpSpPr bwMode="auto">
                <a:xfrm>
                  <a:off x="869" y="1762"/>
                  <a:ext cx="787" cy="753"/>
                  <a:chOff x="658" y="828"/>
                  <a:chExt cx="787" cy="753"/>
                </a:xfrm>
              </p:grpSpPr>
              <p:sp>
                <p:nvSpPr>
                  <p:cNvPr id="191587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658" y="1342"/>
                    <a:ext cx="0" cy="23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00" b="1">
                      <a:solidFill>
                        <a:srgbClr val="000000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91588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445" y="828"/>
                    <a:ext cx="0" cy="75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00" b="1">
                      <a:solidFill>
                        <a:srgbClr val="000000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91589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445" y="1273"/>
                    <a:ext cx="0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00" b="1">
                      <a:solidFill>
                        <a:srgbClr val="000000"/>
                      </a:solidFill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191590" name="Line 102"/>
                <p:cNvSpPr>
                  <a:spLocks noChangeShapeType="1"/>
                </p:cNvSpPr>
                <p:nvPr/>
              </p:nvSpPr>
              <p:spPr bwMode="auto">
                <a:xfrm>
                  <a:off x="869" y="2310"/>
                  <a:ext cx="0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91591" name="Group 103"/>
              <p:cNvGrpSpPr>
                <a:grpSpLocks/>
              </p:cNvGrpSpPr>
              <p:nvPr/>
            </p:nvGrpSpPr>
            <p:grpSpPr bwMode="auto">
              <a:xfrm>
                <a:off x="3150" y="491"/>
                <a:ext cx="1109" cy="865"/>
                <a:chOff x="351" y="555"/>
                <a:chExt cx="1094" cy="770"/>
              </a:xfrm>
            </p:grpSpPr>
            <p:sp>
              <p:nvSpPr>
                <p:cNvPr id="191592" name="Line 104"/>
                <p:cNvSpPr>
                  <a:spLocks noChangeShapeType="1"/>
                </p:cNvSpPr>
                <p:nvPr/>
              </p:nvSpPr>
              <p:spPr bwMode="auto">
                <a:xfrm flipH="1" flipV="1">
                  <a:off x="726" y="555"/>
                  <a:ext cx="719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191593" name="Group 105"/>
                <p:cNvGrpSpPr>
                  <a:grpSpLocks/>
                </p:cNvGrpSpPr>
                <p:nvPr/>
              </p:nvGrpSpPr>
              <p:grpSpPr bwMode="auto">
                <a:xfrm rot="377888">
                  <a:off x="351" y="1169"/>
                  <a:ext cx="309" cy="156"/>
                  <a:chOff x="1968" y="2544"/>
                  <a:chExt cx="480" cy="240"/>
                </a:xfrm>
              </p:grpSpPr>
              <p:sp>
                <p:nvSpPr>
                  <p:cNvPr id="191594" name="Line 10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968" y="2544"/>
                    <a:ext cx="48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00" b="1">
                      <a:solidFill>
                        <a:srgbClr val="000000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91595" name="Line 10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172" y="2646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00" b="1">
                      <a:solidFill>
                        <a:srgbClr val="000000"/>
                      </a:solidFill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191596" name="Line 108"/>
                <p:cNvSpPr>
                  <a:spLocks noChangeShapeType="1"/>
                </p:cNvSpPr>
                <p:nvPr/>
              </p:nvSpPr>
              <p:spPr bwMode="auto">
                <a:xfrm flipH="1" flipV="1">
                  <a:off x="979" y="645"/>
                  <a:ext cx="192" cy="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91597" name="Group 109"/>
              <p:cNvGrpSpPr>
                <a:grpSpLocks/>
              </p:cNvGrpSpPr>
              <p:nvPr/>
            </p:nvGrpSpPr>
            <p:grpSpPr bwMode="auto">
              <a:xfrm>
                <a:off x="3270" y="640"/>
                <a:ext cx="1133" cy="865"/>
                <a:chOff x="4142" y="1840"/>
                <a:chExt cx="1133" cy="865"/>
              </a:xfrm>
            </p:grpSpPr>
            <p:sp>
              <p:nvSpPr>
                <p:cNvPr id="191598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4333" y="1998"/>
                  <a:ext cx="798" cy="577"/>
                </a:xfrm>
                <a:prstGeom prst="line">
                  <a:avLst/>
                </a:prstGeom>
                <a:noFill/>
                <a:ln w="57150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91599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5092" y="1840"/>
                  <a:ext cx="18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191600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4142" y="2511"/>
                  <a:ext cx="190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</p:grpSp>
        </p:grpSp>
      </p:grpSp>
      <p:grpSp>
        <p:nvGrpSpPr>
          <p:cNvPr id="191601" name="Group 113"/>
          <p:cNvGrpSpPr>
            <a:grpSpLocks/>
          </p:cNvGrpSpPr>
          <p:nvPr/>
        </p:nvGrpSpPr>
        <p:grpSpPr bwMode="auto">
          <a:xfrm>
            <a:off x="4800600" y="3200400"/>
            <a:ext cx="2628900" cy="3448050"/>
            <a:chOff x="4051" y="288"/>
            <a:chExt cx="1656" cy="2172"/>
          </a:xfrm>
        </p:grpSpPr>
        <p:sp>
          <p:nvSpPr>
            <p:cNvPr id="191602" name="Rectangle 114"/>
            <p:cNvSpPr>
              <a:spLocks noChangeArrowheads="1"/>
            </p:cNvSpPr>
            <p:nvPr/>
          </p:nvSpPr>
          <p:spPr bwMode="auto">
            <a:xfrm>
              <a:off x="4335" y="316"/>
              <a:ext cx="1192" cy="107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1603" name="Rectangle 115"/>
            <p:cNvSpPr>
              <a:spLocks noChangeArrowheads="1"/>
            </p:cNvSpPr>
            <p:nvPr/>
          </p:nvSpPr>
          <p:spPr bwMode="auto">
            <a:xfrm>
              <a:off x="4335" y="1381"/>
              <a:ext cx="1192" cy="107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1604" name="Line 116"/>
            <p:cNvSpPr>
              <a:spLocks noChangeShapeType="1"/>
            </p:cNvSpPr>
            <p:nvPr/>
          </p:nvSpPr>
          <p:spPr bwMode="auto">
            <a:xfrm>
              <a:off x="4165" y="1381"/>
              <a:ext cx="1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1605" name="Text Box 117"/>
            <p:cNvSpPr txBox="1">
              <a:spLocks noChangeArrowheads="1"/>
            </p:cNvSpPr>
            <p:nvPr/>
          </p:nvSpPr>
          <p:spPr bwMode="auto">
            <a:xfrm>
              <a:off x="4051" y="1219"/>
              <a:ext cx="1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91606" name="Text Box 118"/>
            <p:cNvSpPr txBox="1">
              <a:spLocks noChangeArrowheads="1"/>
            </p:cNvSpPr>
            <p:nvPr/>
          </p:nvSpPr>
          <p:spPr bwMode="auto">
            <a:xfrm>
              <a:off x="5509" y="1230"/>
              <a:ext cx="1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91607" name="Line 119"/>
            <p:cNvSpPr>
              <a:spLocks noChangeShapeType="1"/>
            </p:cNvSpPr>
            <p:nvPr/>
          </p:nvSpPr>
          <p:spPr bwMode="auto">
            <a:xfrm>
              <a:off x="4505" y="998"/>
              <a:ext cx="0" cy="738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1608" name="Line 120"/>
            <p:cNvSpPr>
              <a:spLocks noChangeShapeType="1"/>
            </p:cNvSpPr>
            <p:nvPr/>
          </p:nvSpPr>
          <p:spPr bwMode="auto">
            <a:xfrm>
              <a:off x="5136" y="594"/>
              <a:ext cx="0" cy="1761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1609" name="Line 121"/>
            <p:cNvSpPr>
              <a:spLocks noChangeShapeType="1"/>
            </p:cNvSpPr>
            <p:nvPr/>
          </p:nvSpPr>
          <p:spPr bwMode="auto">
            <a:xfrm flipV="1">
              <a:off x="4498" y="641"/>
              <a:ext cx="625" cy="4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1610" name="Line 122"/>
            <p:cNvSpPr>
              <a:spLocks noChangeShapeType="1"/>
            </p:cNvSpPr>
            <p:nvPr/>
          </p:nvSpPr>
          <p:spPr bwMode="auto">
            <a:xfrm>
              <a:off x="4505" y="1736"/>
              <a:ext cx="631" cy="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1611" name="Line 123"/>
            <p:cNvSpPr>
              <a:spLocks noChangeShapeType="1"/>
            </p:cNvSpPr>
            <p:nvPr/>
          </p:nvSpPr>
          <p:spPr bwMode="auto">
            <a:xfrm>
              <a:off x="4505" y="1055"/>
              <a:ext cx="795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1612" name="Line 124"/>
            <p:cNvSpPr>
              <a:spLocks noChangeShapeType="1"/>
            </p:cNvSpPr>
            <p:nvPr/>
          </p:nvSpPr>
          <p:spPr bwMode="auto">
            <a:xfrm>
              <a:off x="4491" y="1736"/>
              <a:ext cx="795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1613" name="Text Box 125"/>
            <p:cNvSpPr txBox="1">
              <a:spLocks noChangeArrowheads="1"/>
            </p:cNvSpPr>
            <p:nvPr/>
          </p:nvSpPr>
          <p:spPr bwMode="auto">
            <a:xfrm>
              <a:off x="4584" y="895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</a:t>
              </a:r>
            </a:p>
          </p:txBody>
        </p:sp>
        <p:sp>
          <p:nvSpPr>
            <p:cNvPr id="191614" name="Text Box 126"/>
            <p:cNvSpPr txBox="1">
              <a:spLocks noChangeArrowheads="1"/>
            </p:cNvSpPr>
            <p:nvPr/>
          </p:nvSpPr>
          <p:spPr bwMode="auto">
            <a:xfrm>
              <a:off x="4586" y="1689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191615" name="Text Box 127"/>
            <p:cNvSpPr txBox="1">
              <a:spLocks noChangeArrowheads="1"/>
            </p:cNvSpPr>
            <p:nvPr/>
          </p:nvSpPr>
          <p:spPr bwMode="auto">
            <a:xfrm>
              <a:off x="4335" y="219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H.P.</a:t>
              </a:r>
            </a:p>
          </p:txBody>
        </p:sp>
        <p:sp>
          <p:nvSpPr>
            <p:cNvPr id="191616" name="Text Box 128"/>
            <p:cNvSpPr txBox="1">
              <a:spLocks noChangeArrowheads="1"/>
            </p:cNvSpPr>
            <p:nvPr/>
          </p:nvSpPr>
          <p:spPr bwMode="auto">
            <a:xfrm>
              <a:off x="4314" y="288"/>
              <a:ext cx="3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V.P.</a:t>
              </a:r>
            </a:p>
          </p:txBody>
        </p:sp>
        <p:sp>
          <p:nvSpPr>
            <p:cNvPr id="191617" name="Text Box 129"/>
            <p:cNvSpPr txBox="1">
              <a:spLocks noChangeArrowheads="1"/>
            </p:cNvSpPr>
            <p:nvPr/>
          </p:nvSpPr>
          <p:spPr bwMode="auto">
            <a:xfrm>
              <a:off x="4416" y="1680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1618" name="Text Box 130"/>
            <p:cNvSpPr txBox="1">
              <a:spLocks noChangeArrowheads="1"/>
            </p:cNvSpPr>
            <p:nvPr/>
          </p:nvSpPr>
          <p:spPr bwMode="auto">
            <a:xfrm>
              <a:off x="4986" y="223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1619" name="Text Box 131"/>
            <p:cNvSpPr txBox="1">
              <a:spLocks noChangeArrowheads="1"/>
            </p:cNvSpPr>
            <p:nvPr/>
          </p:nvSpPr>
          <p:spPr bwMode="auto">
            <a:xfrm>
              <a:off x="4608" y="672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FV</a:t>
              </a:r>
            </a:p>
          </p:txBody>
        </p:sp>
        <p:sp>
          <p:nvSpPr>
            <p:cNvPr id="191620" name="Text Box 132"/>
            <p:cNvSpPr txBox="1">
              <a:spLocks noChangeArrowheads="1"/>
            </p:cNvSpPr>
            <p:nvPr/>
          </p:nvSpPr>
          <p:spPr bwMode="auto">
            <a:xfrm>
              <a:off x="4608" y="1968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TV</a:t>
              </a:r>
            </a:p>
          </p:txBody>
        </p:sp>
        <p:sp>
          <p:nvSpPr>
            <p:cNvPr id="191621" name="Text Box 133"/>
            <p:cNvSpPr txBox="1">
              <a:spLocks noChangeArrowheads="1"/>
            </p:cNvSpPr>
            <p:nvPr/>
          </p:nvSpPr>
          <p:spPr bwMode="auto">
            <a:xfrm>
              <a:off x="4380" y="894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a’</a:t>
              </a:r>
            </a:p>
          </p:txBody>
        </p:sp>
        <p:sp>
          <p:nvSpPr>
            <p:cNvPr id="191622" name="Text Box 134"/>
            <p:cNvSpPr txBox="1">
              <a:spLocks noChangeArrowheads="1"/>
            </p:cNvSpPr>
            <p:nvPr/>
          </p:nvSpPr>
          <p:spPr bwMode="auto">
            <a:xfrm>
              <a:off x="5040" y="480"/>
              <a:ext cx="2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b’</a:t>
              </a:r>
            </a:p>
          </p:txBody>
        </p:sp>
      </p:grpSp>
      <p:sp>
        <p:nvSpPr>
          <p:cNvPr id="191623" name="Text Box 135"/>
          <p:cNvSpPr txBox="1">
            <a:spLocks noChangeArrowheads="1"/>
          </p:cNvSpPr>
          <p:nvPr/>
        </p:nvSpPr>
        <p:spPr bwMode="auto">
          <a:xfrm>
            <a:off x="4572000" y="304801"/>
            <a:ext cx="2571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A Line inclined to both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 Hp and Vp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(Pictorial presentation)</a:t>
            </a: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1624" name="Oval 136"/>
          <p:cNvSpPr>
            <a:spLocks noChangeArrowheads="1"/>
          </p:cNvSpPr>
          <p:nvPr/>
        </p:nvSpPr>
        <p:spPr bwMode="auto">
          <a:xfrm>
            <a:off x="4267200" y="304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5.</a:t>
            </a:r>
          </a:p>
        </p:txBody>
      </p:sp>
      <p:grpSp>
        <p:nvGrpSpPr>
          <p:cNvPr id="191625" name="Group 137"/>
          <p:cNvGrpSpPr>
            <a:grpSpLocks/>
          </p:cNvGrpSpPr>
          <p:nvPr/>
        </p:nvGrpSpPr>
        <p:grpSpPr bwMode="auto">
          <a:xfrm>
            <a:off x="7467601" y="5029200"/>
            <a:ext cx="3057525" cy="1219200"/>
            <a:chOff x="3744" y="3168"/>
            <a:chExt cx="1926" cy="768"/>
          </a:xfrm>
        </p:grpSpPr>
        <p:sp>
          <p:nvSpPr>
            <p:cNvPr id="191626" name="AutoShape 138"/>
            <p:cNvSpPr>
              <a:spLocks noChangeArrowheads="1"/>
            </p:cNvSpPr>
            <p:nvPr/>
          </p:nvSpPr>
          <p:spPr bwMode="auto">
            <a:xfrm>
              <a:off x="3744" y="3168"/>
              <a:ext cx="1872" cy="768"/>
            </a:xfrm>
            <a:prstGeom prst="wedgeRoundRectCallout">
              <a:avLst>
                <a:gd name="adj1" fmla="val -59454"/>
                <a:gd name="adj2" fmla="val -38153"/>
                <a:gd name="adj3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1627" name="Text Box 139"/>
            <p:cNvSpPr txBox="1">
              <a:spLocks noChangeArrowheads="1"/>
            </p:cNvSpPr>
            <p:nvPr/>
          </p:nvSpPr>
          <p:spPr bwMode="auto">
            <a:xfrm>
              <a:off x="3744" y="3168"/>
              <a:ext cx="1926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Note These Facts:-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>
                  <a:solidFill>
                    <a:srgbClr val="FF3300"/>
                  </a:solidFill>
                  <a:latin typeface="Arial" panose="020B0604020202020204" pitchFamily="34" charset="0"/>
                </a:rPr>
                <a:t>Both Fv &amp; Tv are inclined to xy.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(No view is parallel to xy)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>
                  <a:solidFill>
                    <a:srgbClr val="FF3300"/>
                  </a:solidFill>
                  <a:latin typeface="Arial" panose="020B0604020202020204" pitchFamily="34" charset="0"/>
                </a:rPr>
                <a:t>Both Fv &amp; Tv are reduced lengths</a:t>
              </a: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.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(No view shows True Length)</a:t>
              </a:r>
            </a:p>
          </p:txBody>
        </p:sp>
      </p:grpSp>
      <p:grpSp>
        <p:nvGrpSpPr>
          <p:cNvPr id="191628" name="Group 140"/>
          <p:cNvGrpSpPr>
            <a:grpSpLocks/>
          </p:cNvGrpSpPr>
          <p:nvPr/>
        </p:nvGrpSpPr>
        <p:grpSpPr bwMode="auto">
          <a:xfrm>
            <a:off x="1828800" y="4953000"/>
            <a:ext cx="2743200" cy="1219200"/>
            <a:chOff x="96" y="3120"/>
            <a:chExt cx="1745" cy="816"/>
          </a:xfrm>
        </p:grpSpPr>
        <p:sp>
          <p:nvSpPr>
            <p:cNvPr id="191629" name="AutoShape 141"/>
            <p:cNvSpPr>
              <a:spLocks noChangeArrowheads="1"/>
            </p:cNvSpPr>
            <p:nvPr/>
          </p:nvSpPr>
          <p:spPr bwMode="auto">
            <a:xfrm>
              <a:off x="144" y="3126"/>
              <a:ext cx="1632" cy="810"/>
            </a:xfrm>
            <a:prstGeom prst="wedgeRoundRectCallout">
              <a:avLst>
                <a:gd name="adj1" fmla="val 68810"/>
                <a:gd name="adj2" fmla="val -44444"/>
                <a:gd name="adj3" fmla="val 16667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1630" name="Text Box 142"/>
            <p:cNvSpPr txBox="1">
              <a:spLocks noChangeArrowheads="1"/>
            </p:cNvSpPr>
            <p:nvPr/>
          </p:nvSpPr>
          <p:spPr bwMode="auto">
            <a:xfrm>
              <a:off x="96" y="3120"/>
              <a:ext cx="1745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>
                  <a:solidFill>
                    <a:srgbClr val="FF3300"/>
                  </a:solidFill>
                  <a:latin typeface="Arial" panose="020B0604020202020204" pitchFamily="34" charset="0"/>
                </a:rPr>
                <a:t>Orthographic Projections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Fv is seen on Vp clearly.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i="1">
                  <a:solidFill>
                    <a:srgbClr val="3333CC"/>
                  </a:solidFill>
                  <a:latin typeface="Arial" panose="020B0604020202020204" pitchFamily="34" charset="0"/>
                </a:rPr>
                <a:t>To see Tv clearly, HP is rotated 90</a:t>
              </a:r>
              <a:r>
                <a:rPr lang="en-US" altLang="en-US" sz="1600" b="1" i="1" baseline="30000">
                  <a:solidFill>
                    <a:srgbClr val="3333CC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en-US" sz="1600" b="1" i="1">
                  <a:solidFill>
                    <a:srgbClr val="3333CC"/>
                  </a:solidFill>
                  <a:latin typeface="Arial" panose="020B0604020202020204" pitchFamily="34" charset="0"/>
                </a:rPr>
                <a:t> downwards,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Hence it comes below xy. </a:t>
              </a:r>
            </a:p>
          </p:txBody>
        </p:sp>
      </p:grpSp>
      <p:grpSp>
        <p:nvGrpSpPr>
          <p:cNvPr id="191631" name="Group 143"/>
          <p:cNvGrpSpPr>
            <a:grpSpLocks/>
          </p:cNvGrpSpPr>
          <p:nvPr/>
        </p:nvGrpSpPr>
        <p:grpSpPr bwMode="auto">
          <a:xfrm>
            <a:off x="5029200" y="1743076"/>
            <a:ext cx="2362200" cy="954088"/>
            <a:chOff x="2208" y="1098"/>
            <a:chExt cx="1488" cy="601"/>
          </a:xfrm>
        </p:grpSpPr>
        <p:sp>
          <p:nvSpPr>
            <p:cNvPr id="191632" name="AutoShape 144"/>
            <p:cNvSpPr>
              <a:spLocks noChangeArrowheads="1"/>
            </p:cNvSpPr>
            <p:nvPr/>
          </p:nvSpPr>
          <p:spPr bwMode="auto">
            <a:xfrm>
              <a:off x="2304" y="1102"/>
              <a:ext cx="1344" cy="578"/>
            </a:xfrm>
            <a:prstGeom prst="wedgeRoundRectCallout">
              <a:avLst>
                <a:gd name="adj1" fmla="val 48884"/>
                <a:gd name="adj2" fmla="val -78375"/>
                <a:gd name="adj3" fmla="val 16667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1633" name="Text Box 145"/>
            <p:cNvSpPr txBox="1">
              <a:spLocks noChangeArrowheads="1"/>
            </p:cNvSpPr>
            <p:nvPr/>
          </p:nvSpPr>
          <p:spPr bwMode="auto">
            <a:xfrm>
              <a:off x="2208" y="1098"/>
              <a:ext cx="1488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>
                  <a:solidFill>
                    <a:srgbClr val="3333CC"/>
                  </a:solidFill>
                  <a:latin typeface="Arial" panose="020B0604020202020204" pitchFamily="34" charset="0"/>
                </a:rPr>
                <a:t>On removal of object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>
                  <a:solidFill>
                    <a:srgbClr val="3333CC"/>
                  </a:solidFill>
                  <a:latin typeface="Arial" panose="020B0604020202020204" pitchFamily="34" charset="0"/>
                </a:rPr>
                <a:t>i.e. Line AB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Fv as a image on Vp.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Tv as a image on Hp,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1838" y="3810000"/>
            <a:ext cx="3170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Apparent Angle with the HP = </a:t>
            </a:r>
            <a:r>
              <a:rPr lang="el-GR" dirty="0" smtClean="0"/>
              <a:t>α</a:t>
            </a:r>
            <a:endParaRPr lang="en-US" dirty="0" smtClean="0"/>
          </a:p>
          <a:p>
            <a:r>
              <a:rPr lang="en-US" dirty="0"/>
              <a:t>Apparent Angle with the </a:t>
            </a:r>
            <a:r>
              <a:rPr lang="en-US" dirty="0" smtClean="0"/>
              <a:t>VP </a:t>
            </a:r>
            <a:r>
              <a:rPr lang="en-US" dirty="0"/>
              <a:t>= </a:t>
            </a:r>
            <a:r>
              <a:rPr lang="el-GR" dirty="0"/>
              <a:t>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52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1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1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19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1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6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19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1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1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1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1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1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19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1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1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1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1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1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1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91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91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91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91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9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9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91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91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91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9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91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91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623" grpId="0" autoUpdateAnimBg="0"/>
      <p:bldP spid="191624" grpId="0" animBg="1" autoUpdateAnimBg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38" name="Group 2"/>
          <p:cNvGrpSpPr>
            <a:grpSpLocks/>
          </p:cNvGrpSpPr>
          <p:nvPr/>
        </p:nvGrpSpPr>
        <p:grpSpPr bwMode="auto">
          <a:xfrm>
            <a:off x="7772400" y="1352550"/>
            <a:ext cx="2578100" cy="3448050"/>
            <a:chOff x="3936" y="852"/>
            <a:chExt cx="1624" cy="2172"/>
          </a:xfrm>
        </p:grpSpPr>
        <p:sp>
          <p:nvSpPr>
            <p:cNvPr id="193539" name="Rectangle 3"/>
            <p:cNvSpPr>
              <a:spLocks noChangeArrowheads="1"/>
            </p:cNvSpPr>
            <p:nvPr/>
          </p:nvSpPr>
          <p:spPr bwMode="auto">
            <a:xfrm>
              <a:off x="4183" y="886"/>
              <a:ext cx="1136" cy="110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540" name="Rectangle 4"/>
            <p:cNvSpPr>
              <a:spLocks noChangeArrowheads="1"/>
            </p:cNvSpPr>
            <p:nvPr/>
          </p:nvSpPr>
          <p:spPr bwMode="auto">
            <a:xfrm>
              <a:off x="4183" y="1921"/>
              <a:ext cx="1136" cy="110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541" name="Line 5"/>
            <p:cNvSpPr>
              <a:spLocks noChangeShapeType="1"/>
            </p:cNvSpPr>
            <p:nvPr/>
          </p:nvSpPr>
          <p:spPr bwMode="auto">
            <a:xfrm>
              <a:off x="4035" y="1919"/>
              <a:ext cx="1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542" name="Text Box 6"/>
            <p:cNvSpPr txBox="1">
              <a:spLocks noChangeArrowheads="1"/>
            </p:cNvSpPr>
            <p:nvPr/>
          </p:nvSpPr>
          <p:spPr bwMode="auto">
            <a:xfrm>
              <a:off x="3936" y="1876"/>
              <a:ext cx="197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93543" name="Text Box 7"/>
            <p:cNvSpPr txBox="1">
              <a:spLocks noChangeArrowheads="1"/>
            </p:cNvSpPr>
            <p:nvPr/>
          </p:nvSpPr>
          <p:spPr bwMode="auto">
            <a:xfrm>
              <a:off x="5363" y="1876"/>
              <a:ext cx="197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93544" name="Text Box 8"/>
            <p:cNvSpPr txBox="1">
              <a:spLocks noChangeArrowheads="1"/>
            </p:cNvSpPr>
            <p:nvPr/>
          </p:nvSpPr>
          <p:spPr bwMode="auto">
            <a:xfrm>
              <a:off x="4198" y="2804"/>
              <a:ext cx="3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H.P.</a:t>
              </a:r>
            </a:p>
          </p:txBody>
        </p:sp>
        <p:sp>
          <p:nvSpPr>
            <p:cNvPr id="193545" name="Text Box 9"/>
            <p:cNvSpPr txBox="1">
              <a:spLocks noChangeArrowheads="1"/>
            </p:cNvSpPr>
            <p:nvPr/>
          </p:nvSpPr>
          <p:spPr bwMode="auto">
            <a:xfrm>
              <a:off x="4215" y="852"/>
              <a:ext cx="3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V.P.</a:t>
              </a:r>
            </a:p>
          </p:txBody>
        </p:sp>
      </p:grpSp>
      <p:grpSp>
        <p:nvGrpSpPr>
          <p:cNvPr id="193546" name="Group 10"/>
          <p:cNvGrpSpPr>
            <a:grpSpLocks/>
          </p:cNvGrpSpPr>
          <p:nvPr/>
        </p:nvGrpSpPr>
        <p:grpSpPr bwMode="auto">
          <a:xfrm>
            <a:off x="4648200" y="1409700"/>
            <a:ext cx="2628900" cy="3448050"/>
            <a:chOff x="2976" y="768"/>
            <a:chExt cx="1656" cy="2172"/>
          </a:xfrm>
        </p:grpSpPr>
        <p:grpSp>
          <p:nvGrpSpPr>
            <p:cNvPr id="193547" name="Group 11"/>
            <p:cNvGrpSpPr>
              <a:grpSpLocks/>
            </p:cNvGrpSpPr>
            <p:nvPr/>
          </p:nvGrpSpPr>
          <p:grpSpPr bwMode="auto">
            <a:xfrm>
              <a:off x="2976" y="768"/>
              <a:ext cx="1656" cy="2172"/>
              <a:chOff x="2976" y="768"/>
              <a:chExt cx="1656" cy="2172"/>
            </a:xfrm>
          </p:grpSpPr>
          <p:grpSp>
            <p:nvGrpSpPr>
              <p:cNvPr id="193548" name="Group 12"/>
              <p:cNvGrpSpPr>
                <a:grpSpLocks/>
              </p:cNvGrpSpPr>
              <p:nvPr/>
            </p:nvGrpSpPr>
            <p:grpSpPr bwMode="auto">
              <a:xfrm>
                <a:off x="2976" y="768"/>
                <a:ext cx="1656" cy="2172"/>
                <a:chOff x="2976" y="768"/>
                <a:chExt cx="1656" cy="2172"/>
              </a:xfrm>
            </p:grpSpPr>
            <p:sp>
              <p:nvSpPr>
                <p:cNvPr id="193549" name="Rectangle 13"/>
                <p:cNvSpPr>
                  <a:spLocks noChangeArrowheads="1"/>
                </p:cNvSpPr>
                <p:nvPr/>
              </p:nvSpPr>
              <p:spPr bwMode="auto">
                <a:xfrm>
                  <a:off x="3260" y="796"/>
                  <a:ext cx="1192" cy="1079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93550" name="Rectangle 14"/>
                <p:cNvSpPr>
                  <a:spLocks noChangeArrowheads="1"/>
                </p:cNvSpPr>
                <p:nvPr/>
              </p:nvSpPr>
              <p:spPr bwMode="auto">
                <a:xfrm>
                  <a:off x="3260" y="1861"/>
                  <a:ext cx="1192" cy="1079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93551" name="Line 15"/>
                <p:cNvSpPr>
                  <a:spLocks noChangeShapeType="1"/>
                </p:cNvSpPr>
                <p:nvPr/>
              </p:nvSpPr>
              <p:spPr bwMode="auto">
                <a:xfrm>
                  <a:off x="3090" y="1861"/>
                  <a:ext cx="14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9355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76" y="1699"/>
                  <a:ext cx="19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935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34" y="1710"/>
                  <a:ext cx="19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93554" name="Line 18"/>
                <p:cNvSpPr>
                  <a:spLocks noChangeShapeType="1"/>
                </p:cNvSpPr>
                <p:nvPr/>
              </p:nvSpPr>
              <p:spPr bwMode="auto">
                <a:xfrm>
                  <a:off x="3430" y="1478"/>
                  <a:ext cx="0" cy="738"/>
                </a:xfrm>
                <a:prstGeom prst="line">
                  <a:avLst/>
                </a:prstGeom>
                <a:noFill/>
                <a:ln w="63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9355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423" y="1104"/>
                  <a:ext cx="657" cy="433"/>
                </a:xfrm>
                <a:prstGeom prst="line">
                  <a:avLst/>
                </a:prstGeom>
                <a:noFill/>
                <a:ln w="63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93556" name="Line 20"/>
                <p:cNvSpPr>
                  <a:spLocks noChangeShapeType="1"/>
                </p:cNvSpPr>
                <p:nvPr/>
              </p:nvSpPr>
              <p:spPr bwMode="auto">
                <a:xfrm>
                  <a:off x="3430" y="2216"/>
                  <a:ext cx="650" cy="568"/>
                </a:xfrm>
                <a:prstGeom prst="line">
                  <a:avLst/>
                </a:prstGeom>
                <a:noFill/>
                <a:ln w="63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93557" name="Line 21"/>
                <p:cNvSpPr>
                  <a:spLocks noChangeShapeType="1"/>
                </p:cNvSpPr>
                <p:nvPr/>
              </p:nvSpPr>
              <p:spPr bwMode="auto">
                <a:xfrm>
                  <a:off x="3430" y="1535"/>
                  <a:ext cx="795" cy="0"/>
                </a:xfrm>
                <a:prstGeom prst="line">
                  <a:avLst/>
                </a:prstGeom>
                <a:noFill/>
                <a:ln w="63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9355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509" y="1377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  </a:t>
                  </a:r>
                </a:p>
              </p:txBody>
            </p:sp>
            <p:sp>
              <p:nvSpPr>
                <p:cNvPr id="19355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511" y="2169"/>
                  <a:ext cx="177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</a:t>
                  </a:r>
                </a:p>
              </p:txBody>
            </p:sp>
            <p:sp>
              <p:nvSpPr>
                <p:cNvPr id="19356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260" y="2670"/>
                  <a:ext cx="35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H.P.</a:t>
                  </a:r>
                </a:p>
              </p:txBody>
            </p:sp>
            <p:sp>
              <p:nvSpPr>
                <p:cNvPr id="19356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239" y="768"/>
                  <a:ext cx="32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V.P.</a:t>
                  </a:r>
                </a:p>
              </p:txBody>
            </p:sp>
            <p:sp>
              <p:nvSpPr>
                <p:cNvPr id="19356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341" y="2160"/>
                  <a:ext cx="16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19356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11" y="2712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19356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021" y="2197"/>
                  <a:ext cx="227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TV</a:t>
                  </a:r>
                </a:p>
              </p:txBody>
            </p:sp>
            <p:sp>
              <p:nvSpPr>
                <p:cNvPr id="19356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305" y="1374"/>
                  <a:ext cx="203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a’</a:t>
                  </a:r>
                </a:p>
              </p:txBody>
            </p:sp>
            <p:sp>
              <p:nvSpPr>
                <p:cNvPr id="19356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965" y="924"/>
                  <a:ext cx="20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b’</a:t>
                  </a:r>
                </a:p>
              </p:txBody>
            </p:sp>
            <p:sp>
              <p:nvSpPr>
                <p:cNvPr id="193567" name="Line 31"/>
                <p:cNvSpPr>
                  <a:spLocks noChangeShapeType="1"/>
                </p:cNvSpPr>
                <p:nvPr/>
              </p:nvSpPr>
              <p:spPr bwMode="auto">
                <a:xfrm>
                  <a:off x="3869" y="1104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93568" name="Text Box 32"/>
              <p:cNvSpPr txBox="1">
                <a:spLocks noChangeArrowheads="1"/>
              </p:cNvSpPr>
              <p:nvPr/>
            </p:nvSpPr>
            <p:spPr bwMode="auto">
              <a:xfrm>
                <a:off x="3648" y="1152"/>
                <a:ext cx="23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FV</a:t>
                </a:r>
              </a:p>
            </p:txBody>
          </p:sp>
        </p:grpSp>
        <p:sp>
          <p:nvSpPr>
            <p:cNvPr id="193569" name="Text Box 33"/>
            <p:cNvSpPr txBox="1">
              <a:spLocks noChangeArrowheads="1"/>
            </p:cNvSpPr>
            <p:nvPr/>
          </p:nvSpPr>
          <p:spPr bwMode="auto">
            <a:xfrm>
              <a:off x="3552" y="2448"/>
              <a:ext cx="24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TV</a:t>
              </a:r>
            </a:p>
          </p:txBody>
        </p:sp>
      </p:grpSp>
      <p:sp>
        <p:nvSpPr>
          <p:cNvPr id="193570" name="Line 34"/>
          <p:cNvSpPr>
            <a:spLocks noChangeShapeType="1"/>
          </p:cNvSpPr>
          <p:nvPr/>
        </p:nvSpPr>
        <p:spPr bwMode="auto">
          <a:xfrm>
            <a:off x="5348288" y="3698875"/>
            <a:ext cx="14351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3571" name="Arc 35"/>
          <p:cNvSpPr>
            <a:spLocks/>
          </p:cNvSpPr>
          <p:nvPr/>
        </p:nvSpPr>
        <p:spPr bwMode="auto">
          <a:xfrm flipV="1">
            <a:off x="5640388" y="3657600"/>
            <a:ext cx="1143000" cy="954088"/>
          </a:xfrm>
          <a:custGeom>
            <a:avLst/>
            <a:gdLst>
              <a:gd name="G0" fmla="+- 0 0 0"/>
              <a:gd name="G1" fmla="+- 16087 0 0"/>
              <a:gd name="G2" fmla="+- 21600 0 0"/>
              <a:gd name="T0" fmla="*/ 14414 w 21600"/>
              <a:gd name="T1" fmla="*/ 0 h 18045"/>
              <a:gd name="T2" fmla="*/ 21511 w 21600"/>
              <a:gd name="T3" fmla="*/ 18045 h 18045"/>
              <a:gd name="T4" fmla="*/ 0 w 21600"/>
              <a:gd name="T5" fmla="*/ 16087 h 18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8045" fill="none" extrusionOk="0">
                <a:moveTo>
                  <a:pt x="14414" y="-1"/>
                </a:moveTo>
                <a:cubicBezTo>
                  <a:pt x="18986" y="4097"/>
                  <a:pt x="21600" y="9947"/>
                  <a:pt x="21600" y="16087"/>
                </a:cubicBezTo>
                <a:cubicBezTo>
                  <a:pt x="21600" y="16740"/>
                  <a:pt x="21570" y="17394"/>
                  <a:pt x="21511" y="18045"/>
                </a:cubicBezTo>
              </a:path>
              <a:path w="21600" h="18045" stroke="0" extrusionOk="0">
                <a:moveTo>
                  <a:pt x="14414" y="-1"/>
                </a:moveTo>
                <a:cubicBezTo>
                  <a:pt x="18986" y="4097"/>
                  <a:pt x="21600" y="9947"/>
                  <a:pt x="21600" y="16087"/>
                </a:cubicBezTo>
                <a:cubicBezTo>
                  <a:pt x="21600" y="16740"/>
                  <a:pt x="21570" y="17394"/>
                  <a:pt x="21511" y="18045"/>
                </a:cubicBezTo>
                <a:lnTo>
                  <a:pt x="0" y="16087"/>
                </a:lnTo>
                <a:close/>
              </a:path>
            </a:pathLst>
          </a:custGeom>
          <a:noFill/>
          <a:ln w="63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3572" name="Line 36"/>
          <p:cNvSpPr>
            <a:spLocks noChangeShapeType="1"/>
          </p:cNvSpPr>
          <p:nvPr/>
        </p:nvSpPr>
        <p:spPr bwMode="auto">
          <a:xfrm rot="101924" flipV="1">
            <a:off x="5411788" y="1933575"/>
            <a:ext cx="137160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3573" name="Text Box 37"/>
          <p:cNvSpPr txBox="1">
            <a:spLocks noChangeArrowheads="1"/>
          </p:cNvSpPr>
          <p:nvPr/>
        </p:nvSpPr>
        <p:spPr bwMode="auto">
          <a:xfrm>
            <a:off x="6735763" y="35433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1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1400" b="1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3574" name="Text Box 38"/>
          <p:cNvSpPr txBox="1">
            <a:spLocks noChangeArrowheads="1"/>
          </p:cNvSpPr>
          <p:nvPr/>
        </p:nvSpPr>
        <p:spPr bwMode="auto">
          <a:xfrm>
            <a:off x="6688138" y="1638301"/>
            <a:ext cx="3930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193575" name="Text Box 39"/>
          <p:cNvSpPr txBox="1">
            <a:spLocks noChangeArrowheads="1"/>
          </p:cNvSpPr>
          <p:nvPr/>
        </p:nvSpPr>
        <p:spPr bwMode="auto">
          <a:xfrm>
            <a:off x="6024564" y="2224089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>
                <a:solidFill>
                  <a:srgbClr val="000000"/>
                </a:solidFill>
                <a:latin typeface="Times New Roman" panose="02020603050405020304" pitchFamily="18" charset="0"/>
              </a:rPr>
              <a:t>TL</a:t>
            </a:r>
          </a:p>
        </p:txBody>
      </p:sp>
      <p:grpSp>
        <p:nvGrpSpPr>
          <p:cNvPr id="193576" name="Group 40"/>
          <p:cNvGrpSpPr>
            <a:grpSpLocks/>
          </p:cNvGrpSpPr>
          <p:nvPr/>
        </p:nvGrpSpPr>
        <p:grpSpPr bwMode="auto">
          <a:xfrm>
            <a:off x="1676400" y="1352550"/>
            <a:ext cx="2628900" cy="3448050"/>
            <a:chOff x="528" y="768"/>
            <a:chExt cx="1656" cy="2172"/>
          </a:xfrm>
        </p:grpSpPr>
        <p:sp>
          <p:nvSpPr>
            <p:cNvPr id="193577" name="Rectangle 41"/>
            <p:cNvSpPr>
              <a:spLocks noChangeArrowheads="1"/>
            </p:cNvSpPr>
            <p:nvPr/>
          </p:nvSpPr>
          <p:spPr bwMode="auto">
            <a:xfrm>
              <a:off x="812" y="796"/>
              <a:ext cx="1192" cy="107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578" name="Rectangle 42"/>
            <p:cNvSpPr>
              <a:spLocks noChangeArrowheads="1"/>
            </p:cNvSpPr>
            <p:nvPr/>
          </p:nvSpPr>
          <p:spPr bwMode="auto">
            <a:xfrm>
              <a:off x="812" y="1861"/>
              <a:ext cx="1192" cy="107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579" name="Line 43"/>
            <p:cNvSpPr>
              <a:spLocks noChangeShapeType="1"/>
            </p:cNvSpPr>
            <p:nvPr/>
          </p:nvSpPr>
          <p:spPr bwMode="auto">
            <a:xfrm>
              <a:off x="642" y="1861"/>
              <a:ext cx="1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580" name="Text Box 44"/>
            <p:cNvSpPr txBox="1">
              <a:spLocks noChangeArrowheads="1"/>
            </p:cNvSpPr>
            <p:nvPr/>
          </p:nvSpPr>
          <p:spPr bwMode="auto">
            <a:xfrm>
              <a:off x="528" y="1699"/>
              <a:ext cx="1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93581" name="Text Box 45"/>
            <p:cNvSpPr txBox="1">
              <a:spLocks noChangeArrowheads="1"/>
            </p:cNvSpPr>
            <p:nvPr/>
          </p:nvSpPr>
          <p:spPr bwMode="auto">
            <a:xfrm>
              <a:off x="1986" y="1710"/>
              <a:ext cx="1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93582" name="Line 46"/>
            <p:cNvSpPr>
              <a:spLocks noChangeShapeType="1"/>
            </p:cNvSpPr>
            <p:nvPr/>
          </p:nvSpPr>
          <p:spPr bwMode="auto">
            <a:xfrm>
              <a:off x="982" y="1478"/>
              <a:ext cx="0" cy="738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583" name="Line 47"/>
            <p:cNvSpPr>
              <a:spLocks noChangeShapeType="1"/>
            </p:cNvSpPr>
            <p:nvPr/>
          </p:nvSpPr>
          <p:spPr bwMode="auto">
            <a:xfrm>
              <a:off x="1613" y="1074"/>
              <a:ext cx="0" cy="1761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584" name="Line 48"/>
            <p:cNvSpPr>
              <a:spLocks noChangeShapeType="1"/>
            </p:cNvSpPr>
            <p:nvPr/>
          </p:nvSpPr>
          <p:spPr bwMode="auto">
            <a:xfrm flipV="1">
              <a:off x="975" y="1121"/>
              <a:ext cx="625" cy="4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585" name="Line 49"/>
            <p:cNvSpPr>
              <a:spLocks noChangeShapeType="1"/>
            </p:cNvSpPr>
            <p:nvPr/>
          </p:nvSpPr>
          <p:spPr bwMode="auto">
            <a:xfrm>
              <a:off x="982" y="2216"/>
              <a:ext cx="631" cy="56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586" name="Line 50"/>
            <p:cNvSpPr>
              <a:spLocks noChangeShapeType="1"/>
            </p:cNvSpPr>
            <p:nvPr/>
          </p:nvSpPr>
          <p:spPr bwMode="auto">
            <a:xfrm>
              <a:off x="982" y="1535"/>
              <a:ext cx="795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587" name="Line 51"/>
            <p:cNvSpPr>
              <a:spLocks noChangeShapeType="1"/>
            </p:cNvSpPr>
            <p:nvPr/>
          </p:nvSpPr>
          <p:spPr bwMode="auto">
            <a:xfrm>
              <a:off x="968" y="2216"/>
              <a:ext cx="1024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588" name="Text Box 52"/>
            <p:cNvSpPr txBox="1">
              <a:spLocks noChangeArrowheads="1"/>
            </p:cNvSpPr>
            <p:nvPr/>
          </p:nvSpPr>
          <p:spPr bwMode="auto">
            <a:xfrm>
              <a:off x="1061" y="1375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</a:t>
              </a:r>
            </a:p>
          </p:txBody>
        </p:sp>
        <p:sp>
          <p:nvSpPr>
            <p:cNvPr id="193589" name="Text Box 53"/>
            <p:cNvSpPr txBox="1">
              <a:spLocks noChangeArrowheads="1"/>
            </p:cNvSpPr>
            <p:nvPr/>
          </p:nvSpPr>
          <p:spPr bwMode="auto">
            <a:xfrm>
              <a:off x="1063" y="2169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193590" name="Text Box 54"/>
            <p:cNvSpPr txBox="1">
              <a:spLocks noChangeArrowheads="1"/>
            </p:cNvSpPr>
            <p:nvPr/>
          </p:nvSpPr>
          <p:spPr bwMode="auto">
            <a:xfrm>
              <a:off x="812" y="267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H.P.</a:t>
              </a:r>
            </a:p>
          </p:txBody>
        </p:sp>
        <p:sp>
          <p:nvSpPr>
            <p:cNvPr id="193591" name="Text Box 55"/>
            <p:cNvSpPr txBox="1">
              <a:spLocks noChangeArrowheads="1"/>
            </p:cNvSpPr>
            <p:nvPr/>
          </p:nvSpPr>
          <p:spPr bwMode="auto">
            <a:xfrm>
              <a:off x="791" y="768"/>
              <a:ext cx="3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V.P.</a:t>
              </a:r>
            </a:p>
          </p:txBody>
        </p:sp>
        <p:sp>
          <p:nvSpPr>
            <p:cNvPr id="193592" name="Text Box 56"/>
            <p:cNvSpPr txBox="1">
              <a:spLocks noChangeArrowheads="1"/>
            </p:cNvSpPr>
            <p:nvPr/>
          </p:nvSpPr>
          <p:spPr bwMode="auto">
            <a:xfrm>
              <a:off x="893" y="2160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3593" name="Text Box 57"/>
            <p:cNvSpPr txBox="1">
              <a:spLocks noChangeArrowheads="1"/>
            </p:cNvSpPr>
            <p:nvPr/>
          </p:nvSpPr>
          <p:spPr bwMode="auto">
            <a:xfrm>
              <a:off x="1463" y="271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3594" name="Text Box 58"/>
            <p:cNvSpPr txBox="1">
              <a:spLocks noChangeArrowheads="1"/>
            </p:cNvSpPr>
            <p:nvPr/>
          </p:nvSpPr>
          <p:spPr bwMode="auto">
            <a:xfrm>
              <a:off x="1085" y="1152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FV</a:t>
              </a:r>
            </a:p>
          </p:txBody>
        </p:sp>
        <p:sp>
          <p:nvSpPr>
            <p:cNvPr id="193595" name="Text Box 59"/>
            <p:cNvSpPr txBox="1">
              <a:spLocks noChangeArrowheads="1"/>
            </p:cNvSpPr>
            <p:nvPr/>
          </p:nvSpPr>
          <p:spPr bwMode="auto">
            <a:xfrm>
              <a:off x="1085" y="2448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TV</a:t>
              </a:r>
            </a:p>
          </p:txBody>
        </p:sp>
        <p:sp>
          <p:nvSpPr>
            <p:cNvPr id="193596" name="Text Box 60"/>
            <p:cNvSpPr txBox="1">
              <a:spLocks noChangeArrowheads="1"/>
            </p:cNvSpPr>
            <p:nvPr/>
          </p:nvSpPr>
          <p:spPr bwMode="auto">
            <a:xfrm>
              <a:off x="857" y="1374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a’</a:t>
              </a:r>
            </a:p>
          </p:txBody>
        </p:sp>
        <p:sp>
          <p:nvSpPr>
            <p:cNvPr id="193597" name="Text Box 61"/>
            <p:cNvSpPr txBox="1">
              <a:spLocks noChangeArrowheads="1"/>
            </p:cNvSpPr>
            <p:nvPr/>
          </p:nvSpPr>
          <p:spPr bwMode="auto">
            <a:xfrm>
              <a:off x="1517" y="960"/>
              <a:ext cx="2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b’</a:t>
              </a:r>
            </a:p>
          </p:txBody>
        </p:sp>
        <p:sp>
          <p:nvSpPr>
            <p:cNvPr id="193598" name="Line 62"/>
            <p:cNvSpPr>
              <a:spLocks noChangeShapeType="1"/>
            </p:cNvSpPr>
            <p:nvPr/>
          </p:nvSpPr>
          <p:spPr bwMode="auto">
            <a:xfrm>
              <a:off x="1421" y="11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93599" name="Text Box 63"/>
          <p:cNvSpPr txBox="1">
            <a:spLocks noChangeArrowheads="1"/>
          </p:cNvSpPr>
          <p:nvPr/>
        </p:nvSpPr>
        <p:spPr bwMode="auto">
          <a:xfrm>
            <a:off x="1600200" y="5148264"/>
            <a:ext cx="3200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 dirty="0">
                <a:solidFill>
                  <a:srgbClr val="000000"/>
                </a:solidFill>
                <a:latin typeface="Arial" panose="020B0604020202020204" pitchFamily="34" charset="0"/>
              </a:rPr>
              <a:t>Here TV (ab) is not // to XY line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 dirty="0">
                <a:solidFill>
                  <a:srgbClr val="000000"/>
                </a:solidFill>
                <a:latin typeface="Arial" panose="020B0604020202020204" pitchFamily="34" charset="0"/>
              </a:rPr>
              <a:t>Hence it’s corresponding FV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 dirty="0">
                <a:solidFill>
                  <a:srgbClr val="000000"/>
                </a:solidFill>
                <a:latin typeface="Arial" panose="020B0604020202020204" pitchFamily="34" charset="0"/>
              </a:rPr>
              <a:t>a’ b’ is </a:t>
            </a:r>
            <a:r>
              <a:rPr lang="en-US" altLang="en-US" sz="1400" b="1" i="1" dirty="0">
                <a:solidFill>
                  <a:srgbClr val="FF3300"/>
                </a:solidFill>
                <a:latin typeface="Arial" panose="020B0604020202020204" pitchFamily="34" charset="0"/>
              </a:rPr>
              <a:t>not</a:t>
            </a:r>
            <a:r>
              <a:rPr lang="en-US" altLang="en-US" sz="1400" b="1" i="1" dirty="0">
                <a:solidFill>
                  <a:srgbClr val="000000"/>
                </a:solidFill>
                <a:latin typeface="Arial" panose="020B0604020202020204" pitchFamily="34" charset="0"/>
              </a:rPr>
              <a:t> showing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 dirty="0">
                <a:solidFill>
                  <a:srgbClr val="FF3300"/>
                </a:solidFill>
                <a:latin typeface="Arial" panose="020B0604020202020204" pitchFamily="34" charset="0"/>
              </a:rPr>
              <a:t>True Length &amp;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 dirty="0">
                <a:solidFill>
                  <a:srgbClr val="FF3300"/>
                </a:solidFill>
                <a:latin typeface="Arial" panose="020B0604020202020204" pitchFamily="34" charset="0"/>
              </a:rPr>
              <a:t>True Inclination with </a:t>
            </a:r>
            <a:r>
              <a:rPr lang="en-US" altLang="en-US" sz="1400" b="1" i="1" dirty="0" smtClean="0">
                <a:solidFill>
                  <a:srgbClr val="FF3300"/>
                </a:solidFill>
                <a:latin typeface="Arial" panose="020B0604020202020204" pitchFamily="34" charset="0"/>
              </a:rPr>
              <a:t>HP</a:t>
            </a:r>
            <a:r>
              <a:rPr lang="en-US" altLang="en-US" sz="16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en-US" sz="1600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3600" name="AutoShape 64"/>
          <p:cNvSpPr>
            <a:spLocks noChangeArrowheads="1"/>
          </p:cNvSpPr>
          <p:nvPr/>
        </p:nvSpPr>
        <p:spPr bwMode="auto">
          <a:xfrm rot="5952314">
            <a:off x="2844800" y="4838700"/>
            <a:ext cx="381000" cy="152400"/>
          </a:xfrm>
          <a:prstGeom prst="lef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3601" name="Text Box 65"/>
          <p:cNvSpPr txBox="1">
            <a:spLocks noChangeArrowheads="1"/>
          </p:cNvSpPr>
          <p:nvPr/>
        </p:nvSpPr>
        <p:spPr bwMode="auto">
          <a:xfrm>
            <a:off x="4788862" y="5105400"/>
            <a:ext cx="2558714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 dirty="0">
                <a:solidFill>
                  <a:srgbClr val="000000"/>
                </a:solidFill>
                <a:latin typeface="Arial" panose="020B0604020202020204" pitchFamily="34" charset="0"/>
              </a:rPr>
              <a:t>In this sketch, TV is rotated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 dirty="0">
                <a:solidFill>
                  <a:srgbClr val="000000"/>
                </a:solidFill>
                <a:latin typeface="Arial" panose="020B0604020202020204" pitchFamily="34" charset="0"/>
              </a:rPr>
              <a:t>and made // to XY line.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 dirty="0">
                <a:solidFill>
                  <a:srgbClr val="000000"/>
                </a:solidFill>
                <a:latin typeface="Arial" panose="020B0604020202020204" pitchFamily="34" charset="0"/>
              </a:rPr>
              <a:t>Hence it’s corresponding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 dirty="0">
                <a:solidFill>
                  <a:srgbClr val="000000"/>
                </a:solidFill>
                <a:latin typeface="Arial" panose="020B0604020202020204" pitchFamily="34" charset="0"/>
              </a:rPr>
              <a:t>FV  a’ b</a:t>
            </a:r>
            <a:r>
              <a:rPr lang="en-US" altLang="en-US" sz="1400" b="1" i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400" b="1" i="1" dirty="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en-US" altLang="en-US" sz="1400" b="1" i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b="1" i="1" dirty="0">
                <a:solidFill>
                  <a:srgbClr val="000000"/>
                </a:solidFill>
                <a:latin typeface="Arial" panose="020B0604020202020204" pitchFamily="34" charset="0"/>
              </a:rPr>
              <a:t>Is showing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i="1" dirty="0">
                <a:solidFill>
                  <a:srgbClr val="FF3300"/>
                </a:solidFill>
                <a:latin typeface="Arial" panose="020B0604020202020204" pitchFamily="34" charset="0"/>
              </a:rPr>
              <a:t>True Length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i="1" dirty="0">
                <a:solidFill>
                  <a:srgbClr val="FF3300"/>
                </a:solidFill>
                <a:latin typeface="Arial" panose="020B0604020202020204" pitchFamily="34" charset="0"/>
              </a:rPr>
              <a:t>&amp;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i="1" dirty="0">
                <a:solidFill>
                  <a:srgbClr val="FF3300"/>
                </a:solidFill>
                <a:latin typeface="Arial" panose="020B0604020202020204" pitchFamily="34" charset="0"/>
              </a:rPr>
              <a:t>True Inclination with </a:t>
            </a:r>
            <a:r>
              <a:rPr lang="en-US" altLang="en-US" sz="1300" b="1" i="1" dirty="0" smtClean="0">
                <a:solidFill>
                  <a:srgbClr val="FF3300"/>
                </a:solidFill>
                <a:latin typeface="Arial" panose="020B0604020202020204" pitchFamily="34" charset="0"/>
              </a:rPr>
              <a:t>HP.</a:t>
            </a:r>
            <a:endParaRPr lang="en-US" altLang="en-US" sz="1300" b="1" i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3602" name="AutoShape 66"/>
          <p:cNvSpPr>
            <a:spLocks noChangeArrowheads="1"/>
          </p:cNvSpPr>
          <p:nvPr/>
        </p:nvSpPr>
        <p:spPr bwMode="auto">
          <a:xfrm rot="5201111">
            <a:off x="5911850" y="4832350"/>
            <a:ext cx="381000" cy="165100"/>
          </a:xfrm>
          <a:prstGeom prst="leftArrow">
            <a:avLst>
              <a:gd name="adj1" fmla="val 50000"/>
              <a:gd name="adj2" fmla="val 576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3603" name="Line 67"/>
          <p:cNvSpPr>
            <a:spLocks noChangeShapeType="1"/>
          </p:cNvSpPr>
          <p:nvPr/>
        </p:nvSpPr>
        <p:spPr bwMode="auto">
          <a:xfrm>
            <a:off x="9318625" y="1497013"/>
            <a:ext cx="0" cy="3059112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3604" name="Line 68"/>
          <p:cNvSpPr>
            <a:spLocks noChangeShapeType="1"/>
          </p:cNvSpPr>
          <p:nvPr/>
        </p:nvSpPr>
        <p:spPr bwMode="auto">
          <a:xfrm flipV="1">
            <a:off x="8394701" y="1849439"/>
            <a:ext cx="923925" cy="7064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93605" name="Group 69"/>
          <p:cNvGrpSpPr>
            <a:grpSpLocks/>
          </p:cNvGrpSpPr>
          <p:nvPr/>
        </p:nvGrpSpPr>
        <p:grpSpPr bwMode="auto">
          <a:xfrm>
            <a:off x="8291514" y="2555875"/>
            <a:ext cx="1538287" cy="1060450"/>
            <a:chOff x="4263" y="1610"/>
            <a:chExt cx="969" cy="668"/>
          </a:xfrm>
        </p:grpSpPr>
        <p:sp>
          <p:nvSpPr>
            <p:cNvPr id="193606" name="Line 70"/>
            <p:cNvSpPr>
              <a:spLocks noChangeShapeType="1"/>
            </p:cNvSpPr>
            <p:nvPr/>
          </p:nvSpPr>
          <p:spPr bwMode="auto">
            <a:xfrm>
              <a:off x="4328" y="1610"/>
              <a:ext cx="840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607" name="Line 71"/>
            <p:cNvSpPr>
              <a:spLocks noChangeShapeType="1"/>
            </p:cNvSpPr>
            <p:nvPr/>
          </p:nvSpPr>
          <p:spPr bwMode="auto">
            <a:xfrm>
              <a:off x="4263" y="2278"/>
              <a:ext cx="969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93608" name="Line 72"/>
          <p:cNvSpPr>
            <a:spLocks noChangeShapeType="1"/>
          </p:cNvSpPr>
          <p:nvPr/>
        </p:nvSpPr>
        <p:spPr bwMode="auto">
          <a:xfrm>
            <a:off x="8804275" y="1849438"/>
            <a:ext cx="108585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3609" name="Line 73"/>
          <p:cNvSpPr>
            <a:spLocks noChangeShapeType="1"/>
          </p:cNvSpPr>
          <p:nvPr/>
        </p:nvSpPr>
        <p:spPr bwMode="auto">
          <a:xfrm>
            <a:off x="8599489" y="4556125"/>
            <a:ext cx="1368425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3610" name="Arc 74"/>
          <p:cNvSpPr>
            <a:spLocks/>
          </p:cNvSpPr>
          <p:nvPr/>
        </p:nvSpPr>
        <p:spPr bwMode="auto">
          <a:xfrm>
            <a:off x="8448676" y="1847851"/>
            <a:ext cx="1089025" cy="752475"/>
          </a:xfrm>
          <a:custGeom>
            <a:avLst/>
            <a:gdLst>
              <a:gd name="G0" fmla="+- 0 0 0"/>
              <a:gd name="G1" fmla="+- 12982 0 0"/>
              <a:gd name="G2" fmla="+- 21600 0 0"/>
              <a:gd name="T0" fmla="*/ 17263 w 21597"/>
              <a:gd name="T1" fmla="*/ 0 h 12982"/>
              <a:gd name="T2" fmla="*/ 21597 w 21597"/>
              <a:gd name="T3" fmla="*/ 12599 h 12982"/>
              <a:gd name="T4" fmla="*/ 0 w 21597"/>
              <a:gd name="T5" fmla="*/ 12982 h 12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7" h="12982" fill="none" extrusionOk="0">
                <a:moveTo>
                  <a:pt x="17263" y="-1"/>
                </a:moveTo>
                <a:cubicBezTo>
                  <a:pt x="19999" y="3637"/>
                  <a:pt x="21515" y="8047"/>
                  <a:pt x="21596" y="12599"/>
                </a:cubicBezTo>
              </a:path>
              <a:path w="21597" h="12982" stroke="0" extrusionOk="0">
                <a:moveTo>
                  <a:pt x="17263" y="-1"/>
                </a:moveTo>
                <a:cubicBezTo>
                  <a:pt x="19999" y="3637"/>
                  <a:pt x="21515" y="8047"/>
                  <a:pt x="21596" y="12599"/>
                </a:cubicBezTo>
                <a:lnTo>
                  <a:pt x="0" y="12982"/>
                </a:lnTo>
                <a:close/>
              </a:path>
            </a:pathLst>
          </a:custGeom>
          <a:noFill/>
          <a:ln w="317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93611" name="Group 75"/>
          <p:cNvGrpSpPr>
            <a:grpSpLocks/>
          </p:cNvGrpSpPr>
          <p:nvPr/>
        </p:nvGrpSpPr>
        <p:grpSpPr bwMode="auto">
          <a:xfrm>
            <a:off x="9521826" y="3609975"/>
            <a:ext cx="3175" cy="946150"/>
            <a:chOff x="5038" y="2274"/>
            <a:chExt cx="2" cy="596"/>
          </a:xfrm>
        </p:grpSpPr>
        <p:sp>
          <p:nvSpPr>
            <p:cNvPr id="193612" name="Line 76"/>
            <p:cNvSpPr>
              <a:spLocks noChangeShapeType="1"/>
            </p:cNvSpPr>
            <p:nvPr/>
          </p:nvSpPr>
          <p:spPr bwMode="auto">
            <a:xfrm>
              <a:off x="5040" y="2304"/>
              <a:ext cx="0" cy="566"/>
            </a:xfrm>
            <a:prstGeom prst="line">
              <a:avLst/>
            </a:prstGeom>
            <a:noFill/>
            <a:ln w="63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613" name="Line 77"/>
            <p:cNvSpPr>
              <a:spLocks noChangeShapeType="1"/>
            </p:cNvSpPr>
            <p:nvPr/>
          </p:nvSpPr>
          <p:spPr bwMode="auto">
            <a:xfrm flipV="1">
              <a:off x="5038" y="2274"/>
              <a:ext cx="0" cy="147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93614" name="Line 78"/>
          <p:cNvSpPr>
            <a:spLocks noChangeShapeType="1"/>
          </p:cNvSpPr>
          <p:nvPr/>
        </p:nvSpPr>
        <p:spPr bwMode="auto">
          <a:xfrm flipH="1" flipV="1">
            <a:off x="9521826" y="2555876"/>
            <a:ext cx="3175" cy="11017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3615" name="Text Box 79"/>
          <p:cNvSpPr txBox="1">
            <a:spLocks noChangeArrowheads="1"/>
          </p:cNvSpPr>
          <p:nvPr/>
        </p:nvSpPr>
        <p:spPr bwMode="auto">
          <a:xfrm>
            <a:off x="4799014" y="165100"/>
            <a:ext cx="2649537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dirty="0">
                <a:solidFill>
                  <a:srgbClr val="FF3300"/>
                </a:solidFill>
                <a:latin typeface="Arial" panose="020B0604020202020204" pitchFamily="34" charset="0"/>
              </a:rPr>
              <a:t>Note the procedure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dirty="0">
                <a:solidFill>
                  <a:srgbClr val="3333CC"/>
                </a:solidFill>
                <a:latin typeface="Arial" panose="020B0604020202020204" pitchFamily="34" charset="0"/>
              </a:rPr>
              <a:t>When </a:t>
            </a:r>
            <a:r>
              <a:rPr lang="en-US" altLang="en-US" sz="1300" b="1" dirty="0" err="1">
                <a:solidFill>
                  <a:srgbClr val="3333CC"/>
                </a:solidFill>
                <a:latin typeface="Arial" panose="020B0604020202020204" pitchFamily="34" charset="0"/>
              </a:rPr>
              <a:t>Fv</a:t>
            </a:r>
            <a:r>
              <a:rPr lang="en-US" altLang="en-US" sz="1300" b="1" dirty="0">
                <a:solidFill>
                  <a:srgbClr val="3333CC"/>
                </a:solidFill>
                <a:latin typeface="Arial" panose="020B0604020202020204" pitchFamily="34" charset="0"/>
              </a:rPr>
              <a:t> &amp; </a:t>
            </a:r>
            <a:r>
              <a:rPr lang="en-US" altLang="en-US" sz="1300" b="1" dirty="0" err="1">
                <a:solidFill>
                  <a:srgbClr val="3333CC"/>
                </a:solidFill>
                <a:latin typeface="Arial" panose="020B0604020202020204" pitchFamily="34" charset="0"/>
              </a:rPr>
              <a:t>Tv</a:t>
            </a:r>
            <a:r>
              <a:rPr lang="en-US" altLang="en-US" sz="1300" b="1" dirty="0">
                <a:solidFill>
                  <a:srgbClr val="3333CC"/>
                </a:solidFill>
                <a:latin typeface="Arial" panose="020B0604020202020204" pitchFamily="34" charset="0"/>
              </a:rPr>
              <a:t> known,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dirty="0">
                <a:solidFill>
                  <a:srgbClr val="3333CC"/>
                </a:solidFill>
                <a:latin typeface="Arial" panose="020B0604020202020204" pitchFamily="34" charset="0"/>
              </a:rPr>
              <a:t>How to find True Length.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dirty="0">
                <a:solidFill>
                  <a:srgbClr val="3333CC"/>
                </a:solidFill>
                <a:latin typeface="Arial" panose="020B0604020202020204" pitchFamily="34" charset="0"/>
              </a:rPr>
              <a:t>(Views are rotated to determine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dirty="0">
                <a:solidFill>
                  <a:srgbClr val="3333CC"/>
                </a:solidFill>
                <a:latin typeface="Arial" panose="020B0604020202020204" pitchFamily="34" charset="0"/>
              </a:rPr>
              <a:t>True Length &amp; it’s inclinations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dirty="0">
                <a:solidFill>
                  <a:srgbClr val="3333CC"/>
                </a:solidFill>
                <a:latin typeface="Arial" panose="020B0604020202020204" pitchFamily="34" charset="0"/>
              </a:rPr>
              <a:t>with </a:t>
            </a:r>
            <a:r>
              <a:rPr lang="en-US" altLang="en-US" sz="13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HP </a:t>
            </a:r>
            <a:r>
              <a:rPr lang="en-US" altLang="en-US" sz="1300" b="1" dirty="0">
                <a:solidFill>
                  <a:srgbClr val="3333CC"/>
                </a:solidFill>
                <a:latin typeface="Arial" panose="020B0604020202020204" pitchFamily="34" charset="0"/>
              </a:rPr>
              <a:t>&amp; </a:t>
            </a:r>
            <a:r>
              <a:rPr lang="en-US" altLang="en-US" sz="13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VP).</a:t>
            </a:r>
            <a:endParaRPr lang="en-US" altLang="en-US" sz="1300" b="1" dirty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193616" name="Text Box 80"/>
          <p:cNvSpPr txBox="1">
            <a:spLocks noChangeArrowheads="1"/>
          </p:cNvSpPr>
          <p:nvPr/>
        </p:nvSpPr>
        <p:spPr bwMode="auto">
          <a:xfrm>
            <a:off x="7773989" y="152400"/>
            <a:ext cx="2662237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dirty="0">
                <a:solidFill>
                  <a:srgbClr val="FF3300"/>
                </a:solidFill>
                <a:latin typeface="Arial" panose="020B0604020202020204" pitchFamily="34" charset="0"/>
              </a:rPr>
              <a:t>Note the procedure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When True Length is known,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How to locate </a:t>
            </a:r>
            <a:r>
              <a:rPr lang="en-US" altLang="en-US" sz="1300" b="1" dirty="0" err="1">
                <a:solidFill>
                  <a:srgbClr val="000000"/>
                </a:solidFill>
                <a:latin typeface="Arial" panose="020B0604020202020204" pitchFamily="34" charset="0"/>
              </a:rPr>
              <a:t>Fv</a:t>
            </a:r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 &amp; </a:t>
            </a:r>
            <a:r>
              <a:rPr lang="en-US" altLang="en-US" sz="1300" b="1" dirty="0" err="1">
                <a:solidFill>
                  <a:srgbClr val="000000"/>
                </a:solidFill>
                <a:latin typeface="Arial" panose="020B0604020202020204" pitchFamily="34" charset="0"/>
              </a:rPr>
              <a:t>Tv</a:t>
            </a:r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(Component </a:t>
            </a:r>
            <a:r>
              <a:rPr lang="en-US" altLang="en-US" sz="1300" b="1" dirty="0">
                <a:solidFill>
                  <a:srgbClr val="FF3300"/>
                </a:solidFill>
                <a:latin typeface="Arial" panose="020B0604020202020204" pitchFamily="34" charset="0"/>
              </a:rPr>
              <a:t>a-1</a:t>
            </a:r>
            <a:r>
              <a:rPr lang="en-US" altLang="en-US" sz="1300" b="1" dirty="0">
                <a:solidFill>
                  <a:srgbClr val="3333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of TL is drawn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which is further rotated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to determine </a:t>
            </a:r>
            <a:r>
              <a:rPr lang="en-US" altLang="en-US" sz="1300" b="1" dirty="0" err="1">
                <a:solidFill>
                  <a:srgbClr val="FF3300"/>
                </a:solidFill>
                <a:latin typeface="Arial" panose="020B0604020202020204" pitchFamily="34" charset="0"/>
              </a:rPr>
              <a:t>Fv</a:t>
            </a:r>
            <a:r>
              <a:rPr lang="en-US" altLang="en-US" sz="1300" b="1" dirty="0">
                <a:solidFill>
                  <a:srgbClr val="3333CC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93617" name="Text Box 81"/>
          <p:cNvSpPr txBox="1">
            <a:spLocks noChangeArrowheads="1"/>
          </p:cNvSpPr>
          <p:nvPr/>
        </p:nvSpPr>
        <p:spPr bwMode="auto">
          <a:xfrm>
            <a:off x="9340850" y="33845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193618" name="Group 82"/>
          <p:cNvGrpSpPr>
            <a:grpSpLocks/>
          </p:cNvGrpSpPr>
          <p:nvPr/>
        </p:nvGrpSpPr>
        <p:grpSpPr bwMode="auto">
          <a:xfrm>
            <a:off x="8194675" y="2203450"/>
            <a:ext cx="338138" cy="1606550"/>
            <a:chOff x="4202" y="1388"/>
            <a:chExt cx="213" cy="1012"/>
          </a:xfrm>
        </p:grpSpPr>
        <p:sp>
          <p:nvSpPr>
            <p:cNvPr id="193619" name="Line 83"/>
            <p:cNvSpPr>
              <a:spLocks noChangeShapeType="1"/>
            </p:cNvSpPr>
            <p:nvPr/>
          </p:nvSpPr>
          <p:spPr bwMode="auto">
            <a:xfrm>
              <a:off x="4328" y="1388"/>
              <a:ext cx="0" cy="964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620" name="Text Box 84"/>
            <p:cNvSpPr txBox="1">
              <a:spLocks noChangeArrowheads="1"/>
            </p:cNvSpPr>
            <p:nvPr/>
          </p:nvSpPr>
          <p:spPr bwMode="auto">
            <a:xfrm>
              <a:off x="4202" y="2208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3621" name="Text Box 85"/>
            <p:cNvSpPr txBox="1">
              <a:spLocks noChangeArrowheads="1"/>
            </p:cNvSpPr>
            <p:nvPr/>
          </p:nvSpPr>
          <p:spPr bwMode="auto">
            <a:xfrm>
              <a:off x="4212" y="1476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a’</a:t>
              </a:r>
            </a:p>
          </p:txBody>
        </p:sp>
      </p:grpSp>
      <p:sp>
        <p:nvSpPr>
          <p:cNvPr id="193622" name="Text Box 86"/>
          <p:cNvSpPr txBox="1">
            <a:spLocks noChangeArrowheads="1"/>
          </p:cNvSpPr>
          <p:nvPr/>
        </p:nvSpPr>
        <p:spPr bwMode="auto">
          <a:xfrm>
            <a:off x="9220200" y="1600200"/>
            <a:ext cx="331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b’</a:t>
            </a:r>
          </a:p>
        </p:txBody>
      </p:sp>
      <p:grpSp>
        <p:nvGrpSpPr>
          <p:cNvPr id="193623" name="Group 87"/>
          <p:cNvGrpSpPr>
            <a:grpSpLocks/>
          </p:cNvGrpSpPr>
          <p:nvPr/>
        </p:nvGrpSpPr>
        <p:grpSpPr bwMode="auto">
          <a:xfrm>
            <a:off x="9588500" y="1849439"/>
            <a:ext cx="331788" cy="1766887"/>
            <a:chOff x="5080" y="1165"/>
            <a:chExt cx="209" cy="1113"/>
          </a:xfrm>
        </p:grpSpPr>
        <p:sp>
          <p:nvSpPr>
            <p:cNvPr id="193624" name="Line 88"/>
            <p:cNvSpPr>
              <a:spLocks noChangeShapeType="1"/>
            </p:cNvSpPr>
            <p:nvPr/>
          </p:nvSpPr>
          <p:spPr bwMode="auto">
            <a:xfrm flipV="1">
              <a:off x="5103" y="1165"/>
              <a:ext cx="0" cy="1113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625" name="Line 89"/>
            <p:cNvSpPr>
              <a:spLocks noChangeShapeType="1"/>
            </p:cNvSpPr>
            <p:nvPr/>
          </p:nvSpPr>
          <p:spPr bwMode="auto">
            <a:xfrm>
              <a:off x="5104" y="1520"/>
              <a:ext cx="0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626" name="Text Box 90"/>
            <p:cNvSpPr txBox="1">
              <a:spLocks noChangeArrowheads="1"/>
            </p:cNvSpPr>
            <p:nvPr/>
          </p:nvSpPr>
          <p:spPr bwMode="auto">
            <a:xfrm>
              <a:off x="5080" y="1488"/>
              <a:ext cx="2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1’</a:t>
              </a:r>
            </a:p>
          </p:txBody>
        </p:sp>
      </p:grpSp>
      <p:grpSp>
        <p:nvGrpSpPr>
          <p:cNvPr id="193627" name="Group 91"/>
          <p:cNvGrpSpPr>
            <a:grpSpLocks/>
          </p:cNvGrpSpPr>
          <p:nvPr/>
        </p:nvGrpSpPr>
        <p:grpSpPr bwMode="auto">
          <a:xfrm>
            <a:off x="8499476" y="3616326"/>
            <a:ext cx="1127125" cy="1184275"/>
            <a:chOff x="4394" y="2278"/>
            <a:chExt cx="710" cy="746"/>
          </a:xfrm>
        </p:grpSpPr>
        <p:sp>
          <p:nvSpPr>
            <p:cNvPr id="193628" name="Arc 92"/>
            <p:cNvSpPr>
              <a:spLocks/>
            </p:cNvSpPr>
            <p:nvPr/>
          </p:nvSpPr>
          <p:spPr bwMode="auto">
            <a:xfrm>
              <a:off x="4394" y="2278"/>
              <a:ext cx="710" cy="583"/>
            </a:xfrm>
            <a:custGeom>
              <a:avLst/>
              <a:gdLst>
                <a:gd name="G0" fmla="+- 0 0 0"/>
                <a:gd name="G1" fmla="+- 799 0 0"/>
                <a:gd name="G2" fmla="+- 21600 0 0"/>
                <a:gd name="T0" fmla="*/ 21585 w 21600"/>
                <a:gd name="T1" fmla="*/ 0 h 15460"/>
                <a:gd name="T2" fmla="*/ 15863 w 21600"/>
                <a:gd name="T3" fmla="*/ 15460 h 15460"/>
                <a:gd name="T4" fmla="*/ 0 w 21600"/>
                <a:gd name="T5" fmla="*/ 799 h 15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5460" fill="none" extrusionOk="0">
                  <a:moveTo>
                    <a:pt x="21585" y="-1"/>
                  </a:moveTo>
                  <a:cubicBezTo>
                    <a:pt x="21595" y="266"/>
                    <a:pt x="21600" y="532"/>
                    <a:pt x="21600" y="799"/>
                  </a:cubicBezTo>
                  <a:cubicBezTo>
                    <a:pt x="21600" y="6233"/>
                    <a:pt x="19551" y="11468"/>
                    <a:pt x="15862" y="15459"/>
                  </a:cubicBezTo>
                </a:path>
                <a:path w="21600" h="15460" stroke="0" extrusionOk="0">
                  <a:moveTo>
                    <a:pt x="21585" y="-1"/>
                  </a:moveTo>
                  <a:cubicBezTo>
                    <a:pt x="21595" y="266"/>
                    <a:pt x="21600" y="532"/>
                    <a:pt x="21600" y="799"/>
                  </a:cubicBezTo>
                  <a:cubicBezTo>
                    <a:pt x="21600" y="6233"/>
                    <a:pt x="19551" y="11468"/>
                    <a:pt x="15862" y="15459"/>
                  </a:cubicBezTo>
                  <a:lnTo>
                    <a:pt x="0" y="799"/>
                  </a:lnTo>
                  <a:close/>
                </a:path>
              </a:pathLst>
            </a:custGeom>
            <a:noFill/>
            <a:ln w="63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629" name="Text Box 93"/>
            <p:cNvSpPr txBox="1">
              <a:spLocks noChangeArrowheads="1"/>
            </p:cNvSpPr>
            <p:nvPr/>
          </p:nvSpPr>
          <p:spPr bwMode="auto">
            <a:xfrm>
              <a:off x="4800" y="283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93630" name="Group 94"/>
          <p:cNvGrpSpPr>
            <a:grpSpLocks/>
          </p:cNvGrpSpPr>
          <p:nvPr/>
        </p:nvGrpSpPr>
        <p:grpSpPr bwMode="auto">
          <a:xfrm>
            <a:off x="8763000" y="3657600"/>
            <a:ext cx="368300" cy="368300"/>
            <a:chOff x="4560" y="2304"/>
            <a:chExt cx="232" cy="232"/>
          </a:xfrm>
        </p:grpSpPr>
        <p:sp>
          <p:nvSpPr>
            <p:cNvPr id="193631" name="Arc 95"/>
            <p:cNvSpPr>
              <a:spLocks/>
            </p:cNvSpPr>
            <p:nvPr/>
          </p:nvSpPr>
          <p:spPr bwMode="auto">
            <a:xfrm rot="3722031">
              <a:off x="4560" y="2304"/>
              <a:ext cx="232" cy="232"/>
            </a:xfrm>
            <a:custGeom>
              <a:avLst/>
              <a:gdLst>
                <a:gd name="G0" fmla="+- 0 0 0"/>
                <a:gd name="G1" fmla="+- 21570 0 0"/>
                <a:gd name="G2" fmla="+- 21600 0 0"/>
                <a:gd name="T0" fmla="*/ 1132 w 21600"/>
                <a:gd name="T1" fmla="*/ 0 h 21570"/>
                <a:gd name="T2" fmla="*/ 21600 w 21600"/>
                <a:gd name="T3" fmla="*/ 21570 h 21570"/>
                <a:gd name="T4" fmla="*/ 0 w 21600"/>
                <a:gd name="T5" fmla="*/ 21570 h 2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70" fill="none" extrusionOk="0">
                  <a:moveTo>
                    <a:pt x="1132" y="-1"/>
                  </a:moveTo>
                  <a:cubicBezTo>
                    <a:pt x="12605" y="601"/>
                    <a:pt x="21600" y="10080"/>
                    <a:pt x="21600" y="21570"/>
                  </a:cubicBezTo>
                </a:path>
                <a:path w="21600" h="21570" stroke="0" extrusionOk="0">
                  <a:moveTo>
                    <a:pt x="1132" y="-1"/>
                  </a:moveTo>
                  <a:cubicBezTo>
                    <a:pt x="12605" y="601"/>
                    <a:pt x="21600" y="10080"/>
                    <a:pt x="21600" y="21570"/>
                  </a:cubicBezTo>
                  <a:lnTo>
                    <a:pt x="0" y="2157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632" name="Text Box 96"/>
            <p:cNvSpPr txBox="1">
              <a:spLocks noChangeArrowheads="1"/>
            </p:cNvSpPr>
            <p:nvPr/>
          </p:nvSpPr>
          <p:spPr bwMode="auto">
            <a:xfrm>
              <a:off x="4608" y="2304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</p:grpSp>
      <p:grpSp>
        <p:nvGrpSpPr>
          <p:cNvPr id="193633" name="Group 97"/>
          <p:cNvGrpSpPr>
            <a:grpSpLocks/>
          </p:cNvGrpSpPr>
          <p:nvPr/>
        </p:nvGrpSpPr>
        <p:grpSpPr bwMode="auto">
          <a:xfrm>
            <a:off x="8394703" y="1600200"/>
            <a:ext cx="1484313" cy="1017588"/>
            <a:chOff x="4328" y="1008"/>
            <a:chExt cx="935" cy="641"/>
          </a:xfrm>
        </p:grpSpPr>
        <p:sp>
          <p:nvSpPr>
            <p:cNvPr id="193634" name="Line 98"/>
            <p:cNvSpPr>
              <a:spLocks noChangeShapeType="1"/>
            </p:cNvSpPr>
            <p:nvPr/>
          </p:nvSpPr>
          <p:spPr bwMode="auto">
            <a:xfrm flipV="1">
              <a:off x="4328" y="1165"/>
              <a:ext cx="775" cy="4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635" name="Text Box 99"/>
            <p:cNvSpPr txBox="1">
              <a:spLocks noChangeArrowheads="1"/>
            </p:cNvSpPr>
            <p:nvPr/>
          </p:nvSpPr>
          <p:spPr bwMode="auto">
            <a:xfrm>
              <a:off x="5028" y="1008"/>
              <a:ext cx="23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en-US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en-US" sz="1400" baseline="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’</a:t>
              </a:r>
            </a:p>
          </p:txBody>
        </p:sp>
        <p:sp>
          <p:nvSpPr>
            <p:cNvPr id="193636" name="Rectangle 100"/>
            <p:cNvSpPr>
              <a:spLocks noChangeArrowheads="1"/>
            </p:cNvSpPr>
            <p:nvPr/>
          </p:nvSpPr>
          <p:spPr bwMode="auto">
            <a:xfrm>
              <a:off x="4396" y="1476"/>
              <a:ext cx="16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193637" name="Arc 101"/>
            <p:cNvSpPr>
              <a:spLocks/>
            </p:cNvSpPr>
            <p:nvPr/>
          </p:nvSpPr>
          <p:spPr bwMode="auto">
            <a:xfrm rot="2761421">
              <a:off x="4462" y="1510"/>
              <a:ext cx="119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855"/>
                <a:gd name="T1" fmla="*/ 0 h 21600"/>
                <a:gd name="T2" fmla="*/ 17855 w 17855"/>
                <a:gd name="T3" fmla="*/ 9445 h 21600"/>
                <a:gd name="T4" fmla="*/ 0 w 178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55" h="21600" fill="none" extrusionOk="0">
                  <a:moveTo>
                    <a:pt x="0" y="0"/>
                  </a:moveTo>
                  <a:cubicBezTo>
                    <a:pt x="7147" y="0"/>
                    <a:pt x="13832" y="3536"/>
                    <a:pt x="17855" y="9444"/>
                  </a:cubicBezTo>
                </a:path>
                <a:path w="17855" h="21600" stroke="0" extrusionOk="0">
                  <a:moveTo>
                    <a:pt x="0" y="0"/>
                  </a:moveTo>
                  <a:cubicBezTo>
                    <a:pt x="7147" y="0"/>
                    <a:pt x="13832" y="3536"/>
                    <a:pt x="17855" y="944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93638" name="Group 102"/>
          <p:cNvGrpSpPr>
            <a:grpSpLocks/>
          </p:cNvGrpSpPr>
          <p:nvPr/>
        </p:nvGrpSpPr>
        <p:grpSpPr bwMode="auto">
          <a:xfrm>
            <a:off x="8763000" y="2209800"/>
            <a:ext cx="342900" cy="406400"/>
            <a:chOff x="4560" y="1392"/>
            <a:chExt cx="216" cy="256"/>
          </a:xfrm>
        </p:grpSpPr>
        <p:sp>
          <p:nvSpPr>
            <p:cNvPr id="193639" name="Arc 103"/>
            <p:cNvSpPr>
              <a:spLocks/>
            </p:cNvSpPr>
            <p:nvPr/>
          </p:nvSpPr>
          <p:spPr bwMode="auto">
            <a:xfrm rot="2244294">
              <a:off x="4560" y="1416"/>
              <a:ext cx="216" cy="2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082"/>
                <a:gd name="T1" fmla="*/ 0 h 21600"/>
                <a:gd name="T2" fmla="*/ 20082 w 20082"/>
                <a:gd name="T3" fmla="*/ 13646 h 21600"/>
                <a:gd name="T4" fmla="*/ 0 w 200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82" h="21600" fill="none" extrusionOk="0">
                  <a:moveTo>
                    <a:pt x="0" y="0"/>
                  </a:moveTo>
                  <a:cubicBezTo>
                    <a:pt x="8859" y="0"/>
                    <a:pt x="16819" y="5409"/>
                    <a:pt x="20082" y="13645"/>
                  </a:cubicBezTo>
                </a:path>
                <a:path w="20082" h="21600" stroke="0" extrusionOk="0">
                  <a:moveTo>
                    <a:pt x="0" y="0"/>
                  </a:moveTo>
                  <a:cubicBezTo>
                    <a:pt x="8859" y="0"/>
                    <a:pt x="16819" y="5409"/>
                    <a:pt x="20082" y="1364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640" name="Text Box 104"/>
            <p:cNvSpPr txBox="1">
              <a:spLocks noChangeArrowheads="1"/>
            </p:cNvSpPr>
            <p:nvPr/>
          </p:nvSpPr>
          <p:spPr bwMode="auto">
            <a:xfrm>
              <a:off x="4584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</a:p>
          </p:txBody>
        </p:sp>
      </p:grpSp>
      <p:sp>
        <p:nvSpPr>
          <p:cNvPr id="193641" name="Text Box 105"/>
          <p:cNvSpPr txBox="1">
            <a:spLocks noChangeArrowheads="1"/>
          </p:cNvSpPr>
          <p:nvPr/>
        </p:nvSpPr>
        <p:spPr bwMode="auto">
          <a:xfrm rot="19599140">
            <a:off x="9017001" y="2043114"/>
            <a:ext cx="339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  <a:latin typeface="Times New Roman" panose="02020603050405020304" pitchFamily="18" charset="0"/>
              </a:rPr>
              <a:t>TL</a:t>
            </a:r>
          </a:p>
        </p:txBody>
      </p:sp>
      <p:grpSp>
        <p:nvGrpSpPr>
          <p:cNvPr id="193642" name="Group 106"/>
          <p:cNvGrpSpPr>
            <a:grpSpLocks/>
          </p:cNvGrpSpPr>
          <p:nvPr/>
        </p:nvGrpSpPr>
        <p:grpSpPr bwMode="auto">
          <a:xfrm>
            <a:off x="8401051" y="3587751"/>
            <a:ext cx="1381125" cy="1228725"/>
            <a:chOff x="1248" y="2096"/>
            <a:chExt cx="870" cy="774"/>
          </a:xfrm>
        </p:grpSpPr>
        <p:sp>
          <p:nvSpPr>
            <p:cNvPr id="193643" name="Line 107"/>
            <p:cNvSpPr>
              <a:spLocks noChangeShapeType="1"/>
            </p:cNvSpPr>
            <p:nvPr/>
          </p:nvSpPr>
          <p:spPr bwMode="auto">
            <a:xfrm>
              <a:off x="1248" y="2107"/>
              <a:ext cx="710" cy="59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644" name="Text Box 108"/>
            <p:cNvSpPr txBox="1">
              <a:spLocks noChangeArrowheads="1"/>
            </p:cNvSpPr>
            <p:nvPr/>
          </p:nvSpPr>
          <p:spPr bwMode="auto">
            <a:xfrm>
              <a:off x="1908" y="2676"/>
              <a:ext cx="21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en-US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3645" name="Text Box 109"/>
            <p:cNvSpPr txBox="1">
              <a:spLocks noChangeArrowheads="1"/>
            </p:cNvSpPr>
            <p:nvPr/>
          </p:nvSpPr>
          <p:spPr bwMode="auto">
            <a:xfrm>
              <a:off x="1332" y="2096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  <a:sym typeface="WP Greek Courier" pitchFamily="49" charset="2"/>
                </a:rPr>
                <a:t>Ø</a:t>
              </a:r>
            </a:p>
          </p:txBody>
        </p:sp>
        <p:sp>
          <p:nvSpPr>
            <p:cNvPr id="193646" name="Arc 110"/>
            <p:cNvSpPr>
              <a:spLocks/>
            </p:cNvSpPr>
            <p:nvPr/>
          </p:nvSpPr>
          <p:spPr bwMode="auto">
            <a:xfrm rot="3722031">
              <a:off x="1412" y="2132"/>
              <a:ext cx="14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647" name="Text Box 111"/>
            <p:cNvSpPr txBox="1">
              <a:spLocks noChangeArrowheads="1"/>
            </p:cNvSpPr>
            <p:nvPr/>
          </p:nvSpPr>
          <p:spPr bwMode="auto">
            <a:xfrm rot="2448983">
              <a:off x="1652" y="2392"/>
              <a:ext cx="21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TL</a:t>
              </a:r>
            </a:p>
          </p:txBody>
        </p:sp>
      </p:grpSp>
      <p:sp>
        <p:nvSpPr>
          <p:cNvPr id="193648" name="Text Box 112"/>
          <p:cNvSpPr txBox="1">
            <a:spLocks noChangeArrowheads="1"/>
          </p:cNvSpPr>
          <p:nvPr/>
        </p:nvSpPr>
        <p:spPr bwMode="auto">
          <a:xfrm rot="19073893">
            <a:off x="8713788" y="1966914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  <a:latin typeface="Times New Roman" panose="02020603050405020304" pitchFamily="18" charset="0"/>
              </a:rPr>
              <a:t>Fv</a:t>
            </a:r>
          </a:p>
        </p:txBody>
      </p:sp>
      <p:grpSp>
        <p:nvGrpSpPr>
          <p:cNvPr id="193649" name="Group 113"/>
          <p:cNvGrpSpPr>
            <a:grpSpLocks/>
          </p:cNvGrpSpPr>
          <p:nvPr/>
        </p:nvGrpSpPr>
        <p:grpSpPr bwMode="auto">
          <a:xfrm>
            <a:off x="8394701" y="3616325"/>
            <a:ext cx="923925" cy="939800"/>
            <a:chOff x="4328" y="2278"/>
            <a:chExt cx="582" cy="592"/>
          </a:xfrm>
        </p:grpSpPr>
        <p:sp>
          <p:nvSpPr>
            <p:cNvPr id="193650" name="Line 114"/>
            <p:cNvSpPr>
              <a:spLocks noChangeShapeType="1"/>
            </p:cNvSpPr>
            <p:nvPr/>
          </p:nvSpPr>
          <p:spPr bwMode="auto">
            <a:xfrm>
              <a:off x="4328" y="2278"/>
              <a:ext cx="582" cy="5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651" name="Text Box 115"/>
            <p:cNvSpPr txBox="1">
              <a:spLocks noChangeArrowheads="1"/>
            </p:cNvSpPr>
            <p:nvPr/>
          </p:nvSpPr>
          <p:spPr bwMode="auto">
            <a:xfrm rot="2388775">
              <a:off x="4532" y="2592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Tv</a:t>
              </a:r>
            </a:p>
          </p:txBody>
        </p:sp>
      </p:grpSp>
      <p:sp>
        <p:nvSpPr>
          <p:cNvPr id="193652" name="Line 116"/>
          <p:cNvSpPr>
            <a:spLocks noChangeShapeType="1"/>
          </p:cNvSpPr>
          <p:nvPr/>
        </p:nvSpPr>
        <p:spPr bwMode="auto">
          <a:xfrm flipV="1">
            <a:off x="67818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3653" name="Line 117"/>
          <p:cNvSpPr>
            <a:spLocks noChangeShapeType="1"/>
          </p:cNvSpPr>
          <p:nvPr/>
        </p:nvSpPr>
        <p:spPr bwMode="auto">
          <a:xfrm flipV="1">
            <a:off x="6705600" y="3962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3654" name="Line 118"/>
          <p:cNvSpPr>
            <a:spLocks noChangeShapeType="1"/>
          </p:cNvSpPr>
          <p:nvPr/>
        </p:nvSpPr>
        <p:spPr bwMode="auto">
          <a:xfrm flipV="1">
            <a:off x="6783388" y="19177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3655" name="Text Box 119"/>
          <p:cNvSpPr txBox="1">
            <a:spLocks noChangeArrowheads="1"/>
          </p:cNvSpPr>
          <p:nvPr/>
        </p:nvSpPr>
        <p:spPr bwMode="auto">
          <a:xfrm>
            <a:off x="1851025" y="228600"/>
            <a:ext cx="2724150" cy="111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dirty="0">
                <a:solidFill>
                  <a:srgbClr val="FF3300"/>
                </a:solidFill>
                <a:latin typeface="Arial" panose="020B0604020202020204" pitchFamily="34" charset="0"/>
              </a:rPr>
              <a:t>Orthographic Projections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dirty="0">
                <a:solidFill>
                  <a:srgbClr val="3333CC"/>
                </a:solidFill>
                <a:latin typeface="Arial" panose="020B0604020202020204" pitchFamily="34" charset="0"/>
              </a:rPr>
              <a:t>Means </a:t>
            </a:r>
            <a:r>
              <a:rPr lang="en-US" altLang="en-US" sz="1300" b="1" dirty="0" err="1">
                <a:solidFill>
                  <a:srgbClr val="3333CC"/>
                </a:solidFill>
                <a:latin typeface="Arial" panose="020B0604020202020204" pitchFamily="34" charset="0"/>
              </a:rPr>
              <a:t>Fv</a:t>
            </a:r>
            <a:r>
              <a:rPr lang="en-US" altLang="en-US" sz="1300" b="1" dirty="0">
                <a:solidFill>
                  <a:srgbClr val="3333CC"/>
                </a:solidFill>
                <a:latin typeface="Arial" panose="020B0604020202020204" pitchFamily="34" charset="0"/>
              </a:rPr>
              <a:t> &amp; </a:t>
            </a:r>
            <a:r>
              <a:rPr lang="en-US" altLang="en-US" sz="1300" b="1" dirty="0" err="1">
                <a:solidFill>
                  <a:srgbClr val="3333CC"/>
                </a:solidFill>
                <a:latin typeface="Arial" panose="020B0604020202020204" pitchFamily="34" charset="0"/>
              </a:rPr>
              <a:t>Tv</a:t>
            </a:r>
            <a:r>
              <a:rPr lang="en-US" altLang="en-US" sz="1300" b="1" dirty="0">
                <a:solidFill>
                  <a:srgbClr val="3333CC"/>
                </a:solidFill>
                <a:latin typeface="Arial" panose="020B0604020202020204" pitchFamily="34" charset="0"/>
              </a:rPr>
              <a:t> of Line AB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dirty="0">
                <a:solidFill>
                  <a:srgbClr val="3333CC"/>
                </a:solidFill>
                <a:latin typeface="Arial" panose="020B0604020202020204" pitchFamily="34" charset="0"/>
              </a:rPr>
              <a:t>are shown below,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dirty="0">
                <a:solidFill>
                  <a:srgbClr val="3333CC"/>
                </a:solidFill>
                <a:latin typeface="Arial" panose="020B0604020202020204" pitchFamily="34" charset="0"/>
              </a:rPr>
              <a:t>with their apparent Inclinations</a:t>
            </a:r>
            <a:r>
              <a:rPr lang="en-US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&amp; </a:t>
            </a:r>
          </a:p>
        </p:txBody>
      </p:sp>
      <p:sp>
        <p:nvSpPr>
          <p:cNvPr id="193656" name="Text Box 120"/>
          <p:cNvSpPr txBox="1">
            <a:spLocks noChangeArrowheads="1"/>
          </p:cNvSpPr>
          <p:nvPr/>
        </p:nvSpPr>
        <p:spPr bwMode="auto">
          <a:xfrm>
            <a:off x="7689421" y="5076825"/>
            <a:ext cx="296472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>
                <a:solidFill>
                  <a:srgbClr val="000000"/>
                </a:solidFill>
                <a:latin typeface="Arial" panose="020B0604020202020204" pitchFamily="34" charset="0"/>
              </a:rPr>
              <a:t>Here </a:t>
            </a:r>
            <a:r>
              <a:rPr lang="en-US" altLang="en-US" sz="1400" b="1" i="1">
                <a:solidFill>
                  <a:srgbClr val="3333CC"/>
                </a:solidFill>
                <a:latin typeface="Arial" panose="020B0604020202020204" pitchFamily="34" charset="0"/>
              </a:rPr>
              <a:t>a -1</a:t>
            </a:r>
            <a:r>
              <a:rPr lang="en-US" altLang="en-US" sz="1400" b="1" i="1">
                <a:solidFill>
                  <a:srgbClr val="000000"/>
                </a:solidFill>
                <a:latin typeface="Arial" panose="020B0604020202020204" pitchFamily="34" charset="0"/>
              </a:rPr>
              <a:t> is component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>
                <a:solidFill>
                  <a:srgbClr val="000000"/>
                </a:solidFill>
                <a:latin typeface="Arial" panose="020B0604020202020204" pitchFamily="34" charset="0"/>
              </a:rPr>
              <a:t>of TL </a:t>
            </a:r>
            <a:r>
              <a:rPr lang="en-US" altLang="en-US" sz="1400" b="1" i="1">
                <a:solidFill>
                  <a:srgbClr val="3333CC"/>
                </a:solidFill>
                <a:latin typeface="Arial" panose="020B0604020202020204" pitchFamily="34" charset="0"/>
              </a:rPr>
              <a:t>ab</a:t>
            </a:r>
            <a:r>
              <a:rPr lang="en-US" altLang="en-US" sz="1400" b="1" i="1" baseline="-25000">
                <a:solidFill>
                  <a:srgbClr val="3333CC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400" b="1" i="1" baseline="-2500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400" b="1" i="1">
                <a:solidFill>
                  <a:srgbClr val="000000"/>
                </a:solidFill>
                <a:latin typeface="Arial" panose="020B0604020202020204" pitchFamily="34" charset="0"/>
              </a:rPr>
              <a:t>gives length of </a:t>
            </a:r>
            <a:r>
              <a:rPr lang="en-US" altLang="en-US" sz="1400" b="1" i="1">
                <a:solidFill>
                  <a:srgbClr val="3333CC"/>
                </a:solidFill>
                <a:latin typeface="Arial" panose="020B0604020202020204" pitchFamily="34" charset="0"/>
              </a:rPr>
              <a:t>Fv.</a:t>
            </a:r>
            <a:r>
              <a:rPr lang="en-US" altLang="en-US" sz="1400" b="1" i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>
                <a:solidFill>
                  <a:srgbClr val="000000"/>
                </a:solidFill>
                <a:latin typeface="Arial" panose="020B0604020202020204" pitchFamily="34" charset="0"/>
              </a:rPr>
              <a:t>Hence it is brought  Up to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>
                <a:solidFill>
                  <a:srgbClr val="000000"/>
                </a:solidFill>
                <a:latin typeface="Arial" panose="020B0604020202020204" pitchFamily="34" charset="0"/>
              </a:rPr>
              <a:t>Locus of a’ and further rotated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>
                <a:solidFill>
                  <a:srgbClr val="000000"/>
                </a:solidFill>
                <a:latin typeface="Arial" panose="020B0604020202020204" pitchFamily="34" charset="0"/>
              </a:rPr>
              <a:t>to get point </a:t>
            </a:r>
            <a:r>
              <a:rPr lang="en-US" altLang="en-US" sz="1400" b="1" i="1">
                <a:solidFill>
                  <a:srgbClr val="FF3300"/>
                </a:solidFill>
                <a:latin typeface="Arial" panose="020B0604020202020204" pitchFamily="34" charset="0"/>
              </a:rPr>
              <a:t>b’.</a:t>
            </a:r>
            <a:r>
              <a:rPr lang="en-US" altLang="en-US" sz="1400" b="1" i="1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400" b="1" i="1">
                <a:solidFill>
                  <a:srgbClr val="FF3300"/>
                </a:solidFill>
                <a:latin typeface="Arial" panose="020B0604020202020204" pitchFamily="34" charset="0"/>
              </a:rPr>
              <a:t>a’ b’</a:t>
            </a:r>
            <a:r>
              <a:rPr lang="en-US" altLang="en-US" sz="1400" b="1" i="1">
                <a:solidFill>
                  <a:srgbClr val="000000"/>
                </a:solidFill>
                <a:latin typeface="Arial" panose="020B0604020202020204" pitchFamily="34" charset="0"/>
              </a:rPr>
              <a:t> will be Fv.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>
                <a:solidFill>
                  <a:srgbClr val="3333CC"/>
                </a:solidFill>
                <a:latin typeface="Arial" panose="020B0604020202020204" pitchFamily="34" charset="0"/>
              </a:rPr>
              <a:t>Similarly drawing component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>
                <a:solidFill>
                  <a:srgbClr val="3333CC"/>
                </a:solidFill>
                <a:latin typeface="Arial" panose="020B0604020202020204" pitchFamily="34" charset="0"/>
              </a:rPr>
              <a:t>of other TL(a’ b</a:t>
            </a:r>
            <a:r>
              <a:rPr lang="en-US" altLang="en-US" sz="1300" b="1" baseline="-25000">
                <a:solidFill>
                  <a:srgbClr val="3333CC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300" b="1">
                <a:solidFill>
                  <a:srgbClr val="3333CC"/>
                </a:solidFill>
                <a:latin typeface="Arial" panose="020B0604020202020204" pitchFamily="34" charset="0"/>
              </a:rPr>
              <a:t>‘) Tv can be drawn.</a:t>
            </a:r>
          </a:p>
        </p:txBody>
      </p:sp>
      <p:sp>
        <p:nvSpPr>
          <p:cNvPr id="193657" name="AutoShape 121"/>
          <p:cNvSpPr>
            <a:spLocks noChangeArrowheads="1"/>
          </p:cNvSpPr>
          <p:nvPr/>
        </p:nvSpPr>
        <p:spPr bwMode="auto">
          <a:xfrm>
            <a:off x="8610600" y="4848225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93658" name="Group 122"/>
          <p:cNvGrpSpPr>
            <a:grpSpLocks/>
          </p:cNvGrpSpPr>
          <p:nvPr/>
        </p:nvGrpSpPr>
        <p:grpSpPr bwMode="auto">
          <a:xfrm>
            <a:off x="5619751" y="2405063"/>
            <a:ext cx="314325" cy="277812"/>
            <a:chOff x="3648" y="2451"/>
            <a:chExt cx="198" cy="175"/>
          </a:xfrm>
        </p:grpSpPr>
        <p:grpSp>
          <p:nvGrpSpPr>
            <p:cNvPr id="193659" name="Group 123"/>
            <p:cNvGrpSpPr>
              <a:grpSpLocks/>
            </p:cNvGrpSpPr>
            <p:nvPr/>
          </p:nvGrpSpPr>
          <p:grpSpPr bwMode="auto">
            <a:xfrm>
              <a:off x="3648" y="2451"/>
              <a:ext cx="198" cy="173"/>
              <a:chOff x="3648" y="1971"/>
              <a:chExt cx="198" cy="173"/>
            </a:xfrm>
          </p:grpSpPr>
          <p:sp>
            <p:nvSpPr>
              <p:cNvPr id="193660" name="Rectangle 124"/>
              <p:cNvSpPr>
                <a:spLocks noChangeArrowheads="1"/>
              </p:cNvSpPr>
              <p:nvPr/>
            </p:nvSpPr>
            <p:spPr bwMode="auto">
              <a:xfrm>
                <a:off x="3648" y="1971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93661" name="Arc 125"/>
              <p:cNvSpPr>
                <a:spLocks/>
              </p:cNvSpPr>
              <p:nvPr/>
            </p:nvSpPr>
            <p:spPr bwMode="auto">
              <a:xfrm rot="2761421">
                <a:off x="3714" y="2002"/>
                <a:ext cx="119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7855"/>
                  <a:gd name="T1" fmla="*/ 0 h 21600"/>
                  <a:gd name="T2" fmla="*/ 17855 w 17855"/>
                  <a:gd name="T3" fmla="*/ 9445 h 21600"/>
                  <a:gd name="T4" fmla="*/ 0 w 1785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855" h="21600" fill="none" extrusionOk="0">
                    <a:moveTo>
                      <a:pt x="0" y="0"/>
                    </a:moveTo>
                    <a:cubicBezTo>
                      <a:pt x="7147" y="0"/>
                      <a:pt x="13832" y="3536"/>
                      <a:pt x="17855" y="9444"/>
                    </a:cubicBezTo>
                  </a:path>
                  <a:path w="17855" h="21600" stroke="0" extrusionOk="0">
                    <a:moveTo>
                      <a:pt x="0" y="0"/>
                    </a:moveTo>
                    <a:cubicBezTo>
                      <a:pt x="7147" y="0"/>
                      <a:pt x="13832" y="3536"/>
                      <a:pt x="17855" y="944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93662" name="Text Box 126"/>
            <p:cNvSpPr txBox="1">
              <a:spLocks noChangeArrowheads="1"/>
            </p:cNvSpPr>
            <p:nvPr/>
          </p:nvSpPr>
          <p:spPr bwMode="auto">
            <a:xfrm>
              <a:off x="3666" y="2453"/>
              <a:ext cx="16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046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3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9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3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3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3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3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3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3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19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3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3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3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3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3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3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3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3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1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3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3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3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3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6" dur="500"/>
                                        <p:tgtEl>
                                          <p:spTgt spid="19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93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93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93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3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93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93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5" dur="500"/>
                                        <p:tgtEl>
                                          <p:spTgt spid="19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93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93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6" dur="500"/>
                                        <p:tgtEl>
                                          <p:spTgt spid="19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9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9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3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93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93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93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93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93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93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93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93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93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93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93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9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93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93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93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3" dur="500"/>
                                        <p:tgtEl>
                                          <p:spTgt spid="19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93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93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4" dur="500"/>
                                        <p:tgtEl>
                                          <p:spTgt spid="19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93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93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9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9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93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93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93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93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93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93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1" dur="500"/>
                                        <p:tgtEl>
                                          <p:spTgt spid="19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6" dur="500"/>
                                        <p:tgtEl>
                                          <p:spTgt spid="19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93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93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93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93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3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93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3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3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93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93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3" grpId="0" autoUpdateAnimBg="0"/>
      <p:bldP spid="193574" grpId="0" autoUpdateAnimBg="0"/>
      <p:bldP spid="193575" grpId="0" autoUpdateAnimBg="0"/>
      <p:bldP spid="193599" grpId="0" autoUpdateAnimBg="0"/>
      <p:bldP spid="193600" grpId="0" animBg="1" autoUpdateAnimBg="0"/>
      <p:bldP spid="193601" grpId="0" autoUpdateAnimBg="0"/>
      <p:bldP spid="193615" grpId="0" autoUpdateAnimBg="0"/>
      <p:bldP spid="193616" grpId="0" autoUpdateAnimBg="0"/>
      <p:bldP spid="193617" grpId="0" autoUpdateAnimBg="0"/>
      <p:bldP spid="193622" grpId="0" autoUpdateAnimBg="0"/>
      <p:bldP spid="193641" grpId="0" autoUpdateAnimBg="0"/>
      <p:bldP spid="193648" grpId="0" autoUpdateAnimBg="0"/>
      <p:bldP spid="193655" grpId="0" autoUpdateAnimBg="0"/>
      <p:bldP spid="19365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6205538" y="28575"/>
            <a:ext cx="4419600" cy="2819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1528995" y="80964"/>
            <a:ext cx="467948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CC3300"/>
                </a:solidFill>
                <a:latin typeface="Arial" panose="020B0604020202020204" pitchFamily="34" charset="0"/>
              </a:rPr>
              <a:t>The most important diagram showing graphical relations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CC3300"/>
                </a:solidFill>
                <a:latin typeface="Arial" panose="020B0604020202020204" pitchFamily="34" charset="0"/>
              </a:rPr>
              <a:t>among all important parameters of this topic.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3333CC"/>
                </a:solidFill>
                <a:latin typeface="Arial" panose="020B0604020202020204" pitchFamily="34" charset="0"/>
              </a:rPr>
              <a:t>Study and memorize it as a </a:t>
            </a:r>
            <a:r>
              <a:rPr lang="en-US" altLang="en-US" sz="1400" b="1" i="1">
                <a:solidFill>
                  <a:srgbClr val="3333CC"/>
                </a:solidFill>
                <a:latin typeface="Arial" panose="020B0604020202020204" pitchFamily="34" charset="0"/>
              </a:rPr>
              <a:t>CIRCUIT DIAGRAM</a:t>
            </a:r>
            <a:r>
              <a:rPr lang="en-US" altLang="en-US" sz="1400">
                <a:solidFill>
                  <a:srgbClr val="CC3300"/>
                </a:solidFill>
                <a:latin typeface="Arial" panose="020B0604020202020204" pitchFamily="34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CC3300"/>
                </a:solidFill>
                <a:latin typeface="Arial" panose="020B0604020202020204" pitchFamily="34" charset="0"/>
              </a:rPr>
              <a:t>And use in solving various problems.</a:t>
            </a:r>
          </a:p>
        </p:txBody>
      </p:sp>
      <p:grpSp>
        <p:nvGrpSpPr>
          <p:cNvPr id="195588" name="Group 4"/>
          <p:cNvGrpSpPr>
            <a:grpSpLocks/>
          </p:cNvGrpSpPr>
          <p:nvPr/>
        </p:nvGrpSpPr>
        <p:grpSpPr bwMode="auto">
          <a:xfrm>
            <a:off x="6019800" y="5181600"/>
            <a:ext cx="4648200" cy="1600200"/>
            <a:chOff x="2832" y="3264"/>
            <a:chExt cx="2928" cy="1008"/>
          </a:xfrm>
        </p:grpSpPr>
        <p:sp>
          <p:nvSpPr>
            <p:cNvPr id="195589" name="AutoShape 5"/>
            <p:cNvSpPr>
              <a:spLocks noChangeArrowheads="1"/>
            </p:cNvSpPr>
            <p:nvPr/>
          </p:nvSpPr>
          <p:spPr bwMode="auto">
            <a:xfrm>
              <a:off x="2832" y="3264"/>
              <a:ext cx="2928" cy="1008"/>
            </a:xfrm>
            <a:prstGeom prst="cloudCallout">
              <a:avLst>
                <a:gd name="adj1" fmla="val -51162"/>
                <a:gd name="adj2" fmla="val -45042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590" name="Text Box 6"/>
            <p:cNvSpPr txBox="1">
              <a:spLocks noChangeArrowheads="1"/>
            </p:cNvSpPr>
            <p:nvPr/>
          </p:nvSpPr>
          <p:spPr bwMode="auto">
            <a:xfrm>
              <a:off x="3060" y="3516"/>
              <a:ext cx="26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rgbClr val="CC3300"/>
                  </a:solidFill>
                  <a:latin typeface="Arial" panose="020B0604020202020204" pitchFamily="34" charset="0"/>
                </a:rPr>
                <a:t>True Length is never rotated. It’s horizontal component is drawn &amp; it is further rotated to locate view.</a:t>
              </a:r>
            </a:p>
          </p:txBody>
        </p:sp>
        <p:sp>
          <p:nvSpPr>
            <p:cNvPr id="195591" name="Text Box 7"/>
            <p:cNvSpPr txBox="1">
              <a:spLocks noChangeArrowheads="1"/>
            </p:cNvSpPr>
            <p:nvPr/>
          </p:nvSpPr>
          <p:spPr bwMode="auto">
            <a:xfrm>
              <a:off x="2976" y="3840"/>
              <a:ext cx="26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rgbClr val="3333CC"/>
                  </a:solidFill>
                  <a:latin typeface="Arial" panose="020B0604020202020204" pitchFamily="34" charset="0"/>
                </a:rPr>
                <a:t>Views are always rotated, made horizontal &amp; further extended to locate TL, </a:t>
              </a:r>
              <a:r>
                <a:rPr lang="en-US" altLang="en-US" sz="1200">
                  <a:solidFill>
                    <a:srgbClr val="33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altLang="en-US" sz="1200" b="1">
                  <a:solidFill>
                    <a:srgbClr val="3333CC"/>
                  </a:solidFill>
                  <a:latin typeface="Times New Roman" panose="02020603050405020304" pitchFamily="18" charset="0"/>
                  <a:sym typeface="WP Greek Courier" pitchFamily="49" charset="2"/>
                </a:rPr>
                <a:t> &amp;  Ø</a:t>
              </a:r>
            </a:p>
          </p:txBody>
        </p:sp>
        <p:sp>
          <p:nvSpPr>
            <p:cNvPr id="195592" name="Text Box 8"/>
            <p:cNvSpPr txBox="1">
              <a:spLocks noChangeArrowheads="1"/>
            </p:cNvSpPr>
            <p:nvPr/>
          </p:nvSpPr>
          <p:spPr bwMode="auto">
            <a:xfrm>
              <a:off x="3312" y="3346"/>
              <a:ext cx="9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i="1">
                  <a:solidFill>
                    <a:srgbClr val="FF0066"/>
                  </a:solidFill>
                  <a:latin typeface="Arial" panose="020B0604020202020204" pitchFamily="34" charset="0"/>
                </a:rPr>
                <a:t>Also Remember</a:t>
              </a:r>
            </a:p>
          </p:txBody>
        </p:sp>
      </p:grpSp>
      <p:sp>
        <p:nvSpPr>
          <p:cNvPr id="195593" name="AutoShape 9"/>
          <p:cNvSpPr>
            <a:spLocks noChangeArrowheads="1"/>
          </p:cNvSpPr>
          <p:nvPr/>
        </p:nvSpPr>
        <p:spPr bwMode="auto">
          <a:xfrm>
            <a:off x="8886825" y="280988"/>
            <a:ext cx="1676400" cy="1066800"/>
          </a:xfrm>
          <a:prstGeom prst="wedgeRoundRectCallout">
            <a:avLst>
              <a:gd name="adj1" fmla="val -60889"/>
              <a:gd name="adj2" fmla="val -2663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5594" name="Text Box 10"/>
          <p:cNvSpPr txBox="1">
            <a:spLocks noChangeArrowheads="1"/>
          </p:cNvSpPr>
          <p:nvPr/>
        </p:nvSpPr>
        <p:spPr bwMode="auto">
          <a:xfrm>
            <a:off x="8886825" y="252413"/>
            <a:ext cx="1663700" cy="108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Important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b="1">
                <a:solidFill>
                  <a:srgbClr val="3333CC"/>
                </a:solidFill>
                <a:latin typeface="Arial" panose="020B0604020202020204" pitchFamily="34" charset="0"/>
              </a:rPr>
              <a:t>TEN </a:t>
            </a: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parameters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to be remembered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with Notations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used here onward</a:t>
            </a:r>
            <a:endParaRPr lang="en-US" altLang="en-US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5595" name="Text Box 11"/>
          <p:cNvSpPr txBox="1">
            <a:spLocks noChangeArrowheads="1"/>
          </p:cNvSpPr>
          <p:nvPr/>
        </p:nvSpPr>
        <p:spPr bwMode="auto">
          <a:xfrm>
            <a:off x="8286750" y="481014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A50021"/>
                </a:solidFill>
                <a:latin typeface="Times New Roman" panose="02020603050405020304" pitchFamily="18" charset="0"/>
                <a:sym typeface="WP Greek Courier" pitchFamily="49" charset="2"/>
              </a:rPr>
              <a:t>Ø</a:t>
            </a:r>
          </a:p>
        </p:txBody>
      </p:sp>
      <p:sp>
        <p:nvSpPr>
          <p:cNvPr id="195596" name="Text Box 12"/>
          <p:cNvSpPr txBox="1">
            <a:spLocks noChangeArrowheads="1"/>
          </p:cNvSpPr>
          <p:nvPr/>
        </p:nvSpPr>
        <p:spPr bwMode="auto">
          <a:xfrm>
            <a:off x="8262939" y="736600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195597" name="Text Box 13"/>
          <p:cNvSpPr txBox="1">
            <a:spLocks noChangeArrowheads="1"/>
          </p:cNvSpPr>
          <p:nvPr/>
        </p:nvSpPr>
        <p:spPr bwMode="auto">
          <a:xfrm>
            <a:off x="8291513" y="1084264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195598" name="Rectangle 14"/>
          <p:cNvSpPr>
            <a:spLocks noChangeArrowheads="1"/>
          </p:cNvSpPr>
          <p:nvPr/>
        </p:nvSpPr>
        <p:spPr bwMode="auto">
          <a:xfrm>
            <a:off x="8305800" y="18097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</a:p>
        </p:txBody>
      </p:sp>
      <p:grpSp>
        <p:nvGrpSpPr>
          <p:cNvPr id="195599" name="Group 15"/>
          <p:cNvGrpSpPr>
            <a:grpSpLocks/>
          </p:cNvGrpSpPr>
          <p:nvPr/>
        </p:nvGrpSpPr>
        <p:grpSpPr bwMode="auto">
          <a:xfrm>
            <a:off x="6248400" y="0"/>
            <a:ext cx="3805238" cy="2856692"/>
            <a:chOff x="336" y="823"/>
            <a:chExt cx="2397" cy="1445"/>
          </a:xfrm>
        </p:grpSpPr>
        <p:sp>
          <p:nvSpPr>
            <p:cNvPr id="195600" name="Text Box 16"/>
            <p:cNvSpPr txBox="1">
              <a:spLocks noChangeArrowheads="1"/>
            </p:cNvSpPr>
            <p:nvPr/>
          </p:nvSpPr>
          <p:spPr bwMode="auto">
            <a:xfrm>
              <a:off x="336" y="823"/>
              <a:ext cx="183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000000"/>
                  </a:solidFill>
                </a:rPr>
                <a:t>1) True Length ( TL) – </a:t>
              </a:r>
              <a:r>
                <a:rPr lang="en-US" altLang="en-US" sz="1400" dirty="0">
                  <a:solidFill>
                    <a:srgbClr val="CC3300"/>
                  </a:solidFill>
                </a:rPr>
                <a:t>a’ b</a:t>
              </a:r>
              <a:r>
                <a:rPr lang="en-US" altLang="en-US" sz="1400" baseline="-25000" dirty="0">
                  <a:solidFill>
                    <a:srgbClr val="CC3300"/>
                  </a:solidFill>
                </a:rPr>
                <a:t>1</a:t>
              </a:r>
              <a:r>
                <a:rPr lang="en-US" altLang="en-US" sz="1400" dirty="0">
                  <a:solidFill>
                    <a:srgbClr val="CC3300"/>
                  </a:solidFill>
                </a:rPr>
                <a:t>’</a:t>
              </a:r>
              <a:r>
                <a:rPr lang="en-US" altLang="en-US" sz="1400" dirty="0">
                  <a:solidFill>
                    <a:srgbClr val="000000"/>
                  </a:solidFill>
                </a:rPr>
                <a:t> &amp; </a:t>
              </a:r>
              <a:r>
                <a:rPr lang="en-US" altLang="en-US" sz="1400" dirty="0">
                  <a:solidFill>
                    <a:srgbClr val="CC3300"/>
                  </a:solidFill>
                </a:rPr>
                <a:t>a </a:t>
              </a:r>
              <a:r>
                <a:rPr lang="en-US" altLang="en-US" sz="1400" dirty="0" smtClean="0">
                  <a:solidFill>
                    <a:srgbClr val="CC3300"/>
                  </a:solidFill>
                </a:rPr>
                <a:t>b</a:t>
              </a:r>
              <a:r>
                <a:rPr lang="en-US" altLang="en-US" sz="1400" baseline="-25000" dirty="0" smtClean="0">
                  <a:solidFill>
                    <a:srgbClr val="CC3300"/>
                  </a:solidFill>
                </a:rPr>
                <a:t>1</a:t>
              </a:r>
              <a:endParaRPr lang="en-US" altLang="en-US" sz="1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95601" name="Text Box 17"/>
            <p:cNvSpPr txBox="1">
              <a:spLocks noChangeArrowheads="1"/>
            </p:cNvSpPr>
            <p:nvPr/>
          </p:nvSpPr>
          <p:spPr bwMode="auto">
            <a:xfrm>
              <a:off x="343" y="960"/>
              <a:ext cx="128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2) Angle of TL with Hp -</a:t>
              </a:r>
            </a:p>
          </p:txBody>
        </p:sp>
        <p:sp>
          <p:nvSpPr>
            <p:cNvPr id="195602" name="Text Box 18"/>
            <p:cNvSpPr txBox="1">
              <a:spLocks noChangeArrowheads="1"/>
            </p:cNvSpPr>
            <p:nvPr/>
          </p:nvSpPr>
          <p:spPr bwMode="auto">
            <a:xfrm>
              <a:off x="336" y="1104"/>
              <a:ext cx="130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3) Angle of TL with Vp –</a:t>
              </a:r>
            </a:p>
          </p:txBody>
        </p:sp>
        <p:sp>
          <p:nvSpPr>
            <p:cNvPr id="195603" name="Text Box 19"/>
            <p:cNvSpPr txBox="1">
              <a:spLocks noChangeArrowheads="1"/>
            </p:cNvSpPr>
            <p:nvPr/>
          </p:nvSpPr>
          <p:spPr bwMode="auto">
            <a:xfrm>
              <a:off x="336" y="1248"/>
              <a:ext cx="130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4) Angle of FV with xy –</a:t>
              </a:r>
            </a:p>
          </p:txBody>
        </p:sp>
        <p:sp>
          <p:nvSpPr>
            <p:cNvPr id="195604" name="Text Box 20"/>
            <p:cNvSpPr txBox="1">
              <a:spLocks noChangeArrowheads="1"/>
            </p:cNvSpPr>
            <p:nvPr/>
          </p:nvSpPr>
          <p:spPr bwMode="auto">
            <a:xfrm>
              <a:off x="336" y="1392"/>
              <a:ext cx="129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5) Angle of TV with xy –</a:t>
              </a:r>
            </a:p>
          </p:txBody>
        </p:sp>
        <p:sp>
          <p:nvSpPr>
            <p:cNvPr id="195605" name="Text Box 21"/>
            <p:cNvSpPr txBox="1">
              <a:spLocks noChangeArrowheads="1"/>
            </p:cNvSpPr>
            <p:nvPr/>
          </p:nvSpPr>
          <p:spPr bwMode="auto">
            <a:xfrm>
              <a:off x="336" y="1536"/>
              <a:ext cx="213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000000"/>
                  </a:solidFill>
                </a:rPr>
                <a:t>6) </a:t>
              </a:r>
              <a:r>
                <a:rPr lang="en-US" altLang="en-US" sz="1400" dirty="0" smtClean="0">
                  <a:solidFill>
                    <a:srgbClr val="000000"/>
                  </a:solidFill>
                </a:rPr>
                <a:t>LFV </a:t>
              </a:r>
              <a:r>
                <a:rPr lang="en-US" altLang="en-US" sz="1400" dirty="0">
                  <a:solidFill>
                    <a:srgbClr val="000000"/>
                  </a:solidFill>
                </a:rPr>
                <a:t>(length of </a:t>
              </a:r>
              <a:r>
                <a:rPr lang="en-US" altLang="en-US" sz="1400" dirty="0" smtClean="0">
                  <a:solidFill>
                    <a:srgbClr val="000000"/>
                  </a:solidFill>
                </a:rPr>
                <a:t>FV</a:t>
              </a:r>
              <a:r>
                <a:rPr lang="en-US" altLang="en-US" sz="1400" dirty="0">
                  <a:solidFill>
                    <a:srgbClr val="000000"/>
                  </a:solidFill>
                </a:rPr>
                <a:t>) – Component </a:t>
              </a:r>
              <a:r>
                <a:rPr lang="en-US" altLang="en-US" sz="1400" b="1" dirty="0" smtClean="0">
                  <a:solidFill>
                    <a:srgbClr val="CC3300"/>
                  </a:solidFill>
                </a:rPr>
                <a:t>(a-1)</a:t>
              </a:r>
              <a:endParaRPr lang="en-US" altLang="en-US" sz="1400" b="1" dirty="0">
                <a:solidFill>
                  <a:srgbClr val="CC3300"/>
                </a:solidFill>
              </a:endParaRPr>
            </a:p>
          </p:txBody>
        </p:sp>
        <p:sp>
          <p:nvSpPr>
            <p:cNvPr id="195606" name="Text Box 22"/>
            <p:cNvSpPr txBox="1">
              <a:spLocks noChangeArrowheads="1"/>
            </p:cNvSpPr>
            <p:nvPr/>
          </p:nvSpPr>
          <p:spPr bwMode="auto">
            <a:xfrm>
              <a:off x="336" y="1680"/>
              <a:ext cx="220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000000"/>
                  </a:solidFill>
                </a:rPr>
                <a:t>7) </a:t>
              </a:r>
              <a:r>
                <a:rPr lang="en-US" altLang="en-US" sz="1400" dirty="0" smtClean="0">
                  <a:solidFill>
                    <a:srgbClr val="000000"/>
                  </a:solidFill>
                </a:rPr>
                <a:t>LTV </a:t>
              </a:r>
              <a:r>
                <a:rPr lang="en-US" altLang="en-US" sz="1400" dirty="0">
                  <a:solidFill>
                    <a:srgbClr val="000000"/>
                  </a:solidFill>
                </a:rPr>
                <a:t>(length of </a:t>
              </a:r>
              <a:r>
                <a:rPr lang="en-US" altLang="en-US" sz="1400" dirty="0" smtClean="0">
                  <a:solidFill>
                    <a:srgbClr val="000000"/>
                  </a:solidFill>
                </a:rPr>
                <a:t>TV</a:t>
              </a:r>
              <a:r>
                <a:rPr lang="en-US" altLang="en-US" sz="1400" dirty="0">
                  <a:solidFill>
                    <a:srgbClr val="000000"/>
                  </a:solidFill>
                </a:rPr>
                <a:t>) – Component </a:t>
              </a:r>
              <a:r>
                <a:rPr lang="en-US" altLang="en-US" sz="1400" b="1" dirty="0">
                  <a:solidFill>
                    <a:srgbClr val="CC3300"/>
                  </a:solidFill>
                </a:rPr>
                <a:t>(</a:t>
              </a:r>
              <a:r>
                <a:rPr lang="en-US" altLang="en-US" sz="1400" b="1" dirty="0" smtClean="0">
                  <a:solidFill>
                    <a:srgbClr val="CC3300"/>
                  </a:solidFill>
                </a:rPr>
                <a:t>a’-1’)</a:t>
              </a:r>
              <a:endParaRPr lang="en-US" alt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95607" name="Text Box 23"/>
            <p:cNvSpPr txBox="1">
              <a:spLocks noChangeArrowheads="1"/>
            </p:cNvSpPr>
            <p:nvPr/>
          </p:nvSpPr>
          <p:spPr bwMode="auto">
            <a:xfrm>
              <a:off x="336" y="1824"/>
              <a:ext cx="236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000000"/>
                  </a:solidFill>
                </a:rPr>
                <a:t>8) Position of A- </a:t>
              </a:r>
              <a:r>
                <a:rPr lang="en-US" altLang="en-US" sz="1400" b="1" dirty="0">
                  <a:solidFill>
                    <a:srgbClr val="CC3300"/>
                  </a:solidFill>
                </a:rPr>
                <a:t>Distances of a &amp; a’ from </a:t>
              </a:r>
              <a:r>
                <a:rPr lang="en-US" altLang="en-US" sz="1400" b="1" dirty="0" err="1">
                  <a:solidFill>
                    <a:srgbClr val="CC3300"/>
                  </a:solidFill>
                </a:rPr>
                <a:t>xy</a:t>
              </a:r>
              <a:endParaRPr lang="en-US" alt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95608" name="Text Box 24"/>
            <p:cNvSpPr txBox="1">
              <a:spLocks noChangeArrowheads="1"/>
            </p:cNvSpPr>
            <p:nvPr/>
          </p:nvSpPr>
          <p:spPr bwMode="auto">
            <a:xfrm>
              <a:off x="336" y="1968"/>
              <a:ext cx="239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9) Position of B- </a:t>
              </a:r>
              <a:r>
                <a:rPr lang="en-US" altLang="en-US" sz="1400" b="1">
                  <a:solidFill>
                    <a:srgbClr val="CC3300"/>
                  </a:solidFill>
                </a:rPr>
                <a:t>Distances of b &amp; b’ from xy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95609" name="Text Box 25"/>
            <p:cNvSpPr txBox="1">
              <a:spLocks noChangeArrowheads="1"/>
            </p:cNvSpPr>
            <p:nvPr/>
          </p:nvSpPr>
          <p:spPr bwMode="auto">
            <a:xfrm>
              <a:off x="336" y="2112"/>
              <a:ext cx="197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10) Distance between End Projectors</a:t>
              </a:r>
            </a:p>
          </p:txBody>
        </p:sp>
      </p:grpSp>
      <p:grpSp>
        <p:nvGrpSpPr>
          <p:cNvPr id="195610" name="Group 26"/>
          <p:cNvGrpSpPr>
            <a:grpSpLocks/>
          </p:cNvGrpSpPr>
          <p:nvPr/>
        </p:nvGrpSpPr>
        <p:grpSpPr bwMode="auto">
          <a:xfrm>
            <a:off x="1828801" y="1143001"/>
            <a:ext cx="3757613" cy="4722813"/>
            <a:chOff x="0" y="720"/>
            <a:chExt cx="2367" cy="2975"/>
          </a:xfrm>
        </p:grpSpPr>
        <p:grpSp>
          <p:nvGrpSpPr>
            <p:cNvPr id="195611" name="Group 27"/>
            <p:cNvGrpSpPr>
              <a:grpSpLocks/>
            </p:cNvGrpSpPr>
            <p:nvPr/>
          </p:nvGrpSpPr>
          <p:grpSpPr bwMode="auto">
            <a:xfrm>
              <a:off x="0" y="720"/>
              <a:ext cx="2367" cy="2975"/>
              <a:chOff x="401" y="891"/>
              <a:chExt cx="2367" cy="2975"/>
            </a:xfrm>
          </p:grpSpPr>
          <p:sp>
            <p:nvSpPr>
              <p:cNvPr id="195612" name="Rectangle 28"/>
              <p:cNvSpPr>
                <a:spLocks noChangeArrowheads="1"/>
              </p:cNvSpPr>
              <p:nvPr/>
            </p:nvSpPr>
            <p:spPr bwMode="auto">
              <a:xfrm>
                <a:off x="669" y="912"/>
                <a:ext cx="1857" cy="1597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5613" name="Rectangle 29"/>
              <p:cNvSpPr>
                <a:spLocks noChangeArrowheads="1"/>
              </p:cNvSpPr>
              <p:nvPr/>
            </p:nvSpPr>
            <p:spPr bwMode="auto">
              <a:xfrm>
                <a:off x="669" y="2398"/>
                <a:ext cx="1857" cy="144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5614" name="Line 30"/>
              <p:cNvSpPr>
                <a:spLocks noChangeShapeType="1"/>
              </p:cNvSpPr>
              <p:nvPr/>
            </p:nvSpPr>
            <p:spPr bwMode="auto">
              <a:xfrm>
                <a:off x="427" y="2395"/>
                <a:ext cx="23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5615" name="Text Box 31"/>
              <p:cNvSpPr txBox="1">
                <a:spLocks noChangeArrowheads="1"/>
              </p:cNvSpPr>
              <p:nvPr/>
            </p:nvSpPr>
            <p:spPr bwMode="auto">
              <a:xfrm>
                <a:off x="401" y="238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95616" name="Text Box 32"/>
              <p:cNvSpPr txBox="1">
                <a:spLocks noChangeArrowheads="1"/>
              </p:cNvSpPr>
              <p:nvPr/>
            </p:nvSpPr>
            <p:spPr bwMode="auto">
              <a:xfrm>
                <a:off x="2541" y="2380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95617" name="Text Box 33"/>
              <p:cNvSpPr txBox="1">
                <a:spLocks noChangeArrowheads="1"/>
              </p:cNvSpPr>
              <p:nvPr/>
            </p:nvSpPr>
            <p:spPr bwMode="auto">
              <a:xfrm>
                <a:off x="645" y="365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H.P.</a:t>
                </a:r>
              </a:p>
            </p:txBody>
          </p:sp>
          <p:sp>
            <p:nvSpPr>
              <p:cNvPr id="195618" name="Text Box 34"/>
              <p:cNvSpPr txBox="1">
                <a:spLocks noChangeArrowheads="1"/>
              </p:cNvSpPr>
              <p:nvPr/>
            </p:nvSpPr>
            <p:spPr bwMode="auto">
              <a:xfrm>
                <a:off x="644" y="891"/>
                <a:ext cx="32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V.P.</a:t>
                </a:r>
              </a:p>
            </p:txBody>
          </p:sp>
          <p:sp>
            <p:nvSpPr>
              <p:cNvPr id="195619" name="Line 35"/>
              <p:cNvSpPr>
                <a:spLocks noChangeShapeType="1"/>
              </p:cNvSpPr>
              <p:nvPr/>
            </p:nvSpPr>
            <p:spPr bwMode="auto">
              <a:xfrm>
                <a:off x="1856" y="1104"/>
                <a:ext cx="1" cy="2702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5620" name="Line 36"/>
              <p:cNvSpPr>
                <a:spLocks noChangeShapeType="1"/>
              </p:cNvSpPr>
              <p:nvPr/>
            </p:nvSpPr>
            <p:spPr bwMode="auto">
              <a:xfrm>
                <a:off x="1403" y="3662"/>
                <a:ext cx="911" cy="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195621" name="Group 37"/>
              <p:cNvGrpSpPr>
                <a:grpSpLocks/>
              </p:cNvGrpSpPr>
              <p:nvPr/>
            </p:nvGrpSpPr>
            <p:grpSpPr bwMode="auto">
              <a:xfrm>
                <a:off x="2066" y="2687"/>
                <a:ext cx="4" cy="975"/>
                <a:chOff x="5038" y="2274"/>
                <a:chExt cx="2" cy="596"/>
              </a:xfrm>
            </p:grpSpPr>
            <p:sp>
              <p:nvSpPr>
                <p:cNvPr id="195622" name="Line 38"/>
                <p:cNvSpPr>
                  <a:spLocks noChangeShapeType="1"/>
                </p:cNvSpPr>
                <p:nvPr/>
              </p:nvSpPr>
              <p:spPr bwMode="auto">
                <a:xfrm>
                  <a:off x="5040" y="2304"/>
                  <a:ext cx="0" cy="566"/>
                </a:xfrm>
                <a:prstGeom prst="line">
                  <a:avLst/>
                </a:prstGeom>
                <a:noFill/>
                <a:ln w="63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95623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5038" y="2274"/>
                  <a:ext cx="0" cy="147"/>
                </a:xfrm>
                <a:prstGeom prst="line">
                  <a:avLst/>
                </a:prstGeom>
                <a:noFill/>
                <a:ln w="31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95624" name="Line 40"/>
              <p:cNvSpPr>
                <a:spLocks noChangeShapeType="1"/>
              </p:cNvSpPr>
              <p:nvPr/>
            </p:nvSpPr>
            <p:spPr bwMode="auto">
              <a:xfrm flipH="1" flipV="1">
                <a:off x="2067" y="2064"/>
                <a:ext cx="3" cy="96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5625" name="Text Box 41"/>
              <p:cNvSpPr txBox="1">
                <a:spLocks noChangeArrowheads="1"/>
              </p:cNvSpPr>
              <p:nvPr/>
            </p:nvSpPr>
            <p:spPr bwMode="auto">
              <a:xfrm>
                <a:off x="1949" y="2551"/>
                <a:ext cx="172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95626" name="Line 42"/>
              <p:cNvSpPr>
                <a:spLocks noChangeShapeType="1"/>
              </p:cNvSpPr>
              <p:nvPr/>
            </p:nvSpPr>
            <p:spPr bwMode="auto">
              <a:xfrm>
                <a:off x="905" y="1056"/>
                <a:ext cx="0" cy="1855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5627" name="Text Box 43"/>
              <p:cNvSpPr txBox="1">
                <a:spLocks noChangeArrowheads="1"/>
              </p:cNvSpPr>
              <p:nvPr/>
            </p:nvSpPr>
            <p:spPr bwMode="auto">
              <a:xfrm>
                <a:off x="765" y="2548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95628" name="Line 44"/>
              <p:cNvSpPr>
                <a:spLocks noChangeShapeType="1"/>
              </p:cNvSpPr>
              <p:nvPr/>
            </p:nvSpPr>
            <p:spPr bwMode="auto">
              <a:xfrm flipV="1">
                <a:off x="2173" y="1163"/>
                <a:ext cx="0" cy="1525"/>
              </a:xfrm>
              <a:prstGeom prst="line">
                <a:avLst/>
              </a:prstGeom>
              <a:noFill/>
              <a:ln w="6350">
                <a:solidFill>
                  <a:schemeClr val="accent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5629" name="Arc 45"/>
              <p:cNvSpPr>
                <a:spLocks/>
              </p:cNvSpPr>
              <p:nvPr/>
            </p:nvSpPr>
            <p:spPr bwMode="auto">
              <a:xfrm>
                <a:off x="1013" y="2694"/>
                <a:ext cx="1161" cy="953"/>
              </a:xfrm>
              <a:custGeom>
                <a:avLst/>
                <a:gdLst>
                  <a:gd name="G0" fmla="+- 0 0 0"/>
                  <a:gd name="G1" fmla="+- 799 0 0"/>
                  <a:gd name="G2" fmla="+- 21600 0 0"/>
                  <a:gd name="T0" fmla="*/ 21585 w 21600"/>
                  <a:gd name="T1" fmla="*/ 0 h 15460"/>
                  <a:gd name="T2" fmla="*/ 15863 w 21600"/>
                  <a:gd name="T3" fmla="*/ 15460 h 15460"/>
                  <a:gd name="T4" fmla="*/ 0 w 21600"/>
                  <a:gd name="T5" fmla="*/ 799 h 15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5460" fill="none" extrusionOk="0">
                    <a:moveTo>
                      <a:pt x="21585" y="-1"/>
                    </a:moveTo>
                    <a:cubicBezTo>
                      <a:pt x="21595" y="266"/>
                      <a:pt x="21600" y="532"/>
                      <a:pt x="21600" y="799"/>
                    </a:cubicBezTo>
                    <a:cubicBezTo>
                      <a:pt x="21600" y="6233"/>
                      <a:pt x="19551" y="11468"/>
                      <a:pt x="15862" y="15459"/>
                    </a:cubicBezTo>
                  </a:path>
                  <a:path w="21600" h="15460" stroke="0" extrusionOk="0">
                    <a:moveTo>
                      <a:pt x="21585" y="-1"/>
                    </a:moveTo>
                    <a:cubicBezTo>
                      <a:pt x="21595" y="266"/>
                      <a:pt x="21600" y="532"/>
                      <a:pt x="21600" y="799"/>
                    </a:cubicBezTo>
                    <a:cubicBezTo>
                      <a:pt x="21600" y="6233"/>
                      <a:pt x="19551" y="11468"/>
                      <a:pt x="15862" y="15459"/>
                    </a:cubicBezTo>
                    <a:lnTo>
                      <a:pt x="0" y="799"/>
                    </a:lnTo>
                    <a:close/>
                  </a:path>
                </a:pathLst>
              </a:custGeom>
              <a:noFill/>
              <a:ln w="63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5630" name="Text Box 46"/>
              <p:cNvSpPr txBox="1">
                <a:spLocks noChangeArrowheads="1"/>
              </p:cNvSpPr>
              <p:nvPr/>
            </p:nvSpPr>
            <p:spPr bwMode="auto">
              <a:xfrm>
                <a:off x="1706" y="360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95631" name="Arc 47"/>
              <p:cNvSpPr>
                <a:spLocks/>
              </p:cNvSpPr>
              <p:nvPr/>
            </p:nvSpPr>
            <p:spPr bwMode="auto">
              <a:xfrm rot="3722031">
                <a:off x="1284" y="2736"/>
                <a:ext cx="380" cy="380"/>
              </a:xfrm>
              <a:custGeom>
                <a:avLst/>
                <a:gdLst>
                  <a:gd name="G0" fmla="+- 0 0 0"/>
                  <a:gd name="G1" fmla="+- 21570 0 0"/>
                  <a:gd name="G2" fmla="+- 21600 0 0"/>
                  <a:gd name="T0" fmla="*/ 1132 w 21600"/>
                  <a:gd name="T1" fmla="*/ 0 h 21570"/>
                  <a:gd name="T2" fmla="*/ 21600 w 21600"/>
                  <a:gd name="T3" fmla="*/ 21570 h 21570"/>
                  <a:gd name="T4" fmla="*/ 0 w 21600"/>
                  <a:gd name="T5" fmla="*/ 21570 h 21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70" fill="none" extrusionOk="0">
                    <a:moveTo>
                      <a:pt x="1132" y="-1"/>
                    </a:moveTo>
                    <a:cubicBezTo>
                      <a:pt x="12605" y="601"/>
                      <a:pt x="21600" y="10080"/>
                      <a:pt x="21600" y="21570"/>
                    </a:cubicBezTo>
                  </a:path>
                  <a:path w="21600" h="21570" stroke="0" extrusionOk="0">
                    <a:moveTo>
                      <a:pt x="1132" y="-1"/>
                    </a:moveTo>
                    <a:cubicBezTo>
                      <a:pt x="12605" y="601"/>
                      <a:pt x="21600" y="10080"/>
                      <a:pt x="21600" y="21570"/>
                    </a:cubicBezTo>
                    <a:lnTo>
                      <a:pt x="0" y="2157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5632" name="Text Box 48"/>
              <p:cNvSpPr txBox="1">
                <a:spLocks noChangeArrowheads="1"/>
              </p:cNvSpPr>
              <p:nvPr/>
            </p:nvSpPr>
            <p:spPr bwMode="auto">
              <a:xfrm>
                <a:off x="1403" y="2821"/>
                <a:ext cx="17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195633" name="Line 49"/>
              <p:cNvSpPr>
                <a:spLocks noChangeShapeType="1"/>
              </p:cNvSpPr>
              <p:nvPr/>
            </p:nvSpPr>
            <p:spPr bwMode="auto">
              <a:xfrm>
                <a:off x="912" y="2682"/>
                <a:ext cx="1162" cy="969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5634" name="Text Box 50"/>
              <p:cNvSpPr txBox="1">
                <a:spLocks noChangeArrowheads="1"/>
              </p:cNvSpPr>
              <p:nvPr/>
            </p:nvSpPr>
            <p:spPr bwMode="auto">
              <a:xfrm>
                <a:off x="2040" y="3595"/>
                <a:ext cx="21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en-US" sz="140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95635" name="Text Box 51"/>
              <p:cNvSpPr txBox="1">
                <a:spLocks noChangeArrowheads="1"/>
              </p:cNvSpPr>
              <p:nvPr/>
            </p:nvSpPr>
            <p:spPr bwMode="auto">
              <a:xfrm>
                <a:off x="1145" y="2727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Ø</a:t>
                </a:r>
              </a:p>
            </p:txBody>
          </p:sp>
          <p:sp>
            <p:nvSpPr>
              <p:cNvPr id="195636" name="Arc 52"/>
              <p:cNvSpPr>
                <a:spLocks/>
              </p:cNvSpPr>
              <p:nvPr/>
            </p:nvSpPr>
            <p:spPr bwMode="auto">
              <a:xfrm rot="3722031">
                <a:off x="1181" y="2723"/>
                <a:ext cx="235" cy="23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5637" name="Text Box 53"/>
              <p:cNvSpPr txBox="1">
                <a:spLocks noChangeArrowheads="1"/>
              </p:cNvSpPr>
              <p:nvPr/>
            </p:nvSpPr>
            <p:spPr bwMode="auto">
              <a:xfrm rot="2448983">
                <a:off x="1621" y="3192"/>
                <a:ext cx="252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TL</a:t>
                </a:r>
              </a:p>
            </p:txBody>
          </p:sp>
          <p:sp>
            <p:nvSpPr>
              <p:cNvPr id="195638" name="Line 54"/>
              <p:cNvSpPr>
                <a:spLocks noChangeShapeType="1"/>
              </p:cNvSpPr>
              <p:nvPr/>
            </p:nvSpPr>
            <p:spPr bwMode="auto">
              <a:xfrm>
                <a:off x="906" y="2694"/>
                <a:ext cx="951" cy="96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5639" name="Text Box 55"/>
              <p:cNvSpPr txBox="1">
                <a:spLocks noChangeArrowheads="1"/>
              </p:cNvSpPr>
              <p:nvPr/>
            </p:nvSpPr>
            <p:spPr bwMode="auto">
              <a:xfrm rot="2388775">
                <a:off x="1311" y="3219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Tv</a:t>
                </a:r>
              </a:p>
            </p:txBody>
          </p:sp>
          <p:sp>
            <p:nvSpPr>
              <p:cNvPr id="195640" name="Text Box 56"/>
              <p:cNvSpPr txBox="1">
                <a:spLocks noChangeArrowheads="1"/>
              </p:cNvSpPr>
              <p:nvPr/>
            </p:nvSpPr>
            <p:spPr bwMode="auto">
              <a:xfrm>
                <a:off x="1424" y="2496"/>
                <a:ext cx="32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LFV</a:t>
                </a:r>
                <a:endPara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641" name="Line 57"/>
              <p:cNvSpPr>
                <a:spLocks noChangeShapeType="1"/>
              </p:cNvSpPr>
              <p:nvPr/>
            </p:nvSpPr>
            <p:spPr bwMode="auto">
              <a:xfrm flipV="1">
                <a:off x="906" y="1355"/>
                <a:ext cx="951" cy="727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5642" name="Line 58"/>
              <p:cNvSpPr>
                <a:spLocks noChangeShapeType="1"/>
              </p:cNvSpPr>
              <p:nvPr/>
            </p:nvSpPr>
            <p:spPr bwMode="auto">
              <a:xfrm>
                <a:off x="1327" y="1355"/>
                <a:ext cx="1118" cy="1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5643" name="Arc 59"/>
              <p:cNvSpPr>
                <a:spLocks/>
              </p:cNvSpPr>
              <p:nvPr/>
            </p:nvSpPr>
            <p:spPr bwMode="auto">
              <a:xfrm>
                <a:off x="961" y="1353"/>
                <a:ext cx="1122" cy="775"/>
              </a:xfrm>
              <a:custGeom>
                <a:avLst/>
                <a:gdLst>
                  <a:gd name="G0" fmla="+- 0 0 0"/>
                  <a:gd name="G1" fmla="+- 12982 0 0"/>
                  <a:gd name="G2" fmla="+- 21600 0 0"/>
                  <a:gd name="T0" fmla="*/ 17263 w 21597"/>
                  <a:gd name="T1" fmla="*/ 0 h 12982"/>
                  <a:gd name="T2" fmla="*/ 21597 w 21597"/>
                  <a:gd name="T3" fmla="*/ 12599 h 12982"/>
                  <a:gd name="T4" fmla="*/ 0 w 21597"/>
                  <a:gd name="T5" fmla="*/ 12982 h 12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7" h="12982" fill="none" extrusionOk="0">
                    <a:moveTo>
                      <a:pt x="17263" y="-1"/>
                    </a:moveTo>
                    <a:cubicBezTo>
                      <a:pt x="19999" y="3637"/>
                      <a:pt x="21515" y="8047"/>
                      <a:pt x="21596" y="12599"/>
                    </a:cubicBezTo>
                  </a:path>
                  <a:path w="21597" h="12982" stroke="0" extrusionOk="0">
                    <a:moveTo>
                      <a:pt x="17263" y="-1"/>
                    </a:moveTo>
                    <a:cubicBezTo>
                      <a:pt x="19999" y="3637"/>
                      <a:pt x="21515" y="8047"/>
                      <a:pt x="21596" y="12599"/>
                    </a:cubicBezTo>
                    <a:lnTo>
                      <a:pt x="0" y="12982"/>
                    </a:lnTo>
                    <a:close/>
                  </a:path>
                </a:pathLst>
              </a:custGeom>
              <a:noFill/>
              <a:ln w="3175">
                <a:solidFill>
                  <a:srgbClr val="FF33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5644" name="Text Box 60"/>
              <p:cNvSpPr txBox="1">
                <a:spLocks noChangeArrowheads="1"/>
              </p:cNvSpPr>
              <p:nvPr/>
            </p:nvSpPr>
            <p:spPr bwMode="auto">
              <a:xfrm>
                <a:off x="756" y="1980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a’</a:t>
                </a:r>
              </a:p>
            </p:txBody>
          </p:sp>
          <p:sp>
            <p:nvSpPr>
              <p:cNvPr id="195645" name="Text Box 61"/>
              <p:cNvSpPr txBox="1">
                <a:spLocks noChangeArrowheads="1"/>
              </p:cNvSpPr>
              <p:nvPr/>
            </p:nvSpPr>
            <p:spPr bwMode="auto">
              <a:xfrm>
                <a:off x="1760" y="1203"/>
                <a:ext cx="20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b’</a:t>
                </a:r>
              </a:p>
            </p:txBody>
          </p:sp>
          <p:sp>
            <p:nvSpPr>
              <p:cNvPr id="195646" name="Line 62"/>
              <p:cNvSpPr>
                <a:spLocks noChangeShapeType="1"/>
              </p:cNvSpPr>
              <p:nvPr/>
            </p:nvSpPr>
            <p:spPr bwMode="auto">
              <a:xfrm>
                <a:off x="2174" y="1935"/>
                <a:ext cx="1" cy="15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5647" name="Text Box 63"/>
              <p:cNvSpPr txBox="1">
                <a:spLocks noChangeArrowheads="1"/>
              </p:cNvSpPr>
              <p:nvPr/>
            </p:nvSpPr>
            <p:spPr bwMode="auto">
              <a:xfrm>
                <a:off x="2147" y="1943"/>
                <a:ext cx="20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1’</a:t>
                </a:r>
              </a:p>
            </p:txBody>
          </p:sp>
          <p:sp>
            <p:nvSpPr>
              <p:cNvPr id="195648" name="Line 64"/>
              <p:cNvSpPr>
                <a:spLocks noChangeShapeType="1"/>
              </p:cNvSpPr>
              <p:nvPr/>
            </p:nvSpPr>
            <p:spPr bwMode="auto">
              <a:xfrm flipV="1">
                <a:off x="906" y="1355"/>
                <a:ext cx="1267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5649" name="Text Box 65"/>
              <p:cNvSpPr txBox="1">
                <a:spLocks noChangeArrowheads="1"/>
              </p:cNvSpPr>
              <p:nvPr/>
            </p:nvSpPr>
            <p:spPr bwMode="auto">
              <a:xfrm>
                <a:off x="2086" y="1180"/>
                <a:ext cx="235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en-US" sz="140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1400" baseline="30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’</a:t>
                </a:r>
              </a:p>
            </p:txBody>
          </p:sp>
          <p:sp>
            <p:nvSpPr>
              <p:cNvPr id="195650" name="Arc 66"/>
              <p:cNvSpPr>
                <a:spLocks/>
              </p:cNvSpPr>
              <p:nvPr/>
            </p:nvSpPr>
            <p:spPr bwMode="auto">
              <a:xfrm rot="2761421">
                <a:off x="1126" y="1917"/>
                <a:ext cx="194" cy="23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7855"/>
                  <a:gd name="T1" fmla="*/ 0 h 21600"/>
                  <a:gd name="T2" fmla="*/ 17855 w 17855"/>
                  <a:gd name="T3" fmla="*/ 9445 h 21600"/>
                  <a:gd name="T4" fmla="*/ 0 w 1785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855" h="21600" fill="none" extrusionOk="0">
                    <a:moveTo>
                      <a:pt x="0" y="0"/>
                    </a:moveTo>
                    <a:cubicBezTo>
                      <a:pt x="7147" y="0"/>
                      <a:pt x="13832" y="3536"/>
                      <a:pt x="17855" y="9444"/>
                    </a:cubicBezTo>
                  </a:path>
                  <a:path w="17855" h="21600" stroke="0" extrusionOk="0">
                    <a:moveTo>
                      <a:pt x="0" y="0"/>
                    </a:moveTo>
                    <a:cubicBezTo>
                      <a:pt x="7147" y="0"/>
                      <a:pt x="13832" y="3536"/>
                      <a:pt x="17855" y="944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5651" name="Arc 67"/>
              <p:cNvSpPr>
                <a:spLocks/>
              </p:cNvSpPr>
              <p:nvPr/>
            </p:nvSpPr>
            <p:spPr bwMode="auto">
              <a:xfrm rot="2244294">
                <a:off x="1284" y="1762"/>
                <a:ext cx="354" cy="35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0082"/>
                  <a:gd name="T1" fmla="*/ 0 h 21600"/>
                  <a:gd name="T2" fmla="*/ 20082 w 20082"/>
                  <a:gd name="T3" fmla="*/ 13646 h 21600"/>
                  <a:gd name="T4" fmla="*/ 0 w 2008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082" h="21600" fill="none" extrusionOk="0">
                    <a:moveTo>
                      <a:pt x="0" y="0"/>
                    </a:moveTo>
                    <a:cubicBezTo>
                      <a:pt x="8859" y="0"/>
                      <a:pt x="16819" y="5409"/>
                      <a:pt x="20082" y="13645"/>
                    </a:cubicBezTo>
                  </a:path>
                  <a:path w="20082" h="21600" stroke="0" extrusionOk="0">
                    <a:moveTo>
                      <a:pt x="0" y="0"/>
                    </a:moveTo>
                    <a:cubicBezTo>
                      <a:pt x="8859" y="0"/>
                      <a:pt x="16819" y="5409"/>
                      <a:pt x="20082" y="1364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5652" name="Text Box 68"/>
              <p:cNvSpPr txBox="1">
                <a:spLocks noChangeArrowheads="1"/>
              </p:cNvSpPr>
              <p:nvPr/>
            </p:nvSpPr>
            <p:spPr bwMode="auto">
              <a:xfrm>
                <a:off x="1392" y="1814"/>
                <a:ext cx="18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</a:t>
                </a:r>
              </a:p>
            </p:txBody>
          </p:sp>
          <p:sp>
            <p:nvSpPr>
              <p:cNvPr id="195653" name="Text Box 69"/>
              <p:cNvSpPr txBox="1">
                <a:spLocks noChangeArrowheads="1"/>
              </p:cNvSpPr>
              <p:nvPr/>
            </p:nvSpPr>
            <p:spPr bwMode="auto">
              <a:xfrm rot="-2000860">
                <a:off x="1565" y="1632"/>
                <a:ext cx="21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TL</a:t>
                </a:r>
              </a:p>
            </p:txBody>
          </p:sp>
          <p:sp>
            <p:nvSpPr>
              <p:cNvPr id="195654" name="Text Box 70"/>
              <p:cNvSpPr txBox="1">
                <a:spLocks noChangeArrowheads="1"/>
              </p:cNvSpPr>
              <p:nvPr/>
            </p:nvSpPr>
            <p:spPr bwMode="auto">
              <a:xfrm rot="-2526107">
                <a:off x="1313" y="1566"/>
                <a:ext cx="20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Fv</a:t>
                </a:r>
              </a:p>
            </p:txBody>
          </p:sp>
          <p:sp>
            <p:nvSpPr>
              <p:cNvPr id="195655" name="Text Box 71"/>
              <p:cNvSpPr txBox="1">
                <a:spLocks noChangeArrowheads="1"/>
              </p:cNvSpPr>
              <p:nvPr/>
            </p:nvSpPr>
            <p:spPr bwMode="auto">
              <a:xfrm>
                <a:off x="1113" y="1943"/>
                <a:ext cx="16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</a:t>
                </a:r>
              </a:p>
            </p:txBody>
          </p:sp>
          <p:sp>
            <p:nvSpPr>
              <p:cNvPr id="195656" name="Text Box 72"/>
              <p:cNvSpPr txBox="1">
                <a:spLocks noChangeArrowheads="1"/>
              </p:cNvSpPr>
              <p:nvPr/>
            </p:nvSpPr>
            <p:spPr bwMode="auto">
              <a:xfrm>
                <a:off x="1424" y="2064"/>
                <a:ext cx="32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LTV</a:t>
                </a:r>
                <a:endPara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657" name="Line 73"/>
              <p:cNvSpPr>
                <a:spLocks noChangeShapeType="1"/>
              </p:cNvSpPr>
              <p:nvPr/>
            </p:nvSpPr>
            <p:spPr bwMode="auto">
              <a:xfrm>
                <a:off x="896" y="1152"/>
                <a:ext cx="96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195658" name="Group 74"/>
              <p:cNvGrpSpPr>
                <a:grpSpLocks/>
              </p:cNvGrpSpPr>
              <p:nvPr/>
            </p:nvGrpSpPr>
            <p:grpSpPr bwMode="auto">
              <a:xfrm>
                <a:off x="799" y="2073"/>
                <a:ext cx="1585" cy="624"/>
                <a:chOff x="4263" y="1610"/>
                <a:chExt cx="969" cy="668"/>
              </a:xfrm>
            </p:grpSpPr>
            <p:sp>
              <p:nvSpPr>
                <p:cNvPr id="195659" name="Line 75"/>
                <p:cNvSpPr>
                  <a:spLocks noChangeShapeType="1"/>
                </p:cNvSpPr>
                <p:nvPr/>
              </p:nvSpPr>
              <p:spPr bwMode="auto">
                <a:xfrm>
                  <a:off x="4328" y="1610"/>
                  <a:ext cx="840" cy="0"/>
                </a:xfrm>
                <a:prstGeom prst="line">
                  <a:avLst/>
                </a:prstGeom>
                <a:noFill/>
                <a:ln w="63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95660" name="Line 76"/>
                <p:cNvSpPr>
                  <a:spLocks noChangeShapeType="1"/>
                </p:cNvSpPr>
                <p:nvPr/>
              </p:nvSpPr>
              <p:spPr bwMode="auto">
                <a:xfrm>
                  <a:off x="4263" y="2278"/>
                  <a:ext cx="969" cy="0"/>
                </a:xfrm>
                <a:prstGeom prst="line">
                  <a:avLst/>
                </a:prstGeom>
                <a:noFill/>
                <a:ln w="63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</p:grpSp>
        <p:sp>
          <p:nvSpPr>
            <p:cNvPr id="195661" name="Text Box 77"/>
            <p:cNvSpPr txBox="1">
              <a:spLocks noChangeArrowheads="1"/>
            </p:cNvSpPr>
            <p:nvPr/>
          </p:nvSpPr>
          <p:spPr bwMode="auto">
            <a:xfrm>
              <a:off x="624" y="874"/>
              <a:ext cx="7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Distance between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End Projectors.</a:t>
              </a:r>
            </a:p>
          </p:txBody>
        </p:sp>
      </p:grpSp>
      <p:grpSp>
        <p:nvGrpSpPr>
          <p:cNvPr id="195662" name="Group 78"/>
          <p:cNvGrpSpPr>
            <a:grpSpLocks/>
          </p:cNvGrpSpPr>
          <p:nvPr/>
        </p:nvGrpSpPr>
        <p:grpSpPr bwMode="auto">
          <a:xfrm>
            <a:off x="6400800" y="2971800"/>
            <a:ext cx="3067050" cy="1995488"/>
            <a:chOff x="2835" y="1872"/>
            <a:chExt cx="1932" cy="1257"/>
          </a:xfrm>
        </p:grpSpPr>
        <p:sp>
          <p:nvSpPr>
            <p:cNvPr id="195663" name="AutoShape 79"/>
            <p:cNvSpPr>
              <a:spLocks noChangeArrowheads="1"/>
            </p:cNvSpPr>
            <p:nvPr/>
          </p:nvSpPr>
          <p:spPr bwMode="auto">
            <a:xfrm>
              <a:off x="2835" y="1872"/>
              <a:ext cx="1932" cy="1257"/>
            </a:xfrm>
            <a:prstGeom prst="cloudCallout">
              <a:avLst>
                <a:gd name="adj1" fmla="val -66509"/>
                <a:gd name="adj2" fmla="val 2903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95664" name="Group 80"/>
            <p:cNvGrpSpPr>
              <a:grpSpLocks/>
            </p:cNvGrpSpPr>
            <p:nvPr/>
          </p:nvGrpSpPr>
          <p:grpSpPr bwMode="auto">
            <a:xfrm>
              <a:off x="2918" y="2016"/>
              <a:ext cx="1627" cy="962"/>
              <a:chOff x="2918" y="2016"/>
              <a:chExt cx="1627" cy="962"/>
            </a:xfrm>
          </p:grpSpPr>
          <p:sp>
            <p:nvSpPr>
              <p:cNvPr id="195665" name="Text Box 81"/>
              <p:cNvSpPr txBox="1">
                <a:spLocks noChangeArrowheads="1"/>
              </p:cNvSpPr>
              <p:nvPr/>
            </p:nvSpPr>
            <p:spPr bwMode="auto">
              <a:xfrm>
                <a:off x="2918" y="2455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95666" name="Group 82"/>
              <p:cNvGrpSpPr>
                <a:grpSpLocks/>
              </p:cNvGrpSpPr>
              <p:nvPr/>
            </p:nvGrpSpPr>
            <p:grpSpPr bwMode="auto">
              <a:xfrm>
                <a:off x="3072" y="2112"/>
                <a:ext cx="1473" cy="289"/>
                <a:chOff x="3072" y="2112"/>
                <a:chExt cx="1473" cy="289"/>
              </a:xfrm>
            </p:grpSpPr>
            <p:grpSp>
              <p:nvGrpSpPr>
                <p:cNvPr id="195667" name="Group 83"/>
                <p:cNvGrpSpPr>
                  <a:grpSpLocks/>
                </p:cNvGrpSpPr>
                <p:nvPr/>
              </p:nvGrpSpPr>
              <p:grpSpPr bwMode="auto">
                <a:xfrm>
                  <a:off x="3072" y="2112"/>
                  <a:ext cx="525" cy="289"/>
                  <a:chOff x="3264" y="2076"/>
                  <a:chExt cx="525" cy="289"/>
                </a:xfrm>
              </p:grpSpPr>
              <p:sp>
                <p:nvSpPr>
                  <p:cNvPr id="195668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2076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sz="2400">
                        <a:solidFill>
                          <a:srgbClr val="CC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a:t></a:t>
                    </a:r>
                  </a:p>
                </p:txBody>
              </p:sp>
              <p:sp>
                <p:nvSpPr>
                  <p:cNvPr id="195669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077"/>
                    <a:ext cx="2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sz="2400">
                        <a:solidFill>
                          <a:srgbClr val="A50021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</a:t>
                    </a:r>
                  </a:p>
                </p:txBody>
              </p:sp>
              <p:sp>
                <p:nvSpPr>
                  <p:cNvPr id="195670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8" y="2160"/>
                    <a:ext cx="191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sz="14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19567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3566" y="2185"/>
                  <a:ext cx="97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Construct with </a:t>
                  </a:r>
                  <a:r>
                    <a:rPr lang="en-US" altLang="en-US" sz="1400" b="1" i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a’ </a:t>
                  </a:r>
                </a:p>
              </p:txBody>
            </p:sp>
          </p:grpSp>
          <p:grpSp>
            <p:nvGrpSpPr>
              <p:cNvPr id="195672" name="Group 88"/>
              <p:cNvGrpSpPr>
                <a:grpSpLocks/>
              </p:cNvGrpSpPr>
              <p:nvPr/>
            </p:nvGrpSpPr>
            <p:grpSpPr bwMode="auto">
              <a:xfrm>
                <a:off x="3072" y="2335"/>
                <a:ext cx="1411" cy="267"/>
                <a:chOff x="3312" y="2815"/>
                <a:chExt cx="1411" cy="267"/>
              </a:xfrm>
            </p:grpSpPr>
            <p:grpSp>
              <p:nvGrpSpPr>
                <p:cNvPr id="195673" name="Group 89"/>
                <p:cNvGrpSpPr>
                  <a:grpSpLocks/>
                </p:cNvGrpSpPr>
                <p:nvPr/>
              </p:nvGrpSpPr>
              <p:grpSpPr bwMode="auto">
                <a:xfrm>
                  <a:off x="3312" y="2815"/>
                  <a:ext cx="492" cy="267"/>
                  <a:chOff x="3312" y="2815"/>
                  <a:chExt cx="492" cy="267"/>
                </a:xfrm>
              </p:grpSpPr>
              <p:sp>
                <p:nvSpPr>
                  <p:cNvPr id="195674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2" y="2815"/>
                    <a:ext cx="240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sz="2000" b="1">
                        <a:solidFill>
                          <a:srgbClr val="A50021"/>
                        </a:solidFill>
                        <a:latin typeface="Times New Roman" panose="02020603050405020304" pitchFamily="18" charset="0"/>
                        <a:sym typeface="WP Greek Courier" pitchFamily="49" charset="2"/>
                      </a:rPr>
                      <a:t>Ø</a:t>
                    </a:r>
                  </a:p>
                </p:txBody>
              </p:sp>
              <p:grpSp>
                <p:nvGrpSpPr>
                  <p:cNvPr id="195675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3474" y="2832"/>
                    <a:ext cx="330" cy="250"/>
                    <a:chOff x="3474" y="2832"/>
                    <a:chExt cx="330" cy="250"/>
                  </a:xfrm>
                </p:grpSpPr>
                <p:sp>
                  <p:nvSpPr>
                    <p:cNvPr id="195676" name="Text Box 9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00" y="2832"/>
                      <a:ext cx="204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000">
                          <a:solidFill>
                            <a:srgbClr val="CC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</a:t>
                      </a:r>
                    </a:p>
                  </p:txBody>
                </p:sp>
                <p:sp>
                  <p:nvSpPr>
                    <p:cNvPr id="195677" name="Text Box 9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74" y="2859"/>
                      <a:ext cx="191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&amp;</a:t>
                      </a:r>
                    </a:p>
                  </p:txBody>
                </p:sp>
              </p:grpSp>
            </p:grpSp>
            <p:sp>
              <p:nvSpPr>
                <p:cNvPr id="195678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3744" y="2862"/>
                  <a:ext cx="97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 Construct with </a:t>
                  </a:r>
                  <a:r>
                    <a:rPr lang="en-US" altLang="en-US" sz="1400" b="1" i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</a:t>
                  </a:r>
                </a:p>
              </p:txBody>
            </p:sp>
          </p:grpSp>
          <p:sp>
            <p:nvSpPr>
              <p:cNvPr id="195679" name="Text Box 95"/>
              <p:cNvSpPr txBox="1">
                <a:spLocks noChangeArrowheads="1"/>
              </p:cNvSpPr>
              <p:nvPr/>
            </p:nvSpPr>
            <p:spPr bwMode="auto">
              <a:xfrm>
                <a:off x="3102" y="2784"/>
                <a:ext cx="1275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b  &amp;  b</a:t>
                </a:r>
                <a:r>
                  <a:rPr lang="en-US" altLang="en-US" sz="140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on same locus.</a:t>
                </a:r>
              </a:p>
            </p:txBody>
          </p:sp>
          <p:sp>
            <p:nvSpPr>
              <p:cNvPr id="195680" name="Text Box 96"/>
              <p:cNvSpPr txBox="1">
                <a:spLocks noChangeArrowheads="1"/>
              </p:cNvSpPr>
              <p:nvPr/>
            </p:nvSpPr>
            <p:spPr bwMode="auto">
              <a:xfrm>
                <a:off x="3093" y="2592"/>
                <a:ext cx="131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b’  &amp;  b</a:t>
                </a:r>
                <a:r>
                  <a:rPr lang="en-US" altLang="en-US" sz="140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’ on same locus.</a:t>
                </a:r>
              </a:p>
            </p:txBody>
          </p:sp>
          <p:sp>
            <p:nvSpPr>
              <p:cNvPr id="195681" name="Text Box 97"/>
              <p:cNvSpPr txBox="1">
                <a:spLocks noChangeArrowheads="1"/>
              </p:cNvSpPr>
              <p:nvPr/>
            </p:nvSpPr>
            <p:spPr bwMode="auto">
              <a:xfrm>
                <a:off x="3648" y="2016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400" b="1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NOTE  this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3146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634" name="Group 2"/>
          <p:cNvGrpSpPr>
            <a:grpSpLocks/>
          </p:cNvGrpSpPr>
          <p:nvPr/>
        </p:nvGrpSpPr>
        <p:grpSpPr bwMode="auto">
          <a:xfrm rot="20784368">
            <a:off x="6791326" y="2593975"/>
            <a:ext cx="309563" cy="579438"/>
            <a:chOff x="768" y="2640"/>
            <a:chExt cx="384" cy="432"/>
          </a:xfrm>
        </p:grpSpPr>
        <p:sp>
          <p:nvSpPr>
            <p:cNvPr id="197635" name="Oval 3"/>
            <p:cNvSpPr>
              <a:spLocks noChangeArrowheads="1"/>
            </p:cNvSpPr>
            <p:nvPr/>
          </p:nvSpPr>
          <p:spPr bwMode="auto">
            <a:xfrm>
              <a:off x="864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7636" name="Rectangle 4"/>
            <p:cNvSpPr>
              <a:spLocks noChangeArrowheads="1"/>
            </p:cNvSpPr>
            <p:nvPr/>
          </p:nvSpPr>
          <p:spPr bwMode="auto">
            <a:xfrm>
              <a:off x="768" y="2640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97637" name="Group 5"/>
          <p:cNvGrpSpPr>
            <a:grpSpLocks/>
          </p:cNvGrpSpPr>
          <p:nvPr/>
        </p:nvGrpSpPr>
        <p:grpSpPr bwMode="auto">
          <a:xfrm rot="1382953">
            <a:off x="6364288" y="3898900"/>
            <a:ext cx="309562" cy="579438"/>
            <a:chOff x="768" y="2640"/>
            <a:chExt cx="384" cy="432"/>
          </a:xfrm>
        </p:grpSpPr>
        <p:sp>
          <p:nvSpPr>
            <p:cNvPr id="197638" name="Oval 6"/>
            <p:cNvSpPr>
              <a:spLocks noChangeArrowheads="1"/>
            </p:cNvSpPr>
            <p:nvPr/>
          </p:nvSpPr>
          <p:spPr bwMode="auto">
            <a:xfrm>
              <a:off x="864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97640" name="Line 8"/>
          <p:cNvSpPr>
            <a:spLocks noChangeShapeType="1"/>
          </p:cNvSpPr>
          <p:nvPr/>
        </p:nvSpPr>
        <p:spPr bwMode="auto">
          <a:xfrm>
            <a:off x="5638800" y="3565525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7641" name="Line 9"/>
          <p:cNvSpPr>
            <a:spLocks noChangeShapeType="1"/>
          </p:cNvSpPr>
          <p:nvPr/>
        </p:nvSpPr>
        <p:spPr bwMode="auto">
          <a:xfrm>
            <a:off x="6019800" y="2000251"/>
            <a:ext cx="0" cy="2879725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7642" name="Oval 10"/>
          <p:cNvSpPr>
            <a:spLocks noChangeArrowheads="1"/>
          </p:cNvSpPr>
          <p:nvPr/>
        </p:nvSpPr>
        <p:spPr bwMode="auto">
          <a:xfrm>
            <a:off x="5995988" y="2940051"/>
            <a:ext cx="76200" cy="61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5638800" y="2968625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197644" name="Line 12"/>
          <p:cNvSpPr>
            <a:spLocks noChangeShapeType="1"/>
          </p:cNvSpPr>
          <p:nvPr/>
        </p:nvSpPr>
        <p:spPr bwMode="auto">
          <a:xfrm>
            <a:off x="6096000" y="3001963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7645" name="Line 13"/>
          <p:cNvSpPr>
            <a:spLocks noChangeShapeType="1"/>
          </p:cNvSpPr>
          <p:nvPr/>
        </p:nvSpPr>
        <p:spPr bwMode="auto">
          <a:xfrm flipV="1">
            <a:off x="6019800" y="1562101"/>
            <a:ext cx="2743200" cy="14398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7646" name="Text Box 14"/>
          <p:cNvSpPr txBox="1">
            <a:spLocks noChangeArrowheads="1"/>
          </p:cNvSpPr>
          <p:nvPr/>
        </p:nvSpPr>
        <p:spPr bwMode="auto">
          <a:xfrm>
            <a:off x="8534400" y="1069976"/>
            <a:ext cx="4411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b’</a:t>
            </a:r>
          </a:p>
        </p:txBody>
      </p:sp>
      <p:sp>
        <p:nvSpPr>
          <p:cNvPr id="197647" name="Line 15"/>
          <p:cNvSpPr>
            <a:spLocks noChangeShapeType="1"/>
          </p:cNvSpPr>
          <p:nvPr/>
        </p:nvSpPr>
        <p:spPr bwMode="auto">
          <a:xfrm>
            <a:off x="8763000" y="1393825"/>
            <a:ext cx="0" cy="462915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7648" name="Text Box 16"/>
          <p:cNvSpPr txBox="1">
            <a:spLocks noChangeArrowheads="1"/>
          </p:cNvSpPr>
          <p:nvPr/>
        </p:nvSpPr>
        <p:spPr bwMode="auto">
          <a:xfrm>
            <a:off x="5638800" y="37369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97649" name="Text Box 17"/>
          <p:cNvSpPr txBox="1">
            <a:spLocks noChangeArrowheads="1"/>
          </p:cNvSpPr>
          <p:nvPr/>
        </p:nvSpPr>
        <p:spPr bwMode="auto">
          <a:xfrm>
            <a:off x="8534400" y="59467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97650" name="Arc 18"/>
          <p:cNvSpPr>
            <a:spLocks/>
          </p:cNvSpPr>
          <p:nvPr/>
        </p:nvSpPr>
        <p:spPr bwMode="auto">
          <a:xfrm rot="377064">
            <a:off x="8293100" y="1595438"/>
            <a:ext cx="1219200" cy="1346200"/>
          </a:xfrm>
          <a:custGeom>
            <a:avLst/>
            <a:gdLst>
              <a:gd name="G0" fmla="+- 0 0 0"/>
              <a:gd name="G1" fmla="+- 20345 0 0"/>
              <a:gd name="G2" fmla="+- 21600 0 0"/>
              <a:gd name="T0" fmla="*/ 7256 w 21599"/>
              <a:gd name="T1" fmla="*/ 0 h 20345"/>
              <a:gd name="T2" fmla="*/ 21599 w 21599"/>
              <a:gd name="T3" fmla="*/ 20122 h 20345"/>
              <a:gd name="T4" fmla="*/ 0 w 21599"/>
              <a:gd name="T5" fmla="*/ 20345 h 20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9" h="20345" fill="none" extrusionOk="0">
                <a:moveTo>
                  <a:pt x="7255" y="0"/>
                </a:moveTo>
                <a:cubicBezTo>
                  <a:pt x="15780" y="3040"/>
                  <a:pt x="21505" y="11072"/>
                  <a:pt x="21598" y="20122"/>
                </a:cubicBezTo>
              </a:path>
              <a:path w="21599" h="20345" stroke="0" extrusionOk="0">
                <a:moveTo>
                  <a:pt x="7255" y="0"/>
                </a:moveTo>
                <a:cubicBezTo>
                  <a:pt x="15780" y="3040"/>
                  <a:pt x="21505" y="11072"/>
                  <a:pt x="21598" y="20122"/>
                </a:cubicBezTo>
                <a:lnTo>
                  <a:pt x="0" y="2034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7651" name="Line 19"/>
          <p:cNvSpPr>
            <a:spLocks noChangeShapeType="1"/>
          </p:cNvSpPr>
          <p:nvPr/>
        </p:nvSpPr>
        <p:spPr bwMode="auto">
          <a:xfrm rot="4106982" flipV="1">
            <a:off x="5950744" y="4109244"/>
            <a:ext cx="2895600" cy="18399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7652" name="Line 20"/>
          <p:cNvSpPr>
            <a:spLocks noChangeShapeType="1"/>
          </p:cNvSpPr>
          <p:nvPr/>
        </p:nvSpPr>
        <p:spPr bwMode="auto">
          <a:xfrm>
            <a:off x="7239000" y="6022975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7653" name="Line 21"/>
          <p:cNvSpPr>
            <a:spLocks noChangeShapeType="1"/>
          </p:cNvSpPr>
          <p:nvPr/>
        </p:nvSpPr>
        <p:spPr bwMode="auto">
          <a:xfrm>
            <a:off x="9448800" y="2955925"/>
            <a:ext cx="0" cy="306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7654" name="Line 22"/>
          <p:cNvSpPr>
            <a:spLocks noChangeShapeType="1"/>
          </p:cNvSpPr>
          <p:nvPr/>
        </p:nvSpPr>
        <p:spPr bwMode="auto">
          <a:xfrm>
            <a:off x="6019800" y="4041775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7655" name="Line 23"/>
          <p:cNvSpPr>
            <a:spLocks noChangeShapeType="1"/>
          </p:cNvSpPr>
          <p:nvPr/>
        </p:nvSpPr>
        <p:spPr bwMode="auto">
          <a:xfrm>
            <a:off x="6019800" y="4041775"/>
            <a:ext cx="3429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7656" name="Line 24"/>
          <p:cNvSpPr>
            <a:spLocks noChangeShapeType="1"/>
          </p:cNvSpPr>
          <p:nvPr/>
        </p:nvSpPr>
        <p:spPr bwMode="auto">
          <a:xfrm rot="18512308">
            <a:off x="6153150" y="1317625"/>
            <a:ext cx="3429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7657" name="Line 25"/>
          <p:cNvSpPr>
            <a:spLocks noChangeShapeType="1"/>
          </p:cNvSpPr>
          <p:nvPr/>
        </p:nvSpPr>
        <p:spPr bwMode="auto">
          <a:xfrm>
            <a:off x="7924800" y="1565275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7658" name="Text Box 26"/>
          <p:cNvSpPr txBox="1">
            <a:spLocks noChangeArrowheads="1"/>
          </p:cNvSpPr>
          <p:nvPr/>
        </p:nvSpPr>
        <p:spPr bwMode="auto">
          <a:xfrm>
            <a:off x="5334000" y="3352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7659" name="Text Box 27"/>
          <p:cNvSpPr txBox="1">
            <a:spLocks noChangeArrowheads="1"/>
          </p:cNvSpPr>
          <p:nvPr/>
        </p:nvSpPr>
        <p:spPr bwMode="auto">
          <a:xfrm>
            <a:off x="9753601" y="3352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97660" name="Oval 28"/>
          <p:cNvSpPr>
            <a:spLocks noChangeArrowheads="1"/>
          </p:cNvSpPr>
          <p:nvPr/>
        </p:nvSpPr>
        <p:spPr bwMode="auto">
          <a:xfrm>
            <a:off x="6000750" y="3998913"/>
            <a:ext cx="76200" cy="61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7661" name="Text Box 29"/>
          <p:cNvSpPr txBox="1">
            <a:spLocks noChangeArrowheads="1"/>
          </p:cNvSpPr>
          <p:nvPr/>
        </p:nvSpPr>
        <p:spPr bwMode="auto">
          <a:xfrm>
            <a:off x="9601200" y="114617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b’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7662" name="Text Box 30"/>
          <p:cNvSpPr txBox="1">
            <a:spLocks noChangeArrowheads="1"/>
          </p:cNvSpPr>
          <p:nvPr/>
        </p:nvSpPr>
        <p:spPr bwMode="auto">
          <a:xfrm>
            <a:off x="9296400" y="59467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7663" name="Text Box 31"/>
          <p:cNvSpPr txBox="1">
            <a:spLocks noChangeArrowheads="1"/>
          </p:cNvSpPr>
          <p:nvPr/>
        </p:nvSpPr>
        <p:spPr bwMode="auto">
          <a:xfrm>
            <a:off x="6305550" y="3938589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sym typeface="WP Greek Courier" pitchFamily="49" charset="2"/>
              </a:rPr>
              <a:t>Ø</a:t>
            </a:r>
          </a:p>
        </p:txBody>
      </p:sp>
      <p:sp>
        <p:nvSpPr>
          <p:cNvPr id="197664" name="Text Box 32"/>
          <p:cNvSpPr txBox="1">
            <a:spLocks noChangeArrowheads="1"/>
          </p:cNvSpPr>
          <p:nvPr/>
        </p:nvSpPr>
        <p:spPr bwMode="auto">
          <a:xfrm>
            <a:off x="6667500" y="260667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</a:p>
        </p:txBody>
      </p:sp>
      <p:sp>
        <p:nvSpPr>
          <p:cNvPr id="197665" name="Text Box 33"/>
          <p:cNvSpPr txBox="1">
            <a:spLocks noChangeArrowheads="1"/>
          </p:cNvSpPr>
          <p:nvPr/>
        </p:nvSpPr>
        <p:spPr bwMode="auto">
          <a:xfrm>
            <a:off x="4317454" y="1"/>
            <a:ext cx="549701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3300"/>
                </a:solidFill>
                <a:latin typeface="Tahoma" panose="020B0604030504040204" pitchFamily="34" charset="0"/>
              </a:rPr>
              <a:t>GROUP (A)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3333CC"/>
                </a:solidFill>
                <a:latin typeface="Tahoma" panose="020B0604030504040204" pitchFamily="34" charset="0"/>
              </a:rPr>
              <a:t>GENERAL CASES OF THE LINE INCLINED TO BOTH HP &amp; VP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3333CC"/>
                </a:solidFill>
                <a:latin typeface="Tahoma" panose="020B0604030504040204" pitchFamily="34" charset="0"/>
              </a:rPr>
              <a:t>( based on 10  parameters).</a:t>
            </a:r>
          </a:p>
        </p:txBody>
      </p:sp>
      <p:sp>
        <p:nvSpPr>
          <p:cNvPr id="197666" name="Text Box 34"/>
          <p:cNvSpPr txBox="1">
            <a:spLocks noChangeArrowheads="1"/>
          </p:cNvSpPr>
          <p:nvPr/>
        </p:nvSpPr>
        <p:spPr bwMode="auto">
          <a:xfrm>
            <a:off x="1752600" y="533400"/>
            <a:ext cx="3371436" cy="1415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PROBLEM:</a:t>
            </a:r>
            <a:endParaRPr lang="en-US" altLang="en-US" sz="1600" b="1" dirty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Line AB is 75 mm long and it is 30</a:t>
            </a:r>
            <a:r>
              <a:rPr lang="en-US" altLang="en-US" sz="1400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 &amp;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40</a:t>
            </a:r>
            <a:r>
              <a:rPr lang="en-US" altLang="en-US" sz="1400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0 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Inclined to </a:t>
            </a:r>
            <a:r>
              <a:rPr lang="en-US" altLang="en-US" sz="1400" dirty="0" smtClean="0">
                <a:solidFill>
                  <a:srgbClr val="FF0000"/>
                </a:solidFill>
                <a:latin typeface="Arial" panose="020B0604020202020204" pitchFamily="34" charset="0"/>
              </a:rPr>
              <a:t>HP 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&amp; </a:t>
            </a:r>
            <a:r>
              <a:rPr lang="en-US" altLang="en-US" sz="1400" dirty="0" smtClean="0">
                <a:solidFill>
                  <a:srgbClr val="FF0000"/>
                </a:solidFill>
                <a:latin typeface="Arial" panose="020B0604020202020204" pitchFamily="34" charset="0"/>
              </a:rPr>
              <a:t>VP 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respectively.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End A is 12mm above </a:t>
            </a:r>
            <a:r>
              <a:rPr lang="en-US" altLang="en-US" sz="1400" dirty="0" smtClean="0">
                <a:solidFill>
                  <a:srgbClr val="FF0000"/>
                </a:solidFill>
                <a:latin typeface="Arial" panose="020B0604020202020204" pitchFamily="34" charset="0"/>
              </a:rPr>
              <a:t>HP 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and  10 mm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in front of </a:t>
            </a:r>
            <a:r>
              <a:rPr lang="en-US" altLang="en-US" sz="1400" dirty="0" smtClean="0">
                <a:solidFill>
                  <a:srgbClr val="FF0000"/>
                </a:solidFill>
                <a:latin typeface="Arial" panose="020B0604020202020204" pitchFamily="34" charset="0"/>
              </a:rPr>
              <a:t>VP.</a:t>
            </a:r>
            <a:endParaRPr lang="en-US" alt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Draw projections. Line is in 1</a:t>
            </a:r>
            <a:r>
              <a:rPr lang="en-US" altLang="en-US" sz="1400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st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 quadrant.</a:t>
            </a:r>
          </a:p>
        </p:txBody>
      </p:sp>
      <p:sp>
        <p:nvSpPr>
          <p:cNvPr id="197667" name="Text Box 35"/>
          <p:cNvSpPr txBox="1">
            <a:spLocks noChangeArrowheads="1"/>
          </p:cNvSpPr>
          <p:nvPr/>
        </p:nvSpPr>
        <p:spPr bwMode="auto">
          <a:xfrm>
            <a:off x="1752601" y="2022768"/>
            <a:ext cx="3368675" cy="4832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 dirty="0">
                <a:solidFill>
                  <a:srgbClr val="00B0F0"/>
                </a:solidFill>
              </a:rPr>
              <a:t>SOLUTION STEPS: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333CC"/>
                </a:solidFill>
              </a:rPr>
              <a:t>1) Draw </a:t>
            </a:r>
            <a:r>
              <a:rPr lang="en-US" altLang="en-US" sz="1400" b="1" dirty="0" err="1">
                <a:solidFill>
                  <a:srgbClr val="3333CC"/>
                </a:solidFill>
              </a:rPr>
              <a:t>xy</a:t>
            </a:r>
            <a:r>
              <a:rPr lang="en-US" altLang="en-US" sz="1400" b="1" dirty="0">
                <a:solidFill>
                  <a:srgbClr val="3333CC"/>
                </a:solidFill>
              </a:rPr>
              <a:t> line and one projector.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333CC"/>
                </a:solidFill>
              </a:rPr>
              <a:t>2) Locate a’ 12mm above </a:t>
            </a:r>
            <a:r>
              <a:rPr lang="en-US" altLang="en-US" sz="1400" b="1" dirty="0" err="1">
                <a:solidFill>
                  <a:srgbClr val="3333CC"/>
                </a:solidFill>
              </a:rPr>
              <a:t>xy</a:t>
            </a:r>
            <a:r>
              <a:rPr lang="en-US" altLang="en-US" sz="1400" b="1" dirty="0">
                <a:solidFill>
                  <a:srgbClr val="3333CC"/>
                </a:solidFill>
              </a:rPr>
              <a:t> line  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333CC"/>
                </a:solidFill>
              </a:rPr>
              <a:t>    &amp; a 10mm below </a:t>
            </a:r>
            <a:r>
              <a:rPr lang="en-US" altLang="en-US" sz="1400" b="1" dirty="0" err="1">
                <a:solidFill>
                  <a:srgbClr val="3333CC"/>
                </a:solidFill>
              </a:rPr>
              <a:t>xy</a:t>
            </a:r>
            <a:r>
              <a:rPr lang="en-US" altLang="en-US" sz="1400" b="1" dirty="0">
                <a:solidFill>
                  <a:srgbClr val="3333CC"/>
                </a:solidFill>
              </a:rPr>
              <a:t> line.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333CC"/>
                </a:solidFill>
              </a:rPr>
              <a:t>3) Take 30</a:t>
            </a:r>
            <a:r>
              <a:rPr lang="en-US" altLang="en-US" sz="1400" b="1" baseline="30000" dirty="0">
                <a:solidFill>
                  <a:srgbClr val="3333CC"/>
                </a:solidFill>
              </a:rPr>
              <a:t>0</a:t>
            </a:r>
            <a:r>
              <a:rPr lang="en-US" altLang="en-US" sz="1400" b="1" dirty="0">
                <a:solidFill>
                  <a:srgbClr val="3333CC"/>
                </a:solidFill>
              </a:rPr>
              <a:t> angle from a’ &amp; 40</a:t>
            </a:r>
            <a:r>
              <a:rPr lang="en-US" altLang="en-US" sz="1400" b="1" baseline="30000" dirty="0">
                <a:solidFill>
                  <a:srgbClr val="3333CC"/>
                </a:solidFill>
              </a:rPr>
              <a:t>0</a:t>
            </a:r>
            <a:r>
              <a:rPr lang="en-US" altLang="en-US" sz="1400" b="1" dirty="0">
                <a:solidFill>
                  <a:srgbClr val="3333CC"/>
                </a:solidFill>
              </a:rPr>
              <a:t> from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333CC"/>
                </a:solidFill>
              </a:rPr>
              <a:t>    a  and mark TL I.e. 75mm on both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333CC"/>
                </a:solidFill>
              </a:rPr>
              <a:t>    lines. Name those points b</a:t>
            </a:r>
            <a:r>
              <a:rPr lang="en-US" altLang="en-US" sz="1400" b="1" baseline="-25000" dirty="0">
                <a:solidFill>
                  <a:srgbClr val="3333CC"/>
                </a:solidFill>
              </a:rPr>
              <a:t>1</a:t>
            </a:r>
            <a:r>
              <a:rPr lang="en-US" altLang="en-US" sz="1400" b="1" dirty="0">
                <a:solidFill>
                  <a:srgbClr val="3333CC"/>
                </a:solidFill>
              </a:rPr>
              <a:t>’ and b</a:t>
            </a:r>
            <a:r>
              <a:rPr lang="en-US" altLang="en-US" sz="1400" b="1" baseline="-25000" dirty="0">
                <a:solidFill>
                  <a:srgbClr val="3333CC"/>
                </a:solidFill>
              </a:rPr>
              <a:t>1</a:t>
            </a:r>
            <a:endParaRPr lang="en-US" altLang="en-US" sz="1400" b="1" dirty="0">
              <a:solidFill>
                <a:srgbClr val="3333CC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333CC"/>
                </a:solidFill>
              </a:rPr>
              <a:t>    respectively.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333CC"/>
                </a:solidFill>
              </a:rPr>
              <a:t>4) Join both points with a’ and a resp.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333CC"/>
                </a:solidFill>
              </a:rPr>
              <a:t>5) Draw horizontal lines (Locus) from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333CC"/>
                </a:solidFill>
              </a:rPr>
              <a:t>    both points.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333CC"/>
                </a:solidFill>
              </a:rPr>
              <a:t>6) Draw horizontal component of TL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333CC"/>
                </a:solidFill>
              </a:rPr>
              <a:t>    a b</a:t>
            </a:r>
            <a:r>
              <a:rPr lang="en-US" altLang="en-US" sz="1400" b="1" baseline="-25000" dirty="0">
                <a:solidFill>
                  <a:srgbClr val="3333CC"/>
                </a:solidFill>
              </a:rPr>
              <a:t>1</a:t>
            </a:r>
            <a:r>
              <a:rPr lang="en-US" altLang="en-US" sz="1400" b="1" dirty="0">
                <a:solidFill>
                  <a:srgbClr val="3333CC"/>
                </a:solidFill>
              </a:rPr>
              <a:t> from point b</a:t>
            </a:r>
            <a:r>
              <a:rPr lang="en-US" altLang="en-US" sz="1400" b="1" baseline="-25000" dirty="0">
                <a:solidFill>
                  <a:srgbClr val="3333CC"/>
                </a:solidFill>
              </a:rPr>
              <a:t>1</a:t>
            </a:r>
            <a:r>
              <a:rPr lang="en-US" altLang="en-US" sz="1400" b="1" dirty="0">
                <a:solidFill>
                  <a:srgbClr val="3333CC"/>
                </a:solidFill>
              </a:rPr>
              <a:t> and name it 1.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333CC"/>
                </a:solidFill>
              </a:rPr>
              <a:t>   ( the length a-1 gives length of </a:t>
            </a:r>
            <a:r>
              <a:rPr lang="en-US" altLang="en-US" sz="1400" b="1" dirty="0" err="1">
                <a:solidFill>
                  <a:srgbClr val="3333CC"/>
                </a:solidFill>
              </a:rPr>
              <a:t>Fv</a:t>
            </a:r>
            <a:r>
              <a:rPr lang="en-US" altLang="en-US" sz="1400" b="1" dirty="0">
                <a:solidFill>
                  <a:srgbClr val="3333CC"/>
                </a:solidFill>
              </a:rPr>
              <a:t> as we have seen already.)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333CC"/>
                </a:solidFill>
              </a:rPr>
              <a:t>7) Extend it up to locus of a’ and rotating  a’ as center locate b’ as shown. Join a’ b’ as </a:t>
            </a:r>
            <a:r>
              <a:rPr lang="en-US" altLang="en-US" sz="1400" b="1" dirty="0" err="1">
                <a:solidFill>
                  <a:srgbClr val="3333CC"/>
                </a:solidFill>
              </a:rPr>
              <a:t>Fv</a:t>
            </a:r>
            <a:r>
              <a:rPr lang="en-US" altLang="en-US" sz="1400" b="1" dirty="0">
                <a:solidFill>
                  <a:srgbClr val="3333CC"/>
                </a:solidFill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333CC"/>
                </a:solidFill>
              </a:rPr>
              <a:t>8) From b’ drop a projector down ward  &amp; get point b. Join a &amp; b I.e. </a:t>
            </a:r>
            <a:r>
              <a:rPr lang="en-US" altLang="en-US" sz="1400" b="1" dirty="0" err="1">
                <a:solidFill>
                  <a:srgbClr val="3333CC"/>
                </a:solidFill>
              </a:rPr>
              <a:t>Tv</a:t>
            </a:r>
            <a:r>
              <a:rPr lang="en-US" altLang="en-US" sz="1400" b="1" dirty="0">
                <a:solidFill>
                  <a:srgbClr val="3333CC"/>
                </a:solidFill>
              </a:rPr>
              <a:t>.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srgbClr val="3333CC"/>
              </a:solidFill>
            </a:endParaRPr>
          </a:p>
        </p:txBody>
      </p:sp>
      <p:grpSp>
        <p:nvGrpSpPr>
          <p:cNvPr id="197668" name="Group 36"/>
          <p:cNvGrpSpPr>
            <a:grpSpLocks/>
          </p:cNvGrpSpPr>
          <p:nvPr/>
        </p:nvGrpSpPr>
        <p:grpSpPr bwMode="auto">
          <a:xfrm>
            <a:off x="9432926" y="3973514"/>
            <a:ext cx="282575" cy="369887"/>
            <a:chOff x="4742" y="2503"/>
            <a:chExt cx="178" cy="233"/>
          </a:xfrm>
        </p:grpSpPr>
        <p:sp>
          <p:nvSpPr>
            <p:cNvPr id="197669" name="Text Box 37"/>
            <p:cNvSpPr txBox="1">
              <a:spLocks noChangeArrowheads="1"/>
            </p:cNvSpPr>
            <p:nvPr/>
          </p:nvSpPr>
          <p:spPr bwMode="auto">
            <a:xfrm>
              <a:off x="4742" y="250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i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 flipV="1">
              <a:off x="4752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97671" name="Text Box 39"/>
          <p:cNvSpPr txBox="1">
            <a:spLocks noChangeArrowheads="1"/>
          </p:cNvSpPr>
          <p:nvPr/>
        </p:nvSpPr>
        <p:spPr bwMode="auto">
          <a:xfrm>
            <a:off x="8077200" y="3776663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LFV</a:t>
            </a:r>
          </a:p>
        </p:txBody>
      </p:sp>
      <p:sp>
        <p:nvSpPr>
          <p:cNvPr id="197672" name="Text Box 40"/>
          <p:cNvSpPr txBox="1">
            <a:spLocks noChangeArrowheads="1"/>
          </p:cNvSpPr>
          <p:nvPr/>
        </p:nvSpPr>
        <p:spPr bwMode="auto">
          <a:xfrm>
            <a:off x="8305801" y="2057400"/>
            <a:ext cx="390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TL</a:t>
            </a:r>
          </a:p>
        </p:txBody>
      </p:sp>
      <p:sp>
        <p:nvSpPr>
          <p:cNvPr id="197673" name="Text Box 41"/>
          <p:cNvSpPr txBox="1">
            <a:spLocks noChangeArrowheads="1"/>
          </p:cNvSpPr>
          <p:nvPr/>
        </p:nvSpPr>
        <p:spPr bwMode="auto">
          <a:xfrm>
            <a:off x="8153401" y="5105400"/>
            <a:ext cx="390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TL</a:t>
            </a:r>
          </a:p>
        </p:txBody>
      </p:sp>
      <p:sp>
        <p:nvSpPr>
          <p:cNvPr id="197674" name="Text Box 42"/>
          <p:cNvSpPr txBox="1">
            <a:spLocks noChangeArrowheads="1"/>
          </p:cNvSpPr>
          <p:nvPr/>
        </p:nvSpPr>
        <p:spPr bwMode="auto">
          <a:xfrm>
            <a:off x="7239001" y="1905000"/>
            <a:ext cx="41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FV</a:t>
            </a:r>
          </a:p>
        </p:txBody>
      </p:sp>
      <p:sp>
        <p:nvSpPr>
          <p:cNvPr id="197675" name="Text Box 43"/>
          <p:cNvSpPr txBox="1">
            <a:spLocks noChangeArrowheads="1"/>
          </p:cNvSpPr>
          <p:nvPr/>
        </p:nvSpPr>
        <p:spPr bwMode="auto">
          <a:xfrm>
            <a:off x="7086601" y="5105400"/>
            <a:ext cx="41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TV</a:t>
            </a:r>
          </a:p>
        </p:txBody>
      </p:sp>
    </p:spTree>
    <p:extLst>
      <p:ext uri="{BB962C8B-B14F-4D97-AF65-F5344CB8AC3E}">
        <p14:creationId xmlns:p14="http://schemas.microsoft.com/office/powerpoint/2010/main" val="314716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7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7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7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7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7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7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7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7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7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7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7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19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7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7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7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7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4" dur="5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19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97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97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9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9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97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97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97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97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97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97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1" dur="500"/>
                                        <p:tgtEl>
                                          <p:spTgt spid="19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2" dur="500"/>
                                        <p:tgtEl>
                                          <p:spTgt spid="19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97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97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7" dur="500"/>
                                        <p:tgtEl>
                                          <p:spTgt spid="19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97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97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3" grpId="0" autoUpdateAnimBg="0"/>
      <p:bldP spid="197646" grpId="0" autoUpdateAnimBg="0"/>
      <p:bldP spid="197648" grpId="0" autoUpdateAnimBg="0"/>
      <p:bldP spid="197649" grpId="0" autoUpdateAnimBg="0"/>
      <p:bldP spid="197658" grpId="0" autoUpdateAnimBg="0"/>
      <p:bldP spid="197659" grpId="0" autoUpdateAnimBg="0"/>
      <p:bldP spid="197661" grpId="0" autoUpdateAnimBg="0"/>
      <p:bldP spid="197662" grpId="0" autoUpdateAnimBg="0"/>
      <p:bldP spid="197663" grpId="0" autoUpdateAnimBg="0"/>
      <p:bldP spid="197664" grpId="0" autoUpdateAnimBg="0"/>
      <p:bldP spid="197665" grpId="0" autoUpdateAnimBg="0"/>
      <p:bldP spid="197666" grpId="0" animBg="1" autoUpdateAnimBg="0"/>
      <p:bldP spid="197667" grpId="0" animBg="1" autoUpdateAnimBg="0"/>
      <p:bldP spid="197671" grpId="0" autoUpdateAnimBg="0"/>
      <p:bldP spid="197672" grpId="0" autoUpdateAnimBg="0"/>
      <p:bldP spid="197673" grpId="0" autoUpdateAnimBg="0"/>
      <p:bldP spid="197674" grpId="0" autoUpdateAnimBg="0"/>
      <p:bldP spid="19767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5995988" y="320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9683" name="Line 3"/>
          <p:cNvSpPr>
            <a:spLocks noChangeShapeType="1"/>
          </p:cNvSpPr>
          <p:nvPr/>
        </p:nvSpPr>
        <p:spPr bwMode="auto">
          <a:xfrm>
            <a:off x="6721475" y="1831975"/>
            <a:ext cx="0" cy="388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9684" name="Line 4"/>
          <p:cNvSpPr>
            <a:spLocks noChangeShapeType="1"/>
          </p:cNvSpPr>
          <p:nvPr/>
        </p:nvSpPr>
        <p:spPr bwMode="auto">
          <a:xfrm flipV="1">
            <a:off x="6248401" y="3429000"/>
            <a:ext cx="3444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9601200" y="312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99686" name="Oval 6"/>
          <p:cNvSpPr>
            <a:spLocks noChangeArrowheads="1"/>
          </p:cNvSpPr>
          <p:nvPr/>
        </p:nvSpPr>
        <p:spPr bwMode="auto">
          <a:xfrm>
            <a:off x="6705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9687" name="Line 7"/>
          <p:cNvSpPr>
            <a:spLocks noChangeShapeType="1"/>
          </p:cNvSpPr>
          <p:nvPr/>
        </p:nvSpPr>
        <p:spPr bwMode="auto">
          <a:xfrm>
            <a:off x="6705600" y="3048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9688" name="Oval 8"/>
          <p:cNvSpPr>
            <a:spLocks noChangeArrowheads="1"/>
          </p:cNvSpPr>
          <p:nvPr/>
        </p:nvSpPr>
        <p:spPr bwMode="auto">
          <a:xfrm>
            <a:off x="6705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6400801" y="38100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99690" name="Line 10"/>
          <p:cNvSpPr>
            <a:spLocks noChangeShapeType="1"/>
          </p:cNvSpPr>
          <p:nvPr/>
        </p:nvSpPr>
        <p:spPr bwMode="auto">
          <a:xfrm>
            <a:off x="6705600" y="4038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6384926" y="2982913"/>
            <a:ext cx="322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8948738" y="6346826"/>
            <a:ext cx="3337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9693" name="Line 13"/>
          <p:cNvSpPr>
            <a:spLocks noChangeShapeType="1"/>
          </p:cNvSpPr>
          <p:nvPr/>
        </p:nvSpPr>
        <p:spPr bwMode="auto">
          <a:xfrm rot="4589744" flipV="1">
            <a:off x="6429375" y="4408488"/>
            <a:ext cx="2819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9694" name="Text Box 14"/>
          <p:cNvSpPr txBox="1">
            <a:spLocks noChangeArrowheads="1"/>
          </p:cNvSpPr>
          <p:nvPr/>
        </p:nvSpPr>
        <p:spPr bwMode="auto">
          <a:xfrm rot="18782978">
            <a:off x="7007226" y="4062413"/>
            <a:ext cx="663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 45</a:t>
            </a:r>
            <a:r>
              <a:rPr lang="en-US" altLang="en-US" sz="16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99695" name="Text Box 15"/>
          <p:cNvSpPr txBox="1">
            <a:spLocks noChangeArrowheads="1"/>
          </p:cNvSpPr>
          <p:nvPr/>
        </p:nvSpPr>
        <p:spPr bwMode="auto">
          <a:xfrm rot="3322370">
            <a:off x="8086725" y="5351463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TL</a:t>
            </a:r>
            <a:endParaRPr lang="en-US" altLang="en-US" sz="1400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696" name="Arc 16"/>
          <p:cNvSpPr>
            <a:spLocks/>
          </p:cNvSpPr>
          <p:nvPr/>
        </p:nvSpPr>
        <p:spPr bwMode="auto">
          <a:xfrm rot="2540338">
            <a:off x="6888163" y="3913188"/>
            <a:ext cx="304800" cy="374650"/>
          </a:xfrm>
          <a:custGeom>
            <a:avLst/>
            <a:gdLst>
              <a:gd name="G0" fmla="+- 0 0 0"/>
              <a:gd name="G1" fmla="+- 13506 0 0"/>
              <a:gd name="G2" fmla="+- 21600 0 0"/>
              <a:gd name="T0" fmla="*/ 16857 w 21600"/>
              <a:gd name="T1" fmla="*/ 0 h 26615"/>
              <a:gd name="T2" fmla="*/ 17168 w 21600"/>
              <a:gd name="T3" fmla="*/ 26615 h 26615"/>
              <a:gd name="T4" fmla="*/ 0 w 21600"/>
              <a:gd name="T5" fmla="*/ 13506 h 26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6615" fill="none" extrusionOk="0">
                <a:moveTo>
                  <a:pt x="16856" y="0"/>
                </a:moveTo>
                <a:cubicBezTo>
                  <a:pt x="19927" y="3832"/>
                  <a:pt x="21600" y="8595"/>
                  <a:pt x="21600" y="13506"/>
                </a:cubicBezTo>
                <a:cubicBezTo>
                  <a:pt x="21600" y="18243"/>
                  <a:pt x="20042" y="22849"/>
                  <a:pt x="17167" y="26614"/>
                </a:cubicBezTo>
              </a:path>
              <a:path w="21600" h="26615" stroke="0" extrusionOk="0">
                <a:moveTo>
                  <a:pt x="16856" y="0"/>
                </a:moveTo>
                <a:cubicBezTo>
                  <a:pt x="19927" y="3832"/>
                  <a:pt x="21600" y="8595"/>
                  <a:pt x="21600" y="13506"/>
                </a:cubicBezTo>
                <a:cubicBezTo>
                  <a:pt x="21600" y="18243"/>
                  <a:pt x="20042" y="22849"/>
                  <a:pt x="17167" y="26614"/>
                </a:cubicBezTo>
                <a:lnTo>
                  <a:pt x="0" y="1350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9697" name="Text Box 17"/>
          <p:cNvSpPr txBox="1">
            <a:spLocks noChangeArrowheads="1"/>
          </p:cNvSpPr>
          <p:nvPr/>
        </p:nvSpPr>
        <p:spPr bwMode="auto">
          <a:xfrm>
            <a:off x="8991600" y="39036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9698" name="Line 18"/>
          <p:cNvSpPr>
            <a:spLocks noChangeShapeType="1"/>
          </p:cNvSpPr>
          <p:nvPr/>
        </p:nvSpPr>
        <p:spPr bwMode="auto">
          <a:xfrm flipV="1">
            <a:off x="6705600" y="1447800"/>
            <a:ext cx="2819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9699" name="Text Box 19"/>
          <p:cNvSpPr txBox="1">
            <a:spLocks noChangeArrowheads="1"/>
          </p:cNvSpPr>
          <p:nvPr/>
        </p:nvSpPr>
        <p:spPr bwMode="auto">
          <a:xfrm>
            <a:off x="9410700" y="1147764"/>
            <a:ext cx="3930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b’</a:t>
            </a:r>
            <a:r>
              <a:rPr lang="en-US" altLang="en-US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9700" name="Line 20"/>
          <p:cNvSpPr>
            <a:spLocks noChangeShapeType="1"/>
          </p:cNvSpPr>
          <p:nvPr/>
        </p:nvSpPr>
        <p:spPr bwMode="auto">
          <a:xfrm>
            <a:off x="8915400" y="4038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9701" name="Line 21"/>
          <p:cNvSpPr>
            <a:spLocks noChangeShapeType="1"/>
          </p:cNvSpPr>
          <p:nvPr/>
        </p:nvSpPr>
        <p:spPr bwMode="auto">
          <a:xfrm>
            <a:off x="7391400" y="145732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9702" name="Line 22"/>
          <p:cNvSpPr>
            <a:spLocks noChangeShapeType="1"/>
          </p:cNvSpPr>
          <p:nvPr/>
        </p:nvSpPr>
        <p:spPr bwMode="auto">
          <a:xfrm>
            <a:off x="7620000" y="638175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9703" name="Line 23"/>
          <p:cNvSpPr>
            <a:spLocks noChangeShapeType="1"/>
          </p:cNvSpPr>
          <p:nvPr/>
        </p:nvSpPr>
        <p:spPr bwMode="auto">
          <a:xfrm flipV="1">
            <a:off x="8915400" y="3048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9704" name="Arc 24"/>
          <p:cNvSpPr>
            <a:spLocks/>
          </p:cNvSpPr>
          <p:nvPr/>
        </p:nvSpPr>
        <p:spPr bwMode="auto">
          <a:xfrm>
            <a:off x="7848600" y="1458914"/>
            <a:ext cx="1066800" cy="1616075"/>
          </a:xfrm>
          <a:custGeom>
            <a:avLst/>
            <a:gdLst>
              <a:gd name="G0" fmla="+- 0 0 0"/>
              <a:gd name="G1" fmla="+- 21466 0 0"/>
              <a:gd name="G2" fmla="+- 21600 0 0"/>
              <a:gd name="T0" fmla="*/ 2403 w 21600"/>
              <a:gd name="T1" fmla="*/ 0 h 22904"/>
              <a:gd name="T2" fmla="*/ 21552 w 21600"/>
              <a:gd name="T3" fmla="*/ 22904 h 22904"/>
              <a:gd name="T4" fmla="*/ 0 w 21600"/>
              <a:gd name="T5" fmla="*/ 21466 h 22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904" fill="none" extrusionOk="0">
                <a:moveTo>
                  <a:pt x="2402" y="0"/>
                </a:moveTo>
                <a:cubicBezTo>
                  <a:pt x="13334" y="1223"/>
                  <a:pt x="21600" y="10466"/>
                  <a:pt x="21600" y="21466"/>
                </a:cubicBezTo>
                <a:cubicBezTo>
                  <a:pt x="21600" y="21945"/>
                  <a:pt x="21584" y="22425"/>
                  <a:pt x="21552" y="22904"/>
                </a:cubicBezTo>
              </a:path>
              <a:path w="21600" h="22904" stroke="0" extrusionOk="0">
                <a:moveTo>
                  <a:pt x="2402" y="0"/>
                </a:moveTo>
                <a:cubicBezTo>
                  <a:pt x="13334" y="1223"/>
                  <a:pt x="21600" y="10466"/>
                  <a:pt x="21600" y="21466"/>
                </a:cubicBezTo>
                <a:cubicBezTo>
                  <a:pt x="21600" y="21945"/>
                  <a:pt x="21584" y="22425"/>
                  <a:pt x="21552" y="22904"/>
                </a:cubicBezTo>
                <a:lnTo>
                  <a:pt x="0" y="2146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9705" name="Line 25"/>
          <p:cNvSpPr>
            <a:spLocks noChangeShapeType="1"/>
          </p:cNvSpPr>
          <p:nvPr/>
        </p:nvSpPr>
        <p:spPr bwMode="auto">
          <a:xfrm flipV="1">
            <a:off x="6705600" y="1447800"/>
            <a:ext cx="129540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9706" name="Text Box 26"/>
          <p:cNvSpPr txBox="1">
            <a:spLocks noChangeArrowheads="1"/>
          </p:cNvSpPr>
          <p:nvPr/>
        </p:nvSpPr>
        <p:spPr bwMode="auto">
          <a:xfrm>
            <a:off x="7915275" y="1171575"/>
            <a:ext cx="331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b’</a:t>
            </a:r>
            <a:endParaRPr lang="en-US" altLang="en-US" sz="1400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707" name="Text Box 27"/>
          <p:cNvSpPr txBox="1">
            <a:spLocks noChangeArrowheads="1"/>
          </p:cNvSpPr>
          <p:nvPr/>
        </p:nvSpPr>
        <p:spPr bwMode="auto">
          <a:xfrm>
            <a:off x="8093076" y="3786188"/>
            <a:ext cx="519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LFV</a:t>
            </a:r>
            <a:endParaRPr lang="en-US" altLang="en-US" sz="1400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708" name="Text Box 28"/>
          <p:cNvSpPr txBox="1">
            <a:spLocks noChangeArrowheads="1"/>
          </p:cNvSpPr>
          <p:nvPr/>
        </p:nvSpPr>
        <p:spPr bwMode="auto">
          <a:xfrm rot="18633879">
            <a:off x="7049294" y="1958182"/>
            <a:ext cx="41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FV</a:t>
            </a:r>
            <a:endParaRPr lang="en-US" altLang="en-US" sz="1400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709" name="Text Box 29"/>
          <p:cNvSpPr txBox="1">
            <a:spLocks noChangeArrowheads="1"/>
          </p:cNvSpPr>
          <p:nvPr/>
        </p:nvSpPr>
        <p:spPr bwMode="auto">
          <a:xfrm rot="19792331">
            <a:off x="8104188" y="2124075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TL</a:t>
            </a:r>
            <a:endParaRPr lang="en-US" altLang="en-US" sz="1400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710" name="Text Box 30"/>
          <p:cNvSpPr txBox="1">
            <a:spLocks noChangeArrowheads="1"/>
          </p:cNvSpPr>
          <p:nvPr/>
        </p:nvSpPr>
        <p:spPr bwMode="auto">
          <a:xfrm>
            <a:off x="7173913" y="2347913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55</a:t>
            </a:r>
            <a:r>
              <a:rPr lang="en-US" altLang="en-US" sz="16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99711" name="Arc 31"/>
          <p:cNvSpPr>
            <a:spLocks/>
          </p:cNvSpPr>
          <p:nvPr/>
        </p:nvSpPr>
        <p:spPr bwMode="auto">
          <a:xfrm>
            <a:off x="6477000" y="2514601"/>
            <a:ext cx="914400" cy="531813"/>
          </a:xfrm>
          <a:custGeom>
            <a:avLst/>
            <a:gdLst>
              <a:gd name="G0" fmla="+- 0 0 0"/>
              <a:gd name="G1" fmla="+- 15080 0 0"/>
              <a:gd name="G2" fmla="+- 21600 0 0"/>
              <a:gd name="T0" fmla="*/ 15464 w 21600"/>
              <a:gd name="T1" fmla="*/ 0 h 15080"/>
              <a:gd name="T2" fmla="*/ 21600 w 21600"/>
              <a:gd name="T3" fmla="*/ 15080 h 15080"/>
              <a:gd name="T4" fmla="*/ 0 w 21600"/>
              <a:gd name="T5" fmla="*/ 15080 h 15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080" fill="none" extrusionOk="0">
                <a:moveTo>
                  <a:pt x="15464" y="-1"/>
                </a:moveTo>
                <a:cubicBezTo>
                  <a:pt x="19398" y="4033"/>
                  <a:pt x="21600" y="9445"/>
                  <a:pt x="21600" y="15080"/>
                </a:cubicBezTo>
              </a:path>
              <a:path w="21600" h="15080" stroke="0" extrusionOk="0">
                <a:moveTo>
                  <a:pt x="15464" y="-1"/>
                </a:moveTo>
                <a:cubicBezTo>
                  <a:pt x="19398" y="4033"/>
                  <a:pt x="21600" y="9445"/>
                  <a:pt x="21600" y="15080"/>
                </a:cubicBezTo>
                <a:lnTo>
                  <a:pt x="0" y="1508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9712" name="Line 32"/>
          <p:cNvSpPr>
            <a:spLocks noChangeShapeType="1"/>
          </p:cNvSpPr>
          <p:nvPr/>
        </p:nvSpPr>
        <p:spPr bwMode="auto">
          <a:xfrm>
            <a:off x="8001000" y="14478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9713" name="Text Box 33"/>
          <p:cNvSpPr txBox="1">
            <a:spLocks noChangeArrowheads="1"/>
          </p:cNvSpPr>
          <p:nvPr/>
        </p:nvSpPr>
        <p:spPr bwMode="auto">
          <a:xfrm>
            <a:off x="8001000" y="632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en-US" sz="1400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714" name="Line 34"/>
          <p:cNvSpPr>
            <a:spLocks noChangeShapeType="1"/>
          </p:cNvSpPr>
          <p:nvPr/>
        </p:nvSpPr>
        <p:spPr bwMode="auto">
          <a:xfrm flipH="1" flipV="1">
            <a:off x="6745288" y="4038600"/>
            <a:ext cx="1255712" cy="2362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9715" name="Text Box 35"/>
          <p:cNvSpPr txBox="1">
            <a:spLocks noChangeArrowheads="1"/>
          </p:cNvSpPr>
          <p:nvPr/>
        </p:nvSpPr>
        <p:spPr bwMode="auto">
          <a:xfrm rot="3854757">
            <a:off x="7163594" y="5328444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TV</a:t>
            </a:r>
            <a:endParaRPr lang="en-US" altLang="en-US" sz="1400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716" name="Text Box 36"/>
          <p:cNvSpPr txBox="1">
            <a:spLocks noChangeArrowheads="1"/>
          </p:cNvSpPr>
          <p:nvPr/>
        </p:nvSpPr>
        <p:spPr bwMode="auto">
          <a:xfrm>
            <a:off x="1752600" y="136238"/>
            <a:ext cx="8089522" cy="107721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PROBLEM: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Line AB 75mm long makes 45</a:t>
            </a:r>
            <a:r>
              <a:rPr lang="en-US" altLang="en-US" sz="16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inclination with 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VP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while it’s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Fv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makes 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55</a:t>
            </a:r>
            <a:r>
              <a:rPr lang="en-US" altLang="en-US" sz="1600" baseline="30000" dirty="0" smtClean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to the XY line.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End A is 10 mm above 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HP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and 15 mm in front of 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VP. If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line is in 1</a:t>
            </a:r>
            <a:r>
              <a:rPr lang="en-US" altLang="en-US" sz="16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st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quadrant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draw it’s projections and find it’s inclination with 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HP.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9717" name="Text Box 37"/>
          <p:cNvSpPr txBox="1">
            <a:spLocks noChangeArrowheads="1"/>
          </p:cNvSpPr>
          <p:nvPr/>
        </p:nvSpPr>
        <p:spPr bwMode="auto">
          <a:xfrm>
            <a:off x="9372600" y="6132514"/>
            <a:ext cx="106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LOCUS OF  b</a:t>
            </a:r>
          </a:p>
        </p:txBody>
      </p:sp>
      <p:sp>
        <p:nvSpPr>
          <p:cNvPr id="199718" name="Text Box 38"/>
          <p:cNvSpPr txBox="1">
            <a:spLocks noChangeArrowheads="1"/>
          </p:cNvSpPr>
          <p:nvPr/>
        </p:nvSpPr>
        <p:spPr bwMode="auto">
          <a:xfrm>
            <a:off x="9769475" y="1195389"/>
            <a:ext cx="1168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LOCUS OF  b</a:t>
            </a:r>
            <a:r>
              <a:rPr lang="en-US" altLang="en-US" sz="12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199719" name="Text Box 39"/>
          <p:cNvSpPr txBox="1">
            <a:spLocks noChangeArrowheads="1"/>
          </p:cNvSpPr>
          <p:nvPr/>
        </p:nvSpPr>
        <p:spPr bwMode="auto">
          <a:xfrm>
            <a:off x="1905000" y="1422401"/>
            <a:ext cx="2705612" cy="5293757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FF3300"/>
                </a:solidFill>
                <a:latin typeface="Arial" panose="020B0604020202020204" pitchFamily="34" charset="0"/>
              </a:rPr>
              <a:t>Solution Steps:-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1.Draw x-y line.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2.Draw one projector for a’ &amp; 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3.Locate </a:t>
            </a: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a’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10mm above x-y &amp;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Tv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15 mm below </a:t>
            </a:r>
            <a:r>
              <a:rPr lang="en-US" altLang="en-US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xy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4.Draw a line 45</a:t>
            </a:r>
            <a:r>
              <a:rPr lang="en-US" altLang="en-US" sz="12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inclined to </a:t>
            </a:r>
            <a:r>
              <a:rPr lang="en-US" altLang="en-US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xy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  from point </a:t>
            </a: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and cut TL 75 mm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  on it and name that point </a:t>
            </a: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200" b="1" i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  Draw locus from point </a:t>
            </a: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200" b="1" i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5.Take 55</a:t>
            </a:r>
            <a:r>
              <a:rPr lang="en-US" altLang="en-US" sz="12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angle from </a:t>
            </a: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a’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Fv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  above </a:t>
            </a:r>
            <a:r>
              <a:rPr lang="en-US" altLang="en-US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xy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line.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6.Draw a vertical line from </a:t>
            </a: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200" b="1" i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  up to locus of a and name it </a:t>
            </a: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  It is horizontal component of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  TL &amp; is LFV.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7.Continue it to locus of </a:t>
            </a: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a’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  rotate upward up to the line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  of </a:t>
            </a:r>
            <a:r>
              <a:rPr lang="en-US" altLang="en-US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Fv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and name it </a:t>
            </a:r>
            <a:r>
              <a:rPr lang="en-US" altLang="en-US" sz="12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b’</a:t>
            </a:r>
            <a:r>
              <a:rPr lang="en-US" altLang="en-US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.This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a’ b’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line is </a:t>
            </a:r>
            <a:r>
              <a:rPr lang="en-US" altLang="en-US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Fv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8. Drop a projector from b’ 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   locus from point </a:t>
            </a: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200" b="1" i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   name intersecting point </a:t>
            </a: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  Line </a:t>
            </a: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a b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is </a:t>
            </a:r>
            <a:r>
              <a:rPr lang="en-US" altLang="en-US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Tv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of line AB.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9.Draw locus from </a:t>
            </a: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b’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and from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a’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with TL distance cut point </a:t>
            </a: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200" b="1" i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10.Join </a:t>
            </a: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a’ b</a:t>
            </a:r>
            <a:r>
              <a:rPr lang="en-US" altLang="en-US" sz="1200" b="1" i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as TL and measure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  it’s angle at </a:t>
            </a: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a’.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It will be true angle of line with HP.</a:t>
            </a:r>
          </a:p>
        </p:txBody>
      </p:sp>
    </p:spTree>
    <p:extLst>
      <p:ext uri="{BB962C8B-B14F-4D97-AF65-F5344CB8AC3E}">
        <p14:creationId xmlns:p14="http://schemas.microsoft.com/office/powerpoint/2010/main" val="1970613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9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9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99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99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9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9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9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4" dur="500"/>
                                        <p:tgtEl>
                                          <p:spTgt spid="19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3" dur="500"/>
                                        <p:tgtEl>
                                          <p:spTgt spid="19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9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9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99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99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19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19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00" fill="hold"/>
                                        <p:tgtEl>
                                          <p:spTgt spid="199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00" fill="hold"/>
                                        <p:tgtEl>
                                          <p:spTgt spid="199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9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9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99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99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9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9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9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9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9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9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2" dur="500"/>
                                        <p:tgtEl>
                                          <p:spTgt spid="19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9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9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99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99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5" dur="500"/>
                                        <p:tgtEl>
                                          <p:spTgt spid="1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300" fill="hold"/>
                                        <p:tgtEl>
                                          <p:spTgt spid="19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300" fill="hold"/>
                                        <p:tgtEl>
                                          <p:spTgt spid="19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300" fill="hold"/>
                                        <p:tgtEl>
                                          <p:spTgt spid="199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300" fill="hold"/>
                                        <p:tgtEl>
                                          <p:spTgt spid="199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2" dur="500"/>
                                        <p:tgtEl>
                                          <p:spTgt spid="19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 autoUpdateAnimBg="0"/>
      <p:bldP spid="199685" grpId="0" autoUpdateAnimBg="0"/>
      <p:bldP spid="199689" grpId="0" autoUpdateAnimBg="0"/>
      <p:bldP spid="199691" grpId="0" autoUpdateAnimBg="0"/>
      <p:bldP spid="199692" grpId="0" autoUpdateAnimBg="0"/>
      <p:bldP spid="199694" grpId="0" autoUpdateAnimBg="0"/>
      <p:bldP spid="199695" grpId="0" autoUpdateAnimBg="0"/>
      <p:bldP spid="199697" grpId="0" autoUpdateAnimBg="0"/>
      <p:bldP spid="199699" grpId="0" autoUpdateAnimBg="0"/>
      <p:bldP spid="199706" grpId="0" autoUpdateAnimBg="0"/>
      <p:bldP spid="199707" grpId="0" autoUpdateAnimBg="0"/>
      <p:bldP spid="199708" grpId="0" autoUpdateAnimBg="0"/>
      <p:bldP spid="199709" grpId="0" autoUpdateAnimBg="0"/>
      <p:bldP spid="199710" grpId="0" autoUpdateAnimBg="0"/>
      <p:bldP spid="199713" grpId="0" autoUpdateAnimBg="0"/>
      <p:bldP spid="199715" grpId="0" autoUpdateAnimBg="0"/>
      <p:bldP spid="199716" grpId="0" animBg="1" autoUpdateAnimBg="0"/>
      <p:bldP spid="199717" grpId="0" autoUpdateAnimBg="0"/>
      <p:bldP spid="199718" grpId="0" autoUpdateAnimBg="0"/>
      <p:bldP spid="19971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4632326" y="30146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01731" name="Line 3"/>
          <p:cNvSpPr>
            <a:spLocks noChangeShapeType="1"/>
          </p:cNvSpPr>
          <p:nvPr/>
        </p:nvSpPr>
        <p:spPr bwMode="auto">
          <a:xfrm>
            <a:off x="5943600" y="1830388"/>
            <a:ext cx="0" cy="388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1732" name="Oval 4"/>
          <p:cNvSpPr>
            <a:spLocks noChangeArrowheads="1"/>
          </p:cNvSpPr>
          <p:nvPr/>
        </p:nvSpPr>
        <p:spPr bwMode="auto">
          <a:xfrm>
            <a:off x="5927725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5607051" y="2982913"/>
            <a:ext cx="322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201734" name="Line 6"/>
          <p:cNvSpPr>
            <a:spLocks noChangeShapeType="1"/>
          </p:cNvSpPr>
          <p:nvPr/>
        </p:nvSpPr>
        <p:spPr bwMode="auto">
          <a:xfrm>
            <a:off x="4708526" y="3429000"/>
            <a:ext cx="428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906780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01736" name="Oval 8"/>
          <p:cNvSpPr>
            <a:spLocks noChangeArrowheads="1"/>
          </p:cNvSpPr>
          <p:nvPr/>
        </p:nvSpPr>
        <p:spPr bwMode="auto">
          <a:xfrm>
            <a:off x="589915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5594351" y="38100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01738" name="Line 10"/>
          <p:cNvSpPr>
            <a:spLocks noChangeShapeType="1"/>
          </p:cNvSpPr>
          <p:nvPr/>
        </p:nvSpPr>
        <p:spPr bwMode="auto">
          <a:xfrm>
            <a:off x="6584950" y="145732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1739" name="Line 11"/>
          <p:cNvSpPr>
            <a:spLocks noChangeShapeType="1"/>
          </p:cNvSpPr>
          <p:nvPr/>
        </p:nvSpPr>
        <p:spPr bwMode="auto">
          <a:xfrm flipV="1">
            <a:off x="5899150" y="1447800"/>
            <a:ext cx="129540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7108825" y="1171575"/>
            <a:ext cx="331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b’</a:t>
            </a:r>
            <a:endParaRPr lang="en-US" altLang="en-US" sz="1400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41" name="Text Box 13"/>
          <p:cNvSpPr txBox="1">
            <a:spLocks noChangeArrowheads="1"/>
          </p:cNvSpPr>
          <p:nvPr/>
        </p:nvSpPr>
        <p:spPr bwMode="auto">
          <a:xfrm rot="18633879">
            <a:off x="6280944" y="1980407"/>
            <a:ext cx="41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FV</a:t>
            </a:r>
            <a:endParaRPr lang="en-US" altLang="en-US" sz="1400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42" name="Text Box 14"/>
          <p:cNvSpPr txBox="1">
            <a:spLocks noChangeArrowheads="1"/>
          </p:cNvSpPr>
          <p:nvPr/>
        </p:nvSpPr>
        <p:spPr bwMode="auto">
          <a:xfrm>
            <a:off x="6489700" y="2624139"/>
            <a:ext cx="42351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50</a:t>
            </a:r>
            <a:r>
              <a:rPr lang="en-US" altLang="en-US" sz="14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01743" name="Arc 15"/>
          <p:cNvSpPr>
            <a:spLocks/>
          </p:cNvSpPr>
          <p:nvPr/>
        </p:nvSpPr>
        <p:spPr bwMode="auto">
          <a:xfrm>
            <a:off x="5670550" y="2513013"/>
            <a:ext cx="914400" cy="531812"/>
          </a:xfrm>
          <a:custGeom>
            <a:avLst/>
            <a:gdLst>
              <a:gd name="G0" fmla="+- 0 0 0"/>
              <a:gd name="G1" fmla="+- 15080 0 0"/>
              <a:gd name="G2" fmla="+- 21600 0 0"/>
              <a:gd name="T0" fmla="*/ 15464 w 21600"/>
              <a:gd name="T1" fmla="*/ 0 h 15080"/>
              <a:gd name="T2" fmla="*/ 21600 w 21600"/>
              <a:gd name="T3" fmla="*/ 15080 h 15080"/>
              <a:gd name="T4" fmla="*/ 0 w 21600"/>
              <a:gd name="T5" fmla="*/ 15080 h 15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080" fill="none" extrusionOk="0">
                <a:moveTo>
                  <a:pt x="15464" y="-1"/>
                </a:moveTo>
                <a:cubicBezTo>
                  <a:pt x="19398" y="4033"/>
                  <a:pt x="21600" y="9445"/>
                  <a:pt x="21600" y="15080"/>
                </a:cubicBezTo>
              </a:path>
              <a:path w="21600" h="15080" stroke="0" extrusionOk="0">
                <a:moveTo>
                  <a:pt x="15464" y="-1"/>
                </a:moveTo>
                <a:cubicBezTo>
                  <a:pt x="19398" y="4033"/>
                  <a:pt x="21600" y="9445"/>
                  <a:pt x="21600" y="15080"/>
                </a:cubicBezTo>
                <a:lnTo>
                  <a:pt x="0" y="1508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1744" name="Line 16"/>
          <p:cNvSpPr>
            <a:spLocks noChangeShapeType="1"/>
          </p:cNvSpPr>
          <p:nvPr/>
        </p:nvSpPr>
        <p:spPr bwMode="auto">
          <a:xfrm>
            <a:off x="5899150" y="3048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1745" name="Line 17"/>
          <p:cNvSpPr>
            <a:spLocks noChangeShapeType="1"/>
          </p:cNvSpPr>
          <p:nvPr/>
        </p:nvSpPr>
        <p:spPr bwMode="auto">
          <a:xfrm>
            <a:off x="5899150" y="4038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1746" name="Line 18"/>
          <p:cNvSpPr>
            <a:spLocks noChangeShapeType="1"/>
          </p:cNvSpPr>
          <p:nvPr/>
        </p:nvSpPr>
        <p:spPr bwMode="auto">
          <a:xfrm>
            <a:off x="7194550" y="14478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1747" name="Text Box 19"/>
          <p:cNvSpPr txBox="1">
            <a:spLocks noChangeArrowheads="1"/>
          </p:cNvSpPr>
          <p:nvPr/>
        </p:nvSpPr>
        <p:spPr bwMode="auto">
          <a:xfrm>
            <a:off x="7194550" y="632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en-US" sz="1400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48" name="Line 20"/>
          <p:cNvSpPr>
            <a:spLocks noChangeShapeType="1"/>
          </p:cNvSpPr>
          <p:nvPr/>
        </p:nvSpPr>
        <p:spPr bwMode="auto">
          <a:xfrm flipH="1" flipV="1">
            <a:off x="5899150" y="3962400"/>
            <a:ext cx="1295400" cy="2438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1749" name="Text Box 21"/>
          <p:cNvSpPr txBox="1">
            <a:spLocks noChangeArrowheads="1"/>
          </p:cNvSpPr>
          <p:nvPr/>
        </p:nvSpPr>
        <p:spPr bwMode="auto">
          <a:xfrm>
            <a:off x="6299200" y="4148139"/>
            <a:ext cx="42351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60</a:t>
            </a:r>
            <a:r>
              <a:rPr lang="en-US" altLang="en-US" sz="14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01750" name="Arc 22"/>
          <p:cNvSpPr>
            <a:spLocks/>
          </p:cNvSpPr>
          <p:nvPr/>
        </p:nvSpPr>
        <p:spPr bwMode="auto">
          <a:xfrm rot="2732948">
            <a:off x="5813425" y="3743325"/>
            <a:ext cx="914400" cy="742950"/>
          </a:xfrm>
          <a:custGeom>
            <a:avLst/>
            <a:gdLst>
              <a:gd name="G0" fmla="+- 0 0 0"/>
              <a:gd name="G1" fmla="+- 13772 0 0"/>
              <a:gd name="G2" fmla="+- 21600 0 0"/>
              <a:gd name="T0" fmla="*/ 16640 w 21600"/>
              <a:gd name="T1" fmla="*/ 0 h 19935"/>
              <a:gd name="T2" fmla="*/ 20702 w 21600"/>
              <a:gd name="T3" fmla="*/ 19935 h 19935"/>
              <a:gd name="T4" fmla="*/ 0 w 21600"/>
              <a:gd name="T5" fmla="*/ 13772 h 19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935" fill="none" extrusionOk="0">
                <a:moveTo>
                  <a:pt x="16640" y="-1"/>
                </a:moveTo>
                <a:cubicBezTo>
                  <a:pt x="19845" y="3873"/>
                  <a:pt x="21600" y="8743"/>
                  <a:pt x="21600" y="13772"/>
                </a:cubicBezTo>
                <a:cubicBezTo>
                  <a:pt x="21600" y="15858"/>
                  <a:pt x="21297" y="17934"/>
                  <a:pt x="20702" y="19935"/>
                </a:cubicBezTo>
              </a:path>
              <a:path w="21600" h="19935" stroke="0" extrusionOk="0">
                <a:moveTo>
                  <a:pt x="16640" y="-1"/>
                </a:moveTo>
                <a:cubicBezTo>
                  <a:pt x="19845" y="3873"/>
                  <a:pt x="21600" y="8743"/>
                  <a:pt x="21600" y="13772"/>
                </a:cubicBezTo>
                <a:cubicBezTo>
                  <a:pt x="21600" y="15858"/>
                  <a:pt x="21297" y="17934"/>
                  <a:pt x="20702" y="19935"/>
                </a:cubicBezTo>
                <a:lnTo>
                  <a:pt x="0" y="1377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1751" name="Text Box 23"/>
          <p:cNvSpPr txBox="1">
            <a:spLocks noChangeArrowheads="1"/>
          </p:cNvSpPr>
          <p:nvPr/>
        </p:nvSpPr>
        <p:spPr bwMode="auto">
          <a:xfrm>
            <a:off x="8185150" y="6172201"/>
            <a:ext cx="3337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1752" name="Line 24"/>
          <p:cNvSpPr>
            <a:spLocks noChangeShapeType="1"/>
          </p:cNvSpPr>
          <p:nvPr/>
        </p:nvSpPr>
        <p:spPr bwMode="auto">
          <a:xfrm>
            <a:off x="8108950" y="4038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1753" name="Line 25"/>
          <p:cNvSpPr>
            <a:spLocks noChangeShapeType="1"/>
          </p:cNvSpPr>
          <p:nvPr/>
        </p:nvSpPr>
        <p:spPr bwMode="auto">
          <a:xfrm>
            <a:off x="6813550" y="638175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1754" name="Line 26"/>
          <p:cNvSpPr>
            <a:spLocks noChangeShapeType="1"/>
          </p:cNvSpPr>
          <p:nvPr/>
        </p:nvSpPr>
        <p:spPr bwMode="auto">
          <a:xfrm flipV="1">
            <a:off x="8108950" y="3048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1755" name="Arc 27"/>
          <p:cNvSpPr>
            <a:spLocks/>
          </p:cNvSpPr>
          <p:nvPr/>
        </p:nvSpPr>
        <p:spPr bwMode="auto">
          <a:xfrm>
            <a:off x="7042150" y="1455738"/>
            <a:ext cx="1066800" cy="1562100"/>
          </a:xfrm>
          <a:custGeom>
            <a:avLst/>
            <a:gdLst>
              <a:gd name="G0" fmla="+- 0 0 0"/>
              <a:gd name="G1" fmla="+- 21527 0 0"/>
              <a:gd name="G2" fmla="+- 21600 0 0"/>
              <a:gd name="T0" fmla="*/ 1779 w 21600"/>
              <a:gd name="T1" fmla="*/ 0 h 22135"/>
              <a:gd name="T2" fmla="*/ 21591 w 21600"/>
              <a:gd name="T3" fmla="*/ 22135 h 22135"/>
              <a:gd name="T4" fmla="*/ 0 w 21600"/>
              <a:gd name="T5" fmla="*/ 21527 h 22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135" fill="none" extrusionOk="0">
                <a:moveTo>
                  <a:pt x="1778" y="0"/>
                </a:moveTo>
                <a:cubicBezTo>
                  <a:pt x="12980" y="926"/>
                  <a:pt x="21600" y="10287"/>
                  <a:pt x="21600" y="21527"/>
                </a:cubicBezTo>
                <a:cubicBezTo>
                  <a:pt x="21600" y="21729"/>
                  <a:pt x="21597" y="21932"/>
                  <a:pt x="21591" y="22135"/>
                </a:cubicBezTo>
              </a:path>
              <a:path w="21600" h="22135" stroke="0" extrusionOk="0">
                <a:moveTo>
                  <a:pt x="1778" y="0"/>
                </a:moveTo>
                <a:cubicBezTo>
                  <a:pt x="12980" y="926"/>
                  <a:pt x="21600" y="10287"/>
                  <a:pt x="21600" y="21527"/>
                </a:cubicBezTo>
                <a:cubicBezTo>
                  <a:pt x="21600" y="21729"/>
                  <a:pt x="21597" y="21932"/>
                  <a:pt x="21591" y="22135"/>
                </a:cubicBezTo>
                <a:lnTo>
                  <a:pt x="0" y="2152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1756" name="Line 28"/>
          <p:cNvSpPr>
            <a:spLocks noChangeShapeType="1"/>
          </p:cNvSpPr>
          <p:nvPr/>
        </p:nvSpPr>
        <p:spPr bwMode="auto">
          <a:xfrm rot="4589744" flipV="1">
            <a:off x="5622925" y="4391025"/>
            <a:ext cx="2819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1757" name="Text Box 29"/>
          <p:cNvSpPr txBox="1">
            <a:spLocks noChangeArrowheads="1"/>
          </p:cNvSpPr>
          <p:nvPr/>
        </p:nvSpPr>
        <p:spPr bwMode="auto">
          <a:xfrm rot="3322370">
            <a:off x="7280275" y="5334000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TL</a:t>
            </a:r>
            <a:endParaRPr lang="en-US" altLang="en-US" sz="1400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58" name="Line 30"/>
          <p:cNvSpPr>
            <a:spLocks noChangeShapeType="1"/>
          </p:cNvSpPr>
          <p:nvPr/>
        </p:nvSpPr>
        <p:spPr bwMode="auto">
          <a:xfrm flipV="1">
            <a:off x="5899150" y="1447800"/>
            <a:ext cx="2819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1759" name="Text Box 31"/>
          <p:cNvSpPr txBox="1">
            <a:spLocks noChangeArrowheads="1"/>
          </p:cNvSpPr>
          <p:nvPr/>
        </p:nvSpPr>
        <p:spPr bwMode="auto">
          <a:xfrm>
            <a:off x="8718550" y="1219201"/>
            <a:ext cx="3930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b’</a:t>
            </a:r>
            <a:r>
              <a:rPr lang="en-US" altLang="en-US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1760" name="Text Box 32"/>
          <p:cNvSpPr txBox="1">
            <a:spLocks noChangeArrowheads="1"/>
          </p:cNvSpPr>
          <p:nvPr/>
        </p:nvSpPr>
        <p:spPr bwMode="auto">
          <a:xfrm rot="19792331">
            <a:off x="7297738" y="2124075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TL</a:t>
            </a:r>
            <a:endParaRPr lang="en-US" altLang="en-US" sz="1400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61" name="Arc 33"/>
          <p:cNvSpPr>
            <a:spLocks/>
          </p:cNvSpPr>
          <p:nvPr/>
        </p:nvSpPr>
        <p:spPr bwMode="auto">
          <a:xfrm>
            <a:off x="5670550" y="2513013"/>
            <a:ext cx="914400" cy="531812"/>
          </a:xfrm>
          <a:custGeom>
            <a:avLst/>
            <a:gdLst>
              <a:gd name="G0" fmla="+- 0 0 0"/>
              <a:gd name="G1" fmla="+- 15080 0 0"/>
              <a:gd name="G2" fmla="+- 21600 0 0"/>
              <a:gd name="T0" fmla="*/ 15464 w 21600"/>
              <a:gd name="T1" fmla="*/ 0 h 15080"/>
              <a:gd name="T2" fmla="*/ 21600 w 21600"/>
              <a:gd name="T3" fmla="*/ 15080 h 15080"/>
              <a:gd name="T4" fmla="*/ 0 w 21600"/>
              <a:gd name="T5" fmla="*/ 15080 h 15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080" fill="none" extrusionOk="0">
                <a:moveTo>
                  <a:pt x="15464" y="-1"/>
                </a:moveTo>
                <a:cubicBezTo>
                  <a:pt x="19398" y="4033"/>
                  <a:pt x="21600" y="9445"/>
                  <a:pt x="21600" y="15080"/>
                </a:cubicBezTo>
              </a:path>
              <a:path w="21600" h="15080" stroke="0" extrusionOk="0">
                <a:moveTo>
                  <a:pt x="15464" y="-1"/>
                </a:moveTo>
                <a:cubicBezTo>
                  <a:pt x="19398" y="4033"/>
                  <a:pt x="21600" y="9445"/>
                  <a:pt x="21600" y="15080"/>
                </a:cubicBezTo>
                <a:lnTo>
                  <a:pt x="0" y="1508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1762" name="Arc 34"/>
          <p:cNvSpPr>
            <a:spLocks/>
          </p:cNvSpPr>
          <p:nvPr/>
        </p:nvSpPr>
        <p:spPr bwMode="auto">
          <a:xfrm>
            <a:off x="6127750" y="2786064"/>
            <a:ext cx="304800" cy="263525"/>
          </a:xfrm>
          <a:custGeom>
            <a:avLst/>
            <a:gdLst>
              <a:gd name="G0" fmla="+- 0 0 0"/>
              <a:gd name="G1" fmla="+- 14959 0 0"/>
              <a:gd name="G2" fmla="+- 21600 0 0"/>
              <a:gd name="T0" fmla="*/ 15582 w 21600"/>
              <a:gd name="T1" fmla="*/ 0 h 14959"/>
              <a:gd name="T2" fmla="*/ 21600 w 21600"/>
              <a:gd name="T3" fmla="*/ 14959 h 14959"/>
              <a:gd name="T4" fmla="*/ 0 w 21600"/>
              <a:gd name="T5" fmla="*/ 14959 h 14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4959" fill="none" extrusionOk="0">
                <a:moveTo>
                  <a:pt x="15581" y="0"/>
                </a:moveTo>
                <a:cubicBezTo>
                  <a:pt x="19443" y="4022"/>
                  <a:pt x="21600" y="9382"/>
                  <a:pt x="21600" y="14959"/>
                </a:cubicBezTo>
              </a:path>
              <a:path w="21600" h="14959" stroke="0" extrusionOk="0">
                <a:moveTo>
                  <a:pt x="15581" y="0"/>
                </a:moveTo>
                <a:cubicBezTo>
                  <a:pt x="19443" y="4022"/>
                  <a:pt x="21600" y="9382"/>
                  <a:pt x="21600" y="14959"/>
                </a:cubicBezTo>
                <a:lnTo>
                  <a:pt x="0" y="1495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1763" name="Text Box 35"/>
          <p:cNvSpPr txBox="1">
            <a:spLocks noChangeArrowheads="1"/>
          </p:cNvSpPr>
          <p:nvPr/>
        </p:nvSpPr>
        <p:spPr bwMode="auto">
          <a:xfrm>
            <a:off x="6165851" y="2762250"/>
            <a:ext cx="290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</a:p>
        </p:txBody>
      </p:sp>
      <p:sp>
        <p:nvSpPr>
          <p:cNvPr id="201764" name="Text Box 36"/>
          <p:cNvSpPr txBox="1">
            <a:spLocks noChangeArrowheads="1"/>
          </p:cNvSpPr>
          <p:nvPr/>
        </p:nvSpPr>
        <p:spPr bwMode="auto">
          <a:xfrm>
            <a:off x="6042026" y="3962400"/>
            <a:ext cx="339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</a:p>
        </p:txBody>
      </p:sp>
      <p:sp>
        <p:nvSpPr>
          <p:cNvPr id="201765" name="Arc 37"/>
          <p:cNvSpPr>
            <a:spLocks/>
          </p:cNvSpPr>
          <p:nvPr/>
        </p:nvSpPr>
        <p:spPr bwMode="auto">
          <a:xfrm rot="2540338">
            <a:off x="6099175" y="3948114"/>
            <a:ext cx="304800" cy="320675"/>
          </a:xfrm>
          <a:custGeom>
            <a:avLst/>
            <a:gdLst>
              <a:gd name="G0" fmla="+- 0 0 0"/>
              <a:gd name="G1" fmla="+- 13506 0 0"/>
              <a:gd name="G2" fmla="+- 21600 0 0"/>
              <a:gd name="T0" fmla="*/ 16857 w 21600"/>
              <a:gd name="T1" fmla="*/ 0 h 22819"/>
              <a:gd name="T2" fmla="*/ 19489 w 21600"/>
              <a:gd name="T3" fmla="*/ 22819 h 22819"/>
              <a:gd name="T4" fmla="*/ 0 w 21600"/>
              <a:gd name="T5" fmla="*/ 13506 h 22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819" fill="none" extrusionOk="0">
                <a:moveTo>
                  <a:pt x="16856" y="0"/>
                </a:moveTo>
                <a:cubicBezTo>
                  <a:pt x="19927" y="3832"/>
                  <a:pt x="21600" y="8595"/>
                  <a:pt x="21600" y="13506"/>
                </a:cubicBezTo>
                <a:cubicBezTo>
                  <a:pt x="21600" y="16728"/>
                  <a:pt x="20878" y="19911"/>
                  <a:pt x="19489" y="22819"/>
                </a:cubicBezTo>
              </a:path>
              <a:path w="21600" h="22819" stroke="0" extrusionOk="0">
                <a:moveTo>
                  <a:pt x="16856" y="0"/>
                </a:moveTo>
                <a:cubicBezTo>
                  <a:pt x="19927" y="3832"/>
                  <a:pt x="21600" y="8595"/>
                  <a:pt x="21600" y="13506"/>
                </a:cubicBezTo>
                <a:cubicBezTo>
                  <a:pt x="21600" y="16728"/>
                  <a:pt x="20878" y="19911"/>
                  <a:pt x="19489" y="22819"/>
                </a:cubicBezTo>
                <a:lnTo>
                  <a:pt x="0" y="1350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1766" name="Text Box 38"/>
          <p:cNvSpPr txBox="1">
            <a:spLocks noChangeArrowheads="1"/>
          </p:cNvSpPr>
          <p:nvPr/>
        </p:nvSpPr>
        <p:spPr bwMode="auto">
          <a:xfrm>
            <a:off x="1905000" y="1"/>
            <a:ext cx="4800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PROBLEM : </a:t>
            </a:r>
            <a:r>
              <a:rPr lang="en-US" altLang="en-US" sz="16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Fv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of line AB is 50</a:t>
            </a:r>
            <a:r>
              <a:rPr lang="en-US" altLang="en-US" sz="16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inclined to 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XY line and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measures 55 mm 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long,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while it’s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Tv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is 60</a:t>
            </a:r>
            <a:r>
              <a:rPr lang="en-US" altLang="en-US" sz="16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inclined to 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XY line. If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end A is 10 mm above 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HP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and 15 mm in front of 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VP,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draw it’s projections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find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TL, inclinations of line with 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HP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&amp; 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VP.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1767" name="Text Box 39"/>
          <p:cNvSpPr txBox="1">
            <a:spLocks noChangeArrowheads="1"/>
          </p:cNvSpPr>
          <p:nvPr/>
        </p:nvSpPr>
        <p:spPr bwMode="auto">
          <a:xfrm>
            <a:off x="1736726" y="1763714"/>
            <a:ext cx="297870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SOLUTION STEPS: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3333CC"/>
                </a:solidFill>
                <a:latin typeface="Arial" panose="020B0604020202020204" pitchFamily="34" charset="0"/>
              </a:rPr>
              <a:t>1.Draw xy line and one projector.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3333CC"/>
                </a:solidFill>
                <a:latin typeface="Arial" panose="020B0604020202020204" pitchFamily="34" charset="0"/>
              </a:rPr>
              <a:t>2.Locate a’ 10 mm above xy and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3333CC"/>
                </a:solidFill>
                <a:latin typeface="Arial" panose="020B0604020202020204" pitchFamily="34" charset="0"/>
              </a:rPr>
              <a:t>  a 15 mm below xy line.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3333CC"/>
                </a:solidFill>
                <a:latin typeface="Arial" panose="020B0604020202020204" pitchFamily="34" charset="0"/>
              </a:rPr>
              <a:t>3.Draw locus from these points.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3333CC"/>
                </a:solidFill>
                <a:latin typeface="Arial" panose="020B0604020202020204" pitchFamily="34" charset="0"/>
              </a:rPr>
              <a:t>4.Draw Fv 50</a:t>
            </a:r>
            <a:r>
              <a:rPr lang="en-US" altLang="en-US" sz="1400" baseline="30000">
                <a:solidFill>
                  <a:srgbClr val="3333CC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400">
                <a:solidFill>
                  <a:srgbClr val="3333CC"/>
                </a:solidFill>
                <a:latin typeface="Arial" panose="020B0604020202020204" pitchFamily="34" charset="0"/>
              </a:rPr>
              <a:t> to xy from a’ and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3333CC"/>
                </a:solidFill>
                <a:latin typeface="Arial" panose="020B0604020202020204" pitchFamily="34" charset="0"/>
              </a:rPr>
              <a:t> mark b’ Cutting 55mm on it.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3333CC"/>
                </a:solidFill>
                <a:latin typeface="Arial" panose="020B0604020202020204" pitchFamily="34" charset="0"/>
              </a:rPr>
              <a:t>5.Similarly draw Tv 60</a:t>
            </a:r>
            <a:r>
              <a:rPr lang="en-US" altLang="en-US" sz="1400" baseline="30000">
                <a:solidFill>
                  <a:srgbClr val="3333CC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400">
                <a:solidFill>
                  <a:srgbClr val="3333CC"/>
                </a:solidFill>
                <a:latin typeface="Arial" panose="020B0604020202020204" pitchFamily="34" charset="0"/>
              </a:rPr>
              <a:t> to xy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3333CC"/>
                </a:solidFill>
                <a:latin typeface="Arial" panose="020B0604020202020204" pitchFamily="34" charset="0"/>
              </a:rPr>
              <a:t> from a  &amp; drawing projector from b’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3333CC"/>
                </a:solidFill>
                <a:latin typeface="Arial" panose="020B0604020202020204" pitchFamily="34" charset="0"/>
              </a:rPr>
              <a:t> Locate point b and join a b.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3333CC"/>
                </a:solidFill>
                <a:latin typeface="Arial" panose="020B0604020202020204" pitchFamily="34" charset="0"/>
              </a:rPr>
              <a:t>6.Then rotating views as shown,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3333CC"/>
                </a:solidFill>
                <a:latin typeface="Arial" panose="020B0604020202020204" pitchFamily="34" charset="0"/>
              </a:rPr>
              <a:t>  locate True Lengths ab</a:t>
            </a:r>
            <a:r>
              <a:rPr lang="en-US" altLang="en-US" sz="1400" baseline="-25000">
                <a:solidFill>
                  <a:srgbClr val="3333CC"/>
                </a:solidFill>
                <a:latin typeface="Arial" panose="020B0604020202020204" pitchFamily="34" charset="0"/>
              </a:rPr>
              <a:t>1  </a:t>
            </a:r>
            <a:r>
              <a:rPr lang="en-US" altLang="en-US" sz="1400">
                <a:solidFill>
                  <a:srgbClr val="3333CC"/>
                </a:solidFill>
                <a:latin typeface="Arial" panose="020B0604020202020204" pitchFamily="34" charset="0"/>
              </a:rPr>
              <a:t>&amp;  a’b</a:t>
            </a:r>
            <a:r>
              <a:rPr lang="en-US" altLang="en-US" sz="1400" baseline="-25000">
                <a:solidFill>
                  <a:srgbClr val="3333CC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400">
                <a:solidFill>
                  <a:srgbClr val="3333CC"/>
                </a:solidFill>
                <a:latin typeface="Arial" panose="020B0604020202020204" pitchFamily="34" charset="0"/>
              </a:rPr>
              <a:t>’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3333CC"/>
                </a:solidFill>
                <a:latin typeface="Arial" panose="020B0604020202020204" pitchFamily="34" charset="0"/>
              </a:rPr>
              <a:t>  and their angles with Hp and Vp.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40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8454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1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1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1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7" dur="500"/>
                                        <p:tgtEl>
                                          <p:spTgt spid="20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20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500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4" dur="500"/>
                                        <p:tgtEl>
                                          <p:spTgt spid="20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20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8" dur="500"/>
                                        <p:tgtEl>
                                          <p:spTgt spid="20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0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0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0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0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5" dur="500"/>
                                        <p:tgtEl>
                                          <p:spTgt spid="20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4" dur="500"/>
                                        <p:tgtEl>
                                          <p:spTgt spid="20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0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0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0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0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1" dur="500"/>
                                        <p:tgtEl>
                                          <p:spTgt spid="20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20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0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2" dur="500"/>
                                        <p:tgtEl>
                                          <p:spTgt spid="2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0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0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 autoUpdateAnimBg="0"/>
      <p:bldP spid="201733" grpId="0" autoUpdateAnimBg="0"/>
      <p:bldP spid="201735" grpId="0" autoUpdateAnimBg="0"/>
      <p:bldP spid="201737" grpId="0" autoUpdateAnimBg="0"/>
      <p:bldP spid="201740" grpId="0" autoUpdateAnimBg="0"/>
      <p:bldP spid="201741" grpId="0" autoUpdateAnimBg="0"/>
      <p:bldP spid="201742" grpId="0" autoUpdateAnimBg="0"/>
      <p:bldP spid="201747" grpId="0" autoUpdateAnimBg="0"/>
      <p:bldP spid="201749" grpId="0" autoUpdateAnimBg="0"/>
      <p:bldP spid="201751" grpId="0" autoUpdateAnimBg="0"/>
      <p:bldP spid="201757" grpId="0" autoUpdateAnimBg="0"/>
      <p:bldP spid="201759" grpId="0" autoUpdateAnimBg="0"/>
      <p:bldP spid="201760" grpId="0" autoUpdateAnimBg="0"/>
      <p:bldP spid="201763" grpId="0" autoUpdateAnimBg="0"/>
      <p:bldP spid="201764" grpId="0" autoUpdateAnimBg="0"/>
      <p:bldP spid="201766" grpId="0" autoUpdateAnimBg="0"/>
      <p:bldP spid="20176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Line 2"/>
          <p:cNvSpPr>
            <a:spLocks noChangeShapeType="1"/>
          </p:cNvSpPr>
          <p:nvPr/>
        </p:nvSpPr>
        <p:spPr bwMode="auto">
          <a:xfrm>
            <a:off x="4948238" y="3430588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4629151" y="318611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9601201" y="3171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05829" name="Line 5"/>
          <p:cNvSpPr>
            <a:spLocks noChangeShapeType="1"/>
          </p:cNvSpPr>
          <p:nvPr/>
        </p:nvSpPr>
        <p:spPr bwMode="auto">
          <a:xfrm>
            <a:off x="5268913" y="1830388"/>
            <a:ext cx="0" cy="388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830" name="Oval 6"/>
          <p:cNvSpPr>
            <a:spLocks noChangeArrowheads="1"/>
          </p:cNvSpPr>
          <p:nvPr/>
        </p:nvSpPr>
        <p:spPr bwMode="auto">
          <a:xfrm>
            <a:off x="5224463" y="33734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831" name="Oval 7"/>
          <p:cNvSpPr>
            <a:spLocks noChangeArrowheads="1"/>
          </p:cNvSpPr>
          <p:nvPr/>
        </p:nvSpPr>
        <p:spPr bwMode="auto">
          <a:xfrm>
            <a:off x="5240338" y="56213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4979988" y="3106738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c’</a:t>
            </a:r>
          </a:p>
        </p:txBody>
      </p:sp>
      <p:sp>
        <p:nvSpPr>
          <p:cNvPr id="205833" name="Text Box 9"/>
          <p:cNvSpPr txBox="1">
            <a:spLocks noChangeArrowheads="1"/>
          </p:cNvSpPr>
          <p:nvPr/>
        </p:nvSpPr>
        <p:spPr bwMode="auto">
          <a:xfrm>
            <a:off x="4976814" y="5454650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05834" name="Line 10"/>
          <p:cNvSpPr>
            <a:spLocks noChangeShapeType="1"/>
          </p:cNvSpPr>
          <p:nvPr/>
        </p:nvSpPr>
        <p:spPr bwMode="auto">
          <a:xfrm>
            <a:off x="5268913" y="3887788"/>
            <a:ext cx="4648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9063038" y="3471864"/>
            <a:ext cx="14670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LOCUS OF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d &amp; d</a:t>
            </a:r>
            <a:r>
              <a:rPr lang="en-US" altLang="en-US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5836" name="Line 12"/>
          <p:cNvSpPr>
            <a:spLocks noChangeShapeType="1"/>
          </p:cNvSpPr>
          <p:nvPr/>
        </p:nvSpPr>
        <p:spPr bwMode="auto">
          <a:xfrm flipV="1">
            <a:off x="5268913" y="3887788"/>
            <a:ext cx="19812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837" name="Oval 13"/>
          <p:cNvSpPr>
            <a:spLocks noChangeArrowheads="1"/>
          </p:cNvSpPr>
          <p:nvPr/>
        </p:nvSpPr>
        <p:spPr bwMode="auto">
          <a:xfrm>
            <a:off x="7202488" y="38592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838" name="Line 14"/>
          <p:cNvSpPr>
            <a:spLocks noChangeShapeType="1"/>
          </p:cNvSpPr>
          <p:nvPr/>
        </p:nvSpPr>
        <p:spPr bwMode="auto">
          <a:xfrm flipV="1">
            <a:off x="5329238" y="3886200"/>
            <a:ext cx="3505200" cy="1752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839" name="Oval 15"/>
          <p:cNvSpPr>
            <a:spLocks noChangeArrowheads="1"/>
          </p:cNvSpPr>
          <p:nvPr/>
        </p:nvSpPr>
        <p:spPr bwMode="auto">
          <a:xfrm>
            <a:off x="8716963" y="38401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840" name="Text Box 16"/>
          <p:cNvSpPr txBox="1">
            <a:spLocks noChangeArrowheads="1"/>
          </p:cNvSpPr>
          <p:nvPr/>
        </p:nvSpPr>
        <p:spPr bwMode="auto">
          <a:xfrm>
            <a:off x="7173913" y="358298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05841" name="Text Box 17"/>
          <p:cNvSpPr txBox="1">
            <a:spLocks noChangeArrowheads="1"/>
          </p:cNvSpPr>
          <p:nvPr/>
        </p:nvSpPr>
        <p:spPr bwMode="auto">
          <a:xfrm>
            <a:off x="8758238" y="35052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16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5842" name="Line 18"/>
          <p:cNvSpPr>
            <a:spLocks noChangeShapeType="1"/>
          </p:cNvSpPr>
          <p:nvPr/>
        </p:nvSpPr>
        <p:spPr bwMode="auto">
          <a:xfrm flipV="1">
            <a:off x="7250113" y="1295400"/>
            <a:ext cx="0" cy="25923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843" name="Oval 19"/>
          <p:cNvSpPr>
            <a:spLocks noChangeArrowheads="1"/>
          </p:cNvSpPr>
          <p:nvPr/>
        </p:nvSpPr>
        <p:spPr bwMode="auto">
          <a:xfrm>
            <a:off x="7202488" y="125888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6964363" y="992188"/>
            <a:ext cx="354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d’</a:t>
            </a:r>
          </a:p>
        </p:txBody>
      </p:sp>
      <p:sp>
        <p:nvSpPr>
          <p:cNvPr id="205845" name="Line 21"/>
          <p:cNvSpPr>
            <a:spLocks noChangeShapeType="1"/>
          </p:cNvSpPr>
          <p:nvPr/>
        </p:nvSpPr>
        <p:spPr bwMode="auto">
          <a:xfrm flipH="1">
            <a:off x="5253038" y="1295400"/>
            <a:ext cx="198120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205846" name="Group 22"/>
          <p:cNvGrpSpPr>
            <a:grpSpLocks/>
          </p:cNvGrpSpPr>
          <p:nvPr/>
        </p:nvGrpSpPr>
        <p:grpSpPr bwMode="auto">
          <a:xfrm>
            <a:off x="6548438" y="1295400"/>
            <a:ext cx="2209800" cy="2133600"/>
            <a:chOff x="2705" y="992"/>
            <a:chExt cx="1351" cy="1411"/>
          </a:xfrm>
        </p:grpSpPr>
        <p:sp>
          <p:nvSpPr>
            <p:cNvPr id="205847" name="Arc 23"/>
            <p:cNvSpPr>
              <a:spLocks/>
            </p:cNvSpPr>
            <p:nvPr/>
          </p:nvSpPr>
          <p:spPr bwMode="auto">
            <a:xfrm>
              <a:off x="2705" y="992"/>
              <a:ext cx="1351" cy="1411"/>
            </a:xfrm>
            <a:custGeom>
              <a:avLst/>
              <a:gdLst>
                <a:gd name="G0" fmla="+- 0 0 0"/>
                <a:gd name="G1" fmla="+- 20464 0 0"/>
                <a:gd name="G2" fmla="+- 21600 0 0"/>
                <a:gd name="T0" fmla="*/ 6912 w 21600"/>
                <a:gd name="T1" fmla="*/ 0 h 20464"/>
                <a:gd name="T2" fmla="*/ 21600 w 21600"/>
                <a:gd name="T3" fmla="*/ 20464 h 20464"/>
                <a:gd name="T4" fmla="*/ 0 w 21600"/>
                <a:gd name="T5" fmla="*/ 20464 h 20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464" fill="none" extrusionOk="0">
                  <a:moveTo>
                    <a:pt x="6912" y="-1"/>
                  </a:moveTo>
                  <a:cubicBezTo>
                    <a:pt x="15690" y="2964"/>
                    <a:pt x="21600" y="11198"/>
                    <a:pt x="21600" y="20464"/>
                  </a:cubicBezTo>
                </a:path>
                <a:path w="21600" h="20464" stroke="0" extrusionOk="0">
                  <a:moveTo>
                    <a:pt x="6912" y="-1"/>
                  </a:moveTo>
                  <a:cubicBezTo>
                    <a:pt x="15690" y="2964"/>
                    <a:pt x="21600" y="11198"/>
                    <a:pt x="21600" y="20464"/>
                  </a:cubicBezTo>
                  <a:lnTo>
                    <a:pt x="0" y="20464"/>
                  </a:lnTo>
                  <a:close/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848" name="Line 24"/>
            <p:cNvSpPr>
              <a:spLocks noChangeShapeType="1"/>
            </p:cNvSpPr>
            <p:nvPr/>
          </p:nvSpPr>
          <p:spPr bwMode="auto">
            <a:xfrm flipH="1" flipV="1">
              <a:off x="3454" y="1165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05849" name="Line 25"/>
          <p:cNvSpPr>
            <a:spLocks noChangeShapeType="1"/>
          </p:cNvSpPr>
          <p:nvPr/>
        </p:nvSpPr>
        <p:spPr bwMode="auto">
          <a:xfrm>
            <a:off x="6811963" y="1296988"/>
            <a:ext cx="2743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850" name="Line 26"/>
          <p:cNvSpPr>
            <a:spLocks noChangeShapeType="1"/>
          </p:cNvSpPr>
          <p:nvPr/>
        </p:nvSpPr>
        <p:spPr bwMode="auto">
          <a:xfrm flipV="1">
            <a:off x="5253038" y="1295400"/>
            <a:ext cx="3276600" cy="2133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851" name="Text Box 27"/>
          <p:cNvSpPr txBox="1">
            <a:spLocks noChangeArrowheads="1"/>
          </p:cNvSpPr>
          <p:nvPr/>
        </p:nvSpPr>
        <p:spPr bwMode="auto">
          <a:xfrm>
            <a:off x="8335963" y="992188"/>
            <a:ext cx="423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d’</a:t>
            </a:r>
            <a:r>
              <a:rPr lang="en-US" altLang="en-US" sz="16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>
            <a:off x="5253038" y="5638800"/>
            <a:ext cx="3886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 rot="19393521">
            <a:off x="5786439" y="4495800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TV</a:t>
            </a: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 rot="18498641">
            <a:off x="6070601" y="1801813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FV</a:t>
            </a:r>
          </a:p>
        </p:txBody>
      </p:sp>
      <p:sp>
        <p:nvSpPr>
          <p:cNvPr id="205855" name="Text Box 31"/>
          <p:cNvSpPr txBox="1">
            <a:spLocks noChangeArrowheads="1"/>
          </p:cNvSpPr>
          <p:nvPr/>
        </p:nvSpPr>
        <p:spPr bwMode="auto">
          <a:xfrm rot="19992513">
            <a:off x="7310439" y="4114800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TL</a:t>
            </a:r>
          </a:p>
        </p:txBody>
      </p:sp>
      <p:sp>
        <p:nvSpPr>
          <p:cNvPr id="205856" name="Text Box 32"/>
          <p:cNvSpPr txBox="1">
            <a:spLocks noChangeArrowheads="1"/>
          </p:cNvSpPr>
          <p:nvPr/>
        </p:nvSpPr>
        <p:spPr bwMode="auto">
          <a:xfrm rot="19807552">
            <a:off x="7300914" y="1876425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TL</a:t>
            </a:r>
          </a:p>
        </p:txBody>
      </p:sp>
      <p:sp>
        <p:nvSpPr>
          <p:cNvPr id="205857" name="Text Box 33"/>
          <p:cNvSpPr txBox="1">
            <a:spLocks noChangeArrowheads="1"/>
          </p:cNvSpPr>
          <p:nvPr/>
        </p:nvSpPr>
        <p:spPr bwMode="auto">
          <a:xfrm>
            <a:off x="5448301" y="3152775"/>
            <a:ext cx="290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</a:p>
        </p:txBody>
      </p:sp>
      <p:sp>
        <p:nvSpPr>
          <p:cNvPr id="205858" name="Text Box 34"/>
          <p:cNvSpPr txBox="1">
            <a:spLocks noChangeArrowheads="1"/>
          </p:cNvSpPr>
          <p:nvPr/>
        </p:nvSpPr>
        <p:spPr bwMode="auto">
          <a:xfrm>
            <a:off x="5553076" y="5376863"/>
            <a:ext cx="339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</a:p>
        </p:txBody>
      </p:sp>
      <p:sp>
        <p:nvSpPr>
          <p:cNvPr id="205859" name="Arc 35"/>
          <p:cNvSpPr>
            <a:spLocks/>
          </p:cNvSpPr>
          <p:nvPr/>
        </p:nvSpPr>
        <p:spPr bwMode="auto">
          <a:xfrm>
            <a:off x="5481638" y="3138489"/>
            <a:ext cx="304800" cy="320675"/>
          </a:xfrm>
          <a:custGeom>
            <a:avLst/>
            <a:gdLst>
              <a:gd name="G0" fmla="+- 0 0 0"/>
              <a:gd name="G1" fmla="+- 13506 0 0"/>
              <a:gd name="G2" fmla="+- 21600 0 0"/>
              <a:gd name="T0" fmla="*/ 16857 w 21600"/>
              <a:gd name="T1" fmla="*/ 0 h 22819"/>
              <a:gd name="T2" fmla="*/ 19489 w 21600"/>
              <a:gd name="T3" fmla="*/ 22819 h 22819"/>
              <a:gd name="T4" fmla="*/ 0 w 21600"/>
              <a:gd name="T5" fmla="*/ 13506 h 22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819" fill="none" extrusionOk="0">
                <a:moveTo>
                  <a:pt x="16856" y="0"/>
                </a:moveTo>
                <a:cubicBezTo>
                  <a:pt x="19927" y="3832"/>
                  <a:pt x="21600" y="8595"/>
                  <a:pt x="21600" y="13506"/>
                </a:cubicBezTo>
                <a:cubicBezTo>
                  <a:pt x="21600" y="16728"/>
                  <a:pt x="20878" y="19911"/>
                  <a:pt x="19489" y="22819"/>
                </a:cubicBezTo>
              </a:path>
              <a:path w="21600" h="22819" stroke="0" extrusionOk="0">
                <a:moveTo>
                  <a:pt x="16856" y="0"/>
                </a:moveTo>
                <a:cubicBezTo>
                  <a:pt x="19927" y="3832"/>
                  <a:pt x="21600" y="8595"/>
                  <a:pt x="21600" y="13506"/>
                </a:cubicBezTo>
                <a:cubicBezTo>
                  <a:pt x="21600" y="16728"/>
                  <a:pt x="20878" y="19911"/>
                  <a:pt x="19489" y="22819"/>
                </a:cubicBezTo>
                <a:lnTo>
                  <a:pt x="0" y="1350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860" name="Arc 36"/>
          <p:cNvSpPr>
            <a:spLocks/>
          </p:cNvSpPr>
          <p:nvPr/>
        </p:nvSpPr>
        <p:spPr bwMode="auto">
          <a:xfrm>
            <a:off x="5710238" y="5334001"/>
            <a:ext cx="304800" cy="320675"/>
          </a:xfrm>
          <a:custGeom>
            <a:avLst/>
            <a:gdLst>
              <a:gd name="G0" fmla="+- 0 0 0"/>
              <a:gd name="G1" fmla="+- 13506 0 0"/>
              <a:gd name="G2" fmla="+- 21600 0 0"/>
              <a:gd name="T0" fmla="*/ 16857 w 21600"/>
              <a:gd name="T1" fmla="*/ 0 h 22819"/>
              <a:gd name="T2" fmla="*/ 19489 w 21600"/>
              <a:gd name="T3" fmla="*/ 22819 h 22819"/>
              <a:gd name="T4" fmla="*/ 0 w 21600"/>
              <a:gd name="T5" fmla="*/ 13506 h 22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819" fill="none" extrusionOk="0">
                <a:moveTo>
                  <a:pt x="16856" y="0"/>
                </a:moveTo>
                <a:cubicBezTo>
                  <a:pt x="19927" y="3832"/>
                  <a:pt x="21600" y="8595"/>
                  <a:pt x="21600" y="13506"/>
                </a:cubicBezTo>
                <a:cubicBezTo>
                  <a:pt x="21600" y="16728"/>
                  <a:pt x="20878" y="19911"/>
                  <a:pt x="19489" y="22819"/>
                </a:cubicBezTo>
              </a:path>
              <a:path w="21600" h="22819" stroke="0" extrusionOk="0">
                <a:moveTo>
                  <a:pt x="16856" y="0"/>
                </a:moveTo>
                <a:cubicBezTo>
                  <a:pt x="19927" y="3832"/>
                  <a:pt x="21600" y="8595"/>
                  <a:pt x="21600" y="13506"/>
                </a:cubicBezTo>
                <a:cubicBezTo>
                  <a:pt x="21600" y="16728"/>
                  <a:pt x="20878" y="19911"/>
                  <a:pt x="19489" y="22819"/>
                </a:cubicBezTo>
                <a:lnTo>
                  <a:pt x="0" y="1350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861" name="Text Box 37"/>
          <p:cNvSpPr txBox="1">
            <a:spLocks noChangeArrowheads="1"/>
          </p:cNvSpPr>
          <p:nvPr/>
        </p:nvSpPr>
        <p:spPr bwMode="auto">
          <a:xfrm>
            <a:off x="8682039" y="914400"/>
            <a:ext cx="1570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LOCUS OF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d’ &amp; d’</a:t>
            </a:r>
            <a:r>
              <a:rPr lang="en-US" altLang="en-US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5862" name="Text Box 38"/>
          <p:cNvSpPr txBox="1">
            <a:spLocks noChangeArrowheads="1"/>
          </p:cNvSpPr>
          <p:nvPr/>
        </p:nvSpPr>
        <p:spPr bwMode="auto">
          <a:xfrm>
            <a:off x="1600200" y="23813"/>
            <a:ext cx="526407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PROBLEM :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T.V. of a 75 mm long Line CD, measures 50 </a:t>
            </a:r>
            <a:r>
              <a:rPr lang="en-US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mm in TV.</a:t>
            </a:r>
            <a:endParaRPr lang="en-US" altLang="en-US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End C is in </a:t>
            </a:r>
            <a:r>
              <a:rPr lang="en-US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HP </a:t>
            </a: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and 50 mm in front of </a:t>
            </a:r>
            <a:r>
              <a:rPr lang="en-US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VP.</a:t>
            </a:r>
            <a:endParaRPr lang="en-US" altLang="en-US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End D is 15 mm in front of </a:t>
            </a:r>
            <a:r>
              <a:rPr lang="en-US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VP </a:t>
            </a: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and it is above </a:t>
            </a:r>
            <a:r>
              <a:rPr lang="en-US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HP.</a:t>
            </a:r>
            <a:endParaRPr lang="en-US" altLang="en-US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Draw projections of CD and find angles with </a:t>
            </a:r>
            <a:r>
              <a:rPr lang="en-US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HP </a:t>
            </a: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and </a:t>
            </a:r>
            <a:r>
              <a:rPr lang="en-US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VP.</a:t>
            </a:r>
            <a:endParaRPr lang="en-US" altLang="en-US" sz="1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5863" name="Line 39"/>
          <p:cNvSpPr>
            <a:spLocks noChangeShapeType="1"/>
          </p:cNvSpPr>
          <p:nvPr/>
        </p:nvSpPr>
        <p:spPr bwMode="auto">
          <a:xfrm flipV="1">
            <a:off x="8758238" y="34099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865" name="Text Box 41"/>
          <p:cNvSpPr txBox="1">
            <a:spLocks noChangeArrowheads="1"/>
          </p:cNvSpPr>
          <p:nvPr/>
        </p:nvSpPr>
        <p:spPr bwMode="auto">
          <a:xfrm>
            <a:off x="1524001" y="1828800"/>
            <a:ext cx="3795713" cy="375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FF0000"/>
                </a:solidFill>
                <a:latin typeface="Arial" panose="020B0604020202020204" pitchFamily="34" charset="0"/>
              </a:rPr>
              <a:t>SOLUTION STEPS: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1.Draw </a:t>
            </a:r>
            <a:r>
              <a:rPr lang="en-US" altLang="en-US" sz="1400" dirty="0" smtClean="0">
                <a:solidFill>
                  <a:srgbClr val="3333CC"/>
                </a:solidFill>
                <a:latin typeface="Arial" panose="020B0604020202020204" pitchFamily="34" charset="0"/>
              </a:rPr>
              <a:t>the XY </a:t>
            </a: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line and one projector.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2.Locate 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c’</a:t>
            </a: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 on </a:t>
            </a:r>
            <a:r>
              <a:rPr lang="en-US" altLang="en-US" sz="1400" dirty="0" smtClean="0">
                <a:solidFill>
                  <a:srgbClr val="3333CC"/>
                </a:solidFill>
                <a:latin typeface="Arial" panose="020B0604020202020204" pitchFamily="34" charset="0"/>
              </a:rPr>
              <a:t>XY </a:t>
            </a: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and </a:t>
            </a:r>
            <a:r>
              <a:rPr lang="en-US" altLang="en-US" sz="1400" dirty="0" smtClean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400" dirty="0" smtClean="0">
                <a:solidFill>
                  <a:srgbClr val="3333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50mm below </a:t>
            </a:r>
            <a:r>
              <a:rPr lang="en-US" altLang="en-US" sz="1400" dirty="0" smtClean="0">
                <a:solidFill>
                  <a:srgbClr val="3333CC"/>
                </a:solidFill>
                <a:latin typeface="Arial" panose="020B0604020202020204" pitchFamily="34" charset="0"/>
              </a:rPr>
              <a:t>XY </a:t>
            </a: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line.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3.Draw locus from these points.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4.Draw locus of 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smtClean="0">
                <a:solidFill>
                  <a:srgbClr val="3333CC"/>
                </a:solidFill>
                <a:latin typeface="Arial" panose="020B0604020202020204" pitchFamily="34" charset="0"/>
              </a:rPr>
              <a:t>15 </a:t>
            </a: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mm below XY </a:t>
            </a:r>
            <a:r>
              <a:rPr lang="en-US" altLang="en-US" sz="1400" dirty="0" smtClean="0">
                <a:solidFill>
                  <a:srgbClr val="3333CC"/>
                </a:solidFill>
                <a:latin typeface="Arial" panose="020B0604020202020204" pitchFamily="34" charset="0"/>
              </a:rPr>
              <a:t>5.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3333CC"/>
                </a:solidFill>
                <a:latin typeface="Arial" panose="020B0604020202020204" pitchFamily="34" charset="0"/>
              </a:rPr>
              <a:t>Cut 50 mm &amp; </a:t>
            </a: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75 mm distances on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   locus of 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 from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 c</a:t>
            </a: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 and mark points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   d &amp; d</a:t>
            </a:r>
            <a:r>
              <a:rPr lang="en-US" altLang="en-US" sz="14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 as these are </a:t>
            </a:r>
            <a:r>
              <a:rPr lang="en-US" altLang="en-US" sz="1400" dirty="0" err="1">
                <a:solidFill>
                  <a:srgbClr val="3333CC"/>
                </a:solidFill>
                <a:latin typeface="Arial" panose="020B0604020202020204" pitchFamily="34" charset="0"/>
              </a:rPr>
              <a:t>Tv</a:t>
            </a: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 and line CD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   lengths resp.&amp; join both with 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c.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6.From 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14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 draw a vertical line upward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   up to XY</a:t>
            </a:r>
            <a:r>
              <a:rPr lang="en-US" altLang="en-US" sz="1400" dirty="0" smtClean="0">
                <a:solidFill>
                  <a:srgbClr val="3333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I.e. up to locus of 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c’</a:t>
            </a: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 and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   draw an arc as shown.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7 Then draw one projector from 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 to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    meet this arc in 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d’</a:t>
            </a: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 point &amp; join  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c’ d’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8. Draw locus of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 d’</a:t>
            </a: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 and cut 75 mm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    on it from 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c’</a:t>
            </a: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 as </a:t>
            </a:r>
            <a:r>
              <a:rPr lang="en-US" altLang="en-US" sz="1400" dirty="0" smtClean="0">
                <a:solidFill>
                  <a:srgbClr val="3333CC"/>
                </a:solidFill>
                <a:latin typeface="Arial" panose="020B0604020202020204" pitchFamily="34" charset="0"/>
              </a:rPr>
              <a:t>TL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3333CC"/>
                </a:solidFill>
                <a:latin typeface="Arial" panose="020B0604020202020204" pitchFamily="34" charset="0"/>
              </a:rPr>
              <a:t>9.Measure  Angles </a:t>
            </a:r>
            <a:r>
              <a:rPr lang="el-GR" altLang="en-US" sz="1400" i="1" dirty="0" smtClean="0">
                <a:solidFill>
                  <a:srgbClr val="3333CC"/>
                </a:solidFill>
                <a:latin typeface="Arial" panose="020B0604020202020204" pitchFamily="34" charset="0"/>
              </a:rPr>
              <a:t>θ</a:t>
            </a:r>
            <a:r>
              <a:rPr lang="en-US" altLang="en-US" sz="1400" i="1" dirty="0" smtClean="0">
                <a:solidFill>
                  <a:srgbClr val="3333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smtClean="0">
                <a:solidFill>
                  <a:srgbClr val="3333CC"/>
                </a:solidFill>
                <a:latin typeface="Arial" panose="020B0604020202020204" pitchFamily="34" charset="0"/>
              </a:rPr>
              <a:t>&amp; </a:t>
            </a:r>
            <a:r>
              <a:rPr lang="el-GR" altLang="en-US" sz="1400" i="1" dirty="0" smtClean="0">
                <a:solidFill>
                  <a:srgbClr val="3333CC"/>
                </a:solidFill>
                <a:latin typeface="Arial" panose="020B0604020202020204" pitchFamily="34" charset="0"/>
              </a:rPr>
              <a:t>ϕ</a:t>
            </a:r>
            <a:r>
              <a:rPr lang="en-US" altLang="en-US" sz="1400" dirty="0" smtClean="0">
                <a:solidFill>
                  <a:srgbClr val="3333CC"/>
                </a:solidFill>
                <a:latin typeface="Arial" panose="020B0604020202020204" pitchFamily="34" charset="0"/>
              </a:rPr>
              <a:t> </a:t>
            </a:r>
            <a:endParaRPr lang="en-US" altLang="en-US" sz="1400" dirty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78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500"/>
                                        <p:tgtEl>
                                          <p:spTgt spid="20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5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5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05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05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4" dur="5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1" dur="5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6" dur="5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05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205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1" dur="500"/>
                                        <p:tgtEl>
                                          <p:spTgt spid="2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2" dur="500"/>
                                        <p:tgtEl>
                                          <p:spTgt spid="2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autoUpdateAnimBg="0"/>
      <p:bldP spid="205828" grpId="0" autoUpdateAnimBg="0"/>
      <p:bldP spid="205832" grpId="0" autoUpdateAnimBg="0"/>
      <p:bldP spid="205835" grpId="0" autoUpdateAnimBg="0"/>
      <p:bldP spid="205840" grpId="0" autoUpdateAnimBg="0"/>
      <p:bldP spid="205841" grpId="0" autoUpdateAnimBg="0"/>
      <p:bldP spid="205844" grpId="0" autoUpdateAnimBg="0"/>
      <p:bldP spid="205851" grpId="0" autoUpdateAnimBg="0"/>
      <p:bldP spid="205853" grpId="0" autoUpdateAnimBg="0"/>
      <p:bldP spid="205854" grpId="0" autoUpdateAnimBg="0"/>
      <p:bldP spid="205855" grpId="0" autoUpdateAnimBg="0"/>
      <p:bldP spid="205856" grpId="0" autoUpdateAnimBg="0"/>
      <p:bldP spid="205857" grpId="0" autoUpdateAnimBg="0"/>
      <p:bldP spid="205858" grpId="0" autoUpdateAnimBg="0"/>
      <p:bldP spid="205861" grpId="0" autoUpdateAnimBg="0"/>
      <p:bldP spid="205862" grpId="0" autoUpdateAnimBg="0"/>
      <p:bldP spid="2058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720111" y="1107355"/>
            <a:ext cx="7574189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i="1" u="sng" dirty="0">
                <a:solidFill>
                  <a:srgbClr val="FFCCFF"/>
                </a:solidFill>
                <a:latin typeface="Arial" panose="020B0604020202020204" pitchFamily="34" charset="0"/>
              </a:rPr>
              <a:t>TRACES  OF THE  LINE:-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FFCCFF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CCFF33"/>
                </a:solidFill>
                <a:latin typeface="Arial" panose="020B0604020202020204" pitchFamily="34" charset="0"/>
              </a:rPr>
              <a:t>These are the points of intersections of a line ( or it’s extension 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CCFF33"/>
                </a:solidFill>
                <a:latin typeface="Arial" panose="020B0604020202020204" pitchFamily="34" charset="0"/>
              </a:rPr>
              <a:t>With respective reference planes</a:t>
            </a:r>
            <a:r>
              <a:rPr lang="en-US" altLang="en-US" dirty="0" smtClean="0">
                <a:solidFill>
                  <a:srgbClr val="CCFF33"/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CCFF33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 smtClean="0">
                <a:solidFill>
                  <a:srgbClr val="99FFCC"/>
                </a:solidFill>
                <a:latin typeface="Arial" panose="020B0604020202020204" pitchFamily="34" charset="0"/>
              </a:rPr>
              <a:t>A line itself or it’s  extension, wherever touches the HP,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 smtClean="0">
                <a:solidFill>
                  <a:srgbClr val="99FFCC"/>
                </a:solidFill>
                <a:latin typeface="Arial" panose="020B0604020202020204" pitchFamily="34" charset="0"/>
              </a:rPr>
              <a:t>That point is called trace of the line on HP ( It is called H.T</a:t>
            </a:r>
            <a:r>
              <a:rPr lang="en-US" altLang="en-US" b="1" i="1" dirty="0">
                <a:solidFill>
                  <a:srgbClr val="99FFCC"/>
                </a:solidFill>
                <a:latin typeface="Arial" panose="020B0604020202020204" pitchFamily="34" charset="0"/>
              </a:rPr>
              <a:t>.)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b="1" i="1" dirty="0">
              <a:solidFill>
                <a:srgbClr val="99FFCC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FFFF99"/>
                </a:solidFill>
                <a:latin typeface="Arial" panose="020B0604020202020204" pitchFamily="34" charset="0"/>
              </a:rPr>
              <a:t>Similarly, a line itself or it’s  extension, where ever touches the VP,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FFFF99"/>
                </a:solidFill>
                <a:latin typeface="Arial" panose="020B0604020202020204" pitchFamily="34" charset="0"/>
              </a:rPr>
              <a:t>That point is called trace of the line on </a:t>
            </a:r>
            <a:r>
              <a:rPr lang="en-US" altLang="en-US" b="1" dirty="0" smtClean="0">
                <a:solidFill>
                  <a:srgbClr val="FFFF99"/>
                </a:solidFill>
                <a:latin typeface="Arial" panose="020B0604020202020204" pitchFamily="34" charset="0"/>
              </a:rPr>
              <a:t>VP ( </a:t>
            </a:r>
            <a:r>
              <a:rPr lang="en-US" altLang="en-US" b="1" dirty="0" smtClean="0">
                <a:solidFill>
                  <a:srgbClr val="FFFF99"/>
                </a:solidFill>
                <a:latin typeface="Arial" panose="020B0604020202020204" pitchFamily="34" charset="0"/>
              </a:rPr>
              <a:t>It is called V.T</a:t>
            </a:r>
            <a:r>
              <a:rPr lang="en-US" altLang="en-US" b="1" dirty="0">
                <a:solidFill>
                  <a:srgbClr val="FFFF99"/>
                </a:solidFill>
                <a:latin typeface="Arial" panose="020B0604020202020204" pitchFamily="34" charset="0"/>
              </a:rPr>
              <a:t>.)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FFFF99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1" dirty="0">
                <a:solidFill>
                  <a:srgbClr val="FFCCFF"/>
                </a:solidFill>
                <a:latin typeface="Arial" panose="020B0604020202020204" pitchFamily="34" charset="0"/>
              </a:rPr>
              <a:t>V.T</a:t>
            </a:r>
            <a:r>
              <a:rPr lang="en-US" altLang="en-US" b="1" dirty="0">
                <a:solidFill>
                  <a:srgbClr val="FFCCFF"/>
                </a:solidFill>
                <a:latin typeface="Arial" panose="020B0604020202020204" pitchFamily="34" charset="0"/>
              </a:rPr>
              <a:t>.</a:t>
            </a:r>
            <a:r>
              <a:rPr lang="en-US" altLang="en-US" dirty="0">
                <a:solidFill>
                  <a:srgbClr val="FFCCFF"/>
                </a:solidFill>
                <a:latin typeface="Arial" panose="020B0604020202020204" pitchFamily="34" charset="0"/>
              </a:rPr>
              <a:t>:-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	</a:t>
            </a:r>
            <a:r>
              <a:rPr lang="en-US" altLang="en-US" dirty="0">
                <a:solidFill>
                  <a:srgbClr val="FFCCFF"/>
                </a:solidFill>
                <a:latin typeface="Arial" panose="020B0604020202020204" pitchFamily="34" charset="0"/>
              </a:rPr>
              <a:t>It is a point on </a:t>
            </a:r>
            <a:r>
              <a:rPr lang="en-US" altLang="en-US" b="1" dirty="0" smtClean="0">
                <a:solidFill>
                  <a:srgbClr val="FFCCFF"/>
                </a:solidFill>
                <a:latin typeface="Arial" panose="020B0604020202020204" pitchFamily="34" charset="0"/>
              </a:rPr>
              <a:t>VP</a:t>
            </a:r>
            <a:r>
              <a:rPr lang="en-US" altLang="en-US" dirty="0" smtClean="0">
                <a:solidFill>
                  <a:srgbClr val="FFCCFF"/>
                </a:solidFill>
                <a:latin typeface="Arial" panose="020B0604020202020204" pitchFamily="34" charset="0"/>
              </a:rPr>
              <a:t>. </a:t>
            </a:r>
            <a:endParaRPr lang="en-US" altLang="en-US" dirty="0">
              <a:solidFill>
                <a:srgbClr val="FFCCFF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CCFF"/>
                </a:solidFill>
                <a:latin typeface="Arial" panose="020B0604020202020204" pitchFamily="34" charset="0"/>
              </a:rPr>
              <a:t>	Hence it is called</a:t>
            </a:r>
            <a:r>
              <a:rPr lang="en-US" altLang="en-US" b="1" i="1" dirty="0">
                <a:solidFill>
                  <a:srgbClr val="FFCC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i="1" dirty="0" err="1">
                <a:solidFill>
                  <a:srgbClr val="FFCCFF"/>
                </a:solidFill>
                <a:latin typeface="Arial" panose="020B0604020202020204" pitchFamily="34" charset="0"/>
              </a:rPr>
              <a:t>Fv</a:t>
            </a:r>
            <a:r>
              <a:rPr lang="en-US" altLang="en-US" dirty="0">
                <a:solidFill>
                  <a:srgbClr val="FFCCFF"/>
                </a:solidFill>
                <a:latin typeface="Arial" panose="020B0604020202020204" pitchFamily="34" charset="0"/>
              </a:rPr>
              <a:t> of a point in </a:t>
            </a:r>
            <a:r>
              <a:rPr lang="en-US" altLang="en-US" b="1" dirty="0" smtClean="0">
                <a:solidFill>
                  <a:srgbClr val="FFCCFF"/>
                </a:solidFill>
                <a:latin typeface="Arial" panose="020B0604020202020204" pitchFamily="34" charset="0"/>
              </a:rPr>
              <a:t>VP.</a:t>
            </a:r>
            <a:r>
              <a:rPr lang="en-US" altLang="en-US" dirty="0" smtClean="0">
                <a:solidFill>
                  <a:srgbClr val="FFCCFF"/>
                </a:solidFill>
                <a:latin typeface="Arial" panose="020B0604020202020204" pitchFamily="34" charset="0"/>
              </a:rPr>
              <a:t> </a:t>
            </a:r>
            <a:endParaRPr lang="en-US" altLang="en-US" dirty="0">
              <a:solidFill>
                <a:srgbClr val="FFCCFF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CCFF"/>
                </a:solidFill>
                <a:latin typeface="Arial" panose="020B0604020202020204" pitchFamily="34" charset="0"/>
              </a:rPr>
              <a:t>	Hence it’s </a:t>
            </a:r>
            <a:r>
              <a:rPr lang="en-US" altLang="en-US" b="1" i="1" dirty="0" err="1">
                <a:solidFill>
                  <a:srgbClr val="FFCCFF"/>
                </a:solidFill>
                <a:latin typeface="Arial" panose="020B0604020202020204" pitchFamily="34" charset="0"/>
              </a:rPr>
              <a:t>Tv</a:t>
            </a:r>
            <a:r>
              <a:rPr lang="en-US" altLang="en-US" dirty="0">
                <a:solidFill>
                  <a:srgbClr val="FFCCFF"/>
                </a:solidFill>
                <a:latin typeface="Arial" panose="020B0604020202020204" pitchFamily="34" charset="0"/>
              </a:rPr>
              <a:t> comes on XY line</a:t>
            </a:r>
            <a:r>
              <a:rPr lang="en-US" altLang="en-US" dirty="0" smtClean="0">
                <a:solidFill>
                  <a:srgbClr val="FFCCFF"/>
                </a:solidFill>
                <a:latin typeface="Arial" panose="020B0604020202020204" pitchFamily="34" charset="0"/>
              </a:rPr>
              <a:t>. ( </a:t>
            </a:r>
            <a:r>
              <a:rPr lang="en-US" altLang="en-US" dirty="0">
                <a:solidFill>
                  <a:srgbClr val="FFCCFF"/>
                </a:solidFill>
                <a:latin typeface="Arial" panose="020B0604020202020204" pitchFamily="34" charset="0"/>
              </a:rPr>
              <a:t>Here onward named as </a:t>
            </a:r>
            <a:r>
              <a:rPr lang="en-US" altLang="en-US" sz="2000" dirty="0" smtClean="0">
                <a:solidFill>
                  <a:srgbClr val="FFCCFF"/>
                </a:solidFill>
                <a:latin typeface="Arial" panose="020B0604020202020204" pitchFamily="34" charset="0"/>
              </a:rPr>
              <a:t>‘</a:t>
            </a:r>
            <a:r>
              <a:rPr lang="en-US" altLang="en-US" sz="2800" b="1" dirty="0" smtClean="0">
                <a:solidFill>
                  <a:srgbClr val="FFCCFF"/>
                </a:solidFill>
                <a:latin typeface="Arial" panose="020B0604020202020204" pitchFamily="34" charset="0"/>
              </a:rPr>
              <a:t>v</a:t>
            </a:r>
            <a:r>
              <a:rPr lang="en-US" altLang="en-US" sz="2000" dirty="0" smtClean="0">
                <a:solidFill>
                  <a:srgbClr val="FFCCFF"/>
                </a:solidFill>
                <a:latin typeface="Arial" panose="020B0604020202020204" pitchFamily="34" charset="0"/>
              </a:rPr>
              <a:t>’</a:t>
            </a:r>
            <a:r>
              <a:rPr lang="en-US" altLang="en-US" dirty="0" smtClean="0">
                <a:solidFill>
                  <a:srgbClr val="FFCCFF"/>
                </a:solidFill>
                <a:latin typeface="Arial" panose="020B0604020202020204" pitchFamily="34" charset="0"/>
              </a:rPr>
              <a:t>) </a:t>
            </a:r>
            <a:endParaRPr lang="en-US" altLang="en-US" dirty="0">
              <a:solidFill>
                <a:srgbClr val="FFCCFF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1" dirty="0" smtClean="0">
                <a:solidFill>
                  <a:srgbClr val="CCFF33"/>
                </a:solidFill>
                <a:latin typeface="Arial" panose="020B0604020202020204" pitchFamily="34" charset="0"/>
              </a:rPr>
              <a:t>H.T</a:t>
            </a:r>
            <a:r>
              <a:rPr lang="en-US" altLang="en-US" b="1" dirty="0" smtClean="0">
                <a:solidFill>
                  <a:srgbClr val="CCFF33"/>
                </a:solidFill>
                <a:latin typeface="Arial" panose="020B0604020202020204" pitchFamily="34" charset="0"/>
              </a:rPr>
              <a:t>.</a:t>
            </a:r>
            <a:r>
              <a:rPr lang="en-US" altLang="en-US" dirty="0" smtClean="0">
                <a:solidFill>
                  <a:srgbClr val="CCFF33"/>
                </a:solidFill>
                <a:latin typeface="Arial" panose="020B0604020202020204" pitchFamily="34" charset="0"/>
              </a:rPr>
              <a:t>:- </a:t>
            </a:r>
            <a:r>
              <a:rPr lang="en-US" altLang="en-US" dirty="0">
                <a:solidFill>
                  <a:srgbClr val="CCFF33"/>
                </a:solidFill>
                <a:latin typeface="Arial" panose="020B0604020202020204" pitchFamily="34" charset="0"/>
              </a:rPr>
              <a:t>	It is a point on </a:t>
            </a:r>
            <a:r>
              <a:rPr lang="en-US" altLang="en-US" b="1" dirty="0" smtClean="0">
                <a:solidFill>
                  <a:srgbClr val="CCFF33"/>
                </a:solidFill>
                <a:latin typeface="Arial" panose="020B0604020202020204" pitchFamily="34" charset="0"/>
              </a:rPr>
              <a:t>HP.</a:t>
            </a:r>
            <a:r>
              <a:rPr lang="en-US" altLang="en-US" dirty="0" smtClean="0">
                <a:solidFill>
                  <a:srgbClr val="CCFF33"/>
                </a:solidFill>
                <a:latin typeface="Arial" panose="020B0604020202020204" pitchFamily="34" charset="0"/>
              </a:rPr>
              <a:t> </a:t>
            </a:r>
            <a:endParaRPr lang="en-US" altLang="en-US" dirty="0">
              <a:solidFill>
                <a:srgbClr val="CCFF33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FF33"/>
                </a:solidFill>
                <a:latin typeface="Arial" panose="020B0604020202020204" pitchFamily="34" charset="0"/>
              </a:rPr>
              <a:t>	Hence it is called </a:t>
            </a:r>
            <a:r>
              <a:rPr lang="en-US" altLang="en-US" b="1" i="1" dirty="0" err="1">
                <a:solidFill>
                  <a:srgbClr val="CCFF33"/>
                </a:solidFill>
                <a:latin typeface="Arial" panose="020B0604020202020204" pitchFamily="34" charset="0"/>
              </a:rPr>
              <a:t>Tv</a:t>
            </a:r>
            <a:r>
              <a:rPr lang="en-US" altLang="en-US" dirty="0">
                <a:solidFill>
                  <a:srgbClr val="CCFF33"/>
                </a:solidFill>
                <a:latin typeface="Arial" panose="020B0604020202020204" pitchFamily="34" charset="0"/>
              </a:rPr>
              <a:t> of a point in </a:t>
            </a:r>
            <a:r>
              <a:rPr lang="en-US" altLang="en-US" b="1" dirty="0" smtClean="0">
                <a:solidFill>
                  <a:srgbClr val="CCFF33"/>
                </a:solidFill>
                <a:latin typeface="Arial" panose="020B0604020202020204" pitchFamily="34" charset="0"/>
              </a:rPr>
              <a:t>HP</a:t>
            </a:r>
            <a:r>
              <a:rPr lang="en-US" altLang="en-US" dirty="0" smtClean="0">
                <a:solidFill>
                  <a:srgbClr val="CCFF33"/>
                </a:solidFill>
                <a:latin typeface="Arial" panose="020B0604020202020204" pitchFamily="34" charset="0"/>
              </a:rPr>
              <a:t>. </a:t>
            </a:r>
            <a:endParaRPr lang="en-US" altLang="en-US" dirty="0">
              <a:solidFill>
                <a:srgbClr val="CCFF33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FF33"/>
                </a:solidFill>
                <a:latin typeface="Arial" panose="020B0604020202020204" pitchFamily="34" charset="0"/>
              </a:rPr>
              <a:t>	Hence it’s </a:t>
            </a:r>
            <a:r>
              <a:rPr lang="en-US" altLang="en-US" b="1" i="1" dirty="0" err="1">
                <a:solidFill>
                  <a:srgbClr val="CCFF33"/>
                </a:solidFill>
                <a:latin typeface="Arial" panose="020B0604020202020204" pitchFamily="34" charset="0"/>
              </a:rPr>
              <a:t>Fv</a:t>
            </a:r>
            <a:r>
              <a:rPr lang="en-US" altLang="en-US" dirty="0">
                <a:solidFill>
                  <a:srgbClr val="CCFF33"/>
                </a:solidFill>
                <a:latin typeface="Arial" panose="020B0604020202020204" pitchFamily="34" charset="0"/>
              </a:rPr>
              <a:t> comes on </a:t>
            </a:r>
            <a:r>
              <a:rPr lang="en-US" altLang="en-US" b="1" dirty="0">
                <a:solidFill>
                  <a:srgbClr val="CCFF33"/>
                </a:solidFill>
                <a:latin typeface="Arial" panose="020B0604020202020204" pitchFamily="34" charset="0"/>
              </a:rPr>
              <a:t>XY line</a:t>
            </a:r>
            <a:r>
              <a:rPr lang="en-US" altLang="en-US" dirty="0" smtClean="0">
                <a:solidFill>
                  <a:srgbClr val="CCFF33"/>
                </a:solidFill>
                <a:latin typeface="Arial" panose="020B0604020202020204" pitchFamily="34" charset="0"/>
              </a:rPr>
              <a:t>. ( </a:t>
            </a:r>
            <a:r>
              <a:rPr lang="en-US" altLang="en-US" dirty="0">
                <a:solidFill>
                  <a:srgbClr val="CCFF33"/>
                </a:solidFill>
                <a:latin typeface="Arial" panose="020B0604020202020204" pitchFamily="34" charset="0"/>
              </a:rPr>
              <a:t>Here onward named as </a:t>
            </a:r>
            <a:r>
              <a:rPr lang="en-US" altLang="en-US" sz="2400" b="1" dirty="0" smtClean="0">
                <a:solidFill>
                  <a:srgbClr val="CCFF33"/>
                </a:solidFill>
                <a:latin typeface="Arial" panose="020B0604020202020204" pitchFamily="34" charset="0"/>
              </a:rPr>
              <a:t>‘h’</a:t>
            </a:r>
            <a:r>
              <a:rPr lang="en-US" altLang="en-US" b="1" dirty="0" smtClean="0">
                <a:solidFill>
                  <a:srgbClr val="CCFF33"/>
                </a:solidFill>
                <a:latin typeface="Arial" panose="020B0604020202020204" pitchFamily="34" charset="0"/>
              </a:rPr>
              <a:t>)</a:t>
            </a:r>
            <a:r>
              <a:rPr lang="en-US" altLang="en-US" dirty="0" smtClean="0">
                <a:solidFill>
                  <a:srgbClr val="CCFF33"/>
                </a:solidFill>
                <a:latin typeface="Arial" panose="020B0604020202020204" pitchFamily="34" charset="0"/>
              </a:rPr>
              <a:t> </a:t>
            </a:r>
            <a:endParaRPr lang="en-US" altLang="en-US" dirty="0">
              <a:solidFill>
                <a:srgbClr val="CCFF33"/>
              </a:solidFill>
              <a:latin typeface="Arial" panose="020B0604020202020204" pitchFamily="34" charset="0"/>
            </a:endParaRP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529013" y="173038"/>
            <a:ext cx="5778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FF99"/>
                </a:solidFill>
                <a:latin typeface="Tahoma" panose="020B0604030504040204" pitchFamily="34" charset="0"/>
              </a:rPr>
              <a:t>GROUP (B)</a:t>
            </a:r>
            <a:r>
              <a:rPr lang="en-US" altLang="en-US" sz="1400" dirty="0">
                <a:solidFill>
                  <a:srgbClr val="FFFF99"/>
                </a:solidFill>
                <a:latin typeface="Times New Roman" panose="02020603050405020304" pitchFamily="18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99FFCC"/>
                </a:solidFill>
                <a:latin typeface="Tahoma" panose="020B0604030504040204" pitchFamily="34" charset="0"/>
              </a:rPr>
              <a:t>PROBLEMS  INVOLVING  TRACES  OF  THE  </a:t>
            </a:r>
            <a:r>
              <a:rPr lang="en-US" altLang="en-US" b="1" dirty="0" smtClean="0">
                <a:solidFill>
                  <a:srgbClr val="99FFCC"/>
                </a:solidFill>
                <a:latin typeface="Tahoma" panose="020B0604030504040204" pitchFamily="34" charset="0"/>
              </a:rPr>
              <a:t>LINE</a:t>
            </a:r>
            <a:endParaRPr lang="en-US" altLang="en-US" sz="1400" b="1" dirty="0">
              <a:solidFill>
                <a:srgbClr val="99FFCC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33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autoUpdateAnimBg="0"/>
      <p:bldP spid="20787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AutoShape 2"/>
          <p:cNvSpPr>
            <a:spLocks noChangeArrowheads="1"/>
          </p:cNvSpPr>
          <p:nvPr/>
        </p:nvSpPr>
        <p:spPr bwMode="auto">
          <a:xfrm>
            <a:off x="7727950" y="5867400"/>
            <a:ext cx="2667000" cy="762000"/>
          </a:xfrm>
          <a:prstGeom prst="wedgeRoundRectCallout">
            <a:avLst>
              <a:gd name="adj1" fmla="val -67083"/>
              <a:gd name="adj2" fmla="val -4937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1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1716088" y="1028700"/>
            <a:ext cx="4641850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71600" indent="-4572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828800" indent="-4572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286000" indent="-4572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800">
                <a:solidFill>
                  <a:srgbClr val="FF3300"/>
                </a:solidFill>
                <a:latin typeface="Times New Roman" panose="02020603050405020304" pitchFamily="18" charset="0"/>
              </a:rPr>
              <a:t>Begin with FV. Extend FV up to XY line.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800">
                <a:solidFill>
                  <a:srgbClr val="FF3300"/>
                </a:solidFill>
                <a:latin typeface="Times New Roman" panose="02020603050405020304" pitchFamily="18" charset="0"/>
              </a:rPr>
              <a:t>Name this point 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h’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	( as it is a Fv of a point in Hp)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FF3300"/>
                </a:solidFill>
                <a:latin typeface="Times New Roman" panose="02020603050405020304" pitchFamily="18" charset="0"/>
              </a:rPr>
              <a:t>3.	Draw one projector from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 h’.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FF3300"/>
                </a:solidFill>
                <a:latin typeface="Times New Roman" panose="02020603050405020304" pitchFamily="18" charset="0"/>
              </a:rPr>
              <a:t>4.	Now extend Tv to meet this projector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	This point is HT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1676400" y="609600"/>
            <a:ext cx="414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</a:rPr>
              <a:t>STEPS TO LOCATE HT.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FF3300"/>
                </a:solidFill>
                <a:latin typeface="Times New Roman" panose="02020603050405020304" pitchFamily="18" charset="0"/>
              </a:rPr>
              <a:t>(WHEN PROJECTIONS ARE GIVEN.)</a:t>
            </a:r>
            <a:endParaRPr lang="en-US" altLang="en-US" sz="1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1747838" y="3700463"/>
            <a:ext cx="4667250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71600" indent="-4572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828800" indent="-4572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286000" indent="-4572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800">
                <a:solidFill>
                  <a:srgbClr val="FF3300"/>
                </a:solidFill>
                <a:latin typeface="Times New Roman" panose="02020603050405020304" pitchFamily="18" charset="0"/>
              </a:rPr>
              <a:t>Begin with TV. Extend TV up to XY line.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800">
                <a:solidFill>
                  <a:srgbClr val="FF3300"/>
                </a:solidFill>
                <a:latin typeface="Times New Roman" panose="02020603050405020304" pitchFamily="18" charset="0"/>
              </a:rPr>
              <a:t>Name this point 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v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	( as it is a Tv of a point in Vp)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FF3300"/>
                </a:solidFill>
                <a:latin typeface="Times New Roman" panose="02020603050405020304" pitchFamily="18" charset="0"/>
              </a:rPr>
              <a:t>3.	Draw one projector from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 v.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FF3300"/>
                </a:solidFill>
                <a:latin typeface="Times New Roman" panose="02020603050405020304" pitchFamily="18" charset="0"/>
              </a:rPr>
              <a:t>4.	Now extend Fv to meet this projector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	This point is VT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1708150" y="3281363"/>
            <a:ext cx="414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</a:rPr>
              <a:t>STEPS TO LOCATE VT.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FF3300"/>
                </a:solidFill>
                <a:latin typeface="Times New Roman" panose="02020603050405020304" pitchFamily="18" charset="0"/>
              </a:rPr>
              <a:t>(WHEN PROJECTIONS ARE GIVEN.)</a:t>
            </a:r>
            <a:endParaRPr lang="en-US" altLang="en-US" sz="1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9927" name="Oval 7"/>
          <p:cNvSpPr>
            <a:spLocks noChangeArrowheads="1"/>
          </p:cNvSpPr>
          <p:nvPr/>
        </p:nvSpPr>
        <p:spPr bwMode="auto">
          <a:xfrm>
            <a:off x="8048625" y="20669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9928" name="Line 8"/>
          <p:cNvSpPr>
            <a:spLocks noChangeShapeType="1"/>
          </p:cNvSpPr>
          <p:nvPr/>
        </p:nvSpPr>
        <p:spPr bwMode="auto">
          <a:xfrm flipH="1">
            <a:off x="8077200" y="1571625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7908925" y="1811338"/>
            <a:ext cx="331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h’</a:t>
            </a:r>
          </a:p>
        </p:txBody>
      </p:sp>
      <p:sp>
        <p:nvSpPr>
          <p:cNvPr id="209930" name="Line 10"/>
          <p:cNvSpPr>
            <a:spLocks noChangeShapeType="1"/>
          </p:cNvSpPr>
          <p:nvPr/>
        </p:nvSpPr>
        <p:spPr bwMode="auto">
          <a:xfrm>
            <a:off x="8077200" y="20288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9931" name="Line 11"/>
          <p:cNvSpPr>
            <a:spLocks noChangeShapeType="1"/>
          </p:cNvSpPr>
          <p:nvPr/>
        </p:nvSpPr>
        <p:spPr bwMode="auto">
          <a:xfrm flipH="1" flipV="1">
            <a:off x="7391400" y="2105025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9932" name="Oval 12"/>
          <p:cNvSpPr>
            <a:spLocks noChangeArrowheads="1"/>
          </p:cNvSpPr>
          <p:nvPr/>
        </p:nvSpPr>
        <p:spPr bwMode="auto">
          <a:xfrm>
            <a:off x="8034338" y="25336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9933" name="Oval 13"/>
          <p:cNvSpPr>
            <a:spLocks noChangeArrowheads="1"/>
          </p:cNvSpPr>
          <p:nvPr/>
        </p:nvSpPr>
        <p:spPr bwMode="auto">
          <a:xfrm>
            <a:off x="7377113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9934" name="Text Box 14"/>
          <p:cNvSpPr txBox="1">
            <a:spLocks noChangeArrowheads="1"/>
          </p:cNvSpPr>
          <p:nvPr/>
        </p:nvSpPr>
        <p:spPr bwMode="auto">
          <a:xfrm>
            <a:off x="7848600" y="2590800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HT</a:t>
            </a:r>
          </a:p>
        </p:txBody>
      </p:sp>
      <p:sp>
        <p:nvSpPr>
          <p:cNvPr id="209935" name="Text Box 15"/>
          <p:cNvSpPr txBox="1">
            <a:spLocks noChangeArrowheads="1"/>
          </p:cNvSpPr>
          <p:nvPr/>
        </p:nvSpPr>
        <p:spPr bwMode="auto">
          <a:xfrm>
            <a:off x="6996114" y="264318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VT’</a:t>
            </a:r>
          </a:p>
        </p:txBody>
      </p:sp>
      <p:sp>
        <p:nvSpPr>
          <p:cNvPr id="209936" name="Text Box 16"/>
          <p:cNvSpPr txBox="1">
            <a:spLocks noChangeArrowheads="1"/>
          </p:cNvSpPr>
          <p:nvPr/>
        </p:nvSpPr>
        <p:spPr bwMode="auto">
          <a:xfrm>
            <a:off x="7239000" y="18002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09937" name="Line 17"/>
          <p:cNvSpPr>
            <a:spLocks noChangeShapeType="1"/>
          </p:cNvSpPr>
          <p:nvPr/>
        </p:nvSpPr>
        <p:spPr bwMode="auto">
          <a:xfrm>
            <a:off x="7391400" y="20288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9938" name="Line 18"/>
          <p:cNvSpPr>
            <a:spLocks noChangeShapeType="1"/>
          </p:cNvSpPr>
          <p:nvPr/>
        </p:nvSpPr>
        <p:spPr bwMode="auto">
          <a:xfrm flipH="1">
            <a:off x="7343775" y="1966913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9939" name="Oval 19"/>
          <p:cNvSpPr>
            <a:spLocks noChangeArrowheads="1"/>
          </p:cNvSpPr>
          <p:nvPr/>
        </p:nvSpPr>
        <p:spPr bwMode="auto">
          <a:xfrm>
            <a:off x="7343775" y="27908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209940" name="Group 20"/>
          <p:cNvGrpSpPr>
            <a:grpSpLocks/>
          </p:cNvGrpSpPr>
          <p:nvPr/>
        </p:nvGrpSpPr>
        <p:grpSpPr bwMode="auto">
          <a:xfrm>
            <a:off x="6896100" y="-152400"/>
            <a:ext cx="3314700" cy="4100513"/>
            <a:chOff x="3384" y="192"/>
            <a:chExt cx="2088" cy="2583"/>
          </a:xfrm>
        </p:grpSpPr>
        <p:sp>
          <p:nvSpPr>
            <p:cNvPr id="144422" name="Text Box 21"/>
            <p:cNvSpPr txBox="1">
              <a:spLocks noChangeArrowheads="1"/>
            </p:cNvSpPr>
            <p:nvPr/>
          </p:nvSpPr>
          <p:spPr bwMode="auto">
            <a:xfrm>
              <a:off x="4176" y="1182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a’</a:t>
              </a:r>
            </a:p>
          </p:txBody>
        </p:sp>
        <p:grpSp>
          <p:nvGrpSpPr>
            <p:cNvPr id="144423" name="Group 22"/>
            <p:cNvGrpSpPr>
              <a:grpSpLocks/>
            </p:cNvGrpSpPr>
            <p:nvPr/>
          </p:nvGrpSpPr>
          <p:grpSpPr bwMode="auto">
            <a:xfrm>
              <a:off x="3384" y="192"/>
              <a:ext cx="2088" cy="2583"/>
              <a:chOff x="3384" y="192"/>
              <a:chExt cx="2088" cy="2583"/>
            </a:xfrm>
          </p:grpSpPr>
          <p:sp>
            <p:nvSpPr>
              <p:cNvPr id="144424" name="Text Box 23"/>
              <p:cNvSpPr txBox="1">
                <a:spLocks noChangeArrowheads="1"/>
              </p:cNvSpPr>
              <p:nvPr/>
            </p:nvSpPr>
            <p:spPr bwMode="auto">
              <a:xfrm>
                <a:off x="3384" y="143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44425" name="Line 24"/>
              <p:cNvSpPr>
                <a:spLocks noChangeShapeType="1"/>
              </p:cNvSpPr>
              <p:nvPr/>
            </p:nvSpPr>
            <p:spPr bwMode="auto">
              <a:xfrm>
                <a:off x="4341" y="1086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44426" name="Line 25"/>
              <p:cNvSpPr>
                <a:spLocks noChangeShapeType="1"/>
              </p:cNvSpPr>
              <p:nvPr/>
            </p:nvSpPr>
            <p:spPr bwMode="auto">
              <a:xfrm>
                <a:off x="3590" y="1614"/>
                <a:ext cx="16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44427" name="Text Box 26"/>
              <p:cNvSpPr txBox="1">
                <a:spLocks noChangeArrowheads="1"/>
              </p:cNvSpPr>
              <p:nvPr/>
            </p:nvSpPr>
            <p:spPr bwMode="auto">
              <a:xfrm>
                <a:off x="5208" y="14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44428" name="Oval 27"/>
              <p:cNvSpPr>
                <a:spLocks noChangeArrowheads="1"/>
              </p:cNvSpPr>
              <p:nvPr/>
            </p:nvSpPr>
            <p:spPr bwMode="auto">
              <a:xfrm>
                <a:off x="4340" y="204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29" name="Text Box 28"/>
              <p:cNvSpPr txBox="1">
                <a:spLocks noChangeArrowheads="1"/>
              </p:cNvSpPr>
              <p:nvPr/>
            </p:nvSpPr>
            <p:spPr bwMode="auto">
              <a:xfrm>
                <a:off x="4224" y="2046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44430" name="Line 29"/>
              <p:cNvSpPr>
                <a:spLocks noChangeShapeType="1"/>
              </p:cNvSpPr>
              <p:nvPr/>
            </p:nvSpPr>
            <p:spPr bwMode="auto">
              <a:xfrm flipV="1">
                <a:off x="4340" y="366"/>
                <a:ext cx="816" cy="100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44431" name="Text Box 30"/>
              <p:cNvSpPr txBox="1">
                <a:spLocks noChangeArrowheads="1"/>
              </p:cNvSpPr>
              <p:nvPr/>
            </p:nvSpPr>
            <p:spPr bwMode="auto">
              <a:xfrm>
                <a:off x="5102" y="192"/>
                <a:ext cx="20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b’</a:t>
                </a:r>
                <a:endParaRPr lang="en-US" altLang="en-US" sz="1400" b="0" baseline="-25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432" name="Text Box 31"/>
              <p:cNvSpPr txBox="1">
                <a:spLocks noChangeArrowheads="1"/>
              </p:cNvSpPr>
              <p:nvPr/>
            </p:nvSpPr>
            <p:spPr bwMode="auto">
              <a:xfrm rot="-2966121">
                <a:off x="4580" y="702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FV</a:t>
                </a:r>
                <a:endParaRPr lang="en-US" altLang="en-US" sz="1400" b="0" baseline="-25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433" name="Line 32"/>
              <p:cNvSpPr>
                <a:spLocks noChangeShapeType="1"/>
              </p:cNvSpPr>
              <p:nvPr/>
            </p:nvSpPr>
            <p:spPr bwMode="auto">
              <a:xfrm>
                <a:off x="4340" y="1356"/>
                <a:ext cx="10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44434" name="Line 33"/>
              <p:cNvSpPr>
                <a:spLocks noChangeShapeType="1"/>
              </p:cNvSpPr>
              <p:nvPr/>
            </p:nvSpPr>
            <p:spPr bwMode="auto">
              <a:xfrm>
                <a:off x="4340" y="2058"/>
                <a:ext cx="11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44435" name="Line 34"/>
              <p:cNvSpPr>
                <a:spLocks noChangeShapeType="1"/>
              </p:cNvSpPr>
              <p:nvPr/>
            </p:nvSpPr>
            <p:spPr bwMode="auto">
              <a:xfrm>
                <a:off x="5156" y="366"/>
                <a:ext cx="0" cy="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44436" name="Text Box 35"/>
              <p:cNvSpPr txBox="1">
                <a:spLocks noChangeArrowheads="1"/>
              </p:cNvSpPr>
              <p:nvPr/>
            </p:nvSpPr>
            <p:spPr bwMode="auto">
              <a:xfrm>
                <a:off x="5145" y="2583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en-US" sz="1400" b="0" baseline="-25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437" name="Line 36"/>
              <p:cNvSpPr>
                <a:spLocks noChangeShapeType="1"/>
              </p:cNvSpPr>
              <p:nvPr/>
            </p:nvSpPr>
            <p:spPr bwMode="auto">
              <a:xfrm flipH="1" flipV="1">
                <a:off x="4340" y="2046"/>
                <a:ext cx="844" cy="56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44438" name="Text Box 37"/>
              <p:cNvSpPr txBox="1">
                <a:spLocks noChangeArrowheads="1"/>
              </p:cNvSpPr>
              <p:nvPr/>
            </p:nvSpPr>
            <p:spPr bwMode="auto">
              <a:xfrm rot="2032160">
                <a:off x="4629" y="2334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TV</a:t>
                </a:r>
              </a:p>
            </p:txBody>
          </p:sp>
        </p:grpSp>
      </p:grpSp>
      <p:grpSp>
        <p:nvGrpSpPr>
          <p:cNvPr id="209958" name="Group 38"/>
          <p:cNvGrpSpPr>
            <a:grpSpLocks/>
          </p:cNvGrpSpPr>
          <p:nvPr/>
        </p:nvGrpSpPr>
        <p:grpSpPr bwMode="auto">
          <a:xfrm>
            <a:off x="5976938" y="304800"/>
            <a:ext cx="838200" cy="6019800"/>
            <a:chOff x="2850" y="192"/>
            <a:chExt cx="528" cy="3888"/>
          </a:xfrm>
        </p:grpSpPr>
        <p:grpSp>
          <p:nvGrpSpPr>
            <p:cNvPr id="144418" name="Group 39"/>
            <p:cNvGrpSpPr>
              <a:grpSpLocks/>
            </p:cNvGrpSpPr>
            <p:nvPr/>
          </p:nvGrpSpPr>
          <p:grpSpPr bwMode="auto">
            <a:xfrm>
              <a:off x="2850" y="192"/>
              <a:ext cx="528" cy="3888"/>
              <a:chOff x="2850" y="192"/>
              <a:chExt cx="528" cy="3888"/>
            </a:xfrm>
          </p:grpSpPr>
          <p:sp>
            <p:nvSpPr>
              <p:cNvPr id="144420" name="Line 40"/>
              <p:cNvSpPr>
                <a:spLocks noChangeShapeType="1"/>
              </p:cNvSpPr>
              <p:nvPr/>
            </p:nvSpPr>
            <p:spPr bwMode="auto">
              <a:xfrm flipH="1">
                <a:off x="2850" y="192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44421" name="Line 41"/>
              <p:cNvSpPr>
                <a:spLocks noChangeShapeType="1"/>
              </p:cNvSpPr>
              <p:nvPr/>
            </p:nvSpPr>
            <p:spPr bwMode="auto">
              <a:xfrm>
                <a:off x="3120" y="192"/>
                <a:ext cx="0" cy="38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44419" name="Line 42"/>
            <p:cNvSpPr>
              <a:spLocks noChangeShapeType="1"/>
            </p:cNvSpPr>
            <p:nvPr/>
          </p:nvSpPr>
          <p:spPr bwMode="auto">
            <a:xfrm>
              <a:off x="2877" y="408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09963" name="Group 43"/>
          <p:cNvGrpSpPr>
            <a:grpSpLocks/>
          </p:cNvGrpSpPr>
          <p:nvPr/>
        </p:nvGrpSpPr>
        <p:grpSpPr bwMode="auto">
          <a:xfrm>
            <a:off x="6565901" y="3452814"/>
            <a:ext cx="2811463" cy="2492375"/>
            <a:chOff x="3302" y="2640"/>
            <a:chExt cx="1771" cy="1570"/>
          </a:xfrm>
        </p:grpSpPr>
        <p:sp>
          <p:nvSpPr>
            <p:cNvPr id="144415" name="Rectangle 44"/>
            <p:cNvSpPr>
              <a:spLocks noChangeArrowheads="1"/>
            </p:cNvSpPr>
            <p:nvPr/>
          </p:nvSpPr>
          <p:spPr bwMode="auto">
            <a:xfrm>
              <a:off x="3456" y="3888"/>
              <a:ext cx="57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16" name="Rectangle 45"/>
            <p:cNvSpPr>
              <a:spLocks noChangeArrowheads="1"/>
            </p:cNvSpPr>
            <p:nvPr/>
          </p:nvSpPr>
          <p:spPr bwMode="auto">
            <a:xfrm>
              <a:off x="3456" y="3630"/>
              <a:ext cx="57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17" name="Text Box 46"/>
            <p:cNvSpPr txBox="1">
              <a:spLocks noChangeArrowheads="1"/>
            </p:cNvSpPr>
            <p:nvPr/>
          </p:nvSpPr>
          <p:spPr bwMode="auto">
            <a:xfrm>
              <a:off x="3302" y="2640"/>
              <a:ext cx="1771" cy="1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Observe &amp; note</a:t>
              </a:r>
              <a:r>
                <a:rPr lang="en-US" altLang="en-US" sz="1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:-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en-US" sz="14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. Points h’ &amp;  v always on x-y line.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400" b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en-US" sz="1400" b="0">
                  <a:solidFill>
                    <a:srgbClr val="FF3300"/>
                  </a:solidFill>
                  <a:latin typeface="Times New Roman" panose="02020603050405020304" pitchFamily="18" charset="0"/>
                </a:rPr>
                <a:t>. VT’ &amp; v always on one projector.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400" b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en-US" sz="1400" b="0">
                  <a:solidFill>
                    <a:srgbClr val="FF3300"/>
                  </a:solidFill>
                  <a:latin typeface="Times New Roman" panose="02020603050405020304" pitchFamily="18" charset="0"/>
                </a:rPr>
                <a:t>. HT &amp; h’  always on one projector.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400" b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FF33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en-US" sz="14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. FV - h’- VT’  always co-linear.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400" b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FF3300"/>
                  </a:solidFill>
                  <a:latin typeface="Times New Roman" panose="02020603050405020304" pitchFamily="18" charset="0"/>
                </a:rPr>
                <a:t>5</a:t>
              </a:r>
              <a:r>
                <a:rPr lang="en-US" altLang="en-US" sz="14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. TV - v - HT    always co-linear.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09967" name="Text Box 47"/>
          <p:cNvSpPr txBox="1">
            <a:spLocks noChangeArrowheads="1"/>
          </p:cNvSpPr>
          <p:nvPr/>
        </p:nvSpPr>
        <p:spPr bwMode="auto">
          <a:xfrm>
            <a:off x="7804150" y="5943600"/>
            <a:ext cx="2635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i="1">
                <a:solidFill>
                  <a:srgbClr val="FF3300"/>
                </a:solidFill>
                <a:latin typeface="Times New Roman" panose="02020603050405020304" pitchFamily="18" charset="0"/>
              </a:rPr>
              <a:t>These points are used to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i="1">
                <a:solidFill>
                  <a:srgbClr val="FF3300"/>
                </a:solidFill>
                <a:latin typeface="Times New Roman" panose="02020603050405020304" pitchFamily="18" charset="0"/>
              </a:rPr>
              <a:t>solve next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</a:rPr>
              <a:t>three</a:t>
            </a:r>
            <a:r>
              <a:rPr lang="en-US" altLang="en-US" sz="1800" i="1">
                <a:solidFill>
                  <a:srgbClr val="FF3300"/>
                </a:solidFill>
                <a:latin typeface="Times New Roman" panose="02020603050405020304" pitchFamily="18" charset="0"/>
              </a:rPr>
              <a:t> problems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6060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9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9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4" dur="5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9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9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9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9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20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09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09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9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9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0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09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09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09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09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animBg="1" autoUpdateAnimBg="0"/>
      <p:bldP spid="209923" grpId="0" autoUpdateAnimBg="0"/>
      <p:bldP spid="209924" grpId="0" autoUpdateAnimBg="0"/>
      <p:bldP spid="209925" grpId="0" autoUpdateAnimBg="0"/>
      <p:bldP spid="209926" grpId="0" autoUpdateAnimBg="0"/>
      <p:bldP spid="209929" grpId="0" autoUpdateAnimBg="0"/>
      <p:bldP spid="209934" grpId="0" autoUpdateAnimBg="0"/>
      <p:bldP spid="209935" grpId="0" autoUpdateAnimBg="0"/>
      <p:bldP spid="209936" grpId="0" autoUpdateAnimBg="0"/>
      <p:bldP spid="20996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Line 2"/>
          <p:cNvSpPr>
            <a:spLocks noChangeShapeType="1"/>
          </p:cNvSpPr>
          <p:nvPr/>
        </p:nvSpPr>
        <p:spPr bwMode="auto">
          <a:xfrm>
            <a:off x="4724400" y="3505200"/>
            <a:ext cx="533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4403725" y="3165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9982200" y="32194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11973" name="Line 5"/>
          <p:cNvSpPr>
            <a:spLocks noChangeShapeType="1"/>
          </p:cNvSpPr>
          <p:nvPr/>
        </p:nvSpPr>
        <p:spPr bwMode="auto">
          <a:xfrm>
            <a:off x="6750050" y="2667000"/>
            <a:ext cx="0" cy="1828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1974" name="Oval 6"/>
          <p:cNvSpPr>
            <a:spLocks noChangeArrowheads="1"/>
          </p:cNvSpPr>
          <p:nvPr/>
        </p:nvSpPr>
        <p:spPr bwMode="auto">
          <a:xfrm>
            <a:off x="675005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1975" name="Line 7"/>
          <p:cNvSpPr>
            <a:spLocks noChangeShapeType="1"/>
          </p:cNvSpPr>
          <p:nvPr/>
        </p:nvSpPr>
        <p:spPr bwMode="auto">
          <a:xfrm>
            <a:off x="4800600" y="2933700"/>
            <a:ext cx="48450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1976" name="Line 8"/>
          <p:cNvSpPr>
            <a:spLocks noChangeShapeType="1"/>
          </p:cNvSpPr>
          <p:nvPr/>
        </p:nvSpPr>
        <p:spPr bwMode="auto">
          <a:xfrm flipV="1">
            <a:off x="6750050" y="1447800"/>
            <a:ext cx="20574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1977" name="Text Box 9"/>
          <p:cNvSpPr txBox="1">
            <a:spLocks noChangeArrowheads="1"/>
          </p:cNvSpPr>
          <p:nvPr/>
        </p:nvSpPr>
        <p:spPr bwMode="auto">
          <a:xfrm>
            <a:off x="8667750" y="10445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b’</a:t>
            </a:r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9312275" y="98425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b’</a:t>
            </a:r>
            <a:r>
              <a:rPr lang="en-US" alt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6445250" y="39624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11980" name="Text Box 12"/>
          <p:cNvSpPr txBox="1">
            <a:spLocks noChangeArrowheads="1"/>
          </p:cNvSpPr>
          <p:nvPr/>
        </p:nvSpPr>
        <p:spPr bwMode="auto">
          <a:xfrm>
            <a:off x="5283200" y="30861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11981" name="Text Box 13"/>
          <p:cNvSpPr txBox="1">
            <a:spLocks noChangeArrowheads="1"/>
          </p:cNvSpPr>
          <p:nvPr/>
        </p:nvSpPr>
        <p:spPr bwMode="auto">
          <a:xfrm>
            <a:off x="5226051" y="395128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VT’</a:t>
            </a:r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6311900" y="25908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211983" name="Line 15"/>
          <p:cNvSpPr>
            <a:spLocks noChangeShapeType="1"/>
          </p:cNvSpPr>
          <p:nvPr/>
        </p:nvSpPr>
        <p:spPr bwMode="auto">
          <a:xfrm>
            <a:off x="4800600" y="3962400"/>
            <a:ext cx="33972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1984" name="Line 16"/>
          <p:cNvSpPr>
            <a:spLocks noChangeShapeType="1"/>
          </p:cNvSpPr>
          <p:nvPr/>
        </p:nvSpPr>
        <p:spPr bwMode="auto">
          <a:xfrm flipH="1">
            <a:off x="5454650" y="2667000"/>
            <a:ext cx="1676400" cy="12954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1985" name="Line 17"/>
          <p:cNvSpPr>
            <a:spLocks noChangeShapeType="1"/>
          </p:cNvSpPr>
          <p:nvPr/>
        </p:nvSpPr>
        <p:spPr bwMode="auto">
          <a:xfrm flipV="1">
            <a:off x="5454650" y="3505200"/>
            <a:ext cx="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1986" name="Line 18"/>
          <p:cNvSpPr>
            <a:spLocks noChangeShapeType="1"/>
          </p:cNvSpPr>
          <p:nvPr/>
        </p:nvSpPr>
        <p:spPr bwMode="auto">
          <a:xfrm>
            <a:off x="5454650" y="3505200"/>
            <a:ext cx="3733800" cy="1905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1987" name="Oval 19"/>
          <p:cNvSpPr>
            <a:spLocks noChangeArrowheads="1"/>
          </p:cNvSpPr>
          <p:nvPr/>
        </p:nvSpPr>
        <p:spPr bwMode="auto">
          <a:xfrm>
            <a:off x="8731250" y="1447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1988" name="Oval 20"/>
          <p:cNvSpPr>
            <a:spLocks noChangeArrowheads="1"/>
          </p:cNvSpPr>
          <p:nvPr/>
        </p:nvSpPr>
        <p:spPr bwMode="auto">
          <a:xfrm>
            <a:off x="675005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1989" name="Line 21"/>
          <p:cNvSpPr>
            <a:spLocks noChangeShapeType="1"/>
          </p:cNvSpPr>
          <p:nvPr/>
        </p:nvSpPr>
        <p:spPr bwMode="auto">
          <a:xfrm>
            <a:off x="8766175" y="1295400"/>
            <a:ext cx="0" cy="426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1990" name="Oval 22"/>
          <p:cNvSpPr>
            <a:spLocks noChangeArrowheads="1"/>
          </p:cNvSpPr>
          <p:nvPr/>
        </p:nvSpPr>
        <p:spPr bwMode="auto">
          <a:xfrm>
            <a:off x="8731250" y="5105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1991" name="Line 23"/>
          <p:cNvSpPr>
            <a:spLocks noChangeShapeType="1"/>
          </p:cNvSpPr>
          <p:nvPr/>
        </p:nvSpPr>
        <p:spPr bwMode="auto">
          <a:xfrm flipV="1">
            <a:off x="5988050" y="3505200"/>
            <a:ext cx="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1992" name="Text Box 24"/>
          <p:cNvSpPr txBox="1">
            <a:spLocks noChangeArrowheads="1"/>
          </p:cNvSpPr>
          <p:nvPr/>
        </p:nvSpPr>
        <p:spPr bwMode="auto">
          <a:xfrm rot="1729670">
            <a:off x="5711825" y="37433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HT</a:t>
            </a:r>
          </a:p>
        </p:txBody>
      </p:sp>
      <p:sp>
        <p:nvSpPr>
          <p:cNvPr id="211993" name="Text Box 25"/>
          <p:cNvSpPr txBox="1">
            <a:spLocks noChangeArrowheads="1"/>
          </p:cNvSpPr>
          <p:nvPr/>
        </p:nvSpPr>
        <p:spPr bwMode="auto">
          <a:xfrm>
            <a:off x="8350250" y="5029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11994" name="Text Box 26"/>
          <p:cNvSpPr txBox="1">
            <a:spLocks noChangeArrowheads="1"/>
          </p:cNvSpPr>
          <p:nvPr/>
        </p:nvSpPr>
        <p:spPr bwMode="auto">
          <a:xfrm>
            <a:off x="5835650" y="3248025"/>
            <a:ext cx="331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h’</a:t>
            </a:r>
          </a:p>
        </p:txBody>
      </p:sp>
      <p:sp>
        <p:nvSpPr>
          <p:cNvPr id="211995" name="Line 27"/>
          <p:cNvSpPr>
            <a:spLocks noChangeShapeType="1"/>
          </p:cNvSpPr>
          <p:nvPr/>
        </p:nvSpPr>
        <p:spPr bwMode="auto">
          <a:xfrm>
            <a:off x="6750050" y="4157663"/>
            <a:ext cx="1963738" cy="982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1996" name="Line 28"/>
          <p:cNvSpPr>
            <a:spLocks noChangeShapeType="1"/>
          </p:cNvSpPr>
          <p:nvPr/>
        </p:nvSpPr>
        <p:spPr bwMode="auto">
          <a:xfrm>
            <a:off x="8045450" y="5181600"/>
            <a:ext cx="224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1997" name="Line 29"/>
          <p:cNvSpPr>
            <a:spLocks noChangeShapeType="1"/>
          </p:cNvSpPr>
          <p:nvPr/>
        </p:nvSpPr>
        <p:spPr bwMode="auto">
          <a:xfrm>
            <a:off x="8350250" y="1447800"/>
            <a:ext cx="163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1998" name="Line 30"/>
          <p:cNvSpPr>
            <a:spLocks noChangeShapeType="1"/>
          </p:cNvSpPr>
          <p:nvPr/>
        </p:nvSpPr>
        <p:spPr bwMode="auto">
          <a:xfrm>
            <a:off x="6750050" y="41910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1999" name="Arc 31"/>
          <p:cNvSpPr>
            <a:spLocks/>
          </p:cNvSpPr>
          <p:nvPr/>
        </p:nvSpPr>
        <p:spPr bwMode="auto">
          <a:xfrm rot="20770475" flipV="1">
            <a:off x="8655050" y="4267200"/>
            <a:ext cx="838200" cy="838200"/>
          </a:xfrm>
          <a:custGeom>
            <a:avLst/>
            <a:gdLst>
              <a:gd name="T0" fmla="*/ 0 w 21600"/>
              <a:gd name="T1" fmla="*/ 0 h 21600"/>
              <a:gd name="T2" fmla="*/ 838200 w 21600"/>
              <a:gd name="T3" fmla="*/ 838200 h 21600"/>
              <a:gd name="T4" fmla="*/ 0 w 21600"/>
              <a:gd name="T5" fmla="*/ 8382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2000" name="Line 32"/>
          <p:cNvSpPr>
            <a:spLocks noChangeShapeType="1"/>
          </p:cNvSpPr>
          <p:nvPr/>
        </p:nvSpPr>
        <p:spPr bwMode="auto">
          <a:xfrm flipV="1">
            <a:off x="9417050" y="1447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2001" name="Line 33"/>
          <p:cNvSpPr>
            <a:spLocks noChangeShapeType="1"/>
          </p:cNvSpPr>
          <p:nvPr/>
        </p:nvSpPr>
        <p:spPr bwMode="auto">
          <a:xfrm flipV="1">
            <a:off x="9188450" y="4724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2002" name="Line 34"/>
          <p:cNvSpPr>
            <a:spLocks noChangeShapeType="1"/>
          </p:cNvSpPr>
          <p:nvPr/>
        </p:nvSpPr>
        <p:spPr bwMode="auto">
          <a:xfrm flipV="1">
            <a:off x="9417050" y="3200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2003" name="Line 35"/>
          <p:cNvSpPr>
            <a:spLocks noChangeShapeType="1"/>
          </p:cNvSpPr>
          <p:nvPr/>
        </p:nvSpPr>
        <p:spPr bwMode="auto">
          <a:xfrm flipV="1">
            <a:off x="941705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2004" name="Text Box 36"/>
          <p:cNvSpPr txBox="1">
            <a:spLocks noChangeArrowheads="1"/>
          </p:cNvSpPr>
          <p:nvPr/>
        </p:nvSpPr>
        <p:spPr bwMode="auto">
          <a:xfrm>
            <a:off x="9569450" y="5105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2005" name="Line 37"/>
          <p:cNvSpPr>
            <a:spLocks noChangeShapeType="1"/>
          </p:cNvSpPr>
          <p:nvPr/>
        </p:nvSpPr>
        <p:spPr bwMode="auto">
          <a:xfrm flipH="1">
            <a:off x="6826250" y="1447800"/>
            <a:ext cx="2590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2006" name="Line 38"/>
          <p:cNvSpPr>
            <a:spLocks noChangeShapeType="1"/>
          </p:cNvSpPr>
          <p:nvPr/>
        </p:nvSpPr>
        <p:spPr bwMode="auto">
          <a:xfrm flipH="1" flipV="1">
            <a:off x="6750050" y="4191000"/>
            <a:ext cx="2971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2007" name="Oval 39"/>
          <p:cNvSpPr>
            <a:spLocks noChangeArrowheads="1"/>
          </p:cNvSpPr>
          <p:nvPr/>
        </p:nvSpPr>
        <p:spPr bwMode="auto">
          <a:xfrm>
            <a:off x="9340850" y="137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2008" name="Oval 40"/>
          <p:cNvSpPr>
            <a:spLocks noChangeArrowheads="1"/>
          </p:cNvSpPr>
          <p:nvPr/>
        </p:nvSpPr>
        <p:spPr bwMode="auto">
          <a:xfrm>
            <a:off x="9645650" y="5105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2009" name="Text Box 41"/>
          <p:cNvSpPr txBox="1">
            <a:spLocks noChangeArrowheads="1"/>
          </p:cNvSpPr>
          <p:nvPr/>
        </p:nvSpPr>
        <p:spPr bwMode="auto">
          <a:xfrm>
            <a:off x="7586664" y="4187826"/>
            <a:ext cx="3508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en-US" sz="1800" b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2010" name="Text Box 42"/>
          <p:cNvSpPr txBox="1">
            <a:spLocks noChangeArrowheads="1"/>
          </p:cNvSpPr>
          <p:nvPr/>
        </p:nvSpPr>
        <p:spPr bwMode="auto">
          <a:xfrm>
            <a:off x="5984875" y="3525839"/>
            <a:ext cx="42351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30</a:t>
            </a:r>
            <a:r>
              <a:rPr lang="en-US" altLang="en-US" sz="1400" b="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en-US" sz="1400" b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2011" name="Text Box 43"/>
          <p:cNvSpPr txBox="1">
            <a:spLocks noChangeArrowheads="1"/>
          </p:cNvSpPr>
          <p:nvPr/>
        </p:nvSpPr>
        <p:spPr bwMode="auto">
          <a:xfrm>
            <a:off x="7083426" y="2695575"/>
            <a:ext cx="290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</a:p>
        </p:txBody>
      </p:sp>
      <p:sp>
        <p:nvSpPr>
          <p:cNvPr id="212012" name="Arc 44"/>
          <p:cNvSpPr>
            <a:spLocks/>
          </p:cNvSpPr>
          <p:nvPr/>
        </p:nvSpPr>
        <p:spPr bwMode="auto">
          <a:xfrm>
            <a:off x="7359650" y="2509839"/>
            <a:ext cx="304800" cy="454025"/>
          </a:xfrm>
          <a:custGeom>
            <a:avLst/>
            <a:gdLst>
              <a:gd name="T0" fmla="*/ 21505 w 21600"/>
              <a:gd name="T1" fmla="*/ 0 h 25716"/>
              <a:gd name="T2" fmla="*/ 299071 w 21600"/>
              <a:gd name="T3" fmla="*/ 454025 h 25716"/>
              <a:gd name="T4" fmla="*/ 0 w 21600"/>
              <a:gd name="T5" fmla="*/ 380402 h 257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5716" fill="none" extrusionOk="0">
                <a:moveTo>
                  <a:pt x="1524" y="-1"/>
                </a:moveTo>
                <a:cubicBezTo>
                  <a:pt x="12833" y="799"/>
                  <a:pt x="21600" y="10208"/>
                  <a:pt x="21600" y="21546"/>
                </a:cubicBezTo>
                <a:cubicBezTo>
                  <a:pt x="21600" y="22945"/>
                  <a:pt x="21463" y="24342"/>
                  <a:pt x="21193" y="25715"/>
                </a:cubicBezTo>
              </a:path>
              <a:path w="21600" h="25716" stroke="0" extrusionOk="0">
                <a:moveTo>
                  <a:pt x="1524" y="-1"/>
                </a:moveTo>
                <a:cubicBezTo>
                  <a:pt x="12833" y="799"/>
                  <a:pt x="21600" y="10208"/>
                  <a:pt x="21600" y="21546"/>
                </a:cubicBezTo>
                <a:cubicBezTo>
                  <a:pt x="21600" y="22945"/>
                  <a:pt x="21463" y="24342"/>
                  <a:pt x="21193" y="25715"/>
                </a:cubicBezTo>
                <a:lnTo>
                  <a:pt x="0" y="21546"/>
                </a:lnTo>
                <a:lnTo>
                  <a:pt x="1524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2013" name="Arc 45"/>
          <p:cNvSpPr>
            <a:spLocks/>
          </p:cNvSpPr>
          <p:nvPr/>
        </p:nvSpPr>
        <p:spPr bwMode="auto">
          <a:xfrm>
            <a:off x="7064375" y="2705100"/>
            <a:ext cx="304800" cy="280988"/>
          </a:xfrm>
          <a:custGeom>
            <a:avLst/>
            <a:gdLst>
              <a:gd name="T0" fmla="*/ 206339 w 21589"/>
              <a:gd name="T1" fmla="*/ 0 h 15905"/>
              <a:gd name="T2" fmla="*/ 304800 w 21589"/>
              <a:gd name="T3" fmla="*/ 268904 h 15905"/>
              <a:gd name="T4" fmla="*/ 0 w 21589"/>
              <a:gd name="T5" fmla="*/ 280988 h 159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89" h="15905" fill="none" extrusionOk="0">
                <a:moveTo>
                  <a:pt x="14614" y="0"/>
                </a:moveTo>
                <a:cubicBezTo>
                  <a:pt x="18891" y="3929"/>
                  <a:pt x="21405" y="9416"/>
                  <a:pt x="21589" y="15220"/>
                </a:cubicBezTo>
              </a:path>
              <a:path w="21589" h="15905" stroke="0" extrusionOk="0">
                <a:moveTo>
                  <a:pt x="14614" y="0"/>
                </a:moveTo>
                <a:cubicBezTo>
                  <a:pt x="18891" y="3929"/>
                  <a:pt x="21405" y="9416"/>
                  <a:pt x="21589" y="15220"/>
                </a:cubicBezTo>
                <a:lnTo>
                  <a:pt x="0" y="15905"/>
                </a:lnTo>
                <a:lnTo>
                  <a:pt x="14614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2014" name="Arc 46"/>
          <p:cNvSpPr>
            <a:spLocks/>
          </p:cNvSpPr>
          <p:nvPr/>
        </p:nvSpPr>
        <p:spPr bwMode="auto">
          <a:xfrm rot="2289783">
            <a:off x="7686676" y="4197351"/>
            <a:ext cx="301625" cy="373063"/>
          </a:xfrm>
          <a:custGeom>
            <a:avLst/>
            <a:gdLst>
              <a:gd name="T0" fmla="*/ 63899 w 21336"/>
              <a:gd name="T1" fmla="*/ 0 h 21122"/>
              <a:gd name="T2" fmla="*/ 301625 w 21336"/>
              <a:gd name="T3" fmla="*/ 313576 h 21122"/>
              <a:gd name="T4" fmla="*/ 0 w 21336"/>
              <a:gd name="T5" fmla="*/ 373063 h 211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36" h="21122" fill="none" extrusionOk="0">
                <a:moveTo>
                  <a:pt x="4519" y="0"/>
                </a:moveTo>
                <a:cubicBezTo>
                  <a:pt x="13257" y="1870"/>
                  <a:pt x="19942" y="8927"/>
                  <a:pt x="21335" y="17754"/>
                </a:cubicBezTo>
              </a:path>
              <a:path w="21336" h="21122" stroke="0" extrusionOk="0">
                <a:moveTo>
                  <a:pt x="4519" y="0"/>
                </a:moveTo>
                <a:cubicBezTo>
                  <a:pt x="13257" y="1870"/>
                  <a:pt x="19942" y="8927"/>
                  <a:pt x="21335" y="17754"/>
                </a:cubicBezTo>
                <a:lnTo>
                  <a:pt x="0" y="21122"/>
                </a:lnTo>
                <a:lnTo>
                  <a:pt x="451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2015" name="Text Box 47"/>
          <p:cNvSpPr txBox="1">
            <a:spLocks noChangeArrowheads="1"/>
          </p:cNvSpPr>
          <p:nvPr/>
        </p:nvSpPr>
        <p:spPr bwMode="auto">
          <a:xfrm>
            <a:off x="7296150" y="2608264"/>
            <a:ext cx="42351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45</a:t>
            </a:r>
            <a:r>
              <a:rPr lang="en-US" altLang="en-US" sz="1400" b="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en-US" sz="1400" b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2016" name="Oval 48"/>
          <p:cNvSpPr>
            <a:spLocks noChangeArrowheads="1"/>
          </p:cNvSpPr>
          <p:nvPr/>
        </p:nvSpPr>
        <p:spPr bwMode="auto">
          <a:xfrm>
            <a:off x="545465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2017" name="Oval 49"/>
          <p:cNvSpPr>
            <a:spLocks noChangeArrowheads="1"/>
          </p:cNvSpPr>
          <p:nvPr/>
        </p:nvSpPr>
        <p:spPr bwMode="auto">
          <a:xfrm>
            <a:off x="5959475" y="37528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2018" name="Arc 50"/>
          <p:cNvSpPr>
            <a:spLocks/>
          </p:cNvSpPr>
          <p:nvPr/>
        </p:nvSpPr>
        <p:spPr bwMode="auto">
          <a:xfrm rot="20557389" flipV="1">
            <a:off x="6184900" y="3506788"/>
            <a:ext cx="234950" cy="379412"/>
          </a:xfrm>
          <a:custGeom>
            <a:avLst/>
            <a:gdLst>
              <a:gd name="T0" fmla="*/ 0 w 22254"/>
              <a:gd name="T1" fmla="*/ 141 h 26928"/>
              <a:gd name="T2" fmla="*/ 227908 w 22254"/>
              <a:gd name="T3" fmla="*/ 379412 h 26928"/>
              <a:gd name="T4" fmla="*/ 6905 w 22254"/>
              <a:gd name="T5" fmla="*/ 304341 h 269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254" h="26928" fill="none" extrusionOk="0">
                <a:moveTo>
                  <a:pt x="-1" y="9"/>
                </a:moveTo>
                <a:cubicBezTo>
                  <a:pt x="217" y="3"/>
                  <a:pt x="435" y="0"/>
                  <a:pt x="654" y="0"/>
                </a:cubicBezTo>
                <a:cubicBezTo>
                  <a:pt x="12583" y="0"/>
                  <a:pt x="22254" y="9670"/>
                  <a:pt x="22254" y="21600"/>
                </a:cubicBezTo>
                <a:cubicBezTo>
                  <a:pt x="22254" y="23396"/>
                  <a:pt x="22029" y="25186"/>
                  <a:pt x="21586" y="26927"/>
                </a:cubicBezTo>
              </a:path>
              <a:path w="22254" h="26928" stroke="0" extrusionOk="0">
                <a:moveTo>
                  <a:pt x="-1" y="9"/>
                </a:moveTo>
                <a:cubicBezTo>
                  <a:pt x="217" y="3"/>
                  <a:pt x="435" y="0"/>
                  <a:pt x="654" y="0"/>
                </a:cubicBezTo>
                <a:cubicBezTo>
                  <a:pt x="12583" y="0"/>
                  <a:pt x="22254" y="9670"/>
                  <a:pt x="22254" y="21600"/>
                </a:cubicBezTo>
                <a:cubicBezTo>
                  <a:pt x="22254" y="23396"/>
                  <a:pt x="22029" y="25186"/>
                  <a:pt x="21586" y="26927"/>
                </a:cubicBezTo>
                <a:lnTo>
                  <a:pt x="654" y="21600"/>
                </a:lnTo>
                <a:lnTo>
                  <a:pt x="-1" y="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2019" name="Text Box 51"/>
          <p:cNvSpPr txBox="1">
            <a:spLocks noChangeArrowheads="1"/>
          </p:cNvSpPr>
          <p:nvPr/>
        </p:nvSpPr>
        <p:spPr bwMode="auto">
          <a:xfrm>
            <a:off x="1647825" y="152400"/>
            <a:ext cx="922367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3333CC"/>
                </a:solidFill>
                <a:latin typeface="Arial" panose="020B0604020202020204" pitchFamily="34" charset="0"/>
              </a:rPr>
              <a:t>PROBLEM </a:t>
            </a:r>
            <a:r>
              <a:rPr lang="en-US" altLang="en-US" sz="1800" dirty="0" smtClean="0">
                <a:solidFill>
                  <a:srgbClr val="3333CC"/>
                </a:solidFill>
                <a:latin typeface="Arial" panose="020B0604020202020204" pitchFamily="34" charset="0"/>
              </a:rPr>
              <a:t>:-</a:t>
            </a:r>
            <a:r>
              <a:rPr lang="en-US" alt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Fv</a:t>
            </a:r>
            <a:r>
              <a:rPr lang="en-US" altLang="en-US" sz="1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line AB makes 45</a:t>
            </a:r>
            <a:r>
              <a:rPr lang="en-US" altLang="en-US" sz="1800" b="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1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angle with XY line and measures 60 mm.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Line’s </a:t>
            </a:r>
            <a:r>
              <a:rPr lang="en-US" altLang="en-US" sz="18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Tv</a:t>
            </a:r>
            <a:r>
              <a:rPr lang="en-US" altLang="en-US" sz="1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makes 30</a:t>
            </a:r>
            <a:r>
              <a:rPr lang="en-US" altLang="en-US" sz="1800" b="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1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with XY line. End A is 15 mm above </a:t>
            </a:r>
            <a:r>
              <a:rPr lang="en-US" alt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HP </a:t>
            </a:r>
            <a:r>
              <a:rPr lang="en-US" altLang="en-US" sz="1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and it’s VT is 10 mm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below </a:t>
            </a:r>
            <a:r>
              <a:rPr lang="en-US" alt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HP. </a:t>
            </a:r>
            <a:r>
              <a:rPr lang="en-US" altLang="en-US" sz="1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Draw projections of line AB</a:t>
            </a:r>
            <a:r>
              <a:rPr lang="en-US" alt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determine </a:t>
            </a:r>
            <a:r>
              <a:rPr lang="en-US" altLang="en-US" sz="1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inclinations with </a:t>
            </a:r>
            <a:r>
              <a:rPr lang="en-US" alt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HP </a:t>
            </a:r>
            <a:r>
              <a:rPr lang="en-US" altLang="en-US" sz="1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&amp; </a:t>
            </a:r>
            <a:r>
              <a:rPr lang="en-US" alt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VP </a:t>
            </a:r>
            <a:r>
              <a:rPr lang="en-US" altLang="en-US" sz="1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and locate HT, VT.</a:t>
            </a:r>
            <a:r>
              <a:rPr lang="en-US" altLang="en-US" sz="1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12020" name="Line 52"/>
          <p:cNvSpPr>
            <a:spLocks noChangeShapeType="1"/>
          </p:cNvSpPr>
          <p:nvPr/>
        </p:nvSpPr>
        <p:spPr bwMode="auto">
          <a:xfrm>
            <a:off x="50292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2021" name="Line 53"/>
          <p:cNvSpPr>
            <a:spLocks noChangeShapeType="1"/>
          </p:cNvSpPr>
          <p:nvPr/>
        </p:nvSpPr>
        <p:spPr bwMode="auto">
          <a:xfrm>
            <a:off x="50292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2022" name="Text Box 54"/>
          <p:cNvSpPr txBox="1">
            <a:spLocks noChangeArrowheads="1"/>
          </p:cNvSpPr>
          <p:nvPr/>
        </p:nvSpPr>
        <p:spPr bwMode="auto">
          <a:xfrm>
            <a:off x="4648200" y="30480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212023" name="Text Box 55"/>
          <p:cNvSpPr txBox="1">
            <a:spLocks noChangeArrowheads="1"/>
          </p:cNvSpPr>
          <p:nvPr/>
        </p:nvSpPr>
        <p:spPr bwMode="auto">
          <a:xfrm>
            <a:off x="4648200" y="35814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12024" name="Text Box 56"/>
          <p:cNvSpPr txBox="1">
            <a:spLocks noChangeArrowheads="1"/>
          </p:cNvSpPr>
          <p:nvPr/>
        </p:nvSpPr>
        <p:spPr bwMode="auto">
          <a:xfrm>
            <a:off x="1646238" y="3124200"/>
            <a:ext cx="3946658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3333CC"/>
                </a:solidFill>
                <a:latin typeface="Arial" panose="020B0604020202020204" pitchFamily="34" charset="0"/>
              </a:rPr>
              <a:t>SOLUTION STEPS:-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Draw </a:t>
            </a:r>
            <a:r>
              <a:rPr lang="en-US" altLang="en-US" sz="14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XY </a:t>
            </a: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line, one projector and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locate </a:t>
            </a:r>
            <a:r>
              <a:rPr lang="en-US" altLang="en-US" sz="1400" b="0" dirty="0" err="1">
                <a:solidFill>
                  <a:srgbClr val="000000"/>
                </a:solidFill>
                <a:latin typeface="Arial" panose="020B0604020202020204" pitchFamily="34" charset="0"/>
              </a:rPr>
              <a:t>fv</a:t>
            </a: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b="0" dirty="0">
                <a:solidFill>
                  <a:srgbClr val="FF0066"/>
                </a:solidFill>
                <a:latin typeface="Arial" panose="020B0604020202020204" pitchFamily="34" charset="0"/>
              </a:rPr>
              <a:t>a’</a:t>
            </a: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 15 mm above </a:t>
            </a:r>
            <a:r>
              <a:rPr lang="en-US" altLang="en-US" sz="1400" b="0" dirty="0" err="1">
                <a:solidFill>
                  <a:srgbClr val="000000"/>
                </a:solidFill>
                <a:latin typeface="Arial" panose="020B0604020202020204" pitchFamily="34" charset="0"/>
              </a:rPr>
              <a:t>xy</a:t>
            </a: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Take 45</a:t>
            </a:r>
            <a:r>
              <a:rPr lang="en-US" altLang="en-US" sz="1400" b="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 angle from </a:t>
            </a:r>
            <a:r>
              <a:rPr lang="en-US" altLang="en-US" sz="1400" b="0" dirty="0">
                <a:solidFill>
                  <a:srgbClr val="FF0066"/>
                </a:solidFill>
                <a:latin typeface="Arial" panose="020B0604020202020204" pitchFamily="34" charset="0"/>
              </a:rPr>
              <a:t>a’</a:t>
            </a: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marking 60 mm on it locate point </a:t>
            </a:r>
            <a:r>
              <a:rPr lang="en-US" altLang="en-US" sz="1400" b="0" dirty="0">
                <a:solidFill>
                  <a:srgbClr val="FF0066"/>
                </a:solidFill>
                <a:latin typeface="Arial" panose="020B0604020202020204" pitchFamily="34" charset="0"/>
              </a:rPr>
              <a:t>b’.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Draw locus of </a:t>
            </a:r>
            <a:r>
              <a:rPr lang="en-US" altLang="en-US" sz="1400" b="0" dirty="0">
                <a:solidFill>
                  <a:srgbClr val="FF0066"/>
                </a:solidFill>
                <a:latin typeface="Arial" panose="020B0604020202020204" pitchFamily="34" charset="0"/>
              </a:rPr>
              <a:t>VT</a:t>
            </a: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, 10 mm below </a:t>
            </a:r>
            <a:r>
              <a:rPr lang="en-US" altLang="en-US" sz="1400" b="0" dirty="0" err="1">
                <a:solidFill>
                  <a:srgbClr val="000000"/>
                </a:solidFill>
                <a:latin typeface="Arial" panose="020B0604020202020204" pitchFamily="34" charset="0"/>
              </a:rPr>
              <a:t>xy</a:t>
            </a: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&amp; extending </a:t>
            </a:r>
            <a:r>
              <a:rPr lang="en-US" altLang="en-US" sz="1400" b="0" dirty="0" err="1">
                <a:solidFill>
                  <a:srgbClr val="000000"/>
                </a:solidFill>
                <a:latin typeface="Arial" panose="020B0604020202020204" pitchFamily="34" charset="0"/>
              </a:rPr>
              <a:t>Fv</a:t>
            </a: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 to this locus locate </a:t>
            </a:r>
            <a:r>
              <a:rPr lang="en-US" altLang="en-US" sz="1400" b="0" dirty="0">
                <a:solidFill>
                  <a:srgbClr val="FF0066"/>
                </a:solidFill>
                <a:latin typeface="Arial" panose="020B0604020202020204" pitchFamily="34" charset="0"/>
              </a:rPr>
              <a:t>VT.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as </a:t>
            </a:r>
            <a:r>
              <a:rPr lang="en-US" altLang="en-US" sz="1400" b="0" dirty="0" err="1">
                <a:solidFill>
                  <a:srgbClr val="FF0066"/>
                </a:solidFill>
                <a:latin typeface="Arial" panose="020B0604020202020204" pitchFamily="34" charset="0"/>
              </a:rPr>
              <a:t>fv</a:t>
            </a:r>
            <a:r>
              <a:rPr lang="en-US" altLang="en-US" sz="1400" b="0" dirty="0">
                <a:solidFill>
                  <a:srgbClr val="FF0066"/>
                </a:solidFill>
                <a:latin typeface="Arial" panose="020B0604020202020204" pitchFamily="34" charset="0"/>
              </a:rPr>
              <a:t>-h’-</a:t>
            </a:r>
            <a:r>
              <a:rPr lang="en-US" altLang="en-US" sz="1400" b="0" dirty="0" err="1">
                <a:solidFill>
                  <a:srgbClr val="FF0066"/>
                </a:solidFill>
                <a:latin typeface="Arial" panose="020B0604020202020204" pitchFamily="34" charset="0"/>
              </a:rPr>
              <a:t>vt</a:t>
            </a:r>
            <a:r>
              <a:rPr lang="en-US" altLang="en-US" sz="1400" b="0" dirty="0">
                <a:solidFill>
                  <a:srgbClr val="FF0066"/>
                </a:solidFill>
                <a:latin typeface="Arial" panose="020B0604020202020204" pitchFamily="34" charset="0"/>
              </a:rPr>
              <a:t>’</a:t>
            </a: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 lie on one </a:t>
            </a:r>
            <a:r>
              <a:rPr lang="en-US" altLang="en-US" sz="1400" b="0" dirty="0" err="1">
                <a:solidFill>
                  <a:srgbClr val="000000"/>
                </a:solidFill>
                <a:latin typeface="Arial" panose="020B0604020202020204" pitchFamily="34" charset="0"/>
              </a:rPr>
              <a:t>st.line</a:t>
            </a: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Draw projector from </a:t>
            </a:r>
            <a:r>
              <a:rPr lang="en-US" altLang="en-US" sz="1400" b="0" dirty="0" err="1">
                <a:solidFill>
                  <a:srgbClr val="FF0066"/>
                </a:solidFill>
                <a:latin typeface="Arial" panose="020B0604020202020204" pitchFamily="34" charset="0"/>
              </a:rPr>
              <a:t>vt</a:t>
            </a: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, locate</a:t>
            </a:r>
            <a:r>
              <a:rPr lang="en-US" altLang="en-US" sz="1400" b="0" dirty="0">
                <a:solidFill>
                  <a:srgbClr val="FF0066"/>
                </a:solidFill>
                <a:latin typeface="Arial" panose="020B0604020202020204" pitchFamily="34" charset="0"/>
              </a:rPr>
              <a:t> v</a:t>
            </a: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 on </a:t>
            </a:r>
            <a:r>
              <a:rPr lang="en-US" altLang="en-US" sz="1400" b="0" dirty="0" err="1">
                <a:solidFill>
                  <a:srgbClr val="000000"/>
                </a:solidFill>
                <a:latin typeface="Arial" panose="020B0604020202020204" pitchFamily="34" charset="0"/>
              </a:rPr>
              <a:t>xy</a:t>
            </a: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From </a:t>
            </a:r>
            <a:r>
              <a:rPr lang="en-US" altLang="en-US" sz="1400" b="0" dirty="0">
                <a:solidFill>
                  <a:srgbClr val="FF0066"/>
                </a:solidFill>
                <a:latin typeface="Arial" panose="020B0604020202020204" pitchFamily="34" charset="0"/>
              </a:rPr>
              <a:t>v </a:t>
            </a: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take 30</a:t>
            </a:r>
            <a:r>
              <a:rPr lang="en-US" altLang="en-US" sz="1400" b="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 angle downward as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 dirty="0" err="1">
                <a:solidFill>
                  <a:srgbClr val="FF0066"/>
                </a:solidFill>
                <a:latin typeface="Arial" panose="020B0604020202020204" pitchFamily="34" charset="0"/>
              </a:rPr>
              <a:t>Tv</a:t>
            </a:r>
            <a:r>
              <a:rPr lang="en-US" altLang="en-US" sz="1400" b="0" dirty="0">
                <a:solidFill>
                  <a:srgbClr val="FF0066"/>
                </a:solidFill>
                <a:latin typeface="Arial" panose="020B0604020202020204" pitchFamily="34" charset="0"/>
              </a:rPr>
              <a:t> and it’s inclination can begin</a:t>
            </a: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 with </a:t>
            </a:r>
            <a:r>
              <a:rPr lang="en-US" altLang="en-US" sz="1400" b="0" dirty="0">
                <a:solidFill>
                  <a:srgbClr val="FF0066"/>
                </a:solidFill>
                <a:latin typeface="Arial" panose="020B0604020202020204" pitchFamily="34" charset="0"/>
              </a:rPr>
              <a:t>v.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Draw projector from b’ and locate </a:t>
            </a:r>
            <a:r>
              <a:rPr lang="en-US" altLang="en-US" sz="1400" b="0" dirty="0">
                <a:solidFill>
                  <a:srgbClr val="FF0066"/>
                </a:solidFill>
                <a:latin typeface="Arial" panose="020B0604020202020204" pitchFamily="34" charset="0"/>
              </a:rPr>
              <a:t>b </a:t>
            </a:r>
            <a:r>
              <a:rPr lang="en-US" altLang="en-US" sz="1400" b="0" dirty="0" err="1">
                <a:solidFill>
                  <a:srgbClr val="000000"/>
                </a:solidFill>
                <a:latin typeface="Arial" panose="020B0604020202020204" pitchFamily="34" charset="0"/>
              </a:rPr>
              <a:t>I.e.Tv</a:t>
            </a: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 point.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Now rotating views as usual </a:t>
            </a:r>
            <a:r>
              <a:rPr lang="en-US" altLang="en-US" sz="1400" b="0" dirty="0">
                <a:solidFill>
                  <a:srgbClr val="FF0066"/>
                </a:solidFill>
                <a:latin typeface="Arial" panose="020B0604020202020204" pitchFamily="34" charset="0"/>
              </a:rPr>
              <a:t>TL</a:t>
            </a: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it’s inclinations can be found.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Name extension of </a:t>
            </a:r>
            <a:r>
              <a:rPr lang="en-US" altLang="en-US" sz="1400" b="0" dirty="0" err="1">
                <a:solidFill>
                  <a:srgbClr val="000000"/>
                </a:solidFill>
                <a:latin typeface="Arial" panose="020B0604020202020204" pitchFamily="34" charset="0"/>
              </a:rPr>
              <a:t>Fv</a:t>
            </a: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, touching </a:t>
            </a:r>
            <a:r>
              <a:rPr lang="en-US" altLang="en-US" sz="1400" b="0" dirty="0" err="1">
                <a:solidFill>
                  <a:srgbClr val="000000"/>
                </a:solidFill>
                <a:latin typeface="Arial" panose="020B0604020202020204" pitchFamily="34" charset="0"/>
              </a:rPr>
              <a:t>xy</a:t>
            </a: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 as </a:t>
            </a:r>
            <a:r>
              <a:rPr lang="en-US" altLang="en-US" sz="1400" b="0" dirty="0">
                <a:solidFill>
                  <a:srgbClr val="FF0066"/>
                </a:solidFill>
                <a:latin typeface="Arial" panose="020B0604020202020204" pitchFamily="34" charset="0"/>
              </a:rPr>
              <a:t>h’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and below it, on extension of </a:t>
            </a:r>
            <a:r>
              <a:rPr lang="en-US" altLang="en-US" sz="1400" b="0" dirty="0" err="1">
                <a:solidFill>
                  <a:srgbClr val="000000"/>
                </a:solidFill>
                <a:latin typeface="Arial" panose="020B0604020202020204" pitchFamily="34" charset="0"/>
              </a:rPr>
              <a:t>Tv</a:t>
            </a: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</a:rPr>
              <a:t>, locate HT.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400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93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2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2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2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2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2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2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2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2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2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2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500"/>
                                        <p:tgtEl>
                                          <p:spTgt spid="21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2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2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2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2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2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2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12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2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21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4" dur="500"/>
                                        <p:tgtEl>
                                          <p:spTgt spid="21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5" dur="5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2" dur="500"/>
                                        <p:tgtEl>
                                          <p:spTgt spid="21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12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12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1" dur="500"/>
                                        <p:tgtEl>
                                          <p:spTgt spid="21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1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12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212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212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8" dur="500"/>
                                        <p:tgtEl>
                                          <p:spTgt spid="2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3" dur="500"/>
                                        <p:tgtEl>
                                          <p:spTgt spid="21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21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21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4" dur="500"/>
                                        <p:tgtEl>
                                          <p:spTgt spid="2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212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212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 nodeType="clickPar">
                      <p:stCondLst>
                        <p:cond delay="indefinite"/>
                      </p:stCondLst>
                      <p:childTnLst>
                        <p:par>
                          <p:cTn id="3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1" dur="500"/>
                                        <p:tgtEl>
                                          <p:spTgt spid="2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autoUpdateAnimBg="0"/>
      <p:bldP spid="211972" grpId="0" autoUpdateAnimBg="0"/>
      <p:bldP spid="211977" grpId="0" autoUpdateAnimBg="0"/>
      <p:bldP spid="211978" grpId="0" autoUpdateAnimBg="0"/>
      <p:bldP spid="211979" grpId="0" autoUpdateAnimBg="0"/>
      <p:bldP spid="211980" grpId="0" autoUpdateAnimBg="0"/>
      <p:bldP spid="211981" grpId="0" autoUpdateAnimBg="0"/>
      <p:bldP spid="211982" grpId="0" autoUpdateAnimBg="0"/>
      <p:bldP spid="211992" grpId="0" autoUpdateAnimBg="0"/>
      <p:bldP spid="211993" grpId="0" autoUpdateAnimBg="0"/>
      <p:bldP spid="211994" grpId="0" autoUpdateAnimBg="0"/>
      <p:bldP spid="212004" grpId="0" autoUpdateAnimBg="0"/>
      <p:bldP spid="212009" grpId="0" autoUpdateAnimBg="0"/>
      <p:bldP spid="212010" grpId="0" autoUpdateAnimBg="0"/>
      <p:bldP spid="212011" grpId="0" autoUpdateAnimBg="0"/>
      <p:bldP spid="212015" grpId="0" autoUpdateAnimBg="0"/>
      <p:bldP spid="212019" grpId="0" autoUpdateAnimBg="0"/>
      <p:bldP spid="212022" grpId="0" autoUpdateAnimBg="0"/>
      <p:bldP spid="212023" grpId="0" autoUpdateAnimBg="0"/>
      <p:bldP spid="2120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ChangeArrowheads="1"/>
          </p:cNvSpPr>
          <p:nvPr/>
        </p:nvSpPr>
        <p:spPr bwMode="auto">
          <a:xfrm>
            <a:off x="6781800" y="838200"/>
            <a:ext cx="3886200" cy="403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16739" name="AutoShape 3"/>
          <p:cNvSpPr>
            <a:spLocks noChangeArrowheads="1"/>
          </p:cNvSpPr>
          <p:nvPr/>
        </p:nvSpPr>
        <p:spPr bwMode="auto">
          <a:xfrm rot="19742203" flipV="1">
            <a:off x="1828800" y="1438275"/>
            <a:ext cx="2865438" cy="1576388"/>
          </a:xfrm>
          <a:prstGeom prst="parallelogram">
            <a:avLst>
              <a:gd name="adj" fmla="val 60212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 rot="5400000" flipV="1">
            <a:off x="2644776" y="2808288"/>
            <a:ext cx="2865437" cy="1576388"/>
          </a:xfrm>
          <a:prstGeom prst="parallelogram">
            <a:avLst>
              <a:gd name="adj" fmla="val 60212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rot="5400000" flipV="1">
            <a:off x="2644775" y="873125"/>
            <a:ext cx="2865438" cy="1576388"/>
          </a:xfrm>
          <a:prstGeom prst="parallelogram">
            <a:avLst>
              <a:gd name="adj" fmla="val 60212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16742" name="AutoShape 6"/>
          <p:cNvSpPr>
            <a:spLocks noChangeArrowheads="1"/>
          </p:cNvSpPr>
          <p:nvPr/>
        </p:nvSpPr>
        <p:spPr bwMode="auto">
          <a:xfrm rot="19742203" flipV="1">
            <a:off x="3468689" y="2306639"/>
            <a:ext cx="2865437" cy="1576387"/>
          </a:xfrm>
          <a:prstGeom prst="parallelogram">
            <a:avLst>
              <a:gd name="adj" fmla="val 60212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27047" name="Text Box 7"/>
          <p:cNvSpPr txBox="1">
            <a:spLocks noChangeArrowheads="1"/>
          </p:cNvSpPr>
          <p:nvPr/>
        </p:nvSpPr>
        <p:spPr bwMode="auto">
          <a:xfrm>
            <a:off x="2895600" y="3200401"/>
            <a:ext cx="29527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</a:p>
        </p:txBody>
      </p:sp>
      <p:sp>
        <p:nvSpPr>
          <p:cNvPr id="727048" name="Text Box 8"/>
          <p:cNvSpPr txBox="1">
            <a:spLocks noChangeArrowheads="1"/>
          </p:cNvSpPr>
          <p:nvPr/>
        </p:nvSpPr>
        <p:spPr bwMode="auto">
          <a:xfrm>
            <a:off x="4953000" y="1905000"/>
            <a:ext cx="2936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</a:p>
        </p:txBody>
      </p:sp>
      <p:graphicFrame>
        <p:nvGraphicFramePr>
          <p:cNvPr id="727049" name="Object 9"/>
          <p:cNvGraphicFramePr>
            <a:graphicFrameLocks noChangeAspect="1"/>
          </p:cNvGraphicFramePr>
          <p:nvPr/>
        </p:nvGraphicFramePr>
        <p:xfrm>
          <a:off x="3368676" y="1016001"/>
          <a:ext cx="4746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CorelDRAW" r:id="rId3" imgW="457200" imgH="457200" progId="CorelDRAW.Graphic.11">
                  <p:embed/>
                </p:oleObj>
              </mc:Choice>
              <mc:Fallback>
                <p:oleObj name="CorelDRAW" r:id="rId3" imgW="457200" imgH="457200" progId="CorelDRAW.Graphic.11">
                  <p:embed/>
                  <p:pic>
                    <p:nvPicPr>
                      <p:cNvPr id="7270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6" y="1016001"/>
                        <a:ext cx="4746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50" name="Object 10"/>
          <p:cNvGraphicFramePr>
            <a:graphicFrameLocks noChangeAspect="1"/>
          </p:cNvGraphicFramePr>
          <p:nvPr/>
        </p:nvGraphicFramePr>
        <p:xfrm>
          <a:off x="4686301" y="3560763"/>
          <a:ext cx="68421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CorelDRAW" r:id="rId5" imgW="457200" imgH="457200" progId="CorelDRAW.Graphic.11">
                  <p:embed/>
                </p:oleObj>
              </mc:Choice>
              <mc:Fallback>
                <p:oleObj name="CorelDRAW" r:id="rId5" imgW="457200" imgH="457200" progId="CorelDRAW.Graphic.11">
                  <p:embed/>
                  <p:pic>
                    <p:nvPicPr>
                      <p:cNvPr id="7270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1" y="3560763"/>
                        <a:ext cx="684213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51" name="Object 11"/>
          <p:cNvGraphicFramePr>
            <a:graphicFrameLocks noChangeAspect="1"/>
          </p:cNvGraphicFramePr>
          <p:nvPr/>
        </p:nvGraphicFramePr>
        <p:xfrm>
          <a:off x="1752601" y="2105026"/>
          <a:ext cx="6842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CorelDRAW" r:id="rId7" imgW="457200" imgH="457200" progId="CorelDRAW.Graphic.11">
                  <p:embed/>
                </p:oleObj>
              </mc:Choice>
              <mc:Fallback>
                <p:oleObj name="CorelDRAW" r:id="rId7" imgW="457200" imgH="457200" progId="CorelDRAW.Graphic.11">
                  <p:embed/>
                  <p:pic>
                    <p:nvPicPr>
                      <p:cNvPr id="7270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2105026"/>
                        <a:ext cx="68421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52" name="Object 12"/>
          <p:cNvGraphicFramePr>
            <a:graphicFrameLocks noChangeAspect="1"/>
          </p:cNvGraphicFramePr>
          <p:nvPr/>
        </p:nvGraphicFramePr>
        <p:xfrm>
          <a:off x="3338513" y="4335464"/>
          <a:ext cx="4746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CorelDRAW" r:id="rId8" imgW="457200" imgH="457200" progId="CorelDRAW.Graphic.11">
                  <p:embed/>
                </p:oleObj>
              </mc:Choice>
              <mc:Fallback>
                <p:oleObj name="CorelDRAW" r:id="rId8" imgW="457200" imgH="457200" progId="CorelDRAW.Graphic.11">
                  <p:embed/>
                  <p:pic>
                    <p:nvPicPr>
                      <p:cNvPr id="7270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4335464"/>
                        <a:ext cx="47466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53" name="WordArt 13"/>
          <p:cNvSpPr>
            <a:spLocks noChangeArrowheads="1" noChangeShapeType="1" noTextEdit="1"/>
          </p:cNvSpPr>
          <p:nvPr/>
        </p:nvSpPr>
        <p:spPr bwMode="auto">
          <a:xfrm rot="603348">
            <a:off x="5105401" y="1676401"/>
            <a:ext cx="847725" cy="403225"/>
          </a:xfrm>
          <a:prstGeom prst="rect">
            <a:avLst/>
          </a:prstGeom>
        </p:spPr>
        <p:txBody>
          <a:bodyPr wrap="none" fromWordArt="1">
            <a:prstTxWarp prst="textSlantDown">
              <a:avLst>
                <a:gd name="adj" fmla="val 57407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0" cap="none" spc="600" normalizeH="0" baseline="0" noProof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1st Quadrant</a:t>
            </a:r>
          </a:p>
        </p:txBody>
      </p:sp>
      <p:sp>
        <p:nvSpPr>
          <p:cNvPr id="727054" name="WordArt 14"/>
          <p:cNvSpPr>
            <a:spLocks noChangeArrowheads="1" noChangeShapeType="1" noTextEdit="1"/>
          </p:cNvSpPr>
          <p:nvPr/>
        </p:nvSpPr>
        <p:spPr bwMode="auto">
          <a:xfrm rot="603348">
            <a:off x="2286001" y="685801"/>
            <a:ext cx="847725" cy="403225"/>
          </a:xfrm>
          <a:prstGeom prst="rect">
            <a:avLst/>
          </a:prstGeom>
        </p:spPr>
        <p:txBody>
          <a:bodyPr wrap="none" fromWordArt="1">
            <a:prstTxWarp prst="textSlantDown">
              <a:avLst>
                <a:gd name="adj" fmla="val 57407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0" cap="none" spc="600" normalizeH="0" baseline="0" noProof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2nd Quadrant</a:t>
            </a:r>
          </a:p>
        </p:txBody>
      </p:sp>
      <p:sp>
        <p:nvSpPr>
          <p:cNvPr id="727055" name="WordArt 15"/>
          <p:cNvSpPr>
            <a:spLocks noChangeArrowheads="1" noChangeShapeType="1" noTextEdit="1"/>
          </p:cNvSpPr>
          <p:nvPr/>
        </p:nvSpPr>
        <p:spPr bwMode="auto">
          <a:xfrm rot="603348">
            <a:off x="2057401" y="3352801"/>
            <a:ext cx="847725" cy="403225"/>
          </a:xfrm>
          <a:prstGeom prst="rect">
            <a:avLst/>
          </a:prstGeom>
        </p:spPr>
        <p:txBody>
          <a:bodyPr wrap="none" fromWordArt="1">
            <a:prstTxWarp prst="textSlantDown">
              <a:avLst>
                <a:gd name="adj" fmla="val 57407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0" cap="none" spc="600" normalizeH="0" baseline="0" noProof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3rdQuadrant</a:t>
            </a:r>
          </a:p>
        </p:txBody>
      </p:sp>
      <p:sp>
        <p:nvSpPr>
          <p:cNvPr id="727056" name="WordArt 16"/>
          <p:cNvSpPr>
            <a:spLocks noChangeArrowheads="1" noChangeShapeType="1" noTextEdit="1"/>
          </p:cNvSpPr>
          <p:nvPr/>
        </p:nvSpPr>
        <p:spPr bwMode="auto">
          <a:xfrm rot="603348">
            <a:off x="4648201" y="4495801"/>
            <a:ext cx="847725" cy="403225"/>
          </a:xfrm>
          <a:prstGeom prst="rect">
            <a:avLst/>
          </a:prstGeom>
        </p:spPr>
        <p:txBody>
          <a:bodyPr wrap="none" fromWordArt="1">
            <a:prstTxWarp prst="textSlantDown">
              <a:avLst>
                <a:gd name="adj" fmla="val 57407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0" cap="none" spc="600" normalizeH="0" baseline="0" noProof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4th Quadrant</a:t>
            </a:r>
          </a:p>
        </p:txBody>
      </p:sp>
      <p:sp>
        <p:nvSpPr>
          <p:cNvPr id="727057" name="AutoShape 17"/>
          <p:cNvSpPr>
            <a:spLocks noChangeArrowheads="1"/>
          </p:cNvSpPr>
          <p:nvPr/>
        </p:nvSpPr>
        <p:spPr bwMode="auto">
          <a:xfrm rot="12389952">
            <a:off x="5943600" y="3559175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aphicFrame>
        <p:nvGraphicFramePr>
          <p:cNvPr id="727058" name="Object 18"/>
          <p:cNvGraphicFramePr>
            <a:graphicFrameLocks noChangeAspect="1"/>
          </p:cNvGraphicFramePr>
          <p:nvPr/>
        </p:nvGraphicFramePr>
        <p:xfrm>
          <a:off x="4724401" y="2819401"/>
          <a:ext cx="58102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CorelDRAW" r:id="rId9" imgW="457200" imgH="457200" progId="CorelDRAW.Graphic.11">
                  <p:embed/>
                </p:oleObj>
              </mc:Choice>
              <mc:Fallback>
                <p:oleObj name="CorelDRAW" r:id="rId9" imgW="457200" imgH="457200" progId="CorelDRAW.Graphic.11">
                  <p:embed/>
                  <p:pic>
                    <p:nvPicPr>
                      <p:cNvPr id="7270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2819401"/>
                        <a:ext cx="58102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59" name="WordArt 19"/>
          <p:cNvSpPr>
            <a:spLocks noChangeArrowheads="1" noChangeShapeType="1" noTextEdit="1"/>
          </p:cNvSpPr>
          <p:nvPr/>
        </p:nvSpPr>
        <p:spPr bwMode="auto">
          <a:xfrm rot="21415979">
            <a:off x="3962401" y="1600200"/>
            <a:ext cx="485775" cy="4968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6653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0" cap="none" spc="0" normalizeH="0" baseline="0" noProof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F.V.</a:t>
            </a:r>
          </a:p>
        </p:txBody>
      </p:sp>
      <p:sp>
        <p:nvSpPr>
          <p:cNvPr id="727060" name="AutoShape 20"/>
          <p:cNvSpPr>
            <a:spLocks noChangeArrowheads="1"/>
          </p:cNvSpPr>
          <p:nvPr/>
        </p:nvSpPr>
        <p:spPr bwMode="auto">
          <a:xfrm rot="19401700">
            <a:off x="1504950" y="4010025"/>
            <a:ext cx="1066800" cy="228600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27061" name="Line 21"/>
          <p:cNvSpPr>
            <a:spLocks noChangeShapeType="1"/>
          </p:cNvSpPr>
          <p:nvPr/>
        </p:nvSpPr>
        <p:spPr bwMode="auto">
          <a:xfrm>
            <a:off x="8610600" y="1219200"/>
            <a:ext cx="0" cy="3505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27062" name="Line 22"/>
          <p:cNvSpPr>
            <a:spLocks noChangeShapeType="1"/>
          </p:cNvSpPr>
          <p:nvPr/>
        </p:nvSpPr>
        <p:spPr bwMode="auto">
          <a:xfrm>
            <a:off x="6934200" y="3048000"/>
            <a:ext cx="3505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27063" name="AutoShape 23"/>
          <p:cNvSpPr>
            <a:spLocks noChangeArrowheads="1"/>
          </p:cNvSpPr>
          <p:nvPr/>
        </p:nvSpPr>
        <p:spPr bwMode="auto">
          <a:xfrm>
            <a:off x="9829800" y="1905000"/>
            <a:ext cx="533400" cy="228600"/>
          </a:xfrm>
          <a:prstGeom prst="lef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27064" name="Text Box 24"/>
          <p:cNvSpPr txBox="1">
            <a:spLocks noChangeArrowheads="1"/>
          </p:cNvSpPr>
          <p:nvPr/>
        </p:nvSpPr>
        <p:spPr bwMode="auto">
          <a:xfrm>
            <a:off x="9115426" y="1200151"/>
            <a:ext cx="99418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14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</a:t>
            </a: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Quad.</a:t>
            </a:r>
          </a:p>
        </p:txBody>
      </p:sp>
      <p:sp>
        <p:nvSpPr>
          <p:cNvPr id="727065" name="Text Box 25"/>
          <p:cNvSpPr txBox="1">
            <a:spLocks noChangeArrowheads="1"/>
          </p:cNvSpPr>
          <p:nvPr/>
        </p:nvSpPr>
        <p:spPr bwMode="auto">
          <a:xfrm>
            <a:off x="7005639" y="1247776"/>
            <a:ext cx="10374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kumimoji="0" lang="en-US" altLang="en-US" sz="14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nd</a:t>
            </a: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Quad.</a:t>
            </a:r>
          </a:p>
        </p:txBody>
      </p:sp>
      <p:sp>
        <p:nvSpPr>
          <p:cNvPr id="727066" name="Text Box 26"/>
          <p:cNvSpPr txBox="1">
            <a:spLocks noChangeArrowheads="1"/>
          </p:cNvSpPr>
          <p:nvPr/>
        </p:nvSpPr>
        <p:spPr bwMode="auto">
          <a:xfrm>
            <a:off x="7086601" y="4191001"/>
            <a:ext cx="10102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r>
              <a:rPr kumimoji="0" lang="en-US" altLang="en-US" sz="14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rd</a:t>
            </a: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Quad.</a:t>
            </a:r>
          </a:p>
        </p:txBody>
      </p:sp>
      <p:sp>
        <p:nvSpPr>
          <p:cNvPr id="727067" name="Text Box 27"/>
          <p:cNvSpPr txBox="1">
            <a:spLocks noChangeArrowheads="1"/>
          </p:cNvSpPr>
          <p:nvPr/>
        </p:nvSpPr>
        <p:spPr bwMode="auto">
          <a:xfrm>
            <a:off x="9205914" y="4148139"/>
            <a:ext cx="9541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  <a:r>
              <a:rPr kumimoji="0" lang="en-US" altLang="en-US" sz="14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</a:t>
            </a: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Quad.</a:t>
            </a:r>
          </a:p>
        </p:txBody>
      </p:sp>
      <p:sp>
        <p:nvSpPr>
          <p:cNvPr id="727068" name="Text Box 28"/>
          <p:cNvSpPr txBox="1">
            <a:spLocks noChangeArrowheads="1"/>
          </p:cNvSpPr>
          <p:nvPr/>
        </p:nvSpPr>
        <p:spPr bwMode="auto">
          <a:xfrm>
            <a:off x="8339138" y="2771775"/>
            <a:ext cx="520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  Y</a:t>
            </a:r>
          </a:p>
        </p:txBody>
      </p:sp>
      <p:sp>
        <p:nvSpPr>
          <p:cNvPr id="727069" name="Oval 29"/>
          <p:cNvSpPr>
            <a:spLocks noChangeArrowheads="1"/>
          </p:cNvSpPr>
          <p:nvPr/>
        </p:nvSpPr>
        <p:spPr bwMode="auto">
          <a:xfrm>
            <a:off x="8562975" y="2986088"/>
            <a:ext cx="76200" cy="76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27070" name="WordArt 30"/>
          <p:cNvSpPr>
            <a:spLocks noChangeArrowheads="1" noChangeShapeType="1" noTextEdit="1"/>
          </p:cNvSpPr>
          <p:nvPr/>
        </p:nvSpPr>
        <p:spPr bwMode="auto">
          <a:xfrm rot="603348">
            <a:off x="6186489" y="3352800"/>
            <a:ext cx="542925" cy="357188"/>
          </a:xfrm>
          <a:prstGeom prst="rect">
            <a:avLst/>
          </a:prstGeom>
        </p:spPr>
        <p:txBody>
          <a:bodyPr wrap="none" fromWordArt="1">
            <a:prstTxWarp prst="textSlantDown">
              <a:avLst>
                <a:gd name="adj" fmla="val 57407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0" cap="none" spc="500" normalizeH="0" baseline="0" noProof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Observer</a:t>
            </a:r>
          </a:p>
        </p:txBody>
      </p:sp>
      <p:sp>
        <p:nvSpPr>
          <p:cNvPr id="727071" name="Text Box 31"/>
          <p:cNvSpPr txBox="1">
            <a:spLocks noChangeArrowheads="1"/>
          </p:cNvSpPr>
          <p:nvPr/>
        </p:nvSpPr>
        <p:spPr bwMode="auto">
          <a:xfrm>
            <a:off x="8386764" y="976313"/>
            <a:ext cx="454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VP</a:t>
            </a:r>
          </a:p>
        </p:txBody>
      </p:sp>
      <p:sp>
        <p:nvSpPr>
          <p:cNvPr id="727072" name="Text Box 32"/>
          <p:cNvSpPr txBox="1">
            <a:spLocks noChangeArrowheads="1"/>
          </p:cNvSpPr>
          <p:nvPr/>
        </p:nvSpPr>
        <p:spPr bwMode="auto">
          <a:xfrm>
            <a:off x="10053639" y="2762250"/>
            <a:ext cx="465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HP</a:t>
            </a:r>
          </a:p>
        </p:txBody>
      </p:sp>
      <p:sp>
        <p:nvSpPr>
          <p:cNvPr id="727073" name="Text Box 33"/>
          <p:cNvSpPr txBox="1">
            <a:spLocks noChangeArrowheads="1"/>
          </p:cNvSpPr>
          <p:nvPr/>
        </p:nvSpPr>
        <p:spPr bwMode="auto">
          <a:xfrm>
            <a:off x="9769476" y="2076450"/>
            <a:ext cx="96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Observer</a:t>
            </a:r>
          </a:p>
        </p:txBody>
      </p:sp>
      <p:grpSp>
        <p:nvGrpSpPr>
          <p:cNvPr id="727074" name="Group 34"/>
          <p:cNvGrpSpPr>
            <a:grpSpLocks/>
          </p:cNvGrpSpPr>
          <p:nvPr/>
        </p:nvGrpSpPr>
        <p:grpSpPr bwMode="auto">
          <a:xfrm>
            <a:off x="1524000" y="5257800"/>
            <a:ext cx="9144000" cy="1600200"/>
            <a:chOff x="0" y="3312"/>
            <a:chExt cx="5760" cy="1008"/>
          </a:xfrm>
        </p:grpSpPr>
        <p:sp>
          <p:nvSpPr>
            <p:cNvPr id="727075" name="Rectangle 35"/>
            <p:cNvSpPr>
              <a:spLocks noChangeArrowheads="1"/>
            </p:cNvSpPr>
            <p:nvPr/>
          </p:nvSpPr>
          <p:spPr bwMode="auto">
            <a:xfrm>
              <a:off x="0" y="3312"/>
              <a:ext cx="5760" cy="1008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16779" name="Text Box 36"/>
            <p:cNvSpPr txBox="1">
              <a:spLocks noChangeArrowheads="1"/>
            </p:cNvSpPr>
            <p:nvPr/>
          </p:nvSpPr>
          <p:spPr bwMode="auto">
            <a:xfrm>
              <a:off x="135" y="3370"/>
              <a:ext cx="5475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THIS QUADRANT PATTERN,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IF OBSERVED ALONG X-Y LINE ( IN</a:t>
              </a: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RED</a:t>
              </a: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ARROW DIRECTION)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WILL EXACTLY APPEAR AS SHOWN ON RIGHT SIDE AND HENCE,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IT IS FURTHER USED TO UNDERSTAND ILLUSTRATION PROPERLLY.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61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7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7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27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27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27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27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7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27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27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27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27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7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7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7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27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27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27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27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7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27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27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27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27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27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27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27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27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27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27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27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27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27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27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27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27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27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27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27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27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27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27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27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27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27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7" grpId="0" autoUpdateAnimBg="0"/>
      <p:bldP spid="727048" grpId="0" autoUpdateAnimBg="0"/>
      <p:bldP spid="727064" grpId="0" autoUpdateAnimBg="0"/>
      <p:bldP spid="727065" grpId="0" autoUpdateAnimBg="0"/>
      <p:bldP spid="727066" grpId="0" autoUpdateAnimBg="0"/>
      <p:bldP spid="727067" grpId="0" autoUpdateAnimBg="0"/>
      <p:bldP spid="727068" grpId="0" autoUpdateAnimBg="0"/>
      <p:bldP spid="727071" grpId="0" autoUpdateAnimBg="0"/>
      <p:bldP spid="727072" grpId="0" autoUpdateAnimBg="0"/>
      <p:bldP spid="7270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Line 2"/>
          <p:cNvSpPr>
            <a:spLocks noChangeShapeType="1"/>
          </p:cNvSpPr>
          <p:nvPr/>
        </p:nvSpPr>
        <p:spPr bwMode="auto">
          <a:xfrm>
            <a:off x="4419600" y="2971800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4019" name="Line 3"/>
          <p:cNvSpPr>
            <a:spLocks noChangeShapeType="1"/>
          </p:cNvSpPr>
          <p:nvPr/>
        </p:nvSpPr>
        <p:spPr bwMode="auto">
          <a:xfrm>
            <a:off x="4876800" y="3657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4020" name="Line 4"/>
          <p:cNvSpPr>
            <a:spLocks noChangeShapeType="1"/>
          </p:cNvSpPr>
          <p:nvPr/>
        </p:nvSpPr>
        <p:spPr bwMode="auto">
          <a:xfrm>
            <a:off x="4419600" y="391477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>
            <a:off x="6705600" y="18288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4022" name="Line 6"/>
          <p:cNvSpPr>
            <a:spLocks noChangeShapeType="1"/>
          </p:cNvSpPr>
          <p:nvPr/>
        </p:nvSpPr>
        <p:spPr bwMode="auto">
          <a:xfrm>
            <a:off x="7315200" y="1524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4023" name="Line 7"/>
          <p:cNvSpPr>
            <a:spLocks noChangeShapeType="1"/>
          </p:cNvSpPr>
          <p:nvPr/>
        </p:nvSpPr>
        <p:spPr bwMode="auto">
          <a:xfrm flipH="1">
            <a:off x="6705600" y="1319214"/>
            <a:ext cx="1447800" cy="11953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4024" name="Line 8"/>
          <p:cNvSpPr>
            <a:spLocks noChangeShapeType="1"/>
          </p:cNvSpPr>
          <p:nvPr/>
        </p:nvSpPr>
        <p:spPr bwMode="auto">
          <a:xfrm>
            <a:off x="4648200" y="2514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6477001" y="2209800"/>
            <a:ext cx="322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214026" name="Text Box 10"/>
          <p:cNvSpPr txBox="1">
            <a:spLocks noChangeArrowheads="1"/>
          </p:cNvSpPr>
          <p:nvPr/>
        </p:nvSpPr>
        <p:spPr bwMode="auto">
          <a:xfrm>
            <a:off x="7848600" y="1143000"/>
            <a:ext cx="331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b’</a:t>
            </a:r>
          </a:p>
        </p:txBody>
      </p:sp>
      <p:sp>
        <p:nvSpPr>
          <p:cNvPr id="214027" name="Text Box 11"/>
          <p:cNvSpPr txBox="1">
            <a:spLocks noChangeArrowheads="1"/>
          </p:cNvSpPr>
          <p:nvPr/>
        </p:nvSpPr>
        <p:spPr bwMode="auto">
          <a:xfrm rot="18930587">
            <a:off x="6956425" y="1660525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t>FV</a:t>
            </a:r>
          </a:p>
        </p:txBody>
      </p:sp>
      <p:grpSp>
        <p:nvGrpSpPr>
          <p:cNvPr id="214028" name="Group 12"/>
          <p:cNvGrpSpPr>
            <a:grpSpLocks/>
          </p:cNvGrpSpPr>
          <p:nvPr/>
        </p:nvGrpSpPr>
        <p:grpSpPr bwMode="auto">
          <a:xfrm>
            <a:off x="4953000" y="2971800"/>
            <a:ext cx="361950" cy="685800"/>
            <a:chOff x="912" y="2160"/>
            <a:chExt cx="228" cy="432"/>
          </a:xfrm>
        </p:grpSpPr>
        <p:sp>
          <p:nvSpPr>
            <p:cNvPr id="148546" name="Line 13"/>
            <p:cNvSpPr>
              <a:spLocks noChangeShapeType="1"/>
            </p:cNvSpPr>
            <p:nvPr/>
          </p:nvSpPr>
          <p:spPr bwMode="auto">
            <a:xfrm>
              <a:off x="1008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8547" name="Line 14"/>
            <p:cNvSpPr>
              <a:spLocks noChangeShapeType="1"/>
            </p:cNvSpPr>
            <p:nvPr/>
          </p:nvSpPr>
          <p:spPr bwMode="auto">
            <a:xfrm flipV="1">
              <a:off x="1008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8548" name="Text Box 15"/>
            <p:cNvSpPr txBox="1">
              <a:spLocks noChangeArrowheads="1"/>
            </p:cNvSpPr>
            <p:nvPr/>
          </p:nvSpPr>
          <p:spPr bwMode="auto">
            <a:xfrm>
              <a:off x="912" y="2256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</p:grpSp>
      <p:grpSp>
        <p:nvGrpSpPr>
          <p:cNvPr id="214032" name="Group 16"/>
          <p:cNvGrpSpPr>
            <a:grpSpLocks/>
          </p:cNvGrpSpPr>
          <p:nvPr/>
        </p:nvGrpSpPr>
        <p:grpSpPr bwMode="auto">
          <a:xfrm>
            <a:off x="4667250" y="2971800"/>
            <a:ext cx="361950" cy="914400"/>
            <a:chOff x="624" y="2160"/>
            <a:chExt cx="228" cy="576"/>
          </a:xfrm>
        </p:grpSpPr>
        <p:sp>
          <p:nvSpPr>
            <p:cNvPr id="148543" name="Line 17"/>
            <p:cNvSpPr>
              <a:spLocks noChangeShapeType="1"/>
            </p:cNvSpPr>
            <p:nvPr/>
          </p:nvSpPr>
          <p:spPr bwMode="auto">
            <a:xfrm flipV="1">
              <a:off x="720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8544" name="Line 18"/>
            <p:cNvSpPr>
              <a:spLocks noChangeShapeType="1"/>
            </p:cNvSpPr>
            <p:nvPr/>
          </p:nvSpPr>
          <p:spPr bwMode="auto">
            <a:xfrm>
              <a:off x="720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8545" name="Text Box 19"/>
            <p:cNvSpPr txBox="1">
              <a:spLocks noChangeArrowheads="1"/>
            </p:cNvSpPr>
            <p:nvPr/>
          </p:nvSpPr>
          <p:spPr bwMode="auto">
            <a:xfrm>
              <a:off x="624" y="2400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45</a:t>
              </a:r>
            </a:p>
          </p:txBody>
        </p:sp>
      </p:grpSp>
      <p:grpSp>
        <p:nvGrpSpPr>
          <p:cNvPr id="214036" name="Group 20"/>
          <p:cNvGrpSpPr>
            <a:grpSpLocks/>
          </p:cNvGrpSpPr>
          <p:nvPr/>
        </p:nvGrpSpPr>
        <p:grpSpPr bwMode="auto">
          <a:xfrm>
            <a:off x="4876800" y="2495550"/>
            <a:ext cx="361950" cy="476250"/>
            <a:chOff x="864" y="1860"/>
            <a:chExt cx="228" cy="300"/>
          </a:xfrm>
        </p:grpSpPr>
        <p:sp>
          <p:nvSpPr>
            <p:cNvPr id="148540" name="Line 21"/>
            <p:cNvSpPr>
              <a:spLocks noChangeShapeType="1"/>
            </p:cNvSpPr>
            <p:nvPr/>
          </p:nvSpPr>
          <p:spPr bwMode="auto">
            <a:xfrm>
              <a:off x="1008" y="20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8541" name="Line 22"/>
            <p:cNvSpPr>
              <a:spLocks noChangeShapeType="1"/>
            </p:cNvSpPr>
            <p:nvPr/>
          </p:nvSpPr>
          <p:spPr bwMode="auto">
            <a:xfrm flipV="1">
              <a:off x="1008" y="18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8542" name="Text Box 23"/>
            <p:cNvSpPr txBox="1">
              <a:spLocks noChangeArrowheads="1"/>
            </p:cNvSpPr>
            <p:nvPr/>
          </p:nvSpPr>
          <p:spPr bwMode="auto">
            <a:xfrm>
              <a:off x="864" y="1920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</p:grpSp>
      <p:sp>
        <p:nvSpPr>
          <p:cNvPr id="214040" name="Text Box 24"/>
          <p:cNvSpPr txBox="1">
            <a:spLocks noChangeArrowheads="1"/>
          </p:cNvSpPr>
          <p:nvPr/>
        </p:nvSpPr>
        <p:spPr bwMode="auto">
          <a:xfrm>
            <a:off x="9220201" y="1276350"/>
            <a:ext cx="14525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0">
                <a:solidFill>
                  <a:srgbClr val="000000"/>
                </a:solidFill>
                <a:latin typeface="Times New Roman" panose="02020603050405020304" pitchFamily="18" charset="0"/>
              </a:rPr>
              <a:t>LOCUS OF b’ &amp; b’</a:t>
            </a:r>
            <a:r>
              <a:rPr lang="en-US" altLang="en-US" sz="1200" b="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4041" name="Text Box 25"/>
          <p:cNvSpPr txBox="1">
            <a:spLocks noChangeArrowheads="1"/>
          </p:cNvSpPr>
          <p:nvPr/>
        </p:nvSpPr>
        <p:spPr bwMode="auto">
          <a:xfrm>
            <a:off x="4145682" y="27463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14042" name="Text Box 26"/>
          <p:cNvSpPr txBox="1">
            <a:spLocks noChangeArrowheads="1"/>
          </p:cNvSpPr>
          <p:nvPr/>
        </p:nvSpPr>
        <p:spPr bwMode="auto">
          <a:xfrm>
            <a:off x="9906001" y="27082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14043" name="Text Box 27"/>
          <p:cNvSpPr txBox="1">
            <a:spLocks noChangeArrowheads="1"/>
          </p:cNvSpPr>
          <p:nvPr/>
        </p:nvSpPr>
        <p:spPr bwMode="auto">
          <a:xfrm>
            <a:off x="7340600" y="2133601"/>
            <a:ext cx="42351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45</a:t>
            </a:r>
            <a:r>
              <a:rPr lang="en-US" altLang="en-US" sz="1400" b="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14044" name="Line 28"/>
          <p:cNvSpPr>
            <a:spLocks noChangeShapeType="1"/>
          </p:cNvSpPr>
          <p:nvPr/>
        </p:nvSpPr>
        <p:spPr bwMode="auto">
          <a:xfrm flipH="1">
            <a:off x="5410200" y="2514600"/>
            <a:ext cx="1295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4045" name="Line 29"/>
          <p:cNvSpPr>
            <a:spLocks noChangeShapeType="1"/>
          </p:cNvSpPr>
          <p:nvPr/>
        </p:nvSpPr>
        <p:spPr bwMode="auto">
          <a:xfrm>
            <a:off x="5410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4046" name="Text Box 30"/>
          <p:cNvSpPr txBox="1">
            <a:spLocks noChangeArrowheads="1"/>
          </p:cNvSpPr>
          <p:nvPr/>
        </p:nvSpPr>
        <p:spPr bwMode="auto">
          <a:xfrm>
            <a:off x="5257801" y="35814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VT’</a:t>
            </a:r>
          </a:p>
        </p:txBody>
      </p:sp>
      <p:sp>
        <p:nvSpPr>
          <p:cNvPr id="214047" name="Text Box 31"/>
          <p:cNvSpPr txBox="1">
            <a:spLocks noChangeArrowheads="1"/>
          </p:cNvSpPr>
          <p:nvPr/>
        </p:nvSpPr>
        <p:spPr bwMode="auto">
          <a:xfrm>
            <a:off x="5257800" y="2667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14048" name="Line 32"/>
          <p:cNvSpPr>
            <a:spLocks noChangeShapeType="1"/>
          </p:cNvSpPr>
          <p:nvPr/>
        </p:nvSpPr>
        <p:spPr bwMode="auto">
          <a:xfrm>
            <a:off x="6172200" y="2895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4049" name="Line 33"/>
          <p:cNvSpPr>
            <a:spLocks noChangeShapeType="1"/>
          </p:cNvSpPr>
          <p:nvPr/>
        </p:nvSpPr>
        <p:spPr bwMode="auto">
          <a:xfrm>
            <a:off x="5410200" y="2971800"/>
            <a:ext cx="1295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4050" name="Text Box 34"/>
          <p:cNvSpPr txBox="1">
            <a:spLocks noChangeArrowheads="1"/>
          </p:cNvSpPr>
          <p:nvPr/>
        </p:nvSpPr>
        <p:spPr bwMode="auto">
          <a:xfrm>
            <a:off x="6096000" y="3683000"/>
            <a:ext cx="387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0">
                <a:solidFill>
                  <a:srgbClr val="000000"/>
                </a:solidFill>
                <a:latin typeface="Times New Roman" panose="02020603050405020304" pitchFamily="18" charset="0"/>
              </a:rPr>
              <a:t>HT</a:t>
            </a:r>
          </a:p>
        </p:txBody>
      </p:sp>
      <p:sp>
        <p:nvSpPr>
          <p:cNvPr id="214051" name="Text Box 35"/>
          <p:cNvSpPr txBox="1">
            <a:spLocks noChangeArrowheads="1"/>
          </p:cNvSpPr>
          <p:nvPr/>
        </p:nvSpPr>
        <p:spPr bwMode="auto">
          <a:xfrm>
            <a:off x="5943600" y="2667000"/>
            <a:ext cx="331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h’</a:t>
            </a:r>
          </a:p>
        </p:txBody>
      </p:sp>
      <p:sp>
        <p:nvSpPr>
          <p:cNvPr id="214052" name="Line 36"/>
          <p:cNvSpPr>
            <a:spLocks noChangeShapeType="1"/>
          </p:cNvSpPr>
          <p:nvPr/>
        </p:nvSpPr>
        <p:spPr bwMode="auto">
          <a:xfrm>
            <a:off x="7315200" y="600075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4053" name="Text Box 37"/>
          <p:cNvSpPr txBox="1">
            <a:spLocks noChangeArrowheads="1"/>
          </p:cNvSpPr>
          <p:nvPr/>
        </p:nvSpPr>
        <p:spPr bwMode="auto">
          <a:xfrm>
            <a:off x="8867776" y="5972175"/>
            <a:ext cx="1350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0">
                <a:solidFill>
                  <a:srgbClr val="000000"/>
                </a:solidFill>
                <a:latin typeface="Times New Roman" panose="02020603050405020304" pitchFamily="18" charset="0"/>
              </a:rPr>
              <a:t>LOCUS OF b &amp; b</a:t>
            </a:r>
            <a:r>
              <a:rPr lang="en-US" altLang="en-US" sz="1200" b="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4054" name="Line 38"/>
          <p:cNvSpPr>
            <a:spLocks noChangeShapeType="1"/>
          </p:cNvSpPr>
          <p:nvPr/>
        </p:nvSpPr>
        <p:spPr bwMode="auto">
          <a:xfrm>
            <a:off x="9753600" y="2971800"/>
            <a:ext cx="0" cy="3048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4055" name="Text Box 39"/>
          <p:cNvSpPr txBox="1">
            <a:spLocks noChangeArrowheads="1"/>
          </p:cNvSpPr>
          <p:nvPr/>
        </p:nvSpPr>
        <p:spPr bwMode="auto">
          <a:xfrm>
            <a:off x="9753600" y="4191000"/>
            <a:ext cx="450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14056" name="Line 40"/>
          <p:cNvSpPr>
            <a:spLocks noChangeShapeType="1"/>
          </p:cNvSpPr>
          <p:nvPr/>
        </p:nvSpPr>
        <p:spPr bwMode="auto">
          <a:xfrm>
            <a:off x="6705600" y="4572000"/>
            <a:ext cx="12192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4057" name="Text Box 41"/>
          <p:cNvSpPr txBox="1">
            <a:spLocks noChangeArrowheads="1"/>
          </p:cNvSpPr>
          <p:nvPr/>
        </p:nvSpPr>
        <p:spPr bwMode="auto">
          <a:xfrm>
            <a:off x="6477001" y="44958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14058" name="Text Box 42"/>
          <p:cNvSpPr txBox="1">
            <a:spLocks noChangeArrowheads="1"/>
          </p:cNvSpPr>
          <p:nvPr/>
        </p:nvSpPr>
        <p:spPr bwMode="auto">
          <a:xfrm>
            <a:off x="76962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14059" name="Text Box 43"/>
          <p:cNvSpPr txBox="1">
            <a:spLocks noChangeArrowheads="1"/>
          </p:cNvSpPr>
          <p:nvPr/>
        </p:nvSpPr>
        <p:spPr bwMode="auto">
          <a:xfrm rot="2937542">
            <a:off x="6873875" y="5241925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t>TV</a:t>
            </a:r>
          </a:p>
        </p:txBody>
      </p:sp>
      <p:sp>
        <p:nvSpPr>
          <p:cNvPr id="214060" name="Line 44"/>
          <p:cNvSpPr>
            <a:spLocks noChangeShapeType="1"/>
          </p:cNvSpPr>
          <p:nvPr/>
        </p:nvSpPr>
        <p:spPr bwMode="auto">
          <a:xfrm>
            <a:off x="6629400" y="45720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4061" name="Arc 45"/>
          <p:cNvSpPr>
            <a:spLocks/>
          </p:cNvSpPr>
          <p:nvPr/>
        </p:nvSpPr>
        <p:spPr bwMode="auto">
          <a:xfrm flipV="1">
            <a:off x="7772400" y="4572000"/>
            <a:ext cx="990600" cy="1435100"/>
          </a:xfrm>
          <a:custGeom>
            <a:avLst/>
            <a:gdLst>
              <a:gd name="T0" fmla="*/ 127998 w 21600"/>
              <a:gd name="T1" fmla="*/ 0 h 21419"/>
              <a:gd name="T2" fmla="*/ 990600 w 21600"/>
              <a:gd name="T3" fmla="*/ 1435100 h 21419"/>
              <a:gd name="T4" fmla="*/ 0 w 21600"/>
              <a:gd name="T5" fmla="*/ 1435100 h 214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419" fill="none" extrusionOk="0">
                <a:moveTo>
                  <a:pt x="2790" y="0"/>
                </a:moveTo>
                <a:cubicBezTo>
                  <a:pt x="13550" y="1402"/>
                  <a:pt x="21600" y="10568"/>
                  <a:pt x="21600" y="21419"/>
                </a:cubicBezTo>
              </a:path>
              <a:path w="21600" h="21419" stroke="0" extrusionOk="0">
                <a:moveTo>
                  <a:pt x="2790" y="0"/>
                </a:moveTo>
                <a:cubicBezTo>
                  <a:pt x="13550" y="1402"/>
                  <a:pt x="21600" y="10568"/>
                  <a:pt x="21600" y="21419"/>
                </a:cubicBezTo>
                <a:lnTo>
                  <a:pt x="0" y="21419"/>
                </a:lnTo>
                <a:lnTo>
                  <a:pt x="279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4062" name="Line 46"/>
          <p:cNvSpPr>
            <a:spLocks noChangeShapeType="1"/>
          </p:cNvSpPr>
          <p:nvPr/>
        </p:nvSpPr>
        <p:spPr bwMode="auto">
          <a:xfrm flipV="1">
            <a:off x="8763000" y="1524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4063" name="Text Box 47"/>
          <p:cNvSpPr txBox="1">
            <a:spLocks noChangeArrowheads="1"/>
          </p:cNvSpPr>
          <p:nvPr/>
        </p:nvSpPr>
        <p:spPr bwMode="auto">
          <a:xfrm>
            <a:off x="8763000" y="1219201"/>
            <a:ext cx="3930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b’</a:t>
            </a:r>
            <a:r>
              <a:rPr lang="en-US" altLang="en-US" sz="1400" b="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4064" name="Line 48"/>
          <p:cNvSpPr>
            <a:spLocks noChangeShapeType="1"/>
          </p:cNvSpPr>
          <p:nvPr/>
        </p:nvSpPr>
        <p:spPr bwMode="auto">
          <a:xfrm flipV="1">
            <a:off x="6705600" y="1524000"/>
            <a:ext cx="2057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4065" name="Text Box 49"/>
          <p:cNvSpPr txBox="1">
            <a:spLocks noChangeArrowheads="1"/>
          </p:cNvSpPr>
          <p:nvPr/>
        </p:nvSpPr>
        <p:spPr bwMode="auto">
          <a:xfrm>
            <a:off x="7010401" y="2247900"/>
            <a:ext cx="290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</a:p>
        </p:txBody>
      </p:sp>
      <p:sp>
        <p:nvSpPr>
          <p:cNvPr id="214066" name="Text Box 50"/>
          <p:cNvSpPr txBox="1">
            <a:spLocks noChangeArrowheads="1"/>
          </p:cNvSpPr>
          <p:nvPr/>
        </p:nvSpPr>
        <p:spPr bwMode="auto">
          <a:xfrm rot="19967034">
            <a:off x="7924800" y="1690688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t>TL</a:t>
            </a:r>
          </a:p>
        </p:txBody>
      </p:sp>
      <p:sp>
        <p:nvSpPr>
          <p:cNvPr id="214067" name="Arc 51"/>
          <p:cNvSpPr>
            <a:spLocks/>
          </p:cNvSpPr>
          <p:nvPr/>
        </p:nvSpPr>
        <p:spPr bwMode="auto">
          <a:xfrm>
            <a:off x="7924800" y="1524000"/>
            <a:ext cx="685800" cy="99060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990600 h 21600"/>
              <a:gd name="T4" fmla="*/ 0 w 21600"/>
              <a:gd name="T5" fmla="*/ 990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4068" name="Line 52"/>
          <p:cNvSpPr>
            <a:spLocks noChangeShapeType="1"/>
          </p:cNvSpPr>
          <p:nvPr/>
        </p:nvSpPr>
        <p:spPr bwMode="auto">
          <a:xfrm>
            <a:off x="8610600" y="24384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4069" name="Line 53"/>
          <p:cNvSpPr>
            <a:spLocks noChangeShapeType="1"/>
          </p:cNvSpPr>
          <p:nvPr/>
        </p:nvSpPr>
        <p:spPr bwMode="auto">
          <a:xfrm>
            <a:off x="6705600" y="4572000"/>
            <a:ext cx="1905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4070" name="Text Box 54"/>
          <p:cNvSpPr txBox="1">
            <a:spLocks noChangeArrowheads="1"/>
          </p:cNvSpPr>
          <p:nvPr/>
        </p:nvSpPr>
        <p:spPr bwMode="auto">
          <a:xfrm>
            <a:off x="6948489" y="4543425"/>
            <a:ext cx="339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</a:p>
        </p:txBody>
      </p:sp>
      <p:sp>
        <p:nvSpPr>
          <p:cNvPr id="214071" name="Text Box 55"/>
          <p:cNvSpPr txBox="1">
            <a:spLocks noChangeArrowheads="1"/>
          </p:cNvSpPr>
          <p:nvPr/>
        </p:nvSpPr>
        <p:spPr bwMode="auto">
          <a:xfrm rot="2299320">
            <a:off x="7472363" y="5100638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t>TL</a:t>
            </a:r>
          </a:p>
        </p:txBody>
      </p:sp>
      <p:sp>
        <p:nvSpPr>
          <p:cNvPr id="214072" name="Text Box 56"/>
          <p:cNvSpPr txBox="1">
            <a:spLocks noChangeArrowheads="1"/>
          </p:cNvSpPr>
          <p:nvPr/>
        </p:nvSpPr>
        <p:spPr bwMode="auto">
          <a:xfrm>
            <a:off x="8458200" y="5943601"/>
            <a:ext cx="3337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1400" b="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4073" name="Arc 57"/>
          <p:cNvSpPr>
            <a:spLocks/>
          </p:cNvSpPr>
          <p:nvPr/>
        </p:nvSpPr>
        <p:spPr bwMode="auto">
          <a:xfrm rot="767119">
            <a:off x="7137401" y="2122489"/>
            <a:ext cx="303213" cy="396875"/>
          </a:xfrm>
          <a:custGeom>
            <a:avLst/>
            <a:gdLst>
              <a:gd name="T0" fmla="*/ 0 w 21534"/>
              <a:gd name="T1" fmla="*/ 0 h 21600"/>
              <a:gd name="T2" fmla="*/ 303213 w 21534"/>
              <a:gd name="T3" fmla="*/ 365989 h 21600"/>
              <a:gd name="T4" fmla="*/ 0 w 21534"/>
              <a:gd name="T5" fmla="*/ 39687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34" h="21600" fill="none" extrusionOk="0">
                <a:moveTo>
                  <a:pt x="0" y="0"/>
                </a:moveTo>
                <a:cubicBezTo>
                  <a:pt x="11277" y="0"/>
                  <a:pt x="20656" y="8675"/>
                  <a:pt x="21534" y="19918"/>
                </a:cubicBezTo>
              </a:path>
              <a:path w="21534" h="21600" stroke="0" extrusionOk="0">
                <a:moveTo>
                  <a:pt x="0" y="0"/>
                </a:moveTo>
                <a:cubicBezTo>
                  <a:pt x="11277" y="0"/>
                  <a:pt x="20656" y="8675"/>
                  <a:pt x="21534" y="19918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4074" name="Line 58"/>
          <p:cNvSpPr>
            <a:spLocks noChangeShapeType="1"/>
          </p:cNvSpPr>
          <p:nvPr/>
        </p:nvSpPr>
        <p:spPr bwMode="auto">
          <a:xfrm flipV="1">
            <a:off x="7924800" y="13716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4075" name="Rectangle 59"/>
          <p:cNvSpPr>
            <a:spLocks noChangeArrowheads="1"/>
          </p:cNvSpPr>
          <p:nvPr/>
        </p:nvSpPr>
        <p:spPr bwMode="auto">
          <a:xfrm>
            <a:off x="1828800" y="166251"/>
            <a:ext cx="900490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CC"/>
                </a:solidFill>
                <a:latin typeface="Arial" panose="020B0604020202020204" pitchFamily="34" charset="0"/>
              </a:rPr>
              <a:t>PROBLEM </a:t>
            </a:r>
            <a:r>
              <a:rPr lang="en-US" altLang="en-US" dirty="0" smtClean="0">
                <a:solidFill>
                  <a:srgbClr val="3333CC"/>
                </a:solidFill>
                <a:latin typeface="Arial" panose="020B0604020202020204" pitchFamily="34" charset="0"/>
              </a:rPr>
              <a:t>:</a:t>
            </a:r>
            <a:endParaRPr lang="en-US" altLang="en-US" dirty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CC"/>
                </a:solidFill>
                <a:latin typeface="Arial" panose="020B0604020202020204" pitchFamily="34" charset="0"/>
              </a:rPr>
              <a:t>One end of line AB is </a:t>
            </a:r>
            <a:r>
              <a:rPr lang="en-US" altLang="en-US" dirty="0" smtClean="0">
                <a:solidFill>
                  <a:srgbClr val="3333CC"/>
                </a:solidFill>
                <a:latin typeface="Arial" panose="020B0604020202020204" pitchFamily="34" charset="0"/>
              </a:rPr>
              <a:t>10 mm </a:t>
            </a:r>
            <a:r>
              <a:rPr lang="en-US" altLang="en-US" dirty="0">
                <a:solidFill>
                  <a:srgbClr val="3333CC"/>
                </a:solidFill>
                <a:latin typeface="Arial" panose="020B0604020202020204" pitchFamily="34" charset="0"/>
              </a:rPr>
              <a:t>above </a:t>
            </a:r>
            <a:r>
              <a:rPr lang="en-US" altLang="en-US" dirty="0" smtClean="0">
                <a:solidFill>
                  <a:srgbClr val="3333CC"/>
                </a:solidFill>
                <a:latin typeface="Arial" panose="020B0604020202020204" pitchFamily="34" charset="0"/>
              </a:rPr>
              <a:t>HP </a:t>
            </a:r>
            <a:r>
              <a:rPr lang="en-US" altLang="en-US" dirty="0">
                <a:solidFill>
                  <a:srgbClr val="3333CC"/>
                </a:solidFill>
                <a:latin typeface="Arial" panose="020B0604020202020204" pitchFamily="34" charset="0"/>
              </a:rPr>
              <a:t>and other end is 100 mm in-front of </a:t>
            </a:r>
            <a:r>
              <a:rPr lang="en-US" altLang="en-US" dirty="0" smtClean="0">
                <a:solidFill>
                  <a:srgbClr val="3333CC"/>
                </a:solidFill>
                <a:latin typeface="Arial" panose="020B0604020202020204" pitchFamily="34" charset="0"/>
              </a:rPr>
              <a:t>VP.</a:t>
            </a:r>
            <a:endParaRPr lang="en-US" altLang="en-US" dirty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CC"/>
                </a:solidFill>
                <a:latin typeface="Arial" panose="020B0604020202020204" pitchFamily="34" charset="0"/>
              </a:rPr>
              <a:t>It’s </a:t>
            </a:r>
            <a:r>
              <a:rPr lang="en-US" altLang="en-US" dirty="0" err="1">
                <a:solidFill>
                  <a:srgbClr val="3333CC"/>
                </a:solidFill>
                <a:latin typeface="Arial" panose="020B0604020202020204" pitchFamily="34" charset="0"/>
              </a:rPr>
              <a:t>Fv</a:t>
            </a:r>
            <a:r>
              <a:rPr lang="en-US" altLang="en-US" dirty="0">
                <a:solidFill>
                  <a:srgbClr val="3333CC"/>
                </a:solidFill>
                <a:latin typeface="Arial" panose="020B0604020202020204" pitchFamily="34" charset="0"/>
              </a:rPr>
              <a:t> is 45</a:t>
            </a:r>
            <a:r>
              <a:rPr lang="en-US" altLang="en-US" baseline="30000" dirty="0">
                <a:solidFill>
                  <a:srgbClr val="3333CC"/>
                </a:solidFill>
                <a:latin typeface="Arial" panose="020B0604020202020204" pitchFamily="34" charset="0"/>
              </a:rPr>
              <a:t>0</a:t>
            </a:r>
            <a:r>
              <a:rPr lang="en-US" altLang="en-US" dirty="0">
                <a:solidFill>
                  <a:srgbClr val="3333CC"/>
                </a:solidFill>
                <a:latin typeface="Arial" panose="020B0604020202020204" pitchFamily="34" charset="0"/>
              </a:rPr>
              <a:t> inclined to </a:t>
            </a:r>
            <a:r>
              <a:rPr lang="en-US" altLang="en-US" dirty="0" smtClean="0">
                <a:solidFill>
                  <a:srgbClr val="3333CC"/>
                </a:solidFill>
                <a:latin typeface="Arial" panose="020B0604020202020204" pitchFamily="34" charset="0"/>
              </a:rPr>
              <a:t>XY </a:t>
            </a:r>
            <a:r>
              <a:rPr lang="en-US" altLang="en-US" dirty="0">
                <a:solidFill>
                  <a:srgbClr val="3333CC"/>
                </a:solidFill>
                <a:latin typeface="Arial" panose="020B0604020202020204" pitchFamily="34" charset="0"/>
              </a:rPr>
              <a:t>while it’s HT &amp; VT are </a:t>
            </a:r>
            <a:r>
              <a:rPr lang="en-US" altLang="en-US" dirty="0" smtClean="0">
                <a:solidFill>
                  <a:srgbClr val="3333CC"/>
                </a:solidFill>
                <a:latin typeface="Arial" panose="020B0604020202020204" pitchFamily="34" charset="0"/>
              </a:rPr>
              <a:t>45 mm </a:t>
            </a:r>
            <a:r>
              <a:rPr lang="en-US" altLang="en-US" dirty="0">
                <a:solidFill>
                  <a:srgbClr val="3333CC"/>
                </a:solidFill>
                <a:latin typeface="Arial" panose="020B0604020202020204" pitchFamily="34" charset="0"/>
              </a:rPr>
              <a:t>and 30 mm below </a:t>
            </a:r>
            <a:r>
              <a:rPr lang="en-US" altLang="en-US" dirty="0" smtClean="0">
                <a:solidFill>
                  <a:srgbClr val="3333CC"/>
                </a:solidFill>
                <a:latin typeface="Arial" panose="020B0604020202020204" pitchFamily="34" charset="0"/>
              </a:rPr>
              <a:t>XY </a:t>
            </a:r>
            <a:r>
              <a:rPr lang="en-US" altLang="en-US" dirty="0">
                <a:solidFill>
                  <a:srgbClr val="3333CC"/>
                </a:solidFill>
                <a:latin typeface="Arial" panose="020B0604020202020204" pitchFamily="34" charset="0"/>
              </a:rPr>
              <a:t>respectively.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CC"/>
                </a:solidFill>
                <a:latin typeface="Arial" panose="020B0604020202020204" pitchFamily="34" charset="0"/>
              </a:rPr>
              <a:t>Draw projections and find TL with it’s inclinations with </a:t>
            </a:r>
            <a:r>
              <a:rPr lang="en-US" altLang="en-US" dirty="0" smtClean="0">
                <a:solidFill>
                  <a:srgbClr val="3333CC"/>
                </a:solidFill>
                <a:latin typeface="Arial" panose="020B0604020202020204" pitchFamily="34" charset="0"/>
              </a:rPr>
              <a:t>HP </a:t>
            </a:r>
            <a:r>
              <a:rPr lang="en-US" altLang="en-US" dirty="0">
                <a:solidFill>
                  <a:srgbClr val="3333CC"/>
                </a:solidFill>
                <a:latin typeface="Arial" panose="020B0604020202020204" pitchFamily="34" charset="0"/>
              </a:rPr>
              <a:t>&amp; VP.</a:t>
            </a:r>
          </a:p>
        </p:txBody>
      </p:sp>
      <p:sp>
        <p:nvSpPr>
          <p:cNvPr id="214076" name="Line 60"/>
          <p:cNvSpPr>
            <a:spLocks noChangeShapeType="1"/>
          </p:cNvSpPr>
          <p:nvPr/>
        </p:nvSpPr>
        <p:spPr bwMode="auto">
          <a:xfrm flipH="1">
            <a:off x="6705600" y="1524000"/>
            <a:ext cx="1219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4077" name="Text Box 61"/>
          <p:cNvSpPr txBox="1">
            <a:spLocks noChangeArrowheads="1"/>
          </p:cNvSpPr>
          <p:nvPr/>
        </p:nvSpPr>
        <p:spPr bwMode="auto">
          <a:xfrm>
            <a:off x="1828801" y="3810000"/>
            <a:ext cx="476713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3333CC"/>
                </a:solidFill>
                <a:latin typeface="Arial" panose="020B0604020202020204" pitchFamily="34" charset="0"/>
              </a:rPr>
              <a:t>SOLUTION STEPS:-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Draw xy line, one projector and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locate </a:t>
            </a:r>
            <a:r>
              <a:rPr lang="en-US" altLang="en-US" sz="1400" b="0">
                <a:solidFill>
                  <a:srgbClr val="FF0066"/>
                </a:solidFill>
                <a:latin typeface="Arial" panose="020B0604020202020204" pitchFamily="34" charset="0"/>
              </a:rPr>
              <a:t>a’ </a:t>
            </a: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10 mm above xy.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Draw locus 100 mm below xy for points </a:t>
            </a:r>
            <a:r>
              <a:rPr lang="en-US" altLang="en-US" sz="1400" b="0">
                <a:solidFill>
                  <a:srgbClr val="FF0066"/>
                </a:solidFill>
                <a:latin typeface="Arial" panose="020B0604020202020204" pitchFamily="34" charset="0"/>
              </a:rPr>
              <a:t>b &amp; b</a:t>
            </a:r>
            <a:r>
              <a:rPr lang="en-US" altLang="en-US" sz="1400" b="0" baseline="-25000">
                <a:solidFill>
                  <a:srgbClr val="FF0066"/>
                </a:solidFill>
                <a:latin typeface="Arial" panose="020B0604020202020204" pitchFamily="34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Draw loci for VT and HT, 30 mm &amp; 45 mm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below xy respectively.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Take 45</a:t>
            </a:r>
            <a:r>
              <a:rPr lang="en-US" altLang="en-US" sz="1400" b="0" baseline="30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 angle from </a:t>
            </a:r>
            <a:r>
              <a:rPr lang="en-US" altLang="en-US" sz="1400" b="0">
                <a:solidFill>
                  <a:srgbClr val="FF0066"/>
                </a:solidFill>
                <a:latin typeface="Arial" panose="020B0604020202020204" pitchFamily="34" charset="0"/>
              </a:rPr>
              <a:t>a’ </a:t>
            </a: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and extend that line backward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to locate </a:t>
            </a:r>
            <a:r>
              <a:rPr lang="en-US" altLang="en-US" sz="1400" b="0">
                <a:solidFill>
                  <a:srgbClr val="FF0066"/>
                </a:solidFill>
                <a:latin typeface="Arial" panose="020B0604020202020204" pitchFamily="34" charset="0"/>
              </a:rPr>
              <a:t>h’</a:t>
            </a: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 and VT, &amp; Locate </a:t>
            </a:r>
            <a:r>
              <a:rPr lang="en-US" altLang="en-US" sz="1400" b="0">
                <a:solidFill>
                  <a:srgbClr val="FF0066"/>
                </a:solidFill>
                <a:latin typeface="Arial" panose="020B0604020202020204" pitchFamily="34" charset="0"/>
              </a:rPr>
              <a:t>v</a:t>
            </a: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 on xy above VT.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Locate HT below </a:t>
            </a:r>
            <a:r>
              <a:rPr lang="en-US" altLang="en-US" sz="1400" b="0">
                <a:solidFill>
                  <a:srgbClr val="FF0066"/>
                </a:solidFill>
                <a:latin typeface="Arial" panose="020B0604020202020204" pitchFamily="34" charset="0"/>
              </a:rPr>
              <a:t>h’</a:t>
            </a: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 as shown.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Then join </a:t>
            </a:r>
            <a:r>
              <a:rPr lang="en-US" altLang="en-US" sz="1400" b="0">
                <a:solidFill>
                  <a:srgbClr val="FF0066"/>
                </a:solidFill>
                <a:latin typeface="Arial" panose="020B0604020202020204" pitchFamily="34" charset="0"/>
              </a:rPr>
              <a:t>v – HT –</a:t>
            </a: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 and extend to get top view end </a:t>
            </a:r>
            <a:r>
              <a:rPr lang="en-US" altLang="en-US" sz="1400" b="0">
                <a:solidFill>
                  <a:srgbClr val="FF0066"/>
                </a:solidFill>
                <a:latin typeface="Arial" panose="020B0604020202020204" pitchFamily="34" charset="0"/>
              </a:rPr>
              <a:t>b.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Draw projector upward and locate </a:t>
            </a:r>
            <a:r>
              <a:rPr lang="en-US" altLang="en-US" sz="1400" b="0">
                <a:solidFill>
                  <a:srgbClr val="FF0066"/>
                </a:solidFill>
                <a:latin typeface="Arial" panose="020B0604020202020204" pitchFamily="34" charset="0"/>
              </a:rPr>
              <a:t>b’</a:t>
            </a: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 Make </a:t>
            </a:r>
            <a:r>
              <a:rPr lang="en-US" altLang="en-US" sz="1400" b="0">
                <a:solidFill>
                  <a:srgbClr val="FF0066"/>
                </a:solidFill>
                <a:latin typeface="Arial" panose="020B0604020202020204" pitchFamily="34" charset="0"/>
              </a:rPr>
              <a:t>a b &amp; a’b’</a:t>
            </a: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 dark.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Now as usual rotating views find TL and it’s inclinations.</a:t>
            </a:r>
          </a:p>
        </p:txBody>
      </p:sp>
    </p:spTree>
    <p:extLst>
      <p:ext uri="{BB962C8B-B14F-4D97-AF65-F5344CB8AC3E}">
        <p14:creationId xmlns:p14="http://schemas.microsoft.com/office/powerpoint/2010/main" val="2306728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21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21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4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4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14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4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4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1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4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4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14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14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14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14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1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1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1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1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1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1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14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14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14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14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6" dur="500"/>
                                        <p:tgtEl>
                                          <p:spTgt spid="21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1" dur="500"/>
                                        <p:tgtEl>
                                          <p:spTgt spid="2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1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1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1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1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1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1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14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14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14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14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2" dur="500"/>
                                        <p:tgtEl>
                                          <p:spTgt spid="21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1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1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14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14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9" dur="500"/>
                                        <p:tgtEl>
                                          <p:spTgt spid="2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14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14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14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14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14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14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8" dur="500"/>
                                        <p:tgtEl>
                                          <p:spTgt spid="21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214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14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214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214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5" dur="500"/>
                                        <p:tgtEl>
                                          <p:spTgt spid="21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21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21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214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214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214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214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4" dur="500"/>
                                        <p:tgtEl>
                                          <p:spTgt spid="21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214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214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214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214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5" grpId="0" autoUpdateAnimBg="0"/>
      <p:bldP spid="214026" grpId="0" autoUpdateAnimBg="0"/>
      <p:bldP spid="214027" grpId="0" autoUpdateAnimBg="0"/>
      <p:bldP spid="214040" grpId="0" autoUpdateAnimBg="0"/>
      <p:bldP spid="214041" grpId="0" autoUpdateAnimBg="0"/>
      <p:bldP spid="214042" grpId="0" autoUpdateAnimBg="0"/>
      <p:bldP spid="214043" grpId="0" autoUpdateAnimBg="0"/>
      <p:bldP spid="214046" grpId="0" autoUpdateAnimBg="0"/>
      <p:bldP spid="214047" grpId="0" autoUpdateAnimBg="0"/>
      <p:bldP spid="214050" grpId="0" autoUpdateAnimBg="0"/>
      <p:bldP spid="214051" grpId="0" autoUpdateAnimBg="0"/>
      <p:bldP spid="214053" grpId="0" autoUpdateAnimBg="0"/>
      <p:bldP spid="214055" grpId="0" autoUpdateAnimBg="0"/>
      <p:bldP spid="214057" grpId="0" autoUpdateAnimBg="0"/>
      <p:bldP spid="214058" grpId="0" autoUpdateAnimBg="0"/>
      <p:bldP spid="214059" grpId="0" autoUpdateAnimBg="0"/>
      <p:bldP spid="214063" grpId="0" autoUpdateAnimBg="0"/>
      <p:bldP spid="214065" grpId="0" autoUpdateAnimBg="0"/>
      <p:bldP spid="214066" grpId="0" autoUpdateAnimBg="0"/>
      <p:bldP spid="214070" grpId="0" autoUpdateAnimBg="0"/>
      <p:bldP spid="214071" grpId="0" autoUpdateAnimBg="0"/>
      <p:bldP spid="214072" grpId="0" autoUpdateAnimBg="0"/>
      <p:bldP spid="214075" grpId="0" autoUpdateAnimBg="0"/>
      <p:bldP spid="2140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AutoShape 2"/>
          <p:cNvSpPr>
            <a:spLocks noChangeArrowheads="1"/>
          </p:cNvSpPr>
          <p:nvPr/>
        </p:nvSpPr>
        <p:spPr bwMode="auto">
          <a:xfrm>
            <a:off x="1771650" y="914400"/>
            <a:ext cx="8686800" cy="5486400"/>
          </a:xfrm>
          <a:prstGeom prst="wedgeRoundRectCallout">
            <a:avLst>
              <a:gd name="adj1" fmla="val -51644"/>
              <a:gd name="adj2" fmla="val -6426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6019" name="Rectangle 3"/>
          <p:cNvSpPr>
            <a:spLocks noChangeArrowheads="1"/>
          </p:cNvSpPr>
          <p:nvPr/>
        </p:nvSpPr>
        <p:spPr bwMode="auto">
          <a:xfrm>
            <a:off x="3124200" y="2667000"/>
            <a:ext cx="5715000" cy="1905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26020" name="Rectangle 4"/>
          <p:cNvSpPr>
            <a:spLocks noChangeArrowheads="1"/>
          </p:cNvSpPr>
          <p:nvPr/>
        </p:nvSpPr>
        <p:spPr bwMode="auto">
          <a:xfrm>
            <a:off x="3124200" y="2209800"/>
            <a:ext cx="5715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6021" name="Text Box 5"/>
          <p:cNvSpPr txBox="1">
            <a:spLocks noChangeArrowheads="1"/>
          </p:cNvSpPr>
          <p:nvPr/>
        </p:nvSpPr>
        <p:spPr bwMode="auto">
          <a:xfrm>
            <a:off x="5340350" y="457200"/>
            <a:ext cx="1593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NOTATIONS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sng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6022" name="Text Box 6"/>
          <p:cNvSpPr txBox="1">
            <a:spLocks noChangeArrowheads="1"/>
          </p:cNvSpPr>
          <p:nvPr/>
        </p:nvSpPr>
        <p:spPr bwMode="auto">
          <a:xfrm>
            <a:off x="2114550" y="1219200"/>
            <a:ext cx="7715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FOLLOWING NOTATIONS SHOULD BE FOLLOWED WHILE NAMEING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DIFFERENT VIEWS IN ORTHOGRAPHIC PROJECTIONS.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6023" name="Text Box 7"/>
          <p:cNvSpPr txBox="1">
            <a:spLocks noChangeArrowheads="1"/>
          </p:cNvSpPr>
          <p:nvPr/>
        </p:nvSpPr>
        <p:spPr bwMode="auto">
          <a:xfrm>
            <a:off x="3200400" y="3443288"/>
            <a:ext cx="5237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IT’S FRONT VIEW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a`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              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a` b`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6024" name="Text Box 8"/>
          <p:cNvSpPr txBox="1">
            <a:spLocks noChangeArrowheads="1"/>
          </p:cNvSpPr>
          <p:nvPr/>
        </p:nvSpPr>
        <p:spPr bwMode="auto">
          <a:xfrm>
            <a:off x="1905000" y="5302250"/>
            <a:ext cx="861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SAME SYSTEM OF NOTATIONS SHOULD BE FOLLOWED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                                     INCASE NUMBERS, LIKE 1, 2, 3 – ARE USED.</a:t>
            </a:r>
          </a:p>
        </p:txBody>
      </p:sp>
      <p:sp>
        <p:nvSpPr>
          <p:cNvPr id="726025" name="Text Box 9"/>
          <p:cNvSpPr txBox="1">
            <a:spLocks noChangeArrowheads="1"/>
          </p:cNvSpPr>
          <p:nvPr/>
        </p:nvSpPr>
        <p:spPr bwMode="auto">
          <a:xfrm>
            <a:off x="3276600" y="2286001"/>
            <a:ext cx="5302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OBJECT               POINT  A                    LINE  AB</a:t>
            </a:r>
          </a:p>
        </p:txBody>
      </p:sp>
      <p:sp>
        <p:nvSpPr>
          <p:cNvPr id="726026" name="Text Box 10"/>
          <p:cNvSpPr txBox="1">
            <a:spLocks noChangeArrowheads="1"/>
          </p:cNvSpPr>
          <p:nvPr/>
        </p:nvSpPr>
        <p:spPr bwMode="auto">
          <a:xfrm>
            <a:off x="3200400" y="2819401"/>
            <a:ext cx="503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IT’S TOP VIEW         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                              a b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6027" name="Text Box 11"/>
          <p:cNvSpPr txBox="1">
            <a:spLocks noChangeArrowheads="1"/>
          </p:cNvSpPr>
          <p:nvPr/>
        </p:nvSpPr>
        <p:spPr bwMode="auto">
          <a:xfrm>
            <a:off x="3200400" y="4038601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IT’S SIDE VIEW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a``                             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a``b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``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2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8" grpId="0" animBg="1" autoUpdateAnimBg="0"/>
      <p:bldP spid="726020" grpId="0" animBg="1" autoUpdateAnimBg="0"/>
      <p:bldP spid="726021" grpId="0" autoUpdateAnimBg="0"/>
      <p:bldP spid="726022" grpId="0" autoUpdateAnimBg="0"/>
      <p:bldP spid="726023" grpId="0" autoUpdateAnimBg="0"/>
      <p:bldP spid="726024" grpId="0" autoUpdateAnimBg="0"/>
      <p:bldP spid="726025" grpId="0" autoUpdateAnimBg="0"/>
      <p:bldP spid="726026" grpId="0" autoUpdateAnimBg="0"/>
      <p:bldP spid="72602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2700338" y="3569311"/>
            <a:ext cx="375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FFFF"/>
                </a:solidFill>
                <a:latin typeface="Arial Black" panose="020B0A04020102020204" pitchFamily="34" charset="0"/>
              </a:rPr>
              <a:t>SIMPLE CASES OF THE LINE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2667001" y="4093796"/>
            <a:ext cx="760515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600" b="1" dirty="0">
                <a:solidFill>
                  <a:srgbClr val="FFFF00"/>
                </a:solidFill>
              </a:rPr>
              <a:t>A VERTICAL LINE ( LINE PERPENDICULAR TO HP &amp; </a:t>
            </a:r>
            <a:r>
              <a:rPr lang="en-US" altLang="en-US" sz="1600" b="1" dirty="0" smtClean="0">
                <a:solidFill>
                  <a:srgbClr val="FFFF00"/>
                </a:solidFill>
              </a:rPr>
              <a:t>PARALLEL </a:t>
            </a:r>
            <a:r>
              <a:rPr lang="en-US" altLang="en-US" sz="1600" b="1" dirty="0">
                <a:solidFill>
                  <a:srgbClr val="FFFF00"/>
                </a:solidFill>
              </a:rPr>
              <a:t>TO VP)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en-US" sz="1600" b="1" dirty="0">
              <a:solidFill>
                <a:srgbClr val="FFFF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600" b="1" dirty="0">
                <a:solidFill>
                  <a:srgbClr val="FFFF00"/>
                </a:solidFill>
              </a:rPr>
              <a:t>LINE PARALLEL TO BOTH HP &amp; VP.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en-US" sz="1600" b="1" dirty="0">
              <a:solidFill>
                <a:srgbClr val="FFFF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600" b="1" dirty="0">
                <a:solidFill>
                  <a:srgbClr val="FFFF00"/>
                </a:solidFill>
              </a:rPr>
              <a:t>LINE INCLINED TO HP &amp; PARALLEL TO VP.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en-US" sz="1600" b="1" dirty="0">
              <a:solidFill>
                <a:srgbClr val="FFFF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600" b="1" dirty="0">
                <a:solidFill>
                  <a:srgbClr val="FFFF00"/>
                </a:solidFill>
              </a:rPr>
              <a:t>LINE INCLINED TO VP &amp; PARALLEL TO HP.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en-US" sz="1600" b="1" dirty="0">
              <a:solidFill>
                <a:srgbClr val="FFFF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600" b="1" dirty="0">
                <a:solidFill>
                  <a:srgbClr val="FFFF00"/>
                </a:solidFill>
              </a:rPr>
              <a:t>LINE INCLINED TO BOTH HP &amp; VP.</a:t>
            </a:r>
          </a:p>
        </p:txBody>
      </p:sp>
      <p:grpSp>
        <p:nvGrpSpPr>
          <p:cNvPr id="185349" name="Group 5"/>
          <p:cNvGrpSpPr>
            <a:grpSpLocks/>
          </p:cNvGrpSpPr>
          <p:nvPr/>
        </p:nvGrpSpPr>
        <p:grpSpPr bwMode="auto">
          <a:xfrm>
            <a:off x="3124200" y="228600"/>
            <a:ext cx="6267450" cy="457200"/>
            <a:chOff x="1060" y="149"/>
            <a:chExt cx="3948" cy="288"/>
          </a:xfrm>
        </p:grpSpPr>
        <p:sp>
          <p:nvSpPr>
            <p:cNvPr id="185350" name="Rectangle 6"/>
            <p:cNvSpPr>
              <a:spLocks noChangeArrowheads="1"/>
            </p:cNvSpPr>
            <p:nvPr/>
          </p:nvSpPr>
          <p:spPr bwMode="auto">
            <a:xfrm>
              <a:off x="1070" y="168"/>
              <a:ext cx="391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5351" name="Text Box 7"/>
            <p:cNvSpPr txBox="1">
              <a:spLocks noChangeArrowheads="1"/>
            </p:cNvSpPr>
            <p:nvPr/>
          </p:nvSpPr>
          <p:spPr bwMode="auto">
            <a:xfrm>
              <a:off x="1060" y="149"/>
              <a:ext cx="39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>
                  <a:solidFill>
                    <a:srgbClr val="FF3300"/>
                  </a:solidFill>
                  <a:latin typeface="Arial Black" panose="020B0A04020102020204" pitchFamily="34" charset="0"/>
                </a:rPr>
                <a:t>PROJECTIONS OF STRAIGHT </a:t>
              </a:r>
              <a:r>
                <a:rPr lang="en-US" altLang="en-US" sz="2400" dirty="0" smtClean="0">
                  <a:solidFill>
                    <a:srgbClr val="FF3300"/>
                  </a:solidFill>
                  <a:latin typeface="Arial Black" panose="020B0A04020102020204" pitchFamily="34" charset="0"/>
                </a:rPr>
                <a:t>LINES</a:t>
              </a:r>
              <a:endParaRPr lang="en-US" altLang="en-US" sz="2400" dirty="0">
                <a:solidFill>
                  <a:srgbClr val="FF33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2416175" y="1652404"/>
            <a:ext cx="7512050" cy="1474788"/>
          </a:xfrm>
          <a:prstGeom prst="rect">
            <a:avLst/>
          </a:prstGeom>
          <a:noFill/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Information regarding a line  </a:t>
            </a:r>
            <a:r>
              <a:rPr lang="en-US" altLang="en-US" b="1" i="1" dirty="0" smtClean="0">
                <a:solidFill>
                  <a:srgbClr val="66FFFF"/>
                </a:solidFill>
                <a:latin typeface="Arial" panose="020B0604020202020204" pitchFamily="34" charset="0"/>
              </a:rPr>
              <a:t>means</a:t>
            </a:r>
            <a:r>
              <a:rPr lang="en-US" altLang="en-US" b="1" i="1" dirty="0" smtClean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It’s length, 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Position of it’s ends with </a:t>
            </a:r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HP &amp; VP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It’s inclinations with HP </a:t>
            </a:r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&amp; </a:t>
            </a:r>
            <a:r>
              <a:rPr lang="en-US" altLang="en-US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VP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FFFF99"/>
                </a:solidFill>
                <a:latin typeface="Arial" panose="020B0604020202020204" pitchFamily="34" charset="0"/>
              </a:rPr>
              <a:t>Aim:- to draw it’s projections - means FV </a:t>
            </a:r>
            <a:r>
              <a:rPr lang="en-US" altLang="en-US" b="1" dirty="0">
                <a:solidFill>
                  <a:srgbClr val="FFFF99"/>
                </a:solidFill>
                <a:latin typeface="Arial" panose="020B0604020202020204" pitchFamily="34" charset="0"/>
              </a:rPr>
              <a:t>&amp; TV.</a:t>
            </a:r>
          </a:p>
        </p:txBody>
      </p:sp>
      <p:sp>
        <p:nvSpPr>
          <p:cNvPr id="2" name="Rectangle 1"/>
          <p:cNvSpPr/>
          <p:nvPr/>
        </p:nvSpPr>
        <p:spPr>
          <a:xfrm>
            <a:off x="3124200" y="7133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Locus of a point, which moves linearly the shortest distance between any two given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4649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utoUpdateAnimBg="0"/>
      <p:bldP spid="185347" grpId="0" autoUpdateAnimBg="0"/>
      <p:bldP spid="18535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3" y="12782"/>
            <a:ext cx="10619276" cy="683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4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457" y="-4854"/>
            <a:ext cx="8130796" cy="686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8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33" y="0"/>
            <a:ext cx="8583553" cy="68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394" name="Group 2"/>
          <p:cNvGrpSpPr>
            <a:grpSpLocks/>
          </p:cNvGrpSpPr>
          <p:nvPr/>
        </p:nvGrpSpPr>
        <p:grpSpPr bwMode="auto">
          <a:xfrm>
            <a:off x="3695701" y="1892300"/>
            <a:ext cx="2339975" cy="1358900"/>
            <a:chOff x="695" y="1288"/>
            <a:chExt cx="1474" cy="856"/>
          </a:xfrm>
        </p:grpSpPr>
        <p:sp>
          <p:nvSpPr>
            <p:cNvPr id="187395" name="AutoShape 3"/>
            <p:cNvSpPr>
              <a:spLocks noChangeArrowheads="1"/>
            </p:cNvSpPr>
            <p:nvPr/>
          </p:nvSpPr>
          <p:spPr bwMode="auto">
            <a:xfrm rot="19742203" flipV="1">
              <a:off x="695" y="1288"/>
              <a:ext cx="1474" cy="811"/>
            </a:xfrm>
            <a:prstGeom prst="parallelogram">
              <a:avLst>
                <a:gd name="adj" fmla="val 60205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aphicFrame>
          <p:nvGraphicFramePr>
            <p:cNvPr id="187396" name="Object 4"/>
            <p:cNvGraphicFramePr>
              <a:graphicFrameLocks noChangeAspect="1"/>
            </p:cNvGraphicFramePr>
            <p:nvPr/>
          </p:nvGraphicFramePr>
          <p:xfrm>
            <a:off x="1290" y="1988"/>
            <a:ext cx="324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" name="CorelDRAW" r:id="rId4" imgW="668520" imgH="320400" progId="CorelDRAW.Graphic.11">
                    <p:embed/>
                  </p:oleObj>
                </mc:Choice>
                <mc:Fallback>
                  <p:oleObj name="CorelDRAW" r:id="rId4" imgW="668520" imgH="320400" progId="CorelDRAW.Graphic.11">
                    <p:embed/>
                    <p:pic>
                      <p:nvPicPr>
                        <p:cNvPr id="18739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0" y="1988"/>
                          <a:ext cx="324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7397" name="Group 5"/>
          <p:cNvGrpSpPr>
            <a:grpSpLocks/>
          </p:cNvGrpSpPr>
          <p:nvPr/>
        </p:nvGrpSpPr>
        <p:grpSpPr bwMode="auto">
          <a:xfrm>
            <a:off x="3348039" y="1616076"/>
            <a:ext cx="1743075" cy="1135063"/>
            <a:chOff x="476" y="1114"/>
            <a:chExt cx="1098" cy="715"/>
          </a:xfrm>
        </p:grpSpPr>
        <p:sp>
          <p:nvSpPr>
            <p:cNvPr id="187398" name="Text Box 6"/>
            <p:cNvSpPr txBox="1">
              <a:spLocks noChangeArrowheads="1"/>
            </p:cNvSpPr>
            <p:nvPr/>
          </p:nvSpPr>
          <p:spPr bwMode="auto">
            <a:xfrm>
              <a:off x="476" y="1656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87399" name="Text Box 7"/>
            <p:cNvSpPr txBox="1">
              <a:spLocks noChangeArrowheads="1"/>
            </p:cNvSpPr>
            <p:nvPr/>
          </p:nvSpPr>
          <p:spPr bwMode="auto">
            <a:xfrm>
              <a:off x="1389" y="1114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187400" name="Group 8"/>
          <p:cNvGrpSpPr>
            <a:grpSpLocks/>
          </p:cNvGrpSpPr>
          <p:nvPr/>
        </p:nvGrpSpPr>
        <p:grpSpPr bwMode="auto">
          <a:xfrm>
            <a:off x="3494088" y="228601"/>
            <a:ext cx="1374775" cy="2339975"/>
            <a:chOff x="568" y="240"/>
            <a:chExt cx="866" cy="1474"/>
          </a:xfrm>
        </p:grpSpPr>
        <p:sp>
          <p:nvSpPr>
            <p:cNvPr id="187401" name="AutoShape 9"/>
            <p:cNvSpPr>
              <a:spLocks noChangeArrowheads="1"/>
            </p:cNvSpPr>
            <p:nvPr/>
          </p:nvSpPr>
          <p:spPr bwMode="auto">
            <a:xfrm rot="5400000" flipV="1">
              <a:off x="280" y="560"/>
              <a:ext cx="1474" cy="834"/>
            </a:xfrm>
            <a:prstGeom prst="parallelogram">
              <a:avLst>
                <a:gd name="adj" fmla="val 58545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02" name="Text Box 10"/>
            <p:cNvSpPr txBox="1">
              <a:spLocks noChangeArrowheads="1"/>
            </p:cNvSpPr>
            <p:nvPr/>
          </p:nvSpPr>
          <p:spPr bwMode="auto">
            <a:xfrm rot="19883616">
              <a:off x="568" y="630"/>
              <a:ext cx="3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V.P.</a:t>
              </a:r>
            </a:p>
          </p:txBody>
        </p:sp>
      </p:grpSp>
      <p:sp>
        <p:nvSpPr>
          <p:cNvPr id="187403" name="Line 11"/>
          <p:cNvSpPr>
            <a:spLocks noChangeShapeType="1"/>
          </p:cNvSpPr>
          <p:nvPr/>
        </p:nvSpPr>
        <p:spPr bwMode="auto">
          <a:xfrm>
            <a:off x="5067300" y="304801"/>
            <a:ext cx="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7404" name="Line 12"/>
          <p:cNvSpPr>
            <a:spLocks noChangeShapeType="1"/>
          </p:cNvSpPr>
          <p:nvPr/>
        </p:nvSpPr>
        <p:spPr bwMode="auto">
          <a:xfrm flipH="1" flipV="1">
            <a:off x="5530851" y="2019300"/>
            <a:ext cx="398463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87405" name="Group 13"/>
          <p:cNvGrpSpPr>
            <a:grpSpLocks/>
          </p:cNvGrpSpPr>
          <p:nvPr/>
        </p:nvGrpSpPr>
        <p:grpSpPr bwMode="auto">
          <a:xfrm>
            <a:off x="3325814" y="3524250"/>
            <a:ext cx="2693987" cy="3028950"/>
            <a:chOff x="2296" y="96"/>
            <a:chExt cx="1697" cy="1908"/>
          </a:xfrm>
        </p:grpSpPr>
        <p:sp>
          <p:nvSpPr>
            <p:cNvPr id="187406" name="AutoShape 14"/>
            <p:cNvSpPr>
              <a:spLocks noChangeArrowheads="1"/>
            </p:cNvSpPr>
            <p:nvPr/>
          </p:nvSpPr>
          <p:spPr bwMode="auto">
            <a:xfrm rot="19742203" flipV="1">
              <a:off x="2519" y="1148"/>
              <a:ext cx="1474" cy="811"/>
            </a:xfrm>
            <a:prstGeom prst="parallelogram">
              <a:avLst>
                <a:gd name="adj" fmla="val 60205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aphicFrame>
          <p:nvGraphicFramePr>
            <p:cNvPr id="187407" name="Object 15"/>
            <p:cNvGraphicFramePr>
              <a:graphicFrameLocks noChangeAspect="1"/>
            </p:cNvGraphicFramePr>
            <p:nvPr/>
          </p:nvGraphicFramePr>
          <p:xfrm>
            <a:off x="3118" y="1848"/>
            <a:ext cx="324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" name="CorelDRAW" r:id="rId6" imgW="668520" imgH="320400" progId="CorelDRAW.Graphic.11">
                    <p:embed/>
                  </p:oleObj>
                </mc:Choice>
                <mc:Fallback>
                  <p:oleObj name="CorelDRAW" r:id="rId6" imgW="668520" imgH="320400" progId="CorelDRAW.Graphic.11">
                    <p:embed/>
                    <p:pic>
                      <p:nvPicPr>
                        <p:cNvPr id="18740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8" y="1848"/>
                          <a:ext cx="324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7408" name="Group 16"/>
            <p:cNvGrpSpPr>
              <a:grpSpLocks/>
            </p:cNvGrpSpPr>
            <p:nvPr/>
          </p:nvGrpSpPr>
          <p:grpSpPr bwMode="auto">
            <a:xfrm>
              <a:off x="2296" y="964"/>
              <a:ext cx="1098" cy="735"/>
              <a:chOff x="2300" y="954"/>
              <a:chExt cx="1098" cy="735"/>
            </a:xfrm>
          </p:grpSpPr>
          <p:sp>
            <p:nvSpPr>
              <p:cNvPr id="187409" name="Text Box 17"/>
              <p:cNvSpPr txBox="1">
                <a:spLocks noChangeArrowheads="1"/>
              </p:cNvSpPr>
              <p:nvPr/>
            </p:nvSpPr>
            <p:spPr bwMode="auto">
              <a:xfrm>
                <a:off x="2300" y="1516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87410" name="Text Box 18"/>
              <p:cNvSpPr txBox="1">
                <a:spLocks noChangeArrowheads="1"/>
              </p:cNvSpPr>
              <p:nvPr/>
            </p:nvSpPr>
            <p:spPr bwMode="auto">
              <a:xfrm>
                <a:off x="3213" y="954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</a:p>
            </p:txBody>
          </p:sp>
        </p:grpSp>
        <p:sp>
          <p:nvSpPr>
            <p:cNvPr id="187411" name="AutoShape 19"/>
            <p:cNvSpPr>
              <a:spLocks noChangeArrowheads="1"/>
            </p:cNvSpPr>
            <p:nvPr/>
          </p:nvSpPr>
          <p:spPr bwMode="auto">
            <a:xfrm rot="5400000" flipV="1">
              <a:off x="2100" y="416"/>
              <a:ext cx="1474" cy="834"/>
            </a:xfrm>
            <a:prstGeom prst="parallelogram">
              <a:avLst>
                <a:gd name="adj" fmla="val 58545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12" name="Text Box 20"/>
            <p:cNvSpPr txBox="1">
              <a:spLocks noChangeArrowheads="1"/>
            </p:cNvSpPr>
            <p:nvPr/>
          </p:nvSpPr>
          <p:spPr bwMode="auto">
            <a:xfrm rot="19883616">
              <a:off x="2373" y="474"/>
              <a:ext cx="3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V.P.</a:t>
              </a:r>
            </a:p>
          </p:txBody>
        </p:sp>
      </p:grpSp>
      <p:grpSp>
        <p:nvGrpSpPr>
          <p:cNvPr id="187413" name="Group 21"/>
          <p:cNvGrpSpPr>
            <a:grpSpLocks/>
          </p:cNvGrpSpPr>
          <p:nvPr/>
        </p:nvGrpSpPr>
        <p:grpSpPr bwMode="auto">
          <a:xfrm>
            <a:off x="4654551" y="4652964"/>
            <a:ext cx="695325" cy="1455737"/>
            <a:chOff x="3133" y="807"/>
            <a:chExt cx="438" cy="917"/>
          </a:xfrm>
        </p:grpSpPr>
        <p:sp>
          <p:nvSpPr>
            <p:cNvPr id="187414" name="Line 22"/>
            <p:cNvSpPr>
              <a:spLocks noChangeShapeType="1"/>
            </p:cNvSpPr>
            <p:nvPr/>
          </p:nvSpPr>
          <p:spPr bwMode="auto">
            <a:xfrm>
              <a:off x="3133" y="1056"/>
              <a:ext cx="0" cy="66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15" name="Line 23"/>
            <p:cNvSpPr>
              <a:spLocks noChangeShapeType="1"/>
            </p:cNvSpPr>
            <p:nvPr/>
          </p:nvSpPr>
          <p:spPr bwMode="auto">
            <a:xfrm>
              <a:off x="3571" y="807"/>
              <a:ext cx="0" cy="6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16" name="Line 24"/>
            <p:cNvSpPr>
              <a:spLocks noChangeShapeType="1"/>
            </p:cNvSpPr>
            <p:nvPr/>
          </p:nvSpPr>
          <p:spPr bwMode="auto">
            <a:xfrm>
              <a:off x="3133" y="1200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17" name="Line 25"/>
            <p:cNvSpPr>
              <a:spLocks noChangeShapeType="1"/>
            </p:cNvSpPr>
            <p:nvPr/>
          </p:nvSpPr>
          <p:spPr bwMode="auto">
            <a:xfrm>
              <a:off x="3571" y="974"/>
              <a:ext cx="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87418" name="Line 26"/>
          <p:cNvSpPr>
            <a:spLocks noChangeShapeType="1"/>
          </p:cNvSpPr>
          <p:nvPr/>
        </p:nvSpPr>
        <p:spPr bwMode="auto">
          <a:xfrm>
            <a:off x="5051425" y="3857626"/>
            <a:ext cx="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87419" name="Group 27"/>
          <p:cNvGrpSpPr>
            <a:grpSpLocks/>
          </p:cNvGrpSpPr>
          <p:nvPr/>
        </p:nvGrpSpPr>
        <p:grpSpPr bwMode="auto">
          <a:xfrm>
            <a:off x="3811588" y="5257801"/>
            <a:ext cx="1522412" cy="796925"/>
            <a:chOff x="2633" y="1202"/>
            <a:chExt cx="959" cy="502"/>
          </a:xfrm>
        </p:grpSpPr>
        <p:sp>
          <p:nvSpPr>
            <p:cNvPr id="187420" name="Line 28"/>
            <p:cNvSpPr>
              <a:spLocks noChangeShapeType="1"/>
            </p:cNvSpPr>
            <p:nvPr/>
          </p:nvSpPr>
          <p:spPr bwMode="auto">
            <a:xfrm>
              <a:off x="2633" y="1454"/>
              <a:ext cx="500" cy="2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21" name="Line 29"/>
            <p:cNvSpPr>
              <a:spLocks noChangeShapeType="1"/>
            </p:cNvSpPr>
            <p:nvPr/>
          </p:nvSpPr>
          <p:spPr bwMode="auto">
            <a:xfrm rot="331653">
              <a:off x="3060" y="1202"/>
              <a:ext cx="532" cy="20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87422" name="Group 30"/>
          <p:cNvGrpSpPr>
            <a:grpSpLocks/>
          </p:cNvGrpSpPr>
          <p:nvPr/>
        </p:nvGrpSpPr>
        <p:grpSpPr bwMode="auto">
          <a:xfrm>
            <a:off x="3860800" y="4387850"/>
            <a:ext cx="698500" cy="1282700"/>
            <a:chOff x="2633" y="640"/>
            <a:chExt cx="440" cy="808"/>
          </a:xfrm>
        </p:grpSpPr>
        <p:sp>
          <p:nvSpPr>
            <p:cNvPr id="187423" name="Line 31"/>
            <p:cNvSpPr>
              <a:spLocks noChangeShapeType="1"/>
            </p:cNvSpPr>
            <p:nvPr/>
          </p:nvSpPr>
          <p:spPr bwMode="auto">
            <a:xfrm>
              <a:off x="3073" y="640"/>
              <a:ext cx="0" cy="54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24" name="Line 32"/>
            <p:cNvSpPr>
              <a:spLocks noChangeShapeType="1"/>
            </p:cNvSpPr>
            <p:nvPr/>
          </p:nvSpPr>
          <p:spPr bwMode="auto">
            <a:xfrm>
              <a:off x="2633" y="864"/>
              <a:ext cx="0" cy="58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87425" name="Group 33"/>
          <p:cNvGrpSpPr>
            <a:grpSpLocks/>
          </p:cNvGrpSpPr>
          <p:nvPr/>
        </p:nvGrpSpPr>
        <p:grpSpPr bwMode="auto">
          <a:xfrm>
            <a:off x="3630613" y="4178300"/>
            <a:ext cx="1149350" cy="738188"/>
            <a:chOff x="2488" y="508"/>
            <a:chExt cx="724" cy="465"/>
          </a:xfrm>
        </p:grpSpPr>
        <p:sp>
          <p:nvSpPr>
            <p:cNvPr id="187426" name="Text Box 34"/>
            <p:cNvSpPr txBox="1">
              <a:spLocks noChangeArrowheads="1"/>
            </p:cNvSpPr>
            <p:nvPr/>
          </p:nvSpPr>
          <p:spPr bwMode="auto">
            <a:xfrm>
              <a:off x="3016" y="508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b’</a:t>
              </a:r>
            </a:p>
          </p:txBody>
        </p:sp>
        <p:sp>
          <p:nvSpPr>
            <p:cNvPr id="187427" name="Text Box 35"/>
            <p:cNvSpPr txBox="1">
              <a:spLocks noChangeArrowheads="1"/>
            </p:cNvSpPr>
            <p:nvPr/>
          </p:nvSpPr>
          <p:spPr bwMode="auto">
            <a:xfrm>
              <a:off x="2488" y="800"/>
              <a:ext cx="1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a’</a:t>
              </a:r>
            </a:p>
          </p:txBody>
        </p:sp>
      </p:grpSp>
      <p:grpSp>
        <p:nvGrpSpPr>
          <p:cNvPr id="187428" name="Group 36"/>
          <p:cNvGrpSpPr>
            <a:grpSpLocks/>
          </p:cNvGrpSpPr>
          <p:nvPr/>
        </p:nvGrpSpPr>
        <p:grpSpPr bwMode="auto">
          <a:xfrm>
            <a:off x="4443413" y="5468938"/>
            <a:ext cx="1128712" cy="779462"/>
            <a:chOff x="704" y="2709"/>
            <a:chExt cx="711" cy="491"/>
          </a:xfrm>
        </p:grpSpPr>
        <p:sp>
          <p:nvSpPr>
            <p:cNvPr id="187429" name="Text Box 37"/>
            <p:cNvSpPr txBox="1">
              <a:spLocks noChangeArrowheads="1"/>
            </p:cNvSpPr>
            <p:nvPr/>
          </p:nvSpPr>
          <p:spPr bwMode="auto">
            <a:xfrm>
              <a:off x="1251" y="2709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7430" name="Text Box 38"/>
            <p:cNvSpPr txBox="1">
              <a:spLocks noChangeArrowheads="1"/>
            </p:cNvSpPr>
            <p:nvPr/>
          </p:nvSpPr>
          <p:spPr bwMode="auto">
            <a:xfrm>
              <a:off x="704" y="3027"/>
              <a:ext cx="15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187431" name="Line 39"/>
          <p:cNvSpPr>
            <a:spLocks noChangeShapeType="1"/>
          </p:cNvSpPr>
          <p:nvPr/>
        </p:nvSpPr>
        <p:spPr bwMode="auto">
          <a:xfrm flipH="1" flipV="1">
            <a:off x="5514976" y="5314950"/>
            <a:ext cx="398463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7432" name="Text Box 40"/>
          <p:cNvSpPr txBox="1">
            <a:spLocks noChangeArrowheads="1"/>
          </p:cNvSpPr>
          <p:nvPr/>
        </p:nvSpPr>
        <p:spPr bwMode="auto">
          <a:xfrm rot="19894397">
            <a:off x="3979004" y="4310471"/>
            <a:ext cx="4271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>
                <a:solidFill>
                  <a:srgbClr val="000000"/>
                </a:solidFill>
                <a:latin typeface="Times New Roman" panose="02020603050405020304" pitchFamily="18" charset="0"/>
              </a:rPr>
              <a:t>F.V.</a:t>
            </a:r>
          </a:p>
        </p:txBody>
      </p:sp>
      <p:sp>
        <p:nvSpPr>
          <p:cNvPr id="187433" name="Line 41"/>
          <p:cNvSpPr>
            <a:spLocks noChangeShapeType="1"/>
          </p:cNvSpPr>
          <p:nvPr/>
        </p:nvSpPr>
        <p:spPr bwMode="auto">
          <a:xfrm rot="344722" flipV="1">
            <a:off x="4672014" y="5595939"/>
            <a:ext cx="661987" cy="53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7434" name="Text Box 42"/>
          <p:cNvSpPr txBox="1">
            <a:spLocks noChangeArrowheads="1"/>
          </p:cNvSpPr>
          <p:nvPr/>
        </p:nvSpPr>
        <p:spPr bwMode="auto">
          <a:xfrm rot="19223849">
            <a:off x="4930441" y="5786846"/>
            <a:ext cx="44358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000000"/>
                </a:solidFill>
                <a:latin typeface="Times New Roman" panose="02020603050405020304" pitchFamily="18" charset="0"/>
              </a:rPr>
              <a:t>T.V.</a:t>
            </a:r>
          </a:p>
        </p:txBody>
      </p:sp>
      <p:sp>
        <p:nvSpPr>
          <p:cNvPr id="187435" name="Line 43"/>
          <p:cNvSpPr>
            <a:spLocks noChangeShapeType="1"/>
          </p:cNvSpPr>
          <p:nvPr/>
        </p:nvSpPr>
        <p:spPr bwMode="auto">
          <a:xfrm>
            <a:off x="5030788" y="946150"/>
            <a:ext cx="0" cy="10350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7436" name="Line 44"/>
          <p:cNvSpPr>
            <a:spLocks noChangeShapeType="1"/>
          </p:cNvSpPr>
          <p:nvPr/>
        </p:nvSpPr>
        <p:spPr bwMode="auto">
          <a:xfrm>
            <a:off x="4378325" y="628650"/>
            <a:ext cx="0" cy="1047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7437" name="Oval 45"/>
          <p:cNvSpPr>
            <a:spLocks noChangeArrowheads="1"/>
          </p:cNvSpPr>
          <p:nvPr/>
        </p:nvSpPr>
        <p:spPr bwMode="auto">
          <a:xfrm>
            <a:off x="4986338" y="23304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7438" name="Oval 46"/>
          <p:cNvSpPr>
            <a:spLocks noChangeArrowheads="1"/>
          </p:cNvSpPr>
          <p:nvPr/>
        </p:nvSpPr>
        <p:spPr bwMode="auto">
          <a:xfrm>
            <a:off x="4332288" y="16383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7439" name="Oval 47"/>
          <p:cNvSpPr>
            <a:spLocks noChangeArrowheads="1"/>
          </p:cNvSpPr>
          <p:nvPr/>
        </p:nvSpPr>
        <p:spPr bwMode="auto">
          <a:xfrm>
            <a:off x="4332288" y="60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87440" name="Group 48"/>
          <p:cNvGrpSpPr>
            <a:grpSpLocks/>
          </p:cNvGrpSpPr>
          <p:nvPr/>
        </p:nvGrpSpPr>
        <p:grpSpPr bwMode="auto">
          <a:xfrm>
            <a:off x="4351338" y="657225"/>
            <a:ext cx="685800" cy="1316038"/>
            <a:chOff x="1108" y="510"/>
            <a:chExt cx="432" cy="829"/>
          </a:xfrm>
        </p:grpSpPr>
        <p:sp>
          <p:nvSpPr>
            <p:cNvPr id="187441" name="Line 49"/>
            <p:cNvSpPr>
              <a:spLocks noChangeShapeType="1"/>
            </p:cNvSpPr>
            <p:nvPr/>
          </p:nvSpPr>
          <p:spPr bwMode="auto">
            <a:xfrm flipH="1" flipV="1">
              <a:off x="1108" y="510"/>
              <a:ext cx="432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42" name="Line 50"/>
            <p:cNvSpPr>
              <a:spLocks noChangeShapeType="1"/>
            </p:cNvSpPr>
            <p:nvPr/>
          </p:nvSpPr>
          <p:spPr bwMode="auto">
            <a:xfrm flipH="1" flipV="1">
              <a:off x="1108" y="1147"/>
              <a:ext cx="432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43" name="Line 51"/>
            <p:cNvSpPr>
              <a:spLocks noChangeShapeType="1"/>
            </p:cNvSpPr>
            <p:nvPr/>
          </p:nvSpPr>
          <p:spPr bwMode="auto">
            <a:xfrm flipH="1" flipV="1">
              <a:off x="1296" y="58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44" name="Line 52"/>
            <p:cNvSpPr>
              <a:spLocks noChangeShapeType="1"/>
            </p:cNvSpPr>
            <p:nvPr/>
          </p:nvSpPr>
          <p:spPr bwMode="auto">
            <a:xfrm flipH="1" flipV="1">
              <a:off x="1296" y="122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87445" name="Line 53"/>
          <p:cNvSpPr>
            <a:spLocks noChangeShapeType="1"/>
          </p:cNvSpPr>
          <p:nvPr/>
        </p:nvSpPr>
        <p:spPr bwMode="auto">
          <a:xfrm>
            <a:off x="4370388" y="1600200"/>
            <a:ext cx="0" cy="457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7446" name="Line 54"/>
          <p:cNvSpPr>
            <a:spLocks noChangeShapeType="1"/>
          </p:cNvSpPr>
          <p:nvPr/>
        </p:nvSpPr>
        <p:spPr bwMode="auto">
          <a:xfrm>
            <a:off x="4364038" y="2076450"/>
            <a:ext cx="6858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87447" name="Group 55"/>
          <p:cNvGrpSpPr>
            <a:grpSpLocks/>
          </p:cNvGrpSpPr>
          <p:nvPr/>
        </p:nvGrpSpPr>
        <p:grpSpPr bwMode="auto">
          <a:xfrm>
            <a:off x="5022850" y="1905000"/>
            <a:ext cx="7938" cy="457200"/>
            <a:chOff x="1531" y="1296"/>
            <a:chExt cx="5" cy="288"/>
          </a:xfrm>
        </p:grpSpPr>
        <p:sp>
          <p:nvSpPr>
            <p:cNvPr id="187448" name="Line 56"/>
            <p:cNvSpPr>
              <a:spLocks noChangeShapeType="1"/>
            </p:cNvSpPr>
            <p:nvPr/>
          </p:nvSpPr>
          <p:spPr bwMode="auto">
            <a:xfrm>
              <a:off x="1531" y="1296"/>
              <a:ext cx="0" cy="2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49" name="Line 57"/>
            <p:cNvSpPr>
              <a:spLocks noChangeShapeType="1"/>
            </p:cNvSpPr>
            <p:nvPr/>
          </p:nvSpPr>
          <p:spPr bwMode="auto">
            <a:xfrm>
              <a:off x="1536" y="13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87450" name="Rectangle 58"/>
          <p:cNvSpPr>
            <a:spLocks noChangeArrowheads="1"/>
          </p:cNvSpPr>
          <p:nvPr/>
        </p:nvSpPr>
        <p:spPr bwMode="auto">
          <a:xfrm>
            <a:off x="4986338" y="2222500"/>
            <a:ext cx="4331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a(b)</a:t>
            </a:r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7451" name="Group 59"/>
          <p:cNvGrpSpPr>
            <a:grpSpLocks/>
          </p:cNvGrpSpPr>
          <p:nvPr/>
        </p:nvGrpSpPr>
        <p:grpSpPr bwMode="auto">
          <a:xfrm>
            <a:off x="4116388" y="533400"/>
            <a:ext cx="311150" cy="1227138"/>
            <a:chOff x="960" y="432"/>
            <a:chExt cx="196" cy="773"/>
          </a:xfrm>
        </p:grpSpPr>
        <p:sp>
          <p:nvSpPr>
            <p:cNvPr id="187452" name="Rectangle 60"/>
            <p:cNvSpPr>
              <a:spLocks noChangeArrowheads="1"/>
            </p:cNvSpPr>
            <p:nvPr/>
          </p:nvSpPr>
          <p:spPr bwMode="auto">
            <a:xfrm>
              <a:off x="960" y="432"/>
              <a:ext cx="1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a’</a:t>
              </a:r>
            </a:p>
          </p:txBody>
        </p:sp>
        <p:sp>
          <p:nvSpPr>
            <p:cNvPr id="187453" name="Rectangle 61"/>
            <p:cNvSpPr>
              <a:spLocks noChangeArrowheads="1"/>
            </p:cNvSpPr>
            <p:nvPr/>
          </p:nvSpPr>
          <p:spPr bwMode="auto">
            <a:xfrm>
              <a:off x="960" y="1032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b’</a:t>
              </a:r>
            </a:p>
          </p:txBody>
        </p:sp>
      </p:grpSp>
      <p:grpSp>
        <p:nvGrpSpPr>
          <p:cNvPr id="187454" name="Group 62"/>
          <p:cNvGrpSpPr>
            <a:grpSpLocks/>
          </p:cNvGrpSpPr>
          <p:nvPr/>
        </p:nvGrpSpPr>
        <p:grpSpPr bwMode="auto">
          <a:xfrm>
            <a:off x="4954588" y="838200"/>
            <a:ext cx="323850" cy="1314450"/>
            <a:chOff x="1488" y="624"/>
            <a:chExt cx="204" cy="828"/>
          </a:xfrm>
        </p:grpSpPr>
        <p:sp>
          <p:nvSpPr>
            <p:cNvPr id="187455" name="Rectangle 63"/>
            <p:cNvSpPr>
              <a:spLocks noChangeArrowheads="1"/>
            </p:cNvSpPr>
            <p:nvPr/>
          </p:nvSpPr>
          <p:spPr bwMode="auto">
            <a:xfrm>
              <a:off x="1512" y="127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7456" name="Rectangle 64"/>
            <p:cNvSpPr>
              <a:spLocks noChangeArrowheads="1"/>
            </p:cNvSpPr>
            <p:nvPr/>
          </p:nvSpPr>
          <p:spPr bwMode="auto">
            <a:xfrm>
              <a:off x="1488" y="624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187457" name="Text Box 65"/>
          <p:cNvSpPr txBox="1">
            <a:spLocks noChangeArrowheads="1"/>
          </p:cNvSpPr>
          <p:nvPr/>
        </p:nvSpPr>
        <p:spPr bwMode="auto">
          <a:xfrm>
            <a:off x="4662488" y="2279650"/>
            <a:ext cx="387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TV</a:t>
            </a:r>
          </a:p>
        </p:txBody>
      </p:sp>
      <p:sp>
        <p:nvSpPr>
          <p:cNvPr id="187458" name="Text Box 66"/>
          <p:cNvSpPr txBox="1">
            <a:spLocks noChangeArrowheads="1"/>
          </p:cNvSpPr>
          <p:nvPr/>
        </p:nvSpPr>
        <p:spPr bwMode="auto">
          <a:xfrm>
            <a:off x="4046539" y="1066800"/>
            <a:ext cx="3778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FV</a:t>
            </a:r>
          </a:p>
        </p:txBody>
      </p:sp>
      <p:grpSp>
        <p:nvGrpSpPr>
          <p:cNvPr id="187459" name="Group 67"/>
          <p:cNvGrpSpPr>
            <a:grpSpLocks/>
          </p:cNvGrpSpPr>
          <p:nvPr/>
        </p:nvGrpSpPr>
        <p:grpSpPr bwMode="auto">
          <a:xfrm>
            <a:off x="4405313" y="4438650"/>
            <a:ext cx="1123950" cy="808038"/>
            <a:chOff x="2976" y="672"/>
            <a:chExt cx="708" cy="509"/>
          </a:xfrm>
        </p:grpSpPr>
        <p:sp>
          <p:nvSpPr>
            <p:cNvPr id="187460" name="Text Box 68"/>
            <p:cNvSpPr txBox="1">
              <a:spLocks noChangeArrowheads="1"/>
            </p:cNvSpPr>
            <p:nvPr/>
          </p:nvSpPr>
          <p:spPr bwMode="auto">
            <a:xfrm>
              <a:off x="2976" y="1008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7461" name="Text Box 69"/>
            <p:cNvSpPr txBox="1">
              <a:spLocks noChangeArrowheads="1"/>
            </p:cNvSpPr>
            <p:nvPr/>
          </p:nvSpPr>
          <p:spPr bwMode="auto">
            <a:xfrm>
              <a:off x="3504" y="672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7462" name="Line 70"/>
            <p:cNvSpPr>
              <a:spLocks noChangeShapeType="1"/>
            </p:cNvSpPr>
            <p:nvPr/>
          </p:nvSpPr>
          <p:spPr bwMode="auto">
            <a:xfrm flipV="1">
              <a:off x="3132" y="816"/>
              <a:ext cx="432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87463" name="Group 71"/>
          <p:cNvGrpSpPr>
            <a:grpSpLocks/>
          </p:cNvGrpSpPr>
          <p:nvPr/>
        </p:nvGrpSpPr>
        <p:grpSpPr bwMode="auto">
          <a:xfrm>
            <a:off x="3870325" y="4387850"/>
            <a:ext cx="1512888" cy="642938"/>
            <a:chOff x="2639" y="640"/>
            <a:chExt cx="953" cy="405"/>
          </a:xfrm>
        </p:grpSpPr>
        <p:sp>
          <p:nvSpPr>
            <p:cNvPr id="187464" name="Line 72"/>
            <p:cNvSpPr>
              <a:spLocks noChangeShapeType="1"/>
            </p:cNvSpPr>
            <p:nvPr/>
          </p:nvSpPr>
          <p:spPr bwMode="auto">
            <a:xfrm rot="199807" flipH="1" flipV="1">
              <a:off x="3050" y="640"/>
              <a:ext cx="542" cy="16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65" name="Line 73"/>
            <p:cNvSpPr>
              <a:spLocks noChangeShapeType="1"/>
            </p:cNvSpPr>
            <p:nvPr/>
          </p:nvSpPr>
          <p:spPr bwMode="auto">
            <a:xfrm rot="395703" flipH="1" flipV="1">
              <a:off x="2639" y="889"/>
              <a:ext cx="505" cy="15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66" name="Line 74"/>
            <p:cNvSpPr>
              <a:spLocks noChangeShapeType="1"/>
            </p:cNvSpPr>
            <p:nvPr/>
          </p:nvSpPr>
          <p:spPr bwMode="auto">
            <a:xfrm flipH="1" flipV="1">
              <a:off x="3342" y="735"/>
              <a:ext cx="125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67" name="Line 75"/>
            <p:cNvSpPr>
              <a:spLocks noChangeShapeType="1"/>
            </p:cNvSpPr>
            <p:nvPr/>
          </p:nvSpPr>
          <p:spPr bwMode="auto">
            <a:xfrm flipH="1" flipV="1">
              <a:off x="2940" y="98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87468" name="Line 76"/>
          <p:cNvSpPr>
            <a:spLocks noChangeShapeType="1"/>
          </p:cNvSpPr>
          <p:nvPr/>
        </p:nvSpPr>
        <p:spPr bwMode="auto">
          <a:xfrm flipV="1">
            <a:off x="3865563" y="4362450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87469" name="Group 77"/>
          <p:cNvGrpSpPr>
            <a:grpSpLocks/>
          </p:cNvGrpSpPr>
          <p:nvPr/>
        </p:nvGrpSpPr>
        <p:grpSpPr bwMode="auto">
          <a:xfrm>
            <a:off x="7924800" y="304800"/>
            <a:ext cx="2514600" cy="2960688"/>
            <a:chOff x="3648" y="192"/>
            <a:chExt cx="1584" cy="1865"/>
          </a:xfrm>
        </p:grpSpPr>
        <p:sp>
          <p:nvSpPr>
            <p:cNvPr id="187470" name="Rectangle 78"/>
            <p:cNvSpPr>
              <a:spLocks noChangeArrowheads="1"/>
            </p:cNvSpPr>
            <p:nvPr/>
          </p:nvSpPr>
          <p:spPr bwMode="auto">
            <a:xfrm>
              <a:off x="3888" y="221"/>
              <a:ext cx="1104" cy="93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71" name="Rectangle 79"/>
            <p:cNvSpPr>
              <a:spLocks noChangeArrowheads="1"/>
            </p:cNvSpPr>
            <p:nvPr/>
          </p:nvSpPr>
          <p:spPr bwMode="auto">
            <a:xfrm>
              <a:off x="3888" y="1097"/>
              <a:ext cx="1104" cy="93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72" name="Line 80"/>
            <p:cNvSpPr>
              <a:spLocks noChangeShapeType="1"/>
            </p:cNvSpPr>
            <p:nvPr/>
          </p:nvSpPr>
          <p:spPr bwMode="auto">
            <a:xfrm>
              <a:off x="3744" y="1095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73" name="Text Box 81"/>
            <p:cNvSpPr txBox="1">
              <a:spLocks noChangeArrowheads="1"/>
            </p:cNvSpPr>
            <p:nvPr/>
          </p:nvSpPr>
          <p:spPr bwMode="auto">
            <a:xfrm>
              <a:off x="3648" y="1059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87474" name="Text Box 82"/>
            <p:cNvSpPr txBox="1">
              <a:spLocks noChangeArrowheads="1"/>
            </p:cNvSpPr>
            <p:nvPr/>
          </p:nvSpPr>
          <p:spPr bwMode="auto">
            <a:xfrm>
              <a:off x="5035" y="1059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87475" name="Text Box 83"/>
            <p:cNvSpPr txBox="1">
              <a:spLocks noChangeArrowheads="1"/>
            </p:cNvSpPr>
            <p:nvPr/>
          </p:nvSpPr>
          <p:spPr bwMode="auto">
            <a:xfrm>
              <a:off x="3903" y="1845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H.P.</a:t>
              </a:r>
            </a:p>
          </p:txBody>
        </p:sp>
        <p:sp>
          <p:nvSpPr>
            <p:cNvPr id="187476" name="Text Box 84"/>
            <p:cNvSpPr txBox="1">
              <a:spLocks noChangeArrowheads="1"/>
            </p:cNvSpPr>
            <p:nvPr/>
          </p:nvSpPr>
          <p:spPr bwMode="auto">
            <a:xfrm>
              <a:off x="3918" y="192"/>
              <a:ext cx="3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V.P.</a:t>
              </a:r>
            </a:p>
          </p:txBody>
        </p:sp>
        <p:sp>
          <p:nvSpPr>
            <p:cNvPr id="187477" name="Line 85"/>
            <p:cNvSpPr>
              <a:spLocks noChangeShapeType="1"/>
            </p:cNvSpPr>
            <p:nvPr/>
          </p:nvSpPr>
          <p:spPr bwMode="auto">
            <a:xfrm>
              <a:off x="4488" y="396"/>
              <a:ext cx="0" cy="12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78" name="Line 86"/>
            <p:cNvSpPr>
              <a:spLocks noChangeShapeType="1"/>
            </p:cNvSpPr>
            <p:nvPr/>
          </p:nvSpPr>
          <p:spPr bwMode="auto">
            <a:xfrm>
              <a:off x="4488" y="38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79" name="Oval 87"/>
            <p:cNvSpPr>
              <a:spLocks noChangeArrowheads="1"/>
            </p:cNvSpPr>
            <p:nvPr/>
          </p:nvSpPr>
          <p:spPr bwMode="auto">
            <a:xfrm>
              <a:off x="4464" y="15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80" name="Text Box 88"/>
            <p:cNvSpPr txBox="1">
              <a:spLocks noChangeArrowheads="1"/>
            </p:cNvSpPr>
            <p:nvPr/>
          </p:nvSpPr>
          <p:spPr bwMode="auto">
            <a:xfrm>
              <a:off x="4464" y="280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a’</a:t>
              </a:r>
            </a:p>
          </p:txBody>
        </p:sp>
        <p:sp>
          <p:nvSpPr>
            <p:cNvPr id="187481" name="Text Box 89"/>
            <p:cNvSpPr txBox="1">
              <a:spLocks noChangeArrowheads="1"/>
            </p:cNvSpPr>
            <p:nvPr/>
          </p:nvSpPr>
          <p:spPr bwMode="auto">
            <a:xfrm>
              <a:off x="4460" y="768"/>
              <a:ext cx="2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b’</a:t>
              </a:r>
            </a:p>
          </p:txBody>
        </p:sp>
        <p:sp>
          <p:nvSpPr>
            <p:cNvPr id="187482" name="Text Box 90"/>
            <p:cNvSpPr txBox="1">
              <a:spLocks noChangeArrowheads="1"/>
            </p:cNvSpPr>
            <p:nvPr/>
          </p:nvSpPr>
          <p:spPr bwMode="auto">
            <a:xfrm>
              <a:off x="4464" y="1488"/>
              <a:ext cx="29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a(b)</a:t>
              </a:r>
              <a:endPara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7483" name="Oval 91"/>
            <p:cNvSpPr>
              <a:spLocks noChangeArrowheads="1"/>
            </p:cNvSpPr>
            <p:nvPr/>
          </p:nvSpPr>
          <p:spPr bwMode="auto">
            <a:xfrm>
              <a:off x="4464" y="3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84" name="Oval 92"/>
            <p:cNvSpPr>
              <a:spLocks noChangeArrowheads="1"/>
            </p:cNvSpPr>
            <p:nvPr/>
          </p:nvSpPr>
          <p:spPr bwMode="auto">
            <a:xfrm>
              <a:off x="4464" y="8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85" name="Text Box 93"/>
            <p:cNvSpPr txBox="1">
              <a:spLocks noChangeArrowheads="1"/>
            </p:cNvSpPr>
            <p:nvPr/>
          </p:nvSpPr>
          <p:spPr bwMode="auto">
            <a:xfrm>
              <a:off x="4272" y="528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Fv</a:t>
              </a:r>
            </a:p>
          </p:txBody>
        </p:sp>
        <p:sp>
          <p:nvSpPr>
            <p:cNvPr id="187486" name="Text Box 94"/>
            <p:cNvSpPr txBox="1">
              <a:spLocks noChangeArrowheads="1"/>
            </p:cNvSpPr>
            <p:nvPr/>
          </p:nvSpPr>
          <p:spPr bwMode="auto">
            <a:xfrm>
              <a:off x="4256" y="148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Tv</a:t>
              </a:r>
            </a:p>
          </p:txBody>
        </p:sp>
      </p:grpSp>
      <p:grpSp>
        <p:nvGrpSpPr>
          <p:cNvPr id="187487" name="Group 95"/>
          <p:cNvGrpSpPr>
            <a:grpSpLocks/>
          </p:cNvGrpSpPr>
          <p:nvPr/>
        </p:nvGrpSpPr>
        <p:grpSpPr bwMode="auto">
          <a:xfrm>
            <a:off x="7924800" y="3516314"/>
            <a:ext cx="2514600" cy="2960687"/>
            <a:chOff x="3648" y="2215"/>
            <a:chExt cx="1584" cy="1865"/>
          </a:xfrm>
        </p:grpSpPr>
        <p:sp>
          <p:nvSpPr>
            <p:cNvPr id="187488" name="Rectangle 96"/>
            <p:cNvSpPr>
              <a:spLocks noChangeArrowheads="1"/>
            </p:cNvSpPr>
            <p:nvPr/>
          </p:nvSpPr>
          <p:spPr bwMode="auto">
            <a:xfrm>
              <a:off x="3888" y="2244"/>
              <a:ext cx="1104" cy="93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89" name="Rectangle 97"/>
            <p:cNvSpPr>
              <a:spLocks noChangeArrowheads="1"/>
            </p:cNvSpPr>
            <p:nvPr/>
          </p:nvSpPr>
          <p:spPr bwMode="auto">
            <a:xfrm>
              <a:off x="3888" y="3120"/>
              <a:ext cx="1104" cy="93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90" name="Line 98"/>
            <p:cNvSpPr>
              <a:spLocks noChangeShapeType="1"/>
            </p:cNvSpPr>
            <p:nvPr/>
          </p:nvSpPr>
          <p:spPr bwMode="auto">
            <a:xfrm>
              <a:off x="3744" y="311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91" name="Text Box 99"/>
            <p:cNvSpPr txBox="1">
              <a:spLocks noChangeArrowheads="1"/>
            </p:cNvSpPr>
            <p:nvPr/>
          </p:nvSpPr>
          <p:spPr bwMode="auto">
            <a:xfrm>
              <a:off x="3648" y="308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87492" name="Text Box 100"/>
            <p:cNvSpPr txBox="1">
              <a:spLocks noChangeArrowheads="1"/>
            </p:cNvSpPr>
            <p:nvPr/>
          </p:nvSpPr>
          <p:spPr bwMode="auto">
            <a:xfrm>
              <a:off x="5035" y="308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87493" name="Text Box 101"/>
            <p:cNvSpPr txBox="1">
              <a:spLocks noChangeArrowheads="1"/>
            </p:cNvSpPr>
            <p:nvPr/>
          </p:nvSpPr>
          <p:spPr bwMode="auto">
            <a:xfrm>
              <a:off x="3903" y="3868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H.P.</a:t>
              </a:r>
            </a:p>
          </p:txBody>
        </p:sp>
        <p:sp>
          <p:nvSpPr>
            <p:cNvPr id="187494" name="Text Box 102"/>
            <p:cNvSpPr txBox="1">
              <a:spLocks noChangeArrowheads="1"/>
            </p:cNvSpPr>
            <p:nvPr/>
          </p:nvSpPr>
          <p:spPr bwMode="auto">
            <a:xfrm>
              <a:off x="3918" y="2215"/>
              <a:ext cx="3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V.P.</a:t>
              </a:r>
            </a:p>
          </p:txBody>
        </p:sp>
        <p:sp>
          <p:nvSpPr>
            <p:cNvPr id="187495" name="Line 103"/>
            <p:cNvSpPr>
              <a:spLocks noChangeShapeType="1"/>
            </p:cNvSpPr>
            <p:nvPr/>
          </p:nvSpPr>
          <p:spPr bwMode="auto">
            <a:xfrm>
              <a:off x="4128" y="264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96" name="Line 104"/>
            <p:cNvSpPr>
              <a:spLocks noChangeShapeType="1"/>
            </p:cNvSpPr>
            <p:nvPr/>
          </p:nvSpPr>
          <p:spPr bwMode="auto">
            <a:xfrm>
              <a:off x="4128" y="2640"/>
              <a:ext cx="0" cy="9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97" name="Line 105"/>
            <p:cNvSpPr>
              <a:spLocks noChangeShapeType="1"/>
            </p:cNvSpPr>
            <p:nvPr/>
          </p:nvSpPr>
          <p:spPr bwMode="auto">
            <a:xfrm>
              <a:off x="4800" y="2640"/>
              <a:ext cx="0" cy="9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98" name="Line 106"/>
            <p:cNvSpPr>
              <a:spLocks noChangeShapeType="1"/>
            </p:cNvSpPr>
            <p:nvPr/>
          </p:nvSpPr>
          <p:spPr bwMode="auto">
            <a:xfrm>
              <a:off x="4128" y="359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499" name="Text Box 107"/>
            <p:cNvSpPr txBox="1">
              <a:spLocks noChangeArrowheads="1"/>
            </p:cNvSpPr>
            <p:nvPr/>
          </p:nvSpPr>
          <p:spPr bwMode="auto">
            <a:xfrm>
              <a:off x="3984" y="345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7500" name="Text Box 108"/>
            <p:cNvSpPr txBox="1">
              <a:spLocks noChangeArrowheads="1"/>
            </p:cNvSpPr>
            <p:nvPr/>
          </p:nvSpPr>
          <p:spPr bwMode="auto">
            <a:xfrm>
              <a:off x="4752" y="346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7501" name="Text Box 109"/>
            <p:cNvSpPr txBox="1">
              <a:spLocks noChangeArrowheads="1"/>
            </p:cNvSpPr>
            <p:nvPr/>
          </p:nvSpPr>
          <p:spPr bwMode="auto">
            <a:xfrm>
              <a:off x="4016" y="2496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a’</a:t>
              </a:r>
            </a:p>
          </p:txBody>
        </p:sp>
        <p:sp>
          <p:nvSpPr>
            <p:cNvPr id="187502" name="Text Box 110"/>
            <p:cNvSpPr txBox="1">
              <a:spLocks noChangeArrowheads="1"/>
            </p:cNvSpPr>
            <p:nvPr/>
          </p:nvSpPr>
          <p:spPr bwMode="auto">
            <a:xfrm>
              <a:off x="4752" y="2496"/>
              <a:ext cx="2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b’</a:t>
              </a:r>
            </a:p>
          </p:txBody>
        </p:sp>
        <p:sp>
          <p:nvSpPr>
            <p:cNvPr id="187503" name="Text Box 111"/>
            <p:cNvSpPr txBox="1">
              <a:spLocks noChangeArrowheads="1"/>
            </p:cNvSpPr>
            <p:nvPr/>
          </p:nvSpPr>
          <p:spPr bwMode="auto">
            <a:xfrm>
              <a:off x="4336" y="247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Fv</a:t>
              </a:r>
            </a:p>
          </p:txBody>
        </p:sp>
        <p:sp>
          <p:nvSpPr>
            <p:cNvPr id="187504" name="Text Box 112"/>
            <p:cNvSpPr txBox="1">
              <a:spLocks noChangeArrowheads="1"/>
            </p:cNvSpPr>
            <p:nvPr/>
          </p:nvSpPr>
          <p:spPr bwMode="auto">
            <a:xfrm>
              <a:off x="4368" y="3560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Tv</a:t>
              </a:r>
            </a:p>
          </p:txBody>
        </p:sp>
      </p:grpSp>
      <p:sp>
        <p:nvSpPr>
          <p:cNvPr id="187505" name="Text Box 113"/>
          <p:cNvSpPr txBox="1">
            <a:spLocks noChangeArrowheads="1"/>
          </p:cNvSpPr>
          <p:nvPr/>
        </p:nvSpPr>
        <p:spPr bwMode="auto">
          <a:xfrm rot="1638224">
            <a:off x="5622926" y="1968501"/>
            <a:ext cx="5508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For Fv</a:t>
            </a:r>
          </a:p>
        </p:txBody>
      </p:sp>
      <p:sp>
        <p:nvSpPr>
          <p:cNvPr id="187506" name="Text Box 114"/>
          <p:cNvSpPr txBox="1">
            <a:spLocks noChangeArrowheads="1"/>
          </p:cNvSpPr>
          <p:nvPr/>
        </p:nvSpPr>
        <p:spPr bwMode="auto">
          <a:xfrm>
            <a:off x="4876801" y="101601"/>
            <a:ext cx="5508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For Tv</a:t>
            </a:r>
          </a:p>
        </p:txBody>
      </p:sp>
      <p:sp>
        <p:nvSpPr>
          <p:cNvPr id="187507" name="Text Box 115"/>
          <p:cNvSpPr txBox="1">
            <a:spLocks noChangeArrowheads="1"/>
          </p:cNvSpPr>
          <p:nvPr/>
        </p:nvSpPr>
        <p:spPr bwMode="auto">
          <a:xfrm>
            <a:off x="4800601" y="3657601"/>
            <a:ext cx="5508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For Tv</a:t>
            </a:r>
          </a:p>
        </p:txBody>
      </p:sp>
      <p:sp>
        <p:nvSpPr>
          <p:cNvPr id="187508" name="Text Box 116"/>
          <p:cNvSpPr txBox="1">
            <a:spLocks noChangeArrowheads="1"/>
          </p:cNvSpPr>
          <p:nvPr/>
        </p:nvSpPr>
        <p:spPr bwMode="auto">
          <a:xfrm rot="1638224">
            <a:off x="5562601" y="5232401"/>
            <a:ext cx="5508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For Fv</a:t>
            </a:r>
          </a:p>
        </p:txBody>
      </p:sp>
      <p:grpSp>
        <p:nvGrpSpPr>
          <p:cNvPr id="187509" name="Group 117"/>
          <p:cNvGrpSpPr>
            <a:grpSpLocks/>
          </p:cNvGrpSpPr>
          <p:nvPr/>
        </p:nvGrpSpPr>
        <p:grpSpPr bwMode="auto">
          <a:xfrm>
            <a:off x="6248400" y="381000"/>
            <a:ext cx="1885950" cy="1219200"/>
            <a:chOff x="2976" y="240"/>
            <a:chExt cx="1188" cy="768"/>
          </a:xfrm>
        </p:grpSpPr>
        <p:sp>
          <p:nvSpPr>
            <p:cNvPr id="187510" name="AutoShape 118"/>
            <p:cNvSpPr>
              <a:spLocks noChangeArrowheads="1"/>
            </p:cNvSpPr>
            <p:nvPr/>
          </p:nvSpPr>
          <p:spPr bwMode="auto">
            <a:xfrm>
              <a:off x="2976" y="240"/>
              <a:ext cx="1152" cy="768"/>
            </a:xfrm>
            <a:prstGeom prst="wedgeRoundRectCallout">
              <a:avLst>
                <a:gd name="adj1" fmla="val 61806"/>
                <a:gd name="adj2" fmla="val 36718"/>
                <a:gd name="adj3" fmla="val 16667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7511" name="Text Box 119"/>
            <p:cNvSpPr txBox="1">
              <a:spLocks noChangeArrowheads="1"/>
            </p:cNvSpPr>
            <p:nvPr/>
          </p:nvSpPr>
          <p:spPr bwMode="auto">
            <a:xfrm>
              <a:off x="2983" y="270"/>
              <a:ext cx="1181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>
                  <a:solidFill>
                    <a:srgbClr val="FF3300"/>
                  </a:solidFill>
                  <a:latin typeface="Arial" panose="020B0604020202020204" pitchFamily="34" charset="0"/>
                </a:rPr>
                <a:t>Note: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Fv is a vertical line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Showing True Length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&amp;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Tv is a point.</a:t>
              </a:r>
            </a:p>
          </p:txBody>
        </p:sp>
      </p:grpSp>
      <p:grpSp>
        <p:nvGrpSpPr>
          <p:cNvPr id="187512" name="Group 120"/>
          <p:cNvGrpSpPr>
            <a:grpSpLocks/>
          </p:cNvGrpSpPr>
          <p:nvPr/>
        </p:nvGrpSpPr>
        <p:grpSpPr bwMode="auto">
          <a:xfrm>
            <a:off x="6248400" y="3581400"/>
            <a:ext cx="1828800" cy="1219200"/>
            <a:chOff x="2976" y="2256"/>
            <a:chExt cx="1152" cy="768"/>
          </a:xfrm>
        </p:grpSpPr>
        <p:sp>
          <p:nvSpPr>
            <p:cNvPr id="187513" name="AutoShape 121"/>
            <p:cNvSpPr>
              <a:spLocks noChangeArrowheads="1"/>
            </p:cNvSpPr>
            <p:nvPr/>
          </p:nvSpPr>
          <p:spPr bwMode="auto">
            <a:xfrm>
              <a:off x="2976" y="2256"/>
              <a:ext cx="1152" cy="768"/>
            </a:xfrm>
            <a:prstGeom prst="wedgeRoundRectCallout">
              <a:avLst>
                <a:gd name="adj1" fmla="val 61023"/>
                <a:gd name="adj2" fmla="val 47398"/>
                <a:gd name="adj3" fmla="val 16667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7514" name="Text Box 122"/>
            <p:cNvSpPr txBox="1">
              <a:spLocks noChangeArrowheads="1"/>
            </p:cNvSpPr>
            <p:nvPr/>
          </p:nvSpPr>
          <p:spPr bwMode="auto">
            <a:xfrm>
              <a:off x="3094" y="2256"/>
              <a:ext cx="947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>
                  <a:solidFill>
                    <a:srgbClr val="FF3300"/>
                  </a:solidFill>
                  <a:latin typeface="Arial" panose="020B0604020202020204" pitchFamily="34" charset="0"/>
                </a:rPr>
                <a:t>Note: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Fv &amp; Tv both are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// to xy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&amp;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both show T. L.</a:t>
              </a:r>
            </a:p>
          </p:txBody>
        </p:sp>
      </p:grpSp>
      <p:sp>
        <p:nvSpPr>
          <p:cNvPr id="187515" name="Oval 123"/>
          <p:cNvSpPr>
            <a:spLocks noChangeArrowheads="1"/>
          </p:cNvSpPr>
          <p:nvPr/>
        </p:nvSpPr>
        <p:spPr bwMode="auto">
          <a:xfrm>
            <a:off x="1981200" y="914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 1.</a:t>
            </a:r>
          </a:p>
        </p:txBody>
      </p:sp>
      <p:sp>
        <p:nvSpPr>
          <p:cNvPr id="187516" name="Oval 124"/>
          <p:cNvSpPr>
            <a:spLocks noChangeArrowheads="1"/>
          </p:cNvSpPr>
          <p:nvPr/>
        </p:nvSpPr>
        <p:spPr bwMode="auto">
          <a:xfrm>
            <a:off x="1981200" y="3886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 2.</a:t>
            </a:r>
          </a:p>
        </p:txBody>
      </p:sp>
      <p:sp>
        <p:nvSpPr>
          <p:cNvPr id="187517" name="Text Box 125"/>
          <p:cNvSpPr txBox="1">
            <a:spLocks noChangeArrowheads="1"/>
          </p:cNvSpPr>
          <p:nvPr/>
        </p:nvSpPr>
        <p:spPr bwMode="auto">
          <a:xfrm>
            <a:off x="1736725" y="1320801"/>
            <a:ext cx="16319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 Line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perpendicular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to Hp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&amp;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// to Vp</a:t>
            </a:r>
          </a:p>
        </p:txBody>
      </p:sp>
      <p:sp>
        <p:nvSpPr>
          <p:cNvPr id="187518" name="Text Box 126"/>
          <p:cNvSpPr txBox="1">
            <a:spLocks noChangeArrowheads="1"/>
          </p:cNvSpPr>
          <p:nvPr/>
        </p:nvSpPr>
        <p:spPr bwMode="auto">
          <a:xfrm>
            <a:off x="2181225" y="4292601"/>
            <a:ext cx="984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 Line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// to Hp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&amp;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// to Vp</a:t>
            </a:r>
          </a:p>
        </p:txBody>
      </p:sp>
      <p:sp>
        <p:nvSpPr>
          <p:cNvPr id="187519" name="Text Box 127"/>
          <p:cNvSpPr txBox="1">
            <a:spLocks noChangeArrowheads="1"/>
          </p:cNvSpPr>
          <p:nvPr/>
        </p:nvSpPr>
        <p:spPr bwMode="auto">
          <a:xfrm>
            <a:off x="8043863" y="0"/>
            <a:ext cx="222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1">
                <a:solidFill>
                  <a:srgbClr val="000000"/>
                </a:solidFill>
                <a:latin typeface="Arial" panose="020B0604020202020204" pitchFamily="34" charset="0"/>
              </a:rPr>
              <a:t>Orthographic Pattern</a:t>
            </a:r>
          </a:p>
        </p:txBody>
      </p:sp>
      <p:sp>
        <p:nvSpPr>
          <p:cNvPr id="187520" name="Text Box 128"/>
          <p:cNvSpPr txBox="1">
            <a:spLocks noChangeArrowheads="1"/>
          </p:cNvSpPr>
          <p:nvPr/>
        </p:nvSpPr>
        <p:spPr bwMode="auto">
          <a:xfrm>
            <a:off x="8091488" y="3200400"/>
            <a:ext cx="222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1">
                <a:solidFill>
                  <a:srgbClr val="000000"/>
                </a:solidFill>
                <a:latin typeface="Arial" panose="020B0604020202020204" pitchFamily="34" charset="0"/>
              </a:rPr>
              <a:t>Orthographic Pattern</a:t>
            </a:r>
          </a:p>
        </p:txBody>
      </p:sp>
      <p:grpSp>
        <p:nvGrpSpPr>
          <p:cNvPr id="187521" name="Group 129"/>
          <p:cNvGrpSpPr>
            <a:grpSpLocks/>
          </p:cNvGrpSpPr>
          <p:nvPr/>
        </p:nvGrpSpPr>
        <p:grpSpPr bwMode="auto">
          <a:xfrm>
            <a:off x="1981201" y="228600"/>
            <a:ext cx="2411413" cy="457200"/>
            <a:chOff x="576" y="96"/>
            <a:chExt cx="1519" cy="288"/>
          </a:xfrm>
        </p:grpSpPr>
        <p:sp>
          <p:nvSpPr>
            <p:cNvPr id="187522" name="Text Box 130"/>
            <p:cNvSpPr txBox="1">
              <a:spLocks noChangeArrowheads="1"/>
            </p:cNvSpPr>
            <p:nvPr/>
          </p:nvSpPr>
          <p:spPr bwMode="auto">
            <a:xfrm>
              <a:off x="576" y="96"/>
              <a:ext cx="15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FF0066"/>
                  </a:solidFill>
                  <a:latin typeface="Arial" panose="020B0604020202020204" pitchFamily="34" charset="0"/>
                </a:rPr>
                <a:t>(Pictorial Presentation)</a:t>
              </a:r>
            </a:p>
          </p:txBody>
        </p:sp>
        <p:sp>
          <p:nvSpPr>
            <p:cNvPr id="187523" name="Line 131"/>
            <p:cNvSpPr>
              <a:spLocks noChangeShapeType="1"/>
            </p:cNvSpPr>
            <p:nvPr/>
          </p:nvSpPr>
          <p:spPr bwMode="auto">
            <a:xfrm>
              <a:off x="1152" y="336"/>
              <a:ext cx="24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87524" name="Group 132"/>
          <p:cNvGrpSpPr>
            <a:grpSpLocks/>
          </p:cNvGrpSpPr>
          <p:nvPr/>
        </p:nvGrpSpPr>
        <p:grpSpPr bwMode="auto">
          <a:xfrm>
            <a:off x="1952626" y="3514725"/>
            <a:ext cx="2411413" cy="457200"/>
            <a:chOff x="384" y="2160"/>
            <a:chExt cx="1519" cy="288"/>
          </a:xfrm>
        </p:grpSpPr>
        <p:sp>
          <p:nvSpPr>
            <p:cNvPr id="187525" name="Text Box 133"/>
            <p:cNvSpPr txBox="1">
              <a:spLocks noChangeArrowheads="1"/>
            </p:cNvSpPr>
            <p:nvPr/>
          </p:nvSpPr>
          <p:spPr bwMode="auto">
            <a:xfrm>
              <a:off x="384" y="2160"/>
              <a:ext cx="15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FF0066"/>
                  </a:solidFill>
                  <a:latin typeface="Arial" panose="020B0604020202020204" pitchFamily="34" charset="0"/>
                </a:rPr>
                <a:t>(Pictorial Presentation)</a:t>
              </a:r>
            </a:p>
          </p:txBody>
        </p:sp>
        <p:sp>
          <p:nvSpPr>
            <p:cNvPr id="187526" name="Line 134"/>
            <p:cNvSpPr>
              <a:spLocks noChangeShapeType="1"/>
            </p:cNvSpPr>
            <p:nvPr/>
          </p:nvSpPr>
          <p:spPr bwMode="auto">
            <a:xfrm>
              <a:off x="1152" y="2400"/>
              <a:ext cx="24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91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7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7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7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7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7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7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7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7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7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7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18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0" dur="500"/>
                                        <p:tgtEl>
                                          <p:spTgt spid="18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7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7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7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7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7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7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7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7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87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87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7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87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87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87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7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7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7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87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87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87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5" dur="500"/>
                                        <p:tgtEl>
                                          <p:spTgt spid="18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0" dur="500"/>
                                        <p:tgtEl>
                                          <p:spTgt spid="18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87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87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87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87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8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8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9" dur="500"/>
                                        <p:tgtEl>
                                          <p:spTgt spid="1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0" dur="500"/>
                                        <p:tgtEl>
                                          <p:spTgt spid="18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5" dur="500"/>
                                        <p:tgtEl>
                                          <p:spTgt spid="18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87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87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7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7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8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8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8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8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87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87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8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8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87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87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4" dur="500"/>
                                        <p:tgtEl>
                                          <p:spTgt spid="18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0" fill="hold"/>
                                        <p:tgtEl>
                                          <p:spTgt spid="187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0" fill="hold"/>
                                        <p:tgtEl>
                                          <p:spTgt spid="187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8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18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87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87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87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87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0" fill="hold"/>
                                        <p:tgtEl>
                                          <p:spTgt spid="187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0" fill="hold"/>
                                        <p:tgtEl>
                                          <p:spTgt spid="187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187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187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8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8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87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87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32" grpId="0" autoUpdateAnimBg="0"/>
      <p:bldP spid="187434" grpId="0" autoUpdateAnimBg="0"/>
      <p:bldP spid="187450" grpId="0" autoUpdateAnimBg="0"/>
      <p:bldP spid="187457" grpId="0" autoUpdateAnimBg="0"/>
      <p:bldP spid="187458" grpId="0" autoUpdateAnimBg="0"/>
      <p:bldP spid="187505" grpId="0" autoUpdateAnimBg="0"/>
      <p:bldP spid="187506" grpId="0" autoUpdateAnimBg="0"/>
      <p:bldP spid="187507" grpId="0" autoUpdateAnimBg="0"/>
      <p:bldP spid="187508" grpId="0" autoUpdateAnimBg="0"/>
      <p:bldP spid="187515" grpId="0" animBg="1" autoUpdateAnimBg="0"/>
      <p:bldP spid="187516" grpId="0" animBg="1" autoUpdateAnimBg="0"/>
      <p:bldP spid="187517" grpId="0" autoUpdateAnimBg="0"/>
      <p:bldP spid="187518" grpId="0" autoUpdateAnimBg="0"/>
      <p:bldP spid="187519" grpId="0" autoUpdateAnimBg="0"/>
      <p:bldP spid="1875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1658938" y="1143001"/>
            <a:ext cx="267335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A Line inclined to Hp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and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parallel to Vp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3333CC"/>
                </a:solidFill>
                <a:latin typeface="Tahoma" panose="020B0604030504040204" pitchFamily="34" charset="0"/>
              </a:rPr>
              <a:t>(Pictorial presentation)</a:t>
            </a:r>
            <a:r>
              <a:rPr lang="en-US" altLang="en-US" sz="2400">
                <a:solidFill>
                  <a:srgbClr val="3333CC"/>
                </a:solidFill>
                <a:latin typeface="Tahoma" panose="020B0604030504040204" pitchFamily="34" charset="0"/>
              </a:rPr>
              <a:t> </a:t>
            </a:r>
          </a:p>
        </p:txBody>
      </p:sp>
      <p:grpSp>
        <p:nvGrpSpPr>
          <p:cNvPr id="189443" name="Group 3"/>
          <p:cNvGrpSpPr>
            <a:grpSpLocks/>
          </p:cNvGrpSpPr>
          <p:nvPr/>
        </p:nvGrpSpPr>
        <p:grpSpPr bwMode="auto">
          <a:xfrm>
            <a:off x="4038600" y="171450"/>
            <a:ext cx="2687638" cy="3028950"/>
            <a:chOff x="0" y="1440"/>
            <a:chExt cx="1693" cy="1908"/>
          </a:xfrm>
        </p:grpSpPr>
        <p:grpSp>
          <p:nvGrpSpPr>
            <p:cNvPr id="189444" name="Group 4"/>
            <p:cNvGrpSpPr>
              <a:grpSpLocks/>
            </p:cNvGrpSpPr>
            <p:nvPr/>
          </p:nvGrpSpPr>
          <p:grpSpPr bwMode="auto">
            <a:xfrm>
              <a:off x="0" y="2318"/>
              <a:ext cx="1693" cy="1030"/>
              <a:chOff x="0" y="2318"/>
              <a:chExt cx="1693" cy="1030"/>
            </a:xfrm>
          </p:grpSpPr>
          <p:grpSp>
            <p:nvGrpSpPr>
              <p:cNvPr id="189445" name="Group 5"/>
              <p:cNvGrpSpPr>
                <a:grpSpLocks/>
              </p:cNvGrpSpPr>
              <p:nvPr/>
            </p:nvGrpSpPr>
            <p:grpSpPr bwMode="auto">
              <a:xfrm>
                <a:off x="0" y="2492"/>
                <a:ext cx="1693" cy="856"/>
                <a:chOff x="0" y="2492"/>
                <a:chExt cx="1693" cy="856"/>
              </a:xfrm>
            </p:grpSpPr>
            <p:sp>
              <p:nvSpPr>
                <p:cNvPr id="189446" name="AutoShape 6"/>
                <p:cNvSpPr>
                  <a:spLocks noChangeArrowheads="1"/>
                </p:cNvSpPr>
                <p:nvPr/>
              </p:nvSpPr>
              <p:spPr bwMode="auto">
                <a:xfrm rot="19742203" flipV="1">
                  <a:off x="219" y="2492"/>
                  <a:ext cx="1474" cy="811"/>
                </a:xfrm>
                <a:prstGeom prst="parallelogram">
                  <a:avLst>
                    <a:gd name="adj" fmla="val 60205"/>
                  </a:avLst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8944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0" y="2860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  <p:graphicFrame>
              <p:nvGraphicFramePr>
                <p:cNvPr id="189448" name="Object 8"/>
                <p:cNvGraphicFramePr>
                  <a:graphicFrameLocks noChangeAspect="1"/>
                </p:cNvGraphicFramePr>
                <p:nvPr/>
              </p:nvGraphicFramePr>
              <p:xfrm>
                <a:off x="866" y="3192"/>
                <a:ext cx="324" cy="1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8" name="CorelDRAW" r:id="rId4" imgW="668520" imgH="320400" progId="CorelDRAW.Graphic.11">
                        <p:embed/>
                      </p:oleObj>
                    </mc:Choice>
                    <mc:Fallback>
                      <p:oleObj name="CorelDRAW" r:id="rId4" imgW="668520" imgH="320400" progId="CorelDRAW.Graphic.11">
                        <p:embed/>
                        <p:pic>
                          <p:nvPicPr>
                            <p:cNvPr id="189448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66" y="3192"/>
                              <a:ext cx="324" cy="1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89449" name="Text Box 9"/>
              <p:cNvSpPr txBox="1">
                <a:spLocks noChangeArrowheads="1"/>
              </p:cNvSpPr>
              <p:nvPr/>
            </p:nvSpPr>
            <p:spPr bwMode="auto">
              <a:xfrm>
                <a:off x="913" y="2318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</a:p>
            </p:txBody>
          </p:sp>
        </p:grpSp>
        <p:grpSp>
          <p:nvGrpSpPr>
            <p:cNvPr id="189450" name="Group 10"/>
            <p:cNvGrpSpPr>
              <a:grpSpLocks/>
            </p:cNvGrpSpPr>
            <p:nvPr/>
          </p:nvGrpSpPr>
          <p:grpSpPr bwMode="auto">
            <a:xfrm>
              <a:off x="120" y="1440"/>
              <a:ext cx="834" cy="1474"/>
              <a:chOff x="120" y="1440"/>
              <a:chExt cx="834" cy="1474"/>
            </a:xfrm>
          </p:grpSpPr>
          <p:sp>
            <p:nvSpPr>
              <p:cNvPr id="189451" name="AutoShape 11"/>
              <p:cNvSpPr>
                <a:spLocks noChangeArrowheads="1"/>
              </p:cNvSpPr>
              <p:nvPr/>
            </p:nvSpPr>
            <p:spPr bwMode="auto">
              <a:xfrm rot="5400000" flipV="1">
                <a:off x="-200" y="1760"/>
                <a:ext cx="1474" cy="834"/>
              </a:xfrm>
              <a:prstGeom prst="parallelogram">
                <a:avLst>
                  <a:gd name="adj" fmla="val 58545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9452" name="Text Box 12"/>
              <p:cNvSpPr txBox="1">
                <a:spLocks noChangeArrowheads="1"/>
              </p:cNvSpPr>
              <p:nvPr/>
            </p:nvSpPr>
            <p:spPr bwMode="auto">
              <a:xfrm rot="19883616">
                <a:off x="152" y="1842"/>
                <a:ext cx="32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V.P.</a:t>
                </a:r>
              </a:p>
            </p:txBody>
          </p:sp>
        </p:grpSp>
      </p:grpSp>
      <p:sp>
        <p:nvSpPr>
          <p:cNvPr id="189453" name="Line 13"/>
          <p:cNvSpPr>
            <a:spLocks noChangeShapeType="1"/>
          </p:cNvSpPr>
          <p:nvPr/>
        </p:nvSpPr>
        <p:spPr bwMode="auto">
          <a:xfrm flipV="1">
            <a:off x="5354638" y="1300163"/>
            <a:ext cx="728662" cy="92710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89454" name="Group 14"/>
          <p:cNvGrpSpPr>
            <a:grpSpLocks/>
          </p:cNvGrpSpPr>
          <p:nvPr/>
        </p:nvGrpSpPr>
        <p:grpSpPr bwMode="auto">
          <a:xfrm>
            <a:off x="5354639" y="1300164"/>
            <a:ext cx="695325" cy="1455737"/>
            <a:chOff x="1392" y="1920"/>
            <a:chExt cx="504" cy="1056"/>
          </a:xfrm>
        </p:grpSpPr>
        <p:sp>
          <p:nvSpPr>
            <p:cNvPr id="189455" name="Line 15"/>
            <p:cNvSpPr>
              <a:spLocks noChangeShapeType="1"/>
            </p:cNvSpPr>
            <p:nvPr/>
          </p:nvSpPr>
          <p:spPr bwMode="auto">
            <a:xfrm>
              <a:off x="1392" y="2592"/>
              <a:ext cx="0" cy="38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456" name="Line 16"/>
            <p:cNvSpPr>
              <a:spLocks noChangeShapeType="1"/>
            </p:cNvSpPr>
            <p:nvPr/>
          </p:nvSpPr>
          <p:spPr bwMode="auto">
            <a:xfrm>
              <a:off x="1896" y="1920"/>
              <a:ext cx="0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457" name="Line 17"/>
            <p:cNvSpPr>
              <a:spLocks noChangeShapeType="1"/>
            </p:cNvSpPr>
            <p:nvPr/>
          </p:nvSpPr>
          <p:spPr bwMode="auto">
            <a:xfrm>
              <a:off x="1392" y="2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458" name="Line 18"/>
            <p:cNvSpPr>
              <a:spLocks noChangeShapeType="1"/>
            </p:cNvSpPr>
            <p:nvPr/>
          </p:nvSpPr>
          <p:spPr bwMode="auto">
            <a:xfrm>
              <a:off x="1896" y="21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89459" name="Line 19"/>
          <p:cNvSpPr>
            <a:spLocks noChangeShapeType="1"/>
          </p:cNvSpPr>
          <p:nvPr/>
        </p:nvSpPr>
        <p:spPr bwMode="auto">
          <a:xfrm>
            <a:off x="5751513" y="504826"/>
            <a:ext cx="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89460" name="Group 20"/>
          <p:cNvGrpSpPr>
            <a:grpSpLocks/>
          </p:cNvGrpSpPr>
          <p:nvPr/>
        </p:nvGrpSpPr>
        <p:grpSpPr bwMode="auto">
          <a:xfrm>
            <a:off x="4494214" y="1035050"/>
            <a:ext cx="1589087" cy="1125538"/>
            <a:chOff x="768" y="1728"/>
            <a:chExt cx="1152" cy="816"/>
          </a:xfrm>
        </p:grpSpPr>
        <p:sp>
          <p:nvSpPr>
            <p:cNvPr id="189461" name="Line 21"/>
            <p:cNvSpPr>
              <a:spLocks noChangeShapeType="1"/>
            </p:cNvSpPr>
            <p:nvPr/>
          </p:nvSpPr>
          <p:spPr bwMode="auto">
            <a:xfrm rot="199807" flipH="1" flipV="1">
              <a:off x="1296" y="1728"/>
              <a:ext cx="624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462" name="Line 22"/>
            <p:cNvSpPr>
              <a:spLocks noChangeShapeType="1"/>
            </p:cNvSpPr>
            <p:nvPr/>
          </p:nvSpPr>
          <p:spPr bwMode="auto">
            <a:xfrm rot="395703" flipH="1" flipV="1">
              <a:off x="768" y="2352"/>
              <a:ext cx="624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463" name="Line 23"/>
            <p:cNvSpPr>
              <a:spLocks noChangeShapeType="1"/>
            </p:cNvSpPr>
            <p:nvPr/>
          </p:nvSpPr>
          <p:spPr bwMode="auto">
            <a:xfrm flipH="1" flipV="1">
              <a:off x="1152" y="248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464" name="Line 24"/>
            <p:cNvSpPr>
              <a:spLocks noChangeShapeType="1"/>
            </p:cNvSpPr>
            <p:nvPr/>
          </p:nvSpPr>
          <p:spPr bwMode="auto">
            <a:xfrm flipH="1" flipV="1">
              <a:off x="1632" y="182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89465" name="Group 25"/>
          <p:cNvGrpSpPr>
            <a:grpSpLocks/>
          </p:cNvGrpSpPr>
          <p:nvPr/>
        </p:nvGrpSpPr>
        <p:grpSpPr bwMode="auto">
          <a:xfrm>
            <a:off x="4560888" y="1927226"/>
            <a:ext cx="1522412" cy="828675"/>
            <a:chOff x="816" y="2375"/>
            <a:chExt cx="1104" cy="601"/>
          </a:xfrm>
        </p:grpSpPr>
        <p:sp>
          <p:nvSpPr>
            <p:cNvPr id="189466" name="Line 26"/>
            <p:cNvSpPr>
              <a:spLocks noChangeShapeType="1"/>
            </p:cNvSpPr>
            <p:nvPr/>
          </p:nvSpPr>
          <p:spPr bwMode="auto">
            <a:xfrm>
              <a:off x="816" y="2688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467" name="Line 27"/>
            <p:cNvSpPr>
              <a:spLocks noChangeShapeType="1"/>
            </p:cNvSpPr>
            <p:nvPr/>
          </p:nvSpPr>
          <p:spPr bwMode="auto">
            <a:xfrm rot="331653">
              <a:off x="1308" y="2375"/>
              <a:ext cx="612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89468" name="Group 28"/>
          <p:cNvGrpSpPr>
            <a:grpSpLocks/>
          </p:cNvGrpSpPr>
          <p:nvPr/>
        </p:nvGrpSpPr>
        <p:grpSpPr bwMode="auto">
          <a:xfrm>
            <a:off x="4560888" y="1035050"/>
            <a:ext cx="685800" cy="1257300"/>
            <a:chOff x="816" y="1728"/>
            <a:chExt cx="498" cy="912"/>
          </a:xfrm>
        </p:grpSpPr>
        <p:sp>
          <p:nvSpPr>
            <p:cNvPr id="189469" name="Line 29"/>
            <p:cNvSpPr>
              <a:spLocks noChangeShapeType="1"/>
            </p:cNvSpPr>
            <p:nvPr/>
          </p:nvSpPr>
          <p:spPr bwMode="auto">
            <a:xfrm>
              <a:off x="1314" y="172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470" name="Line 30"/>
            <p:cNvSpPr>
              <a:spLocks noChangeShapeType="1"/>
            </p:cNvSpPr>
            <p:nvPr/>
          </p:nvSpPr>
          <p:spPr bwMode="auto">
            <a:xfrm>
              <a:off x="816" y="23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89471" name="Group 31"/>
          <p:cNvGrpSpPr>
            <a:grpSpLocks/>
          </p:cNvGrpSpPr>
          <p:nvPr/>
        </p:nvGrpSpPr>
        <p:grpSpPr bwMode="auto">
          <a:xfrm>
            <a:off x="5156201" y="1166813"/>
            <a:ext cx="1146175" cy="1268412"/>
            <a:chOff x="704" y="2067"/>
            <a:chExt cx="722" cy="799"/>
          </a:xfrm>
        </p:grpSpPr>
        <p:sp>
          <p:nvSpPr>
            <p:cNvPr id="189472" name="Text Box 32"/>
            <p:cNvSpPr txBox="1">
              <a:spLocks noChangeArrowheads="1"/>
            </p:cNvSpPr>
            <p:nvPr/>
          </p:nvSpPr>
          <p:spPr bwMode="auto">
            <a:xfrm>
              <a:off x="704" y="2693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9473" name="Text Box 33"/>
            <p:cNvSpPr txBox="1">
              <a:spLocks noChangeArrowheads="1"/>
            </p:cNvSpPr>
            <p:nvPr/>
          </p:nvSpPr>
          <p:spPr bwMode="auto">
            <a:xfrm>
              <a:off x="1246" y="2067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89474" name="Group 34"/>
          <p:cNvGrpSpPr>
            <a:grpSpLocks/>
          </p:cNvGrpSpPr>
          <p:nvPr/>
        </p:nvGrpSpPr>
        <p:grpSpPr bwMode="auto">
          <a:xfrm>
            <a:off x="4360863" y="819151"/>
            <a:ext cx="1090612" cy="1152525"/>
            <a:chOff x="203" y="1848"/>
            <a:chExt cx="687" cy="726"/>
          </a:xfrm>
        </p:grpSpPr>
        <p:sp>
          <p:nvSpPr>
            <p:cNvPr id="189475" name="Text Box 35"/>
            <p:cNvSpPr txBox="1">
              <a:spLocks noChangeArrowheads="1"/>
            </p:cNvSpPr>
            <p:nvPr/>
          </p:nvSpPr>
          <p:spPr bwMode="auto">
            <a:xfrm>
              <a:off x="694" y="1848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b’</a:t>
              </a:r>
            </a:p>
          </p:txBody>
        </p:sp>
        <p:sp>
          <p:nvSpPr>
            <p:cNvPr id="189476" name="Text Box 36"/>
            <p:cNvSpPr txBox="1">
              <a:spLocks noChangeArrowheads="1"/>
            </p:cNvSpPr>
            <p:nvPr/>
          </p:nvSpPr>
          <p:spPr bwMode="auto">
            <a:xfrm>
              <a:off x="203" y="2401"/>
              <a:ext cx="1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a’</a:t>
              </a:r>
            </a:p>
          </p:txBody>
        </p:sp>
      </p:grpSp>
      <p:grpSp>
        <p:nvGrpSpPr>
          <p:cNvPr id="189477" name="Group 37"/>
          <p:cNvGrpSpPr>
            <a:grpSpLocks/>
          </p:cNvGrpSpPr>
          <p:nvPr/>
        </p:nvGrpSpPr>
        <p:grpSpPr bwMode="auto">
          <a:xfrm>
            <a:off x="5156201" y="2185988"/>
            <a:ext cx="1128713" cy="779462"/>
            <a:chOff x="704" y="2709"/>
            <a:chExt cx="711" cy="491"/>
          </a:xfrm>
        </p:grpSpPr>
        <p:sp>
          <p:nvSpPr>
            <p:cNvPr id="189478" name="Text Box 38"/>
            <p:cNvSpPr txBox="1">
              <a:spLocks noChangeArrowheads="1"/>
            </p:cNvSpPr>
            <p:nvPr/>
          </p:nvSpPr>
          <p:spPr bwMode="auto">
            <a:xfrm>
              <a:off x="1251" y="2709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9479" name="Text Box 39"/>
            <p:cNvSpPr txBox="1">
              <a:spLocks noChangeArrowheads="1"/>
            </p:cNvSpPr>
            <p:nvPr/>
          </p:nvSpPr>
          <p:spPr bwMode="auto">
            <a:xfrm>
              <a:off x="704" y="3027"/>
              <a:ext cx="15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189480" name="Line 40"/>
          <p:cNvSpPr>
            <a:spLocks noChangeShapeType="1"/>
          </p:cNvSpPr>
          <p:nvPr/>
        </p:nvSpPr>
        <p:spPr bwMode="auto">
          <a:xfrm flipH="1" flipV="1">
            <a:off x="6215063" y="1962150"/>
            <a:ext cx="398462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89481" name="Group 41"/>
          <p:cNvGrpSpPr>
            <a:grpSpLocks/>
          </p:cNvGrpSpPr>
          <p:nvPr/>
        </p:nvGrpSpPr>
        <p:grpSpPr bwMode="auto">
          <a:xfrm>
            <a:off x="4592639" y="1498601"/>
            <a:ext cx="663575" cy="396875"/>
            <a:chOff x="840" y="2064"/>
            <a:chExt cx="480" cy="288"/>
          </a:xfrm>
        </p:grpSpPr>
        <p:sp>
          <p:nvSpPr>
            <p:cNvPr id="189482" name="Line 42"/>
            <p:cNvSpPr>
              <a:spLocks noChangeShapeType="1"/>
            </p:cNvSpPr>
            <p:nvPr/>
          </p:nvSpPr>
          <p:spPr bwMode="auto">
            <a:xfrm flipV="1">
              <a:off x="840" y="206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483" name="Rectangle 43"/>
            <p:cNvSpPr>
              <a:spLocks noChangeArrowheads="1"/>
            </p:cNvSpPr>
            <p:nvPr/>
          </p:nvSpPr>
          <p:spPr bwMode="auto">
            <a:xfrm>
              <a:off x="918" y="2106"/>
              <a:ext cx="192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</p:grpSp>
      <p:grpSp>
        <p:nvGrpSpPr>
          <p:cNvPr id="189484" name="Group 44"/>
          <p:cNvGrpSpPr>
            <a:grpSpLocks/>
          </p:cNvGrpSpPr>
          <p:nvPr/>
        </p:nvGrpSpPr>
        <p:grpSpPr bwMode="auto">
          <a:xfrm>
            <a:off x="5346700" y="1862139"/>
            <a:ext cx="661988" cy="396875"/>
            <a:chOff x="840" y="2064"/>
            <a:chExt cx="480" cy="288"/>
          </a:xfrm>
        </p:grpSpPr>
        <p:sp>
          <p:nvSpPr>
            <p:cNvPr id="189485" name="Line 45"/>
            <p:cNvSpPr>
              <a:spLocks noChangeShapeType="1"/>
            </p:cNvSpPr>
            <p:nvPr/>
          </p:nvSpPr>
          <p:spPr bwMode="auto">
            <a:xfrm flipV="1">
              <a:off x="840" y="206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486" name="Rectangle 46"/>
            <p:cNvSpPr>
              <a:spLocks noChangeArrowheads="1"/>
            </p:cNvSpPr>
            <p:nvPr/>
          </p:nvSpPr>
          <p:spPr bwMode="auto">
            <a:xfrm>
              <a:off x="917" y="2105"/>
              <a:ext cx="192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</p:grpSp>
      <p:grpSp>
        <p:nvGrpSpPr>
          <p:cNvPr id="189487" name="Group 47"/>
          <p:cNvGrpSpPr>
            <a:grpSpLocks/>
          </p:cNvGrpSpPr>
          <p:nvPr/>
        </p:nvGrpSpPr>
        <p:grpSpPr bwMode="auto">
          <a:xfrm>
            <a:off x="4560888" y="1042989"/>
            <a:ext cx="677862" cy="852487"/>
            <a:chOff x="329" y="1989"/>
            <a:chExt cx="427" cy="537"/>
          </a:xfrm>
        </p:grpSpPr>
        <p:sp>
          <p:nvSpPr>
            <p:cNvPr id="189488" name="Line 48"/>
            <p:cNvSpPr>
              <a:spLocks noChangeShapeType="1"/>
            </p:cNvSpPr>
            <p:nvPr/>
          </p:nvSpPr>
          <p:spPr bwMode="auto">
            <a:xfrm flipV="1">
              <a:off x="329" y="1989"/>
              <a:ext cx="427" cy="5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489" name="Text Box 49"/>
            <p:cNvSpPr txBox="1">
              <a:spLocks noChangeArrowheads="1"/>
            </p:cNvSpPr>
            <p:nvPr/>
          </p:nvSpPr>
          <p:spPr bwMode="auto">
            <a:xfrm rot="-2978203">
              <a:off x="367" y="2080"/>
              <a:ext cx="3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F.V</a:t>
              </a:r>
              <a:r>
                <a:rPr lang="en-US" altLang="en-US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189490" name="Group 50"/>
          <p:cNvGrpSpPr>
            <a:grpSpLocks/>
          </p:cNvGrpSpPr>
          <p:nvPr/>
        </p:nvGrpSpPr>
        <p:grpSpPr bwMode="auto">
          <a:xfrm>
            <a:off x="5372101" y="2243139"/>
            <a:ext cx="714375" cy="530225"/>
            <a:chOff x="840" y="2745"/>
            <a:chExt cx="450" cy="334"/>
          </a:xfrm>
        </p:grpSpPr>
        <p:sp>
          <p:nvSpPr>
            <p:cNvPr id="189491" name="Line 51"/>
            <p:cNvSpPr>
              <a:spLocks noChangeShapeType="1"/>
            </p:cNvSpPr>
            <p:nvPr/>
          </p:nvSpPr>
          <p:spPr bwMode="auto">
            <a:xfrm rot="344722" flipV="1">
              <a:off x="840" y="2745"/>
              <a:ext cx="417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492" name="Text Box 52"/>
            <p:cNvSpPr txBox="1">
              <a:spLocks noChangeArrowheads="1"/>
            </p:cNvSpPr>
            <p:nvPr/>
          </p:nvSpPr>
          <p:spPr bwMode="auto">
            <a:xfrm rot="19505489">
              <a:off x="998" y="2844"/>
              <a:ext cx="2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T.V.</a:t>
              </a:r>
            </a:p>
          </p:txBody>
        </p:sp>
      </p:grpSp>
      <p:sp>
        <p:nvSpPr>
          <p:cNvPr id="189493" name="Text Box 53"/>
          <p:cNvSpPr txBox="1">
            <a:spLocks noChangeArrowheads="1"/>
          </p:cNvSpPr>
          <p:nvPr/>
        </p:nvSpPr>
        <p:spPr bwMode="auto">
          <a:xfrm>
            <a:off x="1663700" y="4286251"/>
            <a:ext cx="265430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A Line inclined to Vp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and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parallel to Hp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3333CC"/>
                </a:solidFill>
                <a:latin typeface="Tahoma" panose="020B0604030504040204" pitchFamily="34" charset="0"/>
              </a:rPr>
              <a:t>(Pictorial presentation)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89494" name="Group 54"/>
          <p:cNvGrpSpPr>
            <a:grpSpLocks/>
          </p:cNvGrpSpPr>
          <p:nvPr/>
        </p:nvGrpSpPr>
        <p:grpSpPr bwMode="auto">
          <a:xfrm>
            <a:off x="4343401" y="5105401"/>
            <a:ext cx="2354263" cy="1344613"/>
            <a:chOff x="2076" y="2457"/>
            <a:chExt cx="1483" cy="847"/>
          </a:xfrm>
        </p:grpSpPr>
        <p:sp>
          <p:nvSpPr>
            <p:cNvPr id="189495" name="AutoShape 55"/>
            <p:cNvSpPr>
              <a:spLocks noChangeArrowheads="1"/>
            </p:cNvSpPr>
            <p:nvPr/>
          </p:nvSpPr>
          <p:spPr bwMode="auto">
            <a:xfrm rot="19742203" flipV="1">
              <a:off x="2076" y="2457"/>
              <a:ext cx="1483" cy="816"/>
            </a:xfrm>
            <a:prstGeom prst="parallelogram">
              <a:avLst>
                <a:gd name="adj" fmla="val 60201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aphicFrame>
          <p:nvGraphicFramePr>
            <p:cNvPr id="189496" name="Object 56"/>
            <p:cNvGraphicFramePr>
              <a:graphicFrameLocks noChangeAspect="1"/>
            </p:cNvGraphicFramePr>
            <p:nvPr/>
          </p:nvGraphicFramePr>
          <p:xfrm>
            <a:off x="2667" y="3147"/>
            <a:ext cx="32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CorelDRAW" r:id="rId6" imgW="668520" imgH="320400" progId="CorelDRAW.Graphic.11">
                    <p:embed/>
                  </p:oleObj>
                </mc:Choice>
                <mc:Fallback>
                  <p:oleObj name="CorelDRAW" r:id="rId6" imgW="668520" imgH="320400" progId="CorelDRAW.Graphic.11">
                    <p:embed/>
                    <p:pic>
                      <p:nvPicPr>
                        <p:cNvPr id="189496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" y="3147"/>
                          <a:ext cx="32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9497" name="Group 57"/>
          <p:cNvGrpSpPr>
            <a:grpSpLocks/>
          </p:cNvGrpSpPr>
          <p:nvPr/>
        </p:nvGrpSpPr>
        <p:grpSpPr bwMode="auto">
          <a:xfrm>
            <a:off x="5167313" y="5567363"/>
            <a:ext cx="436562" cy="317500"/>
            <a:chOff x="2583" y="2739"/>
            <a:chExt cx="275" cy="200"/>
          </a:xfrm>
        </p:grpSpPr>
        <p:sp>
          <p:nvSpPr>
            <p:cNvPr id="189498" name="Text Box 58"/>
            <p:cNvSpPr txBox="1">
              <a:spLocks noChangeArrowheads="1"/>
            </p:cNvSpPr>
            <p:nvPr/>
          </p:nvSpPr>
          <p:spPr bwMode="auto">
            <a:xfrm>
              <a:off x="2673" y="2766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Ø</a:t>
              </a:r>
            </a:p>
          </p:txBody>
        </p:sp>
        <p:sp>
          <p:nvSpPr>
            <p:cNvPr id="189499" name="Line 59"/>
            <p:cNvSpPr>
              <a:spLocks noChangeShapeType="1"/>
            </p:cNvSpPr>
            <p:nvPr/>
          </p:nvSpPr>
          <p:spPr bwMode="auto">
            <a:xfrm flipV="1">
              <a:off x="2583" y="2739"/>
              <a:ext cx="252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89500" name="Group 60"/>
          <p:cNvGrpSpPr>
            <a:grpSpLocks/>
          </p:cNvGrpSpPr>
          <p:nvPr/>
        </p:nvGrpSpPr>
        <p:grpSpPr bwMode="auto">
          <a:xfrm>
            <a:off x="4211636" y="3429001"/>
            <a:ext cx="1333500" cy="2354263"/>
            <a:chOff x="1981" y="1392"/>
            <a:chExt cx="840" cy="1483"/>
          </a:xfrm>
        </p:grpSpPr>
        <p:sp>
          <p:nvSpPr>
            <p:cNvPr id="189501" name="AutoShape 61"/>
            <p:cNvSpPr>
              <a:spLocks noChangeArrowheads="1"/>
            </p:cNvSpPr>
            <p:nvPr/>
          </p:nvSpPr>
          <p:spPr bwMode="auto">
            <a:xfrm rot="5400000" flipV="1">
              <a:off x="1659" y="1714"/>
              <a:ext cx="1483" cy="840"/>
            </a:xfrm>
            <a:prstGeom prst="parallelogram">
              <a:avLst>
                <a:gd name="adj" fmla="val 58481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502" name="Text Box 62"/>
            <p:cNvSpPr txBox="1">
              <a:spLocks noChangeArrowheads="1"/>
            </p:cNvSpPr>
            <p:nvPr/>
          </p:nvSpPr>
          <p:spPr bwMode="auto">
            <a:xfrm rot="19883616">
              <a:off x="1985" y="1790"/>
              <a:ext cx="3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V.P.</a:t>
              </a:r>
            </a:p>
          </p:txBody>
        </p:sp>
      </p:grpSp>
      <p:grpSp>
        <p:nvGrpSpPr>
          <p:cNvPr id="189503" name="Group 63"/>
          <p:cNvGrpSpPr>
            <a:grpSpLocks/>
          </p:cNvGrpSpPr>
          <p:nvPr/>
        </p:nvGrpSpPr>
        <p:grpSpPr bwMode="auto">
          <a:xfrm>
            <a:off x="5183189" y="5053013"/>
            <a:ext cx="1266825" cy="800100"/>
            <a:chOff x="3600" y="2208"/>
            <a:chExt cx="912" cy="576"/>
          </a:xfrm>
        </p:grpSpPr>
        <p:sp>
          <p:nvSpPr>
            <p:cNvPr id="189504" name="Line 64"/>
            <p:cNvSpPr>
              <a:spLocks noChangeShapeType="1"/>
            </p:cNvSpPr>
            <p:nvPr/>
          </p:nvSpPr>
          <p:spPr bwMode="auto">
            <a:xfrm>
              <a:off x="3600" y="2754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89505" name="Group 65"/>
            <p:cNvGrpSpPr>
              <a:grpSpLocks/>
            </p:cNvGrpSpPr>
            <p:nvPr/>
          </p:nvGrpSpPr>
          <p:grpSpPr bwMode="auto">
            <a:xfrm>
              <a:off x="3600" y="2208"/>
              <a:ext cx="912" cy="576"/>
              <a:chOff x="3600" y="2208"/>
              <a:chExt cx="912" cy="576"/>
            </a:xfrm>
          </p:grpSpPr>
          <p:sp>
            <p:nvSpPr>
              <p:cNvPr id="189506" name="Line 66"/>
              <p:cNvSpPr>
                <a:spLocks noChangeShapeType="1"/>
              </p:cNvSpPr>
              <p:nvPr/>
            </p:nvSpPr>
            <p:spPr bwMode="auto">
              <a:xfrm>
                <a:off x="3600" y="220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9507" name="Line 67"/>
              <p:cNvSpPr>
                <a:spLocks noChangeShapeType="1"/>
              </p:cNvSpPr>
              <p:nvPr/>
            </p:nvSpPr>
            <p:spPr bwMode="auto">
              <a:xfrm>
                <a:off x="4506" y="220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9508" name="Line 6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9509" name="Line 69"/>
              <p:cNvSpPr>
                <a:spLocks noChangeShapeType="1"/>
              </p:cNvSpPr>
              <p:nvPr/>
            </p:nvSpPr>
            <p:spPr bwMode="auto">
              <a:xfrm>
                <a:off x="4512" y="23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</p:grpSp>
      <p:grpSp>
        <p:nvGrpSpPr>
          <p:cNvPr id="189510" name="Group 70"/>
          <p:cNvGrpSpPr>
            <a:grpSpLocks/>
          </p:cNvGrpSpPr>
          <p:nvPr/>
        </p:nvGrpSpPr>
        <p:grpSpPr bwMode="auto">
          <a:xfrm>
            <a:off x="4584701" y="4452939"/>
            <a:ext cx="1865313" cy="600075"/>
            <a:chOff x="3168" y="1776"/>
            <a:chExt cx="1344" cy="432"/>
          </a:xfrm>
        </p:grpSpPr>
        <p:sp>
          <p:nvSpPr>
            <p:cNvPr id="189511" name="Line 71"/>
            <p:cNvSpPr>
              <a:spLocks noChangeShapeType="1"/>
            </p:cNvSpPr>
            <p:nvPr/>
          </p:nvSpPr>
          <p:spPr bwMode="auto">
            <a:xfrm flipH="1" flipV="1">
              <a:off x="3168" y="196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89512" name="Group 72"/>
            <p:cNvGrpSpPr>
              <a:grpSpLocks/>
            </p:cNvGrpSpPr>
            <p:nvPr/>
          </p:nvGrpSpPr>
          <p:grpSpPr bwMode="auto">
            <a:xfrm>
              <a:off x="3168" y="1776"/>
              <a:ext cx="1344" cy="432"/>
              <a:chOff x="3168" y="1776"/>
              <a:chExt cx="1344" cy="432"/>
            </a:xfrm>
          </p:grpSpPr>
          <p:sp>
            <p:nvSpPr>
              <p:cNvPr id="189513" name="Line 73"/>
              <p:cNvSpPr>
                <a:spLocks noChangeShapeType="1"/>
              </p:cNvSpPr>
              <p:nvPr/>
            </p:nvSpPr>
            <p:spPr bwMode="auto">
              <a:xfrm flipH="1" flipV="1">
                <a:off x="3552" y="1776"/>
                <a:ext cx="96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9514" name="Line 74"/>
              <p:cNvSpPr>
                <a:spLocks noChangeShapeType="1"/>
              </p:cNvSpPr>
              <p:nvPr/>
            </p:nvSpPr>
            <p:spPr bwMode="auto">
              <a:xfrm flipV="1">
                <a:off x="3168" y="1776"/>
                <a:ext cx="38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9515" name="Line 75"/>
              <p:cNvSpPr>
                <a:spLocks noChangeShapeType="1"/>
              </p:cNvSpPr>
              <p:nvPr/>
            </p:nvSpPr>
            <p:spPr bwMode="auto">
              <a:xfrm flipH="1" flipV="1">
                <a:off x="3408" y="2112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9516" name="Line 76"/>
              <p:cNvSpPr>
                <a:spLocks noChangeShapeType="1"/>
              </p:cNvSpPr>
              <p:nvPr/>
            </p:nvSpPr>
            <p:spPr bwMode="auto">
              <a:xfrm flipH="1" flipV="1">
                <a:off x="3888" y="192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189517" name="Line 77"/>
          <p:cNvSpPr>
            <a:spLocks noChangeShapeType="1"/>
          </p:cNvSpPr>
          <p:nvPr/>
        </p:nvSpPr>
        <p:spPr bwMode="auto">
          <a:xfrm flipV="1">
            <a:off x="5183188" y="4803775"/>
            <a:ext cx="400050" cy="249238"/>
          </a:xfrm>
          <a:prstGeom prst="line">
            <a:avLst/>
          </a:prstGeom>
          <a:noFill/>
          <a:ln w="28575">
            <a:solidFill>
              <a:srgbClr val="CC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89518" name="Group 78"/>
          <p:cNvGrpSpPr>
            <a:grpSpLocks/>
          </p:cNvGrpSpPr>
          <p:nvPr/>
        </p:nvGrpSpPr>
        <p:grpSpPr bwMode="auto">
          <a:xfrm>
            <a:off x="4584701" y="4452939"/>
            <a:ext cx="1865313" cy="1400175"/>
            <a:chOff x="2216" y="2037"/>
            <a:chExt cx="1175" cy="882"/>
          </a:xfrm>
        </p:grpSpPr>
        <p:sp>
          <p:nvSpPr>
            <p:cNvPr id="189519" name="Line 79"/>
            <p:cNvSpPr>
              <a:spLocks noChangeShapeType="1"/>
            </p:cNvSpPr>
            <p:nvPr/>
          </p:nvSpPr>
          <p:spPr bwMode="auto">
            <a:xfrm>
              <a:off x="2216" y="2734"/>
              <a:ext cx="378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520" name="Line 80"/>
            <p:cNvSpPr>
              <a:spLocks noChangeShapeType="1"/>
            </p:cNvSpPr>
            <p:nvPr/>
          </p:nvSpPr>
          <p:spPr bwMode="auto">
            <a:xfrm rot="-220983" flipH="1" flipV="1">
              <a:off x="2593" y="2499"/>
              <a:ext cx="798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89521" name="Group 81"/>
            <p:cNvGrpSpPr>
              <a:grpSpLocks/>
            </p:cNvGrpSpPr>
            <p:nvPr/>
          </p:nvGrpSpPr>
          <p:grpSpPr bwMode="auto">
            <a:xfrm>
              <a:off x="2216" y="2037"/>
              <a:ext cx="351" cy="714"/>
              <a:chOff x="3168" y="1776"/>
              <a:chExt cx="402" cy="816"/>
            </a:xfrm>
          </p:grpSpPr>
          <p:sp>
            <p:nvSpPr>
              <p:cNvPr id="189522" name="Line 82"/>
              <p:cNvSpPr>
                <a:spLocks noChangeShapeType="1"/>
              </p:cNvSpPr>
              <p:nvPr/>
            </p:nvSpPr>
            <p:spPr bwMode="auto">
              <a:xfrm>
                <a:off x="3168" y="1968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9523" name="Line 83"/>
              <p:cNvSpPr>
                <a:spLocks noChangeShapeType="1"/>
              </p:cNvSpPr>
              <p:nvPr/>
            </p:nvSpPr>
            <p:spPr bwMode="auto">
              <a:xfrm>
                <a:off x="3570" y="177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</p:grpSp>
      <p:grpSp>
        <p:nvGrpSpPr>
          <p:cNvPr id="189524" name="Group 84"/>
          <p:cNvGrpSpPr>
            <a:grpSpLocks/>
          </p:cNvGrpSpPr>
          <p:nvPr/>
        </p:nvGrpSpPr>
        <p:grpSpPr bwMode="auto">
          <a:xfrm>
            <a:off x="5041901" y="5686425"/>
            <a:ext cx="1622227" cy="363538"/>
            <a:chOff x="3498" y="2664"/>
            <a:chExt cx="1168" cy="262"/>
          </a:xfrm>
        </p:grpSpPr>
        <p:sp>
          <p:nvSpPr>
            <p:cNvPr id="189525" name="Text Box 85"/>
            <p:cNvSpPr txBox="1">
              <a:spLocks noChangeArrowheads="1"/>
            </p:cNvSpPr>
            <p:nvPr/>
          </p:nvSpPr>
          <p:spPr bwMode="auto">
            <a:xfrm>
              <a:off x="3498" y="2706"/>
              <a:ext cx="19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9526" name="Text Box 86"/>
            <p:cNvSpPr txBox="1">
              <a:spLocks noChangeArrowheads="1"/>
            </p:cNvSpPr>
            <p:nvPr/>
          </p:nvSpPr>
          <p:spPr bwMode="auto">
            <a:xfrm>
              <a:off x="4468" y="2664"/>
              <a:ext cx="198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89527" name="Group 87"/>
          <p:cNvGrpSpPr>
            <a:grpSpLocks/>
          </p:cNvGrpSpPr>
          <p:nvPr/>
        </p:nvGrpSpPr>
        <p:grpSpPr bwMode="auto">
          <a:xfrm>
            <a:off x="4384678" y="4254501"/>
            <a:ext cx="998339" cy="587375"/>
            <a:chOff x="3024" y="1633"/>
            <a:chExt cx="719" cy="423"/>
          </a:xfrm>
        </p:grpSpPr>
        <p:sp>
          <p:nvSpPr>
            <p:cNvPr id="189528" name="Text Box 88"/>
            <p:cNvSpPr txBox="1">
              <a:spLocks noChangeArrowheads="1"/>
            </p:cNvSpPr>
            <p:nvPr/>
          </p:nvSpPr>
          <p:spPr bwMode="auto">
            <a:xfrm>
              <a:off x="3024" y="1836"/>
              <a:ext cx="233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a’</a:t>
              </a:r>
            </a:p>
          </p:txBody>
        </p:sp>
        <p:sp>
          <p:nvSpPr>
            <p:cNvPr id="189529" name="Text Box 89"/>
            <p:cNvSpPr txBox="1">
              <a:spLocks noChangeArrowheads="1"/>
            </p:cNvSpPr>
            <p:nvPr/>
          </p:nvSpPr>
          <p:spPr bwMode="auto">
            <a:xfrm>
              <a:off x="3503" y="1633"/>
              <a:ext cx="24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b’</a:t>
              </a:r>
            </a:p>
          </p:txBody>
        </p:sp>
      </p:grpSp>
      <p:grpSp>
        <p:nvGrpSpPr>
          <p:cNvPr id="189530" name="Group 90"/>
          <p:cNvGrpSpPr>
            <a:grpSpLocks/>
          </p:cNvGrpSpPr>
          <p:nvPr/>
        </p:nvGrpSpPr>
        <p:grpSpPr bwMode="auto">
          <a:xfrm>
            <a:off x="4968876" y="4919664"/>
            <a:ext cx="1808162" cy="320675"/>
            <a:chOff x="2447" y="2331"/>
            <a:chExt cx="1139" cy="202"/>
          </a:xfrm>
        </p:grpSpPr>
        <p:sp>
          <p:nvSpPr>
            <p:cNvPr id="189531" name="Line 91"/>
            <p:cNvSpPr>
              <a:spLocks noChangeShapeType="1"/>
            </p:cNvSpPr>
            <p:nvPr/>
          </p:nvSpPr>
          <p:spPr bwMode="auto">
            <a:xfrm>
              <a:off x="2593" y="2415"/>
              <a:ext cx="798" cy="0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89532" name="Group 92"/>
            <p:cNvGrpSpPr>
              <a:grpSpLocks/>
            </p:cNvGrpSpPr>
            <p:nvPr/>
          </p:nvGrpSpPr>
          <p:grpSpPr bwMode="auto">
            <a:xfrm>
              <a:off x="2447" y="2331"/>
              <a:ext cx="1139" cy="202"/>
              <a:chOff x="3431" y="2112"/>
              <a:chExt cx="1302" cy="231"/>
            </a:xfrm>
          </p:grpSpPr>
          <p:sp>
            <p:nvSpPr>
              <p:cNvPr id="189533" name="Text Box 93"/>
              <p:cNvSpPr txBox="1">
                <a:spLocks noChangeArrowheads="1"/>
              </p:cNvSpPr>
              <p:nvPr/>
            </p:nvSpPr>
            <p:spPr bwMode="auto">
              <a:xfrm>
                <a:off x="4513" y="2112"/>
                <a:ext cx="220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89534" name="Text Box 94"/>
              <p:cNvSpPr txBox="1">
                <a:spLocks noChangeArrowheads="1"/>
              </p:cNvSpPr>
              <p:nvPr/>
            </p:nvSpPr>
            <p:spPr bwMode="auto">
              <a:xfrm>
                <a:off x="3431" y="2123"/>
                <a:ext cx="226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</p:grpSp>
      <p:sp>
        <p:nvSpPr>
          <p:cNvPr id="189535" name="Line 95"/>
          <p:cNvSpPr>
            <a:spLocks noChangeShapeType="1"/>
          </p:cNvSpPr>
          <p:nvPr/>
        </p:nvSpPr>
        <p:spPr bwMode="auto">
          <a:xfrm>
            <a:off x="5783263" y="3921125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9536" name="Line 96"/>
          <p:cNvSpPr>
            <a:spLocks noChangeShapeType="1"/>
          </p:cNvSpPr>
          <p:nvPr/>
        </p:nvSpPr>
        <p:spPr bwMode="auto">
          <a:xfrm flipH="1" flipV="1">
            <a:off x="6848476" y="5867400"/>
            <a:ext cx="600075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9537" name="Text Box 97"/>
          <p:cNvSpPr txBox="1">
            <a:spLocks noChangeArrowheads="1"/>
          </p:cNvSpPr>
          <p:nvPr/>
        </p:nvSpPr>
        <p:spPr bwMode="auto">
          <a:xfrm>
            <a:off x="5308600" y="4826000"/>
            <a:ext cx="2936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Ø</a:t>
            </a:r>
          </a:p>
        </p:txBody>
      </p:sp>
      <p:sp>
        <p:nvSpPr>
          <p:cNvPr id="189538" name="Text Box 98"/>
          <p:cNvSpPr txBox="1">
            <a:spLocks noChangeArrowheads="1"/>
          </p:cNvSpPr>
          <p:nvPr/>
        </p:nvSpPr>
        <p:spPr bwMode="auto">
          <a:xfrm rot="20386156">
            <a:off x="4624389" y="4243388"/>
            <a:ext cx="523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F.V</a:t>
            </a:r>
            <a:r>
              <a:rPr lang="en-US" altLang="en-US" b="1" i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89539" name="Text Box 99"/>
          <p:cNvSpPr txBox="1">
            <a:spLocks noChangeArrowheads="1"/>
          </p:cNvSpPr>
          <p:nvPr/>
        </p:nvSpPr>
        <p:spPr bwMode="auto">
          <a:xfrm rot="35950">
            <a:off x="5656812" y="5781776"/>
            <a:ext cx="464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T.V.</a:t>
            </a:r>
          </a:p>
        </p:txBody>
      </p:sp>
      <p:grpSp>
        <p:nvGrpSpPr>
          <p:cNvPr id="189540" name="Group 100"/>
          <p:cNvGrpSpPr>
            <a:grpSpLocks/>
          </p:cNvGrpSpPr>
          <p:nvPr/>
        </p:nvGrpSpPr>
        <p:grpSpPr bwMode="auto">
          <a:xfrm>
            <a:off x="7924800" y="304800"/>
            <a:ext cx="2514600" cy="2960688"/>
            <a:chOff x="3888" y="192"/>
            <a:chExt cx="1584" cy="1865"/>
          </a:xfrm>
        </p:grpSpPr>
        <p:sp>
          <p:nvSpPr>
            <p:cNvPr id="189541" name="Rectangle 101"/>
            <p:cNvSpPr>
              <a:spLocks noChangeArrowheads="1"/>
            </p:cNvSpPr>
            <p:nvPr/>
          </p:nvSpPr>
          <p:spPr bwMode="auto">
            <a:xfrm>
              <a:off x="4128" y="221"/>
              <a:ext cx="1104" cy="93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542" name="Rectangle 102"/>
            <p:cNvSpPr>
              <a:spLocks noChangeArrowheads="1"/>
            </p:cNvSpPr>
            <p:nvPr/>
          </p:nvSpPr>
          <p:spPr bwMode="auto">
            <a:xfrm>
              <a:off x="4128" y="1097"/>
              <a:ext cx="1104" cy="93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543" name="Line 103"/>
            <p:cNvSpPr>
              <a:spLocks noChangeShapeType="1"/>
            </p:cNvSpPr>
            <p:nvPr/>
          </p:nvSpPr>
          <p:spPr bwMode="auto">
            <a:xfrm>
              <a:off x="3984" y="1095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544" name="Text Box 104"/>
            <p:cNvSpPr txBox="1">
              <a:spLocks noChangeArrowheads="1"/>
            </p:cNvSpPr>
            <p:nvPr/>
          </p:nvSpPr>
          <p:spPr bwMode="auto">
            <a:xfrm>
              <a:off x="3888" y="1059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89545" name="Text Box 105"/>
            <p:cNvSpPr txBox="1">
              <a:spLocks noChangeArrowheads="1"/>
            </p:cNvSpPr>
            <p:nvPr/>
          </p:nvSpPr>
          <p:spPr bwMode="auto">
            <a:xfrm>
              <a:off x="5275" y="1059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89546" name="Line 106"/>
            <p:cNvSpPr>
              <a:spLocks noChangeShapeType="1"/>
            </p:cNvSpPr>
            <p:nvPr/>
          </p:nvSpPr>
          <p:spPr bwMode="auto">
            <a:xfrm>
              <a:off x="4365" y="912"/>
              <a:ext cx="0" cy="48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547" name="Line 107"/>
            <p:cNvSpPr>
              <a:spLocks noChangeShapeType="1"/>
            </p:cNvSpPr>
            <p:nvPr/>
          </p:nvSpPr>
          <p:spPr bwMode="auto">
            <a:xfrm>
              <a:off x="4930" y="602"/>
              <a:ext cx="0" cy="79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548" name="Line 108"/>
            <p:cNvSpPr>
              <a:spLocks noChangeShapeType="1"/>
            </p:cNvSpPr>
            <p:nvPr/>
          </p:nvSpPr>
          <p:spPr bwMode="auto">
            <a:xfrm>
              <a:off x="4365" y="1004"/>
              <a:ext cx="816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549" name="Line 109"/>
            <p:cNvSpPr>
              <a:spLocks noChangeShapeType="1"/>
            </p:cNvSpPr>
            <p:nvPr/>
          </p:nvSpPr>
          <p:spPr bwMode="auto">
            <a:xfrm flipV="1">
              <a:off x="4365" y="627"/>
              <a:ext cx="565" cy="3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550" name="Line 110"/>
            <p:cNvSpPr>
              <a:spLocks noChangeShapeType="1"/>
            </p:cNvSpPr>
            <p:nvPr/>
          </p:nvSpPr>
          <p:spPr bwMode="auto">
            <a:xfrm flipV="1">
              <a:off x="4365" y="1388"/>
              <a:ext cx="57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551" name="Line 111"/>
            <p:cNvSpPr>
              <a:spLocks noChangeShapeType="1"/>
            </p:cNvSpPr>
            <p:nvPr/>
          </p:nvSpPr>
          <p:spPr bwMode="auto">
            <a:xfrm>
              <a:off x="4930" y="876"/>
              <a:ext cx="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552" name="Text Box 112"/>
            <p:cNvSpPr txBox="1">
              <a:spLocks noChangeArrowheads="1"/>
            </p:cNvSpPr>
            <p:nvPr/>
          </p:nvSpPr>
          <p:spPr bwMode="auto">
            <a:xfrm>
              <a:off x="4143" y="1845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H.P.</a:t>
              </a:r>
            </a:p>
          </p:txBody>
        </p:sp>
        <p:sp>
          <p:nvSpPr>
            <p:cNvPr id="189553" name="Text Box 113"/>
            <p:cNvSpPr txBox="1">
              <a:spLocks noChangeArrowheads="1"/>
            </p:cNvSpPr>
            <p:nvPr/>
          </p:nvSpPr>
          <p:spPr bwMode="auto">
            <a:xfrm>
              <a:off x="4158" y="192"/>
              <a:ext cx="3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V.P.</a:t>
              </a:r>
            </a:p>
          </p:txBody>
        </p:sp>
        <p:sp>
          <p:nvSpPr>
            <p:cNvPr id="189554" name="Text Box 114"/>
            <p:cNvSpPr txBox="1">
              <a:spLocks noChangeArrowheads="1"/>
            </p:cNvSpPr>
            <p:nvPr/>
          </p:nvSpPr>
          <p:spPr bwMode="auto">
            <a:xfrm rot="19548660">
              <a:off x="4494" y="650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F.V.</a:t>
              </a:r>
            </a:p>
          </p:txBody>
        </p:sp>
        <p:sp>
          <p:nvSpPr>
            <p:cNvPr id="189555" name="Text Box 115"/>
            <p:cNvSpPr txBox="1">
              <a:spLocks noChangeArrowheads="1"/>
            </p:cNvSpPr>
            <p:nvPr/>
          </p:nvSpPr>
          <p:spPr bwMode="auto">
            <a:xfrm>
              <a:off x="4524" y="1374"/>
              <a:ext cx="27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T.V.</a:t>
              </a:r>
            </a:p>
          </p:txBody>
        </p:sp>
        <p:sp>
          <p:nvSpPr>
            <p:cNvPr id="189556" name="Text Box 116"/>
            <p:cNvSpPr txBox="1">
              <a:spLocks noChangeArrowheads="1"/>
            </p:cNvSpPr>
            <p:nvPr/>
          </p:nvSpPr>
          <p:spPr bwMode="auto">
            <a:xfrm>
              <a:off x="4230" y="129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9557" name="Text Box 117"/>
            <p:cNvSpPr txBox="1">
              <a:spLocks noChangeArrowheads="1"/>
            </p:cNvSpPr>
            <p:nvPr/>
          </p:nvSpPr>
          <p:spPr bwMode="auto">
            <a:xfrm>
              <a:off x="4896" y="131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9558" name="Text Box 118"/>
            <p:cNvSpPr txBox="1">
              <a:spLocks noChangeArrowheads="1"/>
            </p:cNvSpPr>
            <p:nvPr/>
          </p:nvSpPr>
          <p:spPr bwMode="auto">
            <a:xfrm>
              <a:off x="4212" y="864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a’</a:t>
              </a:r>
            </a:p>
          </p:txBody>
        </p:sp>
        <p:sp>
          <p:nvSpPr>
            <p:cNvPr id="189559" name="Text Box 119"/>
            <p:cNvSpPr txBox="1">
              <a:spLocks noChangeArrowheads="1"/>
            </p:cNvSpPr>
            <p:nvPr/>
          </p:nvSpPr>
          <p:spPr bwMode="auto">
            <a:xfrm>
              <a:off x="4848" y="462"/>
              <a:ext cx="2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b’</a:t>
              </a:r>
            </a:p>
          </p:txBody>
        </p:sp>
        <p:sp>
          <p:nvSpPr>
            <p:cNvPr id="189560" name="Text Box 120"/>
            <p:cNvSpPr txBox="1">
              <a:spLocks noChangeArrowheads="1"/>
            </p:cNvSpPr>
            <p:nvPr/>
          </p:nvSpPr>
          <p:spPr bwMode="auto">
            <a:xfrm>
              <a:off x="4470" y="846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</p:grpSp>
      <p:grpSp>
        <p:nvGrpSpPr>
          <p:cNvPr id="189561" name="Group 121"/>
          <p:cNvGrpSpPr>
            <a:grpSpLocks/>
          </p:cNvGrpSpPr>
          <p:nvPr/>
        </p:nvGrpSpPr>
        <p:grpSpPr bwMode="auto">
          <a:xfrm>
            <a:off x="7924800" y="3592514"/>
            <a:ext cx="2514600" cy="2960687"/>
            <a:chOff x="3888" y="2160"/>
            <a:chExt cx="1584" cy="1865"/>
          </a:xfrm>
        </p:grpSpPr>
        <p:sp>
          <p:nvSpPr>
            <p:cNvPr id="189562" name="Rectangle 122"/>
            <p:cNvSpPr>
              <a:spLocks noChangeArrowheads="1"/>
            </p:cNvSpPr>
            <p:nvPr/>
          </p:nvSpPr>
          <p:spPr bwMode="auto">
            <a:xfrm>
              <a:off x="4128" y="2189"/>
              <a:ext cx="1104" cy="93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563" name="Rectangle 123"/>
            <p:cNvSpPr>
              <a:spLocks noChangeArrowheads="1"/>
            </p:cNvSpPr>
            <p:nvPr/>
          </p:nvSpPr>
          <p:spPr bwMode="auto">
            <a:xfrm>
              <a:off x="4128" y="3065"/>
              <a:ext cx="1104" cy="93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564" name="Line 124"/>
            <p:cNvSpPr>
              <a:spLocks noChangeShapeType="1"/>
            </p:cNvSpPr>
            <p:nvPr/>
          </p:nvSpPr>
          <p:spPr bwMode="auto">
            <a:xfrm>
              <a:off x="3984" y="3063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565" name="Text Box 125"/>
            <p:cNvSpPr txBox="1">
              <a:spLocks noChangeArrowheads="1"/>
            </p:cNvSpPr>
            <p:nvPr/>
          </p:nvSpPr>
          <p:spPr bwMode="auto">
            <a:xfrm>
              <a:off x="3888" y="3027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89566" name="Text Box 126"/>
            <p:cNvSpPr txBox="1">
              <a:spLocks noChangeArrowheads="1"/>
            </p:cNvSpPr>
            <p:nvPr/>
          </p:nvSpPr>
          <p:spPr bwMode="auto">
            <a:xfrm>
              <a:off x="5275" y="3027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89567" name="Line 127"/>
            <p:cNvSpPr>
              <a:spLocks noChangeShapeType="1"/>
            </p:cNvSpPr>
            <p:nvPr/>
          </p:nvSpPr>
          <p:spPr bwMode="auto">
            <a:xfrm>
              <a:off x="4402" y="2640"/>
              <a:ext cx="0" cy="665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568" name="Line 128"/>
            <p:cNvSpPr>
              <a:spLocks noChangeShapeType="1"/>
            </p:cNvSpPr>
            <p:nvPr/>
          </p:nvSpPr>
          <p:spPr bwMode="auto">
            <a:xfrm>
              <a:off x="4967" y="2592"/>
              <a:ext cx="0" cy="1152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569" name="Line 129"/>
            <p:cNvSpPr>
              <a:spLocks noChangeShapeType="1"/>
            </p:cNvSpPr>
            <p:nvPr/>
          </p:nvSpPr>
          <p:spPr bwMode="auto">
            <a:xfrm>
              <a:off x="4398" y="2736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570" name="Line 130"/>
            <p:cNvSpPr>
              <a:spLocks noChangeShapeType="1"/>
            </p:cNvSpPr>
            <p:nvPr/>
          </p:nvSpPr>
          <p:spPr bwMode="auto">
            <a:xfrm>
              <a:off x="4402" y="3242"/>
              <a:ext cx="565" cy="5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571" name="Line 131"/>
            <p:cNvSpPr>
              <a:spLocks noChangeShapeType="1"/>
            </p:cNvSpPr>
            <p:nvPr/>
          </p:nvSpPr>
          <p:spPr bwMode="auto">
            <a:xfrm>
              <a:off x="4339" y="3242"/>
              <a:ext cx="749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572" name="Text Box 132"/>
            <p:cNvSpPr txBox="1">
              <a:spLocks noChangeArrowheads="1"/>
            </p:cNvSpPr>
            <p:nvPr/>
          </p:nvSpPr>
          <p:spPr bwMode="auto">
            <a:xfrm>
              <a:off x="4143" y="381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H.P.</a:t>
              </a:r>
            </a:p>
          </p:txBody>
        </p:sp>
        <p:sp>
          <p:nvSpPr>
            <p:cNvPr id="189573" name="Text Box 133"/>
            <p:cNvSpPr txBox="1">
              <a:spLocks noChangeArrowheads="1"/>
            </p:cNvSpPr>
            <p:nvPr/>
          </p:nvSpPr>
          <p:spPr bwMode="auto">
            <a:xfrm>
              <a:off x="4158" y="2160"/>
              <a:ext cx="3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V.P.</a:t>
              </a:r>
            </a:p>
          </p:txBody>
        </p:sp>
        <p:sp>
          <p:nvSpPr>
            <p:cNvPr id="189574" name="Text Box 134"/>
            <p:cNvSpPr txBox="1">
              <a:spLocks noChangeArrowheads="1"/>
            </p:cNvSpPr>
            <p:nvPr/>
          </p:nvSpPr>
          <p:spPr bwMode="auto">
            <a:xfrm>
              <a:off x="4494" y="320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Ø</a:t>
              </a:r>
            </a:p>
          </p:txBody>
        </p:sp>
        <p:sp>
          <p:nvSpPr>
            <p:cNvPr id="189575" name="Text Box 135"/>
            <p:cNvSpPr txBox="1">
              <a:spLocks noChangeArrowheads="1"/>
            </p:cNvSpPr>
            <p:nvPr/>
          </p:nvSpPr>
          <p:spPr bwMode="auto">
            <a:xfrm>
              <a:off x="4308" y="3180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9576" name="Text Box 136"/>
            <p:cNvSpPr txBox="1">
              <a:spLocks noChangeArrowheads="1"/>
            </p:cNvSpPr>
            <p:nvPr/>
          </p:nvSpPr>
          <p:spPr bwMode="auto">
            <a:xfrm>
              <a:off x="4896" y="369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9577" name="Text Box 137"/>
            <p:cNvSpPr txBox="1">
              <a:spLocks noChangeArrowheads="1"/>
            </p:cNvSpPr>
            <p:nvPr/>
          </p:nvSpPr>
          <p:spPr bwMode="auto">
            <a:xfrm>
              <a:off x="4296" y="2544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a’</a:t>
              </a:r>
            </a:p>
          </p:txBody>
        </p:sp>
        <p:sp>
          <p:nvSpPr>
            <p:cNvPr id="189578" name="Text Box 138"/>
            <p:cNvSpPr txBox="1">
              <a:spLocks noChangeArrowheads="1"/>
            </p:cNvSpPr>
            <p:nvPr/>
          </p:nvSpPr>
          <p:spPr bwMode="auto">
            <a:xfrm>
              <a:off x="4896" y="2544"/>
              <a:ext cx="2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b’</a:t>
              </a:r>
            </a:p>
          </p:txBody>
        </p:sp>
        <p:sp>
          <p:nvSpPr>
            <p:cNvPr id="189579" name="Text Box 139"/>
            <p:cNvSpPr txBox="1">
              <a:spLocks noChangeArrowheads="1"/>
            </p:cNvSpPr>
            <p:nvPr/>
          </p:nvSpPr>
          <p:spPr bwMode="auto">
            <a:xfrm>
              <a:off x="4512" y="3456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Tv</a:t>
              </a:r>
            </a:p>
          </p:txBody>
        </p:sp>
        <p:sp>
          <p:nvSpPr>
            <p:cNvPr id="189580" name="Text Box 140"/>
            <p:cNvSpPr txBox="1">
              <a:spLocks noChangeArrowheads="1"/>
            </p:cNvSpPr>
            <p:nvPr/>
          </p:nvSpPr>
          <p:spPr bwMode="auto">
            <a:xfrm>
              <a:off x="4560" y="249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Fv</a:t>
              </a:r>
            </a:p>
          </p:txBody>
        </p:sp>
      </p:grpSp>
      <p:grpSp>
        <p:nvGrpSpPr>
          <p:cNvPr id="189581" name="Group 141"/>
          <p:cNvGrpSpPr>
            <a:grpSpLocks/>
          </p:cNvGrpSpPr>
          <p:nvPr/>
        </p:nvGrpSpPr>
        <p:grpSpPr bwMode="auto">
          <a:xfrm>
            <a:off x="6477000" y="3632200"/>
            <a:ext cx="1600200" cy="635000"/>
            <a:chOff x="3120" y="2160"/>
            <a:chExt cx="1008" cy="400"/>
          </a:xfrm>
        </p:grpSpPr>
        <p:sp>
          <p:nvSpPr>
            <p:cNvPr id="189582" name="AutoShape 142"/>
            <p:cNvSpPr>
              <a:spLocks noChangeArrowheads="1"/>
            </p:cNvSpPr>
            <p:nvPr/>
          </p:nvSpPr>
          <p:spPr bwMode="auto">
            <a:xfrm>
              <a:off x="3120" y="2176"/>
              <a:ext cx="1008" cy="384"/>
            </a:xfrm>
            <a:prstGeom prst="wedgeRoundRectCallout">
              <a:avLst>
                <a:gd name="adj1" fmla="val 58731"/>
                <a:gd name="adj2" fmla="val 84375"/>
                <a:gd name="adj3" fmla="val 16667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9583" name="Text Box 143"/>
            <p:cNvSpPr txBox="1">
              <a:spLocks noChangeArrowheads="1"/>
            </p:cNvSpPr>
            <p:nvPr/>
          </p:nvSpPr>
          <p:spPr bwMode="auto">
            <a:xfrm>
              <a:off x="3120" y="2160"/>
              <a:ext cx="99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Tv inclined to xy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Fv parallel to xy.</a:t>
              </a:r>
            </a:p>
          </p:txBody>
        </p:sp>
      </p:grpSp>
      <p:sp>
        <p:nvSpPr>
          <p:cNvPr id="189584" name="Oval 144"/>
          <p:cNvSpPr>
            <a:spLocks noChangeArrowheads="1"/>
          </p:cNvSpPr>
          <p:nvPr/>
        </p:nvSpPr>
        <p:spPr bwMode="auto">
          <a:xfrm>
            <a:off x="2309813" y="762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3.</a:t>
            </a:r>
          </a:p>
        </p:txBody>
      </p:sp>
      <p:sp>
        <p:nvSpPr>
          <p:cNvPr id="189585" name="Oval 145"/>
          <p:cNvSpPr>
            <a:spLocks noChangeArrowheads="1"/>
          </p:cNvSpPr>
          <p:nvPr/>
        </p:nvSpPr>
        <p:spPr bwMode="auto">
          <a:xfrm>
            <a:off x="2266950" y="3886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4.</a:t>
            </a:r>
          </a:p>
        </p:txBody>
      </p:sp>
      <p:grpSp>
        <p:nvGrpSpPr>
          <p:cNvPr id="189586" name="Group 146"/>
          <p:cNvGrpSpPr>
            <a:grpSpLocks/>
          </p:cNvGrpSpPr>
          <p:nvPr/>
        </p:nvGrpSpPr>
        <p:grpSpPr bwMode="auto">
          <a:xfrm>
            <a:off x="6496050" y="385764"/>
            <a:ext cx="1620838" cy="619125"/>
            <a:chOff x="3132" y="243"/>
            <a:chExt cx="1021" cy="390"/>
          </a:xfrm>
        </p:grpSpPr>
        <p:sp>
          <p:nvSpPr>
            <p:cNvPr id="189587" name="AutoShape 147"/>
            <p:cNvSpPr>
              <a:spLocks noChangeArrowheads="1"/>
            </p:cNvSpPr>
            <p:nvPr/>
          </p:nvSpPr>
          <p:spPr bwMode="auto">
            <a:xfrm>
              <a:off x="3132" y="249"/>
              <a:ext cx="1008" cy="384"/>
            </a:xfrm>
            <a:prstGeom prst="wedgeRoundRectCallout">
              <a:avLst>
                <a:gd name="adj1" fmla="val 58731"/>
                <a:gd name="adj2" fmla="val 84375"/>
                <a:gd name="adj3" fmla="val 16667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9588" name="Text Box 148"/>
            <p:cNvSpPr txBox="1">
              <a:spLocks noChangeArrowheads="1"/>
            </p:cNvSpPr>
            <p:nvPr/>
          </p:nvSpPr>
          <p:spPr bwMode="auto">
            <a:xfrm>
              <a:off x="3153" y="243"/>
              <a:ext cx="10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Fv inclined to xy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Tv parallel to xy.</a:t>
              </a:r>
            </a:p>
          </p:txBody>
        </p:sp>
      </p:grpSp>
      <p:sp>
        <p:nvSpPr>
          <p:cNvPr id="189589" name="Text Box 149"/>
          <p:cNvSpPr txBox="1">
            <a:spLocks noChangeArrowheads="1"/>
          </p:cNvSpPr>
          <p:nvPr/>
        </p:nvSpPr>
        <p:spPr bwMode="auto">
          <a:xfrm>
            <a:off x="8032751" y="3271838"/>
            <a:ext cx="2320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>Orthographic Projections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5572" y="2793361"/>
            <a:ext cx="364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 Angle/Inclination with HP = </a:t>
            </a:r>
            <a:r>
              <a:rPr lang="el-GR" b="1" i="1" dirty="0" smtClean="0"/>
              <a:t>θ</a:t>
            </a:r>
            <a:endParaRPr lang="en-US" b="1" i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431109" y="6084614"/>
            <a:ext cx="364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 Angle/Inclination with VP = </a:t>
            </a:r>
            <a:r>
              <a:rPr lang="el-GR" b="1" i="1" dirty="0" smtClean="0"/>
              <a:t>ϕ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01026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9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9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9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9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9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9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5" dur="500"/>
                                        <p:tgtEl>
                                          <p:spTgt spid="1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0" dur="5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1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9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9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89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89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89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89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9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8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89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89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8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8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89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89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89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89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89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89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9" dur="500"/>
                                        <p:tgtEl>
                                          <p:spTgt spid="18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89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89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8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8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89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89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89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89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89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89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89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89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8" dur="500"/>
                                        <p:tgtEl>
                                          <p:spTgt spid="18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3" dur="500"/>
                                        <p:tgtEl>
                                          <p:spTgt spid="1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89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8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8" dur="500"/>
                                        <p:tgtEl>
                                          <p:spTgt spid="18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9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89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89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89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89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89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autoUpdateAnimBg="0"/>
      <p:bldP spid="189493" grpId="0" autoUpdateAnimBg="0"/>
      <p:bldP spid="189537" grpId="0" autoUpdateAnimBg="0"/>
      <p:bldP spid="189538" grpId="0" autoUpdateAnimBg="0"/>
      <p:bldP spid="189539" grpId="0" autoUpdateAnimBg="0"/>
      <p:bldP spid="189584" grpId="0" animBg="1" autoUpdateAnimBg="0"/>
      <p:bldP spid="189585" grpId="0" animBg="1" autoUpdateAnimBg="0"/>
      <p:bldP spid="189589" grpId="0" autoUpdateAnimBg="0"/>
      <p:bldP spid="2" grpId="0"/>
      <p:bldP spid="1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3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Default Design 1">
    <a:dk1>
      <a:srgbClr val="000000"/>
    </a:dk1>
    <a:lt1>
      <a:srgbClr val="FFFFFF"/>
    </a:lt1>
    <a:dk2>
      <a:srgbClr val="0000FF"/>
    </a:dk2>
    <a:lt2>
      <a:srgbClr val="FFFF00"/>
    </a:lt2>
    <a:accent1>
      <a:srgbClr val="FF9900"/>
    </a:accent1>
    <a:accent2>
      <a:srgbClr val="00FFFF"/>
    </a:accent2>
    <a:accent3>
      <a:srgbClr val="AAAAFF"/>
    </a:accent3>
    <a:accent4>
      <a:srgbClr val="DADADA"/>
    </a:accent4>
    <a:accent5>
      <a:srgbClr val="FFCAAA"/>
    </a:accent5>
    <a:accent6>
      <a:srgbClr val="00E7E7"/>
    </a:accent6>
    <a:hlink>
      <a:srgbClr val="FF0000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A50021"/>
    </a:lt1>
    <a:dk2>
      <a:srgbClr val="000000"/>
    </a:dk2>
    <a:lt2>
      <a:srgbClr val="808080"/>
    </a:lt2>
    <a:accent1>
      <a:srgbClr val="3399FF"/>
    </a:accent1>
    <a:accent2>
      <a:srgbClr val="99FFCC"/>
    </a:accent2>
    <a:accent3>
      <a:srgbClr val="CFAAAB"/>
    </a:accent3>
    <a:accent4>
      <a:srgbClr val="000000"/>
    </a:accent4>
    <a:accent5>
      <a:srgbClr val="ADCAFF"/>
    </a:accent5>
    <a:accent6>
      <a:srgbClr val="8AE7B9"/>
    </a:accent6>
    <a:hlink>
      <a:srgbClr val="CC00CC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99FF99"/>
    </a:lt1>
    <a:dk2>
      <a:srgbClr val="000000"/>
    </a:dk2>
    <a:lt2>
      <a:srgbClr val="808080"/>
    </a:lt2>
    <a:accent1>
      <a:srgbClr val="FFCC66"/>
    </a:accent1>
    <a:accent2>
      <a:srgbClr val="0000FF"/>
    </a:accent2>
    <a:accent3>
      <a:srgbClr val="CAFFCA"/>
    </a:accent3>
    <a:accent4>
      <a:srgbClr val="000000"/>
    </a:accent4>
    <a:accent5>
      <a:srgbClr val="FFE2B8"/>
    </a:accent5>
    <a:accent6>
      <a:srgbClr val="0000E7"/>
    </a:accent6>
    <a:hlink>
      <a:srgbClr val="CC00CC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2822</Words>
  <Application>Microsoft Office PowerPoint</Application>
  <PresentationFormat>Widescreen</PresentationFormat>
  <Paragraphs>686</Paragraphs>
  <Slides>20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Century Schoolbook</vt:lpstr>
      <vt:lpstr>Corbel</vt:lpstr>
      <vt:lpstr>Symbol</vt:lpstr>
      <vt:lpstr>Tahoma</vt:lpstr>
      <vt:lpstr>Times New Roman</vt:lpstr>
      <vt:lpstr>WP Greek Courier</vt:lpstr>
      <vt:lpstr>Office Theme</vt:lpstr>
      <vt:lpstr>Feathered</vt:lpstr>
      <vt:lpstr>1_Default Design</vt:lpstr>
      <vt:lpstr>2_Default Design</vt:lpstr>
      <vt:lpstr>3_Default Design</vt:lpstr>
      <vt:lpstr>4_Default Design</vt:lpstr>
      <vt:lpstr>CorelDRAW</vt:lpstr>
      <vt:lpstr>CE111: Engineering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CE111: Engineering Drawing</dc:title>
  <dc:creator>Vishal Deshpande</dc:creator>
  <cp:lastModifiedBy>Jarvis</cp:lastModifiedBy>
  <cp:revision>26</cp:revision>
  <dcterms:created xsi:type="dcterms:W3CDTF">2018-10-10T16:29:25Z</dcterms:created>
  <dcterms:modified xsi:type="dcterms:W3CDTF">2018-10-11T19:01:09Z</dcterms:modified>
</cp:coreProperties>
</file>