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90" r:id="rId3"/>
    <p:sldId id="289" r:id="rId4"/>
    <p:sldId id="291" r:id="rId5"/>
    <p:sldId id="292" r:id="rId6"/>
    <p:sldId id="293" r:id="rId7"/>
    <p:sldId id="294" r:id="rId8"/>
    <p:sldId id="295" r:id="rId9"/>
    <p:sldId id="296" r:id="rId10"/>
    <p:sldId id="297" r:id="rId11"/>
    <p:sldId id="280" r:id="rId12"/>
    <p:sldId id="281" r:id="rId13"/>
    <p:sldId id="258" r:id="rId14"/>
    <p:sldId id="282" r:id="rId15"/>
    <p:sldId id="261" r:id="rId16"/>
    <p:sldId id="284" r:id="rId17"/>
    <p:sldId id="286" r:id="rId18"/>
    <p:sldId id="275" r:id="rId19"/>
    <p:sldId id="287" r:id="rId20"/>
    <p:sldId id="285" r:id="rId21"/>
    <p:sldId id="278" r:id="rId22"/>
    <p:sldId id="263" r:id="rId23"/>
    <p:sldId id="270" r:id="rId24"/>
    <p:sldId id="279" r:id="rId25"/>
    <p:sldId id="265" r:id="rId26"/>
    <p:sldId id="288" r:id="rId27"/>
    <p:sldId id="271" r:id="rId28"/>
    <p:sldId id="266" r:id="rId29"/>
    <p:sldId id="267" r:id="rId30"/>
    <p:sldId id="268" r:id="rId31"/>
    <p:sldId id="276" r:id="rId32"/>
    <p:sldId id="269" r:id="rId33"/>
    <p:sldId id="277"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300C26-3035-45D4-B0F1-539E0422D71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FF91FE20-BDA0-4A00-9D51-988ECC3FD3C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12D9B4F-D617-46D4-8755-6B066D6AB455}" type="datetimeFigureOut">
              <a:rPr lang="en-US"/>
              <a:pPr>
                <a:defRPr/>
              </a:pPr>
              <a:t>8/27/2018</a:t>
            </a:fld>
            <a:endParaRPr lang="en-US"/>
          </a:p>
        </p:txBody>
      </p:sp>
      <p:sp>
        <p:nvSpPr>
          <p:cNvPr id="4" name="Slide Image Placeholder 3">
            <a:extLst>
              <a:ext uri="{FF2B5EF4-FFF2-40B4-BE49-F238E27FC236}">
                <a16:creationId xmlns:a16="http://schemas.microsoft.com/office/drawing/2014/main" id="{B367A320-3183-4A2F-AE33-296973DE4237}"/>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728498D-0519-46B2-A316-1D78128106E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B37AA9-00FE-4BF5-9FF3-6C2FEB3FBF1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8EE1695A-C5E7-4609-9286-D56D5141DB0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9404FE15-6F4E-42F8-87A9-3A537CF25E8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F61078AF-8D78-471B-82DE-5231DA5F33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49B2080C-ED3D-4C0F-9C04-B1DEED0712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8436" name="Slide Number Placeholder 3">
            <a:extLst>
              <a:ext uri="{FF2B5EF4-FFF2-40B4-BE49-F238E27FC236}">
                <a16:creationId xmlns:a16="http://schemas.microsoft.com/office/drawing/2014/main" id="{BCDF25CD-340B-4999-9E3E-2417BA38E78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429812-5788-424C-9A40-DD240A75E611}"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91D80EFD-50E4-42F3-ABAC-65F43F561A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41DFA8A4-BA19-4D59-A806-91A36095F9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7652" name="Slide Number Placeholder 3">
            <a:extLst>
              <a:ext uri="{FF2B5EF4-FFF2-40B4-BE49-F238E27FC236}">
                <a16:creationId xmlns:a16="http://schemas.microsoft.com/office/drawing/2014/main" id="{303BD593-4EF8-4D70-87A8-034592C3FE6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2FC8F8C-8E95-483A-B7B3-EA2215BEA660}"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7D76235B-BE55-4DDB-9B52-DB98F0D8A4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F1B9BCD6-D39D-44E0-97DC-B8BB8A8321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9460" name="Slide Number Placeholder 3">
            <a:extLst>
              <a:ext uri="{FF2B5EF4-FFF2-40B4-BE49-F238E27FC236}">
                <a16:creationId xmlns:a16="http://schemas.microsoft.com/office/drawing/2014/main" id="{F6E84786-0144-4E6D-8839-F1E8415ED4A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B27751-4810-45F1-A9BA-2078AF1473EF}"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18079D42-B5B9-43DA-8759-E0B821EBAC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2BB98848-C796-4337-93A8-572F837550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1508" name="Slide Number Placeholder 3">
            <a:extLst>
              <a:ext uri="{FF2B5EF4-FFF2-40B4-BE49-F238E27FC236}">
                <a16:creationId xmlns:a16="http://schemas.microsoft.com/office/drawing/2014/main" id="{3006431F-6930-4F3B-B390-51F6C49DA94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1C853E8-F7C4-4C66-9638-27057B7660BF}"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B40DA6E4-C9B1-4B86-8ACE-58A580F851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BD2E7DA8-E35F-4135-B77D-07378FD29B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4580" name="Slide Number Placeholder 3">
            <a:extLst>
              <a:ext uri="{FF2B5EF4-FFF2-40B4-BE49-F238E27FC236}">
                <a16:creationId xmlns:a16="http://schemas.microsoft.com/office/drawing/2014/main" id="{C58B7A65-411A-4023-AE4D-EEBEEE134C5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D0C3B42-A8BC-494A-936B-D36CEE733F63}"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EC448537-31EC-4D35-BE6D-EF1D6D76B1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82C4C54B-4076-4B27-BEE6-545CE03655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0484" name="Slide Number Placeholder 3">
            <a:extLst>
              <a:ext uri="{FF2B5EF4-FFF2-40B4-BE49-F238E27FC236}">
                <a16:creationId xmlns:a16="http://schemas.microsoft.com/office/drawing/2014/main" id="{BD5C8470-39EB-4792-A7EA-21CDAE8E19C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28192D6-66F7-4A20-8E42-332DFEFB6824}"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653A012F-528D-45FA-A727-1254F9B1F7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0D95BE56-D614-485D-A5D5-6C68EC9719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2532" name="Slide Number Placeholder 3">
            <a:extLst>
              <a:ext uri="{FF2B5EF4-FFF2-40B4-BE49-F238E27FC236}">
                <a16:creationId xmlns:a16="http://schemas.microsoft.com/office/drawing/2014/main" id="{BE80A314-9D55-4969-80FF-AD0A267D47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3DA75D-C9E0-4DB4-96A0-B8184CD323EF}"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4DA08D54-810C-46D8-B3F3-C757E908D3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AA993EE8-802D-4609-AAAA-CBB325F596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3556" name="Slide Number Placeholder 3">
            <a:extLst>
              <a:ext uri="{FF2B5EF4-FFF2-40B4-BE49-F238E27FC236}">
                <a16:creationId xmlns:a16="http://schemas.microsoft.com/office/drawing/2014/main" id="{AB37ADEC-36ED-4D64-8A92-683C1F45C10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36A602-B4B8-4370-A5FA-29476558BE3F}"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763B4394-78BD-4420-B5DC-6A2B8FD95F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AB2CB0ED-0116-4036-AFCB-37919563F2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5604" name="Slide Number Placeholder 3">
            <a:extLst>
              <a:ext uri="{FF2B5EF4-FFF2-40B4-BE49-F238E27FC236}">
                <a16:creationId xmlns:a16="http://schemas.microsoft.com/office/drawing/2014/main" id="{25D21B14-B471-49A9-8BF2-DD119CBEC92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BE9BD7-0604-449F-A0CD-AC1D25B3A609}"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07ACDF8-E64F-496F-A989-464617AB9E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7DA82FC1-C19A-4FA1-9F70-5E91061192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6628" name="Slide Number Placeholder 3">
            <a:extLst>
              <a:ext uri="{FF2B5EF4-FFF2-40B4-BE49-F238E27FC236}">
                <a16:creationId xmlns:a16="http://schemas.microsoft.com/office/drawing/2014/main" id="{554AA79A-EE62-4981-B6DC-301145C6A3B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87A071-0F2E-421C-A16C-36D1332E08C9}"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0D4715DD-2751-43E1-8738-C2FE19C45877}"/>
              </a:ext>
            </a:extLst>
          </p:cNvPr>
          <p:cNvSpPr>
            <a:spLocks noGrp="1"/>
          </p:cNvSpPr>
          <p:nvPr>
            <p:ph type="dt" sz="half" idx="10"/>
          </p:nvPr>
        </p:nvSpPr>
        <p:spPr/>
        <p:txBody>
          <a:bodyPr/>
          <a:lstStyle>
            <a:lvl1pPr>
              <a:defRPr/>
            </a:lvl1pPr>
          </a:lstStyle>
          <a:p>
            <a:pPr>
              <a:defRPr/>
            </a:pPr>
            <a:fld id="{FBA13095-2A9F-40C1-8720-6EA4DAE895F5}" type="datetimeFigureOut">
              <a:rPr lang="en-US"/>
              <a:pPr>
                <a:defRPr/>
              </a:pPr>
              <a:t>8/27/2018</a:t>
            </a:fld>
            <a:endParaRPr lang="en-US"/>
          </a:p>
        </p:txBody>
      </p:sp>
      <p:sp>
        <p:nvSpPr>
          <p:cNvPr id="5" name="Footer Placeholder 4">
            <a:extLst>
              <a:ext uri="{FF2B5EF4-FFF2-40B4-BE49-F238E27FC236}">
                <a16:creationId xmlns:a16="http://schemas.microsoft.com/office/drawing/2014/main" id="{9EFA2623-199B-4671-999A-85EBA274DF1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30BF277-3A87-49D7-A18C-73DB0EE167BE}"/>
              </a:ext>
            </a:extLst>
          </p:cNvPr>
          <p:cNvSpPr>
            <a:spLocks noGrp="1"/>
          </p:cNvSpPr>
          <p:nvPr>
            <p:ph type="sldNum" sz="quarter" idx="12"/>
          </p:nvPr>
        </p:nvSpPr>
        <p:spPr/>
        <p:txBody>
          <a:bodyPr/>
          <a:lstStyle>
            <a:lvl1pPr>
              <a:defRPr/>
            </a:lvl1pPr>
          </a:lstStyle>
          <a:p>
            <a:fld id="{10F039C3-2680-4122-98E9-206EBBCF1539}" type="slidenum">
              <a:rPr lang="en-US" altLang="en-US"/>
              <a:pPr/>
              <a:t>‹#›</a:t>
            </a:fld>
            <a:endParaRPr lang="en-US" altLang="en-US"/>
          </a:p>
        </p:txBody>
      </p:sp>
    </p:spTree>
    <p:extLst>
      <p:ext uri="{BB962C8B-B14F-4D97-AF65-F5344CB8AC3E}">
        <p14:creationId xmlns:p14="http://schemas.microsoft.com/office/powerpoint/2010/main" val="3309137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85B18-9B87-40B9-B3FA-22AAEEAC886F}"/>
              </a:ext>
            </a:extLst>
          </p:cNvPr>
          <p:cNvSpPr>
            <a:spLocks noGrp="1"/>
          </p:cNvSpPr>
          <p:nvPr>
            <p:ph type="dt" sz="half" idx="10"/>
          </p:nvPr>
        </p:nvSpPr>
        <p:spPr/>
        <p:txBody>
          <a:bodyPr/>
          <a:lstStyle>
            <a:lvl1pPr>
              <a:defRPr/>
            </a:lvl1pPr>
          </a:lstStyle>
          <a:p>
            <a:pPr>
              <a:defRPr/>
            </a:pPr>
            <a:fld id="{F946C97F-3365-437B-A33C-3FCA6EF899D1}" type="datetimeFigureOut">
              <a:rPr lang="en-US"/>
              <a:pPr>
                <a:defRPr/>
              </a:pPr>
              <a:t>8/27/2018</a:t>
            </a:fld>
            <a:endParaRPr lang="en-US"/>
          </a:p>
        </p:txBody>
      </p:sp>
      <p:sp>
        <p:nvSpPr>
          <p:cNvPr id="5" name="Footer Placeholder 4">
            <a:extLst>
              <a:ext uri="{FF2B5EF4-FFF2-40B4-BE49-F238E27FC236}">
                <a16:creationId xmlns:a16="http://schemas.microsoft.com/office/drawing/2014/main" id="{037C0C99-8D51-4A8C-B7ED-EB05022F2C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6197E32-BBFA-4C49-AF4A-5C90FE2CF8E8}"/>
              </a:ext>
            </a:extLst>
          </p:cNvPr>
          <p:cNvSpPr>
            <a:spLocks noGrp="1"/>
          </p:cNvSpPr>
          <p:nvPr>
            <p:ph type="sldNum" sz="quarter" idx="12"/>
          </p:nvPr>
        </p:nvSpPr>
        <p:spPr/>
        <p:txBody>
          <a:bodyPr/>
          <a:lstStyle>
            <a:lvl1pPr>
              <a:defRPr/>
            </a:lvl1pPr>
          </a:lstStyle>
          <a:p>
            <a:fld id="{9346C7DF-BF12-4EFC-9121-EC635863CDC7}" type="slidenum">
              <a:rPr lang="en-US" altLang="en-US"/>
              <a:pPr/>
              <a:t>‹#›</a:t>
            </a:fld>
            <a:endParaRPr lang="en-US" altLang="en-US"/>
          </a:p>
        </p:txBody>
      </p:sp>
    </p:spTree>
    <p:extLst>
      <p:ext uri="{BB962C8B-B14F-4D97-AF65-F5344CB8AC3E}">
        <p14:creationId xmlns:p14="http://schemas.microsoft.com/office/powerpoint/2010/main" val="2038397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BD921-BDDA-4C48-8420-5D17B14881DC}"/>
              </a:ext>
            </a:extLst>
          </p:cNvPr>
          <p:cNvSpPr>
            <a:spLocks noGrp="1"/>
          </p:cNvSpPr>
          <p:nvPr>
            <p:ph type="dt" sz="half" idx="10"/>
          </p:nvPr>
        </p:nvSpPr>
        <p:spPr/>
        <p:txBody>
          <a:bodyPr/>
          <a:lstStyle>
            <a:lvl1pPr>
              <a:defRPr/>
            </a:lvl1pPr>
          </a:lstStyle>
          <a:p>
            <a:pPr>
              <a:defRPr/>
            </a:pPr>
            <a:fld id="{23CC2712-CDC9-4FD1-A969-511968934512}" type="datetimeFigureOut">
              <a:rPr lang="en-US"/>
              <a:pPr>
                <a:defRPr/>
              </a:pPr>
              <a:t>8/27/2018</a:t>
            </a:fld>
            <a:endParaRPr lang="en-US"/>
          </a:p>
        </p:txBody>
      </p:sp>
      <p:sp>
        <p:nvSpPr>
          <p:cNvPr id="5" name="Footer Placeholder 4">
            <a:extLst>
              <a:ext uri="{FF2B5EF4-FFF2-40B4-BE49-F238E27FC236}">
                <a16:creationId xmlns:a16="http://schemas.microsoft.com/office/drawing/2014/main" id="{65FBF4F7-3908-4F5D-8375-52D1E050B7F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2621E5-8D88-4439-B16E-F83447518232}"/>
              </a:ext>
            </a:extLst>
          </p:cNvPr>
          <p:cNvSpPr>
            <a:spLocks noGrp="1"/>
          </p:cNvSpPr>
          <p:nvPr>
            <p:ph type="sldNum" sz="quarter" idx="12"/>
          </p:nvPr>
        </p:nvSpPr>
        <p:spPr/>
        <p:txBody>
          <a:bodyPr/>
          <a:lstStyle>
            <a:lvl1pPr>
              <a:defRPr/>
            </a:lvl1pPr>
          </a:lstStyle>
          <a:p>
            <a:fld id="{9FC49181-1D34-45A9-95A5-38C502DD6C8E}" type="slidenum">
              <a:rPr lang="en-US" altLang="en-US"/>
              <a:pPr/>
              <a:t>‹#›</a:t>
            </a:fld>
            <a:endParaRPr lang="en-US" altLang="en-US"/>
          </a:p>
        </p:txBody>
      </p:sp>
    </p:spTree>
    <p:extLst>
      <p:ext uri="{BB962C8B-B14F-4D97-AF65-F5344CB8AC3E}">
        <p14:creationId xmlns:p14="http://schemas.microsoft.com/office/powerpoint/2010/main" val="218490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A980C-388E-466F-BBF7-C1E8F57F9051}"/>
              </a:ext>
            </a:extLst>
          </p:cNvPr>
          <p:cNvSpPr>
            <a:spLocks noGrp="1"/>
          </p:cNvSpPr>
          <p:nvPr>
            <p:ph type="dt" sz="half" idx="10"/>
          </p:nvPr>
        </p:nvSpPr>
        <p:spPr/>
        <p:txBody>
          <a:bodyPr/>
          <a:lstStyle>
            <a:lvl1pPr>
              <a:defRPr/>
            </a:lvl1pPr>
          </a:lstStyle>
          <a:p>
            <a:pPr>
              <a:defRPr/>
            </a:pPr>
            <a:fld id="{0FA73CE3-ADA1-41F5-81CD-5548F5D95367}" type="datetimeFigureOut">
              <a:rPr lang="en-US"/>
              <a:pPr>
                <a:defRPr/>
              </a:pPr>
              <a:t>8/27/2018</a:t>
            </a:fld>
            <a:endParaRPr lang="en-US"/>
          </a:p>
        </p:txBody>
      </p:sp>
      <p:sp>
        <p:nvSpPr>
          <p:cNvPr id="5" name="Footer Placeholder 4">
            <a:extLst>
              <a:ext uri="{FF2B5EF4-FFF2-40B4-BE49-F238E27FC236}">
                <a16:creationId xmlns:a16="http://schemas.microsoft.com/office/drawing/2014/main" id="{37EFE320-EFBE-4B80-8DC2-4271B5F5C9D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6C4C07-80D8-4754-B087-25198929DCB5}"/>
              </a:ext>
            </a:extLst>
          </p:cNvPr>
          <p:cNvSpPr>
            <a:spLocks noGrp="1"/>
          </p:cNvSpPr>
          <p:nvPr>
            <p:ph type="sldNum" sz="quarter" idx="12"/>
          </p:nvPr>
        </p:nvSpPr>
        <p:spPr/>
        <p:txBody>
          <a:bodyPr/>
          <a:lstStyle>
            <a:lvl1pPr>
              <a:defRPr/>
            </a:lvl1pPr>
          </a:lstStyle>
          <a:p>
            <a:fld id="{94951E5B-F20E-4471-B6ED-E481F1457AC1}" type="slidenum">
              <a:rPr lang="en-US" altLang="en-US"/>
              <a:pPr/>
              <a:t>‹#›</a:t>
            </a:fld>
            <a:endParaRPr lang="en-US" altLang="en-US"/>
          </a:p>
        </p:txBody>
      </p:sp>
    </p:spTree>
    <p:extLst>
      <p:ext uri="{BB962C8B-B14F-4D97-AF65-F5344CB8AC3E}">
        <p14:creationId xmlns:p14="http://schemas.microsoft.com/office/powerpoint/2010/main" val="354895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98766-AAE6-4924-A2F5-80D886350F68}"/>
              </a:ext>
            </a:extLst>
          </p:cNvPr>
          <p:cNvSpPr>
            <a:spLocks noGrp="1"/>
          </p:cNvSpPr>
          <p:nvPr>
            <p:ph type="dt" sz="half" idx="10"/>
          </p:nvPr>
        </p:nvSpPr>
        <p:spPr/>
        <p:txBody>
          <a:bodyPr/>
          <a:lstStyle>
            <a:lvl1pPr>
              <a:defRPr/>
            </a:lvl1pPr>
          </a:lstStyle>
          <a:p>
            <a:pPr>
              <a:defRPr/>
            </a:pPr>
            <a:fld id="{6FDB9988-09F0-4764-9A7D-7BFC23F452C2}" type="datetimeFigureOut">
              <a:rPr lang="en-US"/>
              <a:pPr>
                <a:defRPr/>
              </a:pPr>
              <a:t>8/27/2018</a:t>
            </a:fld>
            <a:endParaRPr lang="en-US"/>
          </a:p>
        </p:txBody>
      </p:sp>
      <p:sp>
        <p:nvSpPr>
          <p:cNvPr id="5" name="Footer Placeholder 4">
            <a:extLst>
              <a:ext uri="{FF2B5EF4-FFF2-40B4-BE49-F238E27FC236}">
                <a16:creationId xmlns:a16="http://schemas.microsoft.com/office/drawing/2014/main" id="{0AF5F50A-ED1B-422F-97B6-64EA8C021B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981D92-0212-4F6E-8D04-FBDD1BF25E6A}"/>
              </a:ext>
            </a:extLst>
          </p:cNvPr>
          <p:cNvSpPr>
            <a:spLocks noGrp="1"/>
          </p:cNvSpPr>
          <p:nvPr>
            <p:ph type="sldNum" sz="quarter" idx="12"/>
          </p:nvPr>
        </p:nvSpPr>
        <p:spPr/>
        <p:txBody>
          <a:bodyPr/>
          <a:lstStyle>
            <a:lvl1pPr>
              <a:defRPr/>
            </a:lvl1pPr>
          </a:lstStyle>
          <a:p>
            <a:fld id="{599AB30D-14E6-4C78-A2A3-CEF1004BCB35}" type="slidenum">
              <a:rPr lang="en-US" altLang="en-US"/>
              <a:pPr/>
              <a:t>‹#›</a:t>
            </a:fld>
            <a:endParaRPr lang="en-US" altLang="en-US"/>
          </a:p>
        </p:txBody>
      </p:sp>
    </p:spTree>
    <p:extLst>
      <p:ext uri="{BB962C8B-B14F-4D97-AF65-F5344CB8AC3E}">
        <p14:creationId xmlns:p14="http://schemas.microsoft.com/office/powerpoint/2010/main" val="1914032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C9BD32E-0A7C-4CA9-8E6B-A52805B82BD8}"/>
              </a:ext>
            </a:extLst>
          </p:cNvPr>
          <p:cNvSpPr>
            <a:spLocks noGrp="1"/>
          </p:cNvSpPr>
          <p:nvPr>
            <p:ph type="dt" sz="half" idx="10"/>
          </p:nvPr>
        </p:nvSpPr>
        <p:spPr/>
        <p:txBody>
          <a:bodyPr/>
          <a:lstStyle>
            <a:lvl1pPr>
              <a:defRPr/>
            </a:lvl1pPr>
          </a:lstStyle>
          <a:p>
            <a:pPr>
              <a:defRPr/>
            </a:pPr>
            <a:fld id="{13928AEE-79B8-4348-A255-22D817A12340}" type="datetimeFigureOut">
              <a:rPr lang="en-US"/>
              <a:pPr>
                <a:defRPr/>
              </a:pPr>
              <a:t>8/27/2018</a:t>
            </a:fld>
            <a:endParaRPr lang="en-US"/>
          </a:p>
        </p:txBody>
      </p:sp>
      <p:sp>
        <p:nvSpPr>
          <p:cNvPr id="6" name="Footer Placeholder 4">
            <a:extLst>
              <a:ext uri="{FF2B5EF4-FFF2-40B4-BE49-F238E27FC236}">
                <a16:creationId xmlns:a16="http://schemas.microsoft.com/office/drawing/2014/main" id="{E845BE0B-91F9-456A-A0C4-75B59D253A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3C98927-5B42-415B-8699-72D6C0BDFDEC}"/>
              </a:ext>
            </a:extLst>
          </p:cNvPr>
          <p:cNvSpPr>
            <a:spLocks noGrp="1"/>
          </p:cNvSpPr>
          <p:nvPr>
            <p:ph type="sldNum" sz="quarter" idx="12"/>
          </p:nvPr>
        </p:nvSpPr>
        <p:spPr/>
        <p:txBody>
          <a:bodyPr/>
          <a:lstStyle>
            <a:lvl1pPr>
              <a:defRPr/>
            </a:lvl1pPr>
          </a:lstStyle>
          <a:p>
            <a:fld id="{9D816460-0781-4776-971A-2B2B6BA33875}" type="slidenum">
              <a:rPr lang="en-US" altLang="en-US"/>
              <a:pPr/>
              <a:t>‹#›</a:t>
            </a:fld>
            <a:endParaRPr lang="en-US" altLang="en-US"/>
          </a:p>
        </p:txBody>
      </p:sp>
    </p:spTree>
    <p:extLst>
      <p:ext uri="{BB962C8B-B14F-4D97-AF65-F5344CB8AC3E}">
        <p14:creationId xmlns:p14="http://schemas.microsoft.com/office/powerpoint/2010/main" val="44970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E987132-9C09-4856-BF6C-41C9965205EF}"/>
              </a:ext>
            </a:extLst>
          </p:cNvPr>
          <p:cNvSpPr>
            <a:spLocks noGrp="1"/>
          </p:cNvSpPr>
          <p:nvPr>
            <p:ph type="dt" sz="half" idx="10"/>
          </p:nvPr>
        </p:nvSpPr>
        <p:spPr/>
        <p:txBody>
          <a:bodyPr/>
          <a:lstStyle>
            <a:lvl1pPr>
              <a:defRPr/>
            </a:lvl1pPr>
          </a:lstStyle>
          <a:p>
            <a:pPr>
              <a:defRPr/>
            </a:pPr>
            <a:fld id="{70C0FF23-05D7-474A-AC17-AB63E5291DC4}" type="datetimeFigureOut">
              <a:rPr lang="en-US"/>
              <a:pPr>
                <a:defRPr/>
              </a:pPr>
              <a:t>8/27/2018</a:t>
            </a:fld>
            <a:endParaRPr lang="en-US"/>
          </a:p>
        </p:txBody>
      </p:sp>
      <p:sp>
        <p:nvSpPr>
          <p:cNvPr id="8" name="Footer Placeholder 4">
            <a:extLst>
              <a:ext uri="{FF2B5EF4-FFF2-40B4-BE49-F238E27FC236}">
                <a16:creationId xmlns:a16="http://schemas.microsoft.com/office/drawing/2014/main" id="{EC48B3C0-4C57-4B29-9D9C-C92F438E9FD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6A7A1C4-0B08-4029-979D-3D236190EC0B}"/>
              </a:ext>
            </a:extLst>
          </p:cNvPr>
          <p:cNvSpPr>
            <a:spLocks noGrp="1"/>
          </p:cNvSpPr>
          <p:nvPr>
            <p:ph type="sldNum" sz="quarter" idx="12"/>
          </p:nvPr>
        </p:nvSpPr>
        <p:spPr/>
        <p:txBody>
          <a:bodyPr/>
          <a:lstStyle>
            <a:lvl1pPr>
              <a:defRPr/>
            </a:lvl1pPr>
          </a:lstStyle>
          <a:p>
            <a:fld id="{AEB8B477-3004-4830-9881-39FF3F23E0BF}" type="slidenum">
              <a:rPr lang="en-US" altLang="en-US"/>
              <a:pPr/>
              <a:t>‹#›</a:t>
            </a:fld>
            <a:endParaRPr lang="en-US" altLang="en-US"/>
          </a:p>
        </p:txBody>
      </p:sp>
    </p:spTree>
    <p:extLst>
      <p:ext uri="{BB962C8B-B14F-4D97-AF65-F5344CB8AC3E}">
        <p14:creationId xmlns:p14="http://schemas.microsoft.com/office/powerpoint/2010/main" val="332309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CD29A28-B479-4723-8F38-EE7200875C75}"/>
              </a:ext>
            </a:extLst>
          </p:cNvPr>
          <p:cNvSpPr>
            <a:spLocks noGrp="1"/>
          </p:cNvSpPr>
          <p:nvPr>
            <p:ph type="dt" sz="half" idx="10"/>
          </p:nvPr>
        </p:nvSpPr>
        <p:spPr/>
        <p:txBody>
          <a:bodyPr/>
          <a:lstStyle>
            <a:lvl1pPr>
              <a:defRPr/>
            </a:lvl1pPr>
          </a:lstStyle>
          <a:p>
            <a:pPr>
              <a:defRPr/>
            </a:pPr>
            <a:fld id="{CAA98CEC-7D69-4EA6-8943-831D3699B3DC}" type="datetimeFigureOut">
              <a:rPr lang="en-US"/>
              <a:pPr>
                <a:defRPr/>
              </a:pPr>
              <a:t>8/27/2018</a:t>
            </a:fld>
            <a:endParaRPr lang="en-US"/>
          </a:p>
        </p:txBody>
      </p:sp>
      <p:sp>
        <p:nvSpPr>
          <p:cNvPr id="4" name="Footer Placeholder 4">
            <a:extLst>
              <a:ext uri="{FF2B5EF4-FFF2-40B4-BE49-F238E27FC236}">
                <a16:creationId xmlns:a16="http://schemas.microsoft.com/office/drawing/2014/main" id="{F00181D3-DCDA-42B1-9EA7-374C4E568C7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120ABE6-2C27-482C-8F88-46437FA8D1F3}"/>
              </a:ext>
            </a:extLst>
          </p:cNvPr>
          <p:cNvSpPr>
            <a:spLocks noGrp="1"/>
          </p:cNvSpPr>
          <p:nvPr>
            <p:ph type="sldNum" sz="quarter" idx="12"/>
          </p:nvPr>
        </p:nvSpPr>
        <p:spPr/>
        <p:txBody>
          <a:bodyPr/>
          <a:lstStyle>
            <a:lvl1pPr>
              <a:defRPr/>
            </a:lvl1pPr>
          </a:lstStyle>
          <a:p>
            <a:fld id="{7E927FB0-A4A4-44AD-8FF9-F2F366EDAED0}" type="slidenum">
              <a:rPr lang="en-US" altLang="en-US"/>
              <a:pPr/>
              <a:t>‹#›</a:t>
            </a:fld>
            <a:endParaRPr lang="en-US" altLang="en-US"/>
          </a:p>
        </p:txBody>
      </p:sp>
    </p:spTree>
    <p:extLst>
      <p:ext uri="{BB962C8B-B14F-4D97-AF65-F5344CB8AC3E}">
        <p14:creationId xmlns:p14="http://schemas.microsoft.com/office/powerpoint/2010/main" val="160976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E953FF1-E7CC-4F7B-BCF3-0F05738BBAF7}"/>
              </a:ext>
            </a:extLst>
          </p:cNvPr>
          <p:cNvSpPr>
            <a:spLocks noGrp="1"/>
          </p:cNvSpPr>
          <p:nvPr>
            <p:ph type="dt" sz="half" idx="10"/>
          </p:nvPr>
        </p:nvSpPr>
        <p:spPr/>
        <p:txBody>
          <a:bodyPr/>
          <a:lstStyle>
            <a:lvl1pPr>
              <a:defRPr/>
            </a:lvl1pPr>
          </a:lstStyle>
          <a:p>
            <a:pPr>
              <a:defRPr/>
            </a:pPr>
            <a:fld id="{7ABDF721-1DF7-4556-AB39-0052F3063298}" type="datetimeFigureOut">
              <a:rPr lang="en-US"/>
              <a:pPr>
                <a:defRPr/>
              </a:pPr>
              <a:t>8/27/2018</a:t>
            </a:fld>
            <a:endParaRPr lang="en-US"/>
          </a:p>
        </p:txBody>
      </p:sp>
      <p:sp>
        <p:nvSpPr>
          <p:cNvPr id="3" name="Footer Placeholder 4">
            <a:extLst>
              <a:ext uri="{FF2B5EF4-FFF2-40B4-BE49-F238E27FC236}">
                <a16:creationId xmlns:a16="http://schemas.microsoft.com/office/drawing/2014/main" id="{68762A72-59F0-4B2B-8269-8A58B029DA4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41FAAA5-FCA2-4DBA-A6CA-3C488139E87C}"/>
              </a:ext>
            </a:extLst>
          </p:cNvPr>
          <p:cNvSpPr>
            <a:spLocks noGrp="1"/>
          </p:cNvSpPr>
          <p:nvPr>
            <p:ph type="sldNum" sz="quarter" idx="12"/>
          </p:nvPr>
        </p:nvSpPr>
        <p:spPr/>
        <p:txBody>
          <a:bodyPr/>
          <a:lstStyle>
            <a:lvl1pPr>
              <a:defRPr/>
            </a:lvl1pPr>
          </a:lstStyle>
          <a:p>
            <a:fld id="{F19A6CE5-B838-4771-A1F5-1FA7E589EA29}" type="slidenum">
              <a:rPr lang="en-US" altLang="en-US"/>
              <a:pPr/>
              <a:t>‹#›</a:t>
            </a:fld>
            <a:endParaRPr lang="en-US" altLang="en-US"/>
          </a:p>
        </p:txBody>
      </p:sp>
    </p:spTree>
    <p:extLst>
      <p:ext uri="{BB962C8B-B14F-4D97-AF65-F5344CB8AC3E}">
        <p14:creationId xmlns:p14="http://schemas.microsoft.com/office/powerpoint/2010/main" val="54543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D3C9FEF-B775-42B2-8371-58A3CB169569}"/>
              </a:ext>
            </a:extLst>
          </p:cNvPr>
          <p:cNvSpPr>
            <a:spLocks noGrp="1"/>
          </p:cNvSpPr>
          <p:nvPr>
            <p:ph type="dt" sz="half" idx="10"/>
          </p:nvPr>
        </p:nvSpPr>
        <p:spPr/>
        <p:txBody>
          <a:bodyPr/>
          <a:lstStyle>
            <a:lvl1pPr>
              <a:defRPr/>
            </a:lvl1pPr>
          </a:lstStyle>
          <a:p>
            <a:pPr>
              <a:defRPr/>
            </a:pPr>
            <a:fld id="{5379B442-E6D6-4A27-9F54-0AB8B8D93E11}" type="datetimeFigureOut">
              <a:rPr lang="en-US"/>
              <a:pPr>
                <a:defRPr/>
              </a:pPr>
              <a:t>8/27/2018</a:t>
            </a:fld>
            <a:endParaRPr lang="en-US"/>
          </a:p>
        </p:txBody>
      </p:sp>
      <p:sp>
        <p:nvSpPr>
          <p:cNvPr id="6" name="Footer Placeholder 4">
            <a:extLst>
              <a:ext uri="{FF2B5EF4-FFF2-40B4-BE49-F238E27FC236}">
                <a16:creationId xmlns:a16="http://schemas.microsoft.com/office/drawing/2014/main" id="{248FAE10-12C7-4673-BF3A-3B3A9D8EFC6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C57B10F-7326-4A0A-BBB8-E0BC1F6BE850}"/>
              </a:ext>
            </a:extLst>
          </p:cNvPr>
          <p:cNvSpPr>
            <a:spLocks noGrp="1"/>
          </p:cNvSpPr>
          <p:nvPr>
            <p:ph type="sldNum" sz="quarter" idx="12"/>
          </p:nvPr>
        </p:nvSpPr>
        <p:spPr/>
        <p:txBody>
          <a:bodyPr/>
          <a:lstStyle>
            <a:lvl1pPr>
              <a:defRPr/>
            </a:lvl1pPr>
          </a:lstStyle>
          <a:p>
            <a:fld id="{6BDDB9CA-FB5C-4C35-9301-F315F2855D21}" type="slidenum">
              <a:rPr lang="en-US" altLang="en-US"/>
              <a:pPr/>
              <a:t>‹#›</a:t>
            </a:fld>
            <a:endParaRPr lang="en-US" altLang="en-US"/>
          </a:p>
        </p:txBody>
      </p:sp>
    </p:spTree>
    <p:extLst>
      <p:ext uri="{BB962C8B-B14F-4D97-AF65-F5344CB8AC3E}">
        <p14:creationId xmlns:p14="http://schemas.microsoft.com/office/powerpoint/2010/main" val="278782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85D13D4-4EF5-495D-8E1B-670155C7B999}"/>
              </a:ext>
            </a:extLst>
          </p:cNvPr>
          <p:cNvSpPr>
            <a:spLocks noGrp="1"/>
          </p:cNvSpPr>
          <p:nvPr>
            <p:ph type="dt" sz="half" idx="10"/>
          </p:nvPr>
        </p:nvSpPr>
        <p:spPr/>
        <p:txBody>
          <a:bodyPr/>
          <a:lstStyle>
            <a:lvl1pPr>
              <a:defRPr/>
            </a:lvl1pPr>
          </a:lstStyle>
          <a:p>
            <a:pPr>
              <a:defRPr/>
            </a:pPr>
            <a:fld id="{BA5B7F6A-A24B-4BA2-9BC2-4DAC6E27D731}" type="datetimeFigureOut">
              <a:rPr lang="en-US"/>
              <a:pPr>
                <a:defRPr/>
              </a:pPr>
              <a:t>8/27/2018</a:t>
            </a:fld>
            <a:endParaRPr lang="en-US"/>
          </a:p>
        </p:txBody>
      </p:sp>
      <p:sp>
        <p:nvSpPr>
          <p:cNvPr id="6" name="Footer Placeholder 4">
            <a:extLst>
              <a:ext uri="{FF2B5EF4-FFF2-40B4-BE49-F238E27FC236}">
                <a16:creationId xmlns:a16="http://schemas.microsoft.com/office/drawing/2014/main" id="{925EA384-03A1-4994-A240-9B7045843D2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4279367-FC3F-48F9-8AC7-09634E04B41C}"/>
              </a:ext>
            </a:extLst>
          </p:cNvPr>
          <p:cNvSpPr>
            <a:spLocks noGrp="1"/>
          </p:cNvSpPr>
          <p:nvPr>
            <p:ph type="sldNum" sz="quarter" idx="12"/>
          </p:nvPr>
        </p:nvSpPr>
        <p:spPr/>
        <p:txBody>
          <a:bodyPr/>
          <a:lstStyle>
            <a:lvl1pPr>
              <a:defRPr/>
            </a:lvl1pPr>
          </a:lstStyle>
          <a:p>
            <a:fld id="{675A140E-A6D3-463E-9B15-74435EBECB7F}" type="slidenum">
              <a:rPr lang="en-US" altLang="en-US"/>
              <a:pPr/>
              <a:t>‹#›</a:t>
            </a:fld>
            <a:endParaRPr lang="en-US" altLang="en-US"/>
          </a:p>
        </p:txBody>
      </p:sp>
    </p:spTree>
    <p:extLst>
      <p:ext uri="{BB962C8B-B14F-4D97-AF65-F5344CB8AC3E}">
        <p14:creationId xmlns:p14="http://schemas.microsoft.com/office/powerpoint/2010/main" val="338591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5C91481-2B36-408A-96A0-31B5CBF1E2B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9F45932-6554-4468-9E64-E32627AE314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85A90602-2F70-4DC2-8707-F1BD87776F5F}"/>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AC81775A-FC6D-41BE-B895-8B3D02D790E7}" type="datetimeFigureOut">
              <a:rPr lang="en-US"/>
              <a:pPr>
                <a:defRPr/>
              </a:pPr>
              <a:t>8/27/2018</a:t>
            </a:fld>
            <a:endParaRPr lang="en-US"/>
          </a:p>
        </p:txBody>
      </p:sp>
      <p:sp>
        <p:nvSpPr>
          <p:cNvPr id="5" name="Footer Placeholder 4">
            <a:extLst>
              <a:ext uri="{FF2B5EF4-FFF2-40B4-BE49-F238E27FC236}">
                <a16:creationId xmlns:a16="http://schemas.microsoft.com/office/drawing/2014/main" id="{1979F500-9E0D-4794-9EBF-94609DA3D31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046F2291-EAE2-43DA-831B-A9CA1E02DCD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D669E5B0-A1B8-41C3-84FF-769B3E4F2A8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8330D97E-2E52-4D7E-BAD8-A47E6A05D4BF}"/>
              </a:ext>
            </a:extLst>
          </p:cNvPr>
          <p:cNvSpPr>
            <a:spLocks noGrp="1"/>
          </p:cNvSpPr>
          <p:nvPr>
            <p:ph type="ctrTitle"/>
          </p:nvPr>
        </p:nvSpPr>
        <p:spPr>
          <a:xfrm>
            <a:off x="685800" y="609600"/>
            <a:ext cx="7772400" cy="1470025"/>
          </a:xfrm>
        </p:spPr>
        <p:txBody>
          <a:bodyPr/>
          <a:lstStyle/>
          <a:p>
            <a:pPr eaLnBrk="1" hangingPunct="1"/>
            <a:r>
              <a:rPr lang="en-US" altLang="en-US" b="1">
                <a:solidFill>
                  <a:schemeClr val="tx2"/>
                </a:solidFill>
              </a:rPr>
              <a:t>CNC Milling- An Introduction</a:t>
            </a:r>
          </a:p>
        </p:txBody>
      </p:sp>
      <p:sp>
        <p:nvSpPr>
          <p:cNvPr id="3" name="Subtitle 2">
            <a:extLst>
              <a:ext uri="{FF2B5EF4-FFF2-40B4-BE49-F238E27FC236}">
                <a16:creationId xmlns:a16="http://schemas.microsoft.com/office/drawing/2014/main" id="{591F4DDE-8D49-4156-BBAA-837B2544E0B7}"/>
              </a:ext>
            </a:extLst>
          </p:cNvPr>
          <p:cNvSpPr>
            <a:spLocks noGrp="1"/>
          </p:cNvSpPr>
          <p:nvPr>
            <p:ph type="subTitle" idx="1"/>
          </p:nvPr>
        </p:nvSpPr>
        <p:spPr>
          <a:xfrm>
            <a:off x="1371600" y="4724400"/>
            <a:ext cx="6400800" cy="1752600"/>
          </a:xfrm>
        </p:spPr>
        <p:txBody>
          <a:bodyPr rtlCol="0">
            <a:normAutofit/>
          </a:bodyPr>
          <a:lstStyle/>
          <a:p>
            <a:pPr eaLnBrk="1" fontAlgn="auto" hangingPunct="1">
              <a:spcAft>
                <a:spcPts val="0"/>
              </a:spcAft>
              <a:defRPr/>
            </a:pPr>
            <a:r>
              <a:rPr lang="en-US" sz="2800" dirty="0"/>
              <a:t>Department of Mechanical Engineering</a:t>
            </a:r>
          </a:p>
          <a:p>
            <a:pPr eaLnBrk="1" fontAlgn="auto" hangingPunct="1">
              <a:spcAft>
                <a:spcPts val="0"/>
              </a:spcAft>
              <a:defRPr/>
            </a:pPr>
            <a:r>
              <a:rPr lang="en-US" sz="2800" dirty="0"/>
              <a:t>Indian Institute of Technology Patna</a:t>
            </a:r>
          </a:p>
        </p:txBody>
      </p:sp>
      <p:pic>
        <p:nvPicPr>
          <p:cNvPr id="2052" name="Picture 3" descr="image4101.jpg">
            <a:extLst>
              <a:ext uri="{FF2B5EF4-FFF2-40B4-BE49-F238E27FC236}">
                <a16:creationId xmlns:a16="http://schemas.microsoft.com/office/drawing/2014/main" id="{CDCD27D5-9A1A-47BC-9371-DBB78CDE0E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57525"/>
            <a:ext cx="14382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TextBox 8">
            <a:extLst>
              <a:ext uri="{FF2B5EF4-FFF2-40B4-BE49-F238E27FC236}">
                <a16:creationId xmlns:a16="http://schemas.microsoft.com/office/drawing/2014/main" id="{41D4B318-1E08-4FA0-BAB6-44DB64F29759}"/>
              </a:ext>
            </a:extLst>
          </p:cNvPr>
          <p:cNvSpPr txBox="1">
            <a:spLocks noChangeArrowheads="1"/>
          </p:cNvSpPr>
          <p:nvPr/>
        </p:nvSpPr>
        <p:spPr bwMode="auto">
          <a:xfrm>
            <a:off x="2514600" y="2286000"/>
            <a:ext cx="4073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a:t>ME 110:Workshop Practice-I</a:t>
            </a:r>
            <a:endParaRPr lang="en-I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C22CCF-4820-462F-A97C-F732EEACC499}"/>
              </a:ext>
            </a:extLst>
          </p:cNvPr>
          <p:cNvSpPr>
            <a:spLocks noGrp="1"/>
          </p:cNvSpPr>
          <p:nvPr>
            <p:ph idx="1"/>
          </p:nvPr>
        </p:nvSpPr>
        <p:spPr>
          <a:xfrm>
            <a:off x="457200" y="304800"/>
            <a:ext cx="8229600" cy="6248400"/>
          </a:xfrm>
        </p:spPr>
        <p:txBody>
          <a:bodyPr/>
          <a:lstStyle/>
          <a:p>
            <a:pPr marL="457200" indent="-457200">
              <a:buFont typeface="+mj-lt"/>
              <a:buAutoNum type="arabicPeriod" startAt="43"/>
              <a:defRPr/>
            </a:pPr>
            <a:r>
              <a:rPr lang="en-US" sz="2400" dirty="0"/>
              <a:t>Smoking, eating food, drinking beverages, running or acting in a manner that might produce unsafe conditions, is prohibited in all laboratory and classroom areas.</a:t>
            </a:r>
          </a:p>
          <a:p>
            <a:pPr marL="457200" indent="-457200">
              <a:buFont typeface="+mj-lt"/>
              <a:buAutoNum type="arabicPeriod" startAt="43"/>
              <a:defRPr/>
            </a:pPr>
            <a:r>
              <a:rPr lang="en-US" sz="2400" b="1" dirty="0"/>
              <a:t>NO ONE IS PERMITTED TO LEAVE THE LABORATORY UNTIL EVERYTHING IS CLEANED UP AND PUT AWAY. ANYONE LEAVING WILL RECEIVE A REDUCTION IN HIS OR HER FINAL GRADE. </a:t>
            </a:r>
          </a:p>
          <a:p>
            <a:pPr>
              <a:buFont typeface="Arial" charset="0"/>
              <a:buChar cha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158F1A3-41B0-48D0-A85E-41425A3EA872}"/>
              </a:ext>
            </a:extLst>
          </p:cNvPr>
          <p:cNvSpPr>
            <a:spLocks noGrp="1"/>
          </p:cNvSpPr>
          <p:nvPr>
            <p:ph type="title"/>
          </p:nvPr>
        </p:nvSpPr>
        <p:spPr>
          <a:xfrm>
            <a:off x="457200" y="0"/>
            <a:ext cx="8229600" cy="1143000"/>
          </a:xfrm>
        </p:spPr>
        <p:txBody>
          <a:bodyPr/>
          <a:lstStyle/>
          <a:p>
            <a:r>
              <a:rPr lang="en-US" altLang="en-US" sz="3600" b="1">
                <a:solidFill>
                  <a:schemeClr val="tx2"/>
                </a:solidFill>
              </a:rPr>
              <a:t>Classification of milling machines</a:t>
            </a:r>
          </a:p>
        </p:txBody>
      </p:sp>
      <p:sp>
        <p:nvSpPr>
          <p:cNvPr id="12291" name="Content Placeholder 2">
            <a:extLst>
              <a:ext uri="{FF2B5EF4-FFF2-40B4-BE49-F238E27FC236}">
                <a16:creationId xmlns:a16="http://schemas.microsoft.com/office/drawing/2014/main" id="{9370E352-2162-4E43-B1F3-EA8D756D4178}"/>
              </a:ext>
            </a:extLst>
          </p:cNvPr>
          <p:cNvSpPr>
            <a:spLocks noGrp="1"/>
          </p:cNvSpPr>
          <p:nvPr>
            <p:ph idx="1"/>
          </p:nvPr>
        </p:nvSpPr>
        <p:spPr>
          <a:xfrm>
            <a:off x="381000" y="914400"/>
            <a:ext cx="8382000" cy="5715000"/>
          </a:xfrm>
        </p:spPr>
        <p:txBody>
          <a:bodyPr/>
          <a:lstStyle/>
          <a:p>
            <a:r>
              <a:rPr lang="en-US" altLang="en-US" sz="2400"/>
              <a:t>According to nature of purpose of use:</a:t>
            </a:r>
            <a:br>
              <a:rPr lang="en-US" altLang="en-US" sz="2400"/>
            </a:br>
            <a:r>
              <a:rPr lang="en-US" altLang="en-US" sz="2400">
                <a:solidFill>
                  <a:srgbClr val="FF0000"/>
                </a:solidFill>
              </a:rPr>
              <a:t>general purpose; single purpose; special purpose</a:t>
            </a:r>
          </a:p>
          <a:p>
            <a:r>
              <a:rPr lang="en-US" altLang="en-US" sz="2400"/>
              <a:t>According to configuration and motion of the work holding table / bed:</a:t>
            </a:r>
            <a:br>
              <a:rPr lang="en-US" altLang="en-US" sz="2400"/>
            </a:br>
            <a:r>
              <a:rPr lang="en-US" altLang="en-US" sz="2400">
                <a:solidFill>
                  <a:srgbClr val="FF0000"/>
                </a:solidFill>
              </a:rPr>
              <a:t>Knee type; bed type; planar type; rotary table type</a:t>
            </a:r>
          </a:p>
          <a:p>
            <a:r>
              <a:rPr lang="en-US" altLang="en-US" sz="2400"/>
              <a:t>According to the orientation of the spindle(s):</a:t>
            </a:r>
            <a:br>
              <a:rPr lang="en-US" altLang="en-US" sz="2400"/>
            </a:br>
            <a:r>
              <a:rPr lang="en-US" altLang="en-US" sz="2400">
                <a:solidFill>
                  <a:srgbClr val="FF0000"/>
                </a:solidFill>
              </a:rPr>
              <a:t>Plain horizontal knee type; horizontal axis (spindle) and swivelling bed type; vertical spindle type; universal head milling machine</a:t>
            </a:r>
          </a:p>
          <a:p>
            <a:r>
              <a:rPr lang="en-US" altLang="en-US" sz="2400"/>
              <a:t>According to mechanization / automation and production rate:</a:t>
            </a:r>
            <a:br>
              <a:rPr lang="en-US" altLang="en-US" sz="2400"/>
            </a:br>
            <a:r>
              <a:rPr lang="en-US" altLang="en-US" sz="2400">
                <a:solidFill>
                  <a:srgbClr val="FF0000"/>
                </a:solidFill>
              </a:rPr>
              <a:t>Hand mill (milling machine);</a:t>
            </a:r>
            <a:br>
              <a:rPr lang="en-US" altLang="en-US" sz="2400">
                <a:solidFill>
                  <a:srgbClr val="FF0000"/>
                </a:solidFill>
              </a:rPr>
            </a:br>
            <a:r>
              <a:rPr lang="en-US" altLang="en-US" sz="2400">
                <a:solidFill>
                  <a:srgbClr val="FF0000"/>
                </a:solidFill>
              </a:rPr>
              <a:t>Planer and rotary table type vertical axis milling machine;</a:t>
            </a:r>
            <a:br>
              <a:rPr lang="en-US" altLang="en-US" sz="2400">
                <a:solidFill>
                  <a:srgbClr val="FF0000"/>
                </a:solidFill>
              </a:rPr>
            </a:br>
            <a:r>
              <a:rPr lang="en-US" altLang="en-US" sz="2400">
                <a:solidFill>
                  <a:srgbClr val="FF0000"/>
                </a:solidFill>
              </a:rPr>
              <a:t>Tracer controlled copy milling machine;</a:t>
            </a:r>
            <a:br>
              <a:rPr lang="en-US" altLang="en-US" sz="2400">
                <a:solidFill>
                  <a:srgbClr val="FF0000"/>
                </a:solidFill>
              </a:rPr>
            </a:br>
            <a:r>
              <a:rPr lang="en-US" altLang="en-US" sz="2400">
                <a:solidFill>
                  <a:srgbClr val="FF0000"/>
                </a:solidFill>
              </a:rPr>
              <a:t>Milling machines for short thread milling;</a:t>
            </a:r>
            <a:br>
              <a:rPr lang="en-US" altLang="en-US" sz="2400">
                <a:solidFill>
                  <a:srgbClr val="FF0000"/>
                </a:solidFill>
              </a:rPr>
            </a:br>
            <a:r>
              <a:rPr lang="en-US" altLang="en-US" sz="2400" u="sng">
                <a:solidFill>
                  <a:srgbClr val="FF0000"/>
                </a:solidFill>
              </a:rPr>
              <a:t>Computer Numerical Controlled (CNC) milling machine;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D6C6FC1-71D7-49BA-8320-90B60855C778}"/>
              </a:ext>
            </a:extLst>
          </p:cNvPr>
          <p:cNvSpPr>
            <a:spLocks noGrp="1"/>
          </p:cNvSpPr>
          <p:nvPr>
            <p:ph type="title"/>
          </p:nvPr>
        </p:nvSpPr>
        <p:spPr>
          <a:xfrm>
            <a:off x="457200" y="0"/>
            <a:ext cx="8229600" cy="1143000"/>
          </a:xfrm>
        </p:spPr>
        <p:txBody>
          <a:bodyPr/>
          <a:lstStyle/>
          <a:p>
            <a:r>
              <a:rPr lang="en-US" altLang="en-US" sz="3600" b="1">
                <a:solidFill>
                  <a:schemeClr val="tx2"/>
                </a:solidFill>
              </a:rPr>
              <a:t>CNC Machines</a:t>
            </a:r>
          </a:p>
        </p:txBody>
      </p:sp>
      <p:sp>
        <p:nvSpPr>
          <p:cNvPr id="13315" name="Content Placeholder 2">
            <a:extLst>
              <a:ext uri="{FF2B5EF4-FFF2-40B4-BE49-F238E27FC236}">
                <a16:creationId xmlns:a16="http://schemas.microsoft.com/office/drawing/2014/main" id="{C1A476D3-78E6-41C7-85A5-9CDC84700E28}"/>
              </a:ext>
            </a:extLst>
          </p:cNvPr>
          <p:cNvSpPr>
            <a:spLocks noGrp="1"/>
          </p:cNvSpPr>
          <p:nvPr>
            <p:ph idx="1"/>
          </p:nvPr>
        </p:nvSpPr>
        <p:spPr>
          <a:xfrm>
            <a:off x="457200" y="2590800"/>
            <a:ext cx="8229600" cy="2971800"/>
          </a:xfrm>
        </p:spPr>
        <p:txBody>
          <a:bodyPr/>
          <a:lstStyle/>
          <a:p>
            <a:pPr algn="just">
              <a:buFont typeface="Arial" panose="020B0604020202020204" pitchFamily="34" charset="0"/>
              <a:buNone/>
            </a:pPr>
            <a:r>
              <a:rPr lang="en-US" altLang="en-US" sz="2400"/>
              <a:t>• </a:t>
            </a:r>
            <a:r>
              <a:rPr lang="en-US" altLang="en-US" sz="2400">
                <a:solidFill>
                  <a:srgbClr val="FF0000"/>
                </a:solidFill>
              </a:rPr>
              <a:t>flexibility</a:t>
            </a:r>
            <a:r>
              <a:rPr lang="en-US" altLang="en-US" sz="2400"/>
              <a:t> in automation </a:t>
            </a:r>
          </a:p>
          <a:p>
            <a:pPr algn="just">
              <a:buFont typeface="Arial" panose="020B0604020202020204" pitchFamily="34" charset="0"/>
              <a:buNone/>
            </a:pPr>
            <a:r>
              <a:rPr lang="en-US" altLang="en-US" sz="2400"/>
              <a:t>• change-over (product) </a:t>
            </a:r>
            <a:r>
              <a:rPr lang="en-US" altLang="en-US" sz="2400">
                <a:solidFill>
                  <a:srgbClr val="FF0000"/>
                </a:solidFill>
              </a:rPr>
              <a:t>time, effort and cost </a:t>
            </a:r>
            <a:r>
              <a:rPr lang="en-US" altLang="en-US" sz="2400"/>
              <a:t>are much less </a:t>
            </a:r>
          </a:p>
          <a:p>
            <a:pPr algn="just">
              <a:buFont typeface="Arial" panose="020B0604020202020204" pitchFamily="34" charset="0"/>
              <a:buNone/>
            </a:pPr>
            <a:r>
              <a:rPr lang="en-US" altLang="en-US" sz="2400"/>
              <a:t>• less or no </a:t>
            </a:r>
            <a:r>
              <a:rPr lang="en-US" altLang="en-US" sz="2400">
                <a:solidFill>
                  <a:srgbClr val="FF0000"/>
                </a:solidFill>
              </a:rPr>
              <a:t>jigs and fixtures</a:t>
            </a:r>
            <a:r>
              <a:rPr lang="en-US" altLang="en-US" sz="2400" baseline="30000">
                <a:solidFill>
                  <a:srgbClr val="FF0000"/>
                </a:solidFill>
              </a:rPr>
              <a:t>#</a:t>
            </a:r>
            <a:r>
              <a:rPr lang="en-US" altLang="en-US" sz="2400"/>
              <a:t> are needed </a:t>
            </a:r>
          </a:p>
          <a:p>
            <a:pPr algn="just">
              <a:buFont typeface="Arial" panose="020B0604020202020204" pitchFamily="34" charset="0"/>
              <a:buNone/>
            </a:pPr>
            <a:r>
              <a:rPr lang="en-US" altLang="en-US" sz="2400"/>
              <a:t>• </a:t>
            </a:r>
            <a:r>
              <a:rPr lang="en-US" altLang="en-US" sz="2400">
                <a:solidFill>
                  <a:srgbClr val="FF0000"/>
                </a:solidFill>
              </a:rPr>
              <a:t>complex geometry</a:t>
            </a:r>
            <a:r>
              <a:rPr lang="en-US" altLang="en-US" sz="2400"/>
              <a:t> can be easily machined </a:t>
            </a:r>
          </a:p>
          <a:p>
            <a:pPr algn="just">
              <a:buFont typeface="Arial" panose="020B0604020202020204" pitchFamily="34" charset="0"/>
              <a:buNone/>
            </a:pPr>
            <a:r>
              <a:rPr lang="en-US" altLang="en-US" sz="2400"/>
              <a:t>• high </a:t>
            </a:r>
            <a:r>
              <a:rPr lang="en-US" altLang="en-US" sz="2400">
                <a:solidFill>
                  <a:srgbClr val="FF0000"/>
                </a:solidFill>
              </a:rPr>
              <a:t>product quality</a:t>
            </a:r>
            <a:r>
              <a:rPr lang="en-US" altLang="en-US" sz="2400"/>
              <a:t> and its consistency </a:t>
            </a:r>
          </a:p>
          <a:p>
            <a:pPr algn="just">
              <a:buFont typeface="Arial" panose="020B0604020202020204" pitchFamily="34" charset="0"/>
              <a:buNone/>
            </a:pPr>
            <a:r>
              <a:rPr lang="en-US" altLang="en-US" sz="2400"/>
              <a:t>• </a:t>
            </a:r>
            <a:r>
              <a:rPr lang="en-US" altLang="en-US" sz="2400">
                <a:solidFill>
                  <a:srgbClr val="FF0000"/>
                </a:solidFill>
              </a:rPr>
              <a:t>optimum working condition</a:t>
            </a:r>
            <a:r>
              <a:rPr lang="en-US" altLang="en-US" sz="2400"/>
              <a:t> is possible </a:t>
            </a:r>
          </a:p>
          <a:p>
            <a:pPr algn="just">
              <a:buFont typeface="Arial" panose="020B0604020202020204" pitchFamily="34" charset="0"/>
              <a:buNone/>
            </a:pPr>
            <a:r>
              <a:rPr lang="en-US" altLang="en-US" sz="2400"/>
              <a:t>• </a:t>
            </a:r>
            <a:r>
              <a:rPr lang="en-US" altLang="en-US" sz="2400">
                <a:solidFill>
                  <a:srgbClr val="FF0000"/>
                </a:solidFill>
              </a:rPr>
              <a:t>lesser breakdown </a:t>
            </a:r>
            <a:r>
              <a:rPr lang="en-US" altLang="en-US" sz="2400"/>
              <a:t>and maintenance requirement </a:t>
            </a:r>
          </a:p>
          <a:p>
            <a:pPr algn="just">
              <a:buFont typeface="Arial" panose="020B0604020202020204" pitchFamily="34" charset="0"/>
              <a:buNone/>
            </a:pPr>
            <a:endParaRPr lang="en-US" altLang="en-US" sz="2400"/>
          </a:p>
        </p:txBody>
      </p:sp>
      <p:sp>
        <p:nvSpPr>
          <p:cNvPr id="13316" name="TextBox 3">
            <a:extLst>
              <a:ext uri="{FF2B5EF4-FFF2-40B4-BE49-F238E27FC236}">
                <a16:creationId xmlns:a16="http://schemas.microsoft.com/office/drawing/2014/main" id="{E92F3B0B-1702-4D05-AD01-F63FA46C82C1}"/>
              </a:ext>
            </a:extLst>
          </p:cNvPr>
          <p:cNvSpPr txBox="1">
            <a:spLocks noChangeArrowheads="1"/>
          </p:cNvSpPr>
          <p:nvPr/>
        </p:nvSpPr>
        <p:spPr bwMode="auto">
          <a:xfrm>
            <a:off x="0" y="632460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1200" baseline="30000">
                <a:cs typeface="Arial" panose="020B0604020202020204" pitchFamily="34" charset="0"/>
              </a:rPr>
              <a:t>#</a:t>
            </a:r>
            <a:r>
              <a:rPr lang="en-US" altLang="en-US" sz="1200">
                <a:cs typeface="Arial" panose="020B0604020202020204" pitchFamily="34" charset="0"/>
              </a:rPr>
              <a:t>Both jigs and fixtures clamp, support and locate the workpiece. A jig also guides the cutting tool. A fixture has a reference point for setting the cutting tool with reference to the workpiece.</a:t>
            </a:r>
          </a:p>
        </p:txBody>
      </p:sp>
      <p:sp>
        <p:nvSpPr>
          <p:cNvPr id="5" name="TextBox 4">
            <a:extLst>
              <a:ext uri="{FF2B5EF4-FFF2-40B4-BE49-F238E27FC236}">
                <a16:creationId xmlns:a16="http://schemas.microsoft.com/office/drawing/2014/main" id="{9DD2949F-1DC4-4CE1-AA63-2DA3699FDA44}"/>
              </a:ext>
            </a:extLst>
          </p:cNvPr>
          <p:cNvSpPr txBox="1"/>
          <p:nvPr/>
        </p:nvSpPr>
        <p:spPr>
          <a:xfrm>
            <a:off x="533400" y="762000"/>
            <a:ext cx="8153400" cy="1938338"/>
          </a:xfrm>
          <a:prstGeom prst="rect">
            <a:avLst/>
          </a:prstGeom>
          <a:noFill/>
        </p:spPr>
        <p:txBody>
          <a:bodyPr>
            <a:spAutoFit/>
          </a:bodyPr>
          <a:lstStyle/>
          <a:p>
            <a:pPr algn="just">
              <a:defRPr/>
            </a:pPr>
            <a:r>
              <a:rPr lang="en-US" sz="2400" dirty="0">
                <a:solidFill>
                  <a:prstClr val="black"/>
                </a:solidFill>
                <a:latin typeface="+mj-lt"/>
              </a:rPr>
              <a:t>Replacement of </a:t>
            </a:r>
            <a:r>
              <a:rPr lang="en-US" sz="2400" dirty="0">
                <a:solidFill>
                  <a:srgbClr val="FF0000"/>
                </a:solidFill>
                <a:latin typeface="+mj-lt"/>
              </a:rPr>
              <a:t>hard or rigid automation</a:t>
            </a:r>
            <a:r>
              <a:rPr lang="en-US" sz="2400" dirty="0">
                <a:solidFill>
                  <a:prstClr val="black"/>
                </a:solidFill>
                <a:latin typeface="+mj-lt"/>
              </a:rPr>
              <a:t> by </a:t>
            </a:r>
            <a:r>
              <a:rPr lang="en-US" sz="2400" dirty="0">
                <a:solidFill>
                  <a:srgbClr val="FF0000"/>
                </a:solidFill>
                <a:latin typeface="+mj-lt"/>
              </a:rPr>
              <a:t>Flexible automation</a:t>
            </a:r>
            <a:r>
              <a:rPr lang="en-US" sz="2400" dirty="0">
                <a:solidFill>
                  <a:prstClr val="black"/>
                </a:solidFill>
                <a:latin typeface="+mj-lt"/>
              </a:rPr>
              <a:t> by developing and using CNC has made a great break through since mid seventies in the field of machine tools’ control. The advantageous characteristics of CNC machine tools over conventional ones are :</a:t>
            </a:r>
            <a:endParaRPr lang="en-US" sz="2400" dirty="0">
              <a:latin typeface="+mj-lt"/>
            </a:endParaRPr>
          </a:p>
        </p:txBody>
      </p:sp>
      <p:sp>
        <p:nvSpPr>
          <p:cNvPr id="6" name="TextBox 5">
            <a:extLst>
              <a:ext uri="{FF2B5EF4-FFF2-40B4-BE49-F238E27FC236}">
                <a16:creationId xmlns:a16="http://schemas.microsoft.com/office/drawing/2014/main" id="{72C77D80-D2F4-4C1B-960D-C276CEBF4CFD}"/>
              </a:ext>
            </a:extLst>
          </p:cNvPr>
          <p:cNvSpPr txBox="1"/>
          <p:nvPr/>
        </p:nvSpPr>
        <p:spPr>
          <a:xfrm>
            <a:off x="304800" y="5562600"/>
            <a:ext cx="8534400" cy="830263"/>
          </a:xfrm>
          <a:prstGeom prst="rect">
            <a:avLst/>
          </a:prstGeom>
          <a:noFill/>
        </p:spPr>
        <p:txBody>
          <a:bodyPr>
            <a:spAutoFit/>
          </a:bodyPr>
          <a:lstStyle/>
          <a:p>
            <a:pPr>
              <a:defRPr/>
            </a:pPr>
            <a:r>
              <a:rPr lang="en-US" sz="2400" b="1" dirty="0">
                <a:solidFill>
                  <a:schemeClr val="tx2"/>
                </a:solidFill>
                <a:latin typeface="+mn-lt"/>
              </a:rPr>
              <a:t>Direct Numerical Control</a:t>
            </a:r>
            <a:r>
              <a:rPr lang="en-US" sz="2400" dirty="0">
                <a:latin typeface="+mn-lt"/>
              </a:rPr>
              <a:t> is a system that uses a central computer to control several machines at the same time.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 name="Rectangle 3">
            <a:extLst>
              <a:ext uri="{FF2B5EF4-FFF2-40B4-BE49-F238E27FC236}">
                <a16:creationId xmlns:a16="http://schemas.microsoft.com/office/drawing/2014/main" id="{413B4D55-312E-4399-A02F-702E55F7EE8F}"/>
              </a:ext>
            </a:extLst>
          </p:cNvPr>
          <p:cNvSpPr txBox="1">
            <a:spLocks noChangeArrowheads="1"/>
          </p:cNvSpPr>
          <p:nvPr/>
        </p:nvSpPr>
        <p:spPr bwMode="auto">
          <a:xfrm>
            <a:off x="304800" y="990600"/>
            <a:ext cx="8382000" cy="5181600"/>
          </a:xfrm>
          <a:prstGeom prst="rect">
            <a:avLst/>
          </a:prstGeom>
          <a:noFill/>
          <a:ln w="9525">
            <a:noFill/>
            <a:miter lim="800000"/>
            <a:headEnd/>
            <a:tailEnd/>
          </a:ln>
          <a:effectLst/>
        </p:spPr>
        <p:txBody>
          <a:bodyPr/>
          <a:lstStyle/>
          <a:p>
            <a:pPr marL="342900" indent="-342900" algn="just" fontAlgn="auto">
              <a:spcBef>
                <a:spcPct val="20000"/>
              </a:spcBef>
              <a:spcAft>
                <a:spcPts val="0"/>
              </a:spcAft>
              <a:buClr>
                <a:schemeClr val="hlink"/>
              </a:buClr>
              <a:buSzPct val="120000"/>
              <a:buFontTx/>
              <a:buChar char="•"/>
              <a:defRPr/>
            </a:pPr>
            <a:r>
              <a:rPr lang="en-US" sz="2400" kern="0" dirty="0">
                <a:latin typeface="+mn-lt"/>
                <a:cs typeface="Times New Roman" pitchFamily="18" charset="0"/>
              </a:rPr>
              <a:t>Conventionally, an operator decides and adjusts various machining parameters like feed , depth of cut etc. depending upon the type of job, and controls the slide movements by hand. </a:t>
            </a:r>
          </a:p>
          <a:p>
            <a:pPr marL="342900" indent="-342900" algn="just" fontAlgn="auto">
              <a:spcBef>
                <a:spcPct val="20000"/>
              </a:spcBef>
              <a:spcAft>
                <a:spcPts val="0"/>
              </a:spcAft>
              <a:buClr>
                <a:schemeClr val="hlink"/>
              </a:buClr>
              <a:buSzPct val="120000"/>
              <a:buFontTx/>
              <a:buChar char="•"/>
              <a:defRPr/>
            </a:pPr>
            <a:r>
              <a:rPr lang="en-US" sz="2400" kern="0" dirty="0">
                <a:latin typeface="+mn-lt"/>
                <a:cs typeface="Times New Roman" pitchFamily="18" charset="0"/>
              </a:rPr>
              <a:t>In a CNC Machine functions and slide movements are controlled electronically by using computer programs rather than by hands.</a:t>
            </a:r>
          </a:p>
          <a:p>
            <a:pPr marL="342900" indent="-342900" algn="just" fontAlgn="auto">
              <a:spcBef>
                <a:spcPct val="20000"/>
              </a:spcBef>
              <a:spcAft>
                <a:spcPts val="0"/>
              </a:spcAft>
              <a:buClr>
                <a:schemeClr val="hlink"/>
              </a:buClr>
              <a:buSzPct val="120000"/>
              <a:buFontTx/>
              <a:buChar char="•"/>
              <a:defRPr/>
            </a:pPr>
            <a:r>
              <a:rPr lang="en-US" sz="2400" kern="0" dirty="0">
                <a:latin typeface="+mn-lt"/>
                <a:cs typeface="Times New Roman" pitchFamily="18" charset="0"/>
              </a:rPr>
              <a:t>The earliest NC machines performed limited functions and movements controlled by </a:t>
            </a:r>
            <a:r>
              <a:rPr lang="en-US" sz="2400" kern="0" dirty="0">
                <a:solidFill>
                  <a:srgbClr val="FF0000"/>
                </a:solidFill>
                <a:latin typeface="+mn-lt"/>
                <a:cs typeface="Times New Roman" pitchFamily="18" charset="0"/>
              </a:rPr>
              <a:t>punched tape</a:t>
            </a:r>
            <a:r>
              <a:rPr lang="en-US" sz="2400" kern="0" baseline="30000" dirty="0">
                <a:latin typeface="+mn-lt"/>
                <a:cs typeface="Times New Roman" pitchFamily="18" charset="0"/>
              </a:rPr>
              <a:t>#</a:t>
            </a:r>
            <a:r>
              <a:rPr lang="en-US" sz="2400" kern="0" dirty="0">
                <a:latin typeface="+mn-lt"/>
                <a:cs typeface="Times New Roman" pitchFamily="18" charset="0"/>
              </a:rPr>
              <a:t> or </a:t>
            </a:r>
            <a:r>
              <a:rPr lang="en-US" sz="2400" kern="0" dirty="0">
                <a:solidFill>
                  <a:srgbClr val="FF0000"/>
                </a:solidFill>
                <a:latin typeface="+mn-lt"/>
                <a:cs typeface="Times New Roman" pitchFamily="18" charset="0"/>
              </a:rPr>
              <a:t>punch cards</a:t>
            </a:r>
            <a:r>
              <a:rPr lang="en-US" sz="2400" kern="0" baseline="30000" dirty="0">
                <a:latin typeface="+mn-lt"/>
                <a:cs typeface="Times New Roman" pitchFamily="18" charset="0"/>
              </a:rPr>
              <a:t>#</a:t>
            </a:r>
            <a:r>
              <a:rPr lang="en-US" sz="2400" kern="0" dirty="0">
                <a:latin typeface="+mn-lt"/>
                <a:cs typeface="Times New Roman" pitchFamily="18" charset="0"/>
              </a:rPr>
              <a:t>.</a:t>
            </a:r>
          </a:p>
          <a:p>
            <a:pPr marL="342900" indent="-342900" algn="just" fontAlgn="auto">
              <a:spcBef>
                <a:spcPct val="20000"/>
              </a:spcBef>
              <a:spcAft>
                <a:spcPts val="0"/>
              </a:spcAft>
              <a:buClr>
                <a:schemeClr val="hlink"/>
              </a:buClr>
              <a:buSzPct val="120000"/>
              <a:buFontTx/>
              <a:buChar char="•"/>
              <a:defRPr/>
            </a:pPr>
            <a:r>
              <a:rPr lang="en-US" sz="2400" kern="0" dirty="0">
                <a:latin typeface="+mn-lt"/>
                <a:cs typeface="Times New Roman" pitchFamily="18" charset="0"/>
              </a:rPr>
              <a:t>Some of the enhancements that came along with CNC include: canned cycles, sub programming, cutter compensation, work coordinates, coordinate system rotation, automatic corner rounding, chamfering and B–</a:t>
            </a:r>
            <a:r>
              <a:rPr lang="en-US" sz="2400" kern="0" dirty="0" err="1">
                <a:latin typeface="+mn-lt"/>
                <a:cs typeface="Times New Roman" pitchFamily="18" charset="0"/>
              </a:rPr>
              <a:t>spline</a:t>
            </a:r>
            <a:r>
              <a:rPr lang="en-US" sz="2400" kern="0" dirty="0">
                <a:latin typeface="+mn-lt"/>
                <a:cs typeface="Times New Roman" pitchFamily="18" charset="0"/>
              </a:rPr>
              <a:t> interpolation.</a:t>
            </a:r>
          </a:p>
        </p:txBody>
      </p:sp>
      <p:sp>
        <p:nvSpPr>
          <p:cNvPr id="14339" name="Title 1">
            <a:extLst>
              <a:ext uri="{FF2B5EF4-FFF2-40B4-BE49-F238E27FC236}">
                <a16:creationId xmlns:a16="http://schemas.microsoft.com/office/drawing/2014/main" id="{09B2DFDA-BE34-484F-BDAD-618D84520962}"/>
              </a:ext>
            </a:extLst>
          </p:cNvPr>
          <p:cNvSpPr>
            <a:spLocks noGrp="1"/>
          </p:cNvSpPr>
          <p:nvPr>
            <p:ph type="title"/>
          </p:nvPr>
        </p:nvSpPr>
        <p:spPr>
          <a:xfrm>
            <a:off x="457200" y="0"/>
            <a:ext cx="8229600" cy="1143000"/>
          </a:xfrm>
        </p:spPr>
        <p:txBody>
          <a:bodyPr/>
          <a:lstStyle/>
          <a:p>
            <a:r>
              <a:rPr lang="en-US" altLang="en-US" sz="3600" b="1">
                <a:solidFill>
                  <a:schemeClr val="tx2"/>
                </a:solidFill>
              </a:rPr>
              <a:t>CNC Machines contd.</a:t>
            </a:r>
          </a:p>
        </p:txBody>
      </p:sp>
      <p:sp>
        <p:nvSpPr>
          <p:cNvPr id="5" name="TextBox 4">
            <a:extLst>
              <a:ext uri="{FF2B5EF4-FFF2-40B4-BE49-F238E27FC236}">
                <a16:creationId xmlns:a16="http://schemas.microsoft.com/office/drawing/2014/main" id="{7F48A725-8F65-458C-B518-F17FA5FE821C}"/>
              </a:ext>
            </a:extLst>
          </p:cNvPr>
          <p:cNvSpPr txBox="1"/>
          <p:nvPr/>
        </p:nvSpPr>
        <p:spPr>
          <a:xfrm>
            <a:off x="0" y="6027738"/>
            <a:ext cx="9144000" cy="830262"/>
          </a:xfrm>
          <a:prstGeom prst="rect">
            <a:avLst/>
          </a:prstGeom>
          <a:noFill/>
        </p:spPr>
        <p:txBody>
          <a:bodyPr>
            <a:spAutoFit/>
          </a:bodyPr>
          <a:lstStyle/>
          <a:p>
            <a:pPr algn="just">
              <a:defRPr/>
            </a:pPr>
            <a:r>
              <a:rPr lang="en-US" sz="1200" baseline="30000" dirty="0">
                <a:latin typeface="Arial" charset="0"/>
              </a:rPr>
              <a:t>#</a:t>
            </a:r>
            <a:r>
              <a:rPr lang="en-US" sz="1200" dirty="0">
                <a:latin typeface="Arial" charset="0"/>
              </a:rPr>
              <a:t>Punched tape or perforated paper tape is a form of data storage, consisting of a long strip of paper in which holes are punched to store data.</a:t>
            </a:r>
          </a:p>
          <a:p>
            <a:pPr algn="just">
              <a:defRPr/>
            </a:pPr>
            <a:r>
              <a:rPr lang="en-US" sz="1200" baseline="30000" dirty="0">
                <a:latin typeface="Arial" charset="0"/>
              </a:rPr>
              <a:t>#</a:t>
            </a:r>
            <a:r>
              <a:rPr lang="en-US" sz="1200" dirty="0">
                <a:latin typeface="Arial" charset="0"/>
              </a:rPr>
              <a:t>A punched card, punch card, IBM card, or Hollerith card is a piece of stiff paper that contained either commands for controlling automated machinery or data for data processing applications.</a:t>
            </a:r>
            <a:endParaRPr lang="en-US" sz="1200" dirty="0">
              <a:latin typeface="+mn-lt"/>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9740E0D-0866-4A50-8FB7-6CDEAD91A13D}"/>
              </a:ext>
            </a:extLst>
          </p:cNvPr>
          <p:cNvSpPr>
            <a:spLocks noGrp="1"/>
          </p:cNvSpPr>
          <p:nvPr>
            <p:ph type="title"/>
          </p:nvPr>
        </p:nvSpPr>
        <p:spPr>
          <a:xfrm>
            <a:off x="457200" y="0"/>
            <a:ext cx="8229600" cy="1143000"/>
          </a:xfrm>
        </p:spPr>
        <p:txBody>
          <a:bodyPr/>
          <a:lstStyle/>
          <a:p>
            <a:r>
              <a:rPr lang="en-US" altLang="en-US" sz="3600" b="1">
                <a:solidFill>
                  <a:schemeClr val="tx2"/>
                </a:solidFill>
              </a:rPr>
              <a:t>Beginning of CNC machines</a:t>
            </a:r>
          </a:p>
        </p:txBody>
      </p:sp>
      <p:sp>
        <p:nvSpPr>
          <p:cNvPr id="15363" name="Content Placeholder 2">
            <a:extLst>
              <a:ext uri="{FF2B5EF4-FFF2-40B4-BE49-F238E27FC236}">
                <a16:creationId xmlns:a16="http://schemas.microsoft.com/office/drawing/2014/main" id="{729FD8C5-8BBC-4A74-801C-43CFF03F00E4}"/>
              </a:ext>
            </a:extLst>
          </p:cNvPr>
          <p:cNvSpPr>
            <a:spLocks noGrp="1"/>
          </p:cNvSpPr>
          <p:nvPr>
            <p:ph idx="1"/>
          </p:nvPr>
        </p:nvSpPr>
        <p:spPr>
          <a:xfrm>
            <a:off x="457200" y="884238"/>
            <a:ext cx="8229600" cy="2620962"/>
          </a:xfrm>
        </p:spPr>
        <p:txBody>
          <a:bodyPr/>
          <a:lstStyle/>
          <a:p>
            <a:r>
              <a:rPr lang="en-US" altLang="en-US" sz="2400"/>
              <a:t>In 1940 John Parson developed first machine able to drill holes at specific coordinates programmed on punch cards.</a:t>
            </a:r>
          </a:p>
          <a:p>
            <a:r>
              <a:rPr lang="en-US" altLang="en-US" sz="2400"/>
              <a:t>In 1951 MIT developed servo‐mechanism</a:t>
            </a:r>
          </a:p>
          <a:p>
            <a:r>
              <a:rPr lang="en-US" altLang="en-US" sz="2400"/>
              <a:t>In 1952 MIT developed first NC machines for milling.</a:t>
            </a:r>
          </a:p>
          <a:p>
            <a:r>
              <a:rPr lang="en-US" altLang="en-US" sz="2400"/>
              <a:t>In 1970 First CNC machines came into picture</a:t>
            </a:r>
          </a:p>
          <a:p>
            <a:r>
              <a:rPr lang="en-US" altLang="en-US" sz="2400"/>
              <a:t>Now‐a‐days modified 1970’s machines are being used.</a:t>
            </a:r>
          </a:p>
        </p:txBody>
      </p:sp>
      <p:sp>
        <p:nvSpPr>
          <p:cNvPr id="4" name="TextBox 3">
            <a:extLst>
              <a:ext uri="{FF2B5EF4-FFF2-40B4-BE49-F238E27FC236}">
                <a16:creationId xmlns:a16="http://schemas.microsoft.com/office/drawing/2014/main" id="{B8C4B00F-800E-4550-A04B-E343B798AF4B}"/>
              </a:ext>
            </a:extLst>
          </p:cNvPr>
          <p:cNvSpPr txBox="1"/>
          <p:nvPr/>
        </p:nvSpPr>
        <p:spPr>
          <a:xfrm>
            <a:off x="609600" y="3581400"/>
            <a:ext cx="7772400" cy="2862263"/>
          </a:xfrm>
          <a:prstGeom prst="rect">
            <a:avLst/>
          </a:prstGeom>
          <a:noFill/>
        </p:spPr>
        <p:txBody>
          <a:bodyPr>
            <a:spAutoFit/>
          </a:bodyPr>
          <a:lstStyle/>
          <a:p>
            <a:pPr algn="ctr">
              <a:defRPr/>
            </a:pPr>
            <a:r>
              <a:rPr lang="en-US" sz="3600" b="1" dirty="0">
                <a:solidFill>
                  <a:schemeClr val="tx2"/>
                </a:solidFill>
                <a:latin typeface="+mn-lt"/>
              </a:rPr>
              <a:t>Languages of CNC machines</a:t>
            </a:r>
          </a:p>
          <a:p>
            <a:pPr algn="just">
              <a:defRPr/>
            </a:pPr>
            <a:r>
              <a:rPr lang="en-US" sz="2400" dirty="0">
                <a:latin typeface="+mn-lt"/>
              </a:rPr>
              <a:t>While there is a fairly standard set of </a:t>
            </a:r>
            <a:r>
              <a:rPr lang="en-US" sz="2400" dirty="0">
                <a:solidFill>
                  <a:srgbClr val="FF0000"/>
                </a:solidFill>
                <a:latin typeface="+mn-lt"/>
              </a:rPr>
              <a:t>G and M codes</a:t>
            </a:r>
            <a:r>
              <a:rPr lang="en-US" sz="2400" dirty="0">
                <a:latin typeface="+mn-lt"/>
              </a:rPr>
              <a:t>, there is some variation in their application. For example a GO or GOO command is universally regarded as the command for rapid travel. Some older machines do not have a GO command. On these machines, rapid travel is commanded by using the F (feed) word address.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D58F8437-1606-456D-8EF3-B3C4310DAAAA}"/>
              </a:ext>
            </a:extLst>
          </p:cNvPr>
          <p:cNvSpPr txBox="1">
            <a:spLocks noChangeArrowheads="1"/>
          </p:cNvSpPr>
          <p:nvPr/>
        </p:nvSpPr>
        <p:spPr bwMode="auto">
          <a:xfrm>
            <a:off x="1219200" y="152400"/>
            <a:ext cx="6172200" cy="584200"/>
          </a:xfrm>
          <a:prstGeom prst="rect">
            <a:avLst/>
          </a:prstGeom>
          <a:noFill/>
          <a:ln w="9525">
            <a:noFill/>
            <a:miter lim="800000"/>
            <a:headEnd/>
            <a:tailEnd/>
          </a:ln>
        </p:spPr>
        <p:txBody>
          <a:bodyPr>
            <a:spAutoFit/>
          </a:bodyPr>
          <a:lstStyle/>
          <a:p>
            <a:pPr algn="ctr" fontAlgn="auto">
              <a:spcBef>
                <a:spcPts val="0"/>
              </a:spcBef>
              <a:spcAft>
                <a:spcPts val="0"/>
              </a:spcAft>
              <a:defRPr/>
            </a:pPr>
            <a:r>
              <a:rPr lang="en-US" sz="3200" b="1" kern="0" dirty="0">
                <a:solidFill>
                  <a:schemeClr val="tx2"/>
                </a:solidFill>
                <a:latin typeface="+mn-lt"/>
                <a:ea typeface="+mj-ea"/>
                <a:cs typeface="Times New Roman" pitchFamily="18" charset="0"/>
              </a:rPr>
              <a:t>Basic CNC Principles</a:t>
            </a:r>
          </a:p>
        </p:txBody>
      </p:sp>
      <p:sp>
        <p:nvSpPr>
          <p:cNvPr id="4099" name="Text Box 3">
            <a:extLst>
              <a:ext uri="{FF2B5EF4-FFF2-40B4-BE49-F238E27FC236}">
                <a16:creationId xmlns:a16="http://schemas.microsoft.com/office/drawing/2014/main" id="{8935266B-A4D9-433C-9AB5-44C904A1FD99}"/>
              </a:ext>
            </a:extLst>
          </p:cNvPr>
          <p:cNvSpPr txBox="1">
            <a:spLocks noChangeArrowheads="1"/>
          </p:cNvSpPr>
          <p:nvPr/>
        </p:nvSpPr>
        <p:spPr bwMode="auto">
          <a:xfrm>
            <a:off x="304800" y="533400"/>
            <a:ext cx="8534400" cy="6284913"/>
          </a:xfrm>
          <a:prstGeom prst="rect">
            <a:avLst/>
          </a:prstGeom>
          <a:noFill/>
          <a:ln w="9525">
            <a:noFill/>
            <a:miter lim="800000"/>
            <a:headEnd/>
            <a:tailEnd/>
          </a:ln>
        </p:spPr>
        <p:txBody>
          <a:bodyPr>
            <a:spAutoFit/>
          </a:bodyPr>
          <a:lstStyle/>
          <a:p>
            <a:pPr marL="342900" indent="-342900" algn="just" fontAlgn="auto">
              <a:spcBef>
                <a:spcPct val="20000"/>
              </a:spcBef>
              <a:spcAft>
                <a:spcPts val="0"/>
              </a:spcAft>
              <a:buClr>
                <a:schemeClr val="hlink"/>
              </a:buClr>
              <a:buSzPct val="120000"/>
              <a:buFontTx/>
              <a:buChar char="•"/>
              <a:defRPr/>
            </a:pPr>
            <a:r>
              <a:rPr lang="en-US" sz="2800" kern="0" dirty="0">
                <a:latin typeface="+mn-lt"/>
                <a:cs typeface="Times New Roman" pitchFamily="18" charset="0"/>
              </a:rPr>
              <a:t> </a:t>
            </a:r>
            <a:r>
              <a:rPr lang="en-US" sz="2400" kern="0" dirty="0">
                <a:latin typeface="+mn-lt"/>
                <a:cs typeface="Times New Roman" pitchFamily="18" charset="0"/>
              </a:rPr>
              <a:t>All computer controlled machines are able to accurately and repeatedly control motion in various directions. Each of these directions of motion is called an </a:t>
            </a:r>
            <a:r>
              <a:rPr lang="en-US" sz="2400" kern="0" dirty="0">
                <a:solidFill>
                  <a:srgbClr val="FF0000"/>
                </a:solidFill>
                <a:latin typeface="+mn-lt"/>
                <a:cs typeface="Times New Roman" pitchFamily="18" charset="0"/>
              </a:rPr>
              <a:t>axis</a:t>
            </a:r>
            <a:r>
              <a:rPr lang="en-US" sz="2400" kern="0" dirty="0">
                <a:latin typeface="+mn-lt"/>
                <a:cs typeface="Times New Roman" pitchFamily="18" charset="0"/>
              </a:rPr>
              <a:t>. Depending on the machine type there are commonly two to five axes.</a:t>
            </a:r>
          </a:p>
          <a:p>
            <a:pPr marL="342900" indent="-342900" algn="just" fontAlgn="auto">
              <a:spcBef>
                <a:spcPct val="20000"/>
              </a:spcBef>
              <a:spcAft>
                <a:spcPts val="0"/>
              </a:spcAft>
              <a:buClr>
                <a:schemeClr val="hlink"/>
              </a:buClr>
              <a:buSzPct val="120000"/>
              <a:buFontTx/>
              <a:buChar char="•"/>
              <a:defRPr/>
            </a:pPr>
            <a:r>
              <a:rPr lang="en-US" sz="2400" kern="0" dirty="0">
                <a:latin typeface="+mn-lt"/>
                <a:cs typeface="Times New Roman" pitchFamily="18" charset="0"/>
              </a:rPr>
              <a:t>Additionally, a CNC axis may be either a </a:t>
            </a:r>
            <a:r>
              <a:rPr lang="en-US" sz="2400" kern="0" dirty="0">
                <a:solidFill>
                  <a:srgbClr val="FF0000"/>
                </a:solidFill>
                <a:latin typeface="+mn-lt"/>
                <a:cs typeface="Times New Roman" pitchFamily="18" charset="0"/>
              </a:rPr>
              <a:t>linear axis </a:t>
            </a:r>
            <a:r>
              <a:rPr lang="en-US" sz="2400" kern="0" dirty="0">
                <a:latin typeface="+mn-lt"/>
                <a:cs typeface="Times New Roman" pitchFamily="18" charset="0"/>
              </a:rPr>
              <a:t>in which movement is in a straight line, or a </a:t>
            </a:r>
            <a:r>
              <a:rPr lang="en-US" sz="2400" kern="0" dirty="0">
                <a:solidFill>
                  <a:srgbClr val="FF0000"/>
                </a:solidFill>
                <a:latin typeface="+mn-lt"/>
                <a:cs typeface="Times New Roman" pitchFamily="18" charset="0"/>
              </a:rPr>
              <a:t>rotary axis </a:t>
            </a:r>
            <a:r>
              <a:rPr lang="en-US" sz="2400" kern="0" dirty="0">
                <a:latin typeface="+mn-lt"/>
                <a:cs typeface="Times New Roman" pitchFamily="18" charset="0"/>
              </a:rPr>
              <a:t>with motion following a circular path. All CNC machining begins with a </a:t>
            </a:r>
            <a:r>
              <a:rPr lang="en-US" sz="2400" kern="0" dirty="0">
                <a:solidFill>
                  <a:srgbClr val="FF0000"/>
                </a:solidFill>
                <a:latin typeface="+mn-lt"/>
                <a:cs typeface="Times New Roman" pitchFamily="18" charset="0"/>
              </a:rPr>
              <a:t>part program</a:t>
            </a:r>
            <a:r>
              <a:rPr lang="en-US" sz="2400" kern="0" dirty="0">
                <a:latin typeface="+mn-lt"/>
                <a:cs typeface="Times New Roman" pitchFamily="18" charset="0"/>
              </a:rPr>
              <a:t>, which is a sequential instructions or coded commands that direct the specific machine functions.</a:t>
            </a:r>
          </a:p>
          <a:p>
            <a:pPr marL="342900" indent="-342900" algn="just" fontAlgn="auto">
              <a:spcBef>
                <a:spcPct val="20000"/>
              </a:spcBef>
              <a:spcAft>
                <a:spcPts val="0"/>
              </a:spcAft>
              <a:buClr>
                <a:schemeClr val="hlink"/>
              </a:buClr>
              <a:buSzPct val="120000"/>
              <a:buFontTx/>
              <a:buChar char="•"/>
              <a:defRPr/>
            </a:pPr>
            <a:r>
              <a:rPr lang="en-US" sz="2400" kern="0" dirty="0">
                <a:latin typeface="+mn-lt"/>
                <a:cs typeface="Times New Roman" pitchFamily="18" charset="0"/>
              </a:rPr>
              <a:t> The part program may be manually generated or, more commonly, generated by computer aided part programming systems.</a:t>
            </a:r>
          </a:p>
          <a:p>
            <a:pPr marL="342900" indent="-342900" algn="just" fontAlgn="auto">
              <a:spcBef>
                <a:spcPct val="20000"/>
              </a:spcBef>
              <a:spcAft>
                <a:spcPts val="0"/>
              </a:spcAft>
              <a:buClr>
                <a:schemeClr val="hlink"/>
              </a:buClr>
              <a:buSzPct val="120000"/>
              <a:buFontTx/>
              <a:buChar char="•"/>
              <a:defRPr/>
            </a:pPr>
            <a:r>
              <a:rPr lang="en-US" sz="2400" kern="0" dirty="0">
                <a:solidFill>
                  <a:srgbClr val="FF0000"/>
                </a:solidFill>
                <a:latin typeface="+mn-lt"/>
                <a:cs typeface="Times New Roman" pitchFamily="18" charset="0"/>
              </a:rPr>
              <a:t>Conversational Control</a:t>
            </a:r>
            <a:r>
              <a:rPr lang="en-US" sz="2400" kern="0" dirty="0">
                <a:latin typeface="+mn-lt"/>
                <a:cs typeface="Times New Roman" pitchFamily="18" charset="0"/>
              </a:rPr>
              <a:t>: It lets the programmer use simple descriptive language to program the part. This control then displays a graphical representation of the instructions so that the programmer can verify the tool path.</a:t>
            </a:r>
            <a:endParaRPr lang="en-US" sz="2000" dirty="0">
              <a:latin typeface="Tahoma"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7E2913C-7C6E-4E1F-B522-D0240F908A1A}"/>
              </a:ext>
            </a:extLst>
          </p:cNvPr>
          <p:cNvSpPr>
            <a:spLocks noGrp="1"/>
          </p:cNvSpPr>
          <p:nvPr>
            <p:ph type="title"/>
          </p:nvPr>
        </p:nvSpPr>
        <p:spPr>
          <a:xfrm>
            <a:off x="0" y="0"/>
            <a:ext cx="9144000" cy="1066800"/>
          </a:xfrm>
        </p:spPr>
        <p:txBody>
          <a:bodyPr/>
          <a:lstStyle/>
          <a:p>
            <a:pPr eaLnBrk="1" hangingPunct="1"/>
            <a:r>
              <a:rPr lang="en-US" altLang="en-US" sz="3600" b="1">
                <a:solidFill>
                  <a:schemeClr val="tx2"/>
                </a:solidFill>
              </a:rPr>
              <a:t>CNC Machines- Advantages/Disadvantages</a:t>
            </a:r>
          </a:p>
        </p:txBody>
      </p:sp>
      <p:sp>
        <p:nvSpPr>
          <p:cNvPr id="9219" name="Content Placeholder 2">
            <a:extLst>
              <a:ext uri="{FF2B5EF4-FFF2-40B4-BE49-F238E27FC236}">
                <a16:creationId xmlns:a16="http://schemas.microsoft.com/office/drawing/2014/main" id="{251C52ED-E069-447C-9A14-5551A84D37AA}"/>
              </a:ext>
            </a:extLst>
          </p:cNvPr>
          <p:cNvSpPr>
            <a:spLocks noGrp="1"/>
          </p:cNvSpPr>
          <p:nvPr>
            <p:ph idx="1"/>
          </p:nvPr>
        </p:nvSpPr>
        <p:spPr>
          <a:xfrm>
            <a:off x="457200" y="914400"/>
            <a:ext cx="8229600" cy="5715000"/>
          </a:xfrm>
        </p:spPr>
        <p:txBody>
          <a:bodyPr/>
          <a:lstStyle/>
          <a:p>
            <a:pPr algn="ctr" eaLnBrk="1" fontAlgn="auto" hangingPunct="1">
              <a:spcAft>
                <a:spcPts val="0"/>
              </a:spcAft>
              <a:buClr>
                <a:schemeClr val="hlink"/>
              </a:buClr>
              <a:buSzPct val="120000"/>
              <a:buFont typeface="Arial" charset="0"/>
              <a:buNone/>
              <a:defRPr/>
            </a:pPr>
            <a:r>
              <a:rPr lang="en-US" sz="2400" kern="0" dirty="0">
                <a:cs typeface="Times New Roman" pitchFamily="18" charset="0"/>
              </a:rPr>
              <a:t>	</a:t>
            </a:r>
            <a:r>
              <a:rPr lang="en-US" sz="2400" kern="0" dirty="0">
                <a:solidFill>
                  <a:srgbClr val="FF0000"/>
                </a:solidFill>
                <a:cs typeface="Times New Roman" pitchFamily="18" charset="0"/>
              </a:rPr>
              <a:t>Advantages:</a:t>
            </a:r>
          </a:p>
          <a:p>
            <a:pPr eaLnBrk="1" fontAlgn="auto" hangingPunct="1">
              <a:spcAft>
                <a:spcPts val="0"/>
              </a:spcAft>
              <a:buClr>
                <a:schemeClr val="hlink"/>
              </a:buClr>
              <a:buSzPct val="120000"/>
              <a:buFontTx/>
              <a:buChar char="•"/>
              <a:defRPr/>
            </a:pPr>
            <a:r>
              <a:rPr lang="en-US" sz="2400" kern="0" dirty="0">
                <a:cs typeface="Times New Roman" pitchFamily="18" charset="0"/>
              </a:rPr>
              <a:t>High Repeatability and Precision e.g. Aircraft parts </a:t>
            </a:r>
          </a:p>
          <a:p>
            <a:pPr eaLnBrk="1" fontAlgn="auto" hangingPunct="1">
              <a:spcAft>
                <a:spcPts val="0"/>
              </a:spcAft>
              <a:buClr>
                <a:schemeClr val="hlink"/>
              </a:buClr>
              <a:buSzPct val="120000"/>
              <a:buFontTx/>
              <a:buChar char="•"/>
              <a:defRPr/>
            </a:pPr>
            <a:r>
              <a:rPr lang="en-US" sz="2400" kern="0" dirty="0">
                <a:cs typeface="Times New Roman" pitchFamily="18" charset="0"/>
              </a:rPr>
              <a:t>Volume of production is very high </a:t>
            </a:r>
          </a:p>
          <a:p>
            <a:pPr eaLnBrk="1" fontAlgn="auto" hangingPunct="1">
              <a:spcAft>
                <a:spcPts val="0"/>
              </a:spcAft>
              <a:buClr>
                <a:schemeClr val="hlink"/>
              </a:buClr>
              <a:buSzPct val="120000"/>
              <a:buFontTx/>
              <a:buChar char="•"/>
              <a:defRPr/>
            </a:pPr>
            <a:r>
              <a:rPr lang="en-US" sz="2400" kern="0" dirty="0">
                <a:cs typeface="Times New Roman" pitchFamily="18" charset="0"/>
              </a:rPr>
              <a:t>Complex contours/surfaces need to be machined. E.g. Turbines</a:t>
            </a:r>
          </a:p>
          <a:p>
            <a:pPr eaLnBrk="1" fontAlgn="auto" hangingPunct="1">
              <a:spcAft>
                <a:spcPts val="0"/>
              </a:spcAft>
              <a:buClr>
                <a:schemeClr val="hlink"/>
              </a:buClr>
              <a:buSzPct val="120000"/>
              <a:buFontTx/>
              <a:buChar char="•"/>
              <a:defRPr/>
            </a:pPr>
            <a:r>
              <a:rPr lang="en-US" sz="2400" kern="0" dirty="0">
                <a:cs typeface="Times New Roman" pitchFamily="18" charset="0"/>
              </a:rPr>
              <a:t>Flexibility in job change, automatic tool settings, less scrap</a:t>
            </a:r>
          </a:p>
          <a:p>
            <a:pPr eaLnBrk="1" fontAlgn="auto" hangingPunct="1">
              <a:spcAft>
                <a:spcPts val="0"/>
              </a:spcAft>
              <a:buClr>
                <a:schemeClr val="hlink"/>
              </a:buClr>
              <a:buSzPct val="120000"/>
              <a:buFontTx/>
              <a:buChar char="•"/>
              <a:defRPr/>
            </a:pPr>
            <a:r>
              <a:rPr lang="en-US" sz="2400" kern="0" dirty="0">
                <a:cs typeface="Times New Roman" pitchFamily="18" charset="0"/>
              </a:rPr>
              <a:t>More safe, higher productivity, better quality</a:t>
            </a:r>
          </a:p>
          <a:p>
            <a:pPr eaLnBrk="1" fontAlgn="auto" hangingPunct="1">
              <a:spcAft>
                <a:spcPts val="0"/>
              </a:spcAft>
              <a:buClr>
                <a:schemeClr val="hlink"/>
              </a:buClr>
              <a:buSzPct val="120000"/>
              <a:buFontTx/>
              <a:buChar char="•"/>
              <a:defRPr/>
            </a:pPr>
            <a:r>
              <a:rPr lang="en-US" sz="2400" kern="0" dirty="0">
                <a:cs typeface="Times New Roman" pitchFamily="18" charset="0"/>
              </a:rPr>
              <a:t>Less paper work, faster prototype production, reduction in lead times</a:t>
            </a:r>
          </a:p>
          <a:p>
            <a:pPr algn="ctr" eaLnBrk="1" fontAlgn="auto" hangingPunct="1">
              <a:spcAft>
                <a:spcPts val="0"/>
              </a:spcAft>
              <a:buClr>
                <a:schemeClr val="hlink"/>
              </a:buClr>
              <a:buSzPct val="120000"/>
              <a:buFont typeface="Arial" charset="0"/>
              <a:buNone/>
              <a:defRPr/>
            </a:pPr>
            <a:r>
              <a:rPr lang="en-US" sz="2400" kern="0" dirty="0">
                <a:solidFill>
                  <a:srgbClr val="FF0000"/>
                </a:solidFill>
                <a:cs typeface="Times New Roman" pitchFamily="18" charset="0"/>
              </a:rPr>
              <a:t>Disadvantages:</a:t>
            </a:r>
          </a:p>
          <a:p>
            <a:pPr eaLnBrk="1" fontAlgn="auto" hangingPunct="1">
              <a:spcAft>
                <a:spcPts val="0"/>
              </a:spcAft>
              <a:buClr>
                <a:schemeClr val="hlink"/>
              </a:buClr>
              <a:buSzPct val="120000"/>
              <a:buFontTx/>
              <a:buChar char="•"/>
              <a:defRPr/>
            </a:pPr>
            <a:r>
              <a:rPr lang="en-US" sz="2400" kern="0" dirty="0">
                <a:cs typeface="Times New Roman" pitchFamily="18" charset="0"/>
              </a:rPr>
              <a:t>Costly setup, skilled operators</a:t>
            </a:r>
          </a:p>
          <a:p>
            <a:pPr eaLnBrk="1" fontAlgn="auto" hangingPunct="1">
              <a:spcAft>
                <a:spcPts val="0"/>
              </a:spcAft>
              <a:buClr>
                <a:schemeClr val="hlink"/>
              </a:buClr>
              <a:buSzPct val="120000"/>
              <a:buFontTx/>
              <a:buChar char="•"/>
              <a:defRPr/>
            </a:pPr>
            <a:r>
              <a:rPr lang="en-US" sz="2400" kern="0" dirty="0">
                <a:cs typeface="Times New Roman" pitchFamily="18" charset="0"/>
              </a:rPr>
              <a:t>Computers, programming knowledge required</a:t>
            </a:r>
          </a:p>
          <a:p>
            <a:pPr eaLnBrk="1" fontAlgn="auto" hangingPunct="1">
              <a:spcAft>
                <a:spcPts val="0"/>
              </a:spcAft>
              <a:buClr>
                <a:schemeClr val="hlink"/>
              </a:buClr>
              <a:buSzPct val="120000"/>
              <a:buFontTx/>
              <a:buChar char="•"/>
              <a:defRPr/>
            </a:pPr>
            <a:r>
              <a:rPr lang="en-US" sz="2400" kern="0" dirty="0">
                <a:cs typeface="Times New Roman" pitchFamily="18" charset="0"/>
              </a:rPr>
              <a:t>Maintenance is difficult</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BE7C45A-A186-472D-B917-5B9E83B97984}"/>
              </a:ext>
            </a:extLst>
          </p:cNvPr>
          <p:cNvSpPr>
            <a:spLocks noGrp="1"/>
          </p:cNvSpPr>
          <p:nvPr>
            <p:ph type="title"/>
          </p:nvPr>
        </p:nvSpPr>
        <p:spPr>
          <a:xfrm>
            <a:off x="457200" y="76200"/>
            <a:ext cx="8229600" cy="1143000"/>
          </a:xfrm>
        </p:spPr>
        <p:txBody>
          <a:bodyPr/>
          <a:lstStyle/>
          <a:p>
            <a:r>
              <a:rPr lang="en-US" altLang="en-US" sz="3600" b="1">
                <a:solidFill>
                  <a:schemeClr val="tx2"/>
                </a:solidFill>
              </a:rPr>
              <a:t>Basic Length Unit (BLU)</a:t>
            </a:r>
          </a:p>
        </p:txBody>
      </p:sp>
      <p:sp>
        <p:nvSpPr>
          <p:cNvPr id="18435" name="Content Placeholder 2">
            <a:extLst>
              <a:ext uri="{FF2B5EF4-FFF2-40B4-BE49-F238E27FC236}">
                <a16:creationId xmlns:a16="http://schemas.microsoft.com/office/drawing/2014/main" id="{1C5E025B-40A0-4804-AA9A-A86373494464}"/>
              </a:ext>
            </a:extLst>
          </p:cNvPr>
          <p:cNvSpPr>
            <a:spLocks noGrp="1"/>
          </p:cNvSpPr>
          <p:nvPr>
            <p:ph idx="1"/>
          </p:nvPr>
        </p:nvSpPr>
        <p:spPr>
          <a:xfrm>
            <a:off x="457200" y="1066800"/>
            <a:ext cx="8229600" cy="2819400"/>
          </a:xfrm>
        </p:spPr>
        <p:txBody>
          <a:bodyPr/>
          <a:lstStyle/>
          <a:p>
            <a:pPr algn="just"/>
            <a:r>
              <a:rPr lang="en-US" altLang="en-US" sz="2400"/>
              <a:t>In NC machine, the </a:t>
            </a:r>
            <a:r>
              <a:rPr lang="en-US" altLang="en-US" sz="2400">
                <a:solidFill>
                  <a:srgbClr val="FF0000"/>
                </a:solidFill>
              </a:rPr>
              <a:t>displacement length per one pulse output </a:t>
            </a:r>
            <a:r>
              <a:rPr lang="en-US" altLang="en-US" sz="2400"/>
              <a:t>from machine is defined as basic length unit (BLU).</a:t>
            </a:r>
          </a:p>
          <a:p>
            <a:pPr algn="just"/>
            <a:r>
              <a:rPr lang="en-US" altLang="en-US" sz="2400"/>
              <a:t>In CNC computer each bit (binary digit) represents 1 BLU.</a:t>
            </a:r>
            <a:br>
              <a:rPr lang="en-US" altLang="en-US" sz="2400"/>
            </a:br>
            <a:r>
              <a:rPr lang="en-US" altLang="en-US" sz="2400"/>
              <a:t>                                          Bit = BLU</a:t>
            </a:r>
          </a:p>
          <a:p>
            <a:pPr algn="just"/>
            <a:r>
              <a:rPr lang="en-US" altLang="en-US" sz="2400"/>
              <a:t>Example: if one pulse makes a servomotor rotate by 1 degree and the servomotor moves the table by 0.0001mm, 1 BLU will be 0.0001mm</a:t>
            </a:r>
          </a:p>
        </p:txBody>
      </p:sp>
      <p:sp>
        <p:nvSpPr>
          <p:cNvPr id="4" name="TextBox 3">
            <a:extLst>
              <a:ext uri="{FF2B5EF4-FFF2-40B4-BE49-F238E27FC236}">
                <a16:creationId xmlns:a16="http://schemas.microsoft.com/office/drawing/2014/main" id="{9830D96A-0AEE-4680-AEF2-D2E1600A0DC0}"/>
              </a:ext>
            </a:extLst>
          </p:cNvPr>
          <p:cNvSpPr txBox="1"/>
          <p:nvPr/>
        </p:nvSpPr>
        <p:spPr>
          <a:xfrm>
            <a:off x="533400" y="4038600"/>
            <a:ext cx="8153400" cy="1754188"/>
          </a:xfrm>
          <a:prstGeom prst="rect">
            <a:avLst/>
          </a:prstGeom>
          <a:noFill/>
        </p:spPr>
        <p:txBody>
          <a:bodyPr>
            <a:spAutoFit/>
          </a:bodyPr>
          <a:lstStyle/>
          <a:p>
            <a:pPr algn="ctr">
              <a:defRPr/>
            </a:pPr>
            <a:r>
              <a:rPr lang="en-US" sz="3600" b="1" dirty="0">
                <a:solidFill>
                  <a:schemeClr val="tx2"/>
                </a:solidFill>
                <a:latin typeface="+mn-lt"/>
              </a:rPr>
              <a:t>Stepper Motor</a:t>
            </a:r>
          </a:p>
          <a:p>
            <a:pPr algn="just">
              <a:defRPr/>
            </a:pPr>
            <a:r>
              <a:rPr lang="en-US" sz="2400" dirty="0">
                <a:latin typeface="+mn-lt"/>
              </a:rPr>
              <a:t>Special type of synchronous motor which is designed to </a:t>
            </a:r>
            <a:r>
              <a:rPr lang="en-US" sz="2400" dirty="0">
                <a:solidFill>
                  <a:srgbClr val="FF0000"/>
                </a:solidFill>
                <a:latin typeface="+mn-lt"/>
              </a:rPr>
              <a:t>rotate through a specific angle</a:t>
            </a:r>
            <a:r>
              <a:rPr lang="en-US" sz="2400" dirty="0">
                <a:latin typeface="+mn-lt"/>
              </a:rPr>
              <a:t> (called </a:t>
            </a:r>
            <a:r>
              <a:rPr lang="en-US" sz="2400" dirty="0">
                <a:solidFill>
                  <a:srgbClr val="FF0000"/>
                </a:solidFill>
                <a:latin typeface="+mn-lt"/>
              </a:rPr>
              <a:t>step</a:t>
            </a:r>
            <a:r>
              <a:rPr lang="en-US" sz="2400" dirty="0">
                <a:latin typeface="+mn-lt"/>
              </a:rPr>
              <a:t>) for each electrical pulse received from the control unit.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725372F-A509-4E35-BD30-71E2CE01D5E7}"/>
              </a:ext>
            </a:extLst>
          </p:cNvPr>
          <p:cNvSpPr>
            <a:spLocks noGrp="1"/>
          </p:cNvSpPr>
          <p:nvPr>
            <p:ph type="title"/>
          </p:nvPr>
        </p:nvSpPr>
        <p:spPr>
          <a:xfrm>
            <a:off x="457200" y="0"/>
            <a:ext cx="8229600" cy="1143000"/>
          </a:xfrm>
        </p:spPr>
        <p:txBody>
          <a:bodyPr/>
          <a:lstStyle/>
          <a:p>
            <a:pPr eaLnBrk="1" hangingPunct="1"/>
            <a:r>
              <a:rPr lang="en-US" altLang="en-US" sz="3600" b="1">
                <a:solidFill>
                  <a:schemeClr val="tx2"/>
                </a:solidFill>
              </a:rPr>
              <a:t>Coordinate systems</a:t>
            </a:r>
          </a:p>
        </p:txBody>
      </p:sp>
      <p:pic>
        <p:nvPicPr>
          <p:cNvPr id="19459" name="Picture 4" descr="D:\3 PhD TA Duty and etc\Machining on Lathe and Milling + CNC Milling\Capture.PNG">
            <a:extLst>
              <a:ext uri="{FF2B5EF4-FFF2-40B4-BE49-F238E27FC236}">
                <a16:creationId xmlns:a16="http://schemas.microsoft.com/office/drawing/2014/main" id="{7A6A5A0A-6C4C-40BD-97A1-A00240484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443163"/>
            <a:ext cx="3657600"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4">
            <a:extLst>
              <a:ext uri="{FF2B5EF4-FFF2-40B4-BE49-F238E27FC236}">
                <a16:creationId xmlns:a16="http://schemas.microsoft.com/office/drawing/2014/main" id="{33BEDE49-7E79-415C-A212-33DE234D0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48000"/>
            <a:ext cx="288766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F26303E-FE12-43AD-8495-FFF44A76C0CB}"/>
              </a:ext>
            </a:extLst>
          </p:cNvPr>
          <p:cNvSpPr txBox="1"/>
          <p:nvPr/>
        </p:nvSpPr>
        <p:spPr>
          <a:xfrm>
            <a:off x="609600" y="990600"/>
            <a:ext cx="8001000" cy="1200150"/>
          </a:xfrm>
          <a:prstGeom prst="rect">
            <a:avLst/>
          </a:prstGeom>
          <a:noFill/>
        </p:spPr>
        <p:txBody>
          <a:bodyPr>
            <a:spAutoFit/>
          </a:bodyPr>
          <a:lstStyle/>
          <a:p>
            <a:pPr algn="just">
              <a:defRPr/>
            </a:pPr>
            <a:r>
              <a:rPr lang="en-US" sz="2400" dirty="0">
                <a:latin typeface="+mn-lt"/>
              </a:rPr>
              <a:t>The machine tool uses Cartesian coordinate system. First identify the z-axis, x- and y- axes will then follow using the Right hand coordinate 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5F9BAE50-C94A-408B-BF9E-6717DCFA427A}"/>
              </a:ext>
            </a:extLst>
          </p:cNvPr>
          <p:cNvSpPr>
            <a:spLocks noGrp="1" noChangeArrowheads="1"/>
          </p:cNvSpPr>
          <p:nvPr>
            <p:ph type="body" idx="1"/>
          </p:nvPr>
        </p:nvSpPr>
        <p:spPr>
          <a:xfrm>
            <a:off x="428625" y="1357313"/>
            <a:ext cx="8229600" cy="5357812"/>
          </a:xfrm>
        </p:spPr>
        <p:txBody>
          <a:bodyPr/>
          <a:lstStyle/>
          <a:p>
            <a:pPr eaLnBrk="1" hangingPunct="1">
              <a:buFontTx/>
              <a:buNone/>
            </a:pPr>
            <a:r>
              <a:rPr lang="en-GB" altLang="en-US"/>
              <a:t> </a:t>
            </a:r>
          </a:p>
        </p:txBody>
      </p:sp>
      <p:pic>
        <p:nvPicPr>
          <p:cNvPr id="20483" name="Picture 8">
            <a:extLst>
              <a:ext uri="{FF2B5EF4-FFF2-40B4-BE49-F238E27FC236}">
                <a16:creationId xmlns:a16="http://schemas.microsoft.com/office/drawing/2014/main" id="{804B01A6-DEE5-44ED-8274-0ABD19B63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19200"/>
            <a:ext cx="3429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10">
            <a:extLst>
              <a:ext uri="{FF2B5EF4-FFF2-40B4-BE49-F238E27FC236}">
                <a16:creationId xmlns:a16="http://schemas.microsoft.com/office/drawing/2014/main" id="{3546B75C-CA3D-4525-B6E0-B015DDDE6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143000"/>
            <a:ext cx="3962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 Box 12">
            <a:extLst>
              <a:ext uri="{FF2B5EF4-FFF2-40B4-BE49-F238E27FC236}">
                <a16:creationId xmlns:a16="http://schemas.microsoft.com/office/drawing/2014/main" id="{81083BFB-5D6F-42FF-8C70-5CB3C49C6FAA}"/>
              </a:ext>
            </a:extLst>
          </p:cNvPr>
          <p:cNvSpPr txBox="1">
            <a:spLocks noChangeArrowheads="1"/>
          </p:cNvSpPr>
          <p:nvPr/>
        </p:nvSpPr>
        <p:spPr bwMode="auto">
          <a:xfrm>
            <a:off x="566738" y="5486400"/>
            <a:ext cx="3700462" cy="461963"/>
          </a:xfrm>
          <a:prstGeom prst="rect">
            <a:avLst/>
          </a:prstGeom>
          <a:noFill/>
          <a:ln w="9525">
            <a:noFill/>
            <a:miter lim="800000"/>
            <a:headEnd/>
            <a:tailEnd/>
          </a:ln>
        </p:spPr>
        <p:txBody>
          <a:bodyPr wrap="none">
            <a:spAutoFit/>
          </a:bodyPr>
          <a:lstStyle/>
          <a:p>
            <a:pPr>
              <a:defRPr/>
            </a:pPr>
            <a:r>
              <a:rPr lang="en-US" sz="2400" dirty="0">
                <a:latin typeface="+mj-lt"/>
              </a:rPr>
              <a:t>Absolute Coordinate System</a:t>
            </a:r>
          </a:p>
        </p:txBody>
      </p:sp>
      <p:sp>
        <p:nvSpPr>
          <p:cNvPr id="17415" name="Text Box 13">
            <a:extLst>
              <a:ext uri="{FF2B5EF4-FFF2-40B4-BE49-F238E27FC236}">
                <a16:creationId xmlns:a16="http://schemas.microsoft.com/office/drawing/2014/main" id="{09A5696B-ACD7-436F-90EC-910F5736AE07}"/>
              </a:ext>
            </a:extLst>
          </p:cNvPr>
          <p:cNvSpPr txBox="1">
            <a:spLocks noChangeArrowheads="1"/>
          </p:cNvSpPr>
          <p:nvPr/>
        </p:nvSpPr>
        <p:spPr bwMode="auto">
          <a:xfrm>
            <a:off x="4495800" y="5500688"/>
            <a:ext cx="4095750" cy="461962"/>
          </a:xfrm>
          <a:prstGeom prst="rect">
            <a:avLst/>
          </a:prstGeom>
          <a:noFill/>
          <a:ln w="9525">
            <a:noFill/>
            <a:miter lim="800000"/>
            <a:headEnd/>
            <a:tailEnd/>
          </a:ln>
        </p:spPr>
        <p:txBody>
          <a:bodyPr wrap="none">
            <a:spAutoFit/>
          </a:bodyPr>
          <a:lstStyle/>
          <a:p>
            <a:pPr>
              <a:defRPr/>
            </a:pPr>
            <a:r>
              <a:rPr lang="en-US" sz="2400" dirty="0">
                <a:latin typeface="+mj-lt"/>
              </a:rPr>
              <a:t>Incremental Coordinate System</a:t>
            </a:r>
          </a:p>
        </p:txBody>
      </p:sp>
      <p:sp>
        <p:nvSpPr>
          <p:cNvPr id="20487" name="Title 1">
            <a:extLst>
              <a:ext uri="{FF2B5EF4-FFF2-40B4-BE49-F238E27FC236}">
                <a16:creationId xmlns:a16="http://schemas.microsoft.com/office/drawing/2014/main" id="{E3972830-B7F6-4571-9905-CAE6303CAA7D}"/>
              </a:ext>
            </a:extLst>
          </p:cNvPr>
          <p:cNvSpPr>
            <a:spLocks noGrp="1"/>
          </p:cNvSpPr>
          <p:nvPr>
            <p:ph type="title"/>
          </p:nvPr>
        </p:nvSpPr>
        <p:spPr>
          <a:xfrm>
            <a:off x="457200" y="0"/>
            <a:ext cx="8229600" cy="1143000"/>
          </a:xfrm>
        </p:spPr>
        <p:txBody>
          <a:bodyPr/>
          <a:lstStyle/>
          <a:p>
            <a:pPr eaLnBrk="1" hangingPunct="1"/>
            <a:r>
              <a:rPr lang="en-US" altLang="en-US" sz="3600" b="1">
                <a:solidFill>
                  <a:schemeClr val="tx2"/>
                </a:solidFill>
              </a:rPr>
              <a:t>Coordinate systems contd.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7E79CD9-02CA-49E2-A0C5-6B77D24DC17E}"/>
              </a:ext>
            </a:extLst>
          </p:cNvPr>
          <p:cNvSpPr>
            <a:spLocks noGrp="1"/>
          </p:cNvSpPr>
          <p:nvPr>
            <p:ph type="title"/>
          </p:nvPr>
        </p:nvSpPr>
        <p:spPr/>
        <p:txBody>
          <a:bodyPr/>
          <a:lstStyle/>
          <a:p>
            <a:r>
              <a:rPr lang="en-US" altLang="en-US" sz="3600" b="1">
                <a:solidFill>
                  <a:schemeClr val="tx2"/>
                </a:solidFill>
              </a:rPr>
              <a:t>CNC Lecture </a:t>
            </a:r>
          </a:p>
        </p:txBody>
      </p:sp>
      <p:sp>
        <p:nvSpPr>
          <p:cNvPr id="3" name="Content Placeholder 2">
            <a:extLst>
              <a:ext uri="{FF2B5EF4-FFF2-40B4-BE49-F238E27FC236}">
                <a16:creationId xmlns:a16="http://schemas.microsoft.com/office/drawing/2014/main" id="{BDAFE232-A471-460E-B78A-B5F36EE5CE67}"/>
              </a:ext>
            </a:extLst>
          </p:cNvPr>
          <p:cNvSpPr>
            <a:spLocks noGrp="1"/>
          </p:cNvSpPr>
          <p:nvPr>
            <p:ph idx="1"/>
          </p:nvPr>
        </p:nvSpPr>
        <p:spPr>
          <a:xfrm>
            <a:off x="457200" y="1981200"/>
            <a:ext cx="8229600" cy="4144963"/>
          </a:xfrm>
        </p:spPr>
        <p:txBody>
          <a:bodyPr/>
          <a:lstStyle/>
          <a:p>
            <a:pPr algn="just" fontAlgn="auto">
              <a:spcAft>
                <a:spcPts val="0"/>
              </a:spcAft>
              <a:buClr>
                <a:schemeClr val="hlink"/>
              </a:buClr>
              <a:buSzPct val="120000"/>
              <a:buFontTx/>
              <a:buChar char="•"/>
              <a:defRPr/>
            </a:pPr>
            <a:r>
              <a:rPr lang="en-US" sz="2800" kern="0" dirty="0">
                <a:cs typeface="Times New Roman" pitchFamily="18" charset="0"/>
              </a:rPr>
              <a:t>CNC stands for Computer Numerically Controlled.</a:t>
            </a:r>
          </a:p>
          <a:p>
            <a:pPr algn="just" fontAlgn="auto">
              <a:spcAft>
                <a:spcPts val="0"/>
              </a:spcAft>
              <a:buClr>
                <a:schemeClr val="hlink"/>
              </a:buClr>
              <a:buSzPct val="120000"/>
              <a:buFontTx/>
              <a:buChar char="•"/>
              <a:defRPr/>
            </a:pPr>
            <a:r>
              <a:rPr lang="en-US" sz="2800" kern="0" dirty="0">
                <a:cs typeface="Times New Roman" pitchFamily="18" charset="0"/>
              </a:rPr>
              <a:t>It is the method of controlling a machine tool by the application of digital electronic computers and circuitry using alpha-numerical data.</a:t>
            </a:r>
          </a:p>
          <a:p>
            <a:pPr algn="just" fontAlgn="auto">
              <a:spcAft>
                <a:spcPts val="0"/>
              </a:spcAft>
              <a:buClr>
                <a:schemeClr val="hlink"/>
              </a:buClr>
              <a:buSzPct val="120000"/>
              <a:buFontTx/>
              <a:buChar char="•"/>
              <a:defRPr/>
            </a:pPr>
            <a:r>
              <a:rPr lang="en-US" sz="2800" kern="0" dirty="0">
                <a:cs typeface="Times New Roman" pitchFamily="18" charset="0"/>
              </a:rPr>
              <a:t>Machine movements (actuated and controlled by cams, gears, levers, or screws) are directed by computers and digital circuitry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a:extLst>
              <a:ext uri="{FF2B5EF4-FFF2-40B4-BE49-F238E27FC236}">
                <a16:creationId xmlns:a16="http://schemas.microsoft.com/office/drawing/2014/main" id="{4F2DAD34-039F-4EBC-AD91-8D45DAB98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 y="1143000"/>
            <a:ext cx="3898900"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5">
            <a:extLst>
              <a:ext uri="{FF2B5EF4-FFF2-40B4-BE49-F238E27FC236}">
                <a16:creationId xmlns:a16="http://schemas.microsoft.com/office/drawing/2014/main" id="{9B3E9C5F-BEFC-48DF-B1BB-B1D202085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066800"/>
            <a:ext cx="3733800" cy="411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Title 1">
            <a:extLst>
              <a:ext uri="{FF2B5EF4-FFF2-40B4-BE49-F238E27FC236}">
                <a16:creationId xmlns:a16="http://schemas.microsoft.com/office/drawing/2014/main" id="{34D48881-6B2F-406F-8172-61EBFB8CBCA1}"/>
              </a:ext>
            </a:extLst>
          </p:cNvPr>
          <p:cNvSpPr>
            <a:spLocks noGrp="1"/>
          </p:cNvSpPr>
          <p:nvPr>
            <p:ph type="title"/>
          </p:nvPr>
        </p:nvSpPr>
        <p:spPr>
          <a:xfrm>
            <a:off x="457200" y="0"/>
            <a:ext cx="8229600" cy="1143000"/>
          </a:xfrm>
        </p:spPr>
        <p:txBody>
          <a:bodyPr/>
          <a:lstStyle/>
          <a:p>
            <a:pPr eaLnBrk="1" hangingPunct="1"/>
            <a:r>
              <a:rPr lang="en-US" altLang="en-US" sz="3600" b="1">
                <a:solidFill>
                  <a:schemeClr val="tx2"/>
                </a:solidFill>
              </a:rPr>
              <a:t>Coordinate systems contd.</a:t>
            </a:r>
          </a:p>
        </p:txBody>
      </p:sp>
      <p:sp>
        <p:nvSpPr>
          <p:cNvPr id="6" name="TextBox 5">
            <a:extLst>
              <a:ext uri="{FF2B5EF4-FFF2-40B4-BE49-F238E27FC236}">
                <a16:creationId xmlns:a16="http://schemas.microsoft.com/office/drawing/2014/main" id="{156930B0-9023-4D88-8942-A9858ABA8EAF}"/>
              </a:ext>
            </a:extLst>
          </p:cNvPr>
          <p:cNvSpPr txBox="1"/>
          <p:nvPr/>
        </p:nvSpPr>
        <p:spPr>
          <a:xfrm>
            <a:off x="609600" y="5486400"/>
            <a:ext cx="8229600" cy="461963"/>
          </a:xfrm>
          <a:prstGeom prst="rect">
            <a:avLst/>
          </a:prstGeom>
          <a:noFill/>
        </p:spPr>
        <p:txBody>
          <a:bodyPr>
            <a:spAutoFit/>
          </a:bodyPr>
          <a:lstStyle/>
          <a:p>
            <a:pPr algn="just">
              <a:defRPr/>
            </a:pPr>
            <a:r>
              <a:rPr lang="en-US" sz="2400" dirty="0">
                <a:latin typeface="+mn-lt"/>
              </a:rPr>
              <a:t>Machine coordinate system             Work part coordinate system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CF95BA82-B98E-478C-B340-FC357BA77D05}"/>
              </a:ext>
            </a:extLst>
          </p:cNvPr>
          <p:cNvSpPr>
            <a:spLocks noGrp="1"/>
          </p:cNvSpPr>
          <p:nvPr>
            <p:ph type="title"/>
          </p:nvPr>
        </p:nvSpPr>
        <p:spPr>
          <a:xfrm>
            <a:off x="457200" y="152400"/>
            <a:ext cx="8229600" cy="792163"/>
          </a:xfrm>
        </p:spPr>
        <p:txBody>
          <a:bodyPr/>
          <a:lstStyle/>
          <a:p>
            <a:r>
              <a:rPr lang="en-US" altLang="en-US" sz="3200" b="1">
                <a:solidFill>
                  <a:schemeClr val="tx2"/>
                </a:solidFill>
              </a:rPr>
              <a:t>Complex Geometries Machined by CNC</a:t>
            </a:r>
          </a:p>
        </p:txBody>
      </p:sp>
      <p:pic>
        <p:nvPicPr>
          <p:cNvPr id="22531" name="Picture 1" descr="hybrid_5axis part.PNG">
            <a:extLst>
              <a:ext uri="{FF2B5EF4-FFF2-40B4-BE49-F238E27FC236}">
                <a16:creationId xmlns:a16="http://schemas.microsoft.com/office/drawing/2014/main" id="{E890CE9E-D22F-4B4D-8D5A-D844B4E2E5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590800"/>
            <a:ext cx="4800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descr="rotor_mount.jpg">
            <a:extLst>
              <a:ext uri="{FF2B5EF4-FFF2-40B4-BE49-F238E27FC236}">
                <a16:creationId xmlns:a16="http://schemas.microsoft.com/office/drawing/2014/main" id="{8E3DB661-3710-4DA0-B0CE-D2443019C4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2000250"/>
            <a:ext cx="23812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93592A59-1C80-457C-8B7C-8E57842435F3}"/>
              </a:ext>
            </a:extLst>
          </p:cNvPr>
          <p:cNvSpPr txBox="1">
            <a:spLocks noChangeArrowheads="1"/>
          </p:cNvSpPr>
          <p:nvPr/>
        </p:nvSpPr>
        <p:spPr bwMode="auto">
          <a:xfrm>
            <a:off x="1428750" y="76200"/>
            <a:ext cx="6172200" cy="646113"/>
          </a:xfrm>
          <a:prstGeom prst="rect">
            <a:avLst/>
          </a:prstGeom>
          <a:noFill/>
          <a:ln w="9525">
            <a:noFill/>
            <a:miter lim="800000"/>
            <a:headEnd/>
            <a:tailEnd/>
          </a:ln>
        </p:spPr>
        <p:txBody>
          <a:bodyPr>
            <a:spAutoFit/>
          </a:bodyPr>
          <a:lstStyle/>
          <a:p>
            <a:pPr algn="ctr">
              <a:spcBef>
                <a:spcPct val="50000"/>
              </a:spcBef>
              <a:defRPr/>
            </a:pPr>
            <a:r>
              <a:rPr lang="en-US" sz="3600" b="1" dirty="0">
                <a:solidFill>
                  <a:schemeClr val="tx2"/>
                </a:solidFill>
                <a:latin typeface="+mn-lt"/>
                <a:cs typeface="Times New Roman" pitchFamily="18" charset="0"/>
              </a:rPr>
              <a:t>CNC Movement</a:t>
            </a:r>
          </a:p>
        </p:txBody>
      </p:sp>
      <p:sp>
        <p:nvSpPr>
          <p:cNvPr id="7171" name="Text Box 3">
            <a:extLst>
              <a:ext uri="{FF2B5EF4-FFF2-40B4-BE49-F238E27FC236}">
                <a16:creationId xmlns:a16="http://schemas.microsoft.com/office/drawing/2014/main" id="{55745A81-7739-4401-8A49-CD5D0A24A6C4}"/>
              </a:ext>
            </a:extLst>
          </p:cNvPr>
          <p:cNvSpPr txBox="1">
            <a:spLocks noChangeArrowheads="1"/>
          </p:cNvSpPr>
          <p:nvPr/>
        </p:nvSpPr>
        <p:spPr bwMode="auto">
          <a:xfrm>
            <a:off x="481013" y="762000"/>
            <a:ext cx="8358187" cy="2382838"/>
          </a:xfrm>
          <a:prstGeom prst="rect">
            <a:avLst/>
          </a:prstGeom>
          <a:noFill/>
          <a:ln w="9525">
            <a:noFill/>
            <a:miter lim="800000"/>
            <a:headEnd/>
            <a:tailEnd/>
          </a:ln>
        </p:spPr>
        <p:txBody>
          <a:bodyPr>
            <a:spAutoFit/>
          </a:bodyPr>
          <a:lstStyle/>
          <a:p>
            <a:pPr marL="342900" indent="-342900" algn="just" fontAlgn="auto">
              <a:spcBef>
                <a:spcPct val="20000"/>
              </a:spcBef>
              <a:spcAft>
                <a:spcPts val="0"/>
              </a:spcAft>
              <a:buClr>
                <a:schemeClr val="hlink"/>
              </a:buClr>
              <a:buSzPct val="120000"/>
              <a:buFontTx/>
              <a:buChar char="•"/>
              <a:defRPr/>
            </a:pPr>
            <a:r>
              <a:rPr lang="en-US" sz="2400" kern="0" dirty="0">
                <a:latin typeface="+mn-lt"/>
                <a:cs typeface="Times New Roman" pitchFamily="18" charset="0"/>
              </a:rPr>
              <a:t>Each axis consists of a mechanical component, such as a </a:t>
            </a:r>
            <a:r>
              <a:rPr lang="en-US" sz="2400" kern="0" dirty="0">
                <a:solidFill>
                  <a:srgbClr val="FF0000"/>
                </a:solidFill>
                <a:latin typeface="+mn-lt"/>
                <a:cs typeface="Times New Roman" pitchFamily="18" charset="0"/>
              </a:rPr>
              <a:t>slide</a:t>
            </a:r>
            <a:r>
              <a:rPr lang="en-US" sz="2400" kern="0" dirty="0">
                <a:latin typeface="+mn-lt"/>
                <a:cs typeface="Times New Roman" pitchFamily="18" charset="0"/>
              </a:rPr>
              <a:t> that moves, a </a:t>
            </a:r>
            <a:r>
              <a:rPr lang="en-US" sz="2400" kern="0" dirty="0">
                <a:solidFill>
                  <a:srgbClr val="FF0000"/>
                </a:solidFill>
                <a:latin typeface="+mn-lt"/>
                <a:cs typeface="Times New Roman" pitchFamily="18" charset="0"/>
              </a:rPr>
              <a:t>servo drive motor</a:t>
            </a:r>
            <a:r>
              <a:rPr lang="en-US" sz="2400" kern="0" dirty="0">
                <a:latin typeface="+mn-lt"/>
                <a:cs typeface="Times New Roman" pitchFamily="18" charset="0"/>
              </a:rPr>
              <a:t> that powers the mechanical movement, and a </a:t>
            </a:r>
            <a:r>
              <a:rPr lang="en-US" sz="2400" kern="0" dirty="0">
                <a:solidFill>
                  <a:srgbClr val="FF0000"/>
                </a:solidFill>
                <a:latin typeface="+mn-lt"/>
                <a:cs typeface="Times New Roman" pitchFamily="18" charset="0"/>
              </a:rPr>
              <a:t>ball screw</a:t>
            </a:r>
            <a:r>
              <a:rPr lang="en-US" sz="2400" kern="0" dirty="0">
                <a:latin typeface="+mn-lt"/>
                <a:cs typeface="Times New Roman" pitchFamily="18" charset="0"/>
              </a:rPr>
              <a:t> to transfer the power from the servo drive motor to the mechanical component.</a:t>
            </a:r>
          </a:p>
          <a:p>
            <a:pPr marL="342900" indent="-342900" algn="just" fontAlgn="auto">
              <a:spcBef>
                <a:spcPct val="20000"/>
              </a:spcBef>
              <a:spcAft>
                <a:spcPts val="0"/>
              </a:spcAft>
              <a:buClr>
                <a:schemeClr val="hlink"/>
              </a:buClr>
              <a:buSzPct val="120000"/>
              <a:buFontTx/>
              <a:buChar char="•"/>
              <a:defRPr/>
            </a:pPr>
            <a:r>
              <a:rPr lang="en-US" sz="2400" kern="0" dirty="0">
                <a:latin typeface="+mn-lt"/>
                <a:cs typeface="Times New Roman" pitchFamily="18" charset="0"/>
              </a:rPr>
              <a:t> These components, along with the computer controls that govern them, are referred to as an axis drive system.</a:t>
            </a:r>
          </a:p>
        </p:txBody>
      </p:sp>
      <p:pic>
        <p:nvPicPr>
          <p:cNvPr id="23556" name="Picture 5" descr="D:\3 PhD TA Duty and etc\Machining on Lathe and Milling + CNC Milling\Capture1.PNG">
            <a:extLst>
              <a:ext uri="{FF2B5EF4-FFF2-40B4-BE49-F238E27FC236}">
                <a16:creationId xmlns:a16="http://schemas.microsoft.com/office/drawing/2014/main" id="{8717D295-2894-44AB-A584-74FD506EBF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00" y="3048000"/>
            <a:ext cx="74803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a:extLst>
              <a:ext uri="{FF2B5EF4-FFF2-40B4-BE49-F238E27FC236}">
                <a16:creationId xmlns:a16="http://schemas.microsoft.com/office/drawing/2014/main" id="{A0A43DE9-BB4A-4A79-8D85-BFE3DAEC0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29000"/>
            <a:ext cx="61817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4" descr="nc22">
            <a:extLst>
              <a:ext uri="{FF2B5EF4-FFF2-40B4-BE49-F238E27FC236}">
                <a16:creationId xmlns:a16="http://schemas.microsoft.com/office/drawing/2014/main" id="{65C3002A-CFB0-4C78-BDDE-630C918A41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
            <a:ext cx="8356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1E4F82C4-39B8-4B97-90EA-20057D1F1DE2}"/>
              </a:ext>
            </a:extLst>
          </p:cNvPr>
          <p:cNvSpPr>
            <a:spLocks noGrp="1"/>
          </p:cNvSpPr>
          <p:nvPr>
            <p:ph type="title"/>
          </p:nvPr>
        </p:nvSpPr>
        <p:spPr>
          <a:xfrm>
            <a:off x="457200" y="76200"/>
            <a:ext cx="8229600" cy="1143000"/>
          </a:xfrm>
        </p:spPr>
        <p:txBody>
          <a:bodyPr/>
          <a:lstStyle/>
          <a:p>
            <a:r>
              <a:rPr lang="en-US" altLang="en-US" sz="3600" b="1">
                <a:solidFill>
                  <a:schemeClr val="tx2"/>
                </a:solidFill>
              </a:rPr>
              <a:t>Encoder</a:t>
            </a:r>
          </a:p>
        </p:txBody>
      </p:sp>
      <p:sp>
        <p:nvSpPr>
          <p:cNvPr id="25603" name="Content Placeholder 2">
            <a:extLst>
              <a:ext uri="{FF2B5EF4-FFF2-40B4-BE49-F238E27FC236}">
                <a16:creationId xmlns:a16="http://schemas.microsoft.com/office/drawing/2014/main" id="{1A615DDC-13EA-4589-AB6B-BCA41BE729A0}"/>
              </a:ext>
            </a:extLst>
          </p:cNvPr>
          <p:cNvSpPr>
            <a:spLocks noGrp="1"/>
          </p:cNvSpPr>
          <p:nvPr>
            <p:ph idx="1"/>
          </p:nvPr>
        </p:nvSpPr>
        <p:spPr>
          <a:xfrm>
            <a:off x="457200" y="1143000"/>
            <a:ext cx="8229600" cy="5257800"/>
          </a:xfrm>
        </p:spPr>
        <p:txBody>
          <a:bodyPr/>
          <a:lstStyle/>
          <a:p>
            <a:pPr algn="just"/>
            <a:r>
              <a:rPr lang="en-US" altLang="en-US" sz="2400"/>
              <a:t>Movement is controlled by motors (</a:t>
            </a:r>
            <a:r>
              <a:rPr lang="en-US" altLang="en-US" sz="2400">
                <a:solidFill>
                  <a:srgbClr val="FF0000"/>
                </a:solidFill>
              </a:rPr>
              <a:t>actuators</a:t>
            </a:r>
            <a:r>
              <a:rPr lang="en-US" altLang="en-US" sz="2400"/>
              <a:t>)</a:t>
            </a:r>
          </a:p>
          <a:p>
            <a:pPr algn="just"/>
            <a:r>
              <a:rPr lang="en-US" altLang="en-US" sz="2400"/>
              <a:t>Feedback is provided by sensors (</a:t>
            </a:r>
            <a:r>
              <a:rPr lang="en-US" altLang="en-US" sz="2400">
                <a:solidFill>
                  <a:srgbClr val="FF0000"/>
                </a:solidFill>
              </a:rPr>
              <a:t>transducers</a:t>
            </a:r>
            <a:r>
              <a:rPr lang="en-US" altLang="en-US" sz="2400"/>
              <a:t>)</a:t>
            </a:r>
          </a:p>
          <a:p>
            <a:pPr algn="just"/>
            <a:r>
              <a:rPr lang="en-US" altLang="en-US" sz="2400"/>
              <a:t>An encoder is a device or transducer that converts information from one format or signals to another.</a:t>
            </a:r>
          </a:p>
          <a:p>
            <a:pPr algn="just"/>
            <a:r>
              <a:rPr lang="en-US" altLang="en-US" sz="2400"/>
              <a:t>Transducers (such as optical or magnetic encoders) sense position or orientation for use as a reference or active feedback to control position:</a:t>
            </a:r>
          </a:p>
          <a:p>
            <a:pPr algn="just"/>
            <a:r>
              <a:rPr lang="en-US" altLang="en-US" sz="2400"/>
              <a:t>A rotary encoder converts rotary position to an analog.</a:t>
            </a:r>
          </a:p>
          <a:p>
            <a:pPr algn="just"/>
            <a:r>
              <a:rPr lang="en-US" altLang="en-US" sz="2400"/>
              <a:t>A linear encoder similarly converts linear position to an electronic signal.</a:t>
            </a:r>
          </a:p>
          <a:p>
            <a:pPr algn="just">
              <a:buFont typeface="Arial" panose="020B0604020202020204" pitchFamily="34" charset="0"/>
              <a:buNone/>
            </a:pPr>
            <a:r>
              <a:rPr lang="en-US" altLang="en-US" sz="2400"/>
              <a:t>Such encoders can be either absolute or incremental. </a:t>
            </a:r>
          </a:p>
          <a:p>
            <a:pPr algn="just"/>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2E29F76-1B39-4114-8DE5-ECFF6AAC7868}"/>
              </a:ext>
            </a:extLst>
          </p:cNvPr>
          <p:cNvSpPr>
            <a:spLocks noGrp="1" noChangeArrowheads="1"/>
          </p:cNvSpPr>
          <p:nvPr>
            <p:ph type="title"/>
          </p:nvPr>
        </p:nvSpPr>
        <p:spPr>
          <a:xfrm>
            <a:off x="457200" y="152400"/>
            <a:ext cx="8229600" cy="1143000"/>
          </a:xfrm>
        </p:spPr>
        <p:txBody>
          <a:bodyPr/>
          <a:lstStyle/>
          <a:p>
            <a:pPr eaLnBrk="1" hangingPunct="1"/>
            <a:r>
              <a:rPr lang="en-GB" altLang="en-US" sz="3600" b="1">
                <a:solidFill>
                  <a:schemeClr val="tx2"/>
                </a:solidFill>
              </a:rPr>
              <a:t>How CNC Works</a:t>
            </a:r>
          </a:p>
        </p:txBody>
      </p:sp>
      <p:sp>
        <p:nvSpPr>
          <p:cNvPr id="9219" name="Rectangle 3">
            <a:extLst>
              <a:ext uri="{FF2B5EF4-FFF2-40B4-BE49-F238E27FC236}">
                <a16:creationId xmlns:a16="http://schemas.microsoft.com/office/drawing/2014/main" id="{E6C0F40C-8F9E-4F3F-9987-E7894D7C8DA1}"/>
              </a:ext>
            </a:extLst>
          </p:cNvPr>
          <p:cNvSpPr>
            <a:spLocks noGrp="1" noChangeArrowheads="1"/>
          </p:cNvSpPr>
          <p:nvPr>
            <p:ph type="body" idx="1"/>
          </p:nvPr>
        </p:nvSpPr>
        <p:spPr/>
        <p:txBody>
          <a:bodyPr rtlCol="0">
            <a:normAutofit/>
          </a:bodyPr>
          <a:lstStyle/>
          <a:p>
            <a:pPr algn="just" eaLnBrk="1" fontAlgn="auto" hangingPunct="1">
              <a:spcAft>
                <a:spcPts val="0"/>
              </a:spcAft>
              <a:buClr>
                <a:schemeClr val="hlink"/>
              </a:buClr>
              <a:buSzPct val="120000"/>
              <a:buFontTx/>
              <a:buChar char="•"/>
              <a:defRPr/>
            </a:pPr>
            <a:r>
              <a:rPr lang="en-GB" sz="2800" kern="0" dirty="0">
                <a:cs typeface="Times New Roman" pitchFamily="18" charset="0"/>
              </a:rPr>
              <a:t>Controlled by G and M codes.</a:t>
            </a:r>
          </a:p>
          <a:p>
            <a:pPr algn="just" eaLnBrk="1" fontAlgn="auto" hangingPunct="1">
              <a:spcAft>
                <a:spcPts val="0"/>
              </a:spcAft>
              <a:buClr>
                <a:schemeClr val="hlink"/>
              </a:buClr>
              <a:buSzPct val="120000"/>
              <a:buFontTx/>
              <a:buChar char="•"/>
              <a:defRPr/>
            </a:pPr>
            <a:r>
              <a:rPr lang="en-GB" sz="2800" kern="0" dirty="0">
                <a:cs typeface="Times New Roman" pitchFamily="18" charset="0"/>
              </a:rPr>
              <a:t>These are number values and co-ordinates.</a:t>
            </a:r>
          </a:p>
          <a:p>
            <a:pPr algn="just" eaLnBrk="1" fontAlgn="auto" hangingPunct="1">
              <a:spcAft>
                <a:spcPts val="0"/>
              </a:spcAft>
              <a:buClr>
                <a:schemeClr val="hlink"/>
              </a:buClr>
              <a:buSzPct val="120000"/>
              <a:buFontTx/>
              <a:buChar char="•"/>
              <a:defRPr/>
            </a:pPr>
            <a:r>
              <a:rPr lang="en-GB" sz="2800" kern="0" dirty="0">
                <a:cs typeface="Times New Roman" pitchFamily="18" charset="0"/>
              </a:rPr>
              <a:t>Typed in manually by machine operators or automatically generated by the computer software.</a:t>
            </a:r>
          </a:p>
          <a:p>
            <a:pPr algn="just" eaLnBrk="1" fontAlgn="auto" hangingPunct="1">
              <a:spcAft>
                <a:spcPts val="0"/>
              </a:spcAft>
              <a:buClr>
                <a:schemeClr val="hlink"/>
              </a:buClr>
              <a:buSzPct val="120000"/>
              <a:buFontTx/>
              <a:buChar char="•"/>
              <a:defRPr/>
            </a:pPr>
            <a:r>
              <a:rPr lang="en-GB" sz="2800" kern="0" dirty="0">
                <a:cs typeface="Times New Roman" pitchFamily="18" charset="0"/>
              </a:rPr>
              <a:t>Movement is controlled by a motors (actuators).</a:t>
            </a:r>
          </a:p>
          <a:p>
            <a:pPr algn="just" eaLnBrk="1" fontAlgn="auto" hangingPunct="1">
              <a:spcAft>
                <a:spcPts val="0"/>
              </a:spcAft>
              <a:buClr>
                <a:schemeClr val="hlink"/>
              </a:buClr>
              <a:buSzPct val="120000"/>
              <a:buFontTx/>
              <a:buChar char="•"/>
              <a:defRPr/>
            </a:pPr>
            <a:r>
              <a:rPr lang="en-GB" sz="2800" kern="0" dirty="0">
                <a:cs typeface="Times New Roman" pitchFamily="18" charset="0"/>
              </a:rPr>
              <a:t>Feedback is provided by sensors (transducers)</a:t>
            </a:r>
          </a:p>
          <a:p>
            <a:pPr algn="just" eaLnBrk="1" fontAlgn="auto" hangingPunct="1">
              <a:spcAft>
                <a:spcPts val="0"/>
              </a:spcAft>
              <a:buClr>
                <a:schemeClr val="hlink"/>
              </a:buClr>
              <a:buSzPct val="120000"/>
              <a:buFontTx/>
              <a:buChar char="•"/>
              <a:defRPr/>
            </a:pPr>
            <a:r>
              <a:rPr lang="en-GB" sz="2800" kern="0" dirty="0">
                <a:cs typeface="Times New Roman" pitchFamily="18" charset="0"/>
              </a:rPr>
              <a:t>Tool magazines are used to change tools automatically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6A06FCD7-EB92-47B6-B01A-BBFD7C3579F7}"/>
              </a:ext>
            </a:extLst>
          </p:cNvPr>
          <p:cNvSpPr>
            <a:spLocks noGrp="1"/>
          </p:cNvSpPr>
          <p:nvPr>
            <p:ph type="title"/>
          </p:nvPr>
        </p:nvSpPr>
        <p:spPr>
          <a:xfrm>
            <a:off x="533400" y="76200"/>
            <a:ext cx="8153400" cy="868363"/>
          </a:xfrm>
        </p:spPr>
        <p:txBody>
          <a:bodyPr/>
          <a:lstStyle/>
          <a:p>
            <a:r>
              <a:rPr lang="en-US" altLang="en-US" sz="3600" b="1">
                <a:solidFill>
                  <a:schemeClr val="tx2"/>
                </a:solidFill>
              </a:rPr>
              <a:t>Program Input</a:t>
            </a:r>
          </a:p>
        </p:txBody>
      </p:sp>
      <p:sp>
        <p:nvSpPr>
          <p:cNvPr id="27651" name="Content Placeholder 2">
            <a:extLst>
              <a:ext uri="{FF2B5EF4-FFF2-40B4-BE49-F238E27FC236}">
                <a16:creationId xmlns:a16="http://schemas.microsoft.com/office/drawing/2014/main" id="{2448330E-BF90-4865-9D37-4C424F744EB4}"/>
              </a:ext>
            </a:extLst>
          </p:cNvPr>
          <p:cNvSpPr>
            <a:spLocks noGrp="1"/>
          </p:cNvSpPr>
          <p:nvPr>
            <p:ph idx="1"/>
          </p:nvPr>
        </p:nvSpPr>
        <p:spPr>
          <a:xfrm>
            <a:off x="457200" y="914400"/>
            <a:ext cx="8229600" cy="2362200"/>
          </a:xfrm>
        </p:spPr>
        <p:txBody>
          <a:bodyPr/>
          <a:lstStyle/>
          <a:p>
            <a:pPr>
              <a:buFont typeface="Arial" panose="020B0604020202020204" pitchFamily="34" charset="0"/>
              <a:buNone/>
            </a:pPr>
            <a:r>
              <a:rPr lang="en-US" altLang="en-US" sz="2400"/>
              <a:t>Different ways of data input are :</a:t>
            </a:r>
          </a:p>
          <a:p>
            <a:pPr>
              <a:buFont typeface="Arial" panose="020B0604020202020204" pitchFamily="34" charset="0"/>
              <a:buNone/>
            </a:pPr>
            <a:r>
              <a:rPr lang="en-US" altLang="en-US" sz="2400"/>
              <a:t>•MDI : Manual Data Input </a:t>
            </a:r>
          </a:p>
          <a:p>
            <a:pPr>
              <a:buFont typeface="Arial" panose="020B0604020202020204" pitchFamily="34" charset="0"/>
              <a:buNone/>
            </a:pPr>
            <a:r>
              <a:rPr lang="en-US" altLang="en-US" sz="2400"/>
              <a:t>•</a:t>
            </a:r>
            <a:r>
              <a:rPr lang="en-US" altLang="en-US" sz="2400">
                <a:solidFill>
                  <a:srgbClr val="FF0000"/>
                </a:solidFill>
              </a:rPr>
              <a:t>PROGRAM PREPARATION WITH CAD/CAM</a:t>
            </a:r>
          </a:p>
          <a:p>
            <a:pPr>
              <a:buFont typeface="Arial" panose="020B0604020202020204" pitchFamily="34" charset="0"/>
              <a:buNone/>
            </a:pPr>
            <a:r>
              <a:rPr lang="en-US" altLang="en-US" sz="2400"/>
              <a:t>• PROGRAM DATA TRANSFER FROM PC TO CNC M/C</a:t>
            </a:r>
          </a:p>
          <a:p>
            <a:pPr>
              <a:buFont typeface="Arial" panose="020B0604020202020204" pitchFamily="34" charset="0"/>
              <a:buNone/>
            </a:pPr>
            <a:r>
              <a:rPr lang="en-US" altLang="en-US" sz="2400"/>
              <a:t>•PROGRAM DATA TRANSFER FROM PC TO DNC OPERATIONS</a:t>
            </a:r>
          </a:p>
        </p:txBody>
      </p:sp>
      <p:pic>
        <p:nvPicPr>
          <p:cNvPr id="27652" name="Picture 4">
            <a:extLst>
              <a:ext uri="{FF2B5EF4-FFF2-40B4-BE49-F238E27FC236}">
                <a16:creationId xmlns:a16="http://schemas.microsoft.com/office/drawing/2014/main" id="{E46E2C8C-FE5C-4F9F-95EA-70554994C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886200"/>
            <a:ext cx="488315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E153E3B-FAE2-4D59-8666-00C00D647546}"/>
              </a:ext>
            </a:extLst>
          </p:cNvPr>
          <p:cNvSpPr txBox="1"/>
          <p:nvPr/>
        </p:nvSpPr>
        <p:spPr>
          <a:xfrm>
            <a:off x="1219200" y="3276600"/>
            <a:ext cx="6019800" cy="461963"/>
          </a:xfrm>
          <a:prstGeom prst="rect">
            <a:avLst/>
          </a:prstGeom>
          <a:noFill/>
        </p:spPr>
        <p:txBody>
          <a:bodyPr>
            <a:spAutoFit/>
          </a:bodyPr>
          <a:lstStyle/>
          <a:p>
            <a:pPr algn="ctr">
              <a:defRPr/>
            </a:pPr>
            <a:r>
              <a:rPr lang="en-US" sz="2400" dirty="0">
                <a:solidFill>
                  <a:schemeClr val="tx2"/>
                </a:solidFill>
                <a:latin typeface="+mn-lt"/>
              </a:rPr>
              <a:t>Mechanical Clamping Devices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DC7484C-443E-483C-A881-0E82FBB6E09A}"/>
              </a:ext>
            </a:extLst>
          </p:cNvPr>
          <p:cNvSpPr>
            <a:spLocks noChangeArrowheads="1"/>
          </p:cNvSpPr>
          <p:nvPr/>
        </p:nvSpPr>
        <p:spPr bwMode="auto">
          <a:xfrm>
            <a:off x="663575" y="338138"/>
            <a:ext cx="82851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b="1">
                <a:solidFill>
                  <a:schemeClr val="tx2"/>
                </a:solidFill>
                <a:latin typeface="Calibri" panose="020F0502020204030204" pitchFamily="34" charset="0"/>
              </a:rPr>
              <a:t>Automatic Part Programming by CAD CAM</a:t>
            </a:r>
            <a:endParaRPr lang="en-US" altLang="en-US" sz="3600">
              <a:solidFill>
                <a:schemeClr val="tx2"/>
              </a:solidFill>
              <a:latin typeface="Calibri" panose="020F0502020204030204" pitchFamily="34" charset="0"/>
            </a:endParaRPr>
          </a:p>
        </p:txBody>
      </p:sp>
      <p:sp>
        <p:nvSpPr>
          <p:cNvPr id="28675" name="Rectangle 6">
            <a:extLst>
              <a:ext uri="{FF2B5EF4-FFF2-40B4-BE49-F238E27FC236}">
                <a16:creationId xmlns:a16="http://schemas.microsoft.com/office/drawing/2014/main" id="{98A0DCC2-410F-42F7-95E9-9EDDA81BFB84}"/>
              </a:ext>
            </a:extLst>
          </p:cNvPr>
          <p:cNvSpPr>
            <a:spLocks noChangeArrowheads="1"/>
          </p:cNvSpPr>
          <p:nvPr/>
        </p:nvSpPr>
        <p:spPr bwMode="auto">
          <a:xfrm>
            <a:off x="1120775" y="49466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sym typeface="Wingdings" panose="05000000000000000000" pitchFamily="2" charset="2"/>
            </a:endParaRPr>
          </a:p>
        </p:txBody>
      </p:sp>
      <p:sp>
        <p:nvSpPr>
          <p:cNvPr id="28676" name="Rectangle 7">
            <a:extLst>
              <a:ext uri="{FF2B5EF4-FFF2-40B4-BE49-F238E27FC236}">
                <a16:creationId xmlns:a16="http://schemas.microsoft.com/office/drawing/2014/main" id="{8B6CA485-3128-4B0B-B9EE-0B216644DA0E}"/>
              </a:ext>
            </a:extLst>
          </p:cNvPr>
          <p:cNvSpPr>
            <a:spLocks noChangeArrowheads="1"/>
          </p:cNvSpPr>
          <p:nvPr/>
        </p:nvSpPr>
        <p:spPr bwMode="auto">
          <a:xfrm>
            <a:off x="1062038" y="549116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sym typeface="Wingdings" panose="05000000000000000000" pitchFamily="2" charset="2"/>
            </a:endParaRPr>
          </a:p>
        </p:txBody>
      </p:sp>
      <p:sp>
        <p:nvSpPr>
          <p:cNvPr id="28677" name="Rectangle 8">
            <a:extLst>
              <a:ext uri="{FF2B5EF4-FFF2-40B4-BE49-F238E27FC236}">
                <a16:creationId xmlns:a16="http://schemas.microsoft.com/office/drawing/2014/main" id="{7C966FD7-244B-4D7F-AADE-3DF7587D77B3}"/>
              </a:ext>
            </a:extLst>
          </p:cNvPr>
          <p:cNvSpPr>
            <a:spLocks noChangeArrowheads="1"/>
          </p:cNvSpPr>
          <p:nvPr/>
        </p:nvSpPr>
        <p:spPr bwMode="auto">
          <a:xfrm>
            <a:off x="-1638300" y="57642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sym typeface="Wingdings" panose="05000000000000000000" pitchFamily="2" charset="2"/>
            </a:endParaRPr>
          </a:p>
        </p:txBody>
      </p:sp>
      <p:sp>
        <p:nvSpPr>
          <p:cNvPr id="28678" name="Rectangle 9">
            <a:extLst>
              <a:ext uri="{FF2B5EF4-FFF2-40B4-BE49-F238E27FC236}">
                <a16:creationId xmlns:a16="http://schemas.microsoft.com/office/drawing/2014/main" id="{AB7B72E1-5D36-4CB5-9782-7A07CFE3C393}"/>
              </a:ext>
            </a:extLst>
          </p:cNvPr>
          <p:cNvSpPr>
            <a:spLocks noChangeArrowheads="1"/>
          </p:cNvSpPr>
          <p:nvPr/>
        </p:nvSpPr>
        <p:spPr bwMode="auto">
          <a:xfrm>
            <a:off x="4781550" y="55959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IN" altLang="en-US">
              <a:latin typeface="Calibri" panose="020F0502020204030204" pitchFamily="34" charset="0"/>
            </a:endParaRPr>
          </a:p>
        </p:txBody>
      </p:sp>
      <p:sp>
        <p:nvSpPr>
          <p:cNvPr id="28679" name="Text Box 10">
            <a:extLst>
              <a:ext uri="{FF2B5EF4-FFF2-40B4-BE49-F238E27FC236}">
                <a16:creationId xmlns:a16="http://schemas.microsoft.com/office/drawing/2014/main" id="{2AD260AB-56AF-4BBF-A9CC-EF34E8255E3E}"/>
              </a:ext>
            </a:extLst>
          </p:cNvPr>
          <p:cNvSpPr txBox="1">
            <a:spLocks noChangeArrowheads="1"/>
          </p:cNvSpPr>
          <p:nvPr/>
        </p:nvSpPr>
        <p:spPr bwMode="auto">
          <a:xfrm>
            <a:off x="847725" y="1154113"/>
            <a:ext cx="6162675" cy="36988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solidFill>
                  <a:schemeClr val="accent2"/>
                </a:solidFill>
                <a:latin typeface="Calibri" panose="020F0502020204030204" pitchFamily="34" charset="0"/>
              </a:rPr>
              <a:t>Software programs can automatic generate CNC data</a:t>
            </a:r>
            <a:endParaRPr lang="en-US" altLang="en-US">
              <a:solidFill>
                <a:srgbClr val="FF1B00"/>
              </a:solidFill>
              <a:latin typeface="Calibri" panose="020F0502020204030204" pitchFamily="34" charset="0"/>
            </a:endParaRPr>
          </a:p>
        </p:txBody>
      </p:sp>
      <p:pic>
        <p:nvPicPr>
          <p:cNvPr id="28680" name="Picture 11">
            <a:extLst>
              <a:ext uri="{FF2B5EF4-FFF2-40B4-BE49-F238E27FC236}">
                <a16:creationId xmlns:a16="http://schemas.microsoft.com/office/drawing/2014/main" id="{35A0E1DF-8546-43FF-A578-DE5819481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450" y="4635500"/>
            <a:ext cx="33178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12">
            <a:extLst>
              <a:ext uri="{FF2B5EF4-FFF2-40B4-BE49-F238E27FC236}">
                <a16:creationId xmlns:a16="http://schemas.microsoft.com/office/drawing/2014/main" id="{BEBE021E-107D-4A87-8162-DF1750B97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963" y="2413000"/>
            <a:ext cx="278765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3">
            <a:extLst>
              <a:ext uri="{FF2B5EF4-FFF2-40B4-BE49-F238E27FC236}">
                <a16:creationId xmlns:a16="http://schemas.microsoft.com/office/drawing/2014/main" id="{400B35A2-08C8-4D6D-8833-A92F87E56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890838"/>
            <a:ext cx="295275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3" name="Picture 14">
            <a:extLst>
              <a:ext uri="{FF2B5EF4-FFF2-40B4-BE49-F238E27FC236}">
                <a16:creationId xmlns:a16="http://schemas.microsoft.com/office/drawing/2014/main" id="{9E7D162F-7CD6-4EA2-AA92-373078B4BD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4250" y="1720850"/>
            <a:ext cx="2435225"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4" name="Text Box 15">
            <a:extLst>
              <a:ext uri="{FF2B5EF4-FFF2-40B4-BE49-F238E27FC236}">
                <a16:creationId xmlns:a16="http://schemas.microsoft.com/office/drawing/2014/main" id="{A1367B12-6127-4518-BE79-A7E6C95EB7C5}"/>
              </a:ext>
            </a:extLst>
          </p:cNvPr>
          <p:cNvSpPr txBox="1">
            <a:spLocks noChangeArrowheads="1"/>
          </p:cNvSpPr>
          <p:nvPr/>
        </p:nvSpPr>
        <p:spPr bwMode="auto">
          <a:xfrm>
            <a:off x="619125" y="4987925"/>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Make 3D model</a:t>
            </a:r>
          </a:p>
        </p:txBody>
      </p:sp>
      <p:sp>
        <p:nvSpPr>
          <p:cNvPr id="28685" name="Text Box 16">
            <a:extLst>
              <a:ext uri="{FF2B5EF4-FFF2-40B4-BE49-F238E27FC236}">
                <a16:creationId xmlns:a16="http://schemas.microsoft.com/office/drawing/2014/main" id="{D36D9357-23C6-44E3-904E-EE311B1E2693}"/>
              </a:ext>
            </a:extLst>
          </p:cNvPr>
          <p:cNvSpPr txBox="1">
            <a:spLocks noChangeArrowheads="1"/>
          </p:cNvSpPr>
          <p:nvPr/>
        </p:nvSpPr>
        <p:spPr bwMode="auto">
          <a:xfrm>
            <a:off x="2146300" y="2028825"/>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Define Tool</a:t>
            </a:r>
          </a:p>
        </p:txBody>
      </p:sp>
      <p:sp>
        <p:nvSpPr>
          <p:cNvPr id="28686" name="AutoShape 17">
            <a:extLst>
              <a:ext uri="{FF2B5EF4-FFF2-40B4-BE49-F238E27FC236}">
                <a16:creationId xmlns:a16="http://schemas.microsoft.com/office/drawing/2014/main" id="{DFA533A5-1E05-45E6-B429-4C5D0C713555}"/>
              </a:ext>
            </a:extLst>
          </p:cNvPr>
          <p:cNvSpPr>
            <a:spLocks noChangeArrowheads="1"/>
          </p:cNvSpPr>
          <p:nvPr/>
        </p:nvSpPr>
        <p:spPr bwMode="auto">
          <a:xfrm>
            <a:off x="1293813" y="2047875"/>
            <a:ext cx="822325" cy="668338"/>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87" name="AutoShape 18">
            <a:extLst>
              <a:ext uri="{FF2B5EF4-FFF2-40B4-BE49-F238E27FC236}">
                <a16:creationId xmlns:a16="http://schemas.microsoft.com/office/drawing/2014/main" id="{BC463A50-C458-4484-99DA-65143C47EDE3}"/>
              </a:ext>
            </a:extLst>
          </p:cNvPr>
          <p:cNvSpPr>
            <a:spLocks noChangeArrowheads="1"/>
          </p:cNvSpPr>
          <p:nvPr/>
        </p:nvSpPr>
        <p:spPr bwMode="auto">
          <a:xfrm>
            <a:off x="4141788" y="4143375"/>
            <a:ext cx="411162" cy="452438"/>
          </a:xfrm>
          <a:prstGeom prst="downArrow">
            <a:avLst>
              <a:gd name="adj1" fmla="val 50000"/>
              <a:gd name="adj2" fmla="val 2751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IN" altLang="en-US">
              <a:latin typeface="Calibri" panose="020F0502020204030204" pitchFamily="34" charset="0"/>
            </a:endParaRPr>
          </a:p>
        </p:txBody>
      </p:sp>
      <p:sp>
        <p:nvSpPr>
          <p:cNvPr id="28688" name="Text Box 19">
            <a:extLst>
              <a:ext uri="{FF2B5EF4-FFF2-40B4-BE49-F238E27FC236}">
                <a16:creationId xmlns:a16="http://schemas.microsoft.com/office/drawing/2014/main" id="{73A75F3B-6BC8-42C5-A29F-E6376727415D}"/>
              </a:ext>
            </a:extLst>
          </p:cNvPr>
          <p:cNvSpPr txBox="1">
            <a:spLocks noChangeArrowheads="1"/>
          </p:cNvSpPr>
          <p:nvPr/>
        </p:nvSpPr>
        <p:spPr bwMode="auto">
          <a:xfrm>
            <a:off x="4621213" y="4164013"/>
            <a:ext cx="1092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CNC data</a:t>
            </a:r>
          </a:p>
        </p:txBody>
      </p:sp>
      <p:sp>
        <p:nvSpPr>
          <p:cNvPr id="28689" name="AutoShape 20">
            <a:extLst>
              <a:ext uri="{FF2B5EF4-FFF2-40B4-BE49-F238E27FC236}">
                <a16:creationId xmlns:a16="http://schemas.microsoft.com/office/drawing/2014/main" id="{50F4B14B-AF37-4172-85B2-0A6EC0706B6B}"/>
              </a:ext>
            </a:extLst>
          </p:cNvPr>
          <p:cNvSpPr>
            <a:spLocks noChangeArrowheads="1"/>
          </p:cNvSpPr>
          <p:nvPr/>
        </p:nvSpPr>
        <p:spPr bwMode="auto">
          <a:xfrm rot="16200000" flipV="1">
            <a:off x="7108031" y="5415757"/>
            <a:ext cx="822325" cy="668338"/>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8690" name="Text Box 21">
            <a:extLst>
              <a:ext uri="{FF2B5EF4-FFF2-40B4-BE49-F238E27FC236}">
                <a16:creationId xmlns:a16="http://schemas.microsoft.com/office/drawing/2014/main" id="{B340CF0C-B797-49D7-AFFF-7D12216307A4}"/>
              </a:ext>
            </a:extLst>
          </p:cNvPr>
          <p:cNvSpPr txBox="1">
            <a:spLocks noChangeArrowheads="1"/>
          </p:cNvSpPr>
          <p:nvPr/>
        </p:nvSpPr>
        <p:spPr bwMode="auto">
          <a:xfrm>
            <a:off x="7916863" y="5343525"/>
            <a:ext cx="996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libri" panose="020F0502020204030204" pitchFamily="34" charset="0"/>
              </a:rPr>
              <a:t>Simulate</a:t>
            </a:r>
          </a:p>
          <a:p>
            <a:pPr eaLnBrk="1" hangingPunct="1"/>
            <a:r>
              <a:rPr lang="en-US" altLang="en-US">
                <a:latin typeface="Calibri" panose="020F0502020204030204" pitchFamily="34" charset="0"/>
              </a:rPr>
              <a:t>cutting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4CEDE62-45BC-4A4C-9D5A-64B57312F3E1}"/>
              </a:ext>
            </a:extLst>
          </p:cNvPr>
          <p:cNvSpPr>
            <a:spLocks noGrp="1" noChangeArrowheads="1"/>
          </p:cNvSpPr>
          <p:nvPr>
            <p:ph type="title"/>
          </p:nvPr>
        </p:nvSpPr>
        <p:spPr>
          <a:xfrm>
            <a:off x="457200" y="76200"/>
            <a:ext cx="8229600" cy="693738"/>
          </a:xfrm>
        </p:spPr>
        <p:txBody>
          <a:bodyPr/>
          <a:lstStyle/>
          <a:p>
            <a:pPr eaLnBrk="1" hangingPunct="1"/>
            <a:r>
              <a:rPr lang="en-US" altLang="en-US" sz="3600" b="1">
                <a:solidFill>
                  <a:schemeClr val="tx2"/>
                </a:solidFill>
              </a:rPr>
              <a:t>CNC programming</a:t>
            </a:r>
          </a:p>
        </p:txBody>
      </p:sp>
      <p:sp>
        <p:nvSpPr>
          <p:cNvPr id="5" name="Rectangle 3">
            <a:extLst>
              <a:ext uri="{FF2B5EF4-FFF2-40B4-BE49-F238E27FC236}">
                <a16:creationId xmlns:a16="http://schemas.microsoft.com/office/drawing/2014/main" id="{D0E170A8-A267-4F60-8A0B-5586C87BB106}"/>
              </a:ext>
            </a:extLst>
          </p:cNvPr>
          <p:cNvSpPr txBox="1">
            <a:spLocks noChangeArrowheads="1"/>
          </p:cNvSpPr>
          <p:nvPr/>
        </p:nvSpPr>
        <p:spPr bwMode="auto">
          <a:xfrm>
            <a:off x="304800" y="685800"/>
            <a:ext cx="8458200" cy="5638800"/>
          </a:xfrm>
          <a:prstGeom prst="rect">
            <a:avLst/>
          </a:prstGeom>
          <a:noFill/>
          <a:ln w="9525">
            <a:noFill/>
            <a:miter lim="800000"/>
            <a:headEnd/>
            <a:tailEnd/>
          </a:ln>
          <a:effectLst/>
        </p:spPr>
        <p:txBody>
          <a:bodyPr/>
          <a:lstStyle/>
          <a:p>
            <a:pPr marL="342900" indent="-342900" algn="just" eaLnBrk="0" fontAlgn="auto" hangingPunct="0">
              <a:lnSpc>
                <a:spcPct val="80000"/>
              </a:lnSpc>
              <a:spcBef>
                <a:spcPct val="20000"/>
              </a:spcBef>
              <a:spcAft>
                <a:spcPts val="0"/>
              </a:spcAft>
              <a:buClr>
                <a:schemeClr val="hlink"/>
              </a:buClr>
              <a:buSzPct val="120000"/>
              <a:defRPr/>
            </a:pPr>
            <a:r>
              <a:rPr lang="en-US" sz="2200" kern="0" dirty="0">
                <a:latin typeface="+mn-lt"/>
              </a:rPr>
              <a:t>Important things to know:</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Coordinate System</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Units, incremental or absolute positioning</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Coordinates: X,Y,Z, RX,RY,RZ</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Feed rate and spindle speed</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Coolant Control: On/Off, Flood, Mist</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Tool Control: Tool and tool parameters</a:t>
            </a:r>
          </a:p>
          <a:p>
            <a:pPr marL="342900" indent="-342900" algn="just" eaLnBrk="0" fontAlgn="auto" hangingPunct="0">
              <a:lnSpc>
                <a:spcPct val="80000"/>
              </a:lnSpc>
              <a:spcBef>
                <a:spcPct val="20000"/>
              </a:spcBef>
              <a:spcAft>
                <a:spcPts val="0"/>
              </a:spcAft>
              <a:buClr>
                <a:schemeClr val="hlink"/>
              </a:buClr>
              <a:buSzPct val="120000"/>
              <a:defRPr/>
            </a:pPr>
            <a:r>
              <a:rPr lang="en-US" sz="2200" kern="0" dirty="0">
                <a:latin typeface="+mn-lt"/>
              </a:rPr>
              <a:t>Programming consists of a series of instructions in form of letter codes</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Preparatory Codes: </a:t>
            </a:r>
          </a:p>
          <a:p>
            <a:pPr marL="342900" indent="-342900" algn="just" eaLnBrk="0" fontAlgn="auto" hangingPunct="0">
              <a:lnSpc>
                <a:spcPct val="80000"/>
              </a:lnSpc>
              <a:spcBef>
                <a:spcPct val="20000"/>
              </a:spcBef>
              <a:spcAft>
                <a:spcPts val="0"/>
              </a:spcAft>
              <a:buClr>
                <a:schemeClr val="hlink"/>
              </a:buClr>
              <a:buSzPct val="120000"/>
              <a:defRPr/>
            </a:pPr>
            <a:r>
              <a:rPr lang="en-US" sz="2200" kern="0" dirty="0">
                <a:latin typeface="+mn-lt"/>
              </a:rPr>
              <a:t>	G codes- Initial machining setup and establishing operating conditions</a:t>
            </a:r>
          </a:p>
          <a:p>
            <a:pPr marL="342900" indent="-342900" algn="just" eaLnBrk="0" fontAlgn="auto" hangingPunct="0">
              <a:lnSpc>
                <a:spcPct val="80000"/>
              </a:lnSpc>
              <a:spcBef>
                <a:spcPct val="20000"/>
              </a:spcBef>
              <a:spcAft>
                <a:spcPts val="0"/>
              </a:spcAft>
              <a:buClr>
                <a:schemeClr val="hlink"/>
              </a:buClr>
              <a:buSzPct val="120000"/>
              <a:defRPr/>
            </a:pPr>
            <a:r>
              <a:rPr lang="en-US" sz="2200" kern="0" dirty="0">
                <a:latin typeface="+mn-lt"/>
              </a:rPr>
              <a:t>	N codes- specify program line number to executed by the MCU</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Axis Codes: X,Y,Z - Used to specify motion of the slide along X, Y, Z direction</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Feed and Speed Codes: F and S- Specify feed and spindle speed</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Tool codes: T – specify tool number </a:t>
            </a:r>
          </a:p>
          <a:p>
            <a:pPr marL="342900" indent="-342900" algn="just" eaLnBrk="0" fontAlgn="auto" hangingPunct="0">
              <a:lnSpc>
                <a:spcPct val="80000"/>
              </a:lnSpc>
              <a:spcBef>
                <a:spcPct val="20000"/>
              </a:spcBef>
              <a:spcAft>
                <a:spcPts val="0"/>
              </a:spcAft>
              <a:buClr>
                <a:schemeClr val="hlink"/>
              </a:buClr>
              <a:buSzPct val="120000"/>
              <a:buFontTx/>
              <a:buChar char="•"/>
              <a:defRPr/>
            </a:pPr>
            <a:r>
              <a:rPr lang="en-US" sz="2200" kern="0" dirty="0">
                <a:latin typeface="+mn-lt"/>
              </a:rPr>
              <a:t>Miscellaneous codes – M codes For coolant control and other activities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7CE6C77-2F99-4CA7-AA43-18D7DDC856DB}"/>
              </a:ext>
            </a:extLst>
          </p:cNvPr>
          <p:cNvSpPr>
            <a:spLocks noGrp="1"/>
          </p:cNvSpPr>
          <p:nvPr>
            <p:ph type="title"/>
          </p:nvPr>
        </p:nvSpPr>
        <p:spPr>
          <a:xfrm>
            <a:off x="500063" y="228600"/>
            <a:ext cx="8229600" cy="879475"/>
          </a:xfrm>
        </p:spPr>
        <p:txBody>
          <a:bodyPr/>
          <a:lstStyle/>
          <a:p>
            <a:pPr eaLnBrk="1" hangingPunct="1"/>
            <a:r>
              <a:rPr lang="en-US" altLang="en-US" sz="3600" b="1">
                <a:solidFill>
                  <a:schemeClr val="tx2"/>
                </a:solidFill>
              </a:rPr>
              <a:t>Programming Key Letters</a:t>
            </a:r>
          </a:p>
        </p:txBody>
      </p:sp>
      <p:sp>
        <p:nvSpPr>
          <p:cNvPr id="14339" name="Content Placeholder 2">
            <a:extLst>
              <a:ext uri="{FF2B5EF4-FFF2-40B4-BE49-F238E27FC236}">
                <a16:creationId xmlns:a16="http://schemas.microsoft.com/office/drawing/2014/main" id="{D38B1306-0C52-40A2-BE69-15E9211470D4}"/>
              </a:ext>
            </a:extLst>
          </p:cNvPr>
          <p:cNvSpPr>
            <a:spLocks noGrp="1"/>
          </p:cNvSpPr>
          <p:nvPr>
            <p:ph idx="1"/>
          </p:nvPr>
        </p:nvSpPr>
        <p:spPr>
          <a:xfrm>
            <a:off x="533400" y="1066800"/>
            <a:ext cx="8229600" cy="5410200"/>
          </a:xfrm>
        </p:spPr>
        <p:txBody>
          <a:bodyPr/>
          <a:lstStyle/>
          <a:p>
            <a:pPr eaLnBrk="1" fontAlgn="auto" hangingPunct="1">
              <a:spcAft>
                <a:spcPts val="0"/>
              </a:spcAft>
              <a:buClr>
                <a:schemeClr val="hlink"/>
              </a:buClr>
              <a:buSzPct val="120000"/>
              <a:buFontTx/>
              <a:buChar char="•"/>
              <a:defRPr/>
            </a:pPr>
            <a:r>
              <a:rPr lang="en-US" sz="2400" kern="0" dirty="0">
                <a:cs typeface="Times New Roman" pitchFamily="18" charset="0"/>
              </a:rPr>
              <a:t>O - Program number (Used for program identification)  </a:t>
            </a:r>
          </a:p>
          <a:p>
            <a:pPr eaLnBrk="1" fontAlgn="auto" hangingPunct="1">
              <a:spcAft>
                <a:spcPts val="0"/>
              </a:spcAft>
              <a:buClr>
                <a:schemeClr val="hlink"/>
              </a:buClr>
              <a:buSzPct val="120000"/>
              <a:buFontTx/>
              <a:buChar char="•"/>
              <a:defRPr/>
            </a:pPr>
            <a:r>
              <a:rPr lang="en-US" sz="2400" kern="0" dirty="0">
                <a:cs typeface="Times New Roman" pitchFamily="18" charset="0"/>
              </a:rPr>
              <a:t>N - Sequence number (Used for line identification)  </a:t>
            </a:r>
          </a:p>
          <a:p>
            <a:pPr eaLnBrk="1" fontAlgn="auto" hangingPunct="1">
              <a:spcAft>
                <a:spcPts val="0"/>
              </a:spcAft>
              <a:buClr>
                <a:schemeClr val="hlink"/>
              </a:buClr>
              <a:buSzPct val="120000"/>
              <a:buFontTx/>
              <a:buChar char="•"/>
              <a:defRPr/>
            </a:pPr>
            <a:r>
              <a:rPr lang="en-US" sz="2400" kern="0" dirty="0">
                <a:cs typeface="Times New Roman" pitchFamily="18" charset="0"/>
              </a:rPr>
              <a:t>G - Preparatory function  </a:t>
            </a:r>
          </a:p>
          <a:p>
            <a:pPr eaLnBrk="1" fontAlgn="auto" hangingPunct="1">
              <a:spcAft>
                <a:spcPts val="0"/>
              </a:spcAft>
              <a:buClr>
                <a:schemeClr val="hlink"/>
              </a:buClr>
              <a:buSzPct val="120000"/>
              <a:buFontTx/>
              <a:buChar char="•"/>
              <a:defRPr/>
            </a:pPr>
            <a:r>
              <a:rPr lang="en-US" sz="2400" kern="0" dirty="0">
                <a:cs typeface="Times New Roman" pitchFamily="18" charset="0"/>
              </a:rPr>
              <a:t>X - X axis designation  </a:t>
            </a:r>
          </a:p>
          <a:p>
            <a:pPr eaLnBrk="1" fontAlgn="auto" hangingPunct="1">
              <a:spcAft>
                <a:spcPts val="0"/>
              </a:spcAft>
              <a:buClr>
                <a:schemeClr val="hlink"/>
              </a:buClr>
              <a:buSzPct val="120000"/>
              <a:buFontTx/>
              <a:buChar char="•"/>
              <a:defRPr/>
            </a:pPr>
            <a:r>
              <a:rPr lang="en-US" sz="2400" kern="0" dirty="0">
                <a:cs typeface="Times New Roman" pitchFamily="18" charset="0"/>
              </a:rPr>
              <a:t>Y - Y axis designation  </a:t>
            </a:r>
          </a:p>
          <a:p>
            <a:pPr eaLnBrk="1" fontAlgn="auto" hangingPunct="1">
              <a:spcAft>
                <a:spcPts val="0"/>
              </a:spcAft>
              <a:buClr>
                <a:schemeClr val="hlink"/>
              </a:buClr>
              <a:buSzPct val="120000"/>
              <a:buFontTx/>
              <a:buChar char="•"/>
              <a:defRPr/>
            </a:pPr>
            <a:r>
              <a:rPr lang="en-US" sz="2400" kern="0" dirty="0">
                <a:cs typeface="Times New Roman" pitchFamily="18" charset="0"/>
              </a:rPr>
              <a:t>Z - Z axis designation  </a:t>
            </a:r>
          </a:p>
          <a:p>
            <a:pPr eaLnBrk="1" fontAlgn="auto" hangingPunct="1">
              <a:spcAft>
                <a:spcPts val="0"/>
              </a:spcAft>
              <a:buClr>
                <a:schemeClr val="hlink"/>
              </a:buClr>
              <a:buSzPct val="120000"/>
              <a:buFontTx/>
              <a:buChar char="•"/>
              <a:defRPr/>
            </a:pPr>
            <a:r>
              <a:rPr lang="en-US" sz="2400" kern="0" dirty="0">
                <a:cs typeface="Times New Roman" pitchFamily="18" charset="0"/>
              </a:rPr>
              <a:t>R - Radius designation  </a:t>
            </a:r>
          </a:p>
          <a:p>
            <a:pPr eaLnBrk="1" fontAlgn="auto" hangingPunct="1">
              <a:spcAft>
                <a:spcPts val="0"/>
              </a:spcAft>
              <a:buClr>
                <a:schemeClr val="hlink"/>
              </a:buClr>
              <a:buSzPct val="120000"/>
              <a:buFontTx/>
              <a:buChar char="•"/>
              <a:defRPr/>
            </a:pPr>
            <a:r>
              <a:rPr lang="en-US" sz="2400" kern="0" dirty="0">
                <a:cs typeface="Times New Roman" pitchFamily="18" charset="0"/>
              </a:rPr>
              <a:t>F – Feed rate designation  </a:t>
            </a:r>
          </a:p>
          <a:p>
            <a:pPr eaLnBrk="1" fontAlgn="auto" hangingPunct="1">
              <a:spcAft>
                <a:spcPts val="0"/>
              </a:spcAft>
              <a:buClr>
                <a:schemeClr val="hlink"/>
              </a:buClr>
              <a:buSzPct val="120000"/>
              <a:buFontTx/>
              <a:buChar char="•"/>
              <a:defRPr/>
            </a:pPr>
            <a:r>
              <a:rPr lang="en-US" sz="2400" kern="0" dirty="0">
                <a:cs typeface="Times New Roman" pitchFamily="18" charset="0"/>
              </a:rPr>
              <a:t>S - Spindle speed designation  </a:t>
            </a:r>
          </a:p>
          <a:p>
            <a:pPr eaLnBrk="1" fontAlgn="auto" hangingPunct="1">
              <a:spcAft>
                <a:spcPts val="0"/>
              </a:spcAft>
              <a:buClr>
                <a:schemeClr val="hlink"/>
              </a:buClr>
              <a:buSzPct val="120000"/>
              <a:buFontTx/>
              <a:buChar char="•"/>
              <a:defRPr/>
            </a:pPr>
            <a:r>
              <a:rPr lang="en-US" sz="2400" kern="0" dirty="0">
                <a:cs typeface="Times New Roman" pitchFamily="18" charset="0"/>
              </a:rPr>
              <a:t>H - Tool length offset designation    </a:t>
            </a:r>
          </a:p>
          <a:p>
            <a:pPr eaLnBrk="1" fontAlgn="auto" hangingPunct="1">
              <a:spcAft>
                <a:spcPts val="0"/>
              </a:spcAft>
              <a:buClr>
                <a:schemeClr val="hlink"/>
              </a:buClr>
              <a:buSzPct val="120000"/>
              <a:buFontTx/>
              <a:buChar char="•"/>
              <a:defRPr/>
            </a:pPr>
            <a:r>
              <a:rPr lang="en-US" sz="2400" kern="0" dirty="0">
                <a:cs typeface="Times New Roman" pitchFamily="18" charset="0"/>
              </a:rPr>
              <a:t>T - Tool Designation  </a:t>
            </a:r>
          </a:p>
          <a:p>
            <a:pPr eaLnBrk="1" fontAlgn="auto" hangingPunct="1">
              <a:spcAft>
                <a:spcPts val="0"/>
              </a:spcAft>
              <a:buClr>
                <a:schemeClr val="hlink"/>
              </a:buClr>
              <a:buSzPct val="120000"/>
              <a:buFontTx/>
              <a:buChar char="•"/>
              <a:defRPr/>
            </a:pPr>
            <a:r>
              <a:rPr lang="en-US" sz="2400" kern="0" dirty="0">
                <a:cs typeface="Times New Roman" pitchFamily="18" charset="0"/>
              </a:rPr>
              <a:t>M - Miscellaneous function</a:t>
            </a:r>
          </a:p>
          <a:p>
            <a:pPr eaLnBrk="1" hangingPunct="1">
              <a:buFont typeface="Arial" charset="0"/>
              <a:buChar char="•"/>
              <a:defRPr/>
            </a:pPr>
            <a:endParaRPr lang="en-US" sz="24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AD8BA60-FBC7-41A6-A95C-600E5B2C112C}"/>
              </a:ext>
            </a:extLst>
          </p:cNvPr>
          <p:cNvSpPr>
            <a:spLocks noGrp="1"/>
          </p:cNvSpPr>
          <p:nvPr>
            <p:ph type="title"/>
          </p:nvPr>
        </p:nvSpPr>
        <p:spPr/>
        <p:txBody>
          <a:bodyPr/>
          <a:lstStyle/>
          <a:p>
            <a:r>
              <a:rPr lang="en-US" altLang="en-US" sz="3600" b="1">
                <a:solidFill>
                  <a:schemeClr val="tx2"/>
                </a:solidFill>
              </a:rPr>
              <a:t>Specific Safety Precautions in Operating CNC Machines.</a:t>
            </a:r>
          </a:p>
        </p:txBody>
      </p:sp>
      <p:sp>
        <p:nvSpPr>
          <p:cNvPr id="3" name="Content Placeholder 2">
            <a:extLst>
              <a:ext uri="{FF2B5EF4-FFF2-40B4-BE49-F238E27FC236}">
                <a16:creationId xmlns:a16="http://schemas.microsoft.com/office/drawing/2014/main" id="{7F47D0D8-03A3-452C-BAD9-366FA6C14352}"/>
              </a:ext>
            </a:extLst>
          </p:cNvPr>
          <p:cNvSpPr>
            <a:spLocks noGrp="1"/>
          </p:cNvSpPr>
          <p:nvPr>
            <p:ph idx="1"/>
          </p:nvPr>
        </p:nvSpPr>
        <p:spPr>
          <a:xfrm>
            <a:off x="457200" y="1600200"/>
            <a:ext cx="8229600" cy="4800600"/>
          </a:xfrm>
        </p:spPr>
        <p:txBody>
          <a:bodyPr/>
          <a:lstStyle/>
          <a:p>
            <a:pPr marL="0" indent="4763">
              <a:buFont typeface="Arial" charset="0"/>
              <a:buNone/>
              <a:defRPr/>
            </a:pPr>
            <a:r>
              <a:rPr lang="en-US" sz="2400" dirty="0"/>
              <a:t>CNC equipment follows only programmed instructions, these safety instructions must be adhered to when operating any such machine in the Manufacturing Systems lab.</a:t>
            </a:r>
          </a:p>
          <a:p>
            <a:pPr marL="0" indent="4763">
              <a:buFont typeface="Arial" charset="0"/>
              <a:buNone/>
              <a:defRPr/>
            </a:pPr>
            <a:endParaRPr lang="en-US" sz="2400" dirty="0"/>
          </a:p>
          <a:p>
            <a:pPr marL="0" indent="4763">
              <a:buFont typeface="Arial" charset="0"/>
              <a:buAutoNum type="arabicPeriod"/>
              <a:defRPr/>
            </a:pPr>
            <a:r>
              <a:rPr lang="en-US" sz="2400" dirty="0"/>
              <a:t> Obtain instructor’s permission.</a:t>
            </a:r>
          </a:p>
          <a:p>
            <a:pPr marL="0" indent="4763">
              <a:buFont typeface="Arial" charset="0"/>
              <a:buAutoNum type="arabicPeriod"/>
              <a:defRPr/>
            </a:pPr>
            <a:r>
              <a:rPr lang="en-US" sz="2400" dirty="0"/>
              <a:t> Do not alter or modify any machinery, tooling or accessory unless you contact an instructor and obtain permission.</a:t>
            </a:r>
          </a:p>
          <a:p>
            <a:pPr marL="0" indent="0">
              <a:buFont typeface="Arial" charset="0"/>
              <a:buAutoNum type="arabicPeriod"/>
              <a:defRPr/>
            </a:pPr>
            <a:r>
              <a:rPr lang="en-US" sz="2400" dirty="0"/>
              <a:t> Review all CNC set up and operating procedures provided.</a:t>
            </a:r>
          </a:p>
          <a:p>
            <a:pPr marL="0" indent="4763">
              <a:buFont typeface="Arial" charset="0"/>
              <a:buAutoNum type="arabicPeriod"/>
              <a:defRPr/>
            </a:pPr>
            <a:r>
              <a:rPr lang="en-US" sz="2400" dirty="0"/>
              <a:t> Review all CNC programming instructions provided.</a:t>
            </a:r>
          </a:p>
          <a:p>
            <a:pPr marL="0" indent="4763">
              <a:buFont typeface="Arial" charset="0"/>
              <a:buAutoNum type="arabicPeriod"/>
              <a:defRPr/>
            </a:pPr>
            <a:r>
              <a:rPr lang="en-US" sz="2400" dirty="0"/>
              <a:t> Prepare and review your program carefully.</a:t>
            </a:r>
          </a:p>
          <a:p>
            <a:pPr marL="0" indent="4763">
              <a:buFont typeface="+mj-lt"/>
              <a:buAutoNum type="arabicPeriod"/>
              <a:defRPr/>
            </a:pPr>
            <a:r>
              <a:rPr lang="en-US" sz="2400" dirty="0"/>
              <a:t> Edit your program for safety, format, correctness and clarity.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7578B50-87B4-4DB6-8E01-316F96280AE1}"/>
              </a:ext>
            </a:extLst>
          </p:cNvPr>
          <p:cNvSpPr>
            <a:spLocks noGrp="1" noChangeArrowheads="1"/>
          </p:cNvSpPr>
          <p:nvPr>
            <p:ph type="title"/>
          </p:nvPr>
        </p:nvSpPr>
        <p:spPr>
          <a:xfrm>
            <a:off x="762000" y="304800"/>
            <a:ext cx="7848600" cy="685800"/>
          </a:xfrm>
        </p:spPr>
        <p:txBody>
          <a:bodyPr/>
          <a:lstStyle/>
          <a:p>
            <a:pPr eaLnBrk="1" hangingPunct="1"/>
            <a:r>
              <a:rPr lang="en-US" altLang="en-US" sz="3600" b="1">
                <a:solidFill>
                  <a:schemeClr val="tx2"/>
                </a:solidFill>
              </a:rPr>
              <a:t>Important G (Preparatory) codes </a:t>
            </a:r>
          </a:p>
        </p:txBody>
      </p:sp>
      <p:sp>
        <p:nvSpPr>
          <p:cNvPr id="5" name="Rectangle 3">
            <a:extLst>
              <a:ext uri="{FF2B5EF4-FFF2-40B4-BE49-F238E27FC236}">
                <a16:creationId xmlns:a16="http://schemas.microsoft.com/office/drawing/2014/main" id="{5864BF45-4196-4AB2-A544-008248DA9EB0}"/>
              </a:ext>
            </a:extLst>
          </p:cNvPr>
          <p:cNvSpPr txBox="1">
            <a:spLocks noChangeArrowheads="1"/>
          </p:cNvSpPr>
          <p:nvPr/>
        </p:nvSpPr>
        <p:spPr bwMode="auto">
          <a:xfrm>
            <a:off x="762000" y="1371600"/>
            <a:ext cx="4495800" cy="5105400"/>
          </a:xfrm>
          <a:prstGeom prst="rect">
            <a:avLst/>
          </a:prstGeom>
          <a:noFill/>
          <a:ln w="9525">
            <a:noFill/>
            <a:miter lim="800000"/>
            <a:headEnd/>
            <a:tailEnd/>
          </a:ln>
          <a:effectLst/>
        </p:spPr>
        <p:txBody>
          <a:bodyPr/>
          <a:lstStyle/>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G00 Rapid Transverse</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G01 Linear Interpolation</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G02 Circular Interpolation, CW</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G03 Circular Interpolation, CCW</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G15 Polar Coordinate System off</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G16 Polar Coordinate System on</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G17 XY Plane,G18 XZ Plane,G19 YZ Plane</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G20/G70 Inch units</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G21/G71 Metric Units</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G28 Return to Reference Point</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G40 Cutter compensation cancel</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G41 Cutter compensation left</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G42 Cutter compensation right</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G43 Tool length compensation (plus)</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G44 Tool length compensation (minus)</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G49 Tool length compensation cancel</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G51.1 - X0 X Mirror on</a:t>
            </a:r>
          </a:p>
          <a:p>
            <a:pPr marL="342900" indent="-342900" fontAlgn="auto">
              <a:lnSpc>
                <a:spcPct val="80000"/>
              </a:lnSpc>
              <a:spcBef>
                <a:spcPct val="20000"/>
              </a:spcBef>
              <a:spcAft>
                <a:spcPts val="0"/>
              </a:spcAft>
              <a:buClr>
                <a:schemeClr val="hlink"/>
              </a:buClr>
              <a:buSzPct val="120000"/>
              <a:buFontTx/>
              <a:buChar char="•"/>
              <a:defRPr/>
            </a:pPr>
            <a:r>
              <a:rPr lang="en-US" kern="0" dirty="0">
                <a:latin typeface="+mn-lt"/>
                <a:cs typeface="Times New Roman" pitchFamily="18" charset="0"/>
              </a:rPr>
              <a:t>G50.1 - X0 X Mirror off</a:t>
            </a:r>
          </a:p>
        </p:txBody>
      </p:sp>
      <p:sp>
        <p:nvSpPr>
          <p:cNvPr id="31748" name="TextBox 3">
            <a:extLst>
              <a:ext uri="{FF2B5EF4-FFF2-40B4-BE49-F238E27FC236}">
                <a16:creationId xmlns:a16="http://schemas.microsoft.com/office/drawing/2014/main" id="{B2DA19A1-5035-4E0B-B6E5-930A0FCD74CB}"/>
              </a:ext>
            </a:extLst>
          </p:cNvPr>
          <p:cNvSpPr txBox="1">
            <a:spLocks noChangeArrowheads="1"/>
          </p:cNvSpPr>
          <p:nvPr/>
        </p:nvSpPr>
        <p:spPr bwMode="auto">
          <a:xfrm>
            <a:off x="5029200" y="1357313"/>
            <a:ext cx="40386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r>
              <a:rPr lang="en-US" altLang="en-US"/>
              <a:t>G00 Rapid move G0 X# Y# Z# up to 6 axis or G0 Z# X#</a:t>
            </a:r>
            <a:br>
              <a:rPr lang="en-US" altLang="en-US"/>
            </a:br>
            <a:r>
              <a:rPr lang="en-US" altLang="en-US"/>
              <a:t>G01 Linear feedrate move G1 X# Y# Z# up to 6 axis or G1 	  Z# X#</a:t>
            </a:r>
            <a:br>
              <a:rPr lang="en-US" altLang="en-US"/>
            </a:br>
            <a:r>
              <a:rPr lang="en-US" altLang="en-US"/>
              <a:t>G02 Clockwise move</a:t>
            </a:r>
            <a:br>
              <a:rPr lang="en-US" altLang="en-US"/>
            </a:br>
            <a:r>
              <a:rPr lang="en-US" altLang="en-US"/>
              <a:t>G03 Counter clockwise move</a:t>
            </a:r>
            <a:br>
              <a:rPr lang="en-US" altLang="en-US"/>
            </a:br>
            <a:r>
              <a:rPr lang="en-US" altLang="en-US"/>
              <a:t>G04 Dwell time</a:t>
            </a:r>
            <a:br>
              <a:rPr lang="en-US" altLang="en-US"/>
            </a:br>
            <a:r>
              <a:rPr lang="en-US" altLang="en-US"/>
              <a:t>G08 Spline smoothing on, optional L# number of blocks to 	  buffer</a:t>
            </a:r>
            <a:br>
              <a:rPr lang="en-US" altLang="en-US"/>
            </a:br>
            <a:r>
              <a:rPr lang="en-US" altLang="en-US"/>
              <a:t>G09 Exact stop check, spline smoothing Off</a:t>
            </a:r>
            <a:br>
              <a:rPr lang="en-US" altLang="en-US"/>
            </a:br>
            <a:r>
              <a:rPr lang="en-US" altLang="en-US"/>
              <a:t>G10 Linear feedrate move with decelerated stop</a:t>
            </a:r>
            <a:br>
              <a:rPr lang="en-US" altLang="en-US"/>
            </a:br>
            <a:r>
              <a:rPr lang="en-US" altLang="en-US"/>
              <a:t>G11 Controlled Decel stop</a:t>
            </a:r>
            <a:br>
              <a:rPr lang="en-US" altLang="en-US"/>
            </a:br>
            <a:r>
              <a:rPr lang="en-US" altLang="en-US"/>
              <a:t>G17 X Y Plane</a:t>
            </a:r>
            <a:br>
              <a:rPr lang="en-US" altLang="en-US"/>
            </a:br>
            <a:r>
              <a:rPr lang="en-US" altLang="en-US"/>
              <a:t>G18 X Z Plane</a:t>
            </a:r>
            <a:br>
              <a:rPr lang="en-US" altLang="en-US"/>
            </a:br>
            <a:r>
              <a:rPr lang="en-US" altLang="en-US"/>
              <a:t>G19 Y Z Plane</a:t>
            </a:r>
            <a:br>
              <a:rPr lang="en-US" altLang="en-US"/>
            </a:br>
            <a:r>
              <a:rPr lang="en-US" altLang="en-US"/>
              <a:t>G28 move to position relative to machine zero</a:t>
            </a:r>
            <a:br>
              <a:rPr lang="en-US" altLang="en-US"/>
            </a:br>
            <a:r>
              <a:rPr lang="en-US" altLang="en-US"/>
              <a:t>G53 Cancel fixture coordinate offsets</a:t>
            </a:r>
            <a:br>
              <a:rPr lang="en-US" altLang="en-US"/>
            </a:br>
            <a:r>
              <a:rPr lang="en-US" altLang="en-US"/>
              <a:t>G54-G59 fixture coordinate offsets 1 through 6</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4265CECB-EA3D-43C8-8FF7-16BD7ABDCFC4}"/>
              </a:ext>
            </a:extLst>
          </p:cNvPr>
          <p:cNvSpPr>
            <a:spLocks noGrp="1"/>
          </p:cNvSpPr>
          <p:nvPr>
            <p:ph type="title"/>
          </p:nvPr>
        </p:nvSpPr>
        <p:spPr>
          <a:xfrm>
            <a:off x="457200" y="274638"/>
            <a:ext cx="8229600" cy="792162"/>
          </a:xfrm>
        </p:spPr>
        <p:txBody>
          <a:bodyPr/>
          <a:lstStyle/>
          <a:p>
            <a:r>
              <a:rPr lang="en-US" altLang="en-US" sz="3600" b="1">
                <a:solidFill>
                  <a:schemeClr val="tx2"/>
                </a:solidFill>
              </a:rPr>
              <a:t>Important G (Preparatory) codes Contd.</a:t>
            </a:r>
          </a:p>
        </p:txBody>
      </p:sp>
      <p:sp>
        <p:nvSpPr>
          <p:cNvPr id="3" name="Content Placeholder 2">
            <a:extLst>
              <a:ext uri="{FF2B5EF4-FFF2-40B4-BE49-F238E27FC236}">
                <a16:creationId xmlns:a16="http://schemas.microsoft.com/office/drawing/2014/main" id="{8EB56A49-E6D8-4E80-B481-5818EAA400FF}"/>
              </a:ext>
            </a:extLst>
          </p:cNvPr>
          <p:cNvSpPr>
            <a:spLocks noGrp="1"/>
          </p:cNvSpPr>
          <p:nvPr>
            <p:ph idx="1"/>
          </p:nvPr>
        </p:nvSpPr>
        <p:spPr>
          <a:xfrm>
            <a:off x="381000" y="1219200"/>
            <a:ext cx="5486400" cy="4953000"/>
          </a:xfrm>
        </p:spPr>
        <p:txBody>
          <a:bodyPr/>
          <a:lstStyle/>
          <a:p>
            <a:pPr fontAlgn="auto">
              <a:lnSpc>
                <a:spcPct val="80000"/>
              </a:lnSpc>
              <a:spcAft>
                <a:spcPts val="0"/>
              </a:spcAft>
              <a:buClr>
                <a:schemeClr val="hlink"/>
              </a:buClr>
              <a:buSzPct val="120000"/>
              <a:buFontTx/>
              <a:buChar char="•"/>
              <a:defRPr/>
            </a:pPr>
            <a:r>
              <a:rPr lang="en-US" sz="1800" kern="0" dirty="0">
                <a:cs typeface="Times New Roman" pitchFamily="18" charset="0"/>
              </a:rPr>
              <a:t>G51.1 - Y0 Y Mirror on</a:t>
            </a:r>
          </a:p>
          <a:p>
            <a:pPr fontAlgn="auto">
              <a:lnSpc>
                <a:spcPct val="80000"/>
              </a:lnSpc>
              <a:spcAft>
                <a:spcPts val="0"/>
              </a:spcAft>
              <a:buClr>
                <a:schemeClr val="hlink"/>
              </a:buClr>
              <a:buSzPct val="120000"/>
              <a:buFontTx/>
              <a:buChar char="•"/>
              <a:defRPr/>
            </a:pPr>
            <a:r>
              <a:rPr lang="en-US" sz="1800" kern="0" dirty="0">
                <a:cs typeface="Times New Roman" pitchFamily="18" charset="0"/>
              </a:rPr>
              <a:t>G50.1 - Y0 Y Mirror off</a:t>
            </a:r>
          </a:p>
          <a:p>
            <a:pPr fontAlgn="auto">
              <a:lnSpc>
                <a:spcPct val="80000"/>
              </a:lnSpc>
              <a:spcAft>
                <a:spcPts val="0"/>
              </a:spcAft>
              <a:buClr>
                <a:schemeClr val="hlink"/>
              </a:buClr>
              <a:buSzPct val="120000"/>
              <a:buFontTx/>
              <a:buChar char="•"/>
              <a:defRPr/>
            </a:pPr>
            <a:r>
              <a:rPr lang="en-US" sz="1800" kern="0" dirty="0">
                <a:cs typeface="Times New Roman" pitchFamily="18" charset="0"/>
              </a:rPr>
              <a:t>G53 Work Coordinate System off</a:t>
            </a:r>
          </a:p>
          <a:p>
            <a:pPr fontAlgn="auto">
              <a:lnSpc>
                <a:spcPct val="80000"/>
              </a:lnSpc>
              <a:spcAft>
                <a:spcPts val="0"/>
              </a:spcAft>
              <a:buClr>
                <a:schemeClr val="hlink"/>
              </a:buClr>
              <a:buSzPct val="120000"/>
              <a:buFontTx/>
              <a:buChar char="•"/>
              <a:defRPr/>
            </a:pPr>
            <a:r>
              <a:rPr lang="en-US" sz="1800" kern="0" dirty="0">
                <a:cs typeface="Times New Roman" pitchFamily="18" charset="0"/>
              </a:rPr>
              <a:t>G54 …..G59 Work Coordinate System 1…6</a:t>
            </a:r>
          </a:p>
          <a:p>
            <a:pPr fontAlgn="auto">
              <a:lnSpc>
                <a:spcPct val="80000"/>
              </a:lnSpc>
              <a:spcAft>
                <a:spcPts val="0"/>
              </a:spcAft>
              <a:buClr>
                <a:schemeClr val="hlink"/>
              </a:buClr>
              <a:buSzPct val="120000"/>
              <a:buFontTx/>
              <a:buChar char="•"/>
              <a:defRPr/>
            </a:pPr>
            <a:r>
              <a:rPr lang="en-US" sz="1800" kern="0" dirty="0">
                <a:cs typeface="Times New Roman" pitchFamily="18" charset="0"/>
              </a:rPr>
              <a:t>G68 Rotation on</a:t>
            </a:r>
          </a:p>
          <a:p>
            <a:pPr fontAlgn="auto">
              <a:lnSpc>
                <a:spcPct val="80000"/>
              </a:lnSpc>
              <a:spcAft>
                <a:spcPts val="0"/>
              </a:spcAft>
              <a:buClr>
                <a:schemeClr val="hlink"/>
              </a:buClr>
              <a:buSzPct val="120000"/>
              <a:buFontTx/>
              <a:buChar char="•"/>
              <a:defRPr/>
            </a:pPr>
            <a:r>
              <a:rPr lang="en-US" sz="1800" kern="0" dirty="0">
                <a:cs typeface="Times New Roman" pitchFamily="18" charset="0"/>
              </a:rPr>
              <a:t>G69 Rotation off</a:t>
            </a:r>
          </a:p>
          <a:p>
            <a:pPr fontAlgn="auto">
              <a:lnSpc>
                <a:spcPct val="80000"/>
              </a:lnSpc>
              <a:spcAft>
                <a:spcPts val="0"/>
              </a:spcAft>
              <a:buClr>
                <a:schemeClr val="hlink"/>
              </a:buClr>
              <a:buSzPct val="120000"/>
              <a:buFontTx/>
              <a:buChar char="•"/>
              <a:defRPr/>
            </a:pPr>
            <a:r>
              <a:rPr lang="en-US" sz="1800" kern="0" dirty="0">
                <a:cs typeface="Times New Roman" pitchFamily="18" charset="0"/>
              </a:rPr>
              <a:t>G73 Peck Drilling Cycle</a:t>
            </a:r>
          </a:p>
          <a:p>
            <a:pPr fontAlgn="auto">
              <a:lnSpc>
                <a:spcPct val="80000"/>
              </a:lnSpc>
              <a:spcAft>
                <a:spcPts val="0"/>
              </a:spcAft>
              <a:buClr>
                <a:schemeClr val="hlink"/>
              </a:buClr>
              <a:buSzPct val="120000"/>
              <a:buFontTx/>
              <a:buChar char="•"/>
              <a:defRPr/>
            </a:pPr>
            <a:r>
              <a:rPr lang="en-US" sz="1800" kern="0" dirty="0">
                <a:cs typeface="Times New Roman" pitchFamily="18" charset="0"/>
              </a:rPr>
              <a:t>G80 Cancel canned cycles</a:t>
            </a:r>
          </a:p>
          <a:p>
            <a:pPr fontAlgn="auto">
              <a:lnSpc>
                <a:spcPct val="80000"/>
              </a:lnSpc>
              <a:spcAft>
                <a:spcPts val="0"/>
              </a:spcAft>
              <a:buClr>
                <a:schemeClr val="hlink"/>
              </a:buClr>
              <a:buSzPct val="120000"/>
              <a:buFontTx/>
              <a:buChar char="•"/>
              <a:defRPr/>
            </a:pPr>
            <a:r>
              <a:rPr lang="en-US" sz="1800" kern="0" dirty="0">
                <a:cs typeface="Times New Roman" pitchFamily="18" charset="0"/>
              </a:rPr>
              <a:t>G81 Drilling cycle</a:t>
            </a:r>
          </a:p>
          <a:p>
            <a:pPr fontAlgn="auto">
              <a:lnSpc>
                <a:spcPct val="80000"/>
              </a:lnSpc>
              <a:spcAft>
                <a:spcPts val="0"/>
              </a:spcAft>
              <a:buClr>
                <a:schemeClr val="hlink"/>
              </a:buClr>
              <a:buSzPct val="120000"/>
              <a:buFontTx/>
              <a:buChar char="•"/>
              <a:defRPr/>
            </a:pPr>
            <a:r>
              <a:rPr lang="en-US" sz="1800" kern="0" dirty="0">
                <a:cs typeface="Times New Roman" pitchFamily="18" charset="0"/>
              </a:rPr>
              <a:t>G82 Counter boring cycle</a:t>
            </a:r>
          </a:p>
          <a:p>
            <a:pPr fontAlgn="auto">
              <a:lnSpc>
                <a:spcPct val="80000"/>
              </a:lnSpc>
              <a:spcAft>
                <a:spcPts val="0"/>
              </a:spcAft>
              <a:buClr>
                <a:schemeClr val="hlink"/>
              </a:buClr>
              <a:buSzPct val="120000"/>
              <a:buFontTx/>
              <a:buChar char="•"/>
              <a:defRPr/>
            </a:pPr>
            <a:r>
              <a:rPr lang="en-US" sz="1800" kern="0" dirty="0">
                <a:cs typeface="Times New Roman" pitchFamily="18" charset="0"/>
              </a:rPr>
              <a:t>G83 Deep hole drilling cycle</a:t>
            </a:r>
          </a:p>
          <a:p>
            <a:pPr fontAlgn="auto">
              <a:lnSpc>
                <a:spcPct val="80000"/>
              </a:lnSpc>
              <a:spcAft>
                <a:spcPts val="0"/>
              </a:spcAft>
              <a:buClr>
                <a:schemeClr val="hlink"/>
              </a:buClr>
              <a:buSzPct val="120000"/>
              <a:buFontTx/>
              <a:buChar char="•"/>
              <a:defRPr/>
            </a:pPr>
            <a:r>
              <a:rPr lang="en-US" sz="1800" kern="0" dirty="0">
                <a:cs typeface="Times New Roman" pitchFamily="18" charset="0"/>
              </a:rPr>
              <a:t>G90 Absolute positioning</a:t>
            </a:r>
          </a:p>
          <a:p>
            <a:pPr fontAlgn="auto">
              <a:lnSpc>
                <a:spcPct val="80000"/>
              </a:lnSpc>
              <a:spcAft>
                <a:spcPts val="0"/>
              </a:spcAft>
              <a:buClr>
                <a:schemeClr val="hlink"/>
              </a:buClr>
              <a:buSzPct val="120000"/>
              <a:buFontTx/>
              <a:buChar char="•"/>
              <a:defRPr/>
            </a:pPr>
            <a:r>
              <a:rPr lang="en-US" sz="1800" kern="0" dirty="0">
                <a:cs typeface="Times New Roman" pitchFamily="18" charset="0"/>
              </a:rPr>
              <a:t>G91 Incremental positioning</a:t>
            </a:r>
          </a:p>
          <a:p>
            <a:pPr fontAlgn="auto">
              <a:lnSpc>
                <a:spcPct val="80000"/>
              </a:lnSpc>
              <a:spcAft>
                <a:spcPts val="0"/>
              </a:spcAft>
              <a:buClr>
                <a:schemeClr val="hlink"/>
              </a:buClr>
              <a:buSzPct val="120000"/>
              <a:buFontTx/>
              <a:buChar char="•"/>
              <a:defRPr/>
            </a:pPr>
            <a:r>
              <a:rPr lang="en-US" sz="1800" kern="0" dirty="0">
                <a:cs typeface="Times New Roman" pitchFamily="18" charset="0"/>
              </a:rPr>
              <a:t>G94 Feed per Minute</a:t>
            </a:r>
          </a:p>
          <a:p>
            <a:pPr fontAlgn="auto">
              <a:lnSpc>
                <a:spcPct val="80000"/>
              </a:lnSpc>
              <a:spcAft>
                <a:spcPts val="0"/>
              </a:spcAft>
              <a:buClr>
                <a:schemeClr val="hlink"/>
              </a:buClr>
              <a:buSzPct val="120000"/>
              <a:buFontTx/>
              <a:buChar char="•"/>
              <a:defRPr/>
            </a:pPr>
            <a:r>
              <a:rPr lang="en-US" sz="1800" kern="0" dirty="0">
                <a:cs typeface="Times New Roman" pitchFamily="18" charset="0"/>
              </a:rPr>
              <a:t>G95 Feed per Revolution</a:t>
            </a:r>
          </a:p>
          <a:p>
            <a:pPr fontAlgn="auto">
              <a:lnSpc>
                <a:spcPct val="80000"/>
              </a:lnSpc>
              <a:spcAft>
                <a:spcPts val="0"/>
              </a:spcAft>
              <a:buClr>
                <a:schemeClr val="hlink"/>
              </a:buClr>
              <a:buSzPct val="120000"/>
              <a:buFontTx/>
              <a:buChar char="•"/>
              <a:defRPr/>
            </a:pPr>
            <a:r>
              <a:rPr lang="en-US" sz="1800" kern="0" dirty="0">
                <a:cs typeface="Times New Roman" pitchFamily="18" charset="0"/>
              </a:rPr>
              <a:t>G98 Return to Reference point in Drilling Operation</a:t>
            </a:r>
          </a:p>
          <a:p>
            <a:pPr fontAlgn="auto">
              <a:lnSpc>
                <a:spcPct val="80000"/>
              </a:lnSpc>
              <a:spcAft>
                <a:spcPts val="0"/>
              </a:spcAft>
              <a:buClr>
                <a:schemeClr val="hlink"/>
              </a:buClr>
              <a:buSzPct val="120000"/>
              <a:buFontTx/>
              <a:buChar char="•"/>
              <a:defRPr/>
            </a:pPr>
            <a:r>
              <a:rPr lang="en-US" sz="1800" kern="0" dirty="0">
                <a:cs typeface="Times New Roman" pitchFamily="18" charset="0"/>
              </a:rPr>
              <a:t>G99 Return to Initial point in Drilling Operation</a:t>
            </a:r>
            <a:endParaRPr lang="en-US" sz="1800" dirty="0"/>
          </a:p>
        </p:txBody>
      </p:sp>
      <p:sp>
        <p:nvSpPr>
          <p:cNvPr id="32772" name="TextBox 3">
            <a:extLst>
              <a:ext uri="{FF2B5EF4-FFF2-40B4-BE49-F238E27FC236}">
                <a16:creationId xmlns:a16="http://schemas.microsoft.com/office/drawing/2014/main" id="{2B3A0E57-057D-432E-BF53-646173803CC3}"/>
              </a:ext>
            </a:extLst>
          </p:cNvPr>
          <p:cNvSpPr txBox="1">
            <a:spLocks noChangeArrowheads="1"/>
          </p:cNvSpPr>
          <p:nvPr/>
        </p:nvSpPr>
        <p:spPr bwMode="auto">
          <a:xfrm>
            <a:off x="5715000" y="1066800"/>
            <a:ext cx="3200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80000"/>
              </a:lnSpc>
            </a:pPr>
            <a:r>
              <a:rPr lang="en-US" altLang="en-US"/>
              <a:t>G70 Inch mode</a:t>
            </a:r>
            <a:br>
              <a:rPr lang="en-US" altLang="en-US"/>
            </a:br>
            <a:r>
              <a:rPr lang="en-US" altLang="en-US"/>
              <a:t>G71 Millimeter mode</a:t>
            </a:r>
            <a:br>
              <a:rPr lang="en-US" altLang="en-US"/>
            </a:br>
            <a:r>
              <a:rPr lang="en-US" altLang="en-US"/>
              <a:t>G80 Cancels canned cycles and modal cycles</a:t>
            </a:r>
            <a:br>
              <a:rPr lang="en-US" altLang="en-US"/>
            </a:br>
            <a:r>
              <a:rPr lang="en-US" altLang="en-US"/>
              <a:t>G81 Drill cycle</a:t>
            </a:r>
            <a:br>
              <a:rPr lang="en-US" altLang="en-US"/>
            </a:br>
            <a:r>
              <a:rPr lang="en-US" altLang="en-US"/>
              <a:t>G82 Dwell cycle</a:t>
            </a:r>
            <a:br>
              <a:rPr lang="en-US" altLang="en-US"/>
            </a:br>
            <a:r>
              <a:rPr lang="en-US" altLang="en-US"/>
              <a:t>G83 Peck cycle</a:t>
            </a:r>
            <a:br>
              <a:rPr lang="en-US" altLang="en-US"/>
            </a:br>
            <a:r>
              <a:rPr lang="en-US" altLang="en-US"/>
              <a:t>G84 Tapping cycle</a:t>
            </a:r>
            <a:br>
              <a:rPr lang="en-US" altLang="en-US"/>
            </a:br>
            <a:r>
              <a:rPr lang="en-US" altLang="en-US"/>
              <a:t>G85 Boring cycle 1 bore down, feed out</a:t>
            </a:r>
            <a:br>
              <a:rPr lang="en-US" altLang="en-US"/>
            </a:br>
            <a:r>
              <a:rPr lang="en-US" altLang="en-US"/>
              <a:t>G86 Boring cycle 2 bore down, dwell, feed out</a:t>
            </a:r>
            <a:br>
              <a:rPr lang="en-US" altLang="en-US"/>
            </a:br>
            <a:r>
              <a:rPr lang="en-US" altLang="en-US"/>
              <a:t>G88 Boring cycle 3 bore down, spindle stop, dwell, feed out</a:t>
            </a:r>
            <a:br>
              <a:rPr lang="en-US" altLang="en-US"/>
            </a:br>
            <a:r>
              <a:rPr lang="en-US" altLang="en-US"/>
              <a:t>G89 Boring cycle 4 bore down, spindle stop, dwell, rapid 	 	  out</a:t>
            </a:r>
            <a:br>
              <a:rPr lang="en-US" altLang="en-US"/>
            </a:br>
            <a:r>
              <a:rPr lang="en-US" altLang="en-US"/>
              <a:t>G90 Absolute mode</a:t>
            </a:r>
            <a:br>
              <a:rPr lang="en-US" altLang="en-US"/>
            </a:br>
            <a:r>
              <a:rPr lang="en-US" altLang="en-US"/>
              <a:t>G91 Incremental mode</a:t>
            </a:r>
            <a:br>
              <a:rPr lang="en-US" altLang="en-US"/>
            </a:br>
            <a:r>
              <a:rPr lang="en-US" altLang="en-US"/>
              <a:t>G92 Home coordinate reset</a:t>
            </a:r>
            <a:br>
              <a:rPr lang="en-US" altLang="en-US"/>
            </a:br>
            <a:r>
              <a:rPr lang="en-US" altLang="en-US"/>
              <a:t>G93 cancel home offsets</a:t>
            </a:r>
            <a:br>
              <a:rPr lang="en-US" altLang="en-US"/>
            </a:br>
            <a:r>
              <a:rPr lang="en-US" altLang="en-US"/>
              <a:t>G98 - G199 User-definable G codes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FAB210D7-1284-4D7E-B88E-1CF5A4825547}"/>
              </a:ext>
            </a:extLst>
          </p:cNvPr>
          <p:cNvSpPr>
            <a:spLocks noGrp="1"/>
          </p:cNvSpPr>
          <p:nvPr>
            <p:ph type="title"/>
          </p:nvPr>
        </p:nvSpPr>
        <p:spPr>
          <a:xfrm>
            <a:off x="457200" y="228600"/>
            <a:ext cx="8229600" cy="762000"/>
          </a:xfrm>
        </p:spPr>
        <p:txBody>
          <a:bodyPr/>
          <a:lstStyle/>
          <a:p>
            <a:pPr eaLnBrk="1" hangingPunct="1"/>
            <a:r>
              <a:rPr lang="en-US" altLang="en-US" sz="3600" b="1">
                <a:solidFill>
                  <a:schemeClr val="tx2"/>
                </a:solidFill>
              </a:rPr>
              <a:t>Important M (Functional) codes</a:t>
            </a:r>
          </a:p>
        </p:txBody>
      </p:sp>
      <p:sp>
        <p:nvSpPr>
          <p:cNvPr id="16387" name="Text Box 4">
            <a:extLst>
              <a:ext uri="{FF2B5EF4-FFF2-40B4-BE49-F238E27FC236}">
                <a16:creationId xmlns:a16="http://schemas.microsoft.com/office/drawing/2014/main" id="{914A9ACC-A222-4CC8-9B7B-194303C0F0ED}"/>
              </a:ext>
            </a:extLst>
          </p:cNvPr>
          <p:cNvSpPr>
            <a:spLocks noGrp="1" noChangeArrowheads="1"/>
          </p:cNvSpPr>
          <p:nvPr>
            <p:ph idx="1"/>
          </p:nvPr>
        </p:nvSpPr>
        <p:spPr>
          <a:xfrm>
            <a:off x="381000" y="1217613"/>
            <a:ext cx="4724400" cy="4954587"/>
          </a:xfrm>
        </p:spPr>
        <p:txBody>
          <a:bodyPr>
            <a:spAutoFit/>
          </a:bodyPr>
          <a:lstStyle/>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M00 Program stop</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M01 Optional program stop</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M02 Program end</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M03 Spindle on clockwise</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M04 Spindle on counterclockwise</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M05 Spindle stop</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M06 Tool change</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M08 Coolant on</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M09 Coolant off</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M10 Clamps on</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M11 Clamps off</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M13 Spindle CW and Coolant On</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M14 Spindle CCW and Coolant On </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M30 Program stop, reset to start</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M98 Sub-Program Call</a:t>
            </a:r>
          </a:p>
          <a:p>
            <a:pPr eaLnBrk="1" fontAlgn="auto" hangingPunct="1">
              <a:lnSpc>
                <a:spcPct val="80000"/>
              </a:lnSpc>
              <a:spcAft>
                <a:spcPts val="0"/>
              </a:spcAft>
              <a:buClr>
                <a:schemeClr val="hlink"/>
              </a:buClr>
              <a:buSzPct val="120000"/>
              <a:buFontTx/>
              <a:buChar char="•"/>
              <a:defRPr/>
            </a:pPr>
            <a:r>
              <a:rPr lang="en-US" sz="2000" kern="0" dirty="0">
                <a:cs typeface="Times New Roman" pitchFamily="18" charset="0"/>
              </a:rPr>
              <a:t>M99 Sub-Program Exit</a:t>
            </a:r>
          </a:p>
        </p:txBody>
      </p:sp>
      <p:pic>
        <p:nvPicPr>
          <p:cNvPr id="33796" name="Picture 4">
            <a:extLst>
              <a:ext uri="{FF2B5EF4-FFF2-40B4-BE49-F238E27FC236}">
                <a16:creationId xmlns:a16="http://schemas.microsoft.com/office/drawing/2014/main" id="{AA53542F-D2A7-42AA-BE9F-C13D3AC2E267}"/>
              </a:ext>
            </a:extLst>
          </p:cNvPr>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4343400" y="1219200"/>
            <a:ext cx="4732338" cy="493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7A48EF00-2054-42DC-AA79-B06976495CC7}"/>
              </a:ext>
            </a:extLst>
          </p:cNvPr>
          <p:cNvSpPr>
            <a:spLocks noGrp="1"/>
          </p:cNvSpPr>
          <p:nvPr>
            <p:ph type="title"/>
          </p:nvPr>
        </p:nvSpPr>
        <p:spPr>
          <a:xfrm>
            <a:off x="457200" y="274638"/>
            <a:ext cx="8229600" cy="715962"/>
          </a:xfrm>
        </p:spPr>
        <p:txBody>
          <a:bodyPr/>
          <a:lstStyle/>
          <a:p>
            <a:r>
              <a:rPr lang="en-US" altLang="en-US" sz="3600" b="1">
                <a:solidFill>
                  <a:schemeClr val="tx2"/>
                </a:solidFill>
              </a:rPr>
              <a:t>Profile Milling Example</a:t>
            </a:r>
          </a:p>
        </p:txBody>
      </p:sp>
      <p:sp>
        <p:nvSpPr>
          <p:cNvPr id="3" name="Content Placeholder 2">
            <a:extLst>
              <a:ext uri="{FF2B5EF4-FFF2-40B4-BE49-F238E27FC236}">
                <a16:creationId xmlns:a16="http://schemas.microsoft.com/office/drawing/2014/main" id="{E6386E0C-AA0D-4849-AA9A-35E8221A37AE}"/>
              </a:ext>
            </a:extLst>
          </p:cNvPr>
          <p:cNvSpPr>
            <a:spLocks noGrp="1"/>
          </p:cNvSpPr>
          <p:nvPr>
            <p:ph idx="1"/>
          </p:nvPr>
        </p:nvSpPr>
        <p:spPr>
          <a:xfrm>
            <a:off x="838200" y="990600"/>
            <a:ext cx="6553200" cy="5638800"/>
          </a:xfrm>
        </p:spPr>
        <p:txBody>
          <a:bodyPr/>
          <a:lstStyle/>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G15 G17 G94 G40 G69 G80</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G91 G28 Z0</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G28 X0 Y0</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M06 T1</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M03 S1200</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G90 G00 G54 </a:t>
            </a:r>
            <a:r>
              <a:rPr lang="en-US" sz="1600" kern="0" dirty="0">
                <a:cs typeface="Times New Roman" pitchFamily="18" charset="0"/>
              </a:rPr>
              <a:t>X-30 Y-20</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G43 H1 Z10</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M08</a:t>
            </a:r>
          </a:p>
          <a:p>
            <a:pPr eaLnBrk="1" fontAlgn="auto" hangingPunct="1">
              <a:lnSpc>
                <a:spcPct val="80000"/>
              </a:lnSpc>
              <a:spcAft>
                <a:spcPts val="0"/>
              </a:spcAft>
              <a:buClr>
                <a:schemeClr val="hlink"/>
              </a:buClr>
              <a:buSzPct val="120000"/>
              <a:buFontTx/>
              <a:buChar char="•"/>
              <a:defRPr/>
            </a:pPr>
            <a:r>
              <a:rPr lang="en-US" sz="1600" kern="0" dirty="0">
                <a:cs typeface="Times New Roman" pitchFamily="18" charset="0"/>
              </a:rPr>
              <a:t>G01 Z-1 F120</a:t>
            </a:r>
          </a:p>
          <a:p>
            <a:pPr eaLnBrk="1" fontAlgn="auto" hangingPunct="1">
              <a:lnSpc>
                <a:spcPct val="80000"/>
              </a:lnSpc>
              <a:spcAft>
                <a:spcPts val="0"/>
              </a:spcAft>
              <a:buClr>
                <a:schemeClr val="hlink"/>
              </a:buClr>
              <a:buSzPct val="120000"/>
              <a:buFontTx/>
              <a:buChar char="•"/>
              <a:defRPr/>
            </a:pPr>
            <a:r>
              <a:rPr lang="en-US" sz="1600" kern="0" dirty="0">
                <a:cs typeface="Times New Roman" pitchFamily="18" charset="0"/>
              </a:rPr>
              <a:t>G01 Y20</a:t>
            </a:r>
          </a:p>
          <a:p>
            <a:pPr eaLnBrk="1" fontAlgn="auto" hangingPunct="1">
              <a:lnSpc>
                <a:spcPct val="80000"/>
              </a:lnSpc>
              <a:spcAft>
                <a:spcPts val="0"/>
              </a:spcAft>
              <a:buClr>
                <a:schemeClr val="hlink"/>
              </a:buClr>
              <a:buSzPct val="120000"/>
              <a:buFontTx/>
              <a:buChar char="•"/>
              <a:defRPr/>
            </a:pPr>
            <a:r>
              <a:rPr lang="en-US" sz="1600" kern="0" dirty="0">
                <a:cs typeface="Times New Roman" pitchFamily="18" charset="0"/>
              </a:rPr>
              <a:t>G02 X-20 Y30 R10</a:t>
            </a:r>
          </a:p>
          <a:p>
            <a:pPr eaLnBrk="1" fontAlgn="auto" hangingPunct="1">
              <a:lnSpc>
                <a:spcPct val="80000"/>
              </a:lnSpc>
              <a:spcAft>
                <a:spcPts val="0"/>
              </a:spcAft>
              <a:buClr>
                <a:schemeClr val="hlink"/>
              </a:buClr>
              <a:buSzPct val="120000"/>
              <a:buFontTx/>
              <a:buChar char="•"/>
              <a:defRPr/>
            </a:pPr>
            <a:r>
              <a:rPr lang="en-US" sz="1600" kern="0" dirty="0">
                <a:cs typeface="Times New Roman" pitchFamily="18" charset="0"/>
              </a:rPr>
              <a:t>G01 X20 </a:t>
            </a:r>
          </a:p>
          <a:p>
            <a:pPr eaLnBrk="1" fontAlgn="auto" hangingPunct="1">
              <a:lnSpc>
                <a:spcPct val="80000"/>
              </a:lnSpc>
              <a:spcAft>
                <a:spcPts val="0"/>
              </a:spcAft>
              <a:buClr>
                <a:schemeClr val="hlink"/>
              </a:buClr>
              <a:buSzPct val="120000"/>
              <a:buFontTx/>
              <a:buChar char="•"/>
              <a:defRPr/>
            </a:pPr>
            <a:r>
              <a:rPr lang="en-US" sz="1600" kern="0" dirty="0">
                <a:cs typeface="Times New Roman" pitchFamily="18" charset="0"/>
              </a:rPr>
              <a:t>G03 X30 Y20 R10</a:t>
            </a:r>
          </a:p>
          <a:p>
            <a:pPr eaLnBrk="1" fontAlgn="auto" hangingPunct="1">
              <a:lnSpc>
                <a:spcPct val="80000"/>
              </a:lnSpc>
              <a:spcAft>
                <a:spcPts val="0"/>
              </a:spcAft>
              <a:buClr>
                <a:schemeClr val="hlink"/>
              </a:buClr>
              <a:buSzPct val="120000"/>
              <a:buFontTx/>
              <a:buChar char="•"/>
              <a:defRPr/>
            </a:pPr>
            <a:r>
              <a:rPr lang="en-US" sz="1600" kern="0" dirty="0">
                <a:cs typeface="Times New Roman" pitchFamily="18" charset="0"/>
              </a:rPr>
              <a:t>G01 Y-20</a:t>
            </a:r>
          </a:p>
          <a:p>
            <a:pPr eaLnBrk="1" fontAlgn="auto" hangingPunct="1">
              <a:lnSpc>
                <a:spcPct val="80000"/>
              </a:lnSpc>
              <a:spcAft>
                <a:spcPts val="0"/>
              </a:spcAft>
              <a:buClr>
                <a:schemeClr val="hlink"/>
              </a:buClr>
              <a:buSzPct val="120000"/>
              <a:buFontTx/>
              <a:buChar char="•"/>
              <a:defRPr/>
            </a:pPr>
            <a:r>
              <a:rPr lang="en-US" sz="1600" kern="0" dirty="0">
                <a:cs typeface="Times New Roman" pitchFamily="18" charset="0"/>
              </a:rPr>
              <a:t>G01 X20 Y-30</a:t>
            </a:r>
          </a:p>
          <a:p>
            <a:pPr eaLnBrk="1" fontAlgn="auto" hangingPunct="1">
              <a:lnSpc>
                <a:spcPct val="80000"/>
              </a:lnSpc>
              <a:spcAft>
                <a:spcPts val="0"/>
              </a:spcAft>
              <a:buClr>
                <a:schemeClr val="hlink"/>
              </a:buClr>
              <a:buSzPct val="120000"/>
              <a:buFontTx/>
              <a:buChar char="•"/>
              <a:defRPr/>
            </a:pPr>
            <a:r>
              <a:rPr lang="en-US" sz="1600" kern="0" dirty="0">
                <a:cs typeface="Times New Roman" pitchFamily="18" charset="0"/>
              </a:rPr>
              <a:t>G01 X-20</a:t>
            </a:r>
          </a:p>
          <a:p>
            <a:pPr eaLnBrk="1" fontAlgn="auto" hangingPunct="1">
              <a:lnSpc>
                <a:spcPct val="80000"/>
              </a:lnSpc>
              <a:spcAft>
                <a:spcPts val="0"/>
              </a:spcAft>
              <a:buClr>
                <a:schemeClr val="hlink"/>
              </a:buClr>
              <a:buSzPct val="120000"/>
              <a:buFontTx/>
              <a:buChar char="•"/>
              <a:defRPr/>
            </a:pPr>
            <a:r>
              <a:rPr lang="en-US" sz="1600" kern="0" dirty="0">
                <a:cs typeface="Times New Roman" pitchFamily="18" charset="0"/>
              </a:rPr>
              <a:t>G03 X-30 Y-20 R10</a:t>
            </a:r>
          </a:p>
          <a:p>
            <a:pPr eaLnBrk="1" fontAlgn="auto" hangingPunct="1">
              <a:lnSpc>
                <a:spcPct val="80000"/>
              </a:lnSpc>
              <a:spcAft>
                <a:spcPts val="0"/>
              </a:spcAft>
              <a:buClr>
                <a:schemeClr val="hlink"/>
              </a:buClr>
              <a:buSzPct val="120000"/>
              <a:buFontTx/>
              <a:buChar char="•"/>
              <a:defRPr/>
            </a:pPr>
            <a:r>
              <a:rPr lang="en-US" sz="1600" kern="0" dirty="0">
                <a:cs typeface="Times New Roman" pitchFamily="18" charset="0"/>
              </a:rPr>
              <a:t>G00 Z5</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M09</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G91 G28 Z0</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G28 X0 Y0</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M05</a:t>
            </a:r>
          </a:p>
          <a:p>
            <a:pPr eaLnBrk="1" fontAlgn="auto" hangingPunct="1">
              <a:lnSpc>
                <a:spcPct val="80000"/>
              </a:lnSpc>
              <a:spcAft>
                <a:spcPts val="0"/>
              </a:spcAft>
              <a:buClr>
                <a:schemeClr val="hlink"/>
              </a:buClr>
              <a:buSzPct val="120000"/>
              <a:buFontTx/>
              <a:buChar char="•"/>
              <a:defRPr/>
            </a:pPr>
            <a:r>
              <a:rPr lang="en-US" sz="1600" kern="0" dirty="0">
                <a:solidFill>
                  <a:srgbClr val="FF0000"/>
                </a:solidFill>
                <a:cs typeface="Times New Roman" pitchFamily="18" charset="0"/>
              </a:rPr>
              <a:t>M30</a:t>
            </a:r>
            <a:endParaRPr lang="en-US" dirty="0">
              <a:solidFill>
                <a:srgbClr val="FF0000"/>
              </a:solidFill>
            </a:endParaRPr>
          </a:p>
          <a:p>
            <a:pPr>
              <a:buFont typeface="Arial" charset="0"/>
              <a:buChar char="•"/>
              <a:defRPr/>
            </a:pPr>
            <a:endParaRPr lang="en-US" dirty="0"/>
          </a:p>
        </p:txBody>
      </p:sp>
      <p:cxnSp>
        <p:nvCxnSpPr>
          <p:cNvPr id="5" name="Straight Connector 4">
            <a:extLst>
              <a:ext uri="{FF2B5EF4-FFF2-40B4-BE49-F238E27FC236}">
                <a16:creationId xmlns:a16="http://schemas.microsoft.com/office/drawing/2014/main" id="{F6CE9F17-D8C3-45AF-B3B2-DC12759D7841}"/>
              </a:ext>
            </a:extLst>
          </p:cNvPr>
          <p:cNvCxnSpPr/>
          <p:nvPr/>
        </p:nvCxnSpPr>
        <p:spPr>
          <a:xfrm>
            <a:off x="4800600" y="3048000"/>
            <a:ext cx="152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Arc 6">
            <a:extLst>
              <a:ext uri="{FF2B5EF4-FFF2-40B4-BE49-F238E27FC236}">
                <a16:creationId xmlns:a16="http://schemas.microsoft.com/office/drawing/2014/main" id="{D590313E-D8DD-4994-96E8-1103CED5434E}"/>
              </a:ext>
            </a:extLst>
          </p:cNvPr>
          <p:cNvSpPr/>
          <p:nvPr/>
        </p:nvSpPr>
        <p:spPr>
          <a:xfrm rot="10800000">
            <a:off x="6324600" y="25908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9" name="Straight Connector 8">
            <a:extLst>
              <a:ext uri="{FF2B5EF4-FFF2-40B4-BE49-F238E27FC236}">
                <a16:creationId xmlns:a16="http://schemas.microsoft.com/office/drawing/2014/main" id="{F5AC7F71-94F5-466D-876A-0316C97B7751}"/>
              </a:ext>
            </a:extLst>
          </p:cNvPr>
          <p:cNvCxnSpPr/>
          <p:nvPr/>
        </p:nvCxnSpPr>
        <p:spPr>
          <a:xfrm rot="5400000">
            <a:off x="6096001" y="4191000"/>
            <a:ext cx="13716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513D4FA-19B2-4464-B6D6-62DC3BACCB93}"/>
              </a:ext>
            </a:extLst>
          </p:cNvPr>
          <p:cNvSpPr/>
          <p:nvPr/>
        </p:nvSpPr>
        <p:spPr>
          <a:xfrm rot="16200000">
            <a:off x="4343400" y="30480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3" name="Straight Connector 12">
            <a:extLst>
              <a:ext uri="{FF2B5EF4-FFF2-40B4-BE49-F238E27FC236}">
                <a16:creationId xmlns:a16="http://schemas.microsoft.com/office/drawing/2014/main" id="{BD423A84-F1DA-4227-8AAB-B5C1342B31F8}"/>
              </a:ext>
            </a:extLst>
          </p:cNvPr>
          <p:cNvCxnSpPr/>
          <p:nvPr/>
        </p:nvCxnSpPr>
        <p:spPr>
          <a:xfrm rot="5400000">
            <a:off x="3696494" y="4152106"/>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C878F3B4-4585-4BAA-A886-33CA4889321A}"/>
              </a:ext>
            </a:extLst>
          </p:cNvPr>
          <p:cNvSpPr/>
          <p:nvPr/>
        </p:nvSpPr>
        <p:spPr>
          <a:xfrm>
            <a:off x="3886200" y="4800600"/>
            <a:ext cx="914400" cy="914400"/>
          </a:xfrm>
          <a:prstGeom prst="arc">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cxnSp>
        <p:nvCxnSpPr>
          <p:cNvPr id="15" name="Straight Connector 14">
            <a:extLst>
              <a:ext uri="{FF2B5EF4-FFF2-40B4-BE49-F238E27FC236}">
                <a16:creationId xmlns:a16="http://schemas.microsoft.com/office/drawing/2014/main" id="{C76399B6-AEA6-4DA7-A766-8B46764098CE}"/>
              </a:ext>
            </a:extLst>
          </p:cNvPr>
          <p:cNvCxnSpPr/>
          <p:nvPr/>
        </p:nvCxnSpPr>
        <p:spPr>
          <a:xfrm>
            <a:off x="4800600" y="5257800"/>
            <a:ext cx="152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B19E6A4-243B-404E-9501-F26E4FA630DC}"/>
              </a:ext>
            </a:extLst>
          </p:cNvPr>
          <p:cNvCxnSpPr/>
          <p:nvPr/>
        </p:nvCxnSpPr>
        <p:spPr>
          <a:xfrm rot="10800000" flipV="1">
            <a:off x="6324600" y="48768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AD7ADA-05CE-404C-9112-7DB629128022}"/>
              </a:ext>
            </a:extLst>
          </p:cNvPr>
          <p:cNvCxnSpPr/>
          <p:nvPr/>
        </p:nvCxnSpPr>
        <p:spPr>
          <a:xfrm>
            <a:off x="5334000" y="41148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CAE744-4082-4E38-AD9E-973F0D5FCA67}"/>
              </a:ext>
            </a:extLst>
          </p:cNvPr>
          <p:cNvCxnSpPr/>
          <p:nvPr/>
        </p:nvCxnSpPr>
        <p:spPr>
          <a:xfrm rot="5400000">
            <a:off x="5334795" y="4114006"/>
            <a:ext cx="455612" cy="3175"/>
          </a:xfrm>
          <a:prstGeom prst="line">
            <a:avLst/>
          </a:prstGeom>
        </p:spPr>
        <p:style>
          <a:lnRef idx="1">
            <a:schemeClr val="accent1"/>
          </a:lnRef>
          <a:fillRef idx="0">
            <a:schemeClr val="accent1"/>
          </a:fillRef>
          <a:effectRef idx="0">
            <a:schemeClr val="accent1"/>
          </a:effectRef>
          <a:fontRef idx="minor">
            <a:schemeClr val="tx1"/>
          </a:fontRef>
        </p:style>
      </p:cxnSp>
      <p:sp>
        <p:nvSpPr>
          <p:cNvPr id="16" name="Flowchart: Connector 15">
            <a:extLst>
              <a:ext uri="{FF2B5EF4-FFF2-40B4-BE49-F238E27FC236}">
                <a16:creationId xmlns:a16="http://schemas.microsoft.com/office/drawing/2014/main" id="{17BE52D9-E926-424A-BF6C-68DA6C813462}"/>
              </a:ext>
            </a:extLst>
          </p:cNvPr>
          <p:cNvSpPr/>
          <p:nvPr/>
        </p:nvSpPr>
        <p:spPr>
          <a:xfrm>
            <a:off x="4343400" y="4800600"/>
            <a:ext cx="76200" cy="46038"/>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a:extLst>
              <a:ext uri="{FF2B5EF4-FFF2-40B4-BE49-F238E27FC236}">
                <a16:creationId xmlns:a16="http://schemas.microsoft.com/office/drawing/2014/main" id="{F7B5DB8D-00E9-4D72-861E-90AB7EF7C6FA}"/>
              </a:ext>
            </a:extLst>
          </p:cNvPr>
          <p:cNvSpPr>
            <a:spLocks noGrp="1"/>
          </p:cNvSpPr>
          <p:nvPr>
            <p:ph idx="1"/>
          </p:nvPr>
        </p:nvSpPr>
        <p:spPr>
          <a:xfrm>
            <a:off x="457200" y="304800"/>
            <a:ext cx="8229600" cy="6172200"/>
          </a:xfrm>
        </p:spPr>
        <p:txBody>
          <a:bodyPr/>
          <a:lstStyle/>
          <a:p>
            <a:pPr marL="514350" indent="-514350">
              <a:buFont typeface="Calibri" panose="020F0502020204030204" pitchFamily="34" charset="0"/>
              <a:buAutoNum type="arabicPeriod" startAt="7"/>
            </a:pPr>
            <a:r>
              <a:rPr lang="en-US" altLang="en-US" sz="2400"/>
              <a:t> It is highly recommended that all programs be verified before the actual trial on the machine. Verification can be by a dry run on the machine, or through a graphic display of the tool path on the controller’s screen. Do not operate any machine tool unless you are thoroughly familiar with it.</a:t>
            </a:r>
          </a:p>
          <a:p>
            <a:pPr marL="514350" indent="-514350">
              <a:buFont typeface="Calibri" panose="020F0502020204030204" pitchFamily="34" charset="0"/>
              <a:buAutoNum type="arabicPeriod" startAt="7"/>
            </a:pPr>
            <a:r>
              <a:rPr lang="en-US" altLang="en-US" sz="2400"/>
              <a:t>Wear safety shoes.</a:t>
            </a:r>
          </a:p>
          <a:p>
            <a:pPr marL="514350" indent="-514350">
              <a:buFont typeface="Calibri" panose="020F0502020204030204" pitchFamily="34" charset="0"/>
              <a:buAutoNum type="arabicPeriod" startAt="7"/>
            </a:pPr>
            <a:r>
              <a:rPr lang="en-US" altLang="en-US" sz="2400"/>
              <a:t>Secure long hair or loose clothing that could become caught or tangled in the moving parts of machine. Long hair posses an extreme safety hazard around machine tools, and, therefore, must be netted for safety.</a:t>
            </a:r>
          </a:p>
          <a:p>
            <a:pPr marL="514350" indent="-514350">
              <a:buFont typeface="Calibri" panose="020F0502020204030204" pitchFamily="34" charset="0"/>
              <a:buAutoNum type="arabicPeriod" startAt="7"/>
            </a:pPr>
            <a:r>
              <a:rPr lang="en-US" altLang="en-US" sz="2400"/>
              <a:t>Wear your safety glasses.</a:t>
            </a:r>
          </a:p>
          <a:p>
            <a:pPr marL="514350" indent="-514350">
              <a:buFont typeface="Calibri" panose="020F0502020204030204" pitchFamily="34" charset="0"/>
              <a:buAutoNum type="arabicPeriod" startAt="7"/>
            </a:pPr>
            <a:r>
              <a:rPr lang="en-US" altLang="en-US" sz="2400"/>
              <a:t>Determine the tools needed and get them ready. Tool length should not protrude too much from the holder. Use only properly sharpened tools. Use caution when changing tools – no interference with fixture or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BA45D918-A57C-4134-9AF0-D30416A10010}"/>
              </a:ext>
            </a:extLst>
          </p:cNvPr>
          <p:cNvSpPr>
            <a:spLocks noGrp="1"/>
          </p:cNvSpPr>
          <p:nvPr>
            <p:ph idx="1"/>
          </p:nvPr>
        </p:nvSpPr>
        <p:spPr>
          <a:xfrm>
            <a:off x="457200" y="304800"/>
            <a:ext cx="8229600" cy="6400800"/>
          </a:xfrm>
        </p:spPr>
        <p:txBody>
          <a:bodyPr/>
          <a:lstStyle/>
          <a:p>
            <a:pPr marL="514350" indent="-514350">
              <a:buFont typeface="Calibri" panose="020F0502020204030204" pitchFamily="34" charset="0"/>
              <a:buAutoNum type="arabicPeriod" startAt="12"/>
            </a:pPr>
            <a:r>
              <a:rPr lang="en-US" altLang="en-US" sz="2400"/>
              <a:t>Clamp all work securely before starting machine. Only approved materials can be machined. Abrasive dust-generating materials will wear machine components.</a:t>
            </a:r>
          </a:p>
          <a:p>
            <a:pPr marL="514350" indent="-514350">
              <a:buFont typeface="Calibri" panose="020F0502020204030204" pitchFamily="34" charset="0"/>
              <a:buAutoNum type="arabicPeriod" startAt="12"/>
            </a:pPr>
            <a:r>
              <a:rPr lang="en-US" altLang="en-US" sz="2400"/>
              <a:t>Perform all setup work with spindle stopped. Always stop the spindle completely before changing or adjusting the work piece, fixture or tool.</a:t>
            </a:r>
          </a:p>
          <a:p>
            <a:pPr marL="514350" indent="-514350">
              <a:buFont typeface="Calibri" panose="020F0502020204030204" pitchFamily="34" charset="0"/>
              <a:buAutoNum type="arabicPeriod" startAt="12"/>
            </a:pPr>
            <a:r>
              <a:rPr lang="en-US" altLang="en-US" sz="2400"/>
              <a:t>Wrenches, tools, and other parts should be kept off the machine and all its moving units. Do not use machine elements as a workbench.</a:t>
            </a:r>
          </a:p>
          <a:p>
            <a:pPr marL="514350" indent="-514350">
              <a:buFont typeface="Calibri" panose="020F0502020204030204" pitchFamily="34" charset="0"/>
              <a:buAutoNum type="arabicPeriod" startAt="12"/>
            </a:pPr>
            <a:r>
              <a:rPr lang="en-US" altLang="en-US" sz="2400"/>
              <a:t>Do not remove any guards or shields from any piece of equipment.</a:t>
            </a:r>
          </a:p>
          <a:p>
            <a:pPr marL="514350" indent="-514350">
              <a:buFont typeface="Calibri" panose="020F0502020204030204" pitchFamily="34" charset="0"/>
              <a:buAutoNum type="arabicPeriod" startAt="12"/>
            </a:pPr>
            <a:r>
              <a:rPr lang="en-US" altLang="en-US" sz="2400"/>
              <a:t>It is very unsafe to use gloves while operating rotating machinery. </a:t>
            </a:r>
          </a:p>
          <a:p>
            <a:pPr marL="514350" indent="-514350">
              <a:buFont typeface="Calibri" panose="020F0502020204030204" pitchFamily="34" charset="0"/>
              <a:buAutoNum type="arabicPeriod" startAt="12"/>
            </a:pPr>
            <a:r>
              <a:rPr lang="en-US" altLang="en-US" sz="2400"/>
              <a:t>When installed the chip guard doors must be kept locked at all times during machining.</a:t>
            </a:r>
          </a:p>
          <a:p>
            <a:pPr marL="514350" indent="-514350">
              <a:buFont typeface="Arial" panose="020B0604020202020204" pitchFamily="34" charset="0"/>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2E7CE0F1-5655-4FCF-8D26-74F322F902D7}"/>
              </a:ext>
            </a:extLst>
          </p:cNvPr>
          <p:cNvSpPr>
            <a:spLocks noGrp="1"/>
          </p:cNvSpPr>
          <p:nvPr>
            <p:ph idx="1"/>
          </p:nvPr>
        </p:nvSpPr>
        <p:spPr>
          <a:xfrm>
            <a:off x="457200" y="304800"/>
            <a:ext cx="8229600" cy="6172200"/>
          </a:xfrm>
        </p:spPr>
        <p:txBody>
          <a:bodyPr/>
          <a:lstStyle/>
          <a:p>
            <a:pPr marL="514350" indent="-514350">
              <a:buFont typeface="Calibri" panose="020F0502020204030204" pitchFamily="34" charset="0"/>
              <a:buAutoNum type="arabicPeriod" startAt="18"/>
            </a:pPr>
            <a:r>
              <a:rPr lang="en-US" altLang="en-US" sz="2400"/>
              <a:t>Keep hands clear! Machine operates automatically and may move unexpectedly.</a:t>
            </a:r>
          </a:p>
          <a:p>
            <a:pPr marL="514350" indent="-514350">
              <a:buFont typeface="Calibri" panose="020F0502020204030204" pitchFamily="34" charset="0"/>
              <a:buAutoNum type="arabicPeriod" startAt="18"/>
            </a:pPr>
            <a:r>
              <a:rPr lang="en-US" altLang="en-US" sz="2400"/>
              <a:t>Never place any part of your body near moving parts of this machine. Do not machine flammable or toxic materials.</a:t>
            </a:r>
          </a:p>
          <a:p>
            <a:pPr marL="514350" indent="-514350">
              <a:buFont typeface="Calibri" panose="020F0502020204030204" pitchFamily="34" charset="0"/>
              <a:buAutoNum type="arabicPeriod" startAt="18"/>
            </a:pPr>
            <a:r>
              <a:rPr lang="en-US" altLang="en-US" sz="2400"/>
              <a:t>With one hand very close to </a:t>
            </a:r>
            <a:r>
              <a:rPr lang="en-US" altLang="en-US" sz="2400" b="1"/>
              <a:t>Emergency Stop button</a:t>
            </a:r>
            <a:r>
              <a:rPr lang="en-US" altLang="en-US" sz="2400"/>
              <a:t>, press the Cycle Start button for machining to begin. </a:t>
            </a:r>
            <a:r>
              <a:rPr lang="en-US" altLang="en-US" sz="2400" b="1"/>
              <a:t>Stop the machine immediately if you notice any irregularity! In all emergency situations, always push EMERGENCY STOP button.</a:t>
            </a:r>
          </a:p>
          <a:p>
            <a:pPr marL="514350" indent="-514350">
              <a:buFont typeface="Calibri" panose="020F0502020204030204" pitchFamily="34" charset="0"/>
              <a:buAutoNum type="arabicPeriod" startAt="18"/>
            </a:pPr>
            <a:r>
              <a:rPr lang="en-US" altLang="en-US" sz="2400" b="1"/>
              <a:t>Allow the machine to complete the machining cycle and return to its home position, before reaching in to unclamp and remove your part</a:t>
            </a:r>
            <a:r>
              <a:rPr lang="en-US" altLang="en-US" sz="2400"/>
              <a:t>.</a:t>
            </a:r>
          </a:p>
          <a:p>
            <a:pPr marL="514350" indent="-514350">
              <a:buFont typeface="Calibri" panose="020F0502020204030204" pitchFamily="34" charset="0"/>
              <a:buAutoNum type="arabicPeriod" startAt="18"/>
            </a:pPr>
            <a:r>
              <a:rPr lang="en-US" altLang="en-US" sz="2400"/>
              <a:t>Shut off machine when not in use.</a:t>
            </a:r>
          </a:p>
          <a:p>
            <a:pPr marL="514350" indent="-514350">
              <a:buFont typeface="Calibri" panose="020F0502020204030204" pitchFamily="34" charset="0"/>
              <a:buAutoNum type="arabicPeriod" startAt="18"/>
            </a:pPr>
            <a:r>
              <a:rPr lang="en-US" altLang="en-US" sz="2400"/>
              <a:t>Never modify machine.</a:t>
            </a:r>
          </a:p>
          <a:p>
            <a:pPr marL="514350" indent="-514350">
              <a:buFont typeface="Calibri" panose="020F0502020204030204" pitchFamily="34" charset="0"/>
              <a:buAutoNum type="arabicPeriod" startAt="18"/>
            </a:pPr>
            <a:r>
              <a:rPr lang="en-US" altLang="en-US" sz="2400"/>
              <a:t>Never open electrical compartment doors. Only qualified service personnel should open them.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95542B89-760F-4679-8A6C-6D21748494AF}"/>
              </a:ext>
            </a:extLst>
          </p:cNvPr>
          <p:cNvSpPr>
            <a:spLocks noGrp="1"/>
          </p:cNvSpPr>
          <p:nvPr>
            <p:ph idx="1"/>
          </p:nvPr>
        </p:nvSpPr>
        <p:spPr>
          <a:xfrm>
            <a:off x="457200" y="228600"/>
            <a:ext cx="8229600" cy="6248400"/>
          </a:xfrm>
        </p:spPr>
        <p:txBody>
          <a:bodyPr/>
          <a:lstStyle/>
          <a:p>
            <a:pPr marL="514350" indent="-514350">
              <a:buFont typeface="Calibri" panose="020F0502020204030204" pitchFamily="34" charset="0"/>
              <a:buAutoNum type="arabicPeriod" startAt="25"/>
            </a:pPr>
            <a:r>
              <a:rPr lang="en-US" altLang="en-US" sz="2400"/>
              <a:t>Always unplug machine from electrical power before servicing.</a:t>
            </a:r>
          </a:p>
          <a:p>
            <a:pPr marL="514350" indent="-514350">
              <a:buFont typeface="Calibri" panose="020F0502020204030204" pitchFamily="34" charset="0"/>
              <a:buAutoNum type="arabicPeriod" startAt="25"/>
            </a:pPr>
            <a:r>
              <a:rPr lang="en-US" altLang="en-US" sz="2400"/>
              <a:t>The table, vise, work piece, ways and chip pan must be kept clean after machining.</a:t>
            </a:r>
          </a:p>
          <a:p>
            <a:pPr marL="514350" indent="-514350">
              <a:buFont typeface="Calibri" panose="020F0502020204030204" pitchFamily="34" charset="0"/>
              <a:buAutoNum type="arabicPeriod" startAt="25"/>
            </a:pPr>
            <a:r>
              <a:rPr lang="en-US" altLang="en-US" sz="2400"/>
              <a:t>Use a brush (table brush or paint brush) to clear chips from machine tools; do not use your hands, or a rag. </a:t>
            </a:r>
          </a:p>
          <a:p>
            <a:pPr marL="514350" indent="-514350">
              <a:buFont typeface="Calibri" panose="020F0502020204030204" pitchFamily="34" charset="0"/>
              <a:buAutoNum type="arabicPeriod" startAt="25"/>
            </a:pPr>
            <a:r>
              <a:rPr lang="en-US" altLang="en-US" sz="2400"/>
              <a:t>Do not use compress air for cleaning.</a:t>
            </a:r>
          </a:p>
          <a:p>
            <a:pPr marL="514350" indent="-514350">
              <a:buFont typeface="Calibri" panose="020F0502020204030204" pitchFamily="34" charset="0"/>
              <a:buAutoNum type="arabicPeriod" startAt="25"/>
            </a:pPr>
            <a:r>
              <a:rPr lang="en-US" altLang="en-US" sz="2400"/>
              <a:t>Load and unload work pieces with spindle stopped. Never place hands near a revolving spindle.</a:t>
            </a:r>
          </a:p>
          <a:p>
            <a:pPr marL="514350" indent="-514350">
              <a:buFont typeface="Calibri" panose="020F0502020204030204" pitchFamily="34" charset="0"/>
              <a:buAutoNum type="arabicPeriod" startAt="25"/>
            </a:pPr>
            <a:r>
              <a:rPr lang="en-US" altLang="en-US" sz="2400"/>
              <a:t>Always ensure the spindle direction is correct. Check machine speed setting before starting machine to assure spindle is not started at an unsafe speed. </a:t>
            </a:r>
          </a:p>
          <a:p>
            <a:pPr marL="514350" indent="-514350">
              <a:buFont typeface="Calibri" panose="020F0502020204030204" pitchFamily="34" charset="0"/>
              <a:buAutoNum type="arabicPeriod" startAt="25"/>
            </a:pPr>
            <a:r>
              <a:rPr lang="en-US" altLang="en-US" sz="2400"/>
              <a:t>Any oil spill, coolant, or other fluid spill must be removed from the floor immediately. Use paper towels, wiping cloth, or a mop.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3C535-FAF5-4AC0-AB84-C20E879A3090}"/>
              </a:ext>
            </a:extLst>
          </p:cNvPr>
          <p:cNvSpPr>
            <a:spLocks noGrp="1"/>
          </p:cNvSpPr>
          <p:nvPr>
            <p:ph idx="1"/>
          </p:nvPr>
        </p:nvSpPr>
        <p:spPr>
          <a:xfrm>
            <a:off x="457200" y="381000"/>
            <a:ext cx="8229600" cy="6172200"/>
          </a:xfrm>
        </p:spPr>
        <p:txBody>
          <a:bodyPr/>
          <a:lstStyle/>
          <a:p>
            <a:pPr marL="457200" indent="-457200">
              <a:buFont typeface="+mj-lt"/>
              <a:buAutoNum type="arabicPeriod" startAt="32"/>
              <a:defRPr/>
            </a:pPr>
            <a:r>
              <a:rPr lang="en-US" sz="2400" dirty="0"/>
              <a:t>Rags must be kept clear of the rotating parts of machinery. If for any reason a rag gets caught in a machine, switch off the machine and stand clear of it until it comes to a complete stop. </a:t>
            </a:r>
          </a:p>
          <a:p>
            <a:pPr marL="457200" indent="-457200">
              <a:buFont typeface="+mj-lt"/>
              <a:buAutoNum type="arabicPeriod" startAt="32"/>
              <a:defRPr/>
            </a:pPr>
            <a:r>
              <a:rPr lang="en-US" sz="2400" dirty="0"/>
              <a:t>Remove burrs/sharp edges from parts immediately after they are machined to avoid cuts on your hands. In addition, parts with burrs or sharp edges will receive reduced credit when evaluated for grading.</a:t>
            </a:r>
          </a:p>
          <a:p>
            <a:pPr marL="457200" indent="-457200">
              <a:buFont typeface="+mj-lt"/>
              <a:buAutoNum type="arabicPeriod" startAt="32"/>
              <a:defRPr/>
            </a:pPr>
            <a:r>
              <a:rPr lang="en-US" sz="2400" dirty="0"/>
              <a:t>If any equipment is found to be in need of repair, report it to the instructor immediately. Do not attempt to use the equipment or repair it.</a:t>
            </a:r>
          </a:p>
          <a:p>
            <a:pPr marL="457200" indent="-457200">
              <a:buFont typeface="+mj-lt"/>
              <a:buAutoNum type="arabicPeriod" startAt="32"/>
              <a:defRPr/>
            </a:pPr>
            <a:r>
              <a:rPr lang="en-US" sz="2400" dirty="0"/>
              <a:t>Students must clean the machines and area used during lab periods. Equipment must be returned at the close of the lab period. Students must sign out for any instrument, tool, or material they check out.</a:t>
            </a:r>
          </a:p>
          <a:p>
            <a:pPr>
              <a:buFont typeface="Arial" charset="0"/>
              <a:buChar char="•"/>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6AC7FE-F5C3-4354-A979-B2BD30A3A3CC}"/>
              </a:ext>
            </a:extLst>
          </p:cNvPr>
          <p:cNvSpPr>
            <a:spLocks noGrp="1"/>
          </p:cNvSpPr>
          <p:nvPr>
            <p:ph idx="1"/>
          </p:nvPr>
        </p:nvSpPr>
        <p:spPr>
          <a:xfrm>
            <a:off x="457200" y="304800"/>
            <a:ext cx="8229600" cy="6248400"/>
          </a:xfrm>
        </p:spPr>
        <p:txBody>
          <a:bodyPr/>
          <a:lstStyle/>
          <a:p>
            <a:pPr marL="457200" indent="-457200">
              <a:buFont typeface="+mj-lt"/>
              <a:buAutoNum type="arabicPeriod" startAt="36"/>
              <a:defRPr/>
            </a:pPr>
            <a:r>
              <a:rPr lang="en-US" sz="2400" dirty="0"/>
              <a:t>Students will be held financially responsible for breakage or damage due to their own negligence or abuse.</a:t>
            </a:r>
          </a:p>
          <a:p>
            <a:pPr marL="457200" indent="-457200">
              <a:buFont typeface="+mj-lt"/>
              <a:buAutoNum type="arabicPeriod" startAt="36"/>
              <a:defRPr/>
            </a:pPr>
            <a:r>
              <a:rPr lang="en-US" sz="2400" dirty="0"/>
              <a:t>Do not leave a machine unsafe for the next operator. Turn the power off when leaving a machine for an extended period.</a:t>
            </a:r>
          </a:p>
          <a:p>
            <a:pPr marL="457200" indent="-457200">
              <a:buFont typeface="+mj-lt"/>
              <a:buAutoNum type="arabicPeriod" startAt="36"/>
              <a:defRPr/>
            </a:pPr>
            <a:r>
              <a:rPr lang="en-US" sz="2400" dirty="0"/>
              <a:t>A dirty shop means accidents. Do not leave waste material or refuse lying around. Places are provided for storing them. Do your part to keep the shop clean and safe.</a:t>
            </a:r>
          </a:p>
          <a:p>
            <a:pPr marL="457200" indent="-457200">
              <a:buFont typeface="+mj-lt"/>
              <a:buAutoNum type="arabicPeriod" startAt="36"/>
              <a:defRPr/>
            </a:pPr>
            <a:r>
              <a:rPr lang="en-US" sz="2400" dirty="0"/>
              <a:t>Protect your fellow students around you from possible injury from the carelessness on your part.</a:t>
            </a:r>
          </a:p>
          <a:p>
            <a:pPr marL="457200" indent="-457200">
              <a:buFont typeface="+mj-lt"/>
              <a:buAutoNum type="arabicPeriod" startAt="36"/>
              <a:defRPr/>
            </a:pPr>
            <a:r>
              <a:rPr lang="en-US" sz="2400" dirty="0"/>
              <a:t>Never attempt to make electrical repairs. Ask you supervisor for approval.</a:t>
            </a:r>
          </a:p>
          <a:p>
            <a:pPr marL="457200" indent="-457200">
              <a:buFont typeface="+mj-lt"/>
              <a:buAutoNum type="arabicPeriod" startAt="36"/>
              <a:defRPr/>
            </a:pPr>
            <a:r>
              <a:rPr lang="en-US" sz="2400" dirty="0"/>
              <a:t>PRACTICAL JOKES, HORESPLAY, THROWING OBJECTS, AND AIR HOSE GAMES ARE PROHIBITED.</a:t>
            </a:r>
          </a:p>
          <a:p>
            <a:pPr marL="457200" indent="-457200">
              <a:buFont typeface="+mj-lt"/>
              <a:buAutoNum type="arabicPeriod" startAt="36"/>
              <a:defRPr/>
            </a:pPr>
            <a:r>
              <a:rPr lang="en-US" sz="2400" dirty="0"/>
              <a:t>Report any unsafe or hazardous conditions to your supervisor.</a:t>
            </a:r>
          </a:p>
          <a:p>
            <a:pPr>
              <a:buFont typeface="Arial" charset="0"/>
              <a:buNone/>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2411</Words>
  <Application>Microsoft Office PowerPoint</Application>
  <PresentationFormat>On-screen Show (4:3)</PresentationFormat>
  <Paragraphs>269</Paragraphs>
  <Slides>33</Slides>
  <Notes>10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CNC Milling- An Introduction</vt:lpstr>
      <vt:lpstr>CNC Lecture </vt:lpstr>
      <vt:lpstr>Specific Safety Precautions in Operating CNC Machines.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of milling machines</vt:lpstr>
      <vt:lpstr>CNC Machines</vt:lpstr>
      <vt:lpstr>CNC Machines contd.</vt:lpstr>
      <vt:lpstr>Beginning of CNC machines</vt:lpstr>
      <vt:lpstr>PowerPoint Presentation</vt:lpstr>
      <vt:lpstr>CNC Machines- Advantages/Disadvantages</vt:lpstr>
      <vt:lpstr>Basic Length Unit (BLU)</vt:lpstr>
      <vt:lpstr>Coordinate systems</vt:lpstr>
      <vt:lpstr>Coordinate systems contd.</vt:lpstr>
      <vt:lpstr>Coordinate systems contd.</vt:lpstr>
      <vt:lpstr>Complex Geometries Machined by CNC</vt:lpstr>
      <vt:lpstr>PowerPoint Presentation</vt:lpstr>
      <vt:lpstr>PowerPoint Presentation</vt:lpstr>
      <vt:lpstr>Encoder</vt:lpstr>
      <vt:lpstr>How CNC Works</vt:lpstr>
      <vt:lpstr>Program Input</vt:lpstr>
      <vt:lpstr>PowerPoint Presentation</vt:lpstr>
      <vt:lpstr>CNC programming</vt:lpstr>
      <vt:lpstr>Programming Key Letters</vt:lpstr>
      <vt:lpstr>Important G (Preparatory) codes </vt:lpstr>
      <vt:lpstr>Important G (Preparatory) codes Contd.</vt:lpstr>
      <vt:lpstr>Important M (Functional) codes</vt:lpstr>
      <vt:lpstr>Profile Milling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CNC Milling- An Introduction</dc:title>
  <dc:creator/>
  <cp:lastModifiedBy>IITP</cp:lastModifiedBy>
  <cp:revision>91</cp:revision>
  <dcterms:created xsi:type="dcterms:W3CDTF">2006-08-16T00:00:00Z</dcterms:created>
  <dcterms:modified xsi:type="dcterms:W3CDTF">2018-08-27T16:16:33Z</dcterms:modified>
</cp:coreProperties>
</file>