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Source Code Pro" panose="020B0604020202020204" charset="0"/>
      <p:regular r:id="rId16"/>
      <p:bold r:id="rId17"/>
      <p:italic r:id="rId18"/>
      <p:boldItalic r:id="rId19"/>
    </p:embeddedFont>
    <p:embeddedFont>
      <p:font typeface="Ubuntu" panose="020B0604020202020204" charset="0"/>
      <p:regular r:id="rId20"/>
      <p:bold r:id="rId21"/>
      <p:italic r:id="rId22"/>
      <p:boldItalic r:id="rId23"/>
    </p:embeddedFont>
    <p:embeddedFont>
      <p:font typeface="Amatic SC" panose="020B0604020202020204" charset="-79"/>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4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6bab0f7b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6bab0f7b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6ace9786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6ace9786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6ace97866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6ace97866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6bab0f7b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6bab0f7b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26bab0f7b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26bab0f7b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6ba1e4841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6ba1e4841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6ba1e4841_0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6ba1e4841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6bab0f7b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6bab0f7b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26bab0f7b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26bab0f7b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26bab0f7b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26bab0f7b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6bab0f7b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6bab0f7b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6bab0f7b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6bab0f7b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4d4r5h.github.io/PH203-Projec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900" dirty="0">
                <a:latin typeface="Times New Roman"/>
                <a:ea typeface="Times New Roman"/>
                <a:cs typeface="Times New Roman"/>
                <a:sym typeface="Times New Roman"/>
              </a:rPr>
              <a:t>PH203: Vacuum Science and Techniques Assignment</a:t>
            </a:r>
            <a:endParaRPr sz="4900" dirty="0">
              <a:latin typeface="Times New Roman"/>
              <a:ea typeface="Times New Roman"/>
              <a:cs typeface="Times New Roman"/>
              <a:sym typeface="Times New Roman"/>
            </a:endParaRPr>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latin typeface="Ubuntu"/>
                <a:ea typeface="Ubuntu"/>
                <a:cs typeface="Ubuntu"/>
                <a:sym typeface="Ubuntu"/>
              </a:rPr>
              <a:t>Calculation Of Pumping and Throughput Speed</a:t>
            </a:r>
            <a:endParaRPr sz="3500" dirty="0">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1052287" y="275771"/>
            <a:ext cx="7019244" cy="46174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350" dirty="0" smtClean="0">
                <a:latin typeface="Times New Roman"/>
                <a:ea typeface="Times New Roman"/>
                <a:cs typeface="Times New Roman"/>
                <a:sym typeface="Times New Roman"/>
              </a:rPr>
              <a:t>Data calculated </a:t>
            </a:r>
            <a:r>
              <a:rPr lang="en" sz="3350" dirty="0">
                <a:latin typeface="Times New Roman"/>
                <a:ea typeface="Times New Roman"/>
                <a:cs typeface="Times New Roman"/>
                <a:sym typeface="Times New Roman"/>
              </a:rPr>
              <a:t>using gas equation</a:t>
            </a:r>
            <a:endParaRPr sz="3350" dirty="0">
              <a:latin typeface="Times New Roman"/>
              <a:ea typeface="Times New Roman"/>
              <a:cs typeface="Times New Roman"/>
              <a:sym typeface="Times New Roman"/>
            </a:endParaRPr>
          </a:p>
        </p:txBody>
      </p:sp>
      <p:pic>
        <p:nvPicPr>
          <p:cNvPr id="117" name="Google Shape;117;p23"/>
          <p:cNvPicPr preferRelativeResize="0"/>
          <p:nvPr/>
        </p:nvPicPr>
        <p:blipFill>
          <a:blip r:embed="rId3">
            <a:alphaModFix/>
          </a:blip>
          <a:stretch>
            <a:fillRect/>
          </a:stretch>
        </p:blipFill>
        <p:spPr>
          <a:xfrm>
            <a:off x="311700" y="1367050"/>
            <a:ext cx="4400550" cy="3048000"/>
          </a:xfrm>
          <a:prstGeom prst="rect">
            <a:avLst/>
          </a:prstGeom>
          <a:noFill/>
          <a:ln>
            <a:noFill/>
          </a:ln>
        </p:spPr>
      </p:pic>
      <p:pic>
        <p:nvPicPr>
          <p:cNvPr id="118" name="Google Shape;118;p23"/>
          <p:cNvPicPr preferRelativeResize="0"/>
          <p:nvPr/>
        </p:nvPicPr>
        <p:blipFill>
          <a:blip r:embed="rId4">
            <a:alphaModFix/>
          </a:blip>
          <a:stretch>
            <a:fillRect/>
          </a:stretch>
        </p:blipFill>
        <p:spPr>
          <a:xfrm>
            <a:off x="4712250" y="1652963"/>
            <a:ext cx="4126950" cy="24761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350" dirty="0" smtClean="0">
                <a:latin typeface="Times New Roman"/>
                <a:ea typeface="Times New Roman"/>
                <a:cs typeface="Times New Roman"/>
                <a:sym typeface="Times New Roman"/>
              </a:rPr>
              <a:t>Data calculated </a:t>
            </a:r>
            <a:r>
              <a:rPr lang="en" sz="3350" dirty="0">
                <a:latin typeface="Times New Roman"/>
                <a:ea typeface="Times New Roman"/>
                <a:cs typeface="Times New Roman"/>
                <a:sym typeface="Times New Roman"/>
              </a:rPr>
              <a:t>using suction chamber</a:t>
            </a:r>
            <a:endParaRPr dirty="0"/>
          </a:p>
        </p:txBody>
      </p:sp>
      <p:pic>
        <p:nvPicPr>
          <p:cNvPr id="124" name="Google Shape;124;p24"/>
          <p:cNvPicPr preferRelativeResize="0"/>
          <p:nvPr/>
        </p:nvPicPr>
        <p:blipFill>
          <a:blip r:embed="rId3">
            <a:alphaModFix/>
          </a:blip>
          <a:stretch>
            <a:fillRect/>
          </a:stretch>
        </p:blipFill>
        <p:spPr>
          <a:xfrm>
            <a:off x="152400" y="1246250"/>
            <a:ext cx="4352925" cy="3162300"/>
          </a:xfrm>
          <a:prstGeom prst="rect">
            <a:avLst/>
          </a:prstGeom>
          <a:noFill/>
          <a:ln>
            <a:noFill/>
          </a:ln>
        </p:spPr>
      </p:pic>
      <p:pic>
        <p:nvPicPr>
          <p:cNvPr id="125" name="Google Shape;125;p24"/>
          <p:cNvPicPr preferRelativeResize="0"/>
          <p:nvPr/>
        </p:nvPicPr>
        <p:blipFill>
          <a:blip r:embed="rId4">
            <a:alphaModFix/>
          </a:blip>
          <a:stretch>
            <a:fillRect/>
          </a:stretch>
        </p:blipFill>
        <p:spPr>
          <a:xfrm>
            <a:off x="4505325" y="1705475"/>
            <a:ext cx="4333875" cy="21147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p:nvPr/>
        </p:nvSpPr>
        <p:spPr>
          <a:xfrm>
            <a:off x="2287400" y="1567050"/>
            <a:ext cx="7279200" cy="1077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5800" b="1">
                <a:latin typeface="Times New Roman"/>
                <a:ea typeface="Times New Roman"/>
                <a:cs typeface="Times New Roman"/>
                <a:sym typeface="Times New Roman"/>
              </a:rPr>
              <a:t>THANK YOU</a:t>
            </a:r>
            <a:endParaRPr sz="5800"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25"/>
            <a:ext cx="8520600" cy="8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80">
                <a:latin typeface="Times New Roman"/>
                <a:ea typeface="Times New Roman"/>
                <a:cs typeface="Times New Roman"/>
                <a:sym typeface="Times New Roman"/>
              </a:rPr>
              <a:t>OUR TEAM</a:t>
            </a:r>
            <a:endParaRPr sz="4280">
              <a:latin typeface="Times New Roman"/>
              <a:ea typeface="Times New Roman"/>
              <a:cs typeface="Times New Roman"/>
              <a:sym typeface="Times New Roman"/>
            </a:endParaRPr>
          </a:p>
        </p:txBody>
      </p:sp>
      <p:sp>
        <p:nvSpPr>
          <p:cNvPr id="63" name="Google Shape;63;p14"/>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solidFill>
                <a:srgbClr val="24292F"/>
              </a:solidFill>
              <a:latin typeface="Times New Roman"/>
              <a:ea typeface="Times New Roman"/>
              <a:cs typeface="Times New Roman"/>
              <a:sym typeface="Times New Roman"/>
            </a:endParaRPr>
          </a:p>
          <a:p>
            <a:pPr marL="0" lvl="0" indent="0" algn="l" rtl="0">
              <a:spcBef>
                <a:spcPts val="1200"/>
              </a:spcBef>
              <a:spcAft>
                <a:spcPts val="0"/>
              </a:spcAft>
              <a:buNone/>
            </a:pPr>
            <a:r>
              <a:rPr lang="en" sz="2000">
                <a:solidFill>
                  <a:srgbClr val="24292F"/>
                </a:solidFill>
                <a:latin typeface="Times New Roman"/>
                <a:ea typeface="Times New Roman"/>
                <a:cs typeface="Times New Roman"/>
                <a:sym typeface="Times New Roman"/>
              </a:rPr>
              <a:t>Adarsh Kumar (2001CS02)</a:t>
            </a:r>
            <a:endParaRPr sz="2000">
              <a:solidFill>
                <a:srgbClr val="24292F"/>
              </a:solidFill>
              <a:latin typeface="Times New Roman"/>
              <a:ea typeface="Times New Roman"/>
              <a:cs typeface="Times New Roman"/>
              <a:sym typeface="Times New Roman"/>
            </a:endParaRPr>
          </a:p>
          <a:p>
            <a:pPr marL="0" lvl="0" indent="0" algn="l" rtl="0">
              <a:spcBef>
                <a:spcPts val="1200"/>
              </a:spcBef>
              <a:spcAft>
                <a:spcPts val="0"/>
              </a:spcAft>
              <a:buNone/>
            </a:pPr>
            <a:r>
              <a:rPr lang="en" sz="2000">
                <a:solidFill>
                  <a:srgbClr val="24292F"/>
                </a:solidFill>
                <a:latin typeface="Times New Roman"/>
                <a:ea typeface="Times New Roman"/>
                <a:cs typeface="Times New Roman"/>
                <a:sym typeface="Times New Roman"/>
              </a:rPr>
              <a:t>Astha Singhal (2001CS12)</a:t>
            </a:r>
            <a:endParaRPr sz="2000">
              <a:solidFill>
                <a:srgbClr val="24292F"/>
              </a:solidFill>
              <a:latin typeface="Times New Roman"/>
              <a:ea typeface="Times New Roman"/>
              <a:cs typeface="Times New Roman"/>
              <a:sym typeface="Times New Roman"/>
            </a:endParaRPr>
          </a:p>
          <a:p>
            <a:pPr marL="0" lvl="0" indent="0" algn="l" rtl="0">
              <a:spcBef>
                <a:spcPts val="1200"/>
              </a:spcBef>
              <a:spcAft>
                <a:spcPts val="1200"/>
              </a:spcAft>
              <a:buNone/>
            </a:pPr>
            <a:r>
              <a:rPr lang="en" sz="2000">
                <a:solidFill>
                  <a:srgbClr val="24292F"/>
                </a:solidFill>
                <a:latin typeface="Times New Roman"/>
                <a:ea typeface="Times New Roman"/>
                <a:cs typeface="Times New Roman"/>
                <a:sym typeface="Times New Roman"/>
              </a:rPr>
              <a:t>Divyanshu Chandra (2001CS25)</a:t>
            </a:r>
            <a:endParaRPr sz="2000">
              <a:solidFill>
                <a:srgbClr val="24292F"/>
              </a:solidFill>
              <a:latin typeface="Times New Roman"/>
              <a:ea typeface="Times New Roman"/>
              <a:cs typeface="Times New Roman"/>
              <a:sym typeface="Times New Roman"/>
            </a:endParaRPr>
          </a:p>
        </p:txBody>
      </p:sp>
      <p:sp>
        <p:nvSpPr>
          <p:cNvPr id="64" name="Google Shape;64;p14"/>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p>
          <a:p>
            <a:pPr marL="0" lvl="0" indent="0" algn="l" rtl="0">
              <a:spcBef>
                <a:spcPts val="1200"/>
              </a:spcBef>
              <a:spcAft>
                <a:spcPts val="0"/>
              </a:spcAft>
              <a:buNone/>
            </a:pPr>
            <a:r>
              <a:rPr lang="en" sz="2000">
                <a:solidFill>
                  <a:schemeClr val="accent1"/>
                </a:solidFill>
                <a:latin typeface="Times New Roman"/>
                <a:ea typeface="Times New Roman"/>
                <a:cs typeface="Times New Roman"/>
                <a:sym typeface="Times New Roman"/>
              </a:rPr>
              <a:t>Kalpana Bishnoi (2001CS32)</a:t>
            </a:r>
            <a:endParaRPr sz="200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en" sz="2000">
                <a:solidFill>
                  <a:schemeClr val="accent1"/>
                </a:solidFill>
                <a:latin typeface="Times New Roman"/>
                <a:ea typeface="Times New Roman"/>
                <a:cs typeface="Times New Roman"/>
                <a:sym typeface="Times New Roman"/>
              </a:rPr>
              <a:t>Mihir Mantri (2001CS46)</a:t>
            </a:r>
            <a:endParaRPr sz="2000">
              <a:solidFill>
                <a:schemeClr val="accent1"/>
              </a:solidFill>
              <a:latin typeface="Times New Roman"/>
              <a:ea typeface="Times New Roman"/>
              <a:cs typeface="Times New Roman"/>
              <a:sym typeface="Times New Roman"/>
            </a:endParaRPr>
          </a:p>
          <a:p>
            <a:pPr marL="0" lvl="0" indent="0" algn="l" rtl="0">
              <a:spcBef>
                <a:spcPts val="1200"/>
              </a:spcBef>
              <a:spcAft>
                <a:spcPts val="1200"/>
              </a:spcAft>
              <a:buNone/>
            </a:pPr>
            <a:r>
              <a:rPr lang="en" sz="2000">
                <a:solidFill>
                  <a:schemeClr val="accent1"/>
                </a:solidFill>
                <a:latin typeface="Times New Roman"/>
                <a:ea typeface="Times New Roman"/>
                <a:cs typeface="Times New Roman"/>
                <a:sym typeface="Times New Roman"/>
              </a:rPr>
              <a:t>Siddhant Gupta (2001CS69)</a:t>
            </a:r>
            <a:endParaRPr sz="2000">
              <a:solidFill>
                <a:schemeClr val="accen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8020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500">
                <a:solidFill>
                  <a:srgbClr val="000000"/>
                </a:solidFill>
                <a:latin typeface="Times New Roman"/>
                <a:ea typeface="Times New Roman"/>
                <a:cs typeface="Times New Roman"/>
                <a:sym typeface="Times New Roman"/>
              </a:rPr>
              <a:t>Problem Statement</a:t>
            </a:r>
            <a:endParaRPr sz="3500">
              <a:solidFill>
                <a:srgbClr val="000000"/>
              </a:solidFill>
              <a:latin typeface="Times New Roman"/>
              <a:ea typeface="Times New Roman"/>
              <a:cs typeface="Times New Roman"/>
              <a:sym typeface="Times New Roman"/>
            </a:endParaRPr>
          </a:p>
        </p:txBody>
      </p:sp>
      <p:sp>
        <p:nvSpPr>
          <p:cNvPr id="70" name="Google Shape;70;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300" dirty="0">
                <a:solidFill>
                  <a:srgbClr val="000000"/>
                </a:solidFill>
                <a:latin typeface="Arial"/>
                <a:ea typeface="Arial"/>
                <a:cs typeface="Arial"/>
                <a:sym typeface="Arial"/>
              </a:rPr>
              <a:t>Write a computer program to calculate the throughput and pumping speed required for the vacuum chamber.</a:t>
            </a:r>
            <a:endParaRPr sz="2300" dirty="0">
              <a:solidFill>
                <a:srgbClr val="000000"/>
              </a:solidFill>
              <a:latin typeface="Arial"/>
              <a:ea typeface="Arial"/>
              <a:cs typeface="Arial"/>
              <a:sym typeface="Arial"/>
            </a:endParaRPr>
          </a:p>
          <a:p>
            <a:pPr marL="0" lvl="0" indent="0" algn="l" rtl="0">
              <a:spcBef>
                <a:spcPts val="0"/>
              </a:spcBef>
              <a:spcAft>
                <a:spcPts val="0"/>
              </a:spcAft>
              <a:buNone/>
            </a:pPr>
            <a:endParaRPr sz="3800" b="1" dirty="0">
              <a:solidFill>
                <a:schemeClr val="accent1"/>
              </a:solidFill>
              <a:latin typeface="Times New Roman"/>
              <a:ea typeface="Times New Roman"/>
              <a:cs typeface="Times New Roman"/>
              <a:sym typeface="Times New Roman"/>
            </a:endParaRPr>
          </a:p>
          <a:p>
            <a:pPr marL="0" lvl="0" indent="0" algn="l" rtl="0">
              <a:spcBef>
                <a:spcPts val="0"/>
              </a:spcBef>
              <a:spcAft>
                <a:spcPts val="0"/>
              </a:spcAft>
              <a:buNone/>
            </a:pPr>
            <a:r>
              <a:rPr lang="en" sz="3800" b="1" dirty="0">
                <a:solidFill>
                  <a:schemeClr val="accent1"/>
                </a:solidFill>
                <a:latin typeface="Times New Roman"/>
                <a:ea typeface="Times New Roman"/>
                <a:cs typeface="Times New Roman"/>
                <a:sym typeface="Times New Roman"/>
              </a:rPr>
              <a:t>Implementation</a:t>
            </a:r>
            <a:r>
              <a:rPr lang="en" sz="3200" b="1" dirty="0" smtClean="0">
                <a:solidFill>
                  <a:schemeClr val="accent1"/>
                </a:solidFill>
                <a:latin typeface="Times New Roman"/>
                <a:ea typeface="Times New Roman"/>
                <a:cs typeface="Times New Roman"/>
                <a:sym typeface="Times New Roman"/>
              </a:rPr>
              <a:t>:</a:t>
            </a:r>
            <a:endParaRPr sz="3200" b="1" dirty="0">
              <a:solidFill>
                <a:schemeClr val="accent1"/>
              </a:solidFill>
              <a:latin typeface="Times New Roman"/>
              <a:ea typeface="Times New Roman"/>
              <a:cs typeface="Times New Roman"/>
              <a:sym typeface="Times New Roman"/>
            </a:endParaRPr>
          </a:p>
          <a:p>
            <a:pPr marL="0" lvl="0" indent="0" algn="l" rtl="0">
              <a:spcBef>
                <a:spcPts val="0"/>
              </a:spcBef>
              <a:spcAft>
                <a:spcPts val="0"/>
              </a:spcAft>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l" rtl="0">
              <a:spcBef>
                <a:spcPts val="0"/>
              </a:spcBef>
              <a:spcAft>
                <a:spcPts val="0"/>
              </a:spcAft>
              <a:buNone/>
            </a:pPr>
            <a:r>
              <a:rPr lang="en" sz="2300" dirty="0">
                <a:solidFill>
                  <a:srgbClr val="24292F"/>
                </a:solidFill>
                <a:highlight>
                  <a:srgbClr val="FFFFFF"/>
                </a:highlight>
                <a:latin typeface="Arial"/>
                <a:ea typeface="Arial"/>
                <a:cs typeface="Arial"/>
                <a:sym typeface="Arial"/>
              </a:rPr>
              <a:t>In this project, we have deployed a web application interface using </a:t>
            </a:r>
            <a:r>
              <a:rPr lang="en" sz="2300" dirty="0" smtClean="0">
                <a:solidFill>
                  <a:srgbClr val="24292F"/>
                </a:solidFill>
                <a:highlight>
                  <a:srgbClr val="FFFFFF"/>
                </a:highlight>
                <a:latin typeface="Arial"/>
                <a:ea typeface="Arial"/>
                <a:cs typeface="Arial"/>
                <a:sym typeface="Arial"/>
              </a:rPr>
              <a:t>CSS</a:t>
            </a:r>
            <a:r>
              <a:rPr lang="en" sz="2300" dirty="0">
                <a:solidFill>
                  <a:srgbClr val="24292F"/>
                </a:solidFill>
                <a:highlight>
                  <a:srgbClr val="FFFFFF"/>
                </a:highlight>
                <a:latin typeface="Arial"/>
                <a:ea typeface="Arial"/>
                <a:cs typeface="Arial"/>
                <a:sym typeface="Arial"/>
              </a:rPr>
              <a:t>, HTML and JavaScript. Calculation of throughput and pumping speed </a:t>
            </a:r>
            <a:r>
              <a:rPr lang="en" sz="2300" dirty="0" smtClean="0">
                <a:solidFill>
                  <a:srgbClr val="24292F"/>
                </a:solidFill>
                <a:highlight>
                  <a:srgbClr val="FFFFFF"/>
                </a:highlight>
                <a:latin typeface="Arial"/>
                <a:ea typeface="Arial"/>
                <a:cs typeface="Arial"/>
                <a:sym typeface="Arial"/>
              </a:rPr>
              <a:t>can be done by </a:t>
            </a:r>
            <a:r>
              <a:rPr lang="en" sz="2300" dirty="0">
                <a:solidFill>
                  <a:srgbClr val="24292F"/>
                </a:solidFill>
                <a:highlight>
                  <a:srgbClr val="FFFFFF"/>
                </a:highlight>
                <a:latin typeface="Arial"/>
                <a:ea typeface="Arial"/>
                <a:cs typeface="Arial"/>
                <a:sym typeface="Arial"/>
              </a:rPr>
              <a:t>using two different methods: </a:t>
            </a:r>
            <a:endParaRPr sz="2300" dirty="0">
              <a:solidFill>
                <a:srgbClr val="24292F"/>
              </a:solidFill>
              <a:highlight>
                <a:srgbClr val="FFFFFF"/>
              </a:highlight>
              <a:latin typeface="Arial"/>
              <a:ea typeface="Arial"/>
              <a:cs typeface="Arial"/>
              <a:sym typeface="Arial"/>
            </a:endParaRPr>
          </a:p>
          <a:p>
            <a:pPr marL="0" lvl="0" indent="0" algn="l" rtl="0">
              <a:spcBef>
                <a:spcPts val="0"/>
              </a:spcBef>
              <a:spcAft>
                <a:spcPts val="0"/>
              </a:spcAft>
              <a:buNone/>
            </a:pPr>
            <a:endParaRPr sz="2300" dirty="0">
              <a:solidFill>
                <a:srgbClr val="24292F"/>
              </a:solidFill>
              <a:highlight>
                <a:srgbClr val="FFFFFF"/>
              </a:highlight>
              <a:latin typeface="Arial"/>
              <a:ea typeface="Arial"/>
              <a:cs typeface="Arial"/>
              <a:sym typeface="Arial"/>
            </a:endParaRPr>
          </a:p>
          <a:p>
            <a:pPr marL="457200" lvl="0" indent="-341788" algn="l" rtl="0">
              <a:spcBef>
                <a:spcPts val="0"/>
              </a:spcBef>
              <a:spcAft>
                <a:spcPts val="0"/>
              </a:spcAft>
              <a:buClr>
                <a:srgbClr val="24292F"/>
              </a:buClr>
              <a:buSzPct val="100000"/>
              <a:buFont typeface="Arial"/>
              <a:buChar char="●"/>
            </a:pPr>
            <a:r>
              <a:rPr lang="en" sz="2300" dirty="0">
                <a:solidFill>
                  <a:srgbClr val="24292F"/>
                </a:solidFill>
                <a:highlight>
                  <a:srgbClr val="FFFFFF"/>
                </a:highlight>
                <a:latin typeface="Arial"/>
                <a:ea typeface="Arial"/>
                <a:cs typeface="Arial"/>
                <a:sym typeface="Arial"/>
              </a:rPr>
              <a:t>Using gas equation</a:t>
            </a:r>
            <a:endParaRPr sz="2300" dirty="0">
              <a:solidFill>
                <a:srgbClr val="24292F"/>
              </a:solidFill>
              <a:highlight>
                <a:srgbClr val="FFFFFF"/>
              </a:highlight>
              <a:latin typeface="Arial"/>
              <a:ea typeface="Arial"/>
              <a:cs typeface="Arial"/>
              <a:sym typeface="Arial"/>
            </a:endParaRPr>
          </a:p>
          <a:p>
            <a:pPr marL="457200" lvl="0" indent="-341788" algn="l" rtl="0">
              <a:spcBef>
                <a:spcPts val="0"/>
              </a:spcBef>
              <a:spcAft>
                <a:spcPts val="0"/>
              </a:spcAft>
              <a:buClr>
                <a:srgbClr val="24292F"/>
              </a:buClr>
              <a:buSzPct val="100000"/>
              <a:buFont typeface="Arial"/>
              <a:buChar char="●"/>
            </a:pPr>
            <a:r>
              <a:rPr lang="en" sz="2300" dirty="0">
                <a:solidFill>
                  <a:srgbClr val="24292F"/>
                </a:solidFill>
                <a:highlight>
                  <a:srgbClr val="FFFFFF"/>
                </a:highlight>
                <a:latin typeface="Arial"/>
                <a:ea typeface="Arial"/>
                <a:cs typeface="Arial"/>
                <a:sym typeface="Arial"/>
              </a:rPr>
              <a:t>Formula for pumping speed for a diaphragm pump</a:t>
            </a:r>
            <a:endParaRPr sz="3400" b="1" dirty="0">
              <a:solidFill>
                <a:schemeClr val="accen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115875"/>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a:ea typeface="Times New Roman"/>
                <a:cs typeface="Times New Roman"/>
                <a:sym typeface="Times New Roman"/>
              </a:rPr>
              <a:t>How to use </a:t>
            </a:r>
            <a:r>
              <a:rPr lang="en" dirty="0" smtClean="0">
                <a:latin typeface="Times New Roman"/>
                <a:ea typeface="Times New Roman"/>
                <a:cs typeface="Times New Roman"/>
                <a:sym typeface="Times New Roman"/>
              </a:rPr>
              <a:t>Computer </a:t>
            </a:r>
            <a:r>
              <a:rPr lang="en" dirty="0">
                <a:latin typeface="Times New Roman"/>
                <a:ea typeface="Times New Roman"/>
                <a:cs typeface="Times New Roman"/>
                <a:sym typeface="Times New Roman"/>
              </a:rPr>
              <a:t>Programme</a:t>
            </a:r>
            <a:endParaRPr dirty="0">
              <a:latin typeface="Times New Roman"/>
              <a:ea typeface="Times New Roman"/>
              <a:cs typeface="Times New Roman"/>
              <a:sym typeface="Times New Roman"/>
            </a:endParaRPr>
          </a:p>
        </p:txBody>
      </p:sp>
      <p:sp>
        <p:nvSpPr>
          <p:cNvPr id="76" name="Google Shape;76;p16"/>
          <p:cNvSpPr txBox="1">
            <a:spLocks noGrp="1"/>
          </p:cNvSpPr>
          <p:nvPr>
            <p:ph type="body" idx="1"/>
          </p:nvPr>
        </p:nvSpPr>
        <p:spPr>
          <a:xfrm>
            <a:off x="311700" y="1031425"/>
            <a:ext cx="8520600" cy="390772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8765" dirty="0">
                <a:solidFill>
                  <a:schemeClr val="accent1"/>
                </a:solidFill>
                <a:latin typeface="Times New Roman"/>
                <a:ea typeface="Times New Roman"/>
                <a:cs typeface="Times New Roman"/>
                <a:sym typeface="Times New Roman"/>
              </a:rPr>
              <a:t>W</a:t>
            </a:r>
            <a:r>
              <a:rPr lang="en" sz="8765" dirty="0" smtClean="0">
                <a:solidFill>
                  <a:schemeClr val="accent1"/>
                </a:solidFill>
                <a:latin typeface="Times New Roman"/>
                <a:ea typeface="Times New Roman"/>
                <a:cs typeface="Times New Roman"/>
                <a:sym typeface="Times New Roman"/>
              </a:rPr>
              <a:t>eb application: </a:t>
            </a:r>
            <a:r>
              <a:rPr lang="en" sz="8765" u="sng" dirty="0">
                <a:solidFill>
                  <a:schemeClr val="hlink"/>
                </a:solidFill>
                <a:latin typeface="Times New Roman"/>
                <a:ea typeface="Times New Roman"/>
                <a:cs typeface="Times New Roman"/>
                <a:sym typeface="Times New Roman"/>
                <a:hlinkClick r:id="rId3"/>
              </a:rPr>
              <a:t>https://4d4r5h.github.io/PH203-Project/</a:t>
            </a:r>
            <a:endParaRPr sz="5565" b="1" dirty="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en" sz="7565" b="1" dirty="0">
                <a:solidFill>
                  <a:schemeClr val="accent1"/>
                </a:solidFill>
                <a:latin typeface="Times New Roman"/>
                <a:ea typeface="Times New Roman"/>
                <a:cs typeface="Times New Roman"/>
                <a:sym typeface="Times New Roman"/>
              </a:rPr>
              <a:t>Inputs:</a:t>
            </a:r>
            <a:endParaRPr sz="7565" b="1" dirty="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en" sz="6565" dirty="0">
                <a:solidFill>
                  <a:schemeClr val="accent1"/>
                </a:solidFill>
                <a:latin typeface="Times New Roman"/>
                <a:ea typeface="Times New Roman"/>
                <a:cs typeface="Times New Roman"/>
                <a:sym typeface="Times New Roman"/>
              </a:rPr>
              <a:t>For Gas Equation:</a:t>
            </a:r>
            <a:endParaRPr sz="6565" dirty="0">
              <a:solidFill>
                <a:schemeClr val="accent1"/>
              </a:solidFill>
              <a:latin typeface="Times New Roman"/>
              <a:ea typeface="Times New Roman"/>
              <a:cs typeface="Times New Roman"/>
              <a:sym typeface="Times New Roman"/>
            </a:endParaRPr>
          </a:p>
          <a:p>
            <a:pPr marL="457200" lvl="0" indent="-326475" algn="l" rtl="0">
              <a:spcBef>
                <a:spcPts val="1200"/>
              </a:spcBef>
              <a:spcAft>
                <a:spcPts val="0"/>
              </a:spcAft>
              <a:buClr>
                <a:schemeClr val="accent1"/>
              </a:buClr>
              <a:buSzPct val="100000"/>
              <a:buFont typeface="Times New Roman"/>
              <a:buChar char="●"/>
            </a:pPr>
            <a:r>
              <a:rPr lang="en" sz="6165" dirty="0">
                <a:solidFill>
                  <a:schemeClr val="accent1"/>
                </a:solidFill>
                <a:latin typeface="Times New Roman"/>
                <a:ea typeface="Times New Roman"/>
                <a:cs typeface="Times New Roman"/>
                <a:sym typeface="Times New Roman"/>
              </a:rPr>
              <a:t>Mole of gas</a:t>
            </a:r>
            <a:endParaRPr sz="6165" dirty="0">
              <a:solidFill>
                <a:schemeClr val="accent1"/>
              </a:solidFill>
              <a:latin typeface="Times New Roman"/>
              <a:ea typeface="Times New Roman"/>
              <a:cs typeface="Times New Roman"/>
              <a:sym typeface="Times New Roman"/>
            </a:endParaRPr>
          </a:p>
          <a:p>
            <a:pPr marL="457200" lvl="0" indent="-326475" algn="l" rtl="0">
              <a:spcBef>
                <a:spcPts val="0"/>
              </a:spcBef>
              <a:spcAft>
                <a:spcPts val="0"/>
              </a:spcAft>
              <a:buClr>
                <a:schemeClr val="accent1"/>
              </a:buClr>
              <a:buSzPct val="100000"/>
              <a:buFont typeface="Times New Roman"/>
              <a:buChar char="●"/>
            </a:pPr>
            <a:r>
              <a:rPr lang="en" sz="6165" dirty="0">
                <a:solidFill>
                  <a:schemeClr val="accent1"/>
                </a:solidFill>
                <a:latin typeface="Times New Roman"/>
                <a:ea typeface="Times New Roman"/>
                <a:cs typeface="Times New Roman"/>
                <a:sym typeface="Times New Roman"/>
              </a:rPr>
              <a:t>Pressure in (Pa)</a:t>
            </a:r>
            <a:endParaRPr sz="6165" dirty="0">
              <a:solidFill>
                <a:schemeClr val="accent1"/>
              </a:solidFill>
              <a:latin typeface="Times New Roman"/>
              <a:ea typeface="Times New Roman"/>
              <a:cs typeface="Times New Roman"/>
              <a:sym typeface="Times New Roman"/>
            </a:endParaRPr>
          </a:p>
          <a:p>
            <a:pPr marL="457200" lvl="0" indent="-326475" algn="l" rtl="0">
              <a:spcBef>
                <a:spcPts val="0"/>
              </a:spcBef>
              <a:spcAft>
                <a:spcPts val="0"/>
              </a:spcAft>
              <a:buClr>
                <a:schemeClr val="accent1"/>
              </a:buClr>
              <a:buSzPct val="100000"/>
              <a:buFont typeface="Times New Roman"/>
              <a:buChar char="●"/>
            </a:pPr>
            <a:r>
              <a:rPr lang="en" sz="6165" dirty="0">
                <a:solidFill>
                  <a:schemeClr val="accent1"/>
                </a:solidFill>
                <a:latin typeface="Times New Roman"/>
                <a:ea typeface="Times New Roman"/>
                <a:cs typeface="Times New Roman"/>
                <a:sym typeface="Times New Roman"/>
              </a:rPr>
              <a:t>Temperature in (K)</a:t>
            </a:r>
            <a:endParaRPr sz="6165" dirty="0">
              <a:solidFill>
                <a:schemeClr val="accent1"/>
              </a:solidFill>
              <a:latin typeface="Times New Roman"/>
              <a:ea typeface="Times New Roman"/>
              <a:cs typeface="Times New Roman"/>
              <a:sym typeface="Times New Roman"/>
            </a:endParaRPr>
          </a:p>
          <a:p>
            <a:pPr marL="457200" lvl="0" indent="-326475" algn="l" rtl="0">
              <a:spcBef>
                <a:spcPts val="0"/>
              </a:spcBef>
              <a:spcAft>
                <a:spcPts val="0"/>
              </a:spcAft>
              <a:buClr>
                <a:schemeClr val="accent1"/>
              </a:buClr>
              <a:buSzPct val="100000"/>
              <a:buFont typeface="Times New Roman"/>
              <a:buChar char="●"/>
            </a:pPr>
            <a:r>
              <a:rPr lang="en" sz="6165" dirty="0" smtClean="0">
                <a:solidFill>
                  <a:schemeClr val="accent1"/>
                </a:solidFill>
                <a:latin typeface="Times New Roman"/>
                <a:ea typeface="Times New Roman"/>
                <a:cs typeface="Times New Roman"/>
                <a:sym typeface="Times New Roman"/>
              </a:rPr>
              <a:t>Time (</a:t>
            </a:r>
            <a:r>
              <a:rPr lang="en" sz="6165" dirty="0">
                <a:solidFill>
                  <a:schemeClr val="accent1"/>
                </a:solidFill>
                <a:latin typeface="Times New Roman"/>
                <a:ea typeface="Times New Roman"/>
                <a:cs typeface="Times New Roman"/>
                <a:sym typeface="Times New Roman"/>
              </a:rPr>
              <a:t>s)</a:t>
            </a:r>
            <a:endParaRPr sz="8165" dirty="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en" sz="6565" dirty="0">
                <a:solidFill>
                  <a:schemeClr val="accent1"/>
                </a:solidFill>
                <a:latin typeface="Times New Roman"/>
                <a:ea typeface="Times New Roman"/>
                <a:cs typeface="Times New Roman"/>
                <a:sym typeface="Times New Roman"/>
              </a:rPr>
              <a:t>For Suction </a:t>
            </a:r>
            <a:r>
              <a:rPr lang="en" sz="6565" dirty="0" smtClean="0">
                <a:solidFill>
                  <a:schemeClr val="accent1"/>
                </a:solidFill>
                <a:latin typeface="Times New Roman"/>
                <a:ea typeface="Times New Roman"/>
                <a:cs typeface="Times New Roman"/>
                <a:sym typeface="Times New Roman"/>
              </a:rPr>
              <a:t>Chamber:</a:t>
            </a:r>
            <a:endParaRPr sz="6565" dirty="0">
              <a:solidFill>
                <a:schemeClr val="accent1"/>
              </a:solidFill>
              <a:latin typeface="Times New Roman"/>
              <a:ea typeface="Times New Roman"/>
              <a:cs typeface="Times New Roman"/>
              <a:sym typeface="Times New Roman"/>
            </a:endParaRPr>
          </a:p>
          <a:p>
            <a:pPr marL="457200" lvl="0" indent="-320125" algn="l" rtl="0">
              <a:spcBef>
                <a:spcPts val="1200"/>
              </a:spcBef>
              <a:spcAft>
                <a:spcPts val="0"/>
              </a:spcAft>
              <a:buClr>
                <a:schemeClr val="accent1"/>
              </a:buClr>
              <a:buSzPct val="100000"/>
              <a:buFont typeface="Times New Roman"/>
              <a:buChar char="●"/>
            </a:pPr>
            <a:r>
              <a:rPr lang="en" sz="5765" dirty="0">
                <a:solidFill>
                  <a:schemeClr val="accent1"/>
                </a:solidFill>
                <a:latin typeface="Times New Roman"/>
                <a:ea typeface="Times New Roman"/>
                <a:cs typeface="Times New Roman"/>
                <a:sym typeface="Times New Roman"/>
              </a:rPr>
              <a:t>Rotational Speed</a:t>
            </a:r>
            <a:endParaRPr sz="5765" dirty="0">
              <a:solidFill>
                <a:schemeClr val="accent1"/>
              </a:solidFill>
              <a:latin typeface="Times New Roman"/>
              <a:ea typeface="Times New Roman"/>
              <a:cs typeface="Times New Roman"/>
              <a:sym typeface="Times New Roman"/>
            </a:endParaRPr>
          </a:p>
          <a:p>
            <a:pPr marL="457200" lvl="0" indent="-320125" algn="l" rtl="0">
              <a:spcBef>
                <a:spcPts val="0"/>
              </a:spcBef>
              <a:spcAft>
                <a:spcPts val="0"/>
              </a:spcAft>
              <a:buClr>
                <a:schemeClr val="accent1"/>
              </a:buClr>
              <a:buSzPct val="100000"/>
              <a:buFont typeface="Times New Roman"/>
              <a:buChar char="●"/>
            </a:pPr>
            <a:r>
              <a:rPr lang="en" sz="5765" dirty="0">
                <a:solidFill>
                  <a:schemeClr val="accent1"/>
                </a:solidFill>
                <a:latin typeface="Times New Roman"/>
                <a:ea typeface="Times New Roman"/>
                <a:cs typeface="Times New Roman"/>
                <a:sym typeface="Times New Roman"/>
              </a:rPr>
              <a:t>Input Pressure (in Pa)</a:t>
            </a:r>
            <a:endParaRPr sz="5765" dirty="0">
              <a:solidFill>
                <a:schemeClr val="accent1"/>
              </a:solidFill>
              <a:latin typeface="Times New Roman"/>
              <a:ea typeface="Times New Roman"/>
              <a:cs typeface="Times New Roman"/>
              <a:sym typeface="Times New Roman"/>
            </a:endParaRPr>
          </a:p>
          <a:p>
            <a:pPr marL="457200" lvl="0" indent="-320125" algn="l" rtl="0">
              <a:spcBef>
                <a:spcPts val="0"/>
              </a:spcBef>
              <a:spcAft>
                <a:spcPts val="0"/>
              </a:spcAft>
              <a:buClr>
                <a:schemeClr val="accent1"/>
              </a:buClr>
              <a:buSzPct val="100000"/>
              <a:buFont typeface="Times New Roman"/>
              <a:buChar char="●"/>
            </a:pPr>
            <a:r>
              <a:rPr lang="en" sz="5765" dirty="0">
                <a:solidFill>
                  <a:schemeClr val="accent1"/>
                </a:solidFill>
                <a:latin typeface="Times New Roman"/>
                <a:ea typeface="Times New Roman"/>
                <a:cs typeface="Times New Roman"/>
                <a:sym typeface="Times New Roman"/>
              </a:rPr>
              <a:t>Output Pressure in (Pa)</a:t>
            </a:r>
            <a:endParaRPr sz="5765" dirty="0">
              <a:solidFill>
                <a:schemeClr val="accent1"/>
              </a:solidFill>
              <a:latin typeface="Times New Roman"/>
              <a:ea typeface="Times New Roman"/>
              <a:cs typeface="Times New Roman"/>
              <a:sym typeface="Times New Roman"/>
            </a:endParaRPr>
          </a:p>
          <a:p>
            <a:pPr marL="457200" lvl="0" indent="-320125" algn="l" rtl="0">
              <a:spcBef>
                <a:spcPts val="0"/>
              </a:spcBef>
              <a:spcAft>
                <a:spcPts val="0"/>
              </a:spcAft>
              <a:buClr>
                <a:schemeClr val="accent1"/>
              </a:buClr>
              <a:buSzPct val="100000"/>
              <a:buFont typeface="Times New Roman"/>
              <a:buChar char="●"/>
            </a:pPr>
            <a:r>
              <a:rPr lang="en" sz="5765" dirty="0">
                <a:solidFill>
                  <a:schemeClr val="accent1"/>
                </a:solidFill>
                <a:latin typeface="Times New Roman"/>
                <a:ea typeface="Times New Roman"/>
                <a:cs typeface="Times New Roman"/>
                <a:sym typeface="Times New Roman"/>
              </a:rPr>
              <a:t>Dead Space </a:t>
            </a:r>
            <a:r>
              <a:rPr lang="en" sz="5765" dirty="0" smtClean="0">
                <a:solidFill>
                  <a:schemeClr val="accent1"/>
                </a:solidFill>
                <a:latin typeface="Times New Roman"/>
                <a:ea typeface="Times New Roman"/>
                <a:cs typeface="Times New Roman"/>
                <a:sym typeface="Times New Roman"/>
              </a:rPr>
              <a:t>Volume (</a:t>
            </a:r>
            <a:r>
              <a:rPr lang="en" sz="5765" dirty="0">
                <a:solidFill>
                  <a:schemeClr val="accent1"/>
                </a:solidFill>
                <a:latin typeface="Times New Roman"/>
                <a:ea typeface="Times New Roman"/>
                <a:cs typeface="Times New Roman"/>
                <a:sym typeface="Times New Roman"/>
              </a:rPr>
              <a:t>in m</a:t>
            </a:r>
            <a:r>
              <a:rPr lang="en" sz="5765" baseline="30000" dirty="0">
                <a:solidFill>
                  <a:schemeClr val="accent1"/>
                </a:solidFill>
                <a:latin typeface="Times New Roman"/>
                <a:ea typeface="Times New Roman"/>
                <a:cs typeface="Times New Roman"/>
                <a:sym typeface="Times New Roman"/>
              </a:rPr>
              <a:t>3</a:t>
            </a:r>
            <a:r>
              <a:rPr lang="en" sz="5765" dirty="0">
                <a:solidFill>
                  <a:schemeClr val="accent1"/>
                </a:solidFill>
                <a:latin typeface="Times New Roman"/>
                <a:ea typeface="Times New Roman"/>
                <a:cs typeface="Times New Roman"/>
                <a:sym typeface="Times New Roman"/>
              </a:rPr>
              <a:t>)</a:t>
            </a:r>
            <a:endParaRPr sz="5765" dirty="0">
              <a:solidFill>
                <a:schemeClr val="accent1"/>
              </a:solidFill>
              <a:latin typeface="Times New Roman"/>
              <a:ea typeface="Times New Roman"/>
              <a:cs typeface="Times New Roman"/>
              <a:sym typeface="Times New Roman"/>
            </a:endParaRPr>
          </a:p>
          <a:p>
            <a:pPr marL="457200" lvl="0" indent="-320125" algn="l" rtl="0">
              <a:spcBef>
                <a:spcPts val="0"/>
              </a:spcBef>
              <a:spcAft>
                <a:spcPts val="0"/>
              </a:spcAft>
              <a:buClr>
                <a:schemeClr val="accent1"/>
              </a:buClr>
              <a:buSzPct val="100000"/>
              <a:buFont typeface="Times New Roman"/>
              <a:buChar char="●"/>
            </a:pPr>
            <a:r>
              <a:rPr lang="en" sz="5765" dirty="0">
                <a:solidFill>
                  <a:schemeClr val="accent1"/>
                </a:solidFill>
                <a:latin typeface="Times New Roman"/>
                <a:ea typeface="Times New Roman"/>
                <a:cs typeface="Times New Roman"/>
                <a:sym typeface="Times New Roman"/>
              </a:rPr>
              <a:t>Suction Chamber </a:t>
            </a:r>
            <a:r>
              <a:rPr lang="en" sz="5765" dirty="0" smtClean="0">
                <a:solidFill>
                  <a:schemeClr val="accent1"/>
                </a:solidFill>
                <a:latin typeface="Times New Roman"/>
                <a:ea typeface="Times New Roman"/>
                <a:cs typeface="Times New Roman"/>
                <a:sym typeface="Times New Roman"/>
              </a:rPr>
              <a:t>Volume (</a:t>
            </a:r>
            <a:r>
              <a:rPr lang="en" sz="5765" dirty="0">
                <a:solidFill>
                  <a:schemeClr val="accent1"/>
                </a:solidFill>
                <a:latin typeface="Times New Roman"/>
                <a:ea typeface="Times New Roman"/>
                <a:cs typeface="Times New Roman"/>
                <a:sym typeface="Times New Roman"/>
              </a:rPr>
              <a:t>in m</a:t>
            </a:r>
            <a:r>
              <a:rPr lang="en" sz="5765" baseline="30000" dirty="0">
                <a:solidFill>
                  <a:schemeClr val="accent1"/>
                </a:solidFill>
                <a:latin typeface="Times New Roman"/>
                <a:ea typeface="Times New Roman"/>
                <a:cs typeface="Times New Roman"/>
                <a:sym typeface="Times New Roman"/>
              </a:rPr>
              <a:t>3</a:t>
            </a:r>
            <a:r>
              <a:rPr lang="en" sz="5765" dirty="0">
                <a:solidFill>
                  <a:schemeClr val="accent1"/>
                </a:solidFill>
                <a:latin typeface="Times New Roman"/>
                <a:ea typeface="Times New Roman"/>
                <a:cs typeface="Times New Roman"/>
                <a:sym typeface="Times New Roman"/>
              </a:rPr>
              <a:t>)</a:t>
            </a:r>
            <a:endParaRPr sz="5765" dirty="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endParaRPr sz="5765" dirty="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endParaRPr sz="2700" b="1" dirty="0">
              <a:solidFill>
                <a:schemeClr val="accent1"/>
              </a:solidFill>
              <a:latin typeface="Times New Roman"/>
              <a:ea typeface="Times New Roman"/>
              <a:cs typeface="Times New Roman"/>
              <a:sym typeface="Times New Roman"/>
            </a:endParaRPr>
          </a:p>
          <a:p>
            <a:pPr marL="0" lvl="0" indent="0" algn="l" rtl="0">
              <a:spcBef>
                <a:spcPts val="1200"/>
              </a:spcBef>
              <a:spcAft>
                <a:spcPts val="1200"/>
              </a:spcAft>
              <a:buNone/>
            </a:pPr>
            <a:endParaRPr sz="2700" dirty="0">
              <a:solidFill>
                <a:schemeClr val="accen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800" dirty="0">
                <a:latin typeface="Times New Roman"/>
                <a:ea typeface="Times New Roman"/>
                <a:cs typeface="Times New Roman"/>
                <a:sym typeface="Times New Roman"/>
              </a:rPr>
              <a:t>Snaps from </a:t>
            </a:r>
            <a:r>
              <a:rPr lang="en" sz="3800" dirty="0" smtClean="0">
                <a:latin typeface="Times New Roman"/>
                <a:ea typeface="Times New Roman"/>
                <a:cs typeface="Times New Roman"/>
                <a:sym typeface="Times New Roman"/>
              </a:rPr>
              <a:t>the Website</a:t>
            </a:r>
            <a:endParaRPr sz="3800" dirty="0">
              <a:latin typeface="Times New Roman"/>
              <a:ea typeface="Times New Roman"/>
              <a:cs typeface="Times New Roman"/>
              <a:sym typeface="Times New Roman"/>
            </a:endParaRPr>
          </a:p>
        </p:txBody>
      </p:sp>
      <p:pic>
        <p:nvPicPr>
          <p:cNvPr id="82" name="Google Shape;82;p17"/>
          <p:cNvPicPr preferRelativeResize="0"/>
          <p:nvPr/>
        </p:nvPicPr>
        <p:blipFill>
          <a:blip r:embed="rId3">
            <a:alphaModFix/>
          </a:blip>
          <a:stretch>
            <a:fillRect/>
          </a:stretch>
        </p:blipFill>
        <p:spPr>
          <a:xfrm>
            <a:off x="63200" y="1184675"/>
            <a:ext cx="4802276" cy="3781150"/>
          </a:xfrm>
          <a:prstGeom prst="rect">
            <a:avLst/>
          </a:prstGeom>
          <a:noFill/>
          <a:ln>
            <a:noFill/>
          </a:ln>
        </p:spPr>
      </p:pic>
      <p:pic>
        <p:nvPicPr>
          <p:cNvPr id="83" name="Google Shape;83;p17"/>
          <p:cNvPicPr preferRelativeResize="0"/>
          <p:nvPr/>
        </p:nvPicPr>
        <p:blipFill>
          <a:blip r:embed="rId4">
            <a:alphaModFix/>
          </a:blip>
          <a:stretch>
            <a:fillRect/>
          </a:stretch>
        </p:blipFill>
        <p:spPr>
          <a:xfrm>
            <a:off x="4865475" y="1260500"/>
            <a:ext cx="4296774" cy="3487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00" dirty="0">
                <a:latin typeface="Times New Roman"/>
                <a:ea typeface="Times New Roman"/>
                <a:cs typeface="Times New Roman"/>
                <a:sym typeface="Times New Roman"/>
              </a:rPr>
              <a:t>Pumping Speed and Throughput</a:t>
            </a:r>
            <a:endParaRPr sz="3000" dirty="0">
              <a:latin typeface="Times New Roman"/>
              <a:ea typeface="Times New Roman"/>
              <a:cs typeface="Times New Roman"/>
              <a:sym typeface="Times New Roman"/>
            </a:endParaRPr>
          </a:p>
          <a:p>
            <a:pPr marL="0" lvl="0" indent="0" algn="l" rtl="0">
              <a:spcBef>
                <a:spcPts val="0"/>
              </a:spcBef>
              <a:spcAft>
                <a:spcPts val="0"/>
              </a:spcAft>
              <a:buSzPts val="990"/>
              <a:buNone/>
            </a:pPr>
            <a:endParaRPr sz="3000" dirty="0">
              <a:latin typeface="Times New Roman"/>
              <a:ea typeface="Times New Roman"/>
              <a:cs typeface="Times New Roman"/>
              <a:sym typeface="Times New Roman"/>
            </a:endParaRPr>
          </a:p>
          <a:p>
            <a:pPr marL="0" lvl="0" indent="0" algn="l" rtl="0">
              <a:spcBef>
                <a:spcPts val="0"/>
              </a:spcBef>
              <a:spcAft>
                <a:spcPts val="0"/>
              </a:spcAft>
              <a:buSzPts val="990"/>
              <a:buNone/>
            </a:pPr>
            <a:r>
              <a:rPr lang="en" sz="2000" dirty="0">
                <a:latin typeface="Times New Roman"/>
                <a:ea typeface="Times New Roman"/>
                <a:cs typeface="Times New Roman"/>
                <a:sym typeface="Times New Roman"/>
              </a:rPr>
              <a:t>Pumping Speed</a:t>
            </a:r>
            <a:r>
              <a:rPr lang="en" sz="2200" b="0" dirty="0">
                <a:latin typeface="Times New Roman"/>
                <a:ea typeface="Times New Roman"/>
                <a:cs typeface="Times New Roman"/>
                <a:sym typeface="Times New Roman"/>
              </a:rPr>
              <a:t>: </a:t>
            </a:r>
            <a:r>
              <a:rPr lang="en" sz="1500" b="0" dirty="0">
                <a:solidFill>
                  <a:srgbClr val="24292F"/>
                </a:solidFill>
                <a:highlight>
                  <a:srgbClr val="FFFFFF"/>
                </a:highlight>
                <a:latin typeface="Arial"/>
                <a:ea typeface="Arial"/>
                <a:cs typeface="Arial"/>
                <a:sym typeface="Arial"/>
              </a:rPr>
              <a:t>Pumping speed is formally defined as </a:t>
            </a:r>
            <a:r>
              <a:rPr lang="en" sz="1500" b="0" dirty="0" smtClean="0">
                <a:solidFill>
                  <a:srgbClr val="24292F"/>
                </a:solidFill>
                <a:highlight>
                  <a:srgbClr val="FFFFFF"/>
                </a:highlight>
                <a:latin typeface="Arial"/>
                <a:ea typeface="Arial"/>
                <a:cs typeface="Arial"/>
                <a:sym typeface="Arial"/>
              </a:rPr>
              <a:t>t</a:t>
            </a:r>
            <a:r>
              <a:rPr lang="en" sz="1500" b="0" dirty="0" smtClean="0">
                <a:solidFill>
                  <a:srgbClr val="24292F"/>
                </a:solidFill>
                <a:highlight>
                  <a:srgbClr val="FFFFFF"/>
                </a:highlight>
                <a:latin typeface="Arial"/>
                <a:ea typeface="Arial"/>
                <a:cs typeface="Arial"/>
                <a:sym typeface="Arial"/>
              </a:rPr>
              <a:t>he </a:t>
            </a:r>
            <a:r>
              <a:rPr lang="en" sz="1500" b="0" dirty="0">
                <a:solidFill>
                  <a:srgbClr val="24292F"/>
                </a:solidFill>
                <a:highlight>
                  <a:srgbClr val="FFFFFF"/>
                </a:highlight>
                <a:latin typeface="Arial"/>
                <a:ea typeface="Arial"/>
                <a:cs typeface="Arial"/>
                <a:sym typeface="Arial"/>
              </a:rPr>
              <a:t>ratio of the throughput of a given gas to the partial pressure of that gas at a specific point near the inlet port of the pump</a:t>
            </a:r>
            <a:r>
              <a:rPr lang="en" sz="1500" dirty="0">
                <a:solidFill>
                  <a:srgbClr val="24292F"/>
                </a:solidFill>
                <a:highlight>
                  <a:srgbClr val="FFFFFF"/>
                </a:highlight>
                <a:latin typeface="Arial"/>
                <a:ea typeface="Arial"/>
                <a:cs typeface="Arial"/>
                <a:sym typeface="Arial"/>
              </a:rPr>
              <a:t>.</a:t>
            </a:r>
            <a:r>
              <a:rPr lang="en" sz="1500" b="0" dirty="0">
                <a:solidFill>
                  <a:srgbClr val="24292F"/>
                </a:solidFill>
                <a:highlight>
                  <a:srgbClr val="FFFFFF"/>
                </a:highlight>
                <a:latin typeface="Arial"/>
                <a:ea typeface="Arial"/>
                <a:cs typeface="Arial"/>
                <a:sym typeface="Arial"/>
              </a:rPr>
              <a:t> With less formality, but more clarity, it is the volume of gas (at any pressure) that is removed from the system by the pump in unit time</a:t>
            </a:r>
            <a:r>
              <a:rPr lang="en" sz="1500" b="0" dirty="0">
                <a:solidFill>
                  <a:srgbClr val="202124"/>
                </a:solidFill>
                <a:highlight>
                  <a:srgbClr val="FFFFFF"/>
                </a:highlight>
                <a:latin typeface="Arial"/>
                <a:ea typeface="Arial"/>
                <a:cs typeface="Arial"/>
                <a:sym typeface="Arial"/>
              </a:rPr>
              <a:t>.</a:t>
            </a:r>
            <a:r>
              <a:rPr lang="en" sz="1350" b="0" dirty="0">
                <a:solidFill>
                  <a:srgbClr val="333333"/>
                </a:solidFill>
                <a:highlight>
                  <a:srgbClr val="FFFFFF"/>
                </a:highlight>
                <a:latin typeface="Arial"/>
                <a:ea typeface="Arial"/>
                <a:cs typeface="Arial"/>
                <a:sym typeface="Arial"/>
              </a:rPr>
              <a:t> </a:t>
            </a:r>
            <a:r>
              <a:rPr lang="en" sz="1500" b="0" dirty="0">
                <a:solidFill>
                  <a:srgbClr val="24292F"/>
                </a:solidFill>
                <a:highlight>
                  <a:srgbClr val="FFFFFF"/>
                </a:highlight>
                <a:latin typeface="Arial"/>
                <a:ea typeface="Arial"/>
                <a:cs typeface="Arial"/>
                <a:sym typeface="Arial"/>
              </a:rPr>
              <a:t>Pumping speed is indicated in m3 · s-1. The units of m³ · h-1, l · s-1 and l · min-1 are also customary.</a:t>
            </a:r>
            <a:endParaRPr sz="1500" b="0" dirty="0">
              <a:solidFill>
                <a:srgbClr val="24292F"/>
              </a:solidFill>
              <a:highlight>
                <a:srgbClr val="FFFFFF"/>
              </a:highlight>
              <a:latin typeface="Arial"/>
              <a:ea typeface="Arial"/>
              <a:cs typeface="Arial"/>
              <a:sym typeface="Arial"/>
            </a:endParaRPr>
          </a:p>
          <a:p>
            <a:pPr marL="0" lvl="0" indent="0" algn="l" rtl="0">
              <a:spcBef>
                <a:spcPts val="0"/>
              </a:spcBef>
              <a:spcAft>
                <a:spcPts val="0"/>
              </a:spcAft>
              <a:buSzPts val="990"/>
              <a:buNone/>
            </a:pPr>
            <a:endParaRPr sz="1500" b="0" dirty="0">
              <a:solidFill>
                <a:srgbClr val="202124"/>
              </a:solidFill>
              <a:highlight>
                <a:srgbClr val="FFFFFF"/>
              </a:highlight>
              <a:latin typeface="Arial"/>
              <a:ea typeface="Arial"/>
              <a:cs typeface="Arial"/>
              <a:sym typeface="Arial"/>
            </a:endParaRPr>
          </a:p>
          <a:p>
            <a:pPr marL="0" lvl="0" indent="0" algn="l" rtl="0">
              <a:spcBef>
                <a:spcPts val="0"/>
              </a:spcBef>
              <a:spcAft>
                <a:spcPts val="0"/>
              </a:spcAft>
              <a:buSzPts val="990"/>
              <a:buNone/>
            </a:pPr>
            <a:r>
              <a:rPr lang="en" sz="2000" dirty="0">
                <a:solidFill>
                  <a:srgbClr val="202124"/>
                </a:solidFill>
                <a:highlight>
                  <a:srgbClr val="FFFFFF"/>
                </a:highlight>
                <a:latin typeface="Arial"/>
                <a:ea typeface="Arial"/>
                <a:cs typeface="Arial"/>
                <a:sym typeface="Arial"/>
              </a:rPr>
              <a:t>Throughput: </a:t>
            </a:r>
            <a:r>
              <a:rPr lang="en" sz="1500" b="0" dirty="0">
                <a:solidFill>
                  <a:srgbClr val="202124"/>
                </a:solidFill>
                <a:highlight>
                  <a:srgbClr val="FFFFFF"/>
                </a:highlight>
                <a:latin typeface="Arial"/>
                <a:ea typeface="Arial"/>
                <a:cs typeface="Arial"/>
                <a:sym typeface="Arial"/>
              </a:rPr>
              <a:t>Throughput is defined as the volume of gas moving through a plane, per unit time, multiplied by the pressure at the plane also known as “Gas Load”</a:t>
            </a:r>
            <a:r>
              <a:rPr lang="en" sz="1500" b="0" dirty="0">
                <a:solidFill>
                  <a:srgbClr val="000000"/>
                </a:solidFill>
                <a:latin typeface="Arial"/>
                <a:ea typeface="Arial"/>
                <a:cs typeface="Arial"/>
                <a:sym typeface="Arial"/>
              </a:rPr>
              <a:t>. Throughput is indicated </a:t>
            </a:r>
            <a:r>
              <a:rPr lang="en" sz="1500" b="0" dirty="0" smtClean="0">
                <a:solidFill>
                  <a:srgbClr val="000000"/>
                </a:solidFill>
                <a:latin typeface="Arial"/>
                <a:ea typeface="Arial"/>
                <a:cs typeface="Arial"/>
                <a:sym typeface="Arial"/>
              </a:rPr>
              <a:t>in </a:t>
            </a:r>
            <a:r>
              <a:rPr lang="en" sz="1500" b="0" dirty="0" smtClean="0">
                <a:highlight>
                  <a:srgbClr val="FFFFFF"/>
                </a:highlight>
                <a:latin typeface="Arial"/>
                <a:ea typeface="Arial"/>
                <a:cs typeface="Arial"/>
                <a:sym typeface="Arial"/>
              </a:rPr>
              <a:t>Pa </a:t>
            </a:r>
            <a:r>
              <a:rPr lang="en" sz="1500" b="0" dirty="0">
                <a:highlight>
                  <a:srgbClr val="FFFFFF"/>
                </a:highlight>
                <a:latin typeface="Arial"/>
                <a:ea typeface="Arial"/>
                <a:cs typeface="Arial"/>
                <a:sym typeface="Arial"/>
              </a:rPr>
              <a:t>m3 s-1</a:t>
            </a:r>
            <a:r>
              <a:rPr lang="en" sz="1500" b="0" dirty="0">
                <a:latin typeface="Arial"/>
                <a:ea typeface="Arial"/>
                <a:cs typeface="Arial"/>
                <a:sym typeface="Arial"/>
              </a:rPr>
              <a:t>    </a:t>
            </a:r>
            <a:r>
              <a:rPr lang="en" sz="1200" b="0" dirty="0">
                <a:latin typeface="Arial"/>
                <a:ea typeface="Arial"/>
                <a:cs typeface="Arial"/>
                <a:sym typeface="Arial"/>
              </a:rPr>
              <a:t>     </a:t>
            </a:r>
            <a:r>
              <a:rPr lang="en" sz="1200" b="0" dirty="0">
                <a:solidFill>
                  <a:srgbClr val="000000"/>
                </a:solidFill>
                <a:latin typeface="Arial"/>
                <a:ea typeface="Arial"/>
                <a:cs typeface="Arial"/>
                <a:sym typeface="Arial"/>
              </a:rPr>
              <a:t>   </a:t>
            </a:r>
            <a:r>
              <a:rPr lang="en" sz="2300" b="0" dirty="0">
                <a:solidFill>
                  <a:srgbClr val="000000"/>
                </a:solidFill>
                <a:latin typeface="Arial"/>
                <a:ea typeface="Arial"/>
                <a:cs typeface="Arial"/>
                <a:sym typeface="Arial"/>
              </a:rPr>
              <a:t> </a:t>
            </a:r>
            <a:endParaRPr sz="2300" b="0" dirty="0">
              <a:solidFill>
                <a:srgbClr val="000000"/>
              </a:solidFill>
              <a:latin typeface="Arial"/>
              <a:ea typeface="Arial"/>
              <a:cs typeface="Arial"/>
              <a:sym typeface="Arial"/>
            </a:endParaRPr>
          </a:p>
          <a:p>
            <a:pPr marL="0" lvl="0" indent="0" algn="l" rtl="0">
              <a:spcBef>
                <a:spcPts val="0"/>
              </a:spcBef>
              <a:spcAft>
                <a:spcPts val="0"/>
              </a:spcAft>
              <a:buSzPts val="990"/>
              <a:buNone/>
            </a:pPr>
            <a:endParaRPr sz="3300" b="0" dirty="0">
              <a:solidFill>
                <a:srgbClr val="000000"/>
              </a:solidFill>
              <a:latin typeface="Arial"/>
              <a:ea typeface="Arial"/>
              <a:cs typeface="Arial"/>
              <a:sym typeface="Arial"/>
            </a:endParaRPr>
          </a:p>
          <a:p>
            <a:pPr marL="0" lvl="0" indent="0" algn="l" rtl="0">
              <a:spcBef>
                <a:spcPts val="0"/>
              </a:spcBef>
              <a:spcAft>
                <a:spcPts val="0"/>
              </a:spcAft>
              <a:buSzPts val="990"/>
              <a:buNone/>
            </a:pPr>
            <a:r>
              <a:rPr lang="en" sz="3300" b="0" dirty="0">
                <a:solidFill>
                  <a:srgbClr val="000000"/>
                </a:solidFill>
                <a:latin typeface="Arial"/>
                <a:ea typeface="Arial"/>
                <a:cs typeface="Arial"/>
                <a:sym typeface="Arial"/>
              </a:rPr>
              <a:t>            </a:t>
            </a:r>
            <a:r>
              <a:rPr lang="en" sz="3600" b="0" dirty="0" smtClean="0">
                <a:solidFill>
                  <a:srgbClr val="000000"/>
                </a:solidFill>
                <a:latin typeface="Arial"/>
                <a:ea typeface="Arial"/>
                <a:cs typeface="Arial"/>
                <a:sym typeface="Arial"/>
              </a:rPr>
              <a:t>qpV = S</a:t>
            </a:r>
            <a:r>
              <a:rPr lang="en" sz="3600" b="0" dirty="0">
                <a:solidFill>
                  <a:srgbClr val="000000"/>
                </a:solidFill>
                <a:latin typeface="Arial"/>
                <a:ea typeface="Arial"/>
                <a:cs typeface="Arial"/>
                <a:sym typeface="Arial"/>
              </a:rPr>
              <a:t>⋅</a:t>
            </a:r>
            <a:r>
              <a:rPr lang="en" sz="3600" b="0" dirty="0" smtClean="0">
                <a:solidFill>
                  <a:srgbClr val="000000"/>
                </a:solidFill>
                <a:latin typeface="Arial"/>
                <a:ea typeface="Arial"/>
                <a:cs typeface="Arial"/>
                <a:sym typeface="Arial"/>
              </a:rPr>
              <a:t>p = (</a:t>
            </a:r>
            <a:r>
              <a:rPr lang="en" sz="3600" b="0" dirty="0">
                <a:solidFill>
                  <a:srgbClr val="000000"/>
                </a:solidFill>
                <a:latin typeface="Arial"/>
                <a:ea typeface="Arial"/>
                <a:cs typeface="Arial"/>
                <a:sym typeface="Arial"/>
              </a:rPr>
              <a:t>dV/dt)⋅</a:t>
            </a:r>
            <a:r>
              <a:rPr lang="en" sz="3600" b="0" dirty="0" smtClean="0">
                <a:solidFill>
                  <a:srgbClr val="000000"/>
                </a:solidFill>
                <a:latin typeface="Arial"/>
                <a:ea typeface="Arial"/>
                <a:cs typeface="Arial"/>
                <a:sym typeface="Arial"/>
              </a:rPr>
              <a:t>p</a:t>
            </a:r>
            <a:endParaRPr sz="3600" b="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3600" b="0" dirty="0">
              <a:solidFill>
                <a:srgbClr val="000000"/>
              </a:solidFill>
              <a:latin typeface="Arial"/>
              <a:ea typeface="Arial"/>
              <a:cs typeface="Arial"/>
              <a:sym typeface="Arial"/>
            </a:endParaRPr>
          </a:p>
          <a:p>
            <a:pPr marL="0" lvl="0" indent="0" algn="l" rtl="0">
              <a:spcBef>
                <a:spcPts val="0"/>
              </a:spcBef>
              <a:spcAft>
                <a:spcPts val="0"/>
              </a:spcAft>
              <a:buSzPts val="990"/>
              <a:buNone/>
            </a:pPr>
            <a:endParaRPr sz="2000" dirty="0">
              <a:solidFill>
                <a:srgbClr val="202124"/>
              </a:solidFill>
              <a:highlight>
                <a:srgbClr val="FFFFFF"/>
              </a:highlight>
              <a:latin typeface="Arial"/>
              <a:ea typeface="Arial"/>
              <a:cs typeface="Arial"/>
              <a:sym typeface="Arial"/>
            </a:endParaRPr>
          </a:p>
          <a:p>
            <a:pPr marL="0" lvl="0" indent="0" algn="l" rtl="0">
              <a:spcBef>
                <a:spcPts val="0"/>
              </a:spcBef>
              <a:spcAft>
                <a:spcPts val="0"/>
              </a:spcAft>
              <a:buSzPts val="990"/>
              <a:buNone/>
            </a:pPr>
            <a:endParaRPr sz="2500" b="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39486" y="302093"/>
            <a:ext cx="8537700" cy="7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00" dirty="0">
                <a:latin typeface="Times New Roman"/>
                <a:ea typeface="Times New Roman"/>
                <a:cs typeface="Times New Roman"/>
                <a:sym typeface="Times New Roman"/>
              </a:rPr>
              <a:t>For </a:t>
            </a:r>
            <a:r>
              <a:rPr lang="en" sz="3100" dirty="0" smtClean="0">
                <a:latin typeface="Times New Roman"/>
                <a:ea typeface="Times New Roman"/>
                <a:cs typeface="Times New Roman"/>
                <a:sym typeface="Times New Roman"/>
              </a:rPr>
              <a:t>Gas </a:t>
            </a:r>
            <a:r>
              <a:rPr lang="en" sz="3100" dirty="0">
                <a:latin typeface="Times New Roman"/>
                <a:ea typeface="Times New Roman"/>
                <a:cs typeface="Times New Roman"/>
                <a:sym typeface="Times New Roman"/>
              </a:rPr>
              <a:t>Equation </a:t>
            </a:r>
            <a:endParaRPr sz="3100" dirty="0">
              <a:latin typeface="Times New Roman"/>
              <a:ea typeface="Times New Roman"/>
              <a:cs typeface="Times New Roman"/>
              <a:sym typeface="Times New Roman"/>
            </a:endParaRPr>
          </a:p>
          <a:p>
            <a:pPr marL="0" lvl="0" indent="0" algn="l" rtl="0">
              <a:spcBef>
                <a:spcPts val="0"/>
              </a:spcBef>
              <a:spcAft>
                <a:spcPts val="0"/>
              </a:spcAft>
              <a:buSzPts val="990"/>
              <a:buNone/>
            </a:pPr>
            <a:endParaRPr sz="2500" dirty="0">
              <a:latin typeface="Times New Roman"/>
              <a:ea typeface="Times New Roman"/>
              <a:cs typeface="Times New Roman"/>
              <a:sym typeface="Times New Roman"/>
            </a:endParaRPr>
          </a:p>
          <a:p>
            <a:pPr marL="0" lvl="0" indent="0" algn="l" rtl="0">
              <a:spcBef>
                <a:spcPts val="0"/>
              </a:spcBef>
              <a:spcAft>
                <a:spcPts val="0"/>
              </a:spcAft>
              <a:buNone/>
            </a:pPr>
            <a:r>
              <a:rPr lang="en" sz="2100" b="0" dirty="0">
                <a:latin typeface="Times New Roman"/>
                <a:ea typeface="Times New Roman"/>
                <a:cs typeface="Times New Roman"/>
                <a:sym typeface="Times New Roman"/>
              </a:rPr>
              <a:t>n = moles of </a:t>
            </a:r>
            <a:r>
              <a:rPr lang="en" sz="2100" b="0" dirty="0" smtClean="0">
                <a:latin typeface="Times New Roman"/>
                <a:ea typeface="Times New Roman"/>
                <a:cs typeface="Times New Roman"/>
                <a:sym typeface="Times New Roman"/>
              </a:rPr>
              <a:t>gas</a:t>
            </a:r>
            <a:endParaRPr sz="2100" b="0" dirty="0">
              <a:latin typeface="Times New Roman"/>
              <a:ea typeface="Times New Roman"/>
              <a:cs typeface="Times New Roman"/>
              <a:sym typeface="Times New Roman"/>
            </a:endParaRPr>
          </a:p>
          <a:p>
            <a:pPr marL="0" lvl="0" indent="0" algn="l" rtl="0">
              <a:spcBef>
                <a:spcPts val="0"/>
              </a:spcBef>
              <a:spcAft>
                <a:spcPts val="0"/>
              </a:spcAft>
              <a:buNone/>
            </a:pPr>
            <a:r>
              <a:rPr lang="en" sz="2100" b="0" dirty="0" smtClean="0">
                <a:latin typeface="Times New Roman"/>
                <a:ea typeface="Times New Roman"/>
                <a:cs typeface="Times New Roman"/>
                <a:sym typeface="Times New Roman"/>
              </a:rPr>
              <a:t>P = </a:t>
            </a:r>
            <a:r>
              <a:rPr lang="en" sz="2100" b="0" dirty="0">
                <a:latin typeface="Times New Roman"/>
                <a:ea typeface="Times New Roman"/>
                <a:cs typeface="Times New Roman"/>
                <a:sym typeface="Times New Roman"/>
              </a:rPr>
              <a:t>pressure (Pa)</a:t>
            </a:r>
            <a:endParaRPr sz="2100" b="0" dirty="0">
              <a:latin typeface="Times New Roman"/>
              <a:ea typeface="Times New Roman"/>
              <a:cs typeface="Times New Roman"/>
              <a:sym typeface="Times New Roman"/>
            </a:endParaRPr>
          </a:p>
          <a:p>
            <a:pPr marL="0" lvl="0" indent="0" algn="l" rtl="0">
              <a:spcBef>
                <a:spcPts val="0"/>
              </a:spcBef>
              <a:spcAft>
                <a:spcPts val="0"/>
              </a:spcAft>
              <a:buNone/>
            </a:pPr>
            <a:r>
              <a:rPr lang="en" sz="2100" b="0" dirty="0" smtClean="0">
                <a:latin typeface="Times New Roman"/>
                <a:ea typeface="Times New Roman"/>
                <a:cs typeface="Times New Roman"/>
                <a:sym typeface="Times New Roman"/>
              </a:rPr>
              <a:t>T = </a:t>
            </a:r>
            <a:r>
              <a:rPr lang="en" sz="2100" b="0" dirty="0">
                <a:latin typeface="Times New Roman"/>
                <a:ea typeface="Times New Roman"/>
                <a:cs typeface="Times New Roman"/>
                <a:sym typeface="Times New Roman"/>
              </a:rPr>
              <a:t>temperature </a:t>
            </a:r>
            <a:r>
              <a:rPr lang="en" sz="2100" b="0" dirty="0" smtClean="0">
                <a:latin typeface="Times New Roman"/>
                <a:ea typeface="Times New Roman"/>
                <a:cs typeface="Times New Roman"/>
                <a:sym typeface="Times New Roman"/>
              </a:rPr>
              <a:t>(K</a:t>
            </a:r>
            <a:r>
              <a:rPr lang="en" sz="2100" b="0" dirty="0">
                <a:latin typeface="Times New Roman"/>
                <a:ea typeface="Times New Roman"/>
                <a:cs typeface="Times New Roman"/>
                <a:sym typeface="Times New Roman"/>
              </a:rPr>
              <a:t>)</a:t>
            </a:r>
            <a:endParaRPr sz="2100" b="0" dirty="0">
              <a:latin typeface="Times New Roman"/>
              <a:ea typeface="Times New Roman"/>
              <a:cs typeface="Times New Roman"/>
              <a:sym typeface="Times New Roman"/>
            </a:endParaRPr>
          </a:p>
          <a:p>
            <a:pPr marL="0" lvl="0" indent="0" algn="l" rtl="0">
              <a:spcBef>
                <a:spcPts val="0"/>
              </a:spcBef>
              <a:spcAft>
                <a:spcPts val="0"/>
              </a:spcAft>
              <a:buNone/>
            </a:pPr>
            <a:r>
              <a:rPr lang="en-IN" sz="2100" b="0" dirty="0" smtClean="0">
                <a:latin typeface="Times New Roman"/>
                <a:ea typeface="Times New Roman"/>
                <a:cs typeface="Times New Roman"/>
                <a:sym typeface="Times New Roman"/>
              </a:rPr>
              <a:t>t</a:t>
            </a:r>
            <a:r>
              <a:rPr lang="en" sz="2100" b="0" dirty="0" smtClean="0">
                <a:latin typeface="Times New Roman"/>
                <a:ea typeface="Times New Roman"/>
                <a:cs typeface="Times New Roman"/>
                <a:sym typeface="Times New Roman"/>
              </a:rPr>
              <a:t> = </a:t>
            </a:r>
            <a:r>
              <a:rPr lang="en" sz="2100" b="0" dirty="0">
                <a:latin typeface="Times New Roman"/>
                <a:ea typeface="Times New Roman"/>
                <a:cs typeface="Times New Roman"/>
                <a:sym typeface="Times New Roman"/>
              </a:rPr>
              <a:t>time </a:t>
            </a:r>
            <a:r>
              <a:rPr lang="en" sz="2100" b="0" dirty="0" smtClean="0">
                <a:latin typeface="Times New Roman"/>
                <a:ea typeface="Times New Roman"/>
                <a:cs typeface="Times New Roman"/>
                <a:sym typeface="Times New Roman"/>
              </a:rPr>
              <a:t>(s)</a:t>
            </a:r>
            <a:endParaRPr sz="2100" b="0" dirty="0">
              <a:latin typeface="Times New Roman"/>
              <a:ea typeface="Times New Roman"/>
              <a:cs typeface="Times New Roman"/>
              <a:sym typeface="Times New Roman"/>
            </a:endParaRPr>
          </a:p>
          <a:p>
            <a:pPr marL="0" lvl="0" indent="0" algn="l" rtl="0">
              <a:spcBef>
                <a:spcPts val="0"/>
              </a:spcBef>
              <a:spcAft>
                <a:spcPts val="0"/>
              </a:spcAft>
              <a:buNone/>
            </a:pPr>
            <a:endParaRPr sz="2100" b="0" dirty="0">
              <a:latin typeface="Times New Roman"/>
              <a:ea typeface="Times New Roman"/>
              <a:cs typeface="Times New Roman"/>
              <a:sym typeface="Times New Roman"/>
            </a:endParaRPr>
          </a:p>
          <a:p>
            <a:pPr marL="0" lvl="0" indent="0" algn="l" rtl="0">
              <a:spcBef>
                <a:spcPts val="0"/>
              </a:spcBef>
              <a:spcAft>
                <a:spcPts val="0"/>
              </a:spcAft>
              <a:buNone/>
            </a:pPr>
            <a:r>
              <a:rPr lang="en" sz="2300" b="0" dirty="0">
                <a:latin typeface="Times New Roman"/>
                <a:ea typeface="Times New Roman"/>
                <a:cs typeface="Times New Roman"/>
                <a:sym typeface="Times New Roman"/>
              </a:rPr>
              <a:t>Results:</a:t>
            </a:r>
            <a:endParaRPr sz="2300" b="0" dirty="0">
              <a:latin typeface="Times New Roman"/>
              <a:ea typeface="Times New Roman"/>
              <a:cs typeface="Times New Roman"/>
              <a:sym typeface="Times New Roman"/>
            </a:endParaRPr>
          </a:p>
          <a:p>
            <a:pPr marL="0" lvl="0" indent="0" algn="l" rtl="0">
              <a:spcBef>
                <a:spcPts val="0"/>
              </a:spcBef>
              <a:spcAft>
                <a:spcPts val="0"/>
              </a:spcAft>
              <a:buNone/>
            </a:pPr>
            <a:r>
              <a:rPr lang="en" sz="1800" b="0" dirty="0">
                <a:latin typeface="Times New Roman"/>
                <a:ea typeface="Times New Roman"/>
                <a:cs typeface="Times New Roman"/>
                <a:sym typeface="Times New Roman"/>
              </a:rPr>
              <a:t>		      </a:t>
            </a:r>
            <a:r>
              <a:rPr lang="en" sz="2700" dirty="0">
                <a:latin typeface="Times New Roman"/>
                <a:ea typeface="Times New Roman"/>
                <a:cs typeface="Times New Roman"/>
                <a:sym typeface="Times New Roman"/>
              </a:rPr>
              <a:t>Throughput = Q = (nRT)/t</a:t>
            </a:r>
            <a:endParaRPr sz="2700" dirty="0">
              <a:latin typeface="Times New Roman"/>
              <a:ea typeface="Times New Roman"/>
              <a:cs typeface="Times New Roman"/>
              <a:sym typeface="Times New Roman"/>
            </a:endParaRPr>
          </a:p>
          <a:p>
            <a:pPr marL="0" lvl="0" indent="0" algn="l" rtl="0">
              <a:spcBef>
                <a:spcPts val="0"/>
              </a:spcBef>
              <a:spcAft>
                <a:spcPts val="0"/>
              </a:spcAft>
              <a:buNone/>
            </a:pPr>
            <a:r>
              <a:rPr lang="en" sz="1800" dirty="0">
                <a:latin typeface="Times New Roman"/>
                <a:ea typeface="Times New Roman"/>
                <a:cs typeface="Times New Roman"/>
                <a:sym typeface="Times New Roman"/>
              </a:rPr>
              <a:t>                     </a:t>
            </a:r>
            <a:r>
              <a:rPr lang="en" sz="2700" dirty="0">
                <a:latin typeface="Times New Roman"/>
                <a:ea typeface="Times New Roman"/>
                <a:cs typeface="Times New Roman"/>
                <a:sym typeface="Times New Roman"/>
              </a:rPr>
              <a:t> </a:t>
            </a:r>
            <a:r>
              <a:rPr lang="en" sz="2700" dirty="0">
                <a:latin typeface="Times New Roman"/>
                <a:ea typeface="Times New Roman"/>
                <a:cs typeface="Times New Roman"/>
                <a:sym typeface="Times New Roman"/>
              </a:rPr>
              <a:t>	</a:t>
            </a:r>
            <a:r>
              <a:rPr lang="en" sz="2700" dirty="0" smtClean="0">
                <a:latin typeface="Times New Roman"/>
                <a:ea typeface="Times New Roman"/>
                <a:cs typeface="Times New Roman"/>
                <a:sym typeface="Times New Roman"/>
              </a:rPr>
              <a:t>    </a:t>
            </a:r>
            <a:r>
              <a:rPr lang="en" sz="2700" dirty="0" smtClean="0">
                <a:latin typeface="Times New Roman"/>
                <a:ea typeface="Times New Roman"/>
                <a:cs typeface="Times New Roman"/>
                <a:sym typeface="Times New Roman"/>
              </a:rPr>
              <a:t>Pumping </a:t>
            </a:r>
            <a:r>
              <a:rPr lang="en" sz="2700" dirty="0">
                <a:latin typeface="Times New Roman"/>
                <a:ea typeface="Times New Roman"/>
                <a:cs typeface="Times New Roman"/>
                <a:sym typeface="Times New Roman"/>
              </a:rPr>
              <a:t>Speed = S = Q/P</a:t>
            </a:r>
            <a:endParaRPr sz="2700" dirty="0">
              <a:latin typeface="Times New Roman"/>
              <a:ea typeface="Times New Roman"/>
              <a:cs typeface="Times New Roman"/>
              <a:sym typeface="Times New Roman"/>
            </a:endParaRPr>
          </a:p>
          <a:p>
            <a:pPr marL="0" lvl="0" indent="0" algn="l" rtl="0">
              <a:spcBef>
                <a:spcPts val="0"/>
              </a:spcBef>
              <a:spcAft>
                <a:spcPts val="0"/>
              </a:spcAft>
              <a:buSzPts val="990"/>
              <a:buNone/>
            </a:pPr>
            <a:endParaRPr sz="1800" b="0" dirty="0">
              <a:latin typeface="Times New Roman"/>
              <a:ea typeface="Times New Roman"/>
              <a:cs typeface="Times New Roman"/>
              <a:sym typeface="Times New Roman"/>
            </a:endParaRPr>
          </a:p>
          <a:p>
            <a:pPr marL="0" lvl="0" indent="0" algn="l" rtl="0">
              <a:spcBef>
                <a:spcPts val="0"/>
              </a:spcBef>
              <a:spcAft>
                <a:spcPts val="0"/>
              </a:spcAft>
              <a:buSzPts val="990"/>
              <a:buNone/>
            </a:pPr>
            <a:r>
              <a:rPr lang="en" sz="1800" b="0" dirty="0">
                <a:latin typeface="Times New Roman"/>
                <a:ea typeface="Times New Roman"/>
                <a:cs typeface="Times New Roman"/>
                <a:sym typeface="Times New Roman"/>
              </a:rPr>
              <a:t> </a:t>
            </a:r>
            <a:endParaRPr sz="1800" b="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03150" y="296700"/>
            <a:ext cx="8537700" cy="74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29117"/>
              <a:buNone/>
            </a:pPr>
            <a:r>
              <a:rPr lang="en" sz="3400" dirty="0">
                <a:latin typeface="Times New Roman"/>
                <a:ea typeface="Times New Roman"/>
                <a:cs typeface="Times New Roman"/>
                <a:sym typeface="Times New Roman"/>
              </a:rPr>
              <a:t>For Suction Chamber</a:t>
            </a:r>
            <a:endParaRPr sz="3400" dirty="0">
              <a:latin typeface="Times New Roman"/>
              <a:ea typeface="Times New Roman"/>
              <a:cs typeface="Times New Roman"/>
              <a:sym typeface="Times New Roman"/>
            </a:endParaRPr>
          </a:p>
          <a:p>
            <a:pPr marL="0" lvl="0" indent="0" algn="l" rtl="0">
              <a:spcBef>
                <a:spcPts val="0"/>
              </a:spcBef>
              <a:spcAft>
                <a:spcPts val="0"/>
              </a:spcAft>
              <a:buSzPct val="29117"/>
              <a:buNone/>
            </a:pPr>
            <a:endParaRPr sz="3400" dirty="0">
              <a:latin typeface="Times New Roman"/>
              <a:ea typeface="Times New Roman"/>
              <a:cs typeface="Times New Roman"/>
              <a:sym typeface="Times New Roman"/>
            </a:endParaRPr>
          </a:p>
          <a:p>
            <a:pPr marL="0" lvl="0" indent="0" algn="l" rtl="0">
              <a:spcBef>
                <a:spcPts val="0"/>
              </a:spcBef>
              <a:spcAft>
                <a:spcPts val="0"/>
              </a:spcAft>
              <a:buNone/>
            </a:pPr>
            <a:r>
              <a:rPr lang="en" sz="2300" b="0" dirty="0">
                <a:latin typeface="Times New Roman"/>
                <a:ea typeface="Times New Roman"/>
                <a:cs typeface="Times New Roman"/>
                <a:sym typeface="Times New Roman"/>
              </a:rPr>
              <a:t>r = rotational speed</a:t>
            </a:r>
            <a:endParaRPr sz="2300" b="0" dirty="0">
              <a:latin typeface="Times New Roman"/>
              <a:ea typeface="Times New Roman"/>
              <a:cs typeface="Times New Roman"/>
              <a:sym typeface="Times New Roman"/>
            </a:endParaRPr>
          </a:p>
          <a:p>
            <a:pPr marL="0" lvl="0" indent="0" algn="l" rtl="0">
              <a:spcBef>
                <a:spcPts val="0"/>
              </a:spcBef>
              <a:spcAft>
                <a:spcPts val="0"/>
              </a:spcAft>
              <a:buNone/>
            </a:pPr>
            <a:r>
              <a:rPr lang="en" sz="2300" b="0" dirty="0">
                <a:latin typeface="Times New Roman"/>
                <a:ea typeface="Times New Roman"/>
                <a:cs typeface="Times New Roman"/>
                <a:sym typeface="Times New Roman"/>
              </a:rPr>
              <a:t>Pi = input pressure (Pa)</a:t>
            </a:r>
            <a:endParaRPr sz="2300" b="0" dirty="0">
              <a:latin typeface="Times New Roman"/>
              <a:ea typeface="Times New Roman"/>
              <a:cs typeface="Times New Roman"/>
              <a:sym typeface="Times New Roman"/>
            </a:endParaRPr>
          </a:p>
          <a:p>
            <a:pPr marL="0" lvl="0" indent="0" algn="l" rtl="0">
              <a:spcBef>
                <a:spcPts val="0"/>
              </a:spcBef>
              <a:spcAft>
                <a:spcPts val="0"/>
              </a:spcAft>
              <a:buNone/>
            </a:pPr>
            <a:r>
              <a:rPr lang="en" sz="2300" b="0" dirty="0">
                <a:latin typeface="Times New Roman"/>
                <a:ea typeface="Times New Roman"/>
                <a:cs typeface="Times New Roman"/>
                <a:sym typeface="Times New Roman"/>
              </a:rPr>
              <a:t>Po = output pressure (Pa)</a:t>
            </a:r>
            <a:endParaRPr sz="2300" b="0" dirty="0">
              <a:latin typeface="Times New Roman"/>
              <a:ea typeface="Times New Roman"/>
              <a:cs typeface="Times New Roman"/>
              <a:sym typeface="Times New Roman"/>
            </a:endParaRPr>
          </a:p>
          <a:p>
            <a:pPr marL="0" lvl="0" indent="0" algn="l" rtl="0">
              <a:spcBef>
                <a:spcPts val="0"/>
              </a:spcBef>
              <a:spcAft>
                <a:spcPts val="0"/>
              </a:spcAft>
              <a:buNone/>
            </a:pPr>
            <a:r>
              <a:rPr lang="en" sz="2300" b="0" dirty="0">
                <a:latin typeface="Times New Roman"/>
                <a:ea typeface="Times New Roman"/>
                <a:cs typeface="Times New Roman"/>
                <a:sym typeface="Times New Roman"/>
              </a:rPr>
              <a:t>Vd = dead space volume (m3)</a:t>
            </a:r>
            <a:endParaRPr sz="2300" b="0" dirty="0">
              <a:latin typeface="Times New Roman"/>
              <a:ea typeface="Times New Roman"/>
              <a:cs typeface="Times New Roman"/>
              <a:sym typeface="Times New Roman"/>
            </a:endParaRPr>
          </a:p>
          <a:p>
            <a:pPr marL="0" lvl="0" indent="0" algn="l" rtl="0">
              <a:spcBef>
                <a:spcPts val="0"/>
              </a:spcBef>
              <a:spcAft>
                <a:spcPts val="0"/>
              </a:spcAft>
              <a:buNone/>
            </a:pPr>
            <a:r>
              <a:rPr lang="en" sz="2300" b="0" dirty="0">
                <a:latin typeface="Times New Roman"/>
                <a:ea typeface="Times New Roman"/>
                <a:cs typeface="Times New Roman"/>
                <a:sym typeface="Times New Roman"/>
              </a:rPr>
              <a:t>Vs = suction chamber volume (m3)</a:t>
            </a:r>
            <a:endParaRPr sz="2300" b="0" dirty="0">
              <a:latin typeface="Times New Roman"/>
              <a:ea typeface="Times New Roman"/>
              <a:cs typeface="Times New Roman"/>
              <a:sym typeface="Times New Roman"/>
            </a:endParaRPr>
          </a:p>
          <a:p>
            <a:pPr marL="0" lvl="0" indent="0" algn="l" rtl="0">
              <a:spcBef>
                <a:spcPts val="0"/>
              </a:spcBef>
              <a:spcAft>
                <a:spcPts val="0"/>
              </a:spcAft>
              <a:buNone/>
            </a:pPr>
            <a:endParaRPr sz="2300" b="0" dirty="0">
              <a:latin typeface="Times New Roman"/>
              <a:ea typeface="Times New Roman"/>
              <a:cs typeface="Times New Roman"/>
              <a:sym typeface="Times New Roman"/>
            </a:endParaRPr>
          </a:p>
          <a:p>
            <a:pPr marL="0" lvl="0" indent="0" algn="l" rtl="0">
              <a:spcBef>
                <a:spcPts val="0"/>
              </a:spcBef>
              <a:spcAft>
                <a:spcPts val="0"/>
              </a:spcAft>
              <a:buNone/>
            </a:pPr>
            <a:r>
              <a:rPr lang="en" sz="2322" b="0" dirty="0">
                <a:latin typeface="Times New Roman"/>
                <a:ea typeface="Times New Roman"/>
                <a:cs typeface="Times New Roman"/>
                <a:sym typeface="Times New Roman"/>
              </a:rPr>
              <a:t>Results:</a:t>
            </a:r>
            <a:endParaRPr sz="2522" b="0" dirty="0">
              <a:latin typeface="Times New Roman"/>
              <a:ea typeface="Times New Roman"/>
              <a:cs typeface="Times New Roman"/>
              <a:sym typeface="Times New Roman"/>
            </a:endParaRPr>
          </a:p>
          <a:p>
            <a:pPr marL="0" lvl="0" indent="0" algn="l" rtl="0">
              <a:spcBef>
                <a:spcPts val="0"/>
              </a:spcBef>
              <a:spcAft>
                <a:spcPts val="0"/>
              </a:spcAft>
              <a:buNone/>
            </a:pPr>
            <a:r>
              <a:rPr lang="en" sz="1844" b="0" dirty="0">
                <a:latin typeface="Times New Roman"/>
                <a:ea typeface="Times New Roman"/>
                <a:cs typeface="Times New Roman"/>
                <a:sym typeface="Times New Roman"/>
              </a:rPr>
              <a:t>		</a:t>
            </a:r>
            <a:endParaRPr sz="1844" b="0" dirty="0">
              <a:latin typeface="Times New Roman"/>
              <a:ea typeface="Times New Roman"/>
              <a:cs typeface="Times New Roman"/>
              <a:sym typeface="Times New Roman"/>
            </a:endParaRPr>
          </a:p>
          <a:p>
            <a:pPr marL="0" lvl="0" indent="0" algn="l" rtl="0">
              <a:spcBef>
                <a:spcPts val="0"/>
              </a:spcBef>
              <a:spcAft>
                <a:spcPts val="0"/>
              </a:spcAft>
              <a:buNone/>
            </a:pPr>
            <a:r>
              <a:rPr lang="en" sz="1844" b="0" dirty="0">
                <a:latin typeface="Times New Roman"/>
                <a:ea typeface="Times New Roman"/>
                <a:cs typeface="Times New Roman"/>
                <a:sym typeface="Times New Roman"/>
              </a:rPr>
              <a:t>          	            </a:t>
            </a:r>
            <a:r>
              <a:rPr lang="en" sz="3000" dirty="0">
                <a:latin typeface="Times New Roman"/>
                <a:ea typeface="Times New Roman"/>
                <a:cs typeface="Times New Roman"/>
                <a:sym typeface="Times New Roman"/>
              </a:rPr>
              <a:t>Throughput = Q = r*((Vs*Pi)-(Vd*Po))</a:t>
            </a:r>
            <a:endParaRPr sz="3000" dirty="0">
              <a:latin typeface="Times New Roman"/>
              <a:ea typeface="Times New Roman"/>
              <a:cs typeface="Times New Roman"/>
              <a:sym typeface="Times New Roman"/>
            </a:endParaRPr>
          </a:p>
          <a:p>
            <a:pPr marL="0" lvl="0" indent="0" algn="l" rtl="0">
              <a:spcBef>
                <a:spcPts val="0"/>
              </a:spcBef>
              <a:spcAft>
                <a:spcPts val="0"/>
              </a:spcAft>
              <a:buNone/>
            </a:pPr>
            <a:r>
              <a:rPr lang="en" sz="3000" dirty="0">
                <a:latin typeface="Times New Roman"/>
                <a:ea typeface="Times New Roman"/>
                <a:cs typeface="Times New Roman"/>
                <a:sym typeface="Times New Roman"/>
              </a:rPr>
              <a:t>	 </a:t>
            </a:r>
            <a:r>
              <a:rPr lang="en" sz="3000" dirty="0" smtClean="0">
                <a:latin typeface="Times New Roman"/>
                <a:ea typeface="Times New Roman"/>
                <a:cs typeface="Times New Roman"/>
                <a:sym typeface="Times New Roman"/>
              </a:rPr>
              <a:t>       Pumping </a:t>
            </a:r>
            <a:r>
              <a:rPr lang="en" sz="3000" dirty="0">
                <a:latin typeface="Times New Roman"/>
                <a:ea typeface="Times New Roman"/>
                <a:cs typeface="Times New Roman"/>
                <a:sym typeface="Times New Roman"/>
              </a:rPr>
              <a:t>Speed = S = </a:t>
            </a:r>
            <a:r>
              <a:rPr lang="en" sz="3000" dirty="0" smtClean="0">
                <a:latin typeface="Times New Roman"/>
                <a:ea typeface="Times New Roman"/>
                <a:cs typeface="Times New Roman"/>
                <a:sym typeface="Times New Roman"/>
              </a:rPr>
              <a:t>Q/Pi</a:t>
            </a:r>
            <a:endParaRPr sz="3000" dirty="0">
              <a:latin typeface="Times New Roman"/>
              <a:ea typeface="Times New Roman"/>
              <a:cs typeface="Times New Roman"/>
              <a:sym typeface="Times New Roman"/>
            </a:endParaRPr>
          </a:p>
          <a:p>
            <a:pPr marL="0" lvl="0" indent="0" algn="l" rtl="0">
              <a:spcBef>
                <a:spcPts val="0"/>
              </a:spcBef>
              <a:spcAft>
                <a:spcPts val="0"/>
              </a:spcAft>
              <a:buSzPct val="33000"/>
              <a:buNone/>
            </a:pPr>
            <a:endParaRPr sz="30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471715" y="471714"/>
            <a:ext cx="8389599" cy="4434113"/>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413</Words>
  <Application>Microsoft Office PowerPoint</Application>
  <PresentationFormat>On-screen Show (16:9)</PresentationFormat>
  <Paragraphs>71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Arial</vt:lpstr>
      <vt:lpstr>Source Code Pro</vt:lpstr>
      <vt:lpstr>Ubuntu</vt:lpstr>
      <vt:lpstr>Amatic SC</vt:lpstr>
      <vt:lpstr>Beach Day</vt:lpstr>
      <vt:lpstr>PH203: Vacuum Science and Techniques Assignment</vt:lpstr>
      <vt:lpstr>OUR TEAM</vt:lpstr>
      <vt:lpstr>Problem Statement</vt:lpstr>
      <vt:lpstr>How to use Computer Programme</vt:lpstr>
      <vt:lpstr>Snaps from the Website</vt:lpstr>
      <vt:lpstr>Pumping Speed and Throughput  Pumping Speed: Pumping speed is formally defined as the ratio of the throughput of a given gas to the partial pressure of that gas at a specific point near the inlet port of the pump. With less formality, but more clarity, it is the volume of gas (at any pressure) that is removed from the system by the pump in unit time. Pumping speed is indicated in m3 · s-1. The units of m³ · h-1, l · s-1 and l · min-1 are also customary.  Throughput: Throughput is defined as the volume of gas moving through a plane, per unit time, multiplied by the pressure at the plane also known as “Gas Load”. Throughput is indicated in Pa m3 s-1                           qpV = S⋅p = (dV/dt)⋅p   </vt:lpstr>
      <vt:lpstr>For Gas Equation   n = moles of gas P = pressure (Pa) T = temperature (K) t = time (s)  Results:         Throughput = Q = (nRT)/t                            Pumping Speed = S = Q/P   </vt:lpstr>
      <vt:lpstr>For Suction Chamber  r = rotational speed Pi = input pressure (Pa) Po = output pressure (Pa) Vd = dead space volume (m3) Vs = suction chamber volume (m3)  Results:                           Throughput = Q = r*((Vs*Pi)-(Vd*Po))          Pumping Speed = S = Q/Pi </vt:lpstr>
      <vt:lpstr>PowerPoint Presentation</vt:lpstr>
      <vt:lpstr>PowerPoint Presentation</vt:lpstr>
      <vt:lpstr>Data calculated using gas equation</vt:lpstr>
      <vt:lpstr>Data calculated using suction chamber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PH203: Vacuum Science and Techniques Assignment</dc:title>
  <cp:lastModifiedBy>Adarsh Kumar</cp:lastModifiedBy>
  <cp:revision>9</cp:revision>
  <dcterms:modified xsi:type="dcterms:W3CDTF">2022-12-05T08:02:39Z</dcterms:modified>
</cp:coreProperties>
</file>