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714" r:id="rId3"/>
    <p:sldId id="751" r:id="rId4"/>
    <p:sldId id="760" r:id="rId5"/>
    <p:sldId id="487" r:id="rId6"/>
  </p:sldIdLst>
  <p:sldSz cx="9144000" cy="5143500" type="screen16x9"/>
  <p:notesSz cx="7315200" cy="12344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87" autoAdjust="0"/>
    <p:restoredTop sz="95087" autoAdjust="0"/>
  </p:normalViewPr>
  <p:slideViewPr>
    <p:cSldViewPr>
      <p:cViewPr varScale="1">
        <p:scale>
          <a:sx n="87" d="100"/>
          <a:sy n="87" d="100"/>
        </p:scale>
        <p:origin x="-1008" y="-9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5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80" y="5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/>
          <a:lstStyle>
            <a:lvl1pPr algn="r">
              <a:defRPr sz="1600"/>
            </a:lvl1pPr>
          </a:lstStyle>
          <a:p>
            <a:fld id="{32836D55-C9C6-41FB-B0E7-05088DC87CF3}" type="datetimeFigureOut">
              <a:rPr lang="en-US" smtClean="0"/>
              <a:pPr/>
              <a:t>2023-04-17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5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80" y="11725960"/>
            <a:ext cx="3170237" cy="616403"/>
          </a:xfrm>
          <a:prstGeom prst="rect">
            <a:avLst/>
          </a:prstGeom>
        </p:spPr>
        <p:txBody>
          <a:bodyPr vert="horz" lIns="123469" tIns="61735" rIns="123469" bIns="61735" rtlCol="0" anchor="b"/>
          <a:lstStyle>
            <a:lvl1pPr algn="r">
              <a:defRPr sz="1600"/>
            </a:lvl1pPr>
          </a:lstStyle>
          <a:p>
            <a:fld id="{94A01664-0125-4083-8587-AFF99C9973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/>
          <a:lstStyle>
            <a:lvl1pPr algn="r">
              <a:defRPr sz="1600"/>
            </a:lvl1pPr>
          </a:lstStyle>
          <a:p>
            <a:pPr>
              <a:defRPr/>
            </a:pPr>
            <a:fld id="{7890D98F-6777-4E6F-ABF9-57B8519804F8}" type="datetimeFigureOut">
              <a:rPr lang="en-US"/>
              <a:pPr>
                <a:defRPr/>
              </a:pPr>
              <a:t>2023-04-17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55613" y="922338"/>
            <a:ext cx="8231188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30502" tIns="65253" rIns="130502" bIns="6525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3" y="5863591"/>
            <a:ext cx="5852159" cy="5554983"/>
          </a:xfrm>
          <a:prstGeom prst="rect">
            <a:avLst/>
          </a:prstGeom>
        </p:spPr>
        <p:txBody>
          <a:bodyPr vert="horz" lIns="130502" tIns="65253" rIns="130502" bIns="65253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l">
              <a:defRPr sz="16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11725038"/>
            <a:ext cx="3169920" cy="617223"/>
          </a:xfrm>
          <a:prstGeom prst="rect">
            <a:avLst/>
          </a:prstGeom>
        </p:spPr>
        <p:txBody>
          <a:bodyPr vert="horz" lIns="130502" tIns="65253" rIns="130502" bIns="65253" rtlCol="0" anchor="b"/>
          <a:lstStyle>
            <a:lvl1pPr algn="r">
              <a:defRPr sz="1600"/>
            </a:lvl1pPr>
          </a:lstStyle>
          <a:p>
            <a:pPr>
              <a:defRPr/>
            </a:pPr>
            <a:fld id="{09AF5637-508C-4270-9C07-7A6F74887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AF5637-508C-4270-9C07-7A6F7488777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9E59A-8EC2-4DC5-999D-DAA8D02502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048000" y="2857500"/>
            <a:ext cx="6096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B966E-8C2D-4BC1-8E0A-7B3027E9F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DF35C-936D-46A5-8698-4D5B43DAAF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05980"/>
            <a:ext cx="2057401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1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7D3F1-DC93-4A28-AD18-25E4200373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4767264"/>
            <a:ext cx="246888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76600" y="4767264"/>
            <a:ext cx="2895600" cy="273844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179C8-1349-4548-830D-DF332C660C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76344D-F0A0-4571-8A46-68688683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5F2195-D903-4C08-986A-275315AD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82B95-DEC4-4DAB-B860-318CD0CDE3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EDE7-420D-4568-80FC-2440922981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D2A85-AE74-436B-B7CE-78D8E73A9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713E-C24A-4DA9-9E2B-69657B8B7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E43FF-E978-4C0D-9E32-2BB2C2A56A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362201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4767264"/>
            <a:ext cx="28956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3A9E59A-8EC2-4DC5-999D-DAA8D02502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857500"/>
            <a:ext cx="228601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5281/zenodo.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kademik.itb.ac.id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FI4002-01 2022-2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E2BD2-9046-4A03-9863-E4C5FD7D6D94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2857500"/>
            <a:ext cx="91440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54" name="Title 1"/>
          <p:cNvSpPr>
            <a:spLocks noGrp="1"/>
          </p:cNvSpPr>
          <p:nvPr>
            <p:ph type="ctrTitle"/>
          </p:nvPr>
        </p:nvSpPr>
        <p:spPr>
          <a:xfrm>
            <a:off x="342900" y="514350"/>
            <a:ext cx="8458201" cy="1843088"/>
          </a:xfrm>
        </p:spPr>
        <p:txBody>
          <a:bodyPr/>
          <a:lstStyle/>
          <a:p>
            <a:pPr eaLnBrk="1" hangingPunct="1"/>
            <a:r>
              <a:rPr lang="en-US" sz="4800" smtClean="0"/>
              <a:t>Artificial Neural Network 2431</a:t>
            </a:r>
            <a:r>
              <a:rPr lang="en-US" sz="4800"/>
              <a:t/>
            </a:r>
            <a:br>
              <a:rPr lang="en-US" sz="4800"/>
            </a:b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An illustration</a:t>
            </a:r>
            <a:r>
              <a:rPr lang="en-US" sz="3200" smtClean="0">
                <a:solidFill>
                  <a:schemeClr val="bg1">
                    <a:lumMod val="75000"/>
                  </a:schemeClr>
                </a:solidFill>
              </a:rPr>
              <a:t> of learning process</a:t>
            </a:r>
            <a:endParaRPr 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55" name="Subtitle 2"/>
          <p:cNvSpPr>
            <a:spLocks noGrp="1"/>
          </p:cNvSpPr>
          <p:nvPr>
            <p:ph type="subTitle" idx="1"/>
          </p:nvPr>
        </p:nvSpPr>
        <p:spPr>
          <a:xfrm>
            <a:off x="838202" y="2861369"/>
            <a:ext cx="7391398" cy="1360111"/>
          </a:xfrm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pt-BR" sz="1800" smtClean="0">
                <a:solidFill>
                  <a:schemeClr val="bg1"/>
                </a:solidFill>
              </a:rPr>
              <a:t>Sparisoma Viridi</a:t>
            </a:r>
            <a:r>
              <a:rPr lang="pt-BR" sz="1800" baseline="30000" smtClean="0">
                <a:solidFill>
                  <a:schemeClr val="bg1"/>
                </a:solidFill>
              </a:rPr>
              <a:t>1</a:t>
            </a:r>
            <a:endParaRPr lang="en-US" sz="1400" baseline="300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Nuclear </a:t>
            </a:r>
            <a:r>
              <a:rPr lang="en-US" sz="1400">
                <a:solidFill>
                  <a:schemeClr val="bg1"/>
                </a:solidFill>
              </a:rPr>
              <a:t>Physics and Biophysics Research Division, Faculty of Mathematics and Natural Sciences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1400" baseline="30000" smtClean="0">
                <a:solidFill>
                  <a:schemeClr val="bg1"/>
                </a:solidFill>
              </a:rPr>
              <a:t>1</a:t>
            </a:r>
            <a:r>
              <a:rPr lang="en-US" sz="1400" smtClean="0">
                <a:solidFill>
                  <a:schemeClr val="bg1"/>
                </a:solidFill>
              </a:rPr>
              <a:t>Institut </a:t>
            </a:r>
            <a:r>
              <a:rPr lang="en-US" sz="1400">
                <a:solidFill>
                  <a:schemeClr val="bg1"/>
                </a:solidFill>
              </a:rPr>
              <a:t>Teknologi Bandung, Bandung 40132, </a:t>
            </a:r>
            <a:r>
              <a:rPr lang="en-US" sz="1400" smtClean="0">
                <a:solidFill>
                  <a:schemeClr val="bg1"/>
                </a:solidFill>
              </a:rPr>
              <a:t>Indonesia</a:t>
            </a:r>
          </a:p>
          <a:p>
            <a:pPr algn="l" eaLnBrk="1" hangingPunct="1">
              <a:lnSpc>
                <a:spcPct val="80000"/>
              </a:lnSpc>
            </a:pPr>
            <a:endParaRPr lang="en-US" sz="1400" smtClean="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1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endParaRPr lang="en-US" sz="400">
              <a:solidFill>
                <a:schemeClr val="bg1"/>
              </a:solidFill>
            </a:endParaRPr>
          </a:p>
          <a:p>
            <a:pPr algn="l" eaLnBrk="1" hangingPunct="1">
              <a:lnSpc>
                <a:spcPct val="80000"/>
              </a:lnSpc>
            </a:pPr>
            <a:r>
              <a:rPr lang="en-US" sz="1100" smtClean="0">
                <a:solidFill>
                  <a:schemeClr val="bg1"/>
                </a:solidFill>
              </a:rPr>
              <a:t>20230410-v0| </a:t>
            </a:r>
            <a:r>
              <a:rPr lang="en-US" sz="1100">
                <a:solidFill>
                  <a:schemeClr val="bg1"/>
                </a:solidFill>
              </a:rPr>
              <a:t>https://</a:t>
            </a:r>
            <a:r>
              <a:rPr lang="en-US" sz="1100" smtClean="0">
                <a:solidFill>
                  <a:schemeClr val="bg1"/>
                </a:solidFill>
              </a:rPr>
              <a:t>doi.org/10.5281/zenodo.</a:t>
            </a:r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8" name="Rectangle 7">
            <a:hlinkClick r:id="rId3"/>
          </p:cNvPr>
          <p:cNvSpPr/>
          <p:nvPr/>
        </p:nvSpPr>
        <p:spPr>
          <a:xfrm>
            <a:off x="1764393" y="4238624"/>
            <a:ext cx="2386195" cy="238126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2" y="4767264"/>
            <a:ext cx="2895600" cy="273844"/>
          </a:xfrm>
        </p:spPr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r>
              <a:rPr lang="en-US" smtClean="0"/>
              <a:t>Architecture</a:t>
            </a:r>
            <a:r>
              <a:rPr lang="en-US"/>
              <a:t>	3</a:t>
            </a:r>
          </a:p>
          <a:p>
            <a:pPr>
              <a:tabLst>
                <a:tab pos="3657600" algn="r"/>
              </a:tabLst>
            </a:pPr>
            <a:endParaRPr lang="en-US"/>
          </a:p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tabLst>
                <a:tab pos="3657600" algn="r"/>
              </a:tabLst>
            </a:pP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282B95-DEC4-4DAB-B860-318CD0CDE35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6344D-F0A0-4571-8A46-68688683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9" name="Subtitle 2"/>
          <p:cNvSpPr>
            <a:spLocks/>
          </p:cNvSpPr>
          <p:nvPr/>
        </p:nvSpPr>
        <p:spPr bwMode="auto">
          <a:xfrm>
            <a:off x="3581399" y="3105150"/>
            <a:ext cx="5105401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Font typeface="Arial" charset="0"/>
              <a:buNone/>
            </a:pPr>
            <a:r>
              <a:rPr lang="en-US" sz="2800" b="1" smtClean="0">
                <a:solidFill>
                  <a:schemeClr val="bg1"/>
                </a:solidFill>
                <a:latin typeface="Calibri" pitchFamily="34" charset="0"/>
              </a:rPr>
              <a:t>Architecture</a:t>
            </a:r>
            <a:endParaRPr lang="en-US" sz="2800" b="1">
              <a:solidFill>
                <a:schemeClr val="bg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6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7372350" y="1962150"/>
            <a:ext cx="533400" cy="2209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6010275" y="1962150"/>
            <a:ext cx="533400" cy="22098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4419600" y="1962150"/>
            <a:ext cx="533400" cy="2209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Neuron types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    input neuron</a:t>
            </a:r>
          </a:p>
          <a:p>
            <a:r>
              <a:rPr lang="en-US" smtClean="0"/>
              <a:t> </a:t>
            </a:r>
            <a:r>
              <a:rPr lang="en-US" smtClean="0"/>
              <a:t>    hidden neuron</a:t>
            </a:r>
          </a:p>
          <a:p>
            <a:r>
              <a:rPr lang="en-US" smtClean="0"/>
              <a:t> </a:t>
            </a:r>
            <a:r>
              <a:rPr lang="en-US" smtClean="0"/>
              <a:t>    output neuron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FI4002-01 2022-2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0713E-C24A-4DA9-9E2B-69657B8B78F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1714500"/>
            <a:ext cx="304800" cy="304800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62000" y="1276350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62000" y="216535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524375" y="2387787"/>
            <a:ext cx="304800" cy="1295400"/>
            <a:chOff x="4114800" y="1657350"/>
            <a:chExt cx="304800" cy="1295400"/>
          </a:xfrm>
        </p:grpSpPr>
        <p:sp>
          <p:nvSpPr>
            <p:cNvPr id="10" name="Oval 9"/>
            <p:cNvSpPr/>
            <p:nvPr/>
          </p:nvSpPr>
          <p:spPr>
            <a:xfrm>
              <a:off x="4114800" y="16573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4114800" y="2647950"/>
              <a:ext cx="304800" cy="304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2" name="Object 11"/>
            <p:cNvGraphicFramePr>
              <a:graphicFrameLocks noChangeAspect="1"/>
            </p:cNvGraphicFramePr>
            <p:nvPr/>
          </p:nvGraphicFramePr>
          <p:xfrm>
            <a:off x="4152900" y="2058194"/>
            <a:ext cx="228600" cy="493713"/>
          </p:xfrm>
          <a:graphic>
            <a:graphicData uri="http://schemas.openxmlformats.org/presentationml/2006/ole">
              <p:oleObj spid="_x0000_s1026" name="Equation" r:id="rId4" imgW="75960" imgH="164880" progId="Equation.3">
                <p:embed/>
              </p:oleObj>
            </a:graphicData>
          </a:graphic>
        </p:graphicFrame>
      </p:grpSp>
      <p:grpSp>
        <p:nvGrpSpPr>
          <p:cNvPr id="16" name="Group 15"/>
          <p:cNvGrpSpPr/>
          <p:nvPr/>
        </p:nvGrpSpPr>
        <p:grpSpPr>
          <a:xfrm>
            <a:off x="6124575" y="2273487"/>
            <a:ext cx="304800" cy="1524000"/>
            <a:chOff x="5067300" y="1504950"/>
            <a:chExt cx="304800" cy="1524000"/>
          </a:xfrm>
        </p:grpSpPr>
        <p:sp>
          <p:nvSpPr>
            <p:cNvPr id="13" name="Oval 12"/>
            <p:cNvSpPr/>
            <p:nvPr/>
          </p:nvSpPr>
          <p:spPr>
            <a:xfrm>
              <a:off x="5067300" y="15049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067300" y="2724150"/>
              <a:ext cx="304800" cy="3048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5105400" y="2020094"/>
            <a:ext cx="228600" cy="493712"/>
          </p:xfrm>
          <a:graphic>
            <a:graphicData uri="http://schemas.openxmlformats.org/presentationml/2006/ole">
              <p:oleObj spid="_x0000_s1027" name="Equation" r:id="rId5" imgW="75960" imgH="164880" progId="Equation.3">
                <p:embed/>
              </p:oleObj>
            </a:graphicData>
          </a:graphic>
        </p:graphicFrame>
      </p:grpSp>
      <p:sp>
        <p:nvSpPr>
          <p:cNvPr id="18" name="Oval 17"/>
          <p:cNvSpPr/>
          <p:nvPr/>
        </p:nvSpPr>
        <p:spPr>
          <a:xfrm>
            <a:off x="7496175" y="2883087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4829175" y="24258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5032188" y="24003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 flipH="1" flipV="1">
            <a:off x="5032188" y="2286000"/>
            <a:ext cx="889374" cy="138467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829175" y="3530787"/>
            <a:ext cx="1295400" cy="114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>
          <a:xfrm>
            <a:off x="6429375" y="2425887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18" idx="3"/>
          </p:cNvCxnSpPr>
          <p:nvPr/>
        </p:nvCxnSpPr>
        <p:spPr>
          <a:xfrm flipV="1">
            <a:off x="6429375" y="3143250"/>
            <a:ext cx="1111437" cy="501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343400" y="1143000"/>
            <a:ext cx="68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input </a:t>
            </a:r>
            <a:r>
              <a:rPr lang="en-US" smtClean="0"/>
              <a:t>layer</a:t>
            </a:r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5829300" y="1143000"/>
            <a:ext cx="91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hidden layer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200900" y="1143000"/>
            <a:ext cx="83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output layer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FI4002-01 2022-2</a:t>
            </a:r>
            <a:endParaRPr lang="en-US"/>
          </a:p>
        </p:txBody>
      </p:sp>
      <p:sp>
        <p:nvSpPr>
          <p:cNvPr id="43011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smtClean="0"/>
              <a:t>2023-04-18 | 40132 | +62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470EBE-197A-4ED7-87F9-BAF4AD9A6869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3013" name="Title 6"/>
          <p:cNvSpPr>
            <a:spLocks noGrp="1"/>
          </p:cNvSpPr>
          <p:nvPr>
            <p:ph type="title" idx="4294967295"/>
          </p:nvPr>
        </p:nvSpPr>
        <p:spPr>
          <a:xfrm>
            <a:off x="457200" y="2091929"/>
            <a:ext cx="8229600" cy="857250"/>
          </a:xfrm>
        </p:spPr>
        <p:txBody>
          <a:bodyPr/>
          <a:lstStyle/>
          <a:p>
            <a:pPr eaLnBrk="1" hangingPunct="1"/>
            <a:r>
              <a:rPr lang="en-US"/>
              <a:t>Thank you</a:t>
            </a:r>
          </a:p>
        </p:txBody>
      </p:sp>
      <p:sp>
        <p:nvSpPr>
          <p:cNvPr id="6" name="Rectangle 5">
            <a:hlinkClick r:id="rId2"/>
          </p:cNvPr>
          <p:cNvSpPr/>
          <p:nvPr/>
        </p:nvSpPr>
        <p:spPr>
          <a:xfrm>
            <a:off x="469075" y="4348100"/>
            <a:ext cx="821772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/>
              <a:t>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7287</TotalTime>
  <Words>103</Words>
  <Application>Microsoft Office PowerPoint</Application>
  <PresentationFormat>On-screen Show (16:9)</PresentationFormat>
  <Paragraphs>37</Paragraphs>
  <Slides>5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Microsoft Equation 3.0</vt:lpstr>
      <vt:lpstr>Artificial Neural Network 2431 An illustration of learning process</vt:lpstr>
      <vt:lpstr>Outline</vt:lpstr>
      <vt:lpstr>Slide 3</vt:lpstr>
      <vt:lpstr>Neuron types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Fisika | Teknologi Informasi dan Komunikasi</dc:title>
  <dc:creator>Sparisoma Viridi</dc:creator>
  <cp:lastModifiedBy>Sparisoma Viridi</cp:lastModifiedBy>
  <cp:revision>1239</cp:revision>
  <dcterms:created xsi:type="dcterms:W3CDTF">2012-12-06T09:55:31Z</dcterms:created>
  <dcterms:modified xsi:type="dcterms:W3CDTF">2023-04-17T14:28:51Z</dcterms:modified>
</cp:coreProperties>
</file>