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60" r:id="rId4"/>
    <p:sldId id="258" r:id="rId5"/>
    <p:sldId id="259" r:id="rId6"/>
    <p:sldId id="261" r:id="rId7"/>
  </p:sldIdLst>
  <p:sldSz cx="14630400" cy="8229600"/>
  <p:notesSz cx="8229600" cy="14630400"/>
  <p:embeddedFontLst>
    <p:embeddedFont>
      <p:font typeface="DM Sans Medium" panose="020B0604020202020204" charset="0"/>
      <p:regular r:id="rId9"/>
    </p:embeddedFont>
    <p:embeddedFont>
      <p:font typeface="Inter" panose="020B0604020202020204" charset="0"/>
      <p:regular r:id="rId10"/>
    </p:embeddedFont>
    <p:embeddedFont>
      <p:font typeface="Consolas" panose="020B0609020204030204" pitchFamily="49"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5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18"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font" Target="fonts/font8.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font" Target="fonts/font7.fntdata"/><Relationship Id="rId10" Type="http://schemas.openxmlformats.org/officeDocument/2006/relationships/font" Target="fonts/font2.fntdata"/><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8939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6E2DB"/>
          </a:solidFill>
          <a:ln/>
        </p:spPr>
      </p:sp>
      <p:sp>
        <p:nvSpPr>
          <p:cNvPr id="3" name="Shape 1"/>
          <p:cNvSpPr/>
          <p:nvPr/>
        </p:nvSpPr>
        <p:spPr>
          <a:xfrm>
            <a:off x="0" y="0"/>
            <a:ext cx="14630400" cy="8229600"/>
          </a:xfrm>
          <a:prstGeom prst="rect">
            <a:avLst/>
          </a:prstGeom>
          <a:solidFill>
            <a:srgbClr val="F9F8F5"/>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946071"/>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VaultGuard++: Secure and Encrypted Password Manager</a:t>
            </a:r>
            <a:endParaRPr lang="en-US" sz="4450" dirty="0"/>
          </a:p>
        </p:txBody>
      </p:sp>
      <p:sp>
        <p:nvSpPr>
          <p:cNvPr id="4" name="Text 1"/>
          <p:cNvSpPr/>
          <p:nvPr/>
        </p:nvSpPr>
        <p:spPr>
          <a:xfrm>
            <a:off x="6280190" y="3412569"/>
            <a:ext cx="7556421" cy="1814513"/>
          </a:xfrm>
          <a:prstGeom prst="rect">
            <a:avLst/>
          </a:prstGeom>
          <a:noFill/>
          <a:ln/>
        </p:spPr>
        <p:txBody>
          <a:bodyPr wrap="square" lIns="0" tIns="0" rIns="0" bIns="0" rtlCol="0" anchor="t"/>
          <a:lstStyle/>
          <a:p>
            <a:pPr marL="0" indent="0" algn="l">
              <a:lnSpc>
                <a:spcPts val="2850"/>
              </a:lnSpc>
              <a:buNone/>
            </a:pPr>
            <a:r>
              <a:rPr lang="en-US" sz="1750" dirty="0">
                <a:solidFill>
                  <a:srgbClr val="161613"/>
                </a:solidFill>
                <a:latin typeface="Inter" pitchFamily="34" charset="0"/>
                <a:ea typeface="Inter" pitchFamily="34" charset="-122"/>
                <a:cs typeface="Inter" pitchFamily="34" charset="-120"/>
              </a:rPr>
              <a:t>In an age of escalating cybersecurity threats, protecting sensitive credentials is paramount. VaultGuard++ is a secure, offline-first password manager developed in modern C++, designed to store user credentials with military-grade encryption using Libsodium and OpenSSL (AES-256, SHA-256 with salt). </a:t>
            </a:r>
            <a:endParaRPr lang="en-US" sz="1750" dirty="0"/>
          </a:p>
        </p:txBody>
      </p:sp>
      <p:sp>
        <p:nvSpPr>
          <p:cNvPr id="5" name="Text 2"/>
          <p:cNvSpPr/>
          <p:nvPr/>
        </p:nvSpPr>
        <p:spPr>
          <a:xfrm>
            <a:off x="6280190" y="5482233"/>
            <a:ext cx="7556421" cy="725805"/>
          </a:xfrm>
          <a:prstGeom prst="rect">
            <a:avLst/>
          </a:prstGeom>
          <a:noFill/>
          <a:ln/>
        </p:spPr>
        <p:txBody>
          <a:bodyPr wrap="square" lIns="0" tIns="0" rIns="0" bIns="0" rtlCol="0" anchor="t"/>
          <a:lstStyle/>
          <a:p>
            <a:pPr marL="0" indent="0" algn="l">
              <a:lnSpc>
                <a:spcPts val="2850"/>
              </a:lnSpc>
              <a:buNone/>
            </a:pPr>
            <a:r>
              <a:rPr lang="en-US" sz="1750" dirty="0">
                <a:solidFill>
                  <a:srgbClr val="161613"/>
                </a:solidFill>
                <a:latin typeface="Inter" pitchFamily="34" charset="0"/>
                <a:ea typeface="Inter" pitchFamily="34" charset="-122"/>
                <a:cs typeface="Inter" pitchFamily="34" charset="-120"/>
              </a:rPr>
              <a:t>This project is the result of dedicated effort by our team from the Cyber Security department at Air University.</a:t>
            </a:r>
            <a:endParaRPr lang="en-US" sz="1750" dirty="0"/>
          </a:p>
        </p:txBody>
      </p:sp>
      <p:sp>
        <p:nvSpPr>
          <p:cNvPr id="6" name="Text 3"/>
          <p:cNvSpPr/>
          <p:nvPr/>
        </p:nvSpPr>
        <p:spPr>
          <a:xfrm>
            <a:off x="6280190" y="6463189"/>
            <a:ext cx="7556421" cy="37052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61613"/>
                </a:solidFill>
                <a:highlight>
                  <a:srgbClr val="E3E3E8"/>
                </a:highlight>
                <a:latin typeface="Consolas" pitchFamily="34" charset="0"/>
                <a:ea typeface="Consolas" pitchFamily="34" charset="-122"/>
                <a:cs typeface="Consolas" pitchFamily="34" charset="-120"/>
              </a:rPr>
              <a:t>Muhammad Adeel Haider (241541)</a:t>
            </a:r>
            <a:endParaRPr lang="en-US" sz="1750" dirty="0"/>
          </a:p>
        </p:txBody>
      </p:sp>
      <p:sp>
        <p:nvSpPr>
          <p:cNvPr id="7" name="Text 4"/>
          <p:cNvSpPr/>
          <p:nvPr/>
        </p:nvSpPr>
        <p:spPr>
          <a:xfrm>
            <a:off x="6280190" y="6913007"/>
            <a:ext cx="7556421" cy="37052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161613"/>
                </a:solidFill>
                <a:highlight>
                  <a:srgbClr val="E3E3E8"/>
                </a:highlight>
                <a:latin typeface="Consolas" pitchFamily="34" charset="0"/>
                <a:ea typeface="Consolas" pitchFamily="34" charset="-122"/>
                <a:cs typeface="Consolas" pitchFamily="34" charset="-120"/>
              </a:rPr>
              <a:t>Umar Farooq (241575)</a:t>
            </a:r>
            <a:endParaRPr lang="en-US" sz="1750" dirty="0"/>
          </a:p>
        </p:txBody>
      </p:sp>
      <p:pic>
        <p:nvPicPr>
          <p:cNvPr id="8" name="Picture 7"/>
          <p:cNvPicPr>
            <a:picLocks noChangeAspect="1"/>
          </p:cNvPicPr>
          <p:nvPr/>
        </p:nvPicPr>
        <p:blipFill>
          <a:blip r:embed="rId4"/>
          <a:stretch>
            <a:fillRect/>
          </a:stretch>
        </p:blipFill>
        <p:spPr>
          <a:xfrm>
            <a:off x="12667976" y="7638968"/>
            <a:ext cx="1962424" cy="590632"/>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95588"/>
            <a:ext cx="13042821" cy="1417558"/>
          </a:xfrm>
          <a:prstGeom prst="rect">
            <a:avLst/>
          </a:prstGeom>
          <a:noFill/>
          <a:ln/>
        </p:spPr>
        <p:txBody>
          <a:bodyPr wrap="square" lIns="0" tIns="0" rIns="0" bIns="0" rtlCol="0" anchor="t"/>
          <a:lstStyle/>
          <a:p>
            <a:pPr marL="0" indent="0" algn="l">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Introduction: Addressing Password Vulnerabilities</a:t>
            </a:r>
            <a:endParaRPr lang="en-US" sz="4450" dirty="0"/>
          </a:p>
        </p:txBody>
      </p:sp>
      <p:sp>
        <p:nvSpPr>
          <p:cNvPr id="3" name="Text 1"/>
          <p:cNvSpPr/>
          <p:nvPr/>
        </p:nvSpPr>
        <p:spPr>
          <a:xfrm>
            <a:off x="793790" y="2766774"/>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161613"/>
                </a:solidFill>
                <a:latin typeface="Inter" pitchFamily="34" charset="0"/>
                <a:ea typeface="Inter" pitchFamily="34" charset="-122"/>
                <a:cs typeface="Inter" pitchFamily="34" charset="-120"/>
              </a:rPr>
              <a:t>In today's digital world, managing numerous passwords is challenging, leading to vulnerabilities like weak or reused credentials. VaultGuard++ is a secure, offline-first password manager developed in modern C++, designed to protect user credentials using strong cryptographic standards, session security, and optional encrypted backups to Google Drive.</a:t>
            </a:r>
            <a:endParaRPr lang="en-US" sz="1750" dirty="0"/>
          </a:p>
        </p:txBody>
      </p:sp>
      <p:sp>
        <p:nvSpPr>
          <p:cNvPr id="4" name="Text 2"/>
          <p:cNvSpPr/>
          <p:nvPr/>
        </p:nvSpPr>
        <p:spPr>
          <a:xfrm>
            <a:off x="793790" y="433744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61613"/>
                </a:solidFill>
                <a:latin typeface="DM Sans Medium" pitchFamily="34" charset="0"/>
                <a:ea typeface="DM Sans Medium" pitchFamily="34" charset="-122"/>
                <a:cs typeface="DM Sans Medium" pitchFamily="34" charset="-120"/>
              </a:rPr>
              <a:t>Problem Statement</a:t>
            </a:r>
            <a:endParaRPr lang="en-US" sz="2200" dirty="0"/>
          </a:p>
        </p:txBody>
      </p:sp>
      <p:sp>
        <p:nvSpPr>
          <p:cNvPr id="5" name="Text 3"/>
          <p:cNvSpPr/>
          <p:nvPr/>
        </p:nvSpPr>
        <p:spPr>
          <a:xfrm>
            <a:off x="793790" y="4918591"/>
            <a:ext cx="6244709" cy="1088708"/>
          </a:xfrm>
          <a:prstGeom prst="rect">
            <a:avLst/>
          </a:prstGeom>
          <a:noFill/>
          <a:ln/>
        </p:spPr>
        <p:txBody>
          <a:bodyPr wrap="square" lIns="0" tIns="0" rIns="0" bIns="0" rtlCol="0" anchor="t"/>
          <a:lstStyle/>
          <a:p>
            <a:pPr marL="0" indent="0" algn="l">
              <a:lnSpc>
                <a:spcPts val="2850"/>
              </a:lnSpc>
              <a:buNone/>
            </a:pPr>
            <a:r>
              <a:rPr lang="en-US" sz="1750" dirty="0">
                <a:solidFill>
                  <a:srgbClr val="161613"/>
                </a:solidFill>
                <a:latin typeface="Inter" pitchFamily="34" charset="0"/>
                <a:ea typeface="Inter" pitchFamily="34" charset="-122"/>
                <a:cs typeface="Inter" pitchFamily="34" charset="-120"/>
              </a:rPr>
              <a:t>Traditional password storage risks password fatigue and data leaks. Many tools store passwords in plaintext or rely on constant cloud access, raising privacy concerns.</a:t>
            </a:r>
            <a:endParaRPr lang="en-US" sz="1750" dirty="0"/>
          </a:p>
        </p:txBody>
      </p:sp>
      <p:sp>
        <p:nvSpPr>
          <p:cNvPr id="6" name="Text 4"/>
          <p:cNvSpPr/>
          <p:nvPr/>
        </p:nvSpPr>
        <p:spPr>
          <a:xfrm>
            <a:off x="7599521" y="4337447"/>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161613"/>
                </a:solidFill>
                <a:latin typeface="DM Sans Medium" pitchFamily="34" charset="0"/>
                <a:ea typeface="DM Sans Medium" pitchFamily="34" charset="-122"/>
                <a:cs typeface="DM Sans Medium" pitchFamily="34" charset="-120"/>
              </a:rPr>
              <a:t>Solution Overview</a:t>
            </a:r>
            <a:endParaRPr lang="en-US" sz="2200" dirty="0"/>
          </a:p>
        </p:txBody>
      </p:sp>
      <p:sp>
        <p:nvSpPr>
          <p:cNvPr id="7" name="Text 5"/>
          <p:cNvSpPr/>
          <p:nvPr/>
        </p:nvSpPr>
        <p:spPr>
          <a:xfrm>
            <a:off x="7599521" y="491859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161613"/>
                </a:solidFill>
                <a:latin typeface="Inter" pitchFamily="34" charset="0"/>
                <a:ea typeface="Inter" pitchFamily="34" charset="-122"/>
                <a:cs typeface="Inter" pitchFamily="34" charset="-120"/>
              </a:rPr>
              <a:t>Offline Security:</a:t>
            </a:r>
            <a:r>
              <a:rPr lang="en-US" sz="1750" dirty="0">
                <a:solidFill>
                  <a:srgbClr val="161613"/>
                </a:solidFill>
                <a:latin typeface="Inter" pitchFamily="34" charset="0"/>
                <a:ea typeface="Inter" pitchFamily="34" charset="-122"/>
                <a:cs typeface="Inter" pitchFamily="34" charset="-120"/>
              </a:rPr>
              <a:t> Vaults are encrypted locally using industry-standard algorithms.</a:t>
            </a:r>
            <a:endParaRPr lang="en-US" sz="1750" dirty="0"/>
          </a:p>
        </p:txBody>
      </p:sp>
      <p:sp>
        <p:nvSpPr>
          <p:cNvPr id="8" name="Text 6"/>
          <p:cNvSpPr/>
          <p:nvPr/>
        </p:nvSpPr>
        <p:spPr>
          <a:xfrm>
            <a:off x="7599521" y="5723692"/>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161613"/>
                </a:solidFill>
                <a:latin typeface="Inter" pitchFamily="34" charset="0"/>
                <a:ea typeface="Inter" pitchFamily="34" charset="-122"/>
                <a:cs typeface="Inter" pitchFamily="34" charset="-120"/>
              </a:rPr>
              <a:t>Optional Cloud Sync:</a:t>
            </a:r>
            <a:r>
              <a:rPr lang="en-US" sz="1750" dirty="0">
                <a:solidFill>
                  <a:srgbClr val="161613"/>
                </a:solidFill>
                <a:latin typeface="Inter" pitchFamily="34" charset="0"/>
                <a:ea typeface="Inter" pitchFamily="34" charset="-122"/>
                <a:cs typeface="Inter" pitchFamily="34" charset="-120"/>
              </a:rPr>
              <a:t> Securely back up encrypted vaults to Google Drive.</a:t>
            </a:r>
            <a:endParaRPr lang="en-US" sz="1750" dirty="0"/>
          </a:p>
        </p:txBody>
      </p:sp>
      <p:sp>
        <p:nvSpPr>
          <p:cNvPr id="9" name="Text 7"/>
          <p:cNvSpPr/>
          <p:nvPr/>
        </p:nvSpPr>
        <p:spPr>
          <a:xfrm>
            <a:off x="7599521" y="6528792"/>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161613"/>
                </a:solidFill>
                <a:latin typeface="Inter" pitchFamily="34" charset="0"/>
                <a:ea typeface="Inter" pitchFamily="34" charset="-122"/>
                <a:cs typeface="Inter" pitchFamily="34" charset="-120"/>
              </a:rPr>
              <a:t>Zero-Knowledge Architecture:</a:t>
            </a:r>
            <a:r>
              <a:rPr lang="en-US" sz="1750" dirty="0">
                <a:solidFill>
                  <a:srgbClr val="161613"/>
                </a:solidFill>
                <a:latin typeface="Inter" pitchFamily="34" charset="0"/>
                <a:ea typeface="Inter" pitchFamily="34" charset="-122"/>
                <a:cs typeface="Inter" pitchFamily="34" charset="-120"/>
              </a:rPr>
              <a:t> Master passwords are never stored or transmitted in plaintext.</a:t>
            </a:r>
            <a:endParaRPr lang="en-US" sz="1750" dirty="0"/>
          </a:p>
        </p:txBody>
      </p:sp>
      <p:pic>
        <p:nvPicPr>
          <p:cNvPr id="10" name="Picture 9"/>
          <p:cNvPicPr>
            <a:picLocks noChangeAspect="1"/>
          </p:cNvPicPr>
          <p:nvPr/>
        </p:nvPicPr>
        <p:blipFill>
          <a:blip r:embed="rId3"/>
          <a:stretch>
            <a:fillRect/>
          </a:stretch>
        </p:blipFill>
        <p:spPr>
          <a:xfrm>
            <a:off x="12667976" y="7638968"/>
            <a:ext cx="1962424" cy="59063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267"/>
          </a:xfrm>
          <a:prstGeom prst="rect">
            <a:avLst/>
          </a:prstGeom>
        </p:spPr>
      </p:pic>
      <p:sp>
        <p:nvSpPr>
          <p:cNvPr id="3" name="Text 0"/>
          <p:cNvSpPr/>
          <p:nvPr/>
        </p:nvSpPr>
        <p:spPr>
          <a:xfrm>
            <a:off x="6180773" y="545544"/>
            <a:ext cx="7755255" cy="1239917"/>
          </a:xfrm>
          <a:prstGeom prst="rect">
            <a:avLst/>
          </a:prstGeom>
          <a:noFill/>
          <a:ln/>
        </p:spPr>
        <p:txBody>
          <a:bodyPr wrap="square" lIns="0" tIns="0" rIns="0" bIns="0" rtlCol="0" anchor="t"/>
          <a:lstStyle/>
          <a:p>
            <a:pPr marL="0" indent="0" algn="l">
              <a:lnSpc>
                <a:spcPts val="4850"/>
              </a:lnSpc>
              <a:buNone/>
            </a:pPr>
            <a:r>
              <a:rPr lang="en-US" sz="3900" dirty="0">
                <a:solidFill>
                  <a:srgbClr val="161613"/>
                </a:solidFill>
                <a:latin typeface="DM Sans Medium" pitchFamily="34" charset="0"/>
                <a:ea typeface="DM Sans Medium" pitchFamily="34" charset="-122"/>
                <a:cs typeface="DM Sans Medium" pitchFamily="34" charset="-120"/>
              </a:rPr>
              <a:t>Security Considerations: Multi-Layered Protection</a:t>
            </a:r>
            <a:endParaRPr lang="en-US" sz="3900" dirty="0"/>
          </a:p>
        </p:txBody>
      </p:sp>
      <p:sp>
        <p:nvSpPr>
          <p:cNvPr id="4" name="Text 1"/>
          <p:cNvSpPr/>
          <p:nvPr/>
        </p:nvSpPr>
        <p:spPr>
          <a:xfrm>
            <a:off x="6180773" y="2082998"/>
            <a:ext cx="7755255" cy="1269206"/>
          </a:xfrm>
          <a:prstGeom prst="rect">
            <a:avLst/>
          </a:prstGeom>
          <a:noFill/>
          <a:ln/>
        </p:spPr>
        <p:txBody>
          <a:bodyPr wrap="square" lIns="0" tIns="0" rIns="0" bIns="0" rtlCol="0" anchor="t"/>
          <a:lstStyle/>
          <a:p>
            <a:pPr>
              <a:lnSpc>
                <a:spcPts val="2450"/>
              </a:lnSpc>
            </a:pPr>
            <a:r>
              <a:rPr lang="en-US" sz="1550" dirty="0">
                <a:solidFill>
                  <a:srgbClr val="161613"/>
                </a:solidFill>
                <a:latin typeface="Inter" pitchFamily="34" charset="0"/>
                <a:ea typeface="Inter" pitchFamily="34" charset="-122"/>
                <a:cs typeface="Inter" pitchFamily="34" charset="-120"/>
              </a:rPr>
              <a:t>VaultGuard++ prioritizes security with multiple layers of protection. From master password hashing to encrypted cloud backups, every feature is designed to safeguard user data against various cyber threats, ensuring confidentiality and integrity</a:t>
            </a:r>
            <a:r>
              <a:rPr lang="en-US" sz="1550" dirty="0">
                <a:solidFill>
                  <a:srgbClr val="161613"/>
                </a:solidFill>
                <a:latin typeface="Inter" pitchFamily="34" charset="0"/>
                <a:ea typeface="Inter" pitchFamily="34" charset="-122"/>
                <a:cs typeface="Inter" pitchFamily="34" charset="-120"/>
              </a:rPr>
              <a:t>. </a:t>
            </a:r>
            <a:endParaRPr lang="en-US" sz="1550" dirty="0"/>
          </a:p>
        </p:txBody>
      </p:sp>
      <p:sp>
        <p:nvSpPr>
          <p:cNvPr id="5" name="Shape 2"/>
          <p:cNvSpPr/>
          <p:nvPr/>
        </p:nvSpPr>
        <p:spPr>
          <a:xfrm>
            <a:off x="6205538" y="3565446"/>
            <a:ext cx="446246" cy="515660"/>
          </a:xfrm>
          <a:prstGeom prst="roundRect">
            <a:avLst>
              <a:gd name="adj" fmla="val 12295"/>
            </a:avLst>
          </a:prstGeom>
          <a:solidFill>
            <a:srgbClr val="E6E6E7"/>
          </a:solidFill>
          <a:ln/>
        </p:spPr>
      </p:sp>
      <p:pic>
        <p:nvPicPr>
          <p:cNvPr id="6" name="Image 1" descr="preencoded.png"/>
          <p:cNvPicPr>
            <a:picLocks noChangeAspect="1"/>
          </p:cNvPicPr>
          <p:nvPr/>
        </p:nvPicPr>
        <p:blipFill>
          <a:blip r:embed="rId4"/>
          <a:stretch>
            <a:fillRect/>
          </a:stretch>
        </p:blipFill>
        <p:spPr>
          <a:xfrm>
            <a:off x="6180773" y="3575328"/>
            <a:ext cx="495895" cy="495895"/>
          </a:xfrm>
          <a:prstGeom prst="rect">
            <a:avLst/>
          </a:prstGeom>
        </p:spPr>
      </p:pic>
      <p:sp>
        <p:nvSpPr>
          <p:cNvPr id="7" name="Text 3"/>
          <p:cNvSpPr/>
          <p:nvPr/>
        </p:nvSpPr>
        <p:spPr>
          <a:xfrm>
            <a:off x="6180773" y="4319111"/>
            <a:ext cx="3266242" cy="309920"/>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Master Password Protection</a:t>
            </a:r>
            <a:endParaRPr lang="en-US" sz="1950" dirty="0"/>
          </a:p>
        </p:txBody>
      </p:sp>
      <p:sp>
        <p:nvSpPr>
          <p:cNvPr id="8" name="Text 4"/>
          <p:cNvSpPr/>
          <p:nvPr/>
        </p:nvSpPr>
        <p:spPr>
          <a:xfrm>
            <a:off x="6180773" y="4747974"/>
            <a:ext cx="3753683" cy="634603"/>
          </a:xfrm>
          <a:prstGeom prst="rect">
            <a:avLst/>
          </a:prstGeom>
          <a:noFill/>
          <a:ln/>
        </p:spPr>
        <p:txBody>
          <a:bodyPr wrap="square" lIns="0" tIns="0" rIns="0" bIns="0" rtlCol="0" anchor="t"/>
          <a:lstStyle/>
          <a:p>
            <a:pPr marL="0" indent="0" algn="l">
              <a:lnSpc>
                <a:spcPts val="2450"/>
              </a:lnSpc>
              <a:buNone/>
            </a:pPr>
            <a:r>
              <a:rPr lang="en-US" sz="1550" dirty="0">
                <a:solidFill>
                  <a:srgbClr val="161613"/>
                </a:solidFill>
                <a:latin typeface="Inter" pitchFamily="34" charset="0"/>
                <a:ea typeface="Inter" pitchFamily="34" charset="-122"/>
                <a:cs typeface="Inter" pitchFamily="34" charset="-120"/>
              </a:rPr>
              <a:t>Hashed using Argon2id, never stored in plaintext.</a:t>
            </a:r>
            <a:endParaRPr lang="en-US" sz="1550" dirty="0"/>
          </a:p>
        </p:txBody>
      </p:sp>
      <p:sp>
        <p:nvSpPr>
          <p:cNvPr id="9" name="Shape 5"/>
          <p:cNvSpPr/>
          <p:nvPr/>
        </p:nvSpPr>
        <p:spPr>
          <a:xfrm>
            <a:off x="10207109" y="3565446"/>
            <a:ext cx="446246" cy="515660"/>
          </a:xfrm>
          <a:prstGeom prst="roundRect">
            <a:avLst>
              <a:gd name="adj" fmla="val 12295"/>
            </a:avLst>
          </a:prstGeom>
          <a:solidFill>
            <a:srgbClr val="E6E6E7"/>
          </a:solidFill>
          <a:ln/>
        </p:spPr>
      </p:sp>
      <p:pic>
        <p:nvPicPr>
          <p:cNvPr id="10" name="Image 2" descr="preencoded.png"/>
          <p:cNvPicPr>
            <a:picLocks noChangeAspect="1"/>
          </p:cNvPicPr>
          <p:nvPr/>
        </p:nvPicPr>
        <p:blipFill>
          <a:blip r:embed="rId4"/>
          <a:stretch>
            <a:fillRect/>
          </a:stretch>
        </p:blipFill>
        <p:spPr>
          <a:xfrm>
            <a:off x="10182344" y="3575328"/>
            <a:ext cx="495895" cy="495895"/>
          </a:xfrm>
          <a:prstGeom prst="rect">
            <a:avLst/>
          </a:prstGeom>
        </p:spPr>
      </p:pic>
      <p:sp>
        <p:nvSpPr>
          <p:cNvPr id="11" name="Text 6"/>
          <p:cNvSpPr/>
          <p:nvPr/>
        </p:nvSpPr>
        <p:spPr>
          <a:xfrm>
            <a:off x="10182344" y="4319111"/>
            <a:ext cx="2479953" cy="309920"/>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Data Encryption</a:t>
            </a:r>
            <a:endParaRPr lang="en-US" sz="1950" dirty="0"/>
          </a:p>
        </p:txBody>
      </p:sp>
      <p:sp>
        <p:nvSpPr>
          <p:cNvPr id="12" name="Text 7"/>
          <p:cNvSpPr/>
          <p:nvPr/>
        </p:nvSpPr>
        <p:spPr>
          <a:xfrm>
            <a:off x="10182344" y="4747974"/>
            <a:ext cx="3753683" cy="634603"/>
          </a:xfrm>
          <a:prstGeom prst="rect">
            <a:avLst/>
          </a:prstGeom>
          <a:noFill/>
          <a:ln/>
        </p:spPr>
        <p:txBody>
          <a:bodyPr wrap="square" lIns="0" tIns="0" rIns="0" bIns="0" rtlCol="0" anchor="t"/>
          <a:lstStyle/>
          <a:p>
            <a:pPr marL="0" indent="0" algn="l">
              <a:lnSpc>
                <a:spcPts val="2450"/>
              </a:lnSpc>
              <a:buNone/>
            </a:pPr>
            <a:r>
              <a:rPr lang="en-US" sz="1550" dirty="0">
                <a:solidFill>
                  <a:srgbClr val="161613"/>
                </a:solidFill>
                <a:latin typeface="Inter" pitchFamily="34" charset="0"/>
                <a:ea typeface="Inter" pitchFamily="34" charset="-122"/>
                <a:cs typeface="Inter" pitchFamily="34" charset="-120"/>
              </a:rPr>
              <a:t>XChaCha20-Poly1305 for confidentiality, integrity, authenticity.</a:t>
            </a:r>
            <a:endParaRPr lang="en-US" sz="1550" dirty="0"/>
          </a:p>
        </p:txBody>
      </p:sp>
      <p:sp>
        <p:nvSpPr>
          <p:cNvPr id="13" name="Shape 8"/>
          <p:cNvSpPr/>
          <p:nvPr/>
        </p:nvSpPr>
        <p:spPr>
          <a:xfrm>
            <a:off x="6205538" y="5868591"/>
            <a:ext cx="446246" cy="515660"/>
          </a:xfrm>
          <a:prstGeom prst="roundRect">
            <a:avLst>
              <a:gd name="adj" fmla="val 12295"/>
            </a:avLst>
          </a:prstGeom>
          <a:solidFill>
            <a:srgbClr val="E6E6E7"/>
          </a:solidFill>
          <a:ln/>
        </p:spPr>
      </p:sp>
      <p:pic>
        <p:nvPicPr>
          <p:cNvPr id="14" name="Image 3" descr="preencoded.png"/>
          <p:cNvPicPr>
            <a:picLocks noChangeAspect="1"/>
          </p:cNvPicPr>
          <p:nvPr/>
        </p:nvPicPr>
        <p:blipFill>
          <a:blip r:embed="rId4"/>
          <a:stretch>
            <a:fillRect/>
          </a:stretch>
        </p:blipFill>
        <p:spPr>
          <a:xfrm>
            <a:off x="6180773" y="5878473"/>
            <a:ext cx="495895" cy="495895"/>
          </a:xfrm>
          <a:prstGeom prst="rect">
            <a:avLst/>
          </a:prstGeom>
        </p:spPr>
      </p:pic>
      <p:sp>
        <p:nvSpPr>
          <p:cNvPr id="15" name="Text 9"/>
          <p:cNvSpPr/>
          <p:nvPr/>
        </p:nvSpPr>
        <p:spPr>
          <a:xfrm>
            <a:off x="6180773" y="6622256"/>
            <a:ext cx="2784038" cy="309920"/>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Zero-Knowledge Design</a:t>
            </a:r>
            <a:endParaRPr lang="en-US" sz="1950" dirty="0"/>
          </a:p>
        </p:txBody>
      </p:sp>
      <p:sp>
        <p:nvSpPr>
          <p:cNvPr id="16" name="Text 10"/>
          <p:cNvSpPr/>
          <p:nvPr/>
        </p:nvSpPr>
        <p:spPr>
          <a:xfrm>
            <a:off x="6180773" y="7051119"/>
            <a:ext cx="3753683" cy="634603"/>
          </a:xfrm>
          <a:prstGeom prst="rect">
            <a:avLst/>
          </a:prstGeom>
          <a:noFill/>
          <a:ln/>
        </p:spPr>
        <p:txBody>
          <a:bodyPr wrap="square" lIns="0" tIns="0" rIns="0" bIns="0" rtlCol="0" anchor="t"/>
          <a:lstStyle/>
          <a:p>
            <a:pPr marL="0" indent="0" algn="l">
              <a:lnSpc>
                <a:spcPts val="2450"/>
              </a:lnSpc>
              <a:buNone/>
            </a:pPr>
            <a:r>
              <a:rPr lang="en-US" sz="1550" dirty="0">
                <a:solidFill>
                  <a:srgbClr val="161613"/>
                </a:solidFill>
                <a:latin typeface="Inter" pitchFamily="34" charset="0"/>
                <a:ea typeface="Inter" pitchFamily="34" charset="-122"/>
                <a:cs typeface="Inter" pitchFamily="34" charset="-120"/>
              </a:rPr>
              <a:t>All encryption/decryption happens locally; data never leaves the device.</a:t>
            </a:r>
            <a:endParaRPr lang="en-US" sz="1550" dirty="0"/>
          </a:p>
        </p:txBody>
      </p:sp>
      <p:sp>
        <p:nvSpPr>
          <p:cNvPr id="17" name="Shape 11"/>
          <p:cNvSpPr/>
          <p:nvPr/>
        </p:nvSpPr>
        <p:spPr>
          <a:xfrm>
            <a:off x="10207109" y="5868591"/>
            <a:ext cx="446246" cy="515660"/>
          </a:xfrm>
          <a:prstGeom prst="roundRect">
            <a:avLst>
              <a:gd name="adj" fmla="val 12295"/>
            </a:avLst>
          </a:prstGeom>
          <a:solidFill>
            <a:srgbClr val="E6E6E7"/>
          </a:solidFill>
          <a:ln/>
        </p:spPr>
      </p:sp>
      <p:pic>
        <p:nvPicPr>
          <p:cNvPr id="18" name="Image 4" descr="preencoded.png"/>
          <p:cNvPicPr>
            <a:picLocks noChangeAspect="1"/>
          </p:cNvPicPr>
          <p:nvPr/>
        </p:nvPicPr>
        <p:blipFill>
          <a:blip r:embed="rId4"/>
          <a:stretch>
            <a:fillRect/>
          </a:stretch>
        </p:blipFill>
        <p:spPr>
          <a:xfrm>
            <a:off x="10182344" y="5878473"/>
            <a:ext cx="495895" cy="495895"/>
          </a:xfrm>
          <a:prstGeom prst="rect">
            <a:avLst/>
          </a:prstGeom>
        </p:spPr>
      </p:pic>
      <p:sp>
        <p:nvSpPr>
          <p:cNvPr id="19" name="Text 12"/>
          <p:cNvSpPr/>
          <p:nvPr/>
        </p:nvSpPr>
        <p:spPr>
          <a:xfrm>
            <a:off x="10182344" y="6622256"/>
            <a:ext cx="2625209" cy="309920"/>
          </a:xfrm>
          <a:prstGeom prst="rect">
            <a:avLst/>
          </a:prstGeom>
          <a:noFill/>
          <a:ln/>
        </p:spPr>
        <p:txBody>
          <a:bodyPr wrap="none" lIns="0" tIns="0" rIns="0" bIns="0" rtlCol="0" anchor="t"/>
          <a:lstStyle/>
          <a:p>
            <a:pPr marL="0" indent="0" algn="l">
              <a:lnSpc>
                <a:spcPts val="2400"/>
              </a:lnSpc>
              <a:buNone/>
            </a:pPr>
            <a:r>
              <a:rPr lang="en-US" sz="1950" dirty="0">
                <a:solidFill>
                  <a:srgbClr val="161613"/>
                </a:solidFill>
                <a:latin typeface="DM Sans Medium" pitchFamily="34" charset="0"/>
                <a:ea typeface="DM Sans Medium" pitchFamily="34" charset="-122"/>
                <a:cs typeface="DM Sans Medium" pitchFamily="34" charset="-120"/>
              </a:rPr>
              <a:t>Secure Cloud Backups</a:t>
            </a:r>
            <a:endParaRPr lang="en-US" sz="1950" dirty="0"/>
          </a:p>
        </p:txBody>
      </p:sp>
      <p:sp>
        <p:nvSpPr>
          <p:cNvPr id="20" name="Text 13"/>
          <p:cNvSpPr/>
          <p:nvPr/>
        </p:nvSpPr>
        <p:spPr>
          <a:xfrm>
            <a:off x="10182344" y="7051119"/>
            <a:ext cx="3753683" cy="634603"/>
          </a:xfrm>
          <a:prstGeom prst="rect">
            <a:avLst/>
          </a:prstGeom>
          <a:noFill/>
          <a:ln/>
        </p:spPr>
        <p:txBody>
          <a:bodyPr wrap="square" lIns="0" tIns="0" rIns="0" bIns="0" rtlCol="0" anchor="t"/>
          <a:lstStyle/>
          <a:p>
            <a:pPr marL="0" indent="0" algn="l">
              <a:lnSpc>
                <a:spcPts val="2450"/>
              </a:lnSpc>
              <a:buNone/>
            </a:pPr>
            <a:r>
              <a:rPr lang="en-US" sz="1550" dirty="0">
                <a:solidFill>
                  <a:srgbClr val="161613"/>
                </a:solidFill>
                <a:latin typeface="Inter" pitchFamily="34" charset="0"/>
                <a:ea typeface="Inter" pitchFamily="34" charset="-122"/>
                <a:cs typeface="Inter" pitchFamily="34" charset="-120"/>
              </a:rPr>
              <a:t>Only encrypted vaults uploaded; OAuth 2.0 for access control.</a:t>
            </a:r>
            <a:endParaRPr lang="en-US" sz="1550" dirty="0"/>
          </a:p>
        </p:txBody>
      </p:sp>
      <p:pic>
        <p:nvPicPr>
          <p:cNvPr id="21" name="Picture 20"/>
          <p:cNvPicPr>
            <a:picLocks noChangeAspect="1"/>
          </p:cNvPicPr>
          <p:nvPr/>
        </p:nvPicPr>
        <p:blipFill>
          <a:blip r:embed="rId5"/>
          <a:stretch>
            <a:fillRect/>
          </a:stretch>
        </p:blipFill>
        <p:spPr>
          <a:xfrm>
            <a:off x="12667976" y="7638968"/>
            <a:ext cx="1962424" cy="59063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76143" y="453628"/>
            <a:ext cx="6754892" cy="514469"/>
          </a:xfrm>
          <a:prstGeom prst="rect">
            <a:avLst/>
          </a:prstGeom>
          <a:noFill/>
          <a:ln/>
        </p:spPr>
        <p:txBody>
          <a:bodyPr wrap="none" lIns="0" tIns="0" rIns="0" bIns="0" rtlCol="0" anchor="t"/>
          <a:lstStyle/>
          <a:p>
            <a:pPr marL="0" indent="0" algn="l">
              <a:lnSpc>
                <a:spcPts val="4050"/>
              </a:lnSpc>
              <a:buNone/>
            </a:pPr>
            <a:r>
              <a:rPr lang="en-US" sz="3200" dirty="0">
                <a:solidFill>
                  <a:srgbClr val="161613"/>
                </a:solidFill>
                <a:latin typeface="DM Sans Medium" pitchFamily="34" charset="0"/>
                <a:ea typeface="DM Sans Medium" pitchFamily="34" charset="-122"/>
                <a:cs typeface="DM Sans Medium" pitchFamily="34" charset="-120"/>
              </a:rPr>
              <a:t>User Interface Flow: CLI Interaction</a:t>
            </a:r>
            <a:endParaRPr lang="en-US" sz="3200" dirty="0"/>
          </a:p>
        </p:txBody>
      </p:sp>
      <p:sp>
        <p:nvSpPr>
          <p:cNvPr id="3" name="Text 1"/>
          <p:cNvSpPr/>
          <p:nvPr/>
        </p:nvSpPr>
        <p:spPr>
          <a:xfrm>
            <a:off x="576143" y="1297305"/>
            <a:ext cx="13478113" cy="526733"/>
          </a:xfrm>
          <a:prstGeom prst="rect">
            <a:avLst/>
          </a:prstGeom>
          <a:noFill/>
          <a:ln/>
        </p:spPr>
        <p:txBody>
          <a:bodyPr wrap="square" lIns="0" tIns="0" rIns="0" bIns="0" rtlCol="0" anchor="t"/>
          <a:lstStyle/>
          <a:p>
            <a:pPr marL="0" indent="0" algn="l">
              <a:lnSpc>
                <a:spcPts val="2050"/>
              </a:lnSpc>
              <a:buNone/>
            </a:pPr>
            <a:r>
              <a:rPr lang="en-US" sz="1250" dirty="0">
                <a:solidFill>
                  <a:srgbClr val="161613"/>
                </a:solidFill>
                <a:latin typeface="Inter" pitchFamily="34" charset="0"/>
                <a:ea typeface="Inter" pitchFamily="34" charset="-122"/>
                <a:cs typeface="Inter" pitchFamily="34" charset="-120"/>
              </a:rPr>
              <a:t>The Command-Line Interface (CLI) guides users through a clear, step-by-step interaction, from initial setup and login to managing passwords and configuring settings. This flow ensures secure and intuitive navigation within VaultGuard++.</a:t>
            </a:r>
            <a:endParaRPr lang="en-US" sz="1250" dirty="0"/>
          </a:p>
        </p:txBody>
      </p:sp>
      <p:sp>
        <p:nvSpPr>
          <p:cNvPr id="4" name="Shape 2"/>
          <p:cNvSpPr/>
          <p:nvPr/>
        </p:nvSpPr>
        <p:spPr>
          <a:xfrm>
            <a:off x="7303770" y="2009180"/>
            <a:ext cx="22860" cy="5766792"/>
          </a:xfrm>
          <a:prstGeom prst="roundRect">
            <a:avLst>
              <a:gd name="adj" fmla="val 108027"/>
            </a:avLst>
          </a:prstGeom>
          <a:solidFill>
            <a:srgbClr val="D3D1C9"/>
          </a:solidFill>
          <a:ln/>
        </p:spPr>
      </p:sp>
      <p:sp>
        <p:nvSpPr>
          <p:cNvPr id="5" name="Shape 3"/>
          <p:cNvSpPr/>
          <p:nvPr/>
        </p:nvSpPr>
        <p:spPr>
          <a:xfrm>
            <a:off x="6658987" y="2182892"/>
            <a:ext cx="493871" cy="22860"/>
          </a:xfrm>
          <a:prstGeom prst="roundRect">
            <a:avLst>
              <a:gd name="adj" fmla="val 108027"/>
            </a:avLst>
          </a:prstGeom>
          <a:solidFill>
            <a:srgbClr val="D3D1C9"/>
          </a:solidFill>
          <a:ln/>
        </p:spPr>
      </p:sp>
      <p:sp>
        <p:nvSpPr>
          <p:cNvPr id="6" name="Shape 4"/>
          <p:cNvSpPr/>
          <p:nvPr/>
        </p:nvSpPr>
        <p:spPr>
          <a:xfrm>
            <a:off x="7129998" y="2009180"/>
            <a:ext cx="370403" cy="370403"/>
          </a:xfrm>
          <a:prstGeom prst="roundRect">
            <a:avLst>
              <a:gd name="adj" fmla="val 6667"/>
            </a:avLst>
          </a:prstGeom>
          <a:solidFill>
            <a:srgbClr val="EDEBE3"/>
          </a:solidFill>
          <a:ln/>
        </p:spPr>
      </p:sp>
      <p:sp>
        <p:nvSpPr>
          <p:cNvPr id="7" name="Text 5"/>
          <p:cNvSpPr/>
          <p:nvPr/>
        </p:nvSpPr>
        <p:spPr>
          <a:xfrm>
            <a:off x="7191673" y="2040017"/>
            <a:ext cx="246936" cy="308610"/>
          </a:xfrm>
          <a:prstGeom prst="rect">
            <a:avLst/>
          </a:prstGeom>
          <a:noFill/>
          <a:ln/>
        </p:spPr>
        <p:txBody>
          <a:bodyPr wrap="none" lIns="0" tIns="0" rIns="0" bIns="0" rtlCol="0" anchor="t"/>
          <a:lstStyle/>
          <a:p>
            <a:pPr marL="0" indent="0" algn="ctr">
              <a:lnSpc>
                <a:spcPts val="1900"/>
              </a:lnSpc>
              <a:buNone/>
            </a:pPr>
            <a:r>
              <a:rPr lang="en-US" sz="1900" dirty="0">
                <a:solidFill>
                  <a:srgbClr val="161613"/>
                </a:solidFill>
                <a:latin typeface="DM Sans Medium" pitchFamily="34" charset="0"/>
                <a:ea typeface="DM Sans Medium" pitchFamily="34" charset="-122"/>
                <a:cs typeface="DM Sans Medium" pitchFamily="34" charset="-120"/>
              </a:rPr>
              <a:t>1</a:t>
            </a:r>
            <a:endParaRPr lang="en-US" sz="1900" dirty="0"/>
          </a:p>
        </p:txBody>
      </p:sp>
      <p:sp>
        <p:nvSpPr>
          <p:cNvPr id="8" name="Text 6"/>
          <p:cNvSpPr/>
          <p:nvPr/>
        </p:nvSpPr>
        <p:spPr>
          <a:xfrm>
            <a:off x="4434245" y="2065734"/>
            <a:ext cx="2057876" cy="257175"/>
          </a:xfrm>
          <a:prstGeom prst="rect">
            <a:avLst/>
          </a:prstGeom>
          <a:noFill/>
          <a:ln/>
        </p:spPr>
        <p:txBody>
          <a:bodyPr wrap="none" lIns="0" tIns="0" rIns="0" bIns="0" rtlCol="0" anchor="t"/>
          <a:lstStyle/>
          <a:p>
            <a:pPr marL="0" indent="0" algn="r">
              <a:lnSpc>
                <a:spcPts val="2000"/>
              </a:lnSpc>
              <a:buNone/>
            </a:pPr>
            <a:r>
              <a:rPr lang="en-US" sz="1600" dirty="0">
                <a:solidFill>
                  <a:srgbClr val="161613"/>
                </a:solidFill>
                <a:latin typeface="DM Sans Medium" pitchFamily="34" charset="0"/>
                <a:ea typeface="DM Sans Medium" pitchFamily="34" charset="-122"/>
                <a:cs typeface="DM Sans Medium" pitchFamily="34" charset="-120"/>
              </a:rPr>
              <a:t>Start Menu</a:t>
            </a:r>
            <a:endParaRPr lang="en-US" sz="1600" dirty="0"/>
          </a:p>
        </p:txBody>
      </p:sp>
      <p:sp>
        <p:nvSpPr>
          <p:cNvPr id="9" name="Text 7"/>
          <p:cNvSpPr/>
          <p:nvPr/>
        </p:nvSpPr>
        <p:spPr>
          <a:xfrm>
            <a:off x="576143" y="2421612"/>
            <a:ext cx="5915978" cy="263366"/>
          </a:xfrm>
          <a:prstGeom prst="rect">
            <a:avLst/>
          </a:prstGeom>
          <a:noFill/>
          <a:ln/>
        </p:spPr>
        <p:txBody>
          <a:bodyPr wrap="none" lIns="0" tIns="0" rIns="0" bIns="0" rtlCol="0" anchor="t"/>
          <a:lstStyle/>
          <a:p>
            <a:pPr marL="0" indent="0" algn="r">
              <a:lnSpc>
                <a:spcPts val="2050"/>
              </a:lnSpc>
              <a:buNone/>
            </a:pPr>
            <a:r>
              <a:rPr lang="en-US" sz="1250" dirty="0">
                <a:solidFill>
                  <a:srgbClr val="161613"/>
                </a:solidFill>
                <a:latin typeface="Inter" pitchFamily="34" charset="0"/>
                <a:ea typeface="Inter" pitchFamily="34" charset="-122"/>
                <a:cs typeface="Inter" pitchFamily="34" charset="-120"/>
              </a:rPr>
              <a:t>Login, Setup, Forgot, Exit options.</a:t>
            </a:r>
            <a:endParaRPr lang="en-US" sz="1250" dirty="0"/>
          </a:p>
        </p:txBody>
      </p:sp>
      <p:sp>
        <p:nvSpPr>
          <p:cNvPr id="10" name="Shape 8"/>
          <p:cNvSpPr/>
          <p:nvPr/>
        </p:nvSpPr>
        <p:spPr>
          <a:xfrm>
            <a:off x="7477542" y="3170515"/>
            <a:ext cx="493871" cy="22860"/>
          </a:xfrm>
          <a:prstGeom prst="roundRect">
            <a:avLst>
              <a:gd name="adj" fmla="val 108027"/>
            </a:avLst>
          </a:prstGeom>
          <a:solidFill>
            <a:srgbClr val="D3D1C9"/>
          </a:solidFill>
          <a:ln/>
        </p:spPr>
      </p:sp>
      <p:sp>
        <p:nvSpPr>
          <p:cNvPr id="11" name="Shape 9"/>
          <p:cNvSpPr/>
          <p:nvPr/>
        </p:nvSpPr>
        <p:spPr>
          <a:xfrm>
            <a:off x="7129998" y="2996803"/>
            <a:ext cx="370403" cy="370403"/>
          </a:xfrm>
          <a:prstGeom prst="roundRect">
            <a:avLst>
              <a:gd name="adj" fmla="val 6667"/>
            </a:avLst>
          </a:prstGeom>
          <a:solidFill>
            <a:srgbClr val="EDEBE3"/>
          </a:solidFill>
          <a:ln/>
        </p:spPr>
      </p:sp>
      <p:sp>
        <p:nvSpPr>
          <p:cNvPr id="12" name="Text 10"/>
          <p:cNvSpPr/>
          <p:nvPr/>
        </p:nvSpPr>
        <p:spPr>
          <a:xfrm>
            <a:off x="7191673" y="3027640"/>
            <a:ext cx="246936" cy="308610"/>
          </a:xfrm>
          <a:prstGeom prst="rect">
            <a:avLst/>
          </a:prstGeom>
          <a:noFill/>
          <a:ln/>
        </p:spPr>
        <p:txBody>
          <a:bodyPr wrap="none" lIns="0" tIns="0" rIns="0" bIns="0" rtlCol="0" anchor="t"/>
          <a:lstStyle/>
          <a:p>
            <a:pPr marL="0" indent="0" algn="ctr">
              <a:lnSpc>
                <a:spcPts val="1900"/>
              </a:lnSpc>
              <a:buNone/>
            </a:pPr>
            <a:r>
              <a:rPr lang="en-US" sz="1900" dirty="0">
                <a:solidFill>
                  <a:srgbClr val="161613"/>
                </a:solidFill>
                <a:latin typeface="DM Sans Medium" pitchFamily="34" charset="0"/>
                <a:ea typeface="DM Sans Medium" pitchFamily="34" charset="-122"/>
                <a:cs typeface="DM Sans Medium" pitchFamily="34" charset="-120"/>
              </a:rPr>
              <a:t>2</a:t>
            </a:r>
            <a:endParaRPr lang="en-US" sz="1900" dirty="0"/>
          </a:p>
        </p:txBody>
      </p:sp>
      <p:sp>
        <p:nvSpPr>
          <p:cNvPr id="13" name="Text 11"/>
          <p:cNvSpPr/>
          <p:nvPr/>
        </p:nvSpPr>
        <p:spPr>
          <a:xfrm>
            <a:off x="8138279" y="3053358"/>
            <a:ext cx="2057876" cy="257175"/>
          </a:xfrm>
          <a:prstGeom prst="rect">
            <a:avLst/>
          </a:prstGeom>
          <a:noFill/>
          <a:ln/>
        </p:spPr>
        <p:txBody>
          <a:bodyPr wrap="none" lIns="0" tIns="0" rIns="0" bIns="0" rtlCol="0" anchor="t"/>
          <a:lstStyle/>
          <a:p>
            <a:pPr marL="0" indent="0" algn="l">
              <a:lnSpc>
                <a:spcPts val="2000"/>
              </a:lnSpc>
              <a:buNone/>
            </a:pPr>
            <a:r>
              <a:rPr lang="en-US" sz="1600" dirty="0">
                <a:solidFill>
                  <a:srgbClr val="161613"/>
                </a:solidFill>
                <a:latin typeface="DM Sans Medium" pitchFamily="34" charset="0"/>
                <a:ea typeface="DM Sans Medium" pitchFamily="34" charset="-122"/>
                <a:cs typeface="DM Sans Medium" pitchFamily="34" charset="-120"/>
              </a:rPr>
              <a:t>Login</a:t>
            </a:r>
            <a:endParaRPr lang="en-US" sz="1600" dirty="0"/>
          </a:p>
        </p:txBody>
      </p:sp>
      <p:sp>
        <p:nvSpPr>
          <p:cNvPr id="14" name="Text 12"/>
          <p:cNvSpPr/>
          <p:nvPr/>
        </p:nvSpPr>
        <p:spPr>
          <a:xfrm>
            <a:off x="8138279" y="3409236"/>
            <a:ext cx="5915978" cy="263366"/>
          </a:xfrm>
          <a:prstGeom prst="rect">
            <a:avLst/>
          </a:prstGeom>
          <a:noFill/>
          <a:ln/>
        </p:spPr>
        <p:txBody>
          <a:bodyPr wrap="none" lIns="0" tIns="0" rIns="0" bIns="0" rtlCol="0" anchor="t"/>
          <a:lstStyle/>
          <a:p>
            <a:pPr marL="0" indent="0" algn="l">
              <a:lnSpc>
                <a:spcPts val="2050"/>
              </a:lnSpc>
              <a:buNone/>
            </a:pPr>
            <a:r>
              <a:rPr lang="en-US" sz="1250" dirty="0">
                <a:solidFill>
                  <a:srgbClr val="161613"/>
                </a:solidFill>
                <a:latin typeface="Inter" pitchFamily="34" charset="0"/>
                <a:ea typeface="Inter" pitchFamily="34" charset="-122"/>
                <a:cs typeface="Inter" pitchFamily="34" charset="-120"/>
              </a:rPr>
              <a:t>Master password authentication, vault decryption.</a:t>
            </a:r>
            <a:endParaRPr lang="en-US" sz="1250" dirty="0"/>
          </a:p>
        </p:txBody>
      </p:sp>
      <p:sp>
        <p:nvSpPr>
          <p:cNvPr id="15" name="Shape 13"/>
          <p:cNvSpPr/>
          <p:nvPr/>
        </p:nvSpPr>
        <p:spPr>
          <a:xfrm>
            <a:off x="6658987" y="4021812"/>
            <a:ext cx="493871" cy="22860"/>
          </a:xfrm>
          <a:prstGeom prst="roundRect">
            <a:avLst>
              <a:gd name="adj" fmla="val 108027"/>
            </a:avLst>
          </a:prstGeom>
          <a:solidFill>
            <a:srgbClr val="D3D1C9"/>
          </a:solidFill>
          <a:ln/>
        </p:spPr>
      </p:sp>
      <p:sp>
        <p:nvSpPr>
          <p:cNvPr id="16" name="Shape 14"/>
          <p:cNvSpPr/>
          <p:nvPr/>
        </p:nvSpPr>
        <p:spPr>
          <a:xfrm>
            <a:off x="7129998" y="3848100"/>
            <a:ext cx="370403" cy="370403"/>
          </a:xfrm>
          <a:prstGeom prst="roundRect">
            <a:avLst>
              <a:gd name="adj" fmla="val 6667"/>
            </a:avLst>
          </a:prstGeom>
          <a:solidFill>
            <a:srgbClr val="EDEBE3"/>
          </a:solidFill>
          <a:ln/>
        </p:spPr>
      </p:sp>
      <p:sp>
        <p:nvSpPr>
          <p:cNvPr id="17" name="Text 15"/>
          <p:cNvSpPr/>
          <p:nvPr/>
        </p:nvSpPr>
        <p:spPr>
          <a:xfrm>
            <a:off x="7191673" y="3878937"/>
            <a:ext cx="246936" cy="308610"/>
          </a:xfrm>
          <a:prstGeom prst="rect">
            <a:avLst/>
          </a:prstGeom>
          <a:noFill/>
          <a:ln/>
        </p:spPr>
        <p:txBody>
          <a:bodyPr wrap="none" lIns="0" tIns="0" rIns="0" bIns="0" rtlCol="0" anchor="t"/>
          <a:lstStyle/>
          <a:p>
            <a:pPr marL="0" indent="0" algn="ctr">
              <a:lnSpc>
                <a:spcPts val="1900"/>
              </a:lnSpc>
              <a:buNone/>
            </a:pPr>
            <a:r>
              <a:rPr lang="en-US" sz="1900" dirty="0">
                <a:solidFill>
                  <a:srgbClr val="161613"/>
                </a:solidFill>
                <a:latin typeface="DM Sans Medium" pitchFamily="34" charset="0"/>
                <a:ea typeface="DM Sans Medium" pitchFamily="34" charset="-122"/>
                <a:cs typeface="DM Sans Medium" pitchFamily="34" charset="-120"/>
              </a:rPr>
              <a:t>3</a:t>
            </a:r>
            <a:endParaRPr lang="en-US" sz="1900" dirty="0"/>
          </a:p>
        </p:txBody>
      </p:sp>
      <p:sp>
        <p:nvSpPr>
          <p:cNvPr id="18" name="Text 16"/>
          <p:cNvSpPr/>
          <p:nvPr/>
        </p:nvSpPr>
        <p:spPr>
          <a:xfrm>
            <a:off x="4434245" y="3904655"/>
            <a:ext cx="2057876" cy="257175"/>
          </a:xfrm>
          <a:prstGeom prst="rect">
            <a:avLst/>
          </a:prstGeom>
          <a:noFill/>
          <a:ln/>
        </p:spPr>
        <p:txBody>
          <a:bodyPr wrap="none" lIns="0" tIns="0" rIns="0" bIns="0" rtlCol="0" anchor="t"/>
          <a:lstStyle/>
          <a:p>
            <a:pPr marL="0" indent="0" algn="r">
              <a:lnSpc>
                <a:spcPts val="2000"/>
              </a:lnSpc>
              <a:buNone/>
            </a:pPr>
            <a:r>
              <a:rPr lang="en-US" sz="1600" dirty="0">
                <a:solidFill>
                  <a:srgbClr val="161613"/>
                </a:solidFill>
                <a:latin typeface="DM Sans Medium" pitchFamily="34" charset="0"/>
                <a:ea typeface="DM Sans Medium" pitchFamily="34" charset="-122"/>
                <a:cs typeface="DM Sans Medium" pitchFamily="34" charset="-120"/>
              </a:rPr>
              <a:t>Main Menu</a:t>
            </a:r>
            <a:endParaRPr lang="en-US" sz="1600" dirty="0"/>
          </a:p>
        </p:txBody>
      </p:sp>
      <p:sp>
        <p:nvSpPr>
          <p:cNvPr id="19" name="Text 17"/>
          <p:cNvSpPr/>
          <p:nvPr/>
        </p:nvSpPr>
        <p:spPr>
          <a:xfrm>
            <a:off x="576143" y="4260533"/>
            <a:ext cx="5915978" cy="526733"/>
          </a:xfrm>
          <a:prstGeom prst="rect">
            <a:avLst/>
          </a:prstGeom>
          <a:noFill/>
          <a:ln/>
        </p:spPr>
        <p:txBody>
          <a:bodyPr wrap="square" lIns="0" tIns="0" rIns="0" bIns="0" rtlCol="0" anchor="t"/>
          <a:lstStyle/>
          <a:p>
            <a:pPr marL="0" indent="0" algn="r">
              <a:lnSpc>
                <a:spcPts val="2050"/>
              </a:lnSpc>
              <a:buNone/>
            </a:pPr>
            <a:r>
              <a:rPr lang="en-US" sz="1250" dirty="0">
                <a:solidFill>
                  <a:srgbClr val="161613"/>
                </a:solidFill>
                <a:latin typeface="Inter" pitchFamily="34" charset="0"/>
                <a:ea typeface="Inter" pitchFamily="34" charset="-122"/>
                <a:cs typeface="Inter" pitchFamily="34" charset="-120"/>
              </a:rPr>
              <a:t>Access to Password Manager, Admin Panel, Logout.</a:t>
            </a:r>
            <a:endParaRPr lang="en-US" sz="1250" dirty="0"/>
          </a:p>
        </p:txBody>
      </p:sp>
      <p:sp>
        <p:nvSpPr>
          <p:cNvPr id="20" name="Shape 18"/>
          <p:cNvSpPr/>
          <p:nvPr/>
        </p:nvSpPr>
        <p:spPr>
          <a:xfrm>
            <a:off x="7477542" y="4873228"/>
            <a:ext cx="493871" cy="22860"/>
          </a:xfrm>
          <a:prstGeom prst="roundRect">
            <a:avLst>
              <a:gd name="adj" fmla="val 108027"/>
            </a:avLst>
          </a:prstGeom>
          <a:solidFill>
            <a:srgbClr val="D3D1C9"/>
          </a:solidFill>
          <a:ln/>
        </p:spPr>
      </p:sp>
      <p:sp>
        <p:nvSpPr>
          <p:cNvPr id="21" name="Shape 19"/>
          <p:cNvSpPr/>
          <p:nvPr/>
        </p:nvSpPr>
        <p:spPr>
          <a:xfrm>
            <a:off x="7129998" y="4699516"/>
            <a:ext cx="370403" cy="370403"/>
          </a:xfrm>
          <a:prstGeom prst="roundRect">
            <a:avLst>
              <a:gd name="adj" fmla="val 6667"/>
            </a:avLst>
          </a:prstGeom>
          <a:solidFill>
            <a:srgbClr val="EDEBE3"/>
          </a:solidFill>
          <a:ln/>
        </p:spPr>
      </p:sp>
      <p:sp>
        <p:nvSpPr>
          <p:cNvPr id="22" name="Text 20"/>
          <p:cNvSpPr/>
          <p:nvPr/>
        </p:nvSpPr>
        <p:spPr>
          <a:xfrm>
            <a:off x="7191673" y="4730353"/>
            <a:ext cx="246936" cy="308610"/>
          </a:xfrm>
          <a:prstGeom prst="rect">
            <a:avLst/>
          </a:prstGeom>
          <a:noFill/>
          <a:ln/>
        </p:spPr>
        <p:txBody>
          <a:bodyPr wrap="none" lIns="0" tIns="0" rIns="0" bIns="0" rtlCol="0" anchor="t"/>
          <a:lstStyle/>
          <a:p>
            <a:pPr marL="0" indent="0" algn="ctr">
              <a:lnSpc>
                <a:spcPts val="1900"/>
              </a:lnSpc>
              <a:buNone/>
            </a:pPr>
            <a:r>
              <a:rPr lang="en-US" sz="1900" dirty="0">
                <a:solidFill>
                  <a:srgbClr val="161613"/>
                </a:solidFill>
                <a:latin typeface="DM Sans Medium" pitchFamily="34" charset="0"/>
                <a:ea typeface="DM Sans Medium" pitchFamily="34" charset="-122"/>
                <a:cs typeface="DM Sans Medium" pitchFamily="34" charset="-120"/>
              </a:rPr>
              <a:t>4</a:t>
            </a:r>
            <a:endParaRPr lang="en-US" sz="1900" dirty="0"/>
          </a:p>
        </p:txBody>
      </p:sp>
      <p:sp>
        <p:nvSpPr>
          <p:cNvPr id="23" name="Text 21"/>
          <p:cNvSpPr/>
          <p:nvPr/>
        </p:nvSpPr>
        <p:spPr>
          <a:xfrm>
            <a:off x="8138279" y="4756071"/>
            <a:ext cx="2057876" cy="257175"/>
          </a:xfrm>
          <a:prstGeom prst="rect">
            <a:avLst/>
          </a:prstGeom>
          <a:noFill/>
          <a:ln/>
        </p:spPr>
        <p:txBody>
          <a:bodyPr wrap="none" lIns="0" tIns="0" rIns="0" bIns="0" rtlCol="0" anchor="t"/>
          <a:lstStyle/>
          <a:p>
            <a:pPr marL="0" indent="0" algn="l">
              <a:lnSpc>
                <a:spcPts val="2000"/>
              </a:lnSpc>
              <a:buNone/>
            </a:pPr>
            <a:r>
              <a:rPr lang="en-US" sz="1600" dirty="0">
                <a:solidFill>
                  <a:srgbClr val="161613"/>
                </a:solidFill>
                <a:latin typeface="DM Sans Medium" pitchFamily="34" charset="0"/>
                <a:ea typeface="DM Sans Medium" pitchFamily="34" charset="-122"/>
                <a:cs typeface="DM Sans Medium" pitchFamily="34" charset="-120"/>
              </a:rPr>
              <a:t>Password Manager</a:t>
            </a:r>
            <a:endParaRPr lang="en-US" sz="1600" dirty="0"/>
          </a:p>
        </p:txBody>
      </p:sp>
      <p:sp>
        <p:nvSpPr>
          <p:cNvPr id="24" name="Text 22"/>
          <p:cNvSpPr/>
          <p:nvPr/>
        </p:nvSpPr>
        <p:spPr>
          <a:xfrm>
            <a:off x="8138279" y="5111948"/>
            <a:ext cx="5915978" cy="263366"/>
          </a:xfrm>
          <a:prstGeom prst="rect">
            <a:avLst/>
          </a:prstGeom>
          <a:noFill/>
          <a:ln/>
        </p:spPr>
        <p:txBody>
          <a:bodyPr wrap="none" lIns="0" tIns="0" rIns="0" bIns="0" rtlCol="0" anchor="t"/>
          <a:lstStyle/>
          <a:p>
            <a:pPr marL="0" indent="0" algn="l">
              <a:lnSpc>
                <a:spcPts val="2050"/>
              </a:lnSpc>
              <a:buNone/>
            </a:pPr>
            <a:r>
              <a:rPr lang="en-US" sz="1250" dirty="0">
                <a:solidFill>
                  <a:srgbClr val="161613"/>
                </a:solidFill>
                <a:latin typeface="Inter" pitchFamily="34" charset="0"/>
                <a:ea typeface="Inter" pitchFamily="34" charset="-122"/>
                <a:cs typeface="Inter" pitchFamily="34" charset="-120"/>
              </a:rPr>
              <a:t>Add, View, Delete, Search credentials.</a:t>
            </a:r>
            <a:endParaRPr lang="en-US" sz="1250" dirty="0"/>
          </a:p>
        </p:txBody>
      </p:sp>
      <p:sp>
        <p:nvSpPr>
          <p:cNvPr id="25" name="Shape 23"/>
          <p:cNvSpPr/>
          <p:nvPr/>
        </p:nvSpPr>
        <p:spPr>
          <a:xfrm>
            <a:off x="6658987" y="5724644"/>
            <a:ext cx="493871" cy="22860"/>
          </a:xfrm>
          <a:prstGeom prst="roundRect">
            <a:avLst>
              <a:gd name="adj" fmla="val 108027"/>
            </a:avLst>
          </a:prstGeom>
          <a:solidFill>
            <a:srgbClr val="D3D1C9"/>
          </a:solidFill>
          <a:ln/>
        </p:spPr>
      </p:sp>
      <p:sp>
        <p:nvSpPr>
          <p:cNvPr id="26" name="Shape 24"/>
          <p:cNvSpPr/>
          <p:nvPr/>
        </p:nvSpPr>
        <p:spPr>
          <a:xfrm>
            <a:off x="7129998" y="5550932"/>
            <a:ext cx="370403" cy="370403"/>
          </a:xfrm>
          <a:prstGeom prst="roundRect">
            <a:avLst>
              <a:gd name="adj" fmla="val 6667"/>
            </a:avLst>
          </a:prstGeom>
          <a:solidFill>
            <a:srgbClr val="EDEBE3"/>
          </a:solidFill>
          <a:ln/>
        </p:spPr>
      </p:sp>
      <p:sp>
        <p:nvSpPr>
          <p:cNvPr id="27" name="Text 25"/>
          <p:cNvSpPr/>
          <p:nvPr/>
        </p:nvSpPr>
        <p:spPr>
          <a:xfrm>
            <a:off x="7191673" y="5581769"/>
            <a:ext cx="246936" cy="308610"/>
          </a:xfrm>
          <a:prstGeom prst="rect">
            <a:avLst/>
          </a:prstGeom>
          <a:noFill/>
          <a:ln/>
        </p:spPr>
        <p:txBody>
          <a:bodyPr wrap="none" lIns="0" tIns="0" rIns="0" bIns="0" rtlCol="0" anchor="t"/>
          <a:lstStyle/>
          <a:p>
            <a:pPr marL="0" indent="0" algn="ctr">
              <a:lnSpc>
                <a:spcPts val="1900"/>
              </a:lnSpc>
              <a:buNone/>
            </a:pPr>
            <a:r>
              <a:rPr lang="en-US" sz="1900" dirty="0">
                <a:solidFill>
                  <a:srgbClr val="161613"/>
                </a:solidFill>
                <a:latin typeface="DM Sans Medium" pitchFamily="34" charset="0"/>
                <a:ea typeface="DM Sans Medium" pitchFamily="34" charset="-122"/>
                <a:cs typeface="DM Sans Medium" pitchFamily="34" charset="-120"/>
              </a:rPr>
              <a:t>5</a:t>
            </a:r>
            <a:endParaRPr lang="en-US" sz="1900" dirty="0"/>
          </a:p>
        </p:txBody>
      </p:sp>
      <p:sp>
        <p:nvSpPr>
          <p:cNvPr id="28" name="Text 26"/>
          <p:cNvSpPr/>
          <p:nvPr/>
        </p:nvSpPr>
        <p:spPr>
          <a:xfrm>
            <a:off x="4434245" y="5607487"/>
            <a:ext cx="2057876" cy="257175"/>
          </a:xfrm>
          <a:prstGeom prst="rect">
            <a:avLst/>
          </a:prstGeom>
          <a:noFill/>
          <a:ln/>
        </p:spPr>
        <p:txBody>
          <a:bodyPr wrap="none" lIns="0" tIns="0" rIns="0" bIns="0" rtlCol="0" anchor="t"/>
          <a:lstStyle/>
          <a:p>
            <a:pPr marL="0" indent="0" algn="r">
              <a:lnSpc>
                <a:spcPts val="2000"/>
              </a:lnSpc>
              <a:buNone/>
            </a:pPr>
            <a:r>
              <a:rPr lang="en-US" sz="1600" dirty="0">
                <a:solidFill>
                  <a:srgbClr val="161613"/>
                </a:solidFill>
                <a:latin typeface="DM Sans Medium" pitchFamily="34" charset="0"/>
                <a:ea typeface="DM Sans Medium" pitchFamily="34" charset="-122"/>
                <a:cs typeface="DM Sans Medium" pitchFamily="34" charset="-120"/>
              </a:rPr>
              <a:t>Admin Panel</a:t>
            </a:r>
            <a:endParaRPr lang="en-US" sz="1600" dirty="0"/>
          </a:p>
        </p:txBody>
      </p:sp>
      <p:sp>
        <p:nvSpPr>
          <p:cNvPr id="29" name="Text 27"/>
          <p:cNvSpPr/>
          <p:nvPr/>
        </p:nvSpPr>
        <p:spPr>
          <a:xfrm>
            <a:off x="576143" y="5963364"/>
            <a:ext cx="5915978" cy="263366"/>
          </a:xfrm>
          <a:prstGeom prst="rect">
            <a:avLst/>
          </a:prstGeom>
          <a:noFill/>
          <a:ln/>
        </p:spPr>
        <p:txBody>
          <a:bodyPr wrap="none" lIns="0" tIns="0" rIns="0" bIns="0" rtlCol="0" anchor="t"/>
          <a:lstStyle/>
          <a:p>
            <a:pPr marL="0" indent="0" algn="r">
              <a:lnSpc>
                <a:spcPts val="2050"/>
              </a:lnSpc>
              <a:buNone/>
            </a:pPr>
            <a:r>
              <a:rPr lang="en-US" sz="1250" dirty="0">
                <a:solidFill>
                  <a:srgbClr val="161613"/>
                </a:solidFill>
                <a:latin typeface="Inter" pitchFamily="34" charset="0"/>
                <a:ea typeface="Inter" pitchFamily="34" charset="-122"/>
                <a:cs typeface="Inter" pitchFamily="34" charset="-120"/>
              </a:rPr>
              <a:t>Change Password and Security Question, View Logs, toggle backup.</a:t>
            </a:r>
            <a:endParaRPr lang="en-US" sz="1250" dirty="0"/>
          </a:p>
        </p:txBody>
      </p:sp>
      <p:sp>
        <p:nvSpPr>
          <p:cNvPr id="30" name="Shape 28"/>
          <p:cNvSpPr/>
          <p:nvPr/>
        </p:nvSpPr>
        <p:spPr>
          <a:xfrm>
            <a:off x="7477542" y="6576060"/>
            <a:ext cx="493871" cy="22860"/>
          </a:xfrm>
          <a:prstGeom prst="roundRect">
            <a:avLst>
              <a:gd name="adj" fmla="val 108027"/>
            </a:avLst>
          </a:prstGeom>
          <a:solidFill>
            <a:srgbClr val="D3D1C9"/>
          </a:solidFill>
          <a:ln/>
        </p:spPr>
      </p:sp>
      <p:sp>
        <p:nvSpPr>
          <p:cNvPr id="31" name="Shape 29"/>
          <p:cNvSpPr/>
          <p:nvPr/>
        </p:nvSpPr>
        <p:spPr>
          <a:xfrm>
            <a:off x="7129998" y="6402348"/>
            <a:ext cx="370403" cy="370403"/>
          </a:xfrm>
          <a:prstGeom prst="roundRect">
            <a:avLst>
              <a:gd name="adj" fmla="val 6667"/>
            </a:avLst>
          </a:prstGeom>
          <a:solidFill>
            <a:srgbClr val="EDEBE3"/>
          </a:solidFill>
          <a:ln/>
        </p:spPr>
      </p:sp>
      <p:sp>
        <p:nvSpPr>
          <p:cNvPr id="32" name="Text 30"/>
          <p:cNvSpPr/>
          <p:nvPr/>
        </p:nvSpPr>
        <p:spPr>
          <a:xfrm>
            <a:off x="7191673" y="6433185"/>
            <a:ext cx="246936" cy="308610"/>
          </a:xfrm>
          <a:prstGeom prst="rect">
            <a:avLst/>
          </a:prstGeom>
          <a:noFill/>
          <a:ln/>
        </p:spPr>
        <p:txBody>
          <a:bodyPr wrap="none" lIns="0" tIns="0" rIns="0" bIns="0" rtlCol="0" anchor="t"/>
          <a:lstStyle/>
          <a:p>
            <a:pPr marL="0" indent="0" algn="ctr">
              <a:lnSpc>
                <a:spcPts val="1900"/>
              </a:lnSpc>
              <a:buNone/>
            </a:pPr>
            <a:r>
              <a:rPr lang="en-US" sz="1900" dirty="0">
                <a:solidFill>
                  <a:srgbClr val="161613"/>
                </a:solidFill>
                <a:latin typeface="DM Sans Medium" pitchFamily="34" charset="0"/>
                <a:ea typeface="DM Sans Medium" pitchFamily="34" charset="-122"/>
                <a:cs typeface="DM Sans Medium" pitchFamily="34" charset="-120"/>
              </a:rPr>
              <a:t>6</a:t>
            </a:r>
            <a:endParaRPr lang="en-US" sz="1900" dirty="0"/>
          </a:p>
        </p:txBody>
      </p:sp>
      <p:sp>
        <p:nvSpPr>
          <p:cNvPr id="33" name="Text 31"/>
          <p:cNvSpPr/>
          <p:nvPr/>
        </p:nvSpPr>
        <p:spPr>
          <a:xfrm>
            <a:off x="8138279" y="6458903"/>
            <a:ext cx="2057876" cy="257175"/>
          </a:xfrm>
          <a:prstGeom prst="rect">
            <a:avLst/>
          </a:prstGeom>
          <a:noFill/>
          <a:ln/>
        </p:spPr>
        <p:txBody>
          <a:bodyPr wrap="none" lIns="0" tIns="0" rIns="0" bIns="0" rtlCol="0" anchor="t"/>
          <a:lstStyle/>
          <a:p>
            <a:pPr marL="0" indent="0" algn="l">
              <a:lnSpc>
                <a:spcPts val="2000"/>
              </a:lnSpc>
              <a:buNone/>
            </a:pPr>
            <a:r>
              <a:rPr lang="en-US" sz="1600" dirty="0">
                <a:solidFill>
                  <a:srgbClr val="161613"/>
                </a:solidFill>
                <a:latin typeface="DM Sans Medium" pitchFamily="34" charset="0"/>
                <a:ea typeface="DM Sans Medium" pitchFamily="34" charset="-122"/>
                <a:cs typeface="DM Sans Medium" pitchFamily="34" charset="-120"/>
              </a:rPr>
              <a:t>Config</a:t>
            </a:r>
            <a:endParaRPr lang="en-US" sz="1600" dirty="0"/>
          </a:p>
        </p:txBody>
      </p:sp>
      <p:sp>
        <p:nvSpPr>
          <p:cNvPr id="34" name="Text 32"/>
          <p:cNvSpPr/>
          <p:nvPr/>
        </p:nvSpPr>
        <p:spPr>
          <a:xfrm>
            <a:off x="8138279" y="6814780"/>
            <a:ext cx="5915978" cy="526733"/>
          </a:xfrm>
          <a:prstGeom prst="rect">
            <a:avLst/>
          </a:prstGeom>
          <a:noFill/>
          <a:ln/>
        </p:spPr>
        <p:txBody>
          <a:bodyPr wrap="square" lIns="0" tIns="0" rIns="0" bIns="0" rtlCol="0" anchor="t"/>
          <a:lstStyle/>
          <a:p>
            <a:pPr marL="0" indent="0" algn="l">
              <a:lnSpc>
                <a:spcPts val="2050"/>
              </a:lnSpc>
              <a:buNone/>
            </a:pPr>
            <a:r>
              <a:rPr lang="en-US" sz="1250" dirty="0">
                <a:solidFill>
                  <a:srgbClr val="161613"/>
                </a:solidFill>
                <a:latin typeface="Inter" pitchFamily="34" charset="0"/>
                <a:ea typeface="Inter" pitchFamily="34" charset="-122"/>
                <a:cs typeface="Inter" pitchFamily="34" charset="-120"/>
              </a:rPr>
              <a:t>Change timeout, auto backup settings</a:t>
            </a:r>
            <a:endParaRPr lang="en-US" sz="1250" dirty="0"/>
          </a:p>
        </p:txBody>
      </p:sp>
      <p:pic>
        <p:nvPicPr>
          <p:cNvPr id="35" name="Picture 34"/>
          <p:cNvPicPr>
            <a:picLocks noChangeAspect="1"/>
          </p:cNvPicPr>
          <p:nvPr/>
        </p:nvPicPr>
        <p:blipFill>
          <a:blip r:embed="rId3"/>
          <a:stretch>
            <a:fillRect/>
          </a:stretch>
        </p:blipFill>
        <p:spPr>
          <a:xfrm>
            <a:off x="12667976" y="7638968"/>
            <a:ext cx="1962424" cy="590632"/>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86026" y="508159"/>
            <a:ext cx="7929205" cy="523280"/>
          </a:xfrm>
          <a:prstGeom prst="rect">
            <a:avLst/>
          </a:prstGeom>
          <a:noFill/>
          <a:ln/>
        </p:spPr>
        <p:txBody>
          <a:bodyPr wrap="none" lIns="0" tIns="0" rIns="0" bIns="0" rtlCol="0" anchor="t"/>
          <a:lstStyle/>
          <a:p>
            <a:pPr marL="0" indent="0" algn="l">
              <a:lnSpc>
                <a:spcPts val="4100"/>
              </a:lnSpc>
              <a:buNone/>
            </a:pPr>
            <a:r>
              <a:rPr lang="en-US" sz="3250" dirty="0">
                <a:solidFill>
                  <a:srgbClr val="161613"/>
                </a:solidFill>
                <a:latin typeface="DM Sans Medium" pitchFamily="34" charset="0"/>
                <a:ea typeface="DM Sans Medium" pitchFamily="34" charset="-122"/>
                <a:cs typeface="DM Sans Medium" pitchFamily="34" charset="-120"/>
              </a:rPr>
              <a:t>Key Components: Libraries and Modules</a:t>
            </a:r>
            <a:endParaRPr lang="en-US" sz="3250" dirty="0"/>
          </a:p>
        </p:txBody>
      </p:sp>
      <p:sp>
        <p:nvSpPr>
          <p:cNvPr id="3" name="Text 1"/>
          <p:cNvSpPr/>
          <p:nvPr/>
        </p:nvSpPr>
        <p:spPr>
          <a:xfrm>
            <a:off x="586026" y="1366361"/>
            <a:ext cx="13458349" cy="268010"/>
          </a:xfrm>
          <a:prstGeom prst="rect">
            <a:avLst/>
          </a:prstGeom>
          <a:noFill/>
          <a:ln/>
        </p:spPr>
        <p:txBody>
          <a:bodyPr wrap="non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VaultGuard++ is built on a robust architecture, leveraging essential cryptographic libraries and a modular design to ensure comprehensive and secure functionality.</a:t>
            </a:r>
            <a:endParaRPr lang="en-US" sz="1300" dirty="0"/>
          </a:p>
        </p:txBody>
      </p:sp>
      <p:sp>
        <p:nvSpPr>
          <p:cNvPr id="4" name="Shape 2"/>
          <p:cNvSpPr/>
          <p:nvPr/>
        </p:nvSpPr>
        <p:spPr>
          <a:xfrm>
            <a:off x="586026" y="1822728"/>
            <a:ext cx="376714" cy="376714"/>
          </a:xfrm>
          <a:prstGeom prst="roundRect">
            <a:avLst>
              <a:gd name="adj" fmla="val 6668"/>
            </a:avLst>
          </a:prstGeom>
          <a:solidFill>
            <a:srgbClr val="EDEBE3"/>
          </a:solidFill>
          <a:ln/>
        </p:spPr>
      </p:sp>
      <p:pic>
        <p:nvPicPr>
          <p:cNvPr id="5" name="Image 0" descr="preencoded.png"/>
          <p:cNvPicPr>
            <a:picLocks noChangeAspect="1"/>
          </p:cNvPicPr>
          <p:nvPr/>
        </p:nvPicPr>
        <p:blipFill>
          <a:blip r:embed="rId3"/>
          <a:stretch>
            <a:fillRect/>
          </a:stretch>
        </p:blipFill>
        <p:spPr>
          <a:xfrm>
            <a:off x="648831" y="1854101"/>
            <a:ext cx="251103" cy="313968"/>
          </a:xfrm>
          <a:prstGeom prst="rect">
            <a:avLst/>
          </a:prstGeom>
        </p:spPr>
      </p:pic>
      <p:sp>
        <p:nvSpPr>
          <p:cNvPr id="6" name="Text 3"/>
          <p:cNvSpPr/>
          <p:nvPr/>
        </p:nvSpPr>
        <p:spPr>
          <a:xfrm>
            <a:off x="1130141" y="1880235"/>
            <a:ext cx="2661880"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Libsodium &amp; Cryptography</a:t>
            </a:r>
            <a:endParaRPr lang="en-US" sz="1600" dirty="0"/>
          </a:p>
        </p:txBody>
      </p:sp>
      <p:sp>
        <p:nvSpPr>
          <p:cNvPr id="7" name="Text 4"/>
          <p:cNvSpPr/>
          <p:nvPr/>
        </p:nvSpPr>
        <p:spPr>
          <a:xfrm>
            <a:off x="1130141" y="2242185"/>
            <a:ext cx="3802380" cy="107203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Utilized for secure encryption (XChaCha20-Poly1305) and robust master password hashing (Argon2id), safeguarding data confidentiality and integrity.</a:t>
            </a:r>
            <a:endParaRPr lang="en-US" sz="1300" dirty="0"/>
          </a:p>
        </p:txBody>
      </p:sp>
      <p:sp>
        <p:nvSpPr>
          <p:cNvPr id="8" name="Shape 5"/>
          <p:cNvSpPr/>
          <p:nvPr/>
        </p:nvSpPr>
        <p:spPr>
          <a:xfrm>
            <a:off x="5141833" y="1822728"/>
            <a:ext cx="376714" cy="376714"/>
          </a:xfrm>
          <a:prstGeom prst="roundRect">
            <a:avLst>
              <a:gd name="adj" fmla="val 6668"/>
            </a:avLst>
          </a:prstGeom>
          <a:solidFill>
            <a:srgbClr val="EDEBE3"/>
          </a:solidFill>
          <a:ln/>
        </p:spPr>
      </p:sp>
      <p:pic>
        <p:nvPicPr>
          <p:cNvPr id="9" name="Image 1" descr="preencoded.png"/>
          <p:cNvPicPr>
            <a:picLocks noChangeAspect="1"/>
          </p:cNvPicPr>
          <p:nvPr/>
        </p:nvPicPr>
        <p:blipFill>
          <a:blip r:embed="rId4"/>
          <a:stretch>
            <a:fillRect/>
          </a:stretch>
        </p:blipFill>
        <p:spPr>
          <a:xfrm>
            <a:off x="5204639" y="1854101"/>
            <a:ext cx="251103" cy="313968"/>
          </a:xfrm>
          <a:prstGeom prst="rect">
            <a:avLst/>
          </a:prstGeom>
        </p:spPr>
      </p:pic>
      <p:sp>
        <p:nvSpPr>
          <p:cNvPr id="10" name="Text 6"/>
          <p:cNvSpPr/>
          <p:nvPr/>
        </p:nvSpPr>
        <p:spPr>
          <a:xfrm>
            <a:off x="5685949" y="1880235"/>
            <a:ext cx="210716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OAuth 2.0 Integration</a:t>
            </a:r>
            <a:endParaRPr lang="en-US" sz="1600" dirty="0"/>
          </a:p>
        </p:txBody>
      </p:sp>
      <p:sp>
        <p:nvSpPr>
          <p:cNvPr id="11" name="Text 7"/>
          <p:cNvSpPr/>
          <p:nvPr/>
        </p:nvSpPr>
        <p:spPr>
          <a:xfrm>
            <a:off x="5685949" y="2242185"/>
            <a:ext cx="3802499" cy="80402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Enables secure authorization for optional encrypted cloud backups, preventing direct exposure of user credentials.</a:t>
            </a:r>
            <a:endParaRPr lang="en-US" sz="1300" dirty="0"/>
          </a:p>
        </p:txBody>
      </p:sp>
      <p:sp>
        <p:nvSpPr>
          <p:cNvPr id="12" name="Shape 8"/>
          <p:cNvSpPr/>
          <p:nvPr/>
        </p:nvSpPr>
        <p:spPr>
          <a:xfrm>
            <a:off x="9697760" y="1822728"/>
            <a:ext cx="376714" cy="376714"/>
          </a:xfrm>
          <a:prstGeom prst="roundRect">
            <a:avLst>
              <a:gd name="adj" fmla="val 6668"/>
            </a:avLst>
          </a:prstGeom>
          <a:solidFill>
            <a:srgbClr val="EDEBE3"/>
          </a:solidFill>
          <a:ln/>
        </p:spPr>
      </p:sp>
      <p:pic>
        <p:nvPicPr>
          <p:cNvPr id="13" name="Image 2" descr="preencoded.png"/>
          <p:cNvPicPr>
            <a:picLocks noChangeAspect="1"/>
          </p:cNvPicPr>
          <p:nvPr/>
        </p:nvPicPr>
        <p:blipFill>
          <a:blip r:embed="rId5"/>
          <a:stretch>
            <a:fillRect/>
          </a:stretch>
        </p:blipFill>
        <p:spPr>
          <a:xfrm>
            <a:off x="9760565" y="1854101"/>
            <a:ext cx="251103" cy="313968"/>
          </a:xfrm>
          <a:prstGeom prst="rect">
            <a:avLst/>
          </a:prstGeom>
        </p:spPr>
      </p:pic>
      <p:sp>
        <p:nvSpPr>
          <p:cNvPr id="14" name="Text 9"/>
          <p:cNvSpPr/>
          <p:nvPr/>
        </p:nvSpPr>
        <p:spPr>
          <a:xfrm>
            <a:off x="10241875" y="1880235"/>
            <a:ext cx="209323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CLI Interaction</a:t>
            </a:r>
            <a:endParaRPr lang="en-US" sz="1600" dirty="0"/>
          </a:p>
        </p:txBody>
      </p:sp>
      <p:sp>
        <p:nvSpPr>
          <p:cNvPr id="15" name="Text 10"/>
          <p:cNvSpPr/>
          <p:nvPr/>
        </p:nvSpPr>
        <p:spPr>
          <a:xfrm>
            <a:off x="10241875" y="2242185"/>
            <a:ext cx="3802380" cy="80402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Support command-line interface for user interaction, allowing access to all application features and commands.</a:t>
            </a:r>
            <a:endParaRPr lang="en-US" sz="1300" dirty="0"/>
          </a:p>
        </p:txBody>
      </p:sp>
      <p:sp>
        <p:nvSpPr>
          <p:cNvPr id="16" name="Shape 11"/>
          <p:cNvSpPr/>
          <p:nvPr/>
        </p:nvSpPr>
        <p:spPr>
          <a:xfrm>
            <a:off x="586026" y="3649147"/>
            <a:ext cx="376714" cy="376714"/>
          </a:xfrm>
          <a:prstGeom prst="roundRect">
            <a:avLst>
              <a:gd name="adj" fmla="val 6668"/>
            </a:avLst>
          </a:prstGeom>
          <a:solidFill>
            <a:srgbClr val="EDEBE3"/>
          </a:solidFill>
          <a:ln/>
        </p:spPr>
      </p:sp>
      <p:pic>
        <p:nvPicPr>
          <p:cNvPr id="17" name="Image 3" descr="preencoded.png"/>
          <p:cNvPicPr>
            <a:picLocks noChangeAspect="1"/>
          </p:cNvPicPr>
          <p:nvPr/>
        </p:nvPicPr>
        <p:blipFill>
          <a:blip r:embed="rId6"/>
          <a:stretch>
            <a:fillRect/>
          </a:stretch>
        </p:blipFill>
        <p:spPr>
          <a:xfrm>
            <a:off x="648831" y="3680520"/>
            <a:ext cx="251103" cy="313968"/>
          </a:xfrm>
          <a:prstGeom prst="rect">
            <a:avLst/>
          </a:prstGeom>
        </p:spPr>
      </p:pic>
      <p:sp>
        <p:nvSpPr>
          <p:cNvPr id="18" name="Text 12"/>
          <p:cNvSpPr/>
          <p:nvPr/>
        </p:nvSpPr>
        <p:spPr>
          <a:xfrm>
            <a:off x="1130141" y="3706654"/>
            <a:ext cx="209323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Vault Module</a:t>
            </a:r>
            <a:endParaRPr lang="en-US" sz="1600" dirty="0"/>
          </a:p>
        </p:txBody>
      </p:sp>
      <p:sp>
        <p:nvSpPr>
          <p:cNvPr id="19" name="Text 13"/>
          <p:cNvSpPr/>
          <p:nvPr/>
        </p:nvSpPr>
        <p:spPr>
          <a:xfrm>
            <a:off x="1130141" y="4068604"/>
            <a:ext cx="3802380" cy="53601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Handles authentication, vault creation, master password management, and admin tasks.</a:t>
            </a:r>
            <a:endParaRPr lang="en-US" sz="1300" dirty="0"/>
          </a:p>
        </p:txBody>
      </p:sp>
      <p:sp>
        <p:nvSpPr>
          <p:cNvPr id="20" name="Shape 14"/>
          <p:cNvSpPr/>
          <p:nvPr/>
        </p:nvSpPr>
        <p:spPr>
          <a:xfrm>
            <a:off x="5141833" y="3649147"/>
            <a:ext cx="376714" cy="376714"/>
          </a:xfrm>
          <a:prstGeom prst="roundRect">
            <a:avLst>
              <a:gd name="adj" fmla="val 6668"/>
            </a:avLst>
          </a:prstGeom>
          <a:solidFill>
            <a:srgbClr val="EDEBE3"/>
          </a:solidFill>
          <a:ln/>
        </p:spPr>
      </p:sp>
      <p:pic>
        <p:nvPicPr>
          <p:cNvPr id="21" name="Image 4" descr="preencoded.png"/>
          <p:cNvPicPr>
            <a:picLocks noChangeAspect="1"/>
          </p:cNvPicPr>
          <p:nvPr/>
        </p:nvPicPr>
        <p:blipFill>
          <a:blip r:embed="rId7"/>
          <a:stretch>
            <a:fillRect/>
          </a:stretch>
        </p:blipFill>
        <p:spPr>
          <a:xfrm>
            <a:off x="5204639" y="3680520"/>
            <a:ext cx="251103" cy="313968"/>
          </a:xfrm>
          <a:prstGeom prst="rect">
            <a:avLst/>
          </a:prstGeom>
        </p:spPr>
      </p:pic>
      <p:sp>
        <p:nvSpPr>
          <p:cNvPr id="22" name="Text 15"/>
          <p:cNvSpPr/>
          <p:nvPr/>
        </p:nvSpPr>
        <p:spPr>
          <a:xfrm>
            <a:off x="5685949" y="3706654"/>
            <a:ext cx="209323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Entry Module</a:t>
            </a:r>
            <a:endParaRPr lang="en-US" sz="1600" dirty="0"/>
          </a:p>
        </p:txBody>
      </p:sp>
      <p:sp>
        <p:nvSpPr>
          <p:cNvPr id="23" name="Text 16"/>
          <p:cNvSpPr/>
          <p:nvPr/>
        </p:nvSpPr>
        <p:spPr>
          <a:xfrm>
            <a:off x="5685949" y="4068604"/>
            <a:ext cx="3802499" cy="53601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Defines and manages the structure of individual password entries.</a:t>
            </a:r>
            <a:endParaRPr lang="en-US" sz="1300" dirty="0"/>
          </a:p>
        </p:txBody>
      </p:sp>
      <p:sp>
        <p:nvSpPr>
          <p:cNvPr id="24" name="Shape 17"/>
          <p:cNvSpPr/>
          <p:nvPr/>
        </p:nvSpPr>
        <p:spPr>
          <a:xfrm>
            <a:off x="9697760" y="3649147"/>
            <a:ext cx="376714" cy="376714"/>
          </a:xfrm>
          <a:prstGeom prst="roundRect">
            <a:avLst>
              <a:gd name="adj" fmla="val 6668"/>
            </a:avLst>
          </a:prstGeom>
          <a:solidFill>
            <a:srgbClr val="EDEBE3"/>
          </a:solidFill>
          <a:ln/>
        </p:spPr>
      </p:sp>
      <p:pic>
        <p:nvPicPr>
          <p:cNvPr id="25" name="Image 5" descr="preencoded.png"/>
          <p:cNvPicPr>
            <a:picLocks noChangeAspect="1"/>
          </p:cNvPicPr>
          <p:nvPr/>
        </p:nvPicPr>
        <p:blipFill>
          <a:blip r:embed="rId8"/>
          <a:stretch>
            <a:fillRect/>
          </a:stretch>
        </p:blipFill>
        <p:spPr>
          <a:xfrm>
            <a:off x="9760565" y="3680520"/>
            <a:ext cx="251103" cy="313968"/>
          </a:xfrm>
          <a:prstGeom prst="rect">
            <a:avLst/>
          </a:prstGeom>
        </p:spPr>
      </p:pic>
      <p:sp>
        <p:nvSpPr>
          <p:cNvPr id="26" name="Text 18"/>
          <p:cNvSpPr/>
          <p:nvPr/>
        </p:nvSpPr>
        <p:spPr>
          <a:xfrm>
            <a:off x="10241875" y="3706654"/>
            <a:ext cx="209323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Manager Module</a:t>
            </a:r>
            <a:endParaRPr lang="en-US" sz="1600" dirty="0"/>
          </a:p>
        </p:txBody>
      </p:sp>
      <p:sp>
        <p:nvSpPr>
          <p:cNvPr id="27" name="Text 19"/>
          <p:cNvSpPr/>
          <p:nvPr/>
        </p:nvSpPr>
        <p:spPr>
          <a:xfrm>
            <a:off x="10241875" y="4068604"/>
            <a:ext cx="3802380" cy="53601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User-facing component for CRUD operations on password entries.</a:t>
            </a:r>
            <a:endParaRPr lang="en-US" sz="1300" dirty="0"/>
          </a:p>
        </p:txBody>
      </p:sp>
      <p:sp>
        <p:nvSpPr>
          <p:cNvPr id="28" name="Shape 20"/>
          <p:cNvSpPr/>
          <p:nvPr/>
        </p:nvSpPr>
        <p:spPr>
          <a:xfrm>
            <a:off x="586026" y="4939546"/>
            <a:ext cx="376714" cy="376714"/>
          </a:xfrm>
          <a:prstGeom prst="roundRect">
            <a:avLst>
              <a:gd name="adj" fmla="val 6668"/>
            </a:avLst>
          </a:prstGeom>
          <a:solidFill>
            <a:srgbClr val="EDEBE3"/>
          </a:solidFill>
          <a:ln/>
        </p:spPr>
      </p:sp>
      <p:pic>
        <p:nvPicPr>
          <p:cNvPr id="29" name="Image 6" descr="preencoded.png"/>
          <p:cNvPicPr>
            <a:picLocks noChangeAspect="1"/>
          </p:cNvPicPr>
          <p:nvPr/>
        </p:nvPicPr>
        <p:blipFill>
          <a:blip r:embed="rId9"/>
          <a:stretch>
            <a:fillRect/>
          </a:stretch>
        </p:blipFill>
        <p:spPr>
          <a:xfrm>
            <a:off x="648831" y="4970919"/>
            <a:ext cx="251103" cy="313968"/>
          </a:xfrm>
          <a:prstGeom prst="rect">
            <a:avLst/>
          </a:prstGeom>
        </p:spPr>
      </p:pic>
      <p:sp>
        <p:nvSpPr>
          <p:cNvPr id="30" name="Text 21"/>
          <p:cNvSpPr/>
          <p:nvPr/>
        </p:nvSpPr>
        <p:spPr>
          <a:xfrm>
            <a:off x="1130141" y="4997053"/>
            <a:ext cx="209323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Encryption Module</a:t>
            </a:r>
            <a:endParaRPr lang="en-US" sz="1600" dirty="0"/>
          </a:p>
        </p:txBody>
      </p:sp>
      <p:sp>
        <p:nvSpPr>
          <p:cNvPr id="31" name="Text 22"/>
          <p:cNvSpPr/>
          <p:nvPr/>
        </p:nvSpPr>
        <p:spPr>
          <a:xfrm>
            <a:off x="1130141" y="5359003"/>
            <a:ext cx="3802380" cy="53601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Securely encrypts and decrypts data using Libsodium.</a:t>
            </a:r>
            <a:endParaRPr lang="en-US" sz="1300" dirty="0"/>
          </a:p>
        </p:txBody>
      </p:sp>
      <p:sp>
        <p:nvSpPr>
          <p:cNvPr id="32" name="Shape 23"/>
          <p:cNvSpPr/>
          <p:nvPr/>
        </p:nvSpPr>
        <p:spPr>
          <a:xfrm>
            <a:off x="5141833" y="4939546"/>
            <a:ext cx="376714" cy="376714"/>
          </a:xfrm>
          <a:prstGeom prst="roundRect">
            <a:avLst>
              <a:gd name="adj" fmla="val 6668"/>
            </a:avLst>
          </a:prstGeom>
          <a:solidFill>
            <a:srgbClr val="EDEBE3"/>
          </a:solidFill>
          <a:ln/>
        </p:spPr>
      </p:sp>
      <p:pic>
        <p:nvPicPr>
          <p:cNvPr id="33" name="Image 7" descr="preencoded.png"/>
          <p:cNvPicPr>
            <a:picLocks noChangeAspect="1"/>
          </p:cNvPicPr>
          <p:nvPr/>
        </p:nvPicPr>
        <p:blipFill>
          <a:blip r:embed="rId10"/>
          <a:stretch>
            <a:fillRect/>
          </a:stretch>
        </p:blipFill>
        <p:spPr>
          <a:xfrm>
            <a:off x="5204639" y="4970919"/>
            <a:ext cx="251103" cy="313968"/>
          </a:xfrm>
          <a:prstGeom prst="rect">
            <a:avLst/>
          </a:prstGeom>
        </p:spPr>
      </p:pic>
      <p:sp>
        <p:nvSpPr>
          <p:cNvPr id="34" name="Text 24"/>
          <p:cNvSpPr/>
          <p:nvPr/>
        </p:nvSpPr>
        <p:spPr>
          <a:xfrm>
            <a:off x="5685949" y="4997053"/>
            <a:ext cx="209323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Timer Module</a:t>
            </a:r>
            <a:endParaRPr lang="en-US" sz="1600" dirty="0"/>
          </a:p>
        </p:txBody>
      </p:sp>
      <p:sp>
        <p:nvSpPr>
          <p:cNvPr id="35" name="Text 25"/>
          <p:cNvSpPr/>
          <p:nvPr/>
        </p:nvSpPr>
        <p:spPr>
          <a:xfrm>
            <a:off x="5685949" y="5359003"/>
            <a:ext cx="3802499" cy="53601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Implements timeout mechanisms for user inactivity and input.</a:t>
            </a:r>
            <a:endParaRPr lang="en-US" sz="1300" dirty="0"/>
          </a:p>
        </p:txBody>
      </p:sp>
      <p:sp>
        <p:nvSpPr>
          <p:cNvPr id="36" name="Shape 26"/>
          <p:cNvSpPr/>
          <p:nvPr/>
        </p:nvSpPr>
        <p:spPr>
          <a:xfrm>
            <a:off x="9697760" y="4939546"/>
            <a:ext cx="376714" cy="376714"/>
          </a:xfrm>
          <a:prstGeom prst="roundRect">
            <a:avLst>
              <a:gd name="adj" fmla="val 6668"/>
            </a:avLst>
          </a:prstGeom>
          <a:solidFill>
            <a:srgbClr val="EDEBE3"/>
          </a:solidFill>
          <a:ln/>
        </p:spPr>
      </p:sp>
      <p:pic>
        <p:nvPicPr>
          <p:cNvPr id="37" name="Image 8" descr="preencoded.png"/>
          <p:cNvPicPr>
            <a:picLocks noChangeAspect="1"/>
          </p:cNvPicPr>
          <p:nvPr/>
        </p:nvPicPr>
        <p:blipFill>
          <a:blip r:embed="rId11"/>
          <a:stretch>
            <a:fillRect/>
          </a:stretch>
        </p:blipFill>
        <p:spPr>
          <a:xfrm>
            <a:off x="9760565" y="4970919"/>
            <a:ext cx="251103" cy="313968"/>
          </a:xfrm>
          <a:prstGeom prst="rect">
            <a:avLst/>
          </a:prstGeom>
        </p:spPr>
      </p:pic>
      <p:sp>
        <p:nvSpPr>
          <p:cNvPr id="38" name="Text 27"/>
          <p:cNvSpPr/>
          <p:nvPr/>
        </p:nvSpPr>
        <p:spPr>
          <a:xfrm>
            <a:off x="10241875" y="4997053"/>
            <a:ext cx="209323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Logger Module</a:t>
            </a:r>
            <a:endParaRPr lang="en-US" sz="1600" dirty="0"/>
          </a:p>
        </p:txBody>
      </p:sp>
      <p:sp>
        <p:nvSpPr>
          <p:cNvPr id="39" name="Text 28"/>
          <p:cNvSpPr/>
          <p:nvPr/>
        </p:nvSpPr>
        <p:spPr>
          <a:xfrm>
            <a:off x="10241875" y="5359003"/>
            <a:ext cx="3802380" cy="80402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Records and securely manages encrypted activity logs for critical security events and system operations.</a:t>
            </a:r>
            <a:endParaRPr lang="en-US" sz="1300" dirty="0"/>
          </a:p>
        </p:txBody>
      </p:sp>
      <p:sp>
        <p:nvSpPr>
          <p:cNvPr id="40" name="Shape 29"/>
          <p:cNvSpPr/>
          <p:nvPr/>
        </p:nvSpPr>
        <p:spPr>
          <a:xfrm>
            <a:off x="586026" y="6497955"/>
            <a:ext cx="376714" cy="376714"/>
          </a:xfrm>
          <a:prstGeom prst="roundRect">
            <a:avLst>
              <a:gd name="adj" fmla="val 6668"/>
            </a:avLst>
          </a:prstGeom>
          <a:solidFill>
            <a:srgbClr val="EDEBE3"/>
          </a:solidFill>
          <a:ln/>
        </p:spPr>
      </p:sp>
      <p:pic>
        <p:nvPicPr>
          <p:cNvPr id="41" name="Image 9" descr="preencoded.png"/>
          <p:cNvPicPr>
            <a:picLocks noChangeAspect="1"/>
          </p:cNvPicPr>
          <p:nvPr/>
        </p:nvPicPr>
        <p:blipFill>
          <a:blip r:embed="rId12"/>
          <a:stretch>
            <a:fillRect/>
          </a:stretch>
        </p:blipFill>
        <p:spPr>
          <a:xfrm>
            <a:off x="648831" y="6529328"/>
            <a:ext cx="251103" cy="313968"/>
          </a:xfrm>
          <a:prstGeom prst="rect">
            <a:avLst/>
          </a:prstGeom>
        </p:spPr>
      </p:pic>
      <p:sp>
        <p:nvSpPr>
          <p:cNvPr id="42" name="Text 30"/>
          <p:cNvSpPr/>
          <p:nvPr/>
        </p:nvSpPr>
        <p:spPr>
          <a:xfrm>
            <a:off x="1130141" y="6555462"/>
            <a:ext cx="209323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Generator Module</a:t>
            </a:r>
            <a:endParaRPr lang="en-US" sz="1600" dirty="0"/>
          </a:p>
        </p:txBody>
      </p:sp>
      <p:sp>
        <p:nvSpPr>
          <p:cNvPr id="43" name="Text 31"/>
          <p:cNvSpPr/>
          <p:nvPr/>
        </p:nvSpPr>
        <p:spPr>
          <a:xfrm>
            <a:off x="1130141" y="6917412"/>
            <a:ext cx="3802380" cy="53601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Creates strong, unique, and random passwords based on user-defined complexity criteria.</a:t>
            </a:r>
            <a:endParaRPr lang="en-US" sz="1300" dirty="0"/>
          </a:p>
        </p:txBody>
      </p:sp>
      <p:sp>
        <p:nvSpPr>
          <p:cNvPr id="44" name="Shape 32"/>
          <p:cNvSpPr/>
          <p:nvPr/>
        </p:nvSpPr>
        <p:spPr>
          <a:xfrm>
            <a:off x="5141833" y="6497955"/>
            <a:ext cx="376714" cy="376714"/>
          </a:xfrm>
          <a:prstGeom prst="roundRect">
            <a:avLst>
              <a:gd name="adj" fmla="val 6668"/>
            </a:avLst>
          </a:prstGeom>
          <a:solidFill>
            <a:srgbClr val="EDEBE3"/>
          </a:solidFill>
          <a:ln/>
        </p:spPr>
      </p:sp>
      <p:pic>
        <p:nvPicPr>
          <p:cNvPr id="45" name="Image 10" descr="preencoded.png"/>
          <p:cNvPicPr>
            <a:picLocks noChangeAspect="1"/>
          </p:cNvPicPr>
          <p:nvPr/>
        </p:nvPicPr>
        <p:blipFill>
          <a:blip r:embed="rId8"/>
          <a:stretch>
            <a:fillRect/>
          </a:stretch>
        </p:blipFill>
        <p:spPr>
          <a:xfrm>
            <a:off x="5204639" y="6529328"/>
            <a:ext cx="251103" cy="313968"/>
          </a:xfrm>
          <a:prstGeom prst="rect">
            <a:avLst/>
          </a:prstGeom>
        </p:spPr>
      </p:pic>
      <p:sp>
        <p:nvSpPr>
          <p:cNvPr id="46" name="Text 33"/>
          <p:cNvSpPr/>
          <p:nvPr/>
        </p:nvSpPr>
        <p:spPr>
          <a:xfrm>
            <a:off x="5685949" y="6555462"/>
            <a:ext cx="209323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Config Module</a:t>
            </a:r>
            <a:endParaRPr lang="en-US" sz="1600" dirty="0"/>
          </a:p>
        </p:txBody>
      </p:sp>
      <p:sp>
        <p:nvSpPr>
          <p:cNvPr id="47" name="Text 34"/>
          <p:cNvSpPr/>
          <p:nvPr/>
        </p:nvSpPr>
        <p:spPr>
          <a:xfrm>
            <a:off x="5685949" y="6917412"/>
            <a:ext cx="3802499" cy="80402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Manages configuration settings and user preferences, such as session timeouts and backup options.</a:t>
            </a:r>
            <a:endParaRPr lang="en-US" sz="1300" dirty="0"/>
          </a:p>
        </p:txBody>
      </p:sp>
      <p:sp>
        <p:nvSpPr>
          <p:cNvPr id="48" name="Shape 35"/>
          <p:cNvSpPr/>
          <p:nvPr/>
        </p:nvSpPr>
        <p:spPr>
          <a:xfrm>
            <a:off x="9697760" y="6497955"/>
            <a:ext cx="376714" cy="376714"/>
          </a:xfrm>
          <a:prstGeom prst="roundRect">
            <a:avLst>
              <a:gd name="adj" fmla="val 6668"/>
            </a:avLst>
          </a:prstGeom>
          <a:solidFill>
            <a:srgbClr val="EDEBE3"/>
          </a:solidFill>
          <a:ln/>
        </p:spPr>
      </p:sp>
      <p:pic>
        <p:nvPicPr>
          <p:cNvPr id="49" name="Image 11" descr="preencoded.png"/>
          <p:cNvPicPr>
            <a:picLocks noChangeAspect="1"/>
          </p:cNvPicPr>
          <p:nvPr/>
        </p:nvPicPr>
        <p:blipFill>
          <a:blip r:embed="rId13"/>
          <a:stretch>
            <a:fillRect/>
          </a:stretch>
        </p:blipFill>
        <p:spPr>
          <a:xfrm>
            <a:off x="9760565" y="6529328"/>
            <a:ext cx="251103" cy="313968"/>
          </a:xfrm>
          <a:prstGeom prst="rect">
            <a:avLst/>
          </a:prstGeom>
        </p:spPr>
      </p:pic>
      <p:sp>
        <p:nvSpPr>
          <p:cNvPr id="50" name="Text 36"/>
          <p:cNvSpPr/>
          <p:nvPr/>
        </p:nvSpPr>
        <p:spPr>
          <a:xfrm>
            <a:off x="10241875" y="6555462"/>
            <a:ext cx="2093238" cy="261580"/>
          </a:xfrm>
          <a:prstGeom prst="rect">
            <a:avLst/>
          </a:prstGeom>
          <a:noFill/>
          <a:ln/>
        </p:spPr>
        <p:txBody>
          <a:bodyPr wrap="none" lIns="0" tIns="0" rIns="0" bIns="0" rtlCol="0" anchor="t"/>
          <a:lstStyle/>
          <a:p>
            <a:pPr marL="0" indent="0" algn="l">
              <a:lnSpc>
                <a:spcPts val="2050"/>
              </a:lnSpc>
              <a:buNone/>
            </a:pPr>
            <a:r>
              <a:rPr lang="en-US" sz="1600" dirty="0">
                <a:solidFill>
                  <a:srgbClr val="161613"/>
                </a:solidFill>
                <a:latin typeface="DM Sans Medium" pitchFamily="34" charset="0"/>
                <a:ea typeface="DM Sans Medium" pitchFamily="34" charset="-122"/>
                <a:cs typeface="DM Sans Medium" pitchFamily="34" charset="-120"/>
              </a:rPr>
              <a:t>Backup Script</a:t>
            </a:r>
            <a:endParaRPr lang="en-US" sz="1600" dirty="0"/>
          </a:p>
        </p:txBody>
      </p:sp>
      <p:sp>
        <p:nvSpPr>
          <p:cNvPr id="51" name="Text 37"/>
          <p:cNvSpPr/>
          <p:nvPr/>
        </p:nvSpPr>
        <p:spPr>
          <a:xfrm>
            <a:off x="10241875" y="6917412"/>
            <a:ext cx="3802380" cy="536019"/>
          </a:xfrm>
          <a:prstGeom prst="rect">
            <a:avLst/>
          </a:prstGeom>
          <a:noFill/>
          <a:ln/>
        </p:spPr>
        <p:txBody>
          <a:bodyPr wrap="square" lIns="0" tIns="0" rIns="0" bIns="0" rtlCol="0" anchor="t"/>
          <a:lstStyle/>
          <a:p>
            <a:pPr marL="0" indent="0" algn="l">
              <a:lnSpc>
                <a:spcPts val="2100"/>
              </a:lnSpc>
              <a:buNone/>
            </a:pPr>
            <a:r>
              <a:rPr lang="en-US" sz="1300" dirty="0">
                <a:solidFill>
                  <a:srgbClr val="161613"/>
                </a:solidFill>
                <a:latin typeface="Inter" pitchFamily="34" charset="0"/>
                <a:ea typeface="Inter" pitchFamily="34" charset="-122"/>
                <a:cs typeface="Inter" pitchFamily="34" charset="-120"/>
              </a:rPr>
              <a:t>Python script for Google Drive API cloud backup using authenticated token.pickle file </a:t>
            </a:r>
            <a:endParaRPr lang="en-US" sz="1300" dirty="0"/>
          </a:p>
        </p:txBody>
      </p:sp>
      <p:pic>
        <p:nvPicPr>
          <p:cNvPr id="52" name="Picture 51"/>
          <p:cNvPicPr>
            <a:picLocks noChangeAspect="1"/>
          </p:cNvPicPr>
          <p:nvPr/>
        </p:nvPicPr>
        <p:blipFill>
          <a:blip r:embed="rId14"/>
          <a:stretch>
            <a:fillRect/>
          </a:stretch>
        </p:blipFill>
        <p:spPr>
          <a:xfrm>
            <a:off x="12667976" y="7638968"/>
            <a:ext cx="1962424" cy="590632"/>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50319"/>
            <a:ext cx="10938153" cy="708779"/>
          </a:xfrm>
          <a:prstGeom prst="rect">
            <a:avLst/>
          </a:prstGeom>
          <a:noFill/>
          <a:ln/>
        </p:spPr>
        <p:txBody>
          <a:bodyPr wrap="none" lIns="0" tIns="0" rIns="0" bIns="0" rtlCol="0" anchor="t"/>
          <a:lstStyle/>
          <a:p>
            <a:pPr marL="0" indent="0" algn="l">
              <a:lnSpc>
                <a:spcPts val="5550"/>
              </a:lnSpc>
              <a:buNone/>
            </a:pPr>
            <a:r>
              <a:rPr lang="en-US" sz="4450" dirty="0">
                <a:solidFill>
                  <a:srgbClr val="161613"/>
                </a:solidFill>
                <a:latin typeface="DM Sans Medium" pitchFamily="34" charset="0"/>
                <a:ea typeface="DM Sans Medium" pitchFamily="34" charset="-122"/>
                <a:cs typeface="DM Sans Medium" pitchFamily="34" charset="-120"/>
              </a:rPr>
              <a:t>Conclusion: A Secure &amp; Scalable Solution</a:t>
            </a:r>
            <a:endParaRPr lang="en-US" sz="4450" dirty="0"/>
          </a:p>
        </p:txBody>
      </p:sp>
      <p:sp>
        <p:nvSpPr>
          <p:cNvPr id="3" name="Text 1"/>
          <p:cNvSpPr/>
          <p:nvPr/>
        </p:nvSpPr>
        <p:spPr>
          <a:xfrm>
            <a:off x="793790" y="1812727"/>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161613"/>
                </a:solidFill>
                <a:latin typeface="Inter" pitchFamily="34" charset="0"/>
                <a:ea typeface="Inter" pitchFamily="34" charset="-122"/>
                <a:cs typeface="Inter" pitchFamily="34" charset="-120"/>
              </a:rPr>
              <a:t>VaultGuard++ offers a secure and privacy-focused solution to password management, ideal for users who value offline protection with optional encrypted cloud backup. Developed in modern C++ with trusted libraries, it ensures user data remains safe and tamper-proof.</a:t>
            </a:r>
            <a:endParaRPr lang="en-US" sz="1750" dirty="0"/>
          </a:p>
        </p:txBody>
      </p:sp>
      <p:sp>
        <p:nvSpPr>
          <p:cNvPr id="4" name="Shape 2"/>
          <p:cNvSpPr/>
          <p:nvPr/>
        </p:nvSpPr>
        <p:spPr>
          <a:xfrm>
            <a:off x="793790" y="3156585"/>
            <a:ext cx="226814" cy="1360884"/>
          </a:xfrm>
          <a:prstGeom prst="roundRect">
            <a:avLst>
              <a:gd name="adj" fmla="val 15001"/>
            </a:avLst>
          </a:prstGeom>
          <a:solidFill>
            <a:srgbClr val="EDEBE3"/>
          </a:solidFill>
          <a:ln/>
        </p:spPr>
      </p:sp>
      <p:sp>
        <p:nvSpPr>
          <p:cNvPr id="5" name="Text 3"/>
          <p:cNvSpPr/>
          <p:nvPr/>
        </p:nvSpPr>
        <p:spPr>
          <a:xfrm>
            <a:off x="1247418" y="338339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Strong Security</a:t>
            </a:r>
            <a:endParaRPr lang="en-US" sz="2200" dirty="0"/>
          </a:p>
        </p:txBody>
      </p:sp>
      <p:sp>
        <p:nvSpPr>
          <p:cNvPr id="6" name="Text 4"/>
          <p:cNvSpPr/>
          <p:nvPr/>
        </p:nvSpPr>
        <p:spPr>
          <a:xfrm>
            <a:off x="1247418" y="3873818"/>
            <a:ext cx="12589193" cy="362903"/>
          </a:xfrm>
          <a:prstGeom prst="rect">
            <a:avLst/>
          </a:prstGeom>
          <a:noFill/>
          <a:ln/>
        </p:spPr>
        <p:txBody>
          <a:bodyPr wrap="none" lIns="0" tIns="0" rIns="0" bIns="0" rtlCol="0" anchor="t"/>
          <a:lstStyle/>
          <a:p>
            <a:pPr marL="0" indent="0" algn="l">
              <a:lnSpc>
                <a:spcPts val="2850"/>
              </a:lnSpc>
              <a:buNone/>
            </a:pPr>
            <a:r>
              <a:rPr lang="en-US" sz="1750" dirty="0">
                <a:solidFill>
                  <a:srgbClr val="161613"/>
                </a:solidFill>
                <a:latin typeface="Inter" pitchFamily="34" charset="0"/>
                <a:ea typeface="Inter" pitchFamily="34" charset="-122"/>
                <a:cs typeface="Inter" pitchFamily="34" charset="-120"/>
              </a:rPr>
              <a:t>Addresses password fatigue, weak storage, and cloud dependency with an offline-first, zero-knowledge design.</a:t>
            </a:r>
            <a:endParaRPr lang="en-US" sz="1750" dirty="0"/>
          </a:p>
        </p:txBody>
      </p:sp>
      <p:sp>
        <p:nvSpPr>
          <p:cNvPr id="7" name="Shape 5"/>
          <p:cNvSpPr/>
          <p:nvPr/>
        </p:nvSpPr>
        <p:spPr>
          <a:xfrm>
            <a:off x="1133951" y="4687491"/>
            <a:ext cx="226814" cy="1360884"/>
          </a:xfrm>
          <a:prstGeom prst="roundRect">
            <a:avLst>
              <a:gd name="adj" fmla="val 15001"/>
            </a:avLst>
          </a:prstGeom>
          <a:solidFill>
            <a:srgbClr val="EDEBE3"/>
          </a:solidFill>
          <a:ln/>
        </p:spPr>
      </p:sp>
      <p:sp>
        <p:nvSpPr>
          <p:cNvPr id="8" name="Text 6"/>
          <p:cNvSpPr/>
          <p:nvPr/>
        </p:nvSpPr>
        <p:spPr>
          <a:xfrm>
            <a:off x="1587579" y="4914305"/>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Future Potential</a:t>
            </a:r>
            <a:endParaRPr lang="en-US" sz="2200" dirty="0"/>
          </a:p>
        </p:txBody>
      </p:sp>
      <p:sp>
        <p:nvSpPr>
          <p:cNvPr id="9" name="Text 7"/>
          <p:cNvSpPr/>
          <p:nvPr/>
        </p:nvSpPr>
        <p:spPr>
          <a:xfrm>
            <a:off x="1587579" y="5404723"/>
            <a:ext cx="12249031" cy="362903"/>
          </a:xfrm>
          <a:prstGeom prst="rect">
            <a:avLst/>
          </a:prstGeom>
          <a:noFill/>
          <a:ln/>
        </p:spPr>
        <p:txBody>
          <a:bodyPr wrap="none" lIns="0" tIns="0" rIns="0" bIns="0" rtlCol="0" anchor="t"/>
          <a:lstStyle/>
          <a:p>
            <a:pPr marL="0" indent="0" algn="l">
              <a:lnSpc>
                <a:spcPts val="2850"/>
              </a:lnSpc>
              <a:buNone/>
            </a:pPr>
            <a:r>
              <a:rPr lang="en-US" sz="1750" dirty="0">
                <a:solidFill>
                  <a:srgbClr val="161613"/>
                </a:solidFill>
                <a:latin typeface="Inter" pitchFamily="34" charset="0"/>
                <a:ea typeface="Inter" pitchFamily="34" charset="-122"/>
                <a:cs typeface="Inter" pitchFamily="34" charset="-120"/>
              </a:rPr>
              <a:t>Sets groundwork for GUI, multi-user support, and biometric authentication.</a:t>
            </a:r>
            <a:endParaRPr lang="en-US" sz="1750" dirty="0"/>
          </a:p>
        </p:txBody>
      </p:sp>
      <p:sp>
        <p:nvSpPr>
          <p:cNvPr id="10" name="Shape 8"/>
          <p:cNvSpPr/>
          <p:nvPr/>
        </p:nvSpPr>
        <p:spPr>
          <a:xfrm>
            <a:off x="1474232" y="6218396"/>
            <a:ext cx="226814" cy="1360884"/>
          </a:xfrm>
          <a:prstGeom prst="roundRect">
            <a:avLst>
              <a:gd name="adj" fmla="val 15001"/>
            </a:avLst>
          </a:prstGeom>
          <a:solidFill>
            <a:srgbClr val="EDEBE3"/>
          </a:solidFill>
          <a:ln/>
        </p:spPr>
      </p:sp>
      <p:sp>
        <p:nvSpPr>
          <p:cNvPr id="11" name="Text 9"/>
          <p:cNvSpPr/>
          <p:nvPr/>
        </p:nvSpPr>
        <p:spPr>
          <a:xfrm>
            <a:off x="1927860" y="6445210"/>
            <a:ext cx="2882503" cy="354330"/>
          </a:xfrm>
          <a:prstGeom prst="rect">
            <a:avLst/>
          </a:prstGeom>
          <a:noFill/>
          <a:ln/>
        </p:spPr>
        <p:txBody>
          <a:bodyPr wrap="none" lIns="0" tIns="0" rIns="0" bIns="0" rtlCol="0" anchor="t"/>
          <a:lstStyle/>
          <a:p>
            <a:pPr marL="0" indent="0" algn="l">
              <a:lnSpc>
                <a:spcPts val="2750"/>
              </a:lnSpc>
              <a:buNone/>
            </a:pPr>
            <a:r>
              <a:rPr lang="en-US" sz="2200" dirty="0">
                <a:solidFill>
                  <a:srgbClr val="161613"/>
                </a:solidFill>
                <a:latin typeface="DM Sans Medium" pitchFamily="34" charset="0"/>
                <a:ea typeface="DM Sans Medium" pitchFamily="34" charset="-122"/>
                <a:cs typeface="DM Sans Medium" pitchFamily="34" charset="-120"/>
              </a:rPr>
              <a:t>Scalable Architecture</a:t>
            </a:r>
            <a:endParaRPr lang="en-US" sz="2200" dirty="0"/>
          </a:p>
        </p:txBody>
      </p:sp>
      <p:sp>
        <p:nvSpPr>
          <p:cNvPr id="12" name="Text 10"/>
          <p:cNvSpPr/>
          <p:nvPr/>
        </p:nvSpPr>
        <p:spPr>
          <a:xfrm>
            <a:off x="1927860" y="6935629"/>
            <a:ext cx="11908750" cy="362903"/>
          </a:xfrm>
          <a:prstGeom prst="rect">
            <a:avLst/>
          </a:prstGeom>
          <a:noFill/>
          <a:ln/>
        </p:spPr>
        <p:txBody>
          <a:bodyPr wrap="none" lIns="0" tIns="0" rIns="0" bIns="0" rtlCol="0" anchor="t"/>
          <a:lstStyle/>
          <a:p>
            <a:pPr marL="0" indent="0" algn="l">
              <a:lnSpc>
                <a:spcPts val="2850"/>
              </a:lnSpc>
              <a:buNone/>
            </a:pPr>
            <a:r>
              <a:rPr lang="en-US" sz="1750" dirty="0">
                <a:solidFill>
                  <a:srgbClr val="161613"/>
                </a:solidFill>
                <a:latin typeface="Inter" pitchFamily="34" charset="0"/>
                <a:ea typeface="Inter" pitchFamily="34" charset="-122"/>
                <a:cs typeface="Inter" pitchFamily="34" charset="-120"/>
              </a:rPr>
              <a:t>Designed with modular components, allowing for easy expansion and integration of new features.</a:t>
            </a:r>
            <a:endParaRPr lang="en-US" sz="1750" dirty="0"/>
          </a:p>
        </p:txBody>
      </p:sp>
      <p:pic>
        <p:nvPicPr>
          <p:cNvPr id="13" name="Picture 12"/>
          <p:cNvPicPr>
            <a:picLocks noChangeAspect="1"/>
          </p:cNvPicPr>
          <p:nvPr/>
        </p:nvPicPr>
        <p:blipFill>
          <a:blip r:embed="rId3"/>
          <a:stretch>
            <a:fillRect/>
          </a:stretch>
        </p:blipFill>
        <p:spPr>
          <a:xfrm>
            <a:off x="12667976" y="7638968"/>
            <a:ext cx="1962424" cy="5906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TotalTime>
  <Words>737</Words>
  <Application>Microsoft Office PowerPoint</Application>
  <PresentationFormat>Custom</PresentationFormat>
  <Paragraphs>83</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DM Sans Medium</vt:lpstr>
      <vt:lpstr>Arial</vt:lpstr>
      <vt:lpstr>Inter</vt:lpstr>
      <vt:lpstr>Consolas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Microsoft account</cp:lastModifiedBy>
  <cp:revision>5</cp:revision>
  <dcterms:created xsi:type="dcterms:W3CDTF">2025-06-12T09:47:58Z</dcterms:created>
  <dcterms:modified xsi:type="dcterms:W3CDTF">2025-06-12T15:29:06Z</dcterms:modified>
</cp:coreProperties>
</file>