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2" r:id="rId6"/>
    <p:sldId id="259" r:id="rId7"/>
    <p:sldId id="261" r:id="rId8"/>
    <p:sldId id="262" r:id="rId9"/>
    <p:sldId id="271" r:id="rId10"/>
    <p:sldId id="260" r:id="rId11"/>
    <p:sldId id="263" r:id="rId12"/>
    <p:sldId id="273" r:id="rId13"/>
    <p:sldId id="274" r:id="rId14"/>
    <p:sldId id="275" r:id="rId15"/>
    <p:sldId id="264" r:id="rId16"/>
    <p:sldId id="266" r:id="rId17"/>
    <p:sldId id="265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29"/>
  </p:normalViewPr>
  <p:slideViewPr>
    <p:cSldViewPr snapToGrid="0" snapToObjects="1">
      <p:cViewPr varScale="1">
        <p:scale>
          <a:sx n="111" d="100"/>
          <a:sy n="111" d="100"/>
        </p:scale>
        <p:origin x="24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F30A-99FF-4841-A9F1-F07393FBB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4F07A-4161-A849-B47B-225DCC9E7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BEE6-AFB5-1C4F-B989-DD216B83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E651-ED18-4740-8330-9633C523BD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A98AD2-CDFE-6747-897A-E6257C4FD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30778" y="6356350"/>
            <a:ext cx="2522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39303-5F8E-F244-A0C4-68E965A0D21B}"/>
              </a:ext>
            </a:extLst>
          </p:cNvPr>
          <p:cNvSpPr/>
          <p:nvPr userDrawn="1"/>
        </p:nvSpPr>
        <p:spPr>
          <a:xfrm>
            <a:off x="500514" y="6444476"/>
            <a:ext cx="4673063" cy="276999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en-US" sz="1200" b="1" dirty="0"/>
              <a:t>Summer Institute in Computational Social Science Helsinki Partner Site</a:t>
            </a:r>
          </a:p>
        </p:txBody>
      </p:sp>
    </p:spTree>
    <p:extLst>
      <p:ext uri="{BB962C8B-B14F-4D97-AF65-F5344CB8AC3E}">
        <p14:creationId xmlns:p14="http://schemas.microsoft.com/office/powerpoint/2010/main" val="41763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123E-2A19-B648-8A8E-5DC841AC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D453-F1C7-AD4D-B7F3-9C221243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781E-9801-1E4E-99E5-97555A46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4493-6095-8B4D-B789-3F34A4A3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E651-ED18-4740-8330-9633C523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E827-6AC7-404A-A91F-B931BC10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0D68-3651-DB46-80CD-6540CE5EC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FE39F-9D4C-E64A-9AAF-28871415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CE400-5E08-F544-9846-4E8C489F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A097-8A0F-BD4B-808A-A25B9A7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E651-ED18-4740-8330-9633C523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45D-F851-BC42-98B5-23D310C6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8C4A3-7D35-174D-B394-0F0F8DFC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52EDB-943F-9540-8814-631BB6FF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E651-ED18-4740-8330-9633C523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1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8DF10-0729-2844-8408-4C17A1DC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90F88-5F9A-3848-8B5B-7A73C5F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E651-ED18-4740-8330-9633C523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5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824DC-C061-D249-BEDD-1C805DB1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CD1D-F18C-1748-A143-9C90BDD0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737F-5421-E34B-8B28-B9D21D56F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6142" y="6356350"/>
            <a:ext cx="2917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1714-4138-0F4D-BA69-3CC1CACD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E651-ED18-4740-8330-9633C523BD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DDC5A-6C4E-104C-8EF6-F08CCA60A71A}"/>
              </a:ext>
            </a:extLst>
          </p:cNvPr>
          <p:cNvSpPr/>
          <p:nvPr userDrawn="1"/>
        </p:nvSpPr>
        <p:spPr>
          <a:xfrm>
            <a:off x="500514" y="6444476"/>
            <a:ext cx="4673063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0" dirty="0"/>
              <a:t>Summer Institute in Computational Social Science Helsinki Partner Site</a:t>
            </a:r>
          </a:p>
        </p:txBody>
      </p:sp>
    </p:spTree>
    <p:extLst>
      <p:ext uri="{BB962C8B-B14F-4D97-AF65-F5344CB8AC3E}">
        <p14:creationId xmlns:p14="http://schemas.microsoft.com/office/powerpoint/2010/main" val="223418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0900-B828-C740-9E22-F945FDE09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</p:spTree>
    <p:extLst>
      <p:ext uri="{BB962C8B-B14F-4D97-AF65-F5344CB8AC3E}">
        <p14:creationId xmlns:p14="http://schemas.microsoft.com/office/powerpoint/2010/main" val="315046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42AB-2920-4E45-9424-6C220FD7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0396"/>
            <a:ext cx="10515600" cy="5416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Bit by bit:</a:t>
            </a:r>
          </a:p>
          <a:p>
            <a:pPr marL="514350" indent="-514350">
              <a:buFont typeface="+mj-lt"/>
              <a:buAutoNum type="arabicPeriod"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Rules based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Ad hoc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/>
              <a:t>Principles-based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157143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A9EA32-943D-BE41-947A-E0762B97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949450"/>
            <a:ext cx="10248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5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70C9-3B42-E44B-A7AC-B3609AB7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“rule based”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BBBF1-49E9-524A-83B0-BC014611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21" y="2500916"/>
            <a:ext cx="10728485" cy="25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0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70C9-3B42-E44B-A7AC-B3609AB7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“rule based”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DAAFD-0D97-4441-8B71-8702BE3F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9033"/>
            <a:ext cx="10319795" cy="27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5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7FE2-D937-F14B-A227-5ADEE069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“rule based”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678CC-DB93-E943-B0C2-EBC495C5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995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8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8CF6-FA8D-F848-B0BF-665ECE97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GDPR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1EF2D-C9A9-BE46-8851-05BC1930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645"/>
            <a:ext cx="12192000" cy="377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0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6796-0DF8-4440-BBE6-C7598BF3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=j6wwBqfSk-o</a:t>
            </a:r>
          </a:p>
        </p:txBody>
      </p:sp>
    </p:spTree>
    <p:extLst>
      <p:ext uri="{BB962C8B-B14F-4D97-AF65-F5344CB8AC3E}">
        <p14:creationId xmlns:p14="http://schemas.microsoft.com/office/powerpoint/2010/main" val="383679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1D4C-B886-AA47-A219-CC52C46E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383"/>
            <a:ext cx="10515600" cy="5878580"/>
          </a:xfrm>
        </p:spPr>
        <p:txBody>
          <a:bodyPr>
            <a:normAutofit fontScale="92500" lnSpcReduction="10000"/>
          </a:bodyPr>
          <a:lstStyle/>
          <a:p>
            <a:r>
              <a:rPr lang="fi-FI" b="1" dirty="0" err="1"/>
              <a:t>information</a:t>
            </a:r>
            <a:r>
              <a:rPr lang="fi-FI" dirty="0"/>
              <a:t> 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of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data;</a:t>
            </a:r>
          </a:p>
          <a:p>
            <a:r>
              <a:rPr lang="fi-FI" b="1" dirty="0" err="1"/>
              <a:t>obtain</a:t>
            </a:r>
            <a:r>
              <a:rPr lang="fi-FI" b="1" dirty="0"/>
              <a:t> </a:t>
            </a:r>
            <a:r>
              <a:rPr lang="fi-FI" b="1" dirty="0" err="1"/>
              <a:t>access</a:t>
            </a:r>
            <a:r>
              <a:rPr lang="fi-FI" b="1" dirty="0"/>
              <a:t> to</a:t>
            </a:r>
            <a:r>
              <a:rPr lang="fi-FI" dirty="0"/>
              <a:t> 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data </a:t>
            </a:r>
            <a:r>
              <a:rPr lang="fi-FI" dirty="0" err="1"/>
              <a:t>held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;</a:t>
            </a:r>
          </a:p>
          <a:p>
            <a:r>
              <a:rPr lang="fi-FI" dirty="0" err="1"/>
              <a:t>ask</a:t>
            </a:r>
            <a:r>
              <a:rPr lang="fi-FI" dirty="0"/>
              <a:t> for </a:t>
            </a:r>
            <a:r>
              <a:rPr lang="fi-FI" dirty="0" err="1"/>
              <a:t>incorrect</a:t>
            </a:r>
            <a:r>
              <a:rPr lang="fi-FI" dirty="0"/>
              <a:t>, </a:t>
            </a:r>
            <a:r>
              <a:rPr lang="fi-FI" dirty="0" err="1"/>
              <a:t>inaccurate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incomplete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data to </a:t>
            </a:r>
            <a:r>
              <a:rPr lang="fi-FI" dirty="0" err="1"/>
              <a:t>be</a:t>
            </a:r>
            <a:r>
              <a:rPr lang="fi-FI" dirty="0"/>
              <a:t> </a:t>
            </a:r>
            <a:r>
              <a:rPr lang="fi-FI" b="1" dirty="0" err="1"/>
              <a:t>corrected</a:t>
            </a:r>
            <a:r>
              <a:rPr lang="fi-FI" dirty="0"/>
              <a:t>;</a:t>
            </a:r>
          </a:p>
          <a:p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 </a:t>
            </a:r>
            <a:r>
              <a:rPr lang="fi-FI" b="1" dirty="0"/>
              <a:t>data </a:t>
            </a:r>
            <a:r>
              <a:rPr lang="fi-FI" b="1" dirty="0" err="1"/>
              <a:t>be</a:t>
            </a:r>
            <a:r>
              <a:rPr lang="fi-FI" b="1" dirty="0"/>
              <a:t> </a:t>
            </a:r>
            <a:r>
              <a:rPr lang="fi-FI" b="1" dirty="0" err="1"/>
              <a:t>erased</a:t>
            </a:r>
            <a:r>
              <a:rPr lang="fi-FI" dirty="0"/>
              <a:t> 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it’s</a:t>
            </a:r>
            <a:r>
              <a:rPr lang="fi-FI" dirty="0"/>
              <a:t> no </a:t>
            </a:r>
            <a:r>
              <a:rPr lang="fi-FI" dirty="0" err="1"/>
              <a:t>longer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it is </a:t>
            </a:r>
            <a:r>
              <a:rPr lang="fi-FI" dirty="0" err="1"/>
              <a:t>unlawful</a:t>
            </a:r>
            <a:r>
              <a:rPr lang="fi-FI" dirty="0"/>
              <a:t>;</a:t>
            </a:r>
          </a:p>
          <a:p>
            <a:r>
              <a:rPr lang="fi-FI" b="1" dirty="0" err="1"/>
              <a:t>object</a:t>
            </a:r>
            <a:r>
              <a:rPr lang="fi-FI" dirty="0"/>
              <a:t> 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of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data for </a:t>
            </a:r>
            <a:r>
              <a:rPr lang="fi-FI" dirty="0" err="1"/>
              <a:t>marketing</a:t>
            </a:r>
            <a:r>
              <a:rPr lang="fi-FI" dirty="0"/>
              <a:t> </a:t>
            </a:r>
            <a:r>
              <a:rPr lang="fi-FI" dirty="0" err="1"/>
              <a:t>purposes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on </a:t>
            </a:r>
            <a:r>
              <a:rPr lang="fi-FI" dirty="0" err="1"/>
              <a:t>grounds</a:t>
            </a:r>
            <a:r>
              <a:rPr lang="fi-FI" dirty="0"/>
              <a:t> </a:t>
            </a:r>
            <a:r>
              <a:rPr lang="fi-FI" dirty="0" err="1"/>
              <a:t>relating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particular</a:t>
            </a:r>
            <a:r>
              <a:rPr lang="fi-FI" dirty="0"/>
              <a:t> </a:t>
            </a:r>
            <a:r>
              <a:rPr lang="fi-FI" dirty="0" err="1"/>
              <a:t>situation</a:t>
            </a:r>
            <a:r>
              <a:rPr lang="fi-FI" dirty="0"/>
              <a:t>;</a:t>
            </a:r>
          </a:p>
          <a:p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 </a:t>
            </a:r>
            <a:r>
              <a:rPr lang="fi-FI" b="1" dirty="0" err="1"/>
              <a:t>restriction</a:t>
            </a:r>
            <a:r>
              <a:rPr lang="fi-FI" b="1" dirty="0"/>
              <a:t> </a:t>
            </a:r>
            <a:r>
              <a:rPr lang="fi-FI" dirty="0"/>
              <a:t>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of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data in </a:t>
            </a:r>
            <a:r>
              <a:rPr lang="fi-FI" dirty="0" err="1"/>
              <a:t>specific</a:t>
            </a:r>
            <a:r>
              <a:rPr lang="fi-FI" dirty="0"/>
              <a:t> </a:t>
            </a:r>
            <a:r>
              <a:rPr lang="fi-FI" dirty="0" err="1"/>
              <a:t>cases</a:t>
            </a:r>
            <a:r>
              <a:rPr lang="fi-FI" dirty="0"/>
              <a:t>;</a:t>
            </a:r>
          </a:p>
          <a:p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data in a </a:t>
            </a:r>
            <a:r>
              <a:rPr lang="fi-FI" dirty="0" err="1"/>
              <a:t>machine-readable</a:t>
            </a:r>
            <a:r>
              <a:rPr lang="fi-FI" dirty="0"/>
              <a:t> </a:t>
            </a:r>
            <a:r>
              <a:rPr lang="fi-FI" dirty="0" err="1"/>
              <a:t>format</a:t>
            </a:r>
            <a:r>
              <a:rPr lang="fi-FI" dirty="0"/>
              <a:t> and </a:t>
            </a:r>
            <a:r>
              <a:rPr lang="fi-FI" dirty="0" err="1"/>
              <a:t>send</a:t>
            </a:r>
            <a:r>
              <a:rPr lang="fi-FI" dirty="0"/>
              <a:t> it to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controller</a:t>
            </a:r>
            <a:r>
              <a:rPr lang="fi-FI" dirty="0"/>
              <a:t> (‘</a:t>
            </a:r>
            <a:r>
              <a:rPr lang="fi-FI" b="1" dirty="0"/>
              <a:t>data </a:t>
            </a:r>
            <a:r>
              <a:rPr lang="fi-FI" b="1" dirty="0" err="1"/>
              <a:t>portability</a:t>
            </a:r>
            <a:r>
              <a:rPr lang="fi-FI" dirty="0"/>
              <a:t>’);</a:t>
            </a:r>
          </a:p>
          <a:p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decisions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 </a:t>
            </a:r>
            <a:r>
              <a:rPr lang="fi-FI" b="1" dirty="0" err="1"/>
              <a:t>automated</a:t>
            </a:r>
            <a:r>
              <a:rPr lang="fi-FI" b="1" dirty="0"/>
              <a:t> </a:t>
            </a:r>
            <a:r>
              <a:rPr lang="fi-FI" b="1" dirty="0" err="1"/>
              <a:t>processing</a:t>
            </a:r>
            <a:r>
              <a:rPr lang="fi-FI" dirty="0"/>
              <a:t> </a:t>
            </a:r>
            <a:r>
              <a:rPr lang="fi-FI" dirty="0" err="1"/>
              <a:t>concerning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significantly</a:t>
            </a:r>
            <a:r>
              <a:rPr lang="fi-FI" dirty="0"/>
              <a:t> </a:t>
            </a:r>
            <a:r>
              <a:rPr lang="fi-FI" dirty="0" err="1"/>
              <a:t>affecting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and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data </a:t>
            </a:r>
            <a:r>
              <a:rPr lang="fi-FI" dirty="0" err="1"/>
              <a:t>are</a:t>
            </a:r>
            <a:r>
              <a:rPr lang="fi-FI" dirty="0"/>
              <a:t> made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natural</a:t>
            </a:r>
            <a:r>
              <a:rPr lang="fi-FI" dirty="0"/>
              <a:t> </a:t>
            </a:r>
            <a:r>
              <a:rPr lang="fi-FI" dirty="0" err="1"/>
              <a:t>persons</a:t>
            </a:r>
            <a:r>
              <a:rPr lang="fi-FI" dirty="0"/>
              <a:t>,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computers</a:t>
            </a:r>
            <a:r>
              <a:rPr lang="fi-FI" dirty="0"/>
              <a:t>.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right</a:t>
            </a:r>
            <a:r>
              <a:rPr lang="fi-FI" dirty="0"/>
              <a:t> in </a:t>
            </a:r>
            <a:r>
              <a:rPr lang="fi-FI" dirty="0" err="1"/>
              <a:t>this</a:t>
            </a:r>
            <a:r>
              <a:rPr lang="fi-FI" dirty="0"/>
              <a:t> case to express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view</a:t>
            </a:r>
            <a:r>
              <a:rPr lang="fi-FI" dirty="0"/>
              <a:t> and to </a:t>
            </a:r>
            <a:r>
              <a:rPr lang="fi-FI" dirty="0" err="1"/>
              <a:t>contest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decision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23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BBA7A8-25DD-3F44-877E-4556313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24"/>
            <a:ext cx="12192000" cy="12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5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BBA7A8-25DD-3F44-877E-4556313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24"/>
            <a:ext cx="12192000" cy="1211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6254A3-1183-4B47-AFED-89D512B9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651" y="2358189"/>
            <a:ext cx="7724808" cy="9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8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0EBA-EA46-FD46-8FD0-BB10C3B0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context (also described in Bit by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62E3-F024-C74D-9CAC-1527879C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Ethical failures</a:t>
            </a:r>
          </a:p>
          <a:p>
            <a:pPr lvl="1"/>
            <a:r>
              <a:rPr lang="fi-FI" dirty="0" err="1"/>
              <a:t>Tuskegee</a:t>
            </a:r>
            <a:r>
              <a:rPr lang="fi-FI" dirty="0"/>
              <a:t> </a:t>
            </a:r>
            <a:r>
              <a:rPr lang="fi-FI" dirty="0" err="1"/>
              <a:t>Syphilis</a:t>
            </a:r>
            <a:r>
              <a:rPr lang="fi-FI" dirty="0"/>
              <a:t> </a:t>
            </a:r>
            <a:r>
              <a:rPr lang="fi-FI" dirty="0" err="1"/>
              <a:t>Study</a:t>
            </a:r>
            <a:endParaRPr lang="fi-FI" dirty="0"/>
          </a:p>
          <a:p>
            <a:pPr lvl="1"/>
            <a:r>
              <a:rPr lang="fi-FI" dirty="0"/>
              <a:t>Stanford </a:t>
            </a:r>
            <a:r>
              <a:rPr lang="fi-FI" dirty="0" err="1"/>
              <a:t>prison</a:t>
            </a:r>
            <a:r>
              <a:rPr lang="fi-FI" dirty="0"/>
              <a:t> </a:t>
            </a:r>
            <a:r>
              <a:rPr lang="fi-FI" dirty="0" err="1"/>
              <a:t>experiment</a:t>
            </a:r>
            <a:endParaRPr lang="fi-FI" dirty="0"/>
          </a:p>
          <a:p>
            <a:pPr lvl="1"/>
            <a:r>
              <a:rPr lang="fi-FI" dirty="0" err="1"/>
              <a:t>Milgram</a:t>
            </a:r>
            <a:r>
              <a:rPr lang="fi-FI" dirty="0"/>
              <a:t> </a:t>
            </a:r>
            <a:r>
              <a:rPr lang="fi-FI" dirty="0" err="1"/>
              <a:t>experiment</a:t>
            </a:r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pPr>
              <a:buFont typeface="Wingdings" pitchFamily="2" charset="2"/>
              <a:buChar char="è"/>
            </a:pPr>
            <a:r>
              <a:rPr lang="fi-FI" dirty="0">
                <a:sym typeface="Wingdings" pitchFamily="2" charset="2"/>
              </a:rPr>
              <a:t> </a:t>
            </a:r>
            <a:r>
              <a:rPr lang="fi-FI" dirty="0" err="1">
                <a:sym typeface="Wingdings" pitchFamily="2" charset="2"/>
              </a:rPr>
              <a:t>Wakeup</a:t>
            </a:r>
            <a:r>
              <a:rPr lang="fi-FI" dirty="0">
                <a:sym typeface="Wingdings" pitchFamily="2" charset="2"/>
              </a:rPr>
              <a:t> </a:t>
            </a:r>
            <a:r>
              <a:rPr lang="fi-FI" dirty="0" err="1">
                <a:sym typeface="Wingdings" pitchFamily="2" charset="2"/>
              </a:rPr>
              <a:t>call</a:t>
            </a:r>
            <a:endParaRPr lang="fi-FI" dirty="0">
              <a:sym typeface="Wingdings" pitchFamily="2" charset="2"/>
            </a:endParaRPr>
          </a:p>
          <a:p>
            <a:pPr lvl="1"/>
            <a:r>
              <a:rPr lang="fi-FI" dirty="0" err="1">
                <a:sym typeface="Wingdings" pitchFamily="2" charset="2"/>
              </a:rPr>
              <a:t>Need</a:t>
            </a:r>
            <a:r>
              <a:rPr lang="fi-FI" dirty="0">
                <a:sym typeface="Wingdings" pitchFamily="2" charset="2"/>
              </a:rPr>
              <a:t> for </a:t>
            </a:r>
            <a:r>
              <a:rPr lang="fi-FI" dirty="0" err="1">
                <a:sym typeface="Wingdings" pitchFamily="2" charset="2"/>
              </a:rPr>
              <a:t>improved</a:t>
            </a:r>
            <a:r>
              <a:rPr lang="fi-FI" dirty="0">
                <a:sym typeface="Wingdings" pitchFamily="2" charset="2"/>
              </a:rPr>
              <a:t> </a:t>
            </a:r>
            <a:r>
              <a:rPr lang="fi-FI" dirty="0" err="1">
                <a:sym typeface="Wingdings" pitchFamily="2" charset="2"/>
              </a:rPr>
              <a:t>governance</a:t>
            </a:r>
            <a:r>
              <a:rPr lang="fi-FI" dirty="0">
                <a:sym typeface="Wingdings" pitchFamily="2" charset="2"/>
              </a:rPr>
              <a:t> of </a:t>
            </a:r>
            <a:r>
              <a:rPr lang="fi-FI" dirty="0" err="1">
                <a:sym typeface="Wingdings" pitchFamily="2" charset="2"/>
              </a:rPr>
              <a:t>research</a:t>
            </a:r>
            <a:r>
              <a:rPr lang="fi-FI" dirty="0">
                <a:sym typeface="Wingdings" pitchFamily="2" charset="2"/>
              </a:rPr>
              <a:t> </a:t>
            </a:r>
            <a:r>
              <a:rPr lang="fi-FI" dirty="0" err="1">
                <a:sym typeface="Wingdings" pitchFamily="2" charset="2"/>
              </a:rPr>
              <a:t>ethics</a:t>
            </a:r>
            <a:endParaRPr lang="fi-FI" dirty="0">
              <a:sym typeface="Wingdings" pitchFamily="2" charset="2"/>
            </a:endParaRPr>
          </a:p>
          <a:p>
            <a:pPr lvl="1"/>
            <a:r>
              <a:rPr lang="fi-FI" dirty="0">
                <a:sym typeface="Wingdings" pitchFamily="2" charset="2"/>
              </a:rPr>
              <a:t>New </a:t>
            </a:r>
            <a:r>
              <a:rPr lang="fi-FI" dirty="0" err="1">
                <a:sym typeface="Wingdings" pitchFamily="2" charset="2"/>
              </a:rPr>
              <a:t>guidelines</a:t>
            </a:r>
            <a:r>
              <a:rPr lang="fi-FI" dirty="0">
                <a:sym typeface="Wingdings" pitchFamily="2" charset="2"/>
              </a:rPr>
              <a:t> for </a:t>
            </a:r>
            <a:r>
              <a:rPr lang="fi-FI" dirty="0" err="1">
                <a:sym typeface="Wingdings" pitchFamily="2" charset="2"/>
              </a:rPr>
              <a:t>human-subject</a:t>
            </a:r>
            <a:r>
              <a:rPr lang="fi-FI" dirty="0">
                <a:sym typeface="Wingdings" pitchFamily="2" charset="2"/>
              </a:rPr>
              <a:t> </a:t>
            </a:r>
            <a:r>
              <a:rPr lang="fi-FI" dirty="0" err="1">
                <a:sym typeface="Wingdings" pitchFamily="2" charset="2"/>
              </a:rPr>
              <a:t>research</a:t>
            </a:r>
            <a:endParaRPr lang="fi-FI" dirty="0">
              <a:sym typeface="Wingdings" pitchFamily="2" charset="2"/>
            </a:endParaRPr>
          </a:p>
          <a:p>
            <a:pPr lvl="1"/>
            <a:r>
              <a:rPr lang="fi-FI" dirty="0" err="1">
                <a:sym typeface="Wingdings" pitchFamily="2" charset="2"/>
              </a:rPr>
              <a:t>Lawsuites</a:t>
            </a:r>
            <a:r>
              <a:rPr lang="fi-FI" dirty="0">
                <a:sym typeface="Wingdings" pitchFamily="2" charset="2"/>
              </a:rPr>
              <a:t>…</a:t>
            </a:r>
            <a:endParaRPr lang="fi-FI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0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1D4C-B886-AA47-A219-CC52C46E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383"/>
            <a:ext cx="10515600" cy="5878580"/>
          </a:xfrm>
        </p:spPr>
        <p:txBody>
          <a:bodyPr>
            <a:normAutofit fontScale="92500" lnSpcReduction="10000"/>
          </a:bodyPr>
          <a:lstStyle/>
          <a:p>
            <a:r>
              <a:rPr lang="fi-FI" b="1" strike="sngStrike" dirty="0" err="1"/>
              <a:t>information</a:t>
            </a:r>
            <a:r>
              <a:rPr lang="fi-FI" strike="sngStrike" dirty="0"/>
              <a:t> </a:t>
            </a:r>
            <a:r>
              <a:rPr lang="fi-FI" strike="sngStrike" dirty="0" err="1"/>
              <a:t>about</a:t>
            </a:r>
            <a:r>
              <a:rPr lang="fi-FI" strike="sngStrike" dirty="0"/>
              <a:t> </a:t>
            </a:r>
            <a:r>
              <a:rPr lang="fi-FI" strike="sngStrike" dirty="0" err="1"/>
              <a:t>the</a:t>
            </a:r>
            <a:r>
              <a:rPr lang="fi-FI" strike="sngStrike" dirty="0"/>
              <a:t> </a:t>
            </a:r>
            <a:r>
              <a:rPr lang="fi-FI" strike="sngStrike" dirty="0" err="1"/>
              <a:t>processing</a:t>
            </a:r>
            <a:r>
              <a:rPr lang="fi-FI" strike="sngStrike" dirty="0"/>
              <a:t> of </a:t>
            </a:r>
            <a:r>
              <a:rPr lang="fi-FI" strike="sngStrike" dirty="0" err="1"/>
              <a:t>your</a:t>
            </a:r>
            <a:r>
              <a:rPr lang="fi-FI" strike="sngStrike" dirty="0"/>
              <a:t> </a:t>
            </a:r>
            <a:r>
              <a:rPr lang="fi-FI" strike="sngStrike" dirty="0" err="1"/>
              <a:t>personal</a:t>
            </a:r>
            <a:r>
              <a:rPr lang="fi-FI" strike="sngStrike" dirty="0"/>
              <a:t> data;</a:t>
            </a:r>
          </a:p>
          <a:p>
            <a:r>
              <a:rPr lang="fi-FI" b="1" dirty="0" err="1"/>
              <a:t>obtain</a:t>
            </a:r>
            <a:r>
              <a:rPr lang="fi-FI" b="1" dirty="0"/>
              <a:t> </a:t>
            </a:r>
            <a:r>
              <a:rPr lang="fi-FI" b="1" dirty="0" err="1"/>
              <a:t>access</a:t>
            </a:r>
            <a:r>
              <a:rPr lang="fi-FI" b="1" dirty="0"/>
              <a:t> to</a:t>
            </a:r>
            <a:r>
              <a:rPr lang="fi-FI" dirty="0"/>
              <a:t> 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data </a:t>
            </a:r>
            <a:r>
              <a:rPr lang="fi-FI" dirty="0" err="1"/>
              <a:t>held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;</a:t>
            </a:r>
          </a:p>
          <a:p>
            <a:r>
              <a:rPr lang="fi-FI" strike="sngStrike" dirty="0" err="1"/>
              <a:t>ask</a:t>
            </a:r>
            <a:r>
              <a:rPr lang="fi-FI" strike="sngStrike" dirty="0"/>
              <a:t> for </a:t>
            </a:r>
            <a:r>
              <a:rPr lang="fi-FI" strike="sngStrike" dirty="0" err="1"/>
              <a:t>incorrect</a:t>
            </a:r>
            <a:r>
              <a:rPr lang="fi-FI" strike="sngStrike" dirty="0"/>
              <a:t>, </a:t>
            </a:r>
            <a:r>
              <a:rPr lang="fi-FI" strike="sngStrike" dirty="0" err="1"/>
              <a:t>inaccurate</a:t>
            </a:r>
            <a:r>
              <a:rPr lang="fi-FI" strike="sngStrike" dirty="0"/>
              <a:t> </a:t>
            </a:r>
            <a:r>
              <a:rPr lang="fi-FI" strike="sngStrike" dirty="0" err="1"/>
              <a:t>or</a:t>
            </a:r>
            <a:r>
              <a:rPr lang="fi-FI" strike="sngStrike" dirty="0"/>
              <a:t> </a:t>
            </a:r>
            <a:r>
              <a:rPr lang="fi-FI" strike="sngStrike" dirty="0" err="1"/>
              <a:t>incomplete</a:t>
            </a:r>
            <a:r>
              <a:rPr lang="fi-FI" strike="sngStrike" dirty="0"/>
              <a:t> </a:t>
            </a:r>
            <a:r>
              <a:rPr lang="fi-FI" strike="sngStrike" dirty="0" err="1"/>
              <a:t>personal</a:t>
            </a:r>
            <a:r>
              <a:rPr lang="fi-FI" strike="sngStrike" dirty="0"/>
              <a:t> data to </a:t>
            </a:r>
            <a:r>
              <a:rPr lang="fi-FI" strike="sngStrike" dirty="0" err="1"/>
              <a:t>be</a:t>
            </a:r>
            <a:r>
              <a:rPr lang="fi-FI" strike="sngStrike" dirty="0"/>
              <a:t> </a:t>
            </a:r>
            <a:r>
              <a:rPr lang="fi-FI" b="1" strike="sngStrike" dirty="0" err="1"/>
              <a:t>corrected</a:t>
            </a:r>
            <a:r>
              <a:rPr lang="fi-FI" strike="sngStrike" dirty="0"/>
              <a:t>;</a:t>
            </a:r>
          </a:p>
          <a:p>
            <a:r>
              <a:rPr lang="fi-FI" strike="sngStrike" dirty="0" err="1"/>
              <a:t>request</a:t>
            </a:r>
            <a:r>
              <a:rPr lang="fi-FI" strike="sngStrike" dirty="0"/>
              <a:t> </a:t>
            </a:r>
            <a:r>
              <a:rPr lang="fi-FI" strike="sngStrike" dirty="0" err="1"/>
              <a:t>that</a:t>
            </a:r>
            <a:r>
              <a:rPr lang="fi-FI" strike="sngStrike" dirty="0"/>
              <a:t> </a:t>
            </a:r>
            <a:r>
              <a:rPr lang="fi-FI" strike="sngStrike" dirty="0" err="1"/>
              <a:t>personal</a:t>
            </a:r>
            <a:r>
              <a:rPr lang="fi-FI" strike="sngStrike" dirty="0"/>
              <a:t> </a:t>
            </a:r>
            <a:r>
              <a:rPr lang="fi-FI" b="1" strike="sngStrike" dirty="0"/>
              <a:t>data </a:t>
            </a:r>
            <a:r>
              <a:rPr lang="fi-FI" b="1" strike="sngStrike" dirty="0" err="1"/>
              <a:t>be</a:t>
            </a:r>
            <a:r>
              <a:rPr lang="fi-FI" b="1" strike="sngStrike" dirty="0"/>
              <a:t> </a:t>
            </a:r>
            <a:r>
              <a:rPr lang="fi-FI" b="1" strike="sngStrike" dirty="0" err="1"/>
              <a:t>erased</a:t>
            </a:r>
            <a:r>
              <a:rPr lang="fi-FI" strike="sngStrike" dirty="0"/>
              <a:t> </a:t>
            </a:r>
            <a:r>
              <a:rPr lang="fi-FI" strike="sngStrike" dirty="0" err="1"/>
              <a:t>when</a:t>
            </a:r>
            <a:r>
              <a:rPr lang="fi-FI" strike="sngStrike" dirty="0"/>
              <a:t> </a:t>
            </a:r>
            <a:r>
              <a:rPr lang="fi-FI" strike="sngStrike" dirty="0" err="1"/>
              <a:t>it’s</a:t>
            </a:r>
            <a:r>
              <a:rPr lang="fi-FI" strike="sngStrike" dirty="0"/>
              <a:t> no </a:t>
            </a:r>
            <a:r>
              <a:rPr lang="fi-FI" strike="sngStrike" dirty="0" err="1"/>
              <a:t>longer</a:t>
            </a:r>
            <a:r>
              <a:rPr lang="fi-FI" strike="sngStrike" dirty="0"/>
              <a:t> </a:t>
            </a:r>
            <a:r>
              <a:rPr lang="fi-FI" strike="sngStrike" dirty="0" err="1"/>
              <a:t>needed</a:t>
            </a:r>
            <a:r>
              <a:rPr lang="fi-FI" strike="sngStrike" dirty="0"/>
              <a:t> </a:t>
            </a:r>
            <a:r>
              <a:rPr lang="fi-FI" strike="sngStrike" dirty="0" err="1"/>
              <a:t>or</a:t>
            </a:r>
            <a:r>
              <a:rPr lang="fi-FI" strike="sngStrike" dirty="0"/>
              <a:t> </a:t>
            </a:r>
            <a:r>
              <a:rPr lang="fi-FI" strike="sngStrike" dirty="0" err="1"/>
              <a:t>if</a:t>
            </a:r>
            <a:r>
              <a:rPr lang="fi-FI" strike="sngStrike" dirty="0"/>
              <a:t> </a:t>
            </a:r>
            <a:r>
              <a:rPr lang="fi-FI" strike="sngStrike" dirty="0" err="1"/>
              <a:t>processing</a:t>
            </a:r>
            <a:r>
              <a:rPr lang="fi-FI" strike="sngStrike" dirty="0"/>
              <a:t> it is </a:t>
            </a:r>
            <a:r>
              <a:rPr lang="fi-FI" strike="sngStrike" dirty="0" err="1"/>
              <a:t>unlawful</a:t>
            </a:r>
            <a:r>
              <a:rPr lang="fi-FI" strike="sngStrike" dirty="0"/>
              <a:t>;</a:t>
            </a:r>
          </a:p>
          <a:p>
            <a:r>
              <a:rPr lang="fi-FI" b="1" strike="sngStrike" dirty="0" err="1"/>
              <a:t>object</a:t>
            </a:r>
            <a:r>
              <a:rPr lang="fi-FI" strike="sngStrike" dirty="0"/>
              <a:t> to </a:t>
            </a:r>
            <a:r>
              <a:rPr lang="fi-FI" strike="sngStrike" dirty="0" err="1"/>
              <a:t>the</a:t>
            </a:r>
            <a:r>
              <a:rPr lang="fi-FI" strike="sngStrike" dirty="0"/>
              <a:t> </a:t>
            </a:r>
            <a:r>
              <a:rPr lang="fi-FI" strike="sngStrike" dirty="0" err="1"/>
              <a:t>processing</a:t>
            </a:r>
            <a:r>
              <a:rPr lang="fi-FI" strike="sngStrike" dirty="0"/>
              <a:t> of </a:t>
            </a:r>
            <a:r>
              <a:rPr lang="fi-FI" strike="sngStrike" dirty="0" err="1"/>
              <a:t>your</a:t>
            </a:r>
            <a:r>
              <a:rPr lang="fi-FI" strike="sngStrike" dirty="0"/>
              <a:t> </a:t>
            </a:r>
            <a:r>
              <a:rPr lang="fi-FI" strike="sngStrike" dirty="0" err="1"/>
              <a:t>personal</a:t>
            </a:r>
            <a:r>
              <a:rPr lang="fi-FI" strike="sngStrike" dirty="0"/>
              <a:t> data for </a:t>
            </a:r>
            <a:r>
              <a:rPr lang="fi-FI" strike="sngStrike" dirty="0" err="1"/>
              <a:t>marketing</a:t>
            </a:r>
            <a:r>
              <a:rPr lang="fi-FI" strike="sngStrike" dirty="0"/>
              <a:t> </a:t>
            </a:r>
            <a:r>
              <a:rPr lang="fi-FI" strike="sngStrike" dirty="0" err="1"/>
              <a:t>purposes</a:t>
            </a:r>
            <a:r>
              <a:rPr lang="fi-FI" strike="sngStrike" dirty="0"/>
              <a:t> </a:t>
            </a:r>
            <a:r>
              <a:rPr lang="fi-FI" strike="sngStrike" dirty="0" err="1"/>
              <a:t>or</a:t>
            </a:r>
            <a:r>
              <a:rPr lang="fi-FI" strike="sngStrike" dirty="0"/>
              <a:t> on </a:t>
            </a:r>
            <a:r>
              <a:rPr lang="fi-FI" strike="sngStrike" dirty="0" err="1"/>
              <a:t>grounds</a:t>
            </a:r>
            <a:r>
              <a:rPr lang="fi-FI" strike="sngStrike" dirty="0"/>
              <a:t> </a:t>
            </a:r>
            <a:r>
              <a:rPr lang="fi-FI" strike="sngStrike" dirty="0" err="1"/>
              <a:t>relating</a:t>
            </a:r>
            <a:r>
              <a:rPr lang="fi-FI" strike="sngStrike" dirty="0"/>
              <a:t> to </a:t>
            </a:r>
            <a:r>
              <a:rPr lang="fi-FI" strike="sngStrike" dirty="0" err="1"/>
              <a:t>your</a:t>
            </a:r>
            <a:r>
              <a:rPr lang="fi-FI" strike="sngStrike" dirty="0"/>
              <a:t> </a:t>
            </a:r>
            <a:r>
              <a:rPr lang="fi-FI" strike="sngStrike" dirty="0" err="1"/>
              <a:t>particular</a:t>
            </a:r>
            <a:r>
              <a:rPr lang="fi-FI" strike="sngStrike" dirty="0"/>
              <a:t> </a:t>
            </a:r>
            <a:r>
              <a:rPr lang="fi-FI" strike="sngStrike" dirty="0" err="1"/>
              <a:t>situation</a:t>
            </a:r>
            <a:r>
              <a:rPr lang="fi-FI" strike="sngStrike" dirty="0"/>
              <a:t>;</a:t>
            </a:r>
          </a:p>
          <a:p>
            <a:r>
              <a:rPr lang="fi-FI" strike="sngStrike" dirty="0" err="1"/>
              <a:t>request</a:t>
            </a:r>
            <a:r>
              <a:rPr lang="fi-FI" strike="sngStrike" dirty="0"/>
              <a:t> </a:t>
            </a:r>
            <a:r>
              <a:rPr lang="fi-FI" strike="sngStrike" dirty="0" err="1"/>
              <a:t>the</a:t>
            </a:r>
            <a:r>
              <a:rPr lang="fi-FI" strike="sngStrike" dirty="0"/>
              <a:t> </a:t>
            </a:r>
            <a:r>
              <a:rPr lang="fi-FI" b="1" strike="sngStrike" dirty="0" err="1"/>
              <a:t>restriction</a:t>
            </a:r>
            <a:r>
              <a:rPr lang="fi-FI" b="1" strike="sngStrike" dirty="0"/>
              <a:t> </a:t>
            </a:r>
            <a:r>
              <a:rPr lang="fi-FI" strike="sngStrike" dirty="0"/>
              <a:t>of </a:t>
            </a:r>
            <a:r>
              <a:rPr lang="fi-FI" strike="sngStrike" dirty="0" err="1"/>
              <a:t>the</a:t>
            </a:r>
            <a:r>
              <a:rPr lang="fi-FI" strike="sngStrike" dirty="0"/>
              <a:t> </a:t>
            </a:r>
            <a:r>
              <a:rPr lang="fi-FI" strike="sngStrike" dirty="0" err="1"/>
              <a:t>processing</a:t>
            </a:r>
            <a:r>
              <a:rPr lang="fi-FI" strike="sngStrike" dirty="0"/>
              <a:t> of </a:t>
            </a:r>
            <a:r>
              <a:rPr lang="fi-FI" strike="sngStrike" dirty="0" err="1"/>
              <a:t>your</a:t>
            </a:r>
            <a:r>
              <a:rPr lang="fi-FI" strike="sngStrike" dirty="0"/>
              <a:t> </a:t>
            </a:r>
            <a:r>
              <a:rPr lang="fi-FI" strike="sngStrike" dirty="0" err="1"/>
              <a:t>personal</a:t>
            </a:r>
            <a:r>
              <a:rPr lang="fi-FI" strike="sngStrike" dirty="0"/>
              <a:t> data in </a:t>
            </a:r>
            <a:r>
              <a:rPr lang="fi-FI" strike="sngStrike" dirty="0" err="1"/>
              <a:t>specific</a:t>
            </a:r>
            <a:r>
              <a:rPr lang="fi-FI" strike="sngStrike" dirty="0"/>
              <a:t> </a:t>
            </a:r>
            <a:r>
              <a:rPr lang="fi-FI" strike="sngStrike" dirty="0" err="1"/>
              <a:t>cases</a:t>
            </a:r>
            <a:r>
              <a:rPr lang="fi-FI" strike="sngStrike" dirty="0"/>
              <a:t>;</a:t>
            </a:r>
          </a:p>
          <a:p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data in a </a:t>
            </a:r>
            <a:r>
              <a:rPr lang="fi-FI" dirty="0" err="1"/>
              <a:t>machine-readable</a:t>
            </a:r>
            <a:r>
              <a:rPr lang="fi-FI" dirty="0"/>
              <a:t> </a:t>
            </a:r>
            <a:r>
              <a:rPr lang="fi-FI" dirty="0" err="1"/>
              <a:t>format</a:t>
            </a:r>
            <a:r>
              <a:rPr lang="fi-FI" dirty="0"/>
              <a:t> and </a:t>
            </a:r>
            <a:r>
              <a:rPr lang="fi-FI" dirty="0" err="1"/>
              <a:t>send</a:t>
            </a:r>
            <a:r>
              <a:rPr lang="fi-FI" dirty="0"/>
              <a:t> it to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controller</a:t>
            </a:r>
            <a:r>
              <a:rPr lang="fi-FI" dirty="0"/>
              <a:t> (‘</a:t>
            </a:r>
            <a:r>
              <a:rPr lang="fi-FI" b="1" dirty="0"/>
              <a:t>data </a:t>
            </a:r>
            <a:r>
              <a:rPr lang="fi-FI" b="1" dirty="0" err="1"/>
              <a:t>portability</a:t>
            </a:r>
            <a:r>
              <a:rPr lang="fi-FI" dirty="0"/>
              <a:t>’);</a:t>
            </a:r>
          </a:p>
          <a:p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decisions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 </a:t>
            </a:r>
            <a:r>
              <a:rPr lang="fi-FI" b="1" dirty="0" err="1"/>
              <a:t>automated</a:t>
            </a:r>
            <a:r>
              <a:rPr lang="fi-FI" b="1" dirty="0"/>
              <a:t> </a:t>
            </a:r>
            <a:r>
              <a:rPr lang="fi-FI" b="1" dirty="0" err="1"/>
              <a:t>processing</a:t>
            </a:r>
            <a:r>
              <a:rPr lang="fi-FI" dirty="0"/>
              <a:t> </a:t>
            </a:r>
            <a:r>
              <a:rPr lang="fi-FI" dirty="0" err="1"/>
              <a:t>concerning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significantly</a:t>
            </a:r>
            <a:r>
              <a:rPr lang="fi-FI" dirty="0"/>
              <a:t> </a:t>
            </a:r>
            <a:r>
              <a:rPr lang="fi-FI" dirty="0" err="1"/>
              <a:t>affecting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and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personal</a:t>
            </a:r>
            <a:r>
              <a:rPr lang="fi-FI" dirty="0"/>
              <a:t> data </a:t>
            </a:r>
            <a:r>
              <a:rPr lang="fi-FI" dirty="0" err="1"/>
              <a:t>are</a:t>
            </a:r>
            <a:r>
              <a:rPr lang="fi-FI" dirty="0"/>
              <a:t> made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natural</a:t>
            </a:r>
            <a:r>
              <a:rPr lang="fi-FI" dirty="0"/>
              <a:t> </a:t>
            </a:r>
            <a:r>
              <a:rPr lang="fi-FI" dirty="0" err="1"/>
              <a:t>persons</a:t>
            </a:r>
            <a:r>
              <a:rPr lang="fi-FI" dirty="0"/>
              <a:t>,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computers</a:t>
            </a:r>
            <a:r>
              <a:rPr lang="fi-FI" dirty="0"/>
              <a:t>.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right</a:t>
            </a:r>
            <a:r>
              <a:rPr lang="fi-FI" dirty="0"/>
              <a:t> in </a:t>
            </a:r>
            <a:r>
              <a:rPr lang="fi-FI" dirty="0" err="1"/>
              <a:t>this</a:t>
            </a:r>
            <a:r>
              <a:rPr lang="fi-FI" dirty="0"/>
              <a:t> case to express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view</a:t>
            </a:r>
            <a:r>
              <a:rPr lang="fi-FI" dirty="0"/>
              <a:t> and to </a:t>
            </a:r>
            <a:r>
              <a:rPr lang="fi-FI" dirty="0" err="1"/>
              <a:t>contest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decision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95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4339-22DC-BE40-9D58-292567DD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 Finland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8EB0-3A8A-4B46-85DF-FD7D67A8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086" cy="4351338"/>
          </a:xfrm>
        </p:spPr>
        <p:txBody>
          <a:bodyPr/>
          <a:lstStyle/>
          <a:p>
            <a:r>
              <a:rPr lang="en-US" dirty="0"/>
              <a:t>Research ethics mostly considered by the researcher</a:t>
            </a:r>
          </a:p>
          <a:p>
            <a:r>
              <a:rPr lang="en-US" dirty="0"/>
              <a:t>Ethical review required only in special 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CB9CD-6993-FF4F-8B8F-4DDDBB4B652E}"/>
              </a:ext>
            </a:extLst>
          </p:cNvPr>
          <p:cNvSpPr/>
          <p:nvPr/>
        </p:nvSpPr>
        <p:spPr>
          <a:xfrm>
            <a:off x="5813660" y="365125"/>
            <a:ext cx="6378340" cy="56323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1.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involves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an intervention in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physical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integrity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subjects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</a:t>
            </a:r>
          </a:p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2.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deviates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from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principle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informed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consent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(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ethical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review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is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not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required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if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research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is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based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on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public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documents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registries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or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archived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data),</a:t>
            </a:r>
          </a:p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3.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subjects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are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children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under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age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15, and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is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not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part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normal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activities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a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school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or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an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institution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early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childhood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education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care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 and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data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are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collected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without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parental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consent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without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providing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parents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or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guardians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opportunity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prevent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child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from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taking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part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</a:t>
            </a:r>
          </a:p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4.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exposes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research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subjects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exceptionally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strong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stimuli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evaluating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possible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harm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requires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special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expertise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(for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example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studies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containing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violence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or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pornography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),</a:t>
            </a:r>
          </a:p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5.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may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cause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long-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term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mental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harm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(trauma, depression,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sleeplessness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)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beyond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risks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encountered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normal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life,</a:t>
            </a:r>
          </a:p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6.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can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signify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security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risk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subjects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(for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example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studies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concerning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domestic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violence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).</a:t>
            </a:r>
            <a:endParaRPr lang="fi-FI" sz="2000" b="0" i="0" dirty="0">
              <a:solidFill>
                <a:srgbClr val="000000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5472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4339-22DC-BE40-9D58-292567DD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 Finland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8EB0-3A8A-4B46-85DF-FD7D67A8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086" cy="4351338"/>
          </a:xfrm>
        </p:spPr>
        <p:txBody>
          <a:bodyPr/>
          <a:lstStyle/>
          <a:p>
            <a:r>
              <a:rPr lang="en-US" dirty="0"/>
              <a:t>Research ethics mostly considered by the researcher</a:t>
            </a:r>
          </a:p>
          <a:p>
            <a:r>
              <a:rPr lang="en-US" dirty="0"/>
              <a:t>Ethical review required only in special cases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 All the research I’ve done does not require formal approval, but is based on my own considerations.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CB9CD-6993-FF4F-8B8F-4DDDBB4B652E}"/>
              </a:ext>
            </a:extLst>
          </p:cNvPr>
          <p:cNvSpPr/>
          <p:nvPr/>
        </p:nvSpPr>
        <p:spPr>
          <a:xfrm>
            <a:off x="5813660" y="365125"/>
            <a:ext cx="6378340" cy="56323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1.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involves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an intervention in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physical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integrity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subjects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</a:t>
            </a:r>
          </a:p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2.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deviates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from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principle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informed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consent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(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ethical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review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is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not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required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if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research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is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based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on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public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documents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registries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or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archived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data),</a:t>
            </a:r>
          </a:p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3.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subjects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are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children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under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age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15, and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is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not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part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normal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activities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a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school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or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an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institution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of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early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childhood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education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care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 and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data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are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collected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without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parental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consent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without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providing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parents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or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guardians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opportunity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prevent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child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from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taking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part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</a:t>
            </a:r>
          </a:p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4.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exposes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research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subjects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exceptionally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strong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stimuli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and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evaluating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possible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harm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requires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special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expertise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(for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example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studies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containing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violence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or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pornography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),</a:t>
            </a:r>
          </a:p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5.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may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cause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long-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term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mental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harm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(trauma, depression,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sleeplessness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)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beyond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risks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encountered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in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normal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life,</a:t>
            </a:r>
          </a:p>
          <a:p>
            <a:pPr fontAlgn="base"/>
            <a:r>
              <a:rPr lang="fi-FI" dirty="0">
                <a:solidFill>
                  <a:srgbClr val="000000"/>
                </a:solidFill>
                <a:latin typeface="Source Sans Pro"/>
              </a:rPr>
              <a:t>6.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The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can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signify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a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security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risk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to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subjects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(for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example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studies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concerning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domestic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Source Sans Pro"/>
              </a:rPr>
              <a:t>violence</a:t>
            </a:r>
            <a:r>
              <a:rPr lang="fi-FI" dirty="0">
                <a:solidFill>
                  <a:srgbClr val="000000"/>
                </a:solidFill>
                <a:latin typeface="Source Sans Pro"/>
              </a:rPr>
              <a:t>).</a:t>
            </a:r>
            <a:endParaRPr lang="fi-FI" sz="2000" b="0" i="0" dirty="0">
              <a:solidFill>
                <a:srgbClr val="000000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1595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1F4B-AEE3-E349-A345-7B5F020D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your country?</a:t>
            </a:r>
          </a:p>
        </p:txBody>
      </p:sp>
    </p:spTree>
    <p:extLst>
      <p:ext uri="{BB962C8B-B14F-4D97-AF65-F5344CB8AC3E}">
        <p14:creationId xmlns:p14="http://schemas.microsoft.com/office/powerpoint/2010/main" val="405495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AA59-2B8F-714A-BE1D-4BC05A46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bg1"/>
                </a:solidFill>
                <a:latin typeface="+mj-lt"/>
              </a:rPr>
              <a:t>Research design: what we </a:t>
            </a:r>
            <a:r>
              <a:rPr lang="en-US" sz="9600" b="1" dirty="0">
                <a:solidFill>
                  <a:schemeClr val="bg1"/>
                </a:solidFill>
                <a:latin typeface="+mj-lt"/>
              </a:rPr>
              <a:t>should</a:t>
            </a:r>
            <a:r>
              <a:rPr lang="en-US" sz="9600" dirty="0">
                <a:solidFill>
                  <a:schemeClr val="bg1"/>
                </a:solidFill>
                <a:latin typeface="+mj-lt"/>
              </a:rPr>
              <a:t> do, not anymore what we </a:t>
            </a:r>
            <a:r>
              <a:rPr lang="en-US" sz="9600" b="1" dirty="0">
                <a:solidFill>
                  <a:schemeClr val="bg1"/>
                </a:solidFill>
                <a:latin typeface="+mj-lt"/>
              </a:rPr>
              <a:t>could</a:t>
            </a:r>
            <a:r>
              <a:rPr lang="en-US" sz="9600" dirty="0">
                <a:solidFill>
                  <a:schemeClr val="bg1"/>
                </a:solidFill>
                <a:latin typeface="+mj-lt"/>
              </a:rPr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37578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4904E6-1B2C-CE4E-A86B-661435EF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2" y="407485"/>
            <a:ext cx="8212528" cy="2345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6B6AE-C427-4C41-A6F5-5279B2EE6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2" y="2927591"/>
            <a:ext cx="6667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3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7C0326-DEB6-0B48-87D9-7E9A110B1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0" y="461539"/>
            <a:ext cx="95377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4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E5C98-184B-4B4A-9003-1CD20D727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957" y="554314"/>
            <a:ext cx="9321800" cy="2832100"/>
          </a:xfrm>
        </p:spPr>
      </p:pic>
    </p:spTree>
    <p:extLst>
      <p:ext uri="{BB962C8B-B14F-4D97-AF65-F5344CB8AC3E}">
        <p14:creationId xmlns:p14="http://schemas.microsoft.com/office/powerpoint/2010/main" val="274698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6BC79E0-0CAF-6547-92FB-1B1BA445F92A}" vid="{0D9FFD7D-83DA-A640-8BA0-2B97E9EB95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523</Words>
  <Application>Microsoft Macintosh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Source Sans Pro</vt:lpstr>
      <vt:lpstr>Wingdings</vt:lpstr>
      <vt:lpstr>Office Theme</vt:lpstr>
      <vt:lpstr>Ethics</vt:lpstr>
      <vt:lpstr>U.S. context (also described in Bit by Bit)</vt:lpstr>
      <vt:lpstr>Context in Finland</vt:lpstr>
      <vt:lpstr>Context in Finland</vt:lpstr>
      <vt:lpstr>What about your country?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of “rule based”</vt:lpstr>
      <vt:lpstr>Development of “rule based”</vt:lpstr>
      <vt:lpstr>Development of “rule based”</vt:lpstr>
      <vt:lpstr>Data and GDPR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</dc:title>
  <dc:creator>Nelimarkka, Matti</dc:creator>
  <cp:lastModifiedBy>Nelimarkka, Matti</cp:lastModifiedBy>
  <cp:revision>31</cp:revision>
  <dcterms:created xsi:type="dcterms:W3CDTF">2018-06-13T16:04:38Z</dcterms:created>
  <dcterms:modified xsi:type="dcterms:W3CDTF">2018-06-18T07:20:33Z</dcterms:modified>
</cp:coreProperties>
</file>