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7"/>
  </p:notesMasterIdLst>
  <p:sldIdLst>
    <p:sldId id="257" r:id="rId2"/>
    <p:sldId id="258" r:id="rId3"/>
    <p:sldId id="261" r:id="rId4"/>
    <p:sldId id="260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69" r:id="rId13"/>
    <p:sldId id="277" r:id="rId14"/>
    <p:sldId id="278" r:id="rId15"/>
    <p:sldId id="301" r:id="rId16"/>
    <p:sldId id="302" r:id="rId17"/>
    <p:sldId id="303" r:id="rId18"/>
    <p:sldId id="276" r:id="rId19"/>
    <p:sldId id="304" r:id="rId20"/>
    <p:sldId id="305" r:id="rId21"/>
    <p:sldId id="306" r:id="rId22"/>
    <p:sldId id="307" r:id="rId23"/>
    <p:sldId id="315" r:id="rId24"/>
    <p:sldId id="320" r:id="rId25"/>
    <p:sldId id="267" r:id="rId26"/>
  </p:sldIdLst>
  <p:sldSz cx="12192000" cy="6858000"/>
  <p:notesSz cx="6858000" cy="9144000"/>
  <p:embeddedFontLst>
    <p:embeddedFont>
      <p:font typeface="나눔스퀘어" panose="020B0600000101010101" pitchFamily="50" charset="-127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9B56C-74E6-4678-B583-1EBFD9EC01EA}" v="1850" dt="2020-03-28T10:42:2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19C9B56C-74E6-4678-B583-1EBFD9EC01EA}"/>
    <pc:docChg chg="undo redo custSel addSld delSld modSld sldOrd delMainMaster">
      <pc:chgData name="김 재현" userId="e331c24078343b94" providerId="LiveId" clId="{19C9B56C-74E6-4678-B583-1EBFD9EC01EA}" dt="2020-03-28T10:42:28.102" v="19220" actId="207"/>
      <pc:docMkLst>
        <pc:docMk/>
      </pc:docMkLst>
      <pc:sldChg chg="addSp delSp modSp">
        <pc:chgData name="김 재현" userId="e331c24078343b94" providerId="LiveId" clId="{19C9B56C-74E6-4678-B583-1EBFD9EC01EA}" dt="2020-03-28T10:42:28.102" v="19220" actId="207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add mod">
          <ac:chgData name="김 재현" userId="e331c24078343b94" providerId="LiveId" clId="{19C9B56C-74E6-4678-B583-1EBFD9EC01EA}" dt="2020-03-28T10:42:28.102" v="19220" actId="207"/>
          <ac:spMkLst>
            <pc:docMk/>
            <pc:sldMk cId="3957649275" sldId="257"/>
            <ac:spMk id="10" creationId="{D6B4C6BE-7180-4C94-9188-AD0AC6140847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del mod">
          <ac:chgData name="김 재현" userId="e331c24078343b94" providerId="LiveId" clId="{19C9B56C-74E6-4678-B583-1EBFD9EC01EA}" dt="2020-03-28T10:42:22.085" v="19218" actId="478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6T16:08:59.811" v="18650" actId="207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6T16:08:59.811" v="1865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6T16:08:59.811" v="18650" actId="207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13:55:49.315" v="18647" actId="14100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27T08:14:59.643" v="18660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 modCrop">
          <ac:chgData name="김 재현" userId="e331c24078343b94" providerId="LiveId" clId="{19C9B56C-74E6-4678-B583-1EBFD9EC01EA}" dt="2020-03-27T08:14:26.331" v="18657" actId="1076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 add del setBg">
        <pc:chgData name="김 재현" userId="e331c24078343b94" providerId="LiveId" clId="{19C9B56C-74E6-4678-B583-1EBFD9EC01EA}" dt="2020-03-22T10:00:13.656" v="18642" actId="1076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22T10:00:10.994" v="18641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22T10:00:13.656" v="18642" actId="1076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del ord modAnim modNotesTx">
        <pc:chgData name="김 재현" userId="e331c24078343b94" providerId="LiveId" clId="{19C9B56C-74E6-4678-B583-1EBFD9EC01EA}" dt="2020-03-22T09:57:20.921" v="18617" actId="2696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 del">
        <pc:chgData name="김 재현" userId="e331c24078343b94" providerId="LiveId" clId="{19C9B56C-74E6-4678-B583-1EBFD9EC01EA}" dt="2020-03-22T09:57:16.422" v="18602" actId="2696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 del">
        <pc:chgData name="김 재현" userId="e331c24078343b94" providerId="LiveId" clId="{19C9B56C-74E6-4678-B583-1EBFD9EC01EA}" dt="2020-03-22T09:57:13.621" v="18587" actId="269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27T08:24:17.856" v="19168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del mod">
          <ac:chgData name="김 재현" userId="e331c24078343b94" providerId="LiveId" clId="{19C9B56C-74E6-4678-B583-1EBFD9EC01EA}" dt="2020-03-27T08:24:08.572" v="19166" actId="478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27T08:24:13.301" v="19167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27T08:22:32.893" v="19097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27T08:22:32.893" v="19097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del modNotesTx">
        <pc:chgData name="김 재현" userId="e331c24078343b94" providerId="LiveId" clId="{19C9B56C-74E6-4678-B583-1EBFD9EC01EA}" dt="2020-03-22T09:57:19.588" v="18616" actId="2696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del modNotesTx">
        <pc:chgData name="김 재현" userId="e331c24078343b94" providerId="LiveId" clId="{19C9B56C-74E6-4678-B583-1EBFD9EC01EA}" dt="2020-03-22T09:57:18.920" v="18615" actId="2696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 del">
        <pc:chgData name="김 재현" userId="e331c24078343b94" providerId="LiveId" clId="{19C9B56C-74E6-4678-B583-1EBFD9EC01EA}" dt="2020-03-22T09:57:17.758" v="18607" actId="2696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2T09:57:14.318" v="18591" actId="2696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del ord modNotesTx">
        <pc:chgData name="김 재현" userId="e331c24078343b94" providerId="LiveId" clId="{19C9B56C-74E6-4678-B583-1EBFD9EC01EA}" dt="2020-03-22T09:57:17.615" v="18606" actId="269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 del">
        <pc:chgData name="김 재현" userId="e331c24078343b94" providerId="LiveId" clId="{19C9B56C-74E6-4678-B583-1EBFD9EC01EA}" dt="2020-03-22T09:57:13.817" v="18588" actId="2696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 del">
        <pc:chgData name="김 재현" userId="e331c24078343b94" providerId="LiveId" clId="{19C9B56C-74E6-4678-B583-1EBFD9EC01EA}" dt="2020-03-22T09:57:13.440" v="18586" actId="2696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 del">
        <pc:chgData name="김 재현" userId="e331c24078343b94" providerId="LiveId" clId="{19C9B56C-74E6-4678-B583-1EBFD9EC01EA}" dt="2020-03-22T09:57:13.265" v="18585" actId="2696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 del">
        <pc:chgData name="김 재현" userId="e331c24078343b94" providerId="LiveId" clId="{19C9B56C-74E6-4678-B583-1EBFD9EC01EA}" dt="2020-03-22T09:57:13.021" v="18584" actId="2696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27T08:17:50.416" v="18720" actId="20577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27T08:17:26.705" v="18688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27T08:18:44.264" v="18768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27T08:18:10.366" v="18731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27T08:18:16.401" v="18739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27T08:20:40.025" v="19009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27T08:21:30.958" v="19091" actId="20577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Anim modNotesTx">
        <pc:chgData name="김 재현" userId="e331c24078343b94" providerId="LiveId" clId="{19C9B56C-74E6-4678-B583-1EBFD9EC01EA}" dt="2020-03-27T08:22:49.509" v="19108" actId="20577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27T08:22:46.438" v="19101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Anim modNotesTx">
        <pc:chgData name="김 재현" userId="e331c24078343b94" providerId="LiveId" clId="{19C9B56C-74E6-4678-B583-1EBFD9EC01EA}" dt="2020-03-27T08:23:19.018" v="19132" actId="20577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27T08:23:06.944" v="19112" actId="107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Anim modNotesTx">
        <pc:chgData name="김 재현" userId="e331c24078343b94" providerId="LiveId" clId="{19C9B56C-74E6-4678-B583-1EBFD9EC01EA}" dt="2020-03-27T08:23:42.929" v="19163" actId="20577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27T08:23:34.461" v="19136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Anim modNotesTx">
        <pc:chgData name="김 재현" userId="e331c24078343b94" providerId="LiveId" clId="{19C9B56C-74E6-4678-B583-1EBFD9EC01EA}" dt="2020-03-27T08:25:12.925" v="1917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27T08:25:12.925" v="19178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27T08:25:10.461" v="19175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Anim modNotesTx">
        <pc:chgData name="김 재현" userId="e331c24078343b94" providerId="LiveId" clId="{19C9B56C-74E6-4678-B583-1EBFD9EC01EA}" dt="2020-03-27T08:25:41.821" v="19186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27T08:25:41.821" v="19186" actId="107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27T08:25:37.814" v="19182" actId="107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27T08:28:25.036" v="19214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 modCrop">
          <ac:chgData name="김 재현" userId="e331c24078343b94" providerId="LiveId" clId="{19C9B56C-74E6-4678-B583-1EBFD9EC01EA}" dt="2020-03-27T08:27:24.764" v="19213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 del">
        <pc:chgData name="김 재현" userId="e331c24078343b94" providerId="LiveId" clId="{19C9B56C-74E6-4678-B583-1EBFD9EC01EA}" dt="2020-03-22T09:57:18.764" v="18614" actId="2696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del modAnim modNotesTx">
        <pc:chgData name="김 재현" userId="e331c24078343b94" providerId="LiveId" clId="{19C9B56C-74E6-4678-B583-1EBFD9EC01EA}" dt="2020-03-22T09:57:18.629" v="18613" actId="2696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7.958" v="18608" actId="2696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del modAnim modNotesTx">
        <pc:chgData name="김 재현" userId="e331c24078343b94" providerId="LiveId" clId="{19C9B56C-74E6-4678-B583-1EBFD9EC01EA}" dt="2020-03-22T09:57:18.572" v="18612" actId="2696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del modAnim modNotesTx">
        <pc:chgData name="김 재현" userId="e331c24078343b94" providerId="LiveId" clId="{19C9B56C-74E6-4678-B583-1EBFD9EC01EA}" dt="2020-03-22T09:57:18.427" v="18611" actId="2696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del modAnim modNotesTx">
        <pc:chgData name="김 재현" userId="e331c24078343b94" providerId="LiveId" clId="{19C9B56C-74E6-4678-B583-1EBFD9EC01EA}" dt="2020-03-22T09:57:18.368" v="18610" actId="2696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del modAnim modNotesTx">
        <pc:chgData name="김 재현" userId="e331c24078343b94" providerId="LiveId" clId="{19C9B56C-74E6-4678-B583-1EBFD9EC01EA}" dt="2020-03-22T09:57:18.266" v="18609" actId="2696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7T08:26:46.769" v="19205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2T12:19:33.113" v="18645" actId="1076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7T08:26:46.769" v="19205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del modNotesTx">
        <pc:chgData name="김 재현" userId="e331c24078343b94" providerId="LiveId" clId="{19C9B56C-74E6-4678-B583-1EBFD9EC01EA}" dt="2020-03-22T09:57:17.471" v="18605" actId="2696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del ord delAnim modAnim modNotesTx">
        <pc:chgData name="김 재현" userId="e331c24078343b94" providerId="LiveId" clId="{19C9B56C-74E6-4678-B583-1EBFD9EC01EA}" dt="2020-03-22T09:57:17.287" v="18604" actId="2696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del addAnim delAnim">
        <pc:chgData name="김 재현" userId="e331c24078343b94" providerId="LiveId" clId="{19C9B56C-74E6-4678-B583-1EBFD9EC01EA}" dt="2020-03-22T09:57:17.073" v="18603" actId="2696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6.287" v="18601" actId="2696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del modNotesTx">
        <pc:chgData name="김 재현" userId="e331c24078343b94" providerId="LiveId" clId="{19C9B56C-74E6-4678-B583-1EBFD9EC01EA}" dt="2020-03-22T09:57:16.119" v="18600" actId="2696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2T09:57:16.002" v="18599" actId="2696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5.802" v="18598" actId="2696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del modNotesTx">
        <pc:chgData name="김 재현" userId="e331c24078343b94" providerId="LiveId" clId="{19C9B56C-74E6-4678-B583-1EBFD9EC01EA}" dt="2020-03-22T09:57:15.640" v="18597" actId="269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 del">
        <pc:chgData name="김 재현" userId="e331c24078343b94" providerId="LiveId" clId="{19C9B56C-74E6-4678-B583-1EBFD9EC01EA}" dt="2020-03-22T09:57:15.405" v="18596" actId="2696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 del">
        <pc:chgData name="김 재현" userId="e331c24078343b94" providerId="LiveId" clId="{19C9B56C-74E6-4678-B583-1EBFD9EC01EA}" dt="2020-03-22T09:57:15.184" v="18595" actId="2696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del ord modNotesTx">
        <pc:chgData name="김 재현" userId="e331c24078343b94" providerId="LiveId" clId="{19C9B56C-74E6-4678-B583-1EBFD9EC01EA}" dt="2020-03-22T09:57:14.851" v="18594" actId="269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 delAnim modAnim modNotesTx">
        <pc:chgData name="김 재현" userId="e331c24078343b94" providerId="LiveId" clId="{19C9B56C-74E6-4678-B583-1EBFD9EC01EA}" dt="2020-03-22T09:57:14.470" v="18592" actId="269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del modNotesTx">
        <pc:chgData name="김 재현" userId="e331c24078343b94" providerId="LiveId" clId="{19C9B56C-74E6-4678-B583-1EBFD9EC01EA}" dt="2020-03-22T09:57:14.661" v="18593" actId="2696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7:13.991" v="18589" actId="2696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del ord modNotesTx">
        <pc:chgData name="김 재현" userId="e331c24078343b94" providerId="LiveId" clId="{19C9B56C-74E6-4678-B583-1EBFD9EC01EA}" dt="2020-03-22T09:57:14.277" v="18590" actId="2696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  <pc:sldMasterChg chg="del delSldLayout">
        <pc:chgData name="김 재현" userId="e331c24078343b94" providerId="LiveId" clId="{19C9B56C-74E6-4678-B583-1EBFD9EC01EA}" dt="2020-03-22T09:57:12.626" v="18583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19C9B56C-74E6-4678-B583-1EBFD9EC01EA}" dt="2020-03-22T09:57:12.623" v="18581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19C9B56C-74E6-4678-B583-1EBFD9EC01EA}" dt="2020-03-22T09:57:12.624" v="18582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내가 스타일을 입히고 싶은 </a:t>
            </a:r>
            <a:r>
              <a:rPr lang="en-US" altLang="ko-KR" dirty="0"/>
              <a:t>HTML </a:t>
            </a:r>
            <a:r>
              <a:rPr lang="ko-KR" altLang="en-US" dirty="0"/>
              <a:t>요소에 </a:t>
            </a:r>
            <a:r>
              <a:rPr lang="en-US" altLang="ko-KR" dirty="0"/>
              <a:t>style = “X”   X</a:t>
            </a:r>
            <a:r>
              <a:rPr lang="ko-KR" altLang="en-US" dirty="0"/>
              <a:t>표시에 속성</a:t>
            </a:r>
            <a:r>
              <a:rPr lang="en-US" altLang="ko-KR" dirty="0"/>
              <a:t>, </a:t>
            </a:r>
            <a:r>
              <a:rPr lang="ko-KR" altLang="en-US" dirty="0"/>
              <a:t>속성값</a:t>
            </a:r>
            <a:r>
              <a:rPr lang="en-US" altLang="ko-KR" dirty="0"/>
              <a:t>, </a:t>
            </a:r>
            <a:r>
              <a:rPr lang="ko-KR" altLang="en-US" dirty="0"/>
              <a:t>세미콜론이 들어가면 적용이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</a:t>
            </a:r>
            <a:r>
              <a:rPr lang="ko-KR" altLang="en-US" dirty="0" err="1"/>
              <a:t>셀렉터가</a:t>
            </a:r>
            <a:r>
              <a:rPr lang="ko-KR" altLang="en-US" dirty="0"/>
              <a:t> </a:t>
            </a:r>
            <a:r>
              <a:rPr lang="ko-KR" altLang="en-US" dirty="0" err="1"/>
              <a:t>뭐에요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이거죠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셀렉터가</a:t>
            </a:r>
            <a:r>
              <a:rPr lang="ko-KR" altLang="en-US" dirty="0"/>
              <a:t> 종류가 되게 다양하고 쓰임새도 많아요</a:t>
            </a:r>
            <a:endParaRPr lang="en-US" altLang="ko-KR" dirty="0"/>
          </a:p>
          <a:p>
            <a:r>
              <a:rPr lang="ko-KR" altLang="en-US" dirty="0" err="1"/>
              <a:t>셀렉터에</a:t>
            </a:r>
            <a:r>
              <a:rPr lang="ko-KR" altLang="en-US" dirty="0"/>
              <a:t> 대해서 </a:t>
            </a:r>
            <a:r>
              <a:rPr lang="ko-KR" altLang="en-US" dirty="0" err="1"/>
              <a:t>알아볼게요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3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셀렉터</a:t>
            </a:r>
            <a:r>
              <a:rPr lang="ko-KR" altLang="en-US" dirty="0"/>
              <a:t> 엄청 많은데 자주 </a:t>
            </a:r>
            <a:r>
              <a:rPr lang="ko-KR" altLang="en-US" dirty="0" err="1"/>
              <a:t>쓰는것들만</a:t>
            </a:r>
            <a:r>
              <a:rPr lang="ko-KR" altLang="en-US" dirty="0"/>
              <a:t> </a:t>
            </a:r>
            <a:r>
              <a:rPr lang="ko-KR" altLang="en-US" dirty="0" err="1"/>
              <a:t>알아둬도</a:t>
            </a:r>
            <a:r>
              <a:rPr lang="ko-KR" altLang="en-US" dirty="0"/>
              <a:t> 돼서 제가 간추려봤어요</a:t>
            </a:r>
            <a:endParaRPr lang="en-US" altLang="ko-KR" dirty="0"/>
          </a:p>
          <a:p>
            <a:r>
              <a:rPr lang="ko-KR" altLang="en-US" dirty="0"/>
              <a:t>별로 </a:t>
            </a:r>
            <a:r>
              <a:rPr lang="ko-KR" altLang="en-US" dirty="0" err="1"/>
              <a:t>안어려우니까</a:t>
            </a:r>
            <a:r>
              <a:rPr lang="ko-KR" altLang="en-US" dirty="0"/>
              <a:t> 긴장하지 마세요</a:t>
            </a:r>
            <a:r>
              <a:rPr lang="en-US" altLang="ko-KR" dirty="0"/>
              <a:t>^^*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3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내의 모든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요소를 포함한 모든 요소가 선택된다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(head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요소도 포함된다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3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지정된 태그명을 가지는 모든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8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지정하여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속성값은 중복될 수 없는 유일한 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꼭 하나만 있어야 된다는 사실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아실거라고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믿습니다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1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지정하여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Class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속성값은 중복될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많아도 괜찮아요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8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복합 </a:t>
            </a:r>
            <a:r>
              <a:rPr lang="ko-KR" altLang="en-US" dirty="0" err="1"/>
              <a:t>셀렉터</a:t>
            </a:r>
            <a:r>
              <a:rPr lang="ko-KR" altLang="en-US" dirty="0"/>
              <a:t> 하기 전에</a:t>
            </a:r>
            <a:r>
              <a:rPr lang="en-US" altLang="ko-KR" dirty="0"/>
              <a:t> </a:t>
            </a:r>
            <a:r>
              <a:rPr lang="ko-KR" altLang="en-US" dirty="0"/>
              <a:t>부모 자손 후손 개념에 대해서 </a:t>
            </a:r>
            <a:r>
              <a:rPr lang="ko-KR" altLang="en-US" dirty="0" err="1"/>
              <a:t>알아볼게요</a:t>
            </a:r>
            <a:endParaRPr lang="en-US" altLang="ko-KR" dirty="0"/>
          </a:p>
          <a:p>
            <a:r>
              <a:rPr lang="ko-KR" altLang="en-US" dirty="0"/>
              <a:t>이거는 누구 기준에서 </a:t>
            </a:r>
            <a:r>
              <a:rPr lang="ko-KR" altLang="en-US" dirty="0" err="1"/>
              <a:t>보냐에</a:t>
            </a:r>
            <a:r>
              <a:rPr lang="ko-KR" altLang="en-US" dirty="0"/>
              <a:t> 따라서 달라요</a:t>
            </a:r>
            <a:endParaRPr lang="en-US" altLang="ko-KR" dirty="0"/>
          </a:p>
          <a:p>
            <a:r>
              <a:rPr lang="en-US" altLang="ko-KR" dirty="0" err="1"/>
              <a:t>Div</a:t>
            </a:r>
            <a:r>
              <a:rPr lang="ko-KR" altLang="en-US" dirty="0"/>
              <a:t>를 부모라고 </a:t>
            </a:r>
            <a:r>
              <a:rPr lang="ko-KR" altLang="en-US" dirty="0" err="1"/>
              <a:t>봤을때</a:t>
            </a:r>
            <a:r>
              <a:rPr lang="ko-KR" altLang="en-US" dirty="0"/>
              <a:t> 자손은 </a:t>
            </a:r>
            <a:r>
              <a:rPr lang="en-US" altLang="ko-KR" dirty="0"/>
              <a:t>div </a:t>
            </a:r>
            <a:r>
              <a:rPr lang="ko-KR" altLang="en-US" dirty="0"/>
              <a:t>바로 </a:t>
            </a:r>
            <a:r>
              <a:rPr lang="ko-KR" altLang="en-US" dirty="0" err="1"/>
              <a:t>밑에있는</a:t>
            </a:r>
            <a:r>
              <a:rPr lang="ko-KR" altLang="en-US" dirty="0"/>
              <a:t> 애들 즉 </a:t>
            </a:r>
            <a:r>
              <a:rPr lang="en-US" altLang="ko-KR" dirty="0"/>
              <a:t>h1, h2, ul</a:t>
            </a:r>
            <a:r>
              <a:rPr lang="ko-KR" altLang="en-US" dirty="0"/>
              <a:t>이죠</a:t>
            </a:r>
            <a:endParaRPr lang="en-US" altLang="ko-KR" dirty="0"/>
          </a:p>
          <a:p>
            <a:r>
              <a:rPr lang="ko-KR" altLang="en-US" dirty="0"/>
              <a:t>바로 밑에 있지 않고 자손의 밑에 있으면 그건 후손이에요</a:t>
            </a:r>
            <a:endParaRPr lang="en-US" altLang="ko-KR" dirty="0"/>
          </a:p>
          <a:p>
            <a:r>
              <a:rPr lang="ko-KR" altLang="en-US" dirty="0"/>
              <a:t>이거는 사람 </a:t>
            </a:r>
            <a:r>
              <a:rPr lang="ko-KR" altLang="en-US" dirty="0" err="1"/>
              <a:t>족보랑</a:t>
            </a:r>
            <a:r>
              <a:rPr lang="ko-KR" altLang="en-US" dirty="0"/>
              <a:t> 비슷해서 이해하기 </a:t>
            </a:r>
            <a:r>
              <a:rPr lang="ko-KR" altLang="en-US" dirty="0" err="1"/>
              <a:t>쉬울거라고</a:t>
            </a:r>
            <a:r>
              <a:rPr lang="ko-KR" altLang="en-US" dirty="0"/>
              <a:t> 생각해요</a:t>
            </a:r>
            <a:endParaRPr lang="en-US" altLang="ko-KR" dirty="0"/>
          </a:p>
          <a:p>
            <a:r>
              <a:rPr lang="ko-KR" altLang="en-US" dirty="0"/>
              <a:t>자손도 후손이에요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99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후손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 중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9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&gt;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자식 요소 중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일치하는 요소를 선택한다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9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클래스는 요소의 특정 상태에 따라 스타일을 정의할 때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들어 다음과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올라와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링크를 방문했을 때와 아직 방문하지 않았을 때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특정 상태에는 원래 클래스가 존재하지 않지만 가상 클래스를 임의로 지정하여 선택하는 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클래스는 콜론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(:)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표준에 의해 미리 정의된 이름이 있기 때문에 임의의 이름을 사용할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95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이거는 저랑 같이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^^.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31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재밌어요 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1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각 요소의 스타일을 정의하여 화면에 어떻게 표시하면 되는지를 알려주는 언어이다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이 없으면 의미가 없다</a:t>
            </a:r>
            <a:r>
              <a:rPr lang="en-US" altLang="ko-KR" dirty="0"/>
              <a:t>. -&gt; </a:t>
            </a:r>
            <a:r>
              <a:rPr lang="ko-KR" altLang="en-US" dirty="0"/>
              <a:t>한마디로 그냥 스타일 하는 언어이다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문법을 알아봅시다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스타일을 적용하고자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요소를 선택하기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수단이다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것이 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second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자세히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속성과 속성값을 지정하는 것으로 다양한 </a:t>
            </a:r>
            <a:r>
              <a:rPr lang="en-US" altLang="ko-KR" b="1" dirty="0"/>
              <a:t>style</a:t>
            </a:r>
            <a:r>
              <a:rPr lang="ko-KR" altLang="en-US" b="1" dirty="0"/>
              <a:t>을 정의할 수 있다</a:t>
            </a:r>
            <a:r>
              <a:rPr lang="en-US" altLang="ko-KR" b="1" dirty="0"/>
              <a:t>. </a:t>
            </a:r>
          </a:p>
          <a:p>
            <a:r>
              <a:rPr lang="ko-KR" altLang="en-US" b="1" dirty="0"/>
              <a:t>속성은 표준 스펙으로 이미 지정되어 있는 것을</a:t>
            </a:r>
            <a:endParaRPr lang="en-US" altLang="ko-KR" b="1" dirty="0"/>
          </a:p>
          <a:p>
            <a:r>
              <a:rPr lang="ko-KR" altLang="en-US" b="1" dirty="0"/>
              <a:t>사용해야 하며 사용자가 임의로 정할 수 없음</a:t>
            </a:r>
            <a:endParaRPr lang="en-US" altLang="ko-KR" b="1" dirty="0"/>
          </a:p>
          <a:p>
            <a:r>
              <a:rPr lang="ko-KR" altLang="en-US" b="1" dirty="0"/>
              <a:t>여러 개 쓸 수 있으며 세미콜론으로 구분함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속성과 속성값을 지정하는 것으로 다양한 </a:t>
            </a:r>
            <a:r>
              <a:rPr lang="en-US" altLang="ko-KR" b="1" dirty="0"/>
              <a:t>style</a:t>
            </a:r>
            <a:r>
              <a:rPr lang="ko-KR" altLang="en-US" b="1" dirty="0"/>
              <a:t>을 정의할 수 있다</a:t>
            </a:r>
            <a:r>
              <a:rPr lang="en-US" altLang="ko-KR" b="1" dirty="0"/>
              <a:t>. </a:t>
            </a:r>
          </a:p>
          <a:p>
            <a:r>
              <a:rPr lang="ko-KR" altLang="en-US" b="1" dirty="0"/>
              <a:t>속성은 표준 스펙으로 이미 지정되어 있는 것을</a:t>
            </a:r>
            <a:endParaRPr lang="en-US" altLang="ko-KR" b="1" dirty="0"/>
          </a:p>
          <a:p>
            <a:r>
              <a:rPr lang="ko-KR" altLang="en-US" b="1" dirty="0"/>
              <a:t>사용해야 하며 사용자가 임의로 정할 수 없음</a:t>
            </a:r>
            <a:endParaRPr lang="en-US" altLang="ko-KR" b="1" dirty="0"/>
          </a:p>
          <a:p>
            <a:r>
              <a:rPr lang="ko-KR" altLang="en-US" b="1" dirty="0"/>
              <a:t>여러 개 쓸 수 있으며 세미콜론으로 구분함</a:t>
            </a:r>
            <a:endParaRPr lang="en-US" altLang="ko-KR" b="1" dirty="0"/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셀렉터로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적용하기 위해 속성을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속성값은 해당 프로퍼티에 사용할 수 있는 값을 “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키워드”나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“크기 단위” 또는 “색상 표현 단위” 등의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단위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8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이름은 몰라도 되고 그냥 방법이 </a:t>
            </a:r>
            <a:r>
              <a:rPr lang="en-US" altLang="ko-KR" dirty="0"/>
              <a:t>3</a:t>
            </a:r>
            <a:r>
              <a:rPr lang="ko-KR" altLang="en-US" dirty="0"/>
              <a:t>가지고 우선순위를 </a:t>
            </a:r>
            <a:r>
              <a:rPr lang="en-US" altLang="ko-KR" dirty="0"/>
              <a:t>HTML</a:t>
            </a:r>
            <a:r>
              <a:rPr lang="ko-KR" altLang="en-US" dirty="0"/>
              <a:t>요소와 가까운 순이라고 생각하면 좋아요</a:t>
            </a:r>
            <a:endParaRPr lang="en-US" altLang="ko-KR" dirty="0"/>
          </a:p>
          <a:p>
            <a:r>
              <a:rPr lang="ko-KR" altLang="en-US" dirty="0"/>
              <a:t>그래서 우선순위는 </a:t>
            </a:r>
            <a:r>
              <a:rPr lang="en-US" altLang="ko-KR" dirty="0"/>
              <a:t>3 &gt; 2 &gt;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6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head</a:t>
            </a:r>
            <a:r>
              <a:rPr lang="ko-KR" altLang="en-US" dirty="0"/>
              <a:t>에서 </a:t>
            </a:r>
            <a:r>
              <a:rPr lang="en-US" altLang="ko-KR" dirty="0"/>
              <a:t>link</a:t>
            </a:r>
            <a:r>
              <a:rPr lang="ko-KR" altLang="en-US" dirty="0"/>
              <a:t>태그에다가 </a:t>
            </a:r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=“stylesheet”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css</a:t>
            </a:r>
            <a:r>
              <a:rPr lang="ko-KR" altLang="en-US" dirty="0"/>
              <a:t>파일</a:t>
            </a:r>
            <a:r>
              <a:rPr lang="en-US" altLang="ko-KR" dirty="0"/>
              <a:t>”&gt; </a:t>
            </a:r>
            <a:r>
              <a:rPr lang="ko-KR" altLang="en-US" dirty="0"/>
              <a:t>이렇게 하면 돼요</a:t>
            </a:r>
            <a:endParaRPr lang="en-US" altLang="ko-KR" dirty="0"/>
          </a:p>
          <a:p>
            <a:r>
              <a:rPr lang="en-US" altLang="ko-KR" dirty="0"/>
              <a:t>* .html</a:t>
            </a:r>
            <a:r>
              <a:rPr lang="ko-KR" altLang="en-US" dirty="0"/>
              <a:t>과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ko-KR" altLang="en-US" dirty="0"/>
              <a:t>가 같은 곳에 있지 않다면 경로를 정해줘야 함 </a:t>
            </a:r>
            <a:r>
              <a:rPr lang="en-US" altLang="ko-KR" dirty="0"/>
              <a:t>(</a:t>
            </a:r>
            <a:r>
              <a:rPr lang="ko-KR" altLang="en-US" dirty="0"/>
              <a:t>절대경로</a:t>
            </a:r>
            <a:r>
              <a:rPr lang="en-US" altLang="ko-KR" dirty="0"/>
              <a:t>, </a:t>
            </a:r>
            <a:r>
              <a:rPr lang="ko-KR" altLang="en-US" dirty="0"/>
              <a:t>상대경로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head</a:t>
            </a:r>
            <a:r>
              <a:rPr lang="ko-KR" altLang="en-US" dirty="0"/>
              <a:t>에서 </a:t>
            </a:r>
            <a:r>
              <a:rPr lang="en-US" altLang="ko-KR" dirty="0"/>
              <a:t>style </a:t>
            </a:r>
            <a:r>
              <a:rPr lang="ko-KR" altLang="en-US" dirty="0"/>
              <a:t>태그를 열고 </a:t>
            </a:r>
            <a:r>
              <a:rPr lang="ko-KR" altLang="en-US" dirty="0" err="1"/>
              <a:t>셀렉터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속성값과 세미콜론을 쓰면 적용이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수업할 때는 이 방법을 채택할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여러분이 프로젝트를 개발할 때에는 </a:t>
            </a:r>
            <a:r>
              <a:rPr lang="en-US" altLang="ko-KR" dirty="0"/>
              <a:t>1</a:t>
            </a:r>
            <a:r>
              <a:rPr lang="ko-KR" altLang="en-US" dirty="0"/>
              <a:t>번을 </a:t>
            </a:r>
            <a:r>
              <a:rPr lang="ko-KR" altLang="en-US" dirty="0" err="1"/>
              <a:t>쓰시는게</a:t>
            </a:r>
            <a:r>
              <a:rPr lang="ko-KR" altLang="en-US" dirty="0"/>
              <a:t> 좋아요</a:t>
            </a:r>
            <a:r>
              <a:rPr lang="en-US" altLang="ko-KR" dirty="0"/>
              <a:t>. </a:t>
            </a:r>
            <a:r>
              <a:rPr lang="ko-KR" altLang="en-US" dirty="0"/>
              <a:t>보기 좋으니까요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0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 dirty="0">
                <a:solidFill>
                  <a:srgbClr val="0070C0"/>
                </a:solidFill>
              </a:rPr>
              <a:t>CSS_1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B4C6BE-7180-4C94-9188-AD0AC6140847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1466417"/>
            <a:ext cx="6797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3. Inline style -&gt; HTML </a:t>
            </a:r>
            <a:r>
              <a:rPr lang="ko-KR" altLang="en-US" sz="3400" dirty="0"/>
              <a:t>요소에 </a:t>
            </a:r>
            <a:r>
              <a:rPr lang="en-US" altLang="ko-KR" sz="3400" dirty="0"/>
              <a:t>CSS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B6F7C4-9AFD-41FE-B506-44910A62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07" y="2687954"/>
            <a:ext cx="3190826" cy="2371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1E4601-FA31-4E3E-8543-D842D07F6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06" y="2315956"/>
            <a:ext cx="5668594" cy="36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583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1EF7ED5-644C-4641-8BBC-1C4FEBF4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9BD3A5-1BC1-4281-B928-4A780399A0AE}"/>
              </a:ext>
            </a:extLst>
          </p:cNvPr>
          <p:cNvSpPr/>
          <p:nvPr/>
        </p:nvSpPr>
        <p:spPr>
          <a:xfrm>
            <a:off x="1103764" y="2532615"/>
            <a:ext cx="1565008" cy="154172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FA42B-0594-4424-9224-055D130B5759}"/>
              </a:ext>
            </a:extLst>
          </p:cNvPr>
          <p:cNvSpPr txBox="1"/>
          <p:nvPr/>
        </p:nvSpPr>
        <p:spPr>
          <a:xfrm>
            <a:off x="4009128" y="1246764"/>
            <a:ext cx="4173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1. </a:t>
            </a:r>
            <a:r>
              <a:rPr lang="ko-KR" altLang="en-US" sz="2600" dirty="0"/>
              <a:t>전체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2. </a:t>
            </a:r>
            <a:r>
              <a:rPr lang="ko-KR" altLang="en-US" sz="2600" dirty="0"/>
              <a:t>태그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3. ID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4. CLASS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5. </a:t>
            </a:r>
            <a:r>
              <a:rPr lang="ko-KR" altLang="en-US" sz="2600" dirty="0"/>
              <a:t>복합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5.1 </a:t>
            </a:r>
            <a:r>
              <a:rPr lang="ko-KR" altLang="en-US" sz="2600" dirty="0"/>
              <a:t>후손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5.2 </a:t>
            </a:r>
            <a:r>
              <a:rPr lang="ko-KR" altLang="en-US" sz="2600" dirty="0"/>
              <a:t>자손 </a:t>
            </a:r>
            <a:r>
              <a:rPr lang="ko-KR" altLang="en-US" sz="2600" dirty="0" err="1"/>
              <a:t>셀렉터</a:t>
            </a:r>
            <a:r>
              <a:rPr lang="en-US" altLang="ko-KR" sz="2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600" dirty="0"/>
              <a:t>6. </a:t>
            </a:r>
            <a:r>
              <a:rPr lang="ko-KR" altLang="en-US" sz="2600" dirty="0"/>
              <a:t>가상 클래스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/>
              <a:t>6.1 </a:t>
            </a:r>
            <a:r>
              <a:rPr lang="ko-KR" altLang="en-US" sz="2600" dirty="0"/>
              <a:t>링크</a:t>
            </a:r>
            <a:r>
              <a:rPr lang="en-US" altLang="ko-KR" sz="2600" dirty="0"/>
              <a:t>, </a:t>
            </a:r>
            <a:r>
              <a:rPr lang="ko-KR" altLang="en-US" sz="2600" dirty="0"/>
              <a:t>동적 </a:t>
            </a:r>
            <a:r>
              <a:rPr lang="ko-KR" altLang="en-US" sz="2600" dirty="0" err="1"/>
              <a:t>셀렉터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91435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565839" y="1337444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전체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06" y="1477926"/>
            <a:ext cx="4532201" cy="5078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162" y="2256154"/>
            <a:ext cx="3890375" cy="3877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2A7BE-BB44-4128-A011-AF6C1C838491}"/>
              </a:ext>
            </a:extLst>
          </p:cNvPr>
          <p:cNvSpPr txBox="1"/>
          <p:nvPr/>
        </p:nvSpPr>
        <p:spPr>
          <a:xfrm>
            <a:off x="8708832" y="1301444"/>
            <a:ext cx="61668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900" dirty="0"/>
              <a:t>*</a:t>
            </a:r>
            <a:endParaRPr lang="ko-KR" altLang="en-US" sz="5900" dirty="0"/>
          </a:p>
        </p:txBody>
      </p:sp>
    </p:spTree>
    <p:extLst>
      <p:ext uri="{BB962C8B-B14F-4D97-AF65-F5344CB8AC3E}">
        <p14:creationId xmlns:p14="http://schemas.microsoft.com/office/powerpoint/2010/main" val="371291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653973" y="1337444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태그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122" y="1435463"/>
            <a:ext cx="4892768" cy="5234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4060" y="2552313"/>
            <a:ext cx="3890375" cy="3370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CA5DB-B6B2-48B0-8E6E-CC842C7CB6BF}"/>
              </a:ext>
            </a:extLst>
          </p:cNvPr>
          <p:cNvSpPr txBox="1"/>
          <p:nvPr/>
        </p:nvSpPr>
        <p:spPr>
          <a:xfrm>
            <a:off x="8913721" y="1301444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/>
              <a:t>태그 이름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7053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808035" y="1323952"/>
            <a:ext cx="2851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ID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43" y="1384580"/>
            <a:ext cx="5432856" cy="54234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5900" y="2509250"/>
            <a:ext cx="3590899" cy="3370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8DC94-4F28-4B15-8466-40A8DDB94BA4}"/>
              </a:ext>
            </a:extLst>
          </p:cNvPr>
          <p:cNvSpPr txBox="1"/>
          <p:nvPr/>
        </p:nvSpPr>
        <p:spPr>
          <a:xfrm>
            <a:off x="8659333" y="1276816"/>
            <a:ext cx="2519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#ID </a:t>
            </a:r>
            <a:r>
              <a:rPr lang="ko-KR" altLang="en-US" sz="5000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55777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5727356" y="1298605"/>
            <a:ext cx="382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CLASS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74" y="1514175"/>
            <a:ext cx="5293848" cy="5171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73"/>
          <a:stretch/>
        </p:blipFill>
        <p:spPr>
          <a:xfrm>
            <a:off x="5727356" y="3372195"/>
            <a:ext cx="3590899" cy="2799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91A7DB-FA75-4B11-AA8D-37FC12283E1D}"/>
              </a:ext>
            </a:extLst>
          </p:cNvPr>
          <p:cNvSpPr txBox="1"/>
          <p:nvPr/>
        </p:nvSpPr>
        <p:spPr>
          <a:xfrm>
            <a:off x="6020168" y="2160165"/>
            <a:ext cx="34494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.CLASS</a:t>
            </a:r>
            <a:r>
              <a:rPr lang="ko-KR" altLang="en-US" sz="5000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62411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ss 부모 자식 후손 이미지 검색결과">
            <a:extLst>
              <a:ext uri="{FF2B5EF4-FFF2-40B4-BE49-F238E27FC236}">
                <a16:creationId xmlns:a16="http://schemas.microsoft.com/office/drawing/2014/main" id="{50128099-6A51-42B7-9A86-234D6E73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40" y="2045330"/>
            <a:ext cx="7009871" cy="424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AF46CC-D7D5-4A5C-A8A0-ADE97A4FB0F8}"/>
              </a:ext>
            </a:extLst>
          </p:cNvPr>
          <p:cNvSpPr/>
          <p:nvPr/>
        </p:nvSpPr>
        <p:spPr>
          <a:xfrm>
            <a:off x="7022008" y="3273142"/>
            <a:ext cx="618728" cy="4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856963-26B5-4D3B-8F2F-5DB5B6ABA0D8}"/>
              </a:ext>
            </a:extLst>
          </p:cNvPr>
          <p:cNvSpPr/>
          <p:nvPr/>
        </p:nvSpPr>
        <p:spPr>
          <a:xfrm>
            <a:off x="8366121" y="2982215"/>
            <a:ext cx="618728" cy="4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A81A-954A-47F2-A217-CC607D93DBCC}"/>
              </a:ext>
            </a:extLst>
          </p:cNvPr>
          <p:cNvSpPr txBox="1"/>
          <p:nvPr/>
        </p:nvSpPr>
        <p:spPr>
          <a:xfrm>
            <a:off x="3831102" y="1337444"/>
            <a:ext cx="452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부모</a:t>
            </a:r>
            <a:r>
              <a:rPr lang="en-US" altLang="ko-KR" sz="4000" dirty="0"/>
              <a:t>, </a:t>
            </a:r>
            <a:r>
              <a:rPr lang="ko-KR" altLang="en-US" sz="4000" dirty="0"/>
              <a:t>자손</a:t>
            </a:r>
            <a:r>
              <a:rPr lang="en-US" altLang="ko-KR" sz="4000" dirty="0"/>
              <a:t>, </a:t>
            </a:r>
            <a:r>
              <a:rPr lang="ko-KR" altLang="en-US" sz="4000" dirty="0"/>
              <a:t>후손 개념</a:t>
            </a:r>
          </a:p>
        </p:txBody>
      </p:sp>
    </p:spTree>
    <p:extLst>
      <p:ext uri="{BB962C8B-B14F-4D97-AF65-F5344CB8AC3E}">
        <p14:creationId xmlns:p14="http://schemas.microsoft.com/office/powerpoint/2010/main" val="345309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8222" y="3233151"/>
            <a:ext cx="3783121" cy="3367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4316220" y="1301444"/>
            <a:ext cx="355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5.1 </a:t>
            </a:r>
            <a:r>
              <a:rPr lang="ko-KR" altLang="en-US" sz="4000" dirty="0"/>
              <a:t>후손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992" y="2009330"/>
            <a:ext cx="5211394" cy="4679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F6A373-8EBF-42FD-B8BB-AD43312ED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780" y="1265444"/>
            <a:ext cx="2300003" cy="806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28C23-060C-48F1-91A6-21C81B00FC64}"/>
              </a:ext>
            </a:extLst>
          </p:cNvPr>
          <p:cNvSpPr txBox="1"/>
          <p:nvPr/>
        </p:nvSpPr>
        <p:spPr>
          <a:xfrm>
            <a:off x="7523711" y="2113409"/>
            <a:ext cx="411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셀렉터</a:t>
            </a:r>
            <a:r>
              <a:rPr lang="en-US" altLang="ko-KR" sz="3000" dirty="0"/>
              <a:t>A</a:t>
            </a:r>
            <a:r>
              <a:rPr lang="ko-KR" altLang="en-US" sz="3000" dirty="0"/>
              <a:t>의 후손</a:t>
            </a:r>
            <a:r>
              <a:rPr lang="en-US" altLang="ko-KR" sz="3000" dirty="0"/>
              <a:t> </a:t>
            </a:r>
            <a:r>
              <a:rPr lang="ko-KR" altLang="en-US" sz="3000" dirty="0"/>
              <a:t>요소 중</a:t>
            </a:r>
            <a:endParaRPr lang="en-US" altLang="ko-KR" sz="3000" dirty="0"/>
          </a:p>
          <a:p>
            <a:r>
              <a:rPr lang="ko-KR" altLang="en-US" sz="3000" dirty="0" err="1"/>
              <a:t>셀렉터</a:t>
            </a:r>
            <a:r>
              <a:rPr lang="en-US" altLang="ko-KR" sz="3000" dirty="0"/>
              <a:t>B</a:t>
            </a:r>
            <a:r>
              <a:rPr lang="ko-KR" altLang="en-US" sz="3000" dirty="0"/>
              <a:t>와 일치하는 요소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69844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F6EF17-E8F0-4A96-992F-9FCC6EAD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8160" y="3174390"/>
            <a:ext cx="3475091" cy="3367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4316220" y="1301444"/>
            <a:ext cx="355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5.2 </a:t>
            </a:r>
            <a:r>
              <a:rPr lang="ko-KR" altLang="en-US" sz="4000" dirty="0"/>
              <a:t>자손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959" y="2009330"/>
            <a:ext cx="4978357" cy="4627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F6A373-8EBF-42FD-B8BB-AD43312ED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650" y="1301444"/>
            <a:ext cx="2300003" cy="652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28C23-060C-48F1-91A6-21C81B00FC64}"/>
              </a:ext>
            </a:extLst>
          </p:cNvPr>
          <p:cNvSpPr txBox="1"/>
          <p:nvPr/>
        </p:nvSpPr>
        <p:spPr>
          <a:xfrm>
            <a:off x="7523711" y="2113409"/>
            <a:ext cx="411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셀렉터</a:t>
            </a:r>
            <a:r>
              <a:rPr lang="en-US" altLang="ko-KR" sz="3000" dirty="0"/>
              <a:t>A</a:t>
            </a:r>
            <a:r>
              <a:rPr lang="ko-KR" altLang="en-US" sz="3000" dirty="0"/>
              <a:t>의 자손</a:t>
            </a:r>
            <a:r>
              <a:rPr lang="en-US" altLang="ko-KR" sz="3000" dirty="0"/>
              <a:t> </a:t>
            </a:r>
            <a:r>
              <a:rPr lang="ko-KR" altLang="en-US" sz="3000" dirty="0"/>
              <a:t>요소 중</a:t>
            </a:r>
            <a:endParaRPr lang="en-US" altLang="ko-KR" sz="3000" dirty="0"/>
          </a:p>
          <a:p>
            <a:r>
              <a:rPr lang="ko-KR" altLang="en-US" sz="3000" dirty="0" err="1"/>
              <a:t>셀렉터</a:t>
            </a:r>
            <a:r>
              <a:rPr lang="en-US" altLang="ko-KR" sz="3000" dirty="0"/>
              <a:t>B</a:t>
            </a:r>
            <a:r>
              <a:rPr lang="ko-KR" altLang="en-US" sz="3000" dirty="0"/>
              <a:t>와 일치하는 요소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58731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3679259" y="1301444"/>
            <a:ext cx="4833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가상 클래스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0B2C36-00C4-4142-8128-CF5584C2DFBD}"/>
              </a:ext>
            </a:extLst>
          </p:cNvPr>
          <p:cNvSpPr/>
          <p:nvPr/>
        </p:nvSpPr>
        <p:spPr>
          <a:xfrm>
            <a:off x="809392" y="2235862"/>
            <a:ext cx="105783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가상 클래스는 요소의 특정 상태에 따라 스타일을 정의할 때 사용함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E11F33-4E56-4FE5-8B69-3A66A64C6DED}"/>
              </a:ext>
            </a:extLst>
          </p:cNvPr>
          <p:cNvSpPr/>
          <p:nvPr/>
        </p:nvSpPr>
        <p:spPr>
          <a:xfrm>
            <a:off x="712803" y="3016392"/>
            <a:ext cx="10766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마우스가 올라와 있을 때</a:t>
            </a:r>
            <a:r>
              <a:rPr lang="en-US" altLang="ko-KR" sz="3000" dirty="0"/>
              <a:t>, </a:t>
            </a:r>
            <a:r>
              <a:rPr lang="ko-KR" altLang="en-US" sz="3000" dirty="0"/>
              <a:t>링크를 방문 했을 때</a:t>
            </a:r>
            <a:r>
              <a:rPr lang="en-US" altLang="ko-KR" sz="3000" dirty="0"/>
              <a:t> </a:t>
            </a:r>
            <a:r>
              <a:rPr lang="ko-KR" altLang="en-US" sz="3000" dirty="0"/>
              <a:t>등등 특정 상태가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5BB22-5F9E-4608-9622-DCFE07135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5" t="19772" b="22383"/>
          <a:stretch/>
        </p:blipFill>
        <p:spPr>
          <a:xfrm>
            <a:off x="561638" y="3989150"/>
            <a:ext cx="5619052" cy="1922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50382-5B4E-4D93-B5F2-2E60D71AFC61}"/>
              </a:ext>
            </a:extLst>
          </p:cNvPr>
          <p:cNvSpPr txBox="1"/>
          <p:nvPr/>
        </p:nvSpPr>
        <p:spPr>
          <a:xfrm>
            <a:off x="6427647" y="4077373"/>
            <a:ext cx="4401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사용 방법</a:t>
            </a:r>
            <a:endParaRPr lang="en-US" altLang="ko-KR" sz="4000" dirty="0"/>
          </a:p>
          <a:p>
            <a:r>
              <a:rPr lang="ko-KR" altLang="en-US" sz="4000" dirty="0" err="1"/>
              <a:t>셀렉터</a:t>
            </a:r>
            <a:r>
              <a:rPr lang="en-US" altLang="ko-KR" sz="4000" dirty="0"/>
              <a:t>:</a:t>
            </a:r>
            <a:r>
              <a:rPr lang="ko-KR" altLang="en-US" sz="4000" dirty="0"/>
              <a:t>가상 클래스</a:t>
            </a:r>
          </a:p>
        </p:txBody>
      </p:sp>
    </p:spTree>
    <p:extLst>
      <p:ext uri="{BB962C8B-B14F-4D97-AF65-F5344CB8AC3E}">
        <p14:creationId xmlns:p14="http://schemas.microsoft.com/office/powerpoint/2010/main" val="183663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27198-7BA4-4049-8F8A-321825339A26}"/>
              </a:ext>
            </a:extLst>
          </p:cNvPr>
          <p:cNvSpPr txBox="1"/>
          <p:nvPr/>
        </p:nvSpPr>
        <p:spPr>
          <a:xfrm>
            <a:off x="3707478" y="1301444"/>
            <a:ext cx="477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6.1 </a:t>
            </a:r>
            <a:r>
              <a:rPr lang="ko-KR" altLang="en-US" sz="4000" dirty="0"/>
              <a:t>링크</a:t>
            </a:r>
            <a:r>
              <a:rPr lang="en-US" altLang="ko-KR" sz="4000" dirty="0"/>
              <a:t>, </a:t>
            </a:r>
            <a:r>
              <a:rPr lang="ko-KR" altLang="en-US" sz="4000" dirty="0"/>
              <a:t>동적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셀렉터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0163F-BACF-42DB-9689-480AAEAB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26" y="2171266"/>
            <a:ext cx="10822347" cy="3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0BF68A-BB34-4EF4-ACE4-AE76818724E0}"/>
              </a:ext>
            </a:extLst>
          </p:cNvPr>
          <p:cNvSpPr/>
          <p:nvPr/>
        </p:nvSpPr>
        <p:spPr>
          <a:xfrm>
            <a:off x="4306086" y="1337444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CSS</a:t>
            </a:r>
            <a:r>
              <a:rPr lang="ko-KR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DINER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81883-E1CF-4B29-88EF-17102413FB72}"/>
              </a:ext>
            </a:extLst>
          </p:cNvPr>
          <p:cNvSpPr txBox="1"/>
          <p:nvPr/>
        </p:nvSpPr>
        <p:spPr>
          <a:xfrm>
            <a:off x="691112" y="2214529"/>
            <a:ext cx="10809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CSS DINER</a:t>
            </a:r>
            <a:r>
              <a:rPr lang="ko-KR" altLang="en-US" sz="4000" dirty="0"/>
              <a:t>에서 재미있는 </a:t>
            </a:r>
            <a:r>
              <a:rPr lang="ko-KR" altLang="en-US" sz="4000" dirty="0" err="1"/>
              <a:t>셀렉터</a:t>
            </a:r>
            <a:r>
              <a:rPr lang="ko-KR" altLang="en-US" sz="4000" dirty="0"/>
              <a:t> 게임을 해 봅시다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B4516-C2EB-4251-BE57-22A68B708351}"/>
              </a:ext>
            </a:extLst>
          </p:cNvPr>
          <p:cNvSpPr txBox="1"/>
          <p:nvPr/>
        </p:nvSpPr>
        <p:spPr>
          <a:xfrm>
            <a:off x="3899656" y="3083958"/>
            <a:ext cx="4632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~ 11</a:t>
            </a:r>
            <a:r>
              <a:rPr lang="ko-KR" altLang="en-US" sz="3000" dirty="0"/>
              <a:t>번</a:t>
            </a:r>
            <a:r>
              <a:rPr lang="en-US" altLang="ko-KR" sz="3000" dirty="0"/>
              <a:t>, </a:t>
            </a:r>
            <a:r>
              <a:rPr lang="en-US" altLang="ko-KR" sz="3000" dirty="0">
                <a:solidFill>
                  <a:srgbClr val="FF0000"/>
                </a:solidFill>
              </a:rPr>
              <a:t>14</a:t>
            </a:r>
            <a:r>
              <a:rPr lang="ko-KR" altLang="en-US" sz="3000" dirty="0"/>
              <a:t>번만 풀면 돼요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F36A9-969B-4BBF-8AFB-4BFEF6C751A6}"/>
              </a:ext>
            </a:extLst>
          </p:cNvPr>
          <p:cNvSpPr txBox="1"/>
          <p:nvPr/>
        </p:nvSpPr>
        <p:spPr>
          <a:xfrm>
            <a:off x="1105729" y="3799500"/>
            <a:ext cx="10220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탁자 위에 춤을 추고 있는 것들을 </a:t>
            </a:r>
            <a:r>
              <a:rPr lang="ko-KR" altLang="en-US" sz="3000" dirty="0" err="1">
                <a:solidFill>
                  <a:srgbClr val="FF0000"/>
                </a:solidFill>
              </a:rPr>
              <a:t>셀렉터로</a:t>
            </a:r>
            <a:r>
              <a:rPr lang="ko-KR" altLang="en-US" sz="3000" dirty="0">
                <a:solidFill>
                  <a:srgbClr val="FF0000"/>
                </a:solidFill>
              </a:rPr>
              <a:t> 선택</a:t>
            </a:r>
            <a:r>
              <a:rPr lang="ko-KR" altLang="en-US" sz="3000" dirty="0">
                <a:solidFill>
                  <a:schemeClr val="tx2"/>
                </a:solidFill>
              </a:rPr>
              <a:t>하면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ko-KR" altLang="en-US" sz="3000" dirty="0"/>
              <a:t>되는 게임</a:t>
            </a:r>
            <a:endParaRPr lang="en-US" altLang="ko-KR" sz="3000" dirty="0"/>
          </a:p>
          <a:p>
            <a:r>
              <a:rPr lang="ko-KR" altLang="en-US" sz="3000" dirty="0"/>
              <a:t>탁자 위에 있는 것들에 마우스를 갖다 대면 그것의 태그가 나옴</a:t>
            </a:r>
            <a:endParaRPr lang="en-US" altLang="ko-KR" sz="3000" dirty="0"/>
          </a:p>
          <a:p>
            <a:r>
              <a:rPr lang="ko-KR" altLang="en-US" sz="3000" dirty="0"/>
              <a:t>내가 입력한 </a:t>
            </a:r>
            <a:r>
              <a:rPr lang="ko-KR" altLang="en-US" sz="3000" dirty="0">
                <a:solidFill>
                  <a:srgbClr val="7030A0"/>
                </a:solidFill>
              </a:rPr>
              <a:t>코드 자체가 틀리면 밑에 코드 부분</a:t>
            </a:r>
            <a:r>
              <a:rPr lang="ko-KR" altLang="en-US" sz="3000" dirty="0"/>
              <a:t>이 흔들리고 </a:t>
            </a:r>
            <a:endParaRPr lang="en-US" altLang="ko-KR" sz="3000" dirty="0"/>
          </a:p>
          <a:p>
            <a:r>
              <a:rPr lang="ko-KR" altLang="en-US" sz="3000" dirty="0">
                <a:solidFill>
                  <a:srgbClr val="00B050"/>
                </a:solidFill>
              </a:rPr>
              <a:t>코드 자체가 맞으면 내가 코드로 선택한 것들</a:t>
            </a:r>
            <a:r>
              <a:rPr lang="ko-KR" altLang="en-US" sz="3000" dirty="0"/>
              <a:t>이 흔들림</a:t>
            </a:r>
            <a:endParaRPr lang="en-US" altLang="ko-KR" sz="3000" dirty="0"/>
          </a:p>
          <a:p>
            <a:r>
              <a:rPr lang="ko-KR" altLang="en-US" sz="3000" dirty="0"/>
              <a:t>코드가 정답이면 위로 올라감 </a:t>
            </a:r>
          </a:p>
        </p:txBody>
      </p:sp>
    </p:spTree>
    <p:extLst>
      <p:ext uri="{BB962C8B-B14F-4D97-AF65-F5344CB8AC3E}">
        <p14:creationId xmlns:p14="http://schemas.microsoft.com/office/powerpoint/2010/main" val="285634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4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35001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CSS_1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2" y="629558"/>
            <a:ext cx="310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시작하기 전에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DEEA7-A274-4BDA-8AD7-44EFBAADE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7" t="7313" r="6383"/>
          <a:stretch/>
        </p:blipFill>
        <p:spPr>
          <a:xfrm>
            <a:off x="2014393" y="1337444"/>
            <a:ext cx="8163213" cy="48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A8E4CD2-35A9-4E76-AAE1-3024FF06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5E845-6D86-4F91-A572-B6397EFAE014}"/>
              </a:ext>
            </a:extLst>
          </p:cNvPr>
          <p:cNvSpPr txBox="1"/>
          <p:nvPr/>
        </p:nvSpPr>
        <p:spPr>
          <a:xfrm>
            <a:off x="3023238" y="1557334"/>
            <a:ext cx="6145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 err="1"/>
              <a:t>셀렉터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(Selector, </a:t>
            </a:r>
            <a:r>
              <a:rPr lang="ko-KR" altLang="en-US" sz="4000" b="1" dirty="0" err="1"/>
              <a:t>선택자</a:t>
            </a:r>
            <a:r>
              <a:rPr lang="en-US" altLang="ko-KR" sz="4000" b="1" dirty="0"/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C848C6-6FDC-4D22-8AC0-8053449136C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084365" y="3870960"/>
            <a:ext cx="670778" cy="14375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DD76FB-EABD-4D35-A04F-233C454D3994}"/>
              </a:ext>
            </a:extLst>
          </p:cNvPr>
          <p:cNvSpPr/>
          <p:nvPr/>
        </p:nvSpPr>
        <p:spPr>
          <a:xfrm>
            <a:off x="537228" y="5308553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434B4F"/>
                </a:solidFill>
              </a:rPr>
              <a:t>스타일을 적용하고자 하는 </a:t>
            </a:r>
            <a:r>
              <a:rPr lang="en-US" altLang="ko-KR" b="1" dirty="0">
                <a:solidFill>
                  <a:srgbClr val="434B4F"/>
                </a:solidFill>
              </a:rPr>
              <a:t>HTML </a:t>
            </a:r>
            <a:r>
              <a:rPr lang="ko-KR" altLang="en-US" b="1" dirty="0">
                <a:solidFill>
                  <a:srgbClr val="434B4F"/>
                </a:solidFill>
              </a:rPr>
              <a:t>요소를 선택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DF55E8-20BF-4898-AB45-AE16437DC077}"/>
              </a:ext>
            </a:extLst>
          </p:cNvPr>
          <p:cNvSpPr/>
          <p:nvPr/>
        </p:nvSpPr>
        <p:spPr>
          <a:xfrm>
            <a:off x="2753575" y="2265220"/>
            <a:ext cx="7567417" cy="2459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A8E4CD2-35A9-4E76-AAE1-3024FF06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02332-7A33-4013-984E-9C814D86C969}"/>
              </a:ext>
            </a:extLst>
          </p:cNvPr>
          <p:cNvSpPr txBox="1"/>
          <p:nvPr/>
        </p:nvSpPr>
        <p:spPr>
          <a:xfrm>
            <a:off x="2837497" y="1557334"/>
            <a:ext cx="65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4000" b="1" dirty="0"/>
              <a:t>2. </a:t>
            </a:r>
            <a:r>
              <a:rPr lang="ko-KR" altLang="en-US" sz="4000" b="1" dirty="0"/>
              <a:t>속성 </a:t>
            </a:r>
            <a:r>
              <a:rPr lang="en-US" altLang="ko-KR" sz="4000" b="1" dirty="0"/>
              <a:t>(Property / </a:t>
            </a:r>
            <a:r>
              <a:rPr lang="ko-KR" altLang="en-US" sz="4000" b="1" dirty="0"/>
              <a:t>프로퍼티</a:t>
            </a:r>
            <a:r>
              <a:rPr lang="en-US" altLang="ko-KR" sz="4000" b="1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C8DBF2-EAD5-4133-9327-ADEE27573C81}"/>
              </a:ext>
            </a:extLst>
          </p:cNvPr>
          <p:cNvCxnSpPr>
            <a:cxnSpLocks/>
          </p:cNvCxnSpPr>
          <p:nvPr/>
        </p:nvCxnSpPr>
        <p:spPr>
          <a:xfrm flipH="1">
            <a:off x="3190240" y="3901440"/>
            <a:ext cx="762000" cy="1321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53775F-5B5C-4440-AA8D-3F95FF49CC9B}"/>
              </a:ext>
            </a:extLst>
          </p:cNvPr>
          <p:cNvSpPr/>
          <p:nvPr/>
        </p:nvSpPr>
        <p:spPr>
          <a:xfrm>
            <a:off x="759122" y="5223224"/>
            <a:ext cx="54184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셀럭터로</a:t>
            </a:r>
            <a:r>
              <a:rPr lang="ko-KR" altLang="en-US" b="1" dirty="0"/>
              <a:t> 선택한 요소에 속성을 지정하는 것으로 </a:t>
            </a:r>
            <a:endParaRPr lang="en-US" altLang="ko-KR" b="1" dirty="0"/>
          </a:p>
          <a:p>
            <a:r>
              <a:rPr lang="ko-KR" altLang="en-US" b="1" dirty="0"/>
              <a:t>그 속성을 편집하겠다는 의미임</a:t>
            </a:r>
            <a:r>
              <a:rPr lang="en-US" altLang="ko-KR" b="1" dirty="0"/>
              <a:t> </a:t>
            </a:r>
            <a:r>
              <a:rPr lang="ko-KR" altLang="en-US" b="1" dirty="0"/>
              <a:t>사용자가 임의로 속성을 </a:t>
            </a:r>
            <a:endParaRPr lang="en-US" altLang="ko-KR" b="1" dirty="0"/>
          </a:p>
          <a:p>
            <a:r>
              <a:rPr lang="ko-KR" altLang="en-US" b="1" dirty="0"/>
              <a:t>정할 수 없고 이미 지정되어 있는 것을 사용해야 함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F9274-C13E-4A11-B3ED-AE629EF4B72B}"/>
              </a:ext>
            </a:extLst>
          </p:cNvPr>
          <p:cNvSpPr/>
          <p:nvPr/>
        </p:nvSpPr>
        <p:spPr>
          <a:xfrm>
            <a:off x="4766220" y="3244302"/>
            <a:ext cx="986741" cy="1490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A1A44-399F-4C4E-9F8C-F1F9369F66B3}"/>
              </a:ext>
            </a:extLst>
          </p:cNvPr>
          <p:cNvSpPr/>
          <p:nvPr/>
        </p:nvSpPr>
        <p:spPr>
          <a:xfrm>
            <a:off x="8707384" y="3223982"/>
            <a:ext cx="1340856" cy="596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A090C9-C970-434E-BA33-A4F818C28344}"/>
              </a:ext>
            </a:extLst>
          </p:cNvPr>
          <p:cNvSpPr/>
          <p:nvPr/>
        </p:nvSpPr>
        <p:spPr>
          <a:xfrm>
            <a:off x="4288222" y="4389328"/>
            <a:ext cx="1807777" cy="35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FFD702-771D-465F-94E3-FF272197243E}"/>
              </a:ext>
            </a:extLst>
          </p:cNvPr>
          <p:cNvCxnSpPr>
            <a:cxnSpLocks/>
          </p:cNvCxnSpPr>
          <p:nvPr/>
        </p:nvCxnSpPr>
        <p:spPr>
          <a:xfrm flipH="1">
            <a:off x="3190240" y="3901440"/>
            <a:ext cx="3901440" cy="1321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3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A8E4CD2-35A9-4E76-AAE1-3024FF06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2" y="2095943"/>
            <a:ext cx="10840271" cy="33972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02332-7A33-4013-984E-9C814D86C969}"/>
              </a:ext>
            </a:extLst>
          </p:cNvPr>
          <p:cNvSpPr txBox="1"/>
          <p:nvPr/>
        </p:nvSpPr>
        <p:spPr>
          <a:xfrm>
            <a:off x="3268004" y="1337444"/>
            <a:ext cx="565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4000" b="1" dirty="0"/>
              <a:t>3</a:t>
            </a:r>
            <a:r>
              <a:rPr lang="en-US" altLang="ko-KR" sz="4000" b="1"/>
              <a:t>. </a:t>
            </a:r>
            <a:r>
              <a:rPr lang="ko-KR" altLang="en-US" sz="4000" b="1" dirty="0"/>
              <a:t>속성값 </a:t>
            </a:r>
            <a:r>
              <a:rPr lang="en-US" altLang="ko-KR" sz="4000" b="1" dirty="0"/>
              <a:t>(Value / </a:t>
            </a:r>
            <a:r>
              <a:rPr lang="ko-KR" altLang="en-US" sz="4000" b="1" dirty="0"/>
              <a:t>속성값</a:t>
            </a:r>
            <a:r>
              <a:rPr lang="en-US" altLang="ko-KR" sz="4000" b="1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C8DBF2-EAD5-4133-9327-ADEE27573C81}"/>
              </a:ext>
            </a:extLst>
          </p:cNvPr>
          <p:cNvCxnSpPr>
            <a:cxnSpLocks/>
          </p:cNvCxnSpPr>
          <p:nvPr/>
        </p:nvCxnSpPr>
        <p:spPr>
          <a:xfrm flipH="1">
            <a:off x="3190240" y="3820160"/>
            <a:ext cx="1899920" cy="1403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53775F-5B5C-4440-AA8D-3F95FF49CC9B}"/>
              </a:ext>
            </a:extLst>
          </p:cNvPr>
          <p:cNvSpPr/>
          <p:nvPr/>
        </p:nvSpPr>
        <p:spPr>
          <a:xfrm>
            <a:off x="759122" y="5223224"/>
            <a:ext cx="5408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그 속성을 어떤 속성값으로 편집하겠다는 의미</a:t>
            </a:r>
            <a:endParaRPr lang="en-US" altLang="ko-KR" b="1" dirty="0"/>
          </a:p>
          <a:p>
            <a:r>
              <a:rPr lang="ko-KR" altLang="en-US" b="1" dirty="0"/>
              <a:t>속성에 맞는 특정 단위를 사용해야 함</a:t>
            </a:r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속성과 속성값은 세트로 움직이고 세미콜론으로 구분함</a:t>
            </a:r>
            <a:endParaRPr lang="en-US" altLang="ko-KR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FFD702-771D-465F-94E3-FF272197243E}"/>
              </a:ext>
            </a:extLst>
          </p:cNvPr>
          <p:cNvCxnSpPr>
            <a:cxnSpLocks/>
          </p:cNvCxnSpPr>
          <p:nvPr/>
        </p:nvCxnSpPr>
        <p:spPr>
          <a:xfrm flipH="1">
            <a:off x="3190240" y="3820160"/>
            <a:ext cx="5984240" cy="1403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9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97C4B-D1FE-4C16-AB13-301BF94178A9}"/>
              </a:ext>
            </a:extLst>
          </p:cNvPr>
          <p:cNvSpPr txBox="1"/>
          <p:nvPr/>
        </p:nvSpPr>
        <p:spPr>
          <a:xfrm>
            <a:off x="3285081" y="1503680"/>
            <a:ext cx="562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HTML</a:t>
            </a:r>
            <a:r>
              <a:rPr lang="ko-KR" altLang="en-US" sz="4000" dirty="0"/>
              <a:t>과 </a:t>
            </a:r>
            <a:r>
              <a:rPr lang="en-US" altLang="ko-KR" sz="4000" dirty="0"/>
              <a:t>CSS</a:t>
            </a:r>
            <a:r>
              <a:rPr lang="ko-KR" altLang="en-US" sz="4000" dirty="0"/>
              <a:t> 연동하는 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2766897"/>
            <a:ext cx="8106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1. Link style -&gt; </a:t>
            </a:r>
            <a:r>
              <a:rPr lang="ko-KR" altLang="en-US" sz="3400" dirty="0"/>
              <a:t>외부 </a:t>
            </a:r>
            <a:r>
              <a:rPr lang="en-US" altLang="ko-KR" sz="3400" dirty="0"/>
              <a:t>CSS </a:t>
            </a:r>
            <a:r>
              <a:rPr lang="ko-KR" altLang="en-US" sz="3400" dirty="0"/>
              <a:t>파일을 연동</a:t>
            </a:r>
            <a:endParaRPr lang="en-US" altLang="ko-KR" sz="3400" dirty="0"/>
          </a:p>
          <a:p>
            <a:endParaRPr lang="en-US" altLang="ko-KR" sz="3400" dirty="0"/>
          </a:p>
          <a:p>
            <a:r>
              <a:rPr lang="en-US" altLang="ko-KR" sz="3400" dirty="0"/>
              <a:t>2. Embedding style -&gt; HTML</a:t>
            </a:r>
            <a:r>
              <a:rPr lang="ko-KR" altLang="en-US" sz="3400" dirty="0"/>
              <a:t> 내부에 </a:t>
            </a:r>
            <a:r>
              <a:rPr lang="en-US" altLang="ko-KR" sz="3400" dirty="0"/>
              <a:t>CSS</a:t>
            </a:r>
          </a:p>
          <a:p>
            <a:endParaRPr lang="en-US" altLang="ko-KR" sz="3400" dirty="0"/>
          </a:p>
          <a:p>
            <a:r>
              <a:rPr lang="en-US" altLang="ko-KR" sz="3400" dirty="0"/>
              <a:t>3. Inline style -&gt; HTML </a:t>
            </a:r>
            <a:r>
              <a:rPr lang="ko-KR" altLang="en-US" sz="3400" dirty="0"/>
              <a:t>요소에 </a:t>
            </a:r>
            <a:r>
              <a:rPr lang="en-US" altLang="ko-KR" sz="34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081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1466417"/>
            <a:ext cx="71427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1. Link style -&gt; </a:t>
            </a:r>
            <a:r>
              <a:rPr lang="ko-KR" altLang="en-US" sz="3400" dirty="0"/>
              <a:t>외부 </a:t>
            </a:r>
            <a:r>
              <a:rPr lang="en-US" altLang="ko-KR" sz="3400" dirty="0"/>
              <a:t>CSS </a:t>
            </a:r>
            <a:r>
              <a:rPr lang="ko-KR" altLang="en-US" sz="3400" dirty="0"/>
              <a:t>파일을 연동</a:t>
            </a:r>
            <a:endParaRPr lang="en-US" altLang="ko-KR" sz="3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F612F-4B3B-424B-B252-3617571D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2" y="2422842"/>
            <a:ext cx="5476875" cy="3495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B6DFA6-7DA5-4BF5-AAA1-93276BE7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97" y="2210943"/>
            <a:ext cx="2362200" cy="1266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FF36EC-3C3F-4FC0-BCF8-9273A22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568" y="4164656"/>
            <a:ext cx="3930857" cy="20947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25920C-934F-4FC1-AE3B-C70EE1816A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671"/>
          <a:stretch/>
        </p:blipFill>
        <p:spPr>
          <a:xfrm>
            <a:off x="8282081" y="3033018"/>
            <a:ext cx="3206463" cy="27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51B91-EBAF-4F04-AB8F-3D46411BD3ED}"/>
              </a:ext>
            </a:extLst>
          </p:cNvPr>
          <p:cNvSpPr txBox="1"/>
          <p:nvPr/>
        </p:nvSpPr>
        <p:spPr>
          <a:xfrm>
            <a:off x="2224752" y="1486737"/>
            <a:ext cx="8106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/>
              <a:t>2. Embedding style -&gt; HTML</a:t>
            </a:r>
            <a:r>
              <a:rPr lang="ko-KR" altLang="en-US" sz="3400" dirty="0"/>
              <a:t> 내부에 </a:t>
            </a:r>
            <a:r>
              <a:rPr lang="en-US" altLang="ko-KR" sz="3400" dirty="0"/>
              <a:t>CSS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00C306-AFB7-449F-88D2-1670E046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91" y="2640678"/>
            <a:ext cx="4117257" cy="3022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53660-5D2D-4FAC-8A47-F2BB29B38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83"/>
          <a:stretch/>
        </p:blipFill>
        <p:spPr>
          <a:xfrm>
            <a:off x="723122" y="2226173"/>
            <a:ext cx="3819525" cy="39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243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1040</Words>
  <Application>Microsoft Office PowerPoint</Application>
  <PresentationFormat>와이드스크린</PresentationFormat>
  <Paragraphs>293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맑은 고딕</vt:lpstr>
      <vt:lpstr>나눔스퀘어</vt:lpstr>
      <vt:lpstr>나눔스퀘어 Bold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4</cp:revision>
  <dcterms:created xsi:type="dcterms:W3CDTF">2017-11-24T11:22:27Z</dcterms:created>
  <dcterms:modified xsi:type="dcterms:W3CDTF">2020-03-28T10:42:31Z</dcterms:modified>
</cp:coreProperties>
</file>