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3.xml" ContentType="application/vnd.openxmlformats-officedocument.presentationml.slideLayout+xml"/>
  <Override PartName="/ppt/slideLayouts/slideLayout64.xml" ContentType="application/vnd.openxmlformats-officedocument.presentationml.slideLayout+xml"/>
  <Override PartName="/ppt/slideLayouts/slideLayout1.xml" ContentType="application/vnd.openxmlformats-officedocument.presentationml.slideLayout+xml"/>
  <Override PartName="/ppt/slideLayouts/slideLayout62.xml" ContentType="application/vnd.openxmlformats-officedocument.presentationml.slideLayout+xml"/>
  <Override PartName="/ppt/slideLayouts/slideLayout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7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72.xml" ContentType="application/vnd.openxmlformats-officedocument.presentationml.slideLayout+xml"/>
  <Override PartName="/ppt/slideLayouts/slideLayout70.xml" ContentType="application/vnd.openxmlformats-officedocument.presentationml.slideLayout+xml"/>
  <Override PartName="/ppt/slideLayouts/slideLayout54.xml" ContentType="application/vnd.openxmlformats-officedocument.presentationml.slideLayout+xml"/>
  <Override PartName="/ppt/slideLayouts/slideLayout6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53.xml" ContentType="application/vnd.openxmlformats-officedocument.presentationml.slideLayout+xml"/>
  <Override PartName="/ppt/slideLayouts/slideLayout60.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5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9.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59.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61.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53.xml.rels" ContentType="application/vnd.openxmlformats-package.relationships+xml"/>
  <Override PartName="/ppt/slideLayouts/_rels/slideLayout36.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62.xml.rels" ContentType="application/vnd.openxmlformats-package.relationships+xml"/>
  <Override PartName="/ppt/slideLayouts/_rels/slideLayout67.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40.xml.rels" ContentType="application/vnd.openxmlformats-package.relationships+xml"/>
  <Override PartName="/ppt/slideLayouts/_rels/slideLayout6.xml.rels" ContentType="application/vnd.openxmlformats-package.relationships+xml"/>
  <Override PartName="/ppt/slideLayouts/_rels/slideLayout6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57.xml.rels" ContentType="application/vnd.openxmlformats-package.relationships+xml"/>
  <Override PartName="/ppt/slideLayouts/_rels/slideLayout31.xml.rels" ContentType="application/vnd.openxmlformats-package.relationships+xml"/>
  <Override PartName="/ppt/slideLayouts/_rels/slideLayout56.xml.rels" ContentType="application/vnd.openxmlformats-package.relationships+xml"/>
  <Override PartName="/ppt/slideLayouts/_rels/slideLayout37.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media/image9.png" ContentType="image/png"/>
  <Override PartName="/ppt/media/image2.png" ContentType="image/png"/>
  <Override PartName="/ppt/media/image7.png" ContentType="image/png"/>
  <Override PartName="/ppt/media/image15.png" ContentType="image/png"/>
  <Override PartName="/ppt/media/image13.png" ContentType="image/png"/>
  <Override PartName="/ppt/media/image12.png" ContentType="image/png"/>
  <Override PartName="/ppt/media/image17.png" ContentType="image/png"/>
  <Override PartName="/ppt/media/image5.jpeg" ContentType="image/jpeg"/>
  <Override PartName="/ppt/media/image19.png" ContentType="image/png"/>
  <Override PartName="/ppt/media/image18.png" ContentType="image/png"/>
  <Override PartName="/ppt/media/image16.png" ContentType="image/pn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6.jpeg" ContentType="image/jpeg"/>
  <Override PartName="/ppt/media/image8.jpeg" ContentType="image/jpeg"/>
  <Override PartName="/ppt/media/image10.png" ContentType="image/png"/>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9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9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9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0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0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 6" descr=""/>
          <p:cNvPicPr/>
          <p:nvPr/>
        </p:nvPicPr>
        <p:blipFill>
          <a:blip r:embed="rId2"/>
          <a:stretch/>
        </p:blipFill>
        <p:spPr>
          <a:xfrm>
            <a:off x="0" y="6165360"/>
            <a:ext cx="9142920" cy="694080"/>
          </a:xfrm>
          <a:prstGeom prst="rect">
            <a:avLst/>
          </a:prstGeom>
          <a:ln>
            <a:noFill/>
          </a:ln>
        </p:spPr>
      </p:pic>
      <p:pic>
        <p:nvPicPr>
          <p:cNvPr id="1" name="Bild 2" descr=""/>
          <p:cNvPicPr/>
          <p:nvPr/>
        </p:nvPicPr>
        <p:blipFill>
          <a:blip r:embed="rId3"/>
          <a:stretch/>
        </p:blipFill>
        <p:spPr>
          <a:xfrm>
            <a:off x="0" y="1080"/>
            <a:ext cx="9141120" cy="6861600"/>
          </a:xfrm>
          <a:prstGeom prst="rect">
            <a:avLst/>
          </a:prstGeom>
          <a:ln>
            <a:noFill/>
          </a:ln>
        </p:spPr>
      </p:pic>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a:t>
            </a:r>
            <a:r>
              <a:rPr b="0" lang="en-US" sz="4400" spc="-1" strike="noStrike">
                <a:latin typeface="Arial"/>
              </a:rPr>
              <a:t>the title text </a:t>
            </a:r>
            <a:r>
              <a:rPr b="0" lang="en-US" sz="4400" spc="-1" strike="noStrike">
                <a:latin typeface="Arial"/>
              </a:rPr>
              <a:t>format</a:t>
            </a:r>
            <a:endParaRPr b="0" lang="en-US" sz="4400" spc="-1" strike="noStrike">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Bild 6" descr=""/>
          <p:cNvPicPr/>
          <p:nvPr/>
        </p:nvPicPr>
        <p:blipFill>
          <a:blip r:embed="rId2"/>
          <a:stretch/>
        </p:blipFill>
        <p:spPr>
          <a:xfrm>
            <a:off x="0" y="6165360"/>
            <a:ext cx="9142920" cy="694080"/>
          </a:xfrm>
          <a:prstGeom prst="rect">
            <a:avLst/>
          </a:prstGeom>
          <a:ln>
            <a:noFill/>
          </a:ln>
        </p:spPr>
      </p:pic>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Bild 6" descr=""/>
          <p:cNvPicPr/>
          <p:nvPr/>
        </p:nvPicPr>
        <p:blipFill>
          <a:blip r:embed="rId2"/>
          <a:stretch/>
        </p:blipFill>
        <p:spPr>
          <a:xfrm>
            <a:off x="0" y="6165360"/>
            <a:ext cx="9142920" cy="694080"/>
          </a:xfrm>
          <a:prstGeom prst="rect">
            <a:avLst/>
          </a:prstGeom>
          <a:ln>
            <a:noFill/>
          </a:ln>
        </p:spPr>
      </p:pic>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a:t>
            </a:r>
            <a:r>
              <a:rPr b="0" lang="en-US" sz="4400" spc="-1" strike="noStrike">
                <a:latin typeface="Arial"/>
              </a:rPr>
              <a:t>ic</a:t>
            </a:r>
            <a:r>
              <a:rPr b="0" lang="en-US" sz="4400" spc="-1" strike="noStrike">
                <a:latin typeface="Arial"/>
              </a:rPr>
              <a:t>k </a:t>
            </a:r>
            <a:r>
              <a:rPr b="0" lang="en-US" sz="4400" spc="-1" strike="noStrike">
                <a:latin typeface="Arial"/>
              </a:rPr>
              <a:t>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te</a:t>
            </a:r>
            <a:r>
              <a:rPr b="0" lang="en-US" sz="4400" spc="-1" strike="noStrike">
                <a:latin typeface="Arial"/>
              </a:rPr>
              <a:t>xt </a:t>
            </a:r>
            <a:r>
              <a:rPr b="0" lang="en-US" sz="4400" spc="-1" strike="noStrike">
                <a:latin typeface="Arial"/>
              </a:rPr>
              <a:t>fo</a:t>
            </a:r>
            <a:r>
              <a:rPr b="0" lang="en-US" sz="4400" spc="-1" strike="noStrike">
                <a:latin typeface="Arial"/>
              </a:rPr>
              <a:t>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Bild 6" descr=""/>
          <p:cNvPicPr/>
          <p:nvPr/>
        </p:nvPicPr>
        <p:blipFill>
          <a:blip r:embed="rId2"/>
          <a:stretch/>
        </p:blipFill>
        <p:spPr>
          <a:xfrm>
            <a:off x="0" y="6165360"/>
            <a:ext cx="9142920" cy="694080"/>
          </a:xfrm>
          <a:prstGeom prst="rect">
            <a:avLst/>
          </a:prstGeom>
          <a:ln>
            <a:noFill/>
          </a:ln>
        </p:spPr>
      </p:pic>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7" name="Bild 6" descr=""/>
          <p:cNvPicPr/>
          <p:nvPr/>
        </p:nvPicPr>
        <p:blipFill>
          <a:blip r:embed="rId2"/>
          <a:stretch/>
        </p:blipFill>
        <p:spPr>
          <a:xfrm>
            <a:off x="0" y="6165360"/>
            <a:ext cx="9142920" cy="694080"/>
          </a:xfrm>
          <a:prstGeom prst="rect">
            <a:avLst/>
          </a:prstGeom>
          <a:ln>
            <a:noFill/>
          </a:ln>
        </p:spPr>
      </p:pic>
      <p:pic>
        <p:nvPicPr>
          <p:cNvPr id="158" name="Bild 7" descr=""/>
          <p:cNvPicPr/>
          <p:nvPr/>
        </p:nvPicPr>
        <p:blipFill>
          <a:blip r:embed="rId3"/>
          <a:stretch/>
        </p:blipFill>
        <p:spPr>
          <a:xfrm>
            <a:off x="565200" y="3285000"/>
            <a:ext cx="1954080" cy="1754640"/>
          </a:xfrm>
          <a:prstGeom prst="rect">
            <a:avLst/>
          </a:prstGeom>
          <a:ln>
            <a:noFill/>
          </a:ln>
        </p:spPr>
      </p:pic>
      <p:sp>
        <p:nvSpPr>
          <p:cNvPr id="159" name="CustomShape 1"/>
          <p:cNvSpPr/>
          <p:nvPr/>
        </p:nvSpPr>
        <p:spPr>
          <a:xfrm>
            <a:off x="323640" y="2133000"/>
            <a:ext cx="3239280" cy="100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Head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Identification Systems GmbH</a:t>
            </a:r>
            <a:endParaRPr b="0" lang="en-US" sz="1200" spc="-1" strike="noStrike">
              <a:latin typeface="Arial"/>
            </a:endParaRPr>
          </a:p>
          <a:p>
            <a:pPr>
              <a:lnSpc>
                <a:spcPct val="100000"/>
              </a:lnSpc>
            </a:pPr>
            <a:r>
              <a:rPr b="0" lang="en-US" sz="1200" spc="-1" strike="noStrike">
                <a:solidFill>
                  <a:srgbClr val="005fa4"/>
                </a:solidFill>
                <a:latin typeface="Calibri"/>
                <a:ea typeface="Calibri"/>
              </a:rPr>
              <a:t>Mittelweg 120 </a:t>
            </a:r>
            <a:endParaRPr b="0" lang="en-US" sz="1200" spc="-1" strike="noStrike">
              <a:latin typeface="Arial"/>
            </a:endParaRPr>
          </a:p>
          <a:p>
            <a:pPr>
              <a:lnSpc>
                <a:spcPct val="100000"/>
              </a:lnSpc>
            </a:pPr>
            <a:r>
              <a:rPr b="0" lang="en-US" sz="1200" spc="-1" strike="noStrike">
                <a:solidFill>
                  <a:srgbClr val="005fa4"/>
                </a:solidFill>
                <a:latin typeface="Calibri"/>
                <a:ea typeface="Calibri"/>
              </a:rPr>
              <a:t>20148 Hamburg </a:t>
            </a:r>
            <a:endParaRPr b="0" lang="en-US" sz="1200" spc="-1" strike="noStrike">
              <a:latin typeface="Arial"/>
            </a:endParaRPr>
          </a:p>
          <a:p>
            <a:pPr>
              <a:lnSpc>
                <a:spcPct val="100000"/>
              </a:lnSpc>
            </a:pPr>
            <a:r>
              <a:rPr b="0" lang="en-US" sz="1200" spc="-1" strike="noStrike">
                <a:solidFill>
                  <a:srgbClr val="005fa4"/>
                </a:solidFill>
                <a:latin typeface="Calibri"/>
                <a:ea typeface="Calibri"/>
              </a:rPr>
              <a:t>Germany</a:t>
            </a:r>
            <a:endParaRPr b="0" lang="en-US" sz="1200" spc="-1" strike="noStrike">
              <a:latin typeface="Arial"/>
            </a:endParaRPr>
          </a:p>
        </p:txBody>
      </p:sp>
      <p:sp>
        <p:nvSpPr>
          <p:cNvPr id="160" name="CustomShape 2"/>
          <p:cNvSpPr/>
          <p:nvPr/>
        </p:nvSpPr>
        <p:spPr>
          <a:xfrm>
            <a:off x="3276000" y="2134440"/>
            <a:ext cx="3239280" cy="100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Berlin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Identification Systems GmbH</a:t>
            </a:r>
            <a:endParaRPr b="0" lang="en-US" sz="1200" spc="-1" strike="noStrike">
              <a:latin typeface="Arial"/>
            </a:endParaRPr>
          </a:p>
          <a:p>
            <a:pPr>
              <a:lnSpc>
                <a:spcPct val="100000"/>
              </a:lnSpc>
            </a:pPr>
            <a:r>
              <a:rPr b="0" lang="en-US" sz="1200" spc="-1" strike="noStrike">
                <a:solidFill>
                  <a:srgbClr val="005fa4"/>
                </a:solidFill>
                <a:latin typeface="Calibri"/>
                <a:ea typeface="Calibri"/>
              </a:rPr>
              <a:t>Kronenstrasse 1</a:t>
            </a:r>
            <a:endParaRPr b="0" lang="en-US" sz="1200" spc="-1" strike="noStrike">
              <a:latin typeface="Arial"/>
            </a:endParaRPr>
          </a:p>
          <a:p>
            <a:pPr>
              <a:lnSpc>
                <a:spcPct val="100000"/>
              </a:lnSpc>
            </a:pPr>
            <a:r>
              <a:rPr b="0" lang="en-US" sz="1200" spc="-1" strike="noStrike">
                <a:solidFill>
                  <a:srgbClr val="005fa4"/>
                </a:solidFill>
                <a:latin typeface="Calibri"/>
                <a:ea typeface="Calibri"/>
              </a:rPr>
              <a:t>10117 Berlin </a:t>
            </a:r>
            <a:endParaRPr b="0" lang="en-US" sz="1200" spc="-1" strike="noStrike">
              <a:latin typeface="Arial"/>
            </a:endParaRPr>
          </a:p>
          <a:p>
            <a:pPr>
              <a:lnSpc>
                <a:spcPct val="100000"/>
              </a:lnSpc>
            </a:pPr>
            <a:r>
              <a:rPr b="0" lang="en-US" sz="1200" spc="-1" strike="noStrike">
                <a:solidFill>
                  <a:srgbClr val="005fa4"/>
                </a:solidFill>
                <a:latin typeface="Calibri"/>
                <a:ea typeface="Calibri"/>
              </a:rPr>
              <a:t>Germany</a:t>
            </a:r>
            <a:endParaRPr b="0" lang="en-US" sz="1200" spc="-1" strike="noStrike">
              <a:latin typeface="Arial"/>
            </a:endParaRPr>
          </a:p>
        </p:txBody>
      </p:sp>
      <p:sp>
        <p:nvSpPr>
          <p:cNvPr id="161" name="CustomShape 3"/>
          <p:cNvSpPr/>
          <p:nvPr/>
        </p:nvSpPr>
        <p:spPr>
          <a:xfrm>
            <a:off x="6149160" y="2153520"/>
            <a:ext cx="3239280" cy="118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Malaysia Office </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AFIS Asia Sdn Bhd8-4, 8th Floor, Bangunan Malaysia RE</a:t>
            </a:r>
            <a:endParaRPr b="0" lang="en-US" sz="1200" spc="-1" strike="noStrike">
              <a:latin typeface="Arial"/>
            </a:endParaRPr>
          </a:p>
          <a:p>
            <a:pPr>
              <a:lnSpc>
                <a:spcPct val="100000"/>
              </a:lnSpc>
            </a:pPr>
            <a:r>
              <a:rPr b="0" lang="en-US" sz="1200" spc="-1" strike="noStrike">
                <a:solidFill>
                  <a:srgbClr val="005fa4"/>
                </a:solidFill>
                <a:latin typeface="Calibri"/>
                <a:ea typeface="Calibri"/>
              </a:rPr>
              <a:t>No. 17, Lorong Dungun</a:t>
            </a:r>
            <a:endParaRPr b="0" lang="en-US" sz="1200" spc="-1" strike="noStrike">
              <a:latin typeface="Arial"/>
            </a:endParaRPr>
          </a:p>
          <a:p>
            <a:pPr>
              <a:lnSpc>
                <a:spcPct val="100000"/>
              </a:lnSpc>
            </a:pPr>
            <a:r>
              <a:rPr b="0" lang="en-US" sz="1200" spc="-1" strike="noStrike">
                <a:solidFill>
                  <a:srgbClr val="005fa4"/>
                </a:solidFill>
                <a:latin typeface="Calibri"/>
                <a:ea typeface="Calibri"/>
              </a:rPr>
              <a:t>Damansara Heights</a:t>
            </a:r>
            <a:endParaRPr b="0" lang="en-US" sz="1200" spc="-1" strike="noStrike">
              <a:latin typeface="Arial"/>
            </a:endParaRPr>
          </a:p>
          <a:p>
            <a:pPr>
              <a:lnSpc>
                <a:spcPct val="100000"/>
              </a:lnSpc>
            </a:pPr>
            <a:r>
              <a:rPr b="0" lang="en-US" sz="1200" spc="-1" strike="noStrike">
                <a:solidFill>
                  <a:srgbClr val="005fa4"/>
                </a:solidFill>
                <a:latin typeface="Calibri"/>
                <a:ea typeface="Calibri"/>
              </a:rPr>
              <a:t>50490 Kuala Lumpur</a:t>
            </a:r>
            <a:endParaRPr b="0" lang="en-US" sz="1200" spc="-1" strike="noStrike">
              <a:latin typeface="Arial"/>
            </a:endParaRPr>
          </a:p>
        </p:txBody>
      </p:sp>
      <p:sp>
        <p:nvSpPr>
          <p:cNvPr id="162" name="CustomShape 4"/>
          <p:cNvSpPr/>
          <p:nvPr/>
        </p:nvSpPr>
        <p:spPr>
          <a:xfrm>
            <a:off x="3272400" y="3558960"/>
            <a:ext cx="3239280" cy="118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Philippine Branch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Identification Systems GmbH</a:t>
            </a:r>
            <a:endParaRPr b="0" lang="en-US" sz="1200" spc="-1" strike="noStrike">
              <a:latin typeface="Arial"/>
            </a:endParaRPr>
          </a:p>
          <a:p>
            <a:pPr>
              <a:lnSpc>
                <a:spcPct val="100000"/>
              </a:lnSpc>
            </a:pPr>
            <a:r>
              <a:rPr b="0" lang="en-US" sz="1200" spc="-1" strike="noStrike">
                <a:solidFill>
                  <a:srgbClr val="005fa4"/>
                </a:solidFill>
                <a:latin typeface="Calibri"/>
                <a:ea typeface="Calibri"/>
              </a:rPr>
              <a:t>7/F Unit B 8 Rockwell </a:t>
            </a:r>
            <a:endParaRPr b="0" lang="en-US" sz="1200" spc="-1" strike="noStrike">
              <a:latin typeface="Arial"/>
            </a:endParaRPr>
          </a:p>
          <a:p>
            <a:pPr>
              <a:lnSpc>
                <a:spcPct val="100000"/>
              </a:lnSpc>
            </a:pPr>
            <a:r>
              <a:rPr b="0" lang="en-US" sz="1200" spc="-1" strike="noStrike">
                <a:solidFill>
                  <a:srgbClr val="005fa4"/>
                </a:solidFill>
                <a:latin typeface="Calibri"/>
                <a:ea typeface="Calibri"/>
              </a:rPr>
              <a:t>Hidalgo Drive, Rockwell Center </a:t>
            </a:r>
            <a:endParaRPr b="0" lang="en-US" sz="1200" spc="-1" strike="noStrike">
              <a:latin typeface="Arial"/>
            </a:endParaRPr>
          </a:p>
          <a:p>
            <a:pPr>
              <a:lnSpc>
                <a:spcPct val="100000"/>
              </a:lnSpc>
            </a:pPr>
            <a:r>
              <a:rPr b="0" lang="en-US" sz="1200" spc="-1" strike="noStrike">
                <a:solidFill>
                  <a:srgbClr val="005fa4"/>
                </a:solidFill>
                <a:latin typeface="Calibri"/>
                <a:ea typeface="Calibri"/>
              </a:rPr>
              <a:t>Makati City 1210</a:t>
            </a:r>
            <a:endParaRPr b="0" lang="en-US" sz="1200" spc="-1" strike="noStrike">
              <a:latin typeface="Arial"/>
            </a:endParaRPr>
          </a:p>
          <a:p>
            <a:pPr>
              <a:lnSpc>
                <a:spcPct val="100000"/>
              </a:lnSpc>
            </a:pPr>
            <a:r>
              <a:rPr b="0" lang="en-US" sz="1200" spc="-1" strike="noStrike">
                <a:solidFill>
                  <a:srgbClr val="005fa4"/>
                </a:solidFill>
                <a:latin typeface="Calibri"/>
                <a:ea typeface="Calibri"/>
              </a:rPr>
              <a:t>Philippines</a:t>
            </a:r>
            <a:endParaRPr b="0" lang="en-US" sz="1200" spc="-1" strike="noStrike">
              <a:latin typeface="Arial"/>
            </a:endParaRPr>
          </a:p>
        </p:txBody>
      </p:sp>
      <p:sp>
        <p:nvSpPr>
          <p:cNvPr id="163" name="CustomShape 5"/>
          <p:cNvSpPr/>
          <p:nvPr/>
        </p:nvSpPr>
        <p:spPr>
          <a:xfrm>
            <a:off x="6149160" y="3533400"/>
            <a:ext cx="3822120" cy="118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Singapore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Singapore Technical </a:t>
            </a:r>
            <a:endParaRPr b="0" lang="en-US" sz="1200" spc="-1" strike="noStrike">
              <a:latin typeface="Arial"/>
            </a:endParaRPr>
          </a:p>
          <a:p>
            <a:pPr>
              <a:lnSpc>
                <a:spcPct val="100000"/>
              </a:lnSpc>
            </a:pPr>
            <a:r>
              <a:rPr b="0" lang="en-US" sz="1200" spc="-1" strike="noStrike">
                <a:solidFill>
                  <a:srgbClr val="005fa4"/>
                </a:solidFill>
                <a:latin typeface="Calibri"/>
                <a:ea typeface="Calibri"/>
              </a:rPr>
              <a:t>Services Pte. Ltd.</a:t>
            </a:r>
            <a:endParaRPr b="0" lang="en-US" sz="1200" spc="-1" strike="noStrike">
              <a:latin typeface="Arial"/>
            </a:endParaRPr>
          </a:p>
          <a:p>
            <a:pPr>
              <a:lnSpc>
                <a:spcPct val="100000"/>
              </a:lnSpc>
            </a:pPr>
            <a:r>
              <a:rPr b="0" lang="en-US" sz="1200" spc="-1" strike="noStrike">
                <a:solidFill>
                  <a:srgbClr val="005fa4"/>
                </a:solidFill>
                <a:latin typeface="Calibri"/>
                <a:ea typeface="Calibri"/>
              </a:rPr>
              <a:t>Southbank</a:t>
            </a:r>
            <a:endParaRPr b="0" lang="en-US" sz="1200" spc="-1" strike="noStrike">
              <a:latin typeface="Arial"/>
            </a:endParaRPr>
          </a:p>
          <a:p>
            <a:pPr>
              <a:lnSpc>
                <a:spcPct val="100000"/>
              </a:lnSpc>
            </a:pPr>
            <a:r>
              <a:rPr b="0" lang="en-US" sz="1200" spc="-1" strike="noStrike">
                <a:solidFill>
                  <a:srgbClr val="005fa4"/>
                </a:solidFill>
                <a:latin typeface="Calibri"/>
                <a:ea typeface="Calibri"/>
              </a:rPr>
              <a:t>883 North Bridge Road, #17-02</a:t>
            </a:r>
            <a:endParaRPr b="0" lang="en-US" sz="1200" spc="-1" strike="noStrike">
              <a:latin typeface="Arial"/>
            </a:endParaRPr>
          </a:p>
          <a:p>
            <a:pPr>
              <a:lnSpc>
                <a:spcPct val="100000"/>
              </a:lnSpc>
            </a:pPr>
            <a:r>
              <a:rPr b="0" lang="en-US" sz="1200" spc="-1" strike="noStrike">
                <a:solidFill>
                  <a:srgbClr val="005fa4"/>
                </a:solidFill>
                <a:latin typeface="Calibri"/>
                <a:ea typeface="Calibri"/>
              </a:rPr>
              <a:t>198785 Singapore</a:t>
            </a:r>
            <a:endParaRPr b="0" lang="en-US" sz="1200" spc="-1" strike="noStrike">
              <a:latin typeface="Arial"/>
            </a:endParaRPr>
          </a:p>
        </p:txBody>
      </p:sp>
      <p:sp>
        <p:nvSpPr>
          <p:cNvPr id="164" name="PlaceHolder 6"/>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5"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Bild 6" descr=""/>
          <p:cNvPicPr/>
          <p:nvPr/>
        </p:nvPicPr>
        <p:blipFill>
          <a:blip r:embed="rId2"/>
          <a:stretch/>
        </p:blipFill>
        <p:spPr>
          <a:xfrm>
            <a:off x="0" y="6165360"/>
            <a:ext cx="9142920" cy="694080"/>
          </a:xfrm>
          <a:prstGeom prst="rect">
            <a:avLst/>
          </a:prstGeom>
          <a:ln>
            <a:noFill/>
          </a:ln>
        </p:spPr>
      </p:pic>
      <p:sp>
        <p:nvSpPr>
          <p:cNvPr id="2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a:t>
            </a:r>
            <a:r>
              <a:rPr b="0" lang="en-US" sz="4400" spc="-1" strike="noStrike">
                <a:latin typeface="Arial"/>
              </a:rPr>
              <a:t>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20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hyperlink" Target="https://confluence.dc.dermalog.com/display/ABISBE/" TargetMode="External"/><Relationship Id="rId2" Type="http://schemas.openxmlformats.org/officeDocument/2006/relationships/hyperlink" Target="http://abis.backend.dc.dermalog.hh/" TargetMode="External"/><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458040" y="6356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2351A36-53AE-49FF-A58F-DE67AC4B1C3E}"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42" name="CustomShape 2"/>
          <p:cNvSpPr/>
          <p:nvPr/>
        </p:nvSpPr>
        <p:spPr>
          <a:xfrm>
            <a:off x="1554480" y="404640"/>
            <a:ext cx="7066080" cy="1294920"/>
          </a:xfrm>
          <a:prstGeom prst="rect">
            <a:avLst/>
          </a:prstGeom>
          <a:noFill/>
          <a:ln>
            <a:noFill/>
          </a:ln>
        </p:spPr>
        <p:style>
          <a:lnRef idx="0"/>
          <a:fillRef idx="0"/>
          <a:effectRef idx="0"/>
          <a:fontRef idx="minor"/>
        </p:style>
        <p:txBody>
          <a:bodyPr lIns="90000" rIns="90000" tIns="45000" bIns="45000" anchor="b">
            <a:noAutofit/>
          </a:bodyPr>
          <a:p>
            <a:pPr algn="r">
              <a:lnSpc>
                <a:spcPct val="90000"/>
              </a:lnSpc>
            </a:pPr>
            <a:r>
              <a:rPr b="0" lang="en-US" sz="4500" spc="-1" strike="noStrike">
                <a:solidFill>
                  <a:srgbClr val="ffffff"/>
                </a:solidFill>
                <a:latin typeface="Calibri Light"/>
                <a:ea typeface="DejaVu Sans"/>
              </a:rPr>
              <a:t>ABIS Backend Overview</a:t>
            </a:r>
            <a:endParaRPr b="0" lang="en-US" sz="4500" spc="-1" strike="noStrike">
              <a:latin typeface="Arial"/>
            </a:endParaRPr>
          </a:p>
        </p:txBody>
      </p:sp>
      <p:sp>
        <p:nvSpPr>
          <p:cNvPr id="243" name="CustomShape 3"/>
          <p:cNvSpPr/>
          <p:nvPr/>
        </p:nvSpPr>
        <p:spPr>
          <a:xfrm>
            <a:off x="1763640" y="1717200"/>
            <a:ext cx="6856920" cy="474120"/>
          </a:xfrm>
          <a:prstGeom prst="rect">
            <a:avLst/>
          </a:prstGeom>
          <a:noFill/>
          <a:ln>
            <a:noFill/>
          </a:ln>
        </p:spPr>
        <p:style>
          <a:lnRef idx="0"/>
          <a:fillRef idx="0"/>
          <a:effectRef idx="0"/>
          <a:fontRef idx="minor"/>
        </p:style>
      </p:sp>
      <p:sp>
        <p:nvSpPr>
          <p:cNvPr id="244" name="CustomShape 4"/>
          <p:cNvSpPr/>
          <p:nvPr/>
        </p:nvSpPr>
        <p:spPr>
          <a:xfrm>
            <a:off x="1763640" y="2192400"/>
            <a:ext cx="6856920" cy="1222920"/>
          </a:xfrm>
          <a:prstGeom prst="rect">
            <a:avLst/>
          </a:prstGeom>
          <a:noFill/>
          <a:ln>
            <a:noFill/>
          </a:ln>
        </p:spPr>
        <p:style>
          <a:lnRef idx="0"/>
          <a:fillRef idx="0"/>
          <a:effectRef idx="0"/>
          <a:fontRef idx="minor"/>
        </p:style>
        <p:txBody>
          <a:bodyPr lIns="90000" rIns="90000" tIns="45000" bIns="45000">
            <a:normAutofit/>
          </a:bodyPr>
          <a:p>
            <a:pPr algn="r">
              <a:lnSpc>
                <a:spcPct val="90000"/>
              </a:lnSpc>
              <a:spcBef>
                <a:spcPts val="751"/>
              </a:spcBef>
            </a:pPr>
            <a:r>
              <a:rPr b="0" lang="en-US" sz="1800" spc="-1" strike="noStrike">
                <a:solidFill>
                  <a:srgbClr val="ffffff"/>
                </a:solidFill>
                <a:latin typeface="Calibri"/>
                <a:ea typeface="DejaVu Sans"/>
              </a:rPr>
              <a:t>Daniel Derstappen • ABIS Backend • September 2022</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WebA</a:t>
            </a:r>
            <a:r>
              <a:rPr b="0" lang="en-US" sz="3300" spc="-1" strike="noStrike">
                <a:solidFill>
                  <a:srgbClr val="000000"/>
                </a:solidFill>
                <a:latin typeface="Calibri Light"/>
                <a:ea typeface="DejaVu Sans"/>
              </a:rPr>
              <a:t>BIS </a:t>
            </a:r>
            <a:r>
              <a:rPr b="0" lang="en-US" sz="3300" spc="-1" strike="noStrike">
                <a:solidFill>
                  <a:srgbClr val="000000"/>
                </a:solidFill>
                <a:latin typeface="Calibri Light"/>
                <a:ea typeface="DejaVu Sans"/>
              </a:rPr>
              <a:t>Fronte</a:t>
            </a:r>
            <a:r>
              <a:rPr b="0" lang="en-US" sz="3300" spc="-1" strike="noStrike">
                <a:solidFill>
                  <a:srgbClr val="000000"/>
                </a:solidFill>
                <a:latin typeface="Calibri Light"/>
                <a:ea typeface="DejaVu Sans"/>
              </a:rPr>
              <a:t>nd</a:t>
            </a:r>
            <a:endParaRPr b="0" lang="en-US" sz="3300" spc="-1" strike="noStrike">
              <a:latin typeface="Arial"/>
            </a:endParaRPr>
          </a:p>
        </p:txBody>
      </p:sp>
      <p:sp>
        <p:nvSpPr>
          <p:cNvPr id="273"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C760CCB-7462-41F5-BAD6-139DAF287458}"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74" name="CustomShape 3"/>
          <p:cNvSpPr/>
          <p:nvPr/>
        </p:nvSpPr>
        <p:spPr>
          <a:xfrm>
            <a:off x="628560" y="155664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Vie</a:t>
            </a:r>
            <a:r>
              <a:rPr b="0" lang="en-US" sz="2100" spc="-1" strike="noStrike">
                <a:solidFill>
                  <a:srgbClr val="000000"/>
                </a:solidFill>
                <a:latin typeface="Calibri"/>
                <a:ea typeface="DejaVu Sans"/>
              </a:rPr>
              <a:t>w </a:t>
            </a:r>
            <a:r>
              <a:rPr b="0" lang="en-US" sz="2100" spc="-1" strike="noStrike">
                <a:solidFill>
                  <a:srgbClr val="000000"/>
                </a:solidFill>
                <a:latin typeface="Calibri"/>
                <a:ea typeface="DejaVu Sans"/>
              </a:rPr>
              <a:t>ide</a:t>
            </a:r>
            <a:r>
              <a:rPr b="0" lang="en-US" sz="2100" spc="-1" strike="noStrike">
                <a:solidFill>
                  <a:srgbClr val="000000"/>
                </a:solidFill>
                <a:latin typeface="Calibri"/>
                <a:ea typeface="DejaVu Sans"/>
              </a:rPr>
              <a:t>nti</a:t>
            </a:r>
            <a:r>
              <a:rPr b="0" lang="en-US" sz="2100" spc="-1" strike="noStrike">
                <a:solidFill>
                  <a:srgbClr val="000000"/>
                </a:solidFill>
                <a:latin typeface="Calibri"/>
                <a:ea typeface="DejaVu Sans"/>
              </a:rPr>
              <a:t>tie</a:t>
            </a:r>
            <a:r>
              <a:rPr b="0" lang="en-US" sz="2100" spc="-1" strike="noStrike">
                <a:solidFill>
                  <a:srgbClr val="000000"/>
                </a:solidFill>
                <a:latin typeface="Calibri"/>
                <a:ea typeface="DejaVu Sans"/>
              </a:rPr>
              <a:t>s </a:t>
            </a:r>
            <a:r>
              <a:rPr b="0" lang="en-US" sz="2100" spc="-1" strike="noStrike">
                <a:solidFill>
                  <a:srgbClr val="000000"/>
                </a:solidFill>
                <a:latin typeface="Calibri"/>
                <a:ea typeface="DejaVu Sans"/>
              </a:rPr>
              <a:t>(ex</a:t>
            </a:r>
            <a:r>
              <a:rPr b="0" lang="en-US" sz="2100" spc="-1" strike="noStrike">
                <a:solidFill>
                  <a:srgbClr val="000000"/>
                </a:solidFill>
                <a:latin typeface="Calibri"/>
                <a:ea typeface="DejaVu Sans"/>
              </a:rPr>
              <a:t>po</a:t>
            </a:r>
            <a:r>
              <a:rPr b="0" lang="en-US" sz="2100" spc="-1" strike="noStrike">
                <a:solidFill>
                  <a:srgbClr val="000000"/>
                </a:solidFill>
                <a:latin typeface="Calibri"/>
                <a:ea typeface="DejaVu Sans"/>
              </a:rPr>
              <a:t>rt)</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Ma</a:t>
            </a:r>
            <a:r>
              <a:rPr b="0" lang="en-US" sz="2100" spc="-1" strike="noStrike">
                <a:solidFill>
                  <a:srgbClr val="000000"/>
                </a:solidFill>
                <a:latin typeface="Calibri"/>
                <a:ea typeface="DejaVu Sans"/>
              </a:rPr>
              <a:t>tch</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Ma</a:t>
            </a:r>
            <a:r>
              <a:rPr b="0" lang="en-US" sz="2100" spc="-1" strike="noStrike">
                <a:solidFill>
                  <a:srgbClr val="000000"/>
                </a:solidFill>
                <a:latin typeface="Calibri"/>
                <a:ea typeface="DejaVu Sans"/>
              </a:rPr>
              <a:t>tch</a:t>
            </a:r>
            <a:r>
              <a:rPr b="0" lang="en-US" sz="2100" spc="-1" strike="noStrike">
                <a:solidFill>
                  <a:srgbClr val="000000"/>
                </a:solidFill>
                <a:latin typeface="Calibri"/>
                <a:ea typeface="DejaVu Sans"/>
              </a:rPr>
              <a:t>ing </a:t>
            </a:r>
            <a:r>
              <a:rPr b="0" lang="en-US" sz="2100" spc="-1" strike="noStrike">
                <a:solidFill>
                  <a:srgbClr val="000000"/>
                </a:solidFill>
                <a:latin typeface="Calibri"/>
                <a:ea typeface="DejaVu Sans"/>
              </a:rPr>
              <a:t>de</a:t>
            </a:r>
            <a:r>
              <a:rPr b="0" lang="en-US" sz="2100" spc="-1" strike="noStrike">
                <a:solidFill>
                  <a:srgbClr val="000000"/>
                </a:solidFill>
                <a:latin typeface="Calibri"/>
                <a:ea typeface="DejaVu Sans"/>
              </a:rPr>
              <a:t>mo</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a:t>
            </a:r>
            <a:endParaRPr b="0" lang="en-US" sz="2100" spc="-1" strike="noStrike">
              <a:latin typeface="Arial"/>
            </a:endParaRPr>
          </a:p>
          <a:p>
            <a:pPr marL="171360" indent="-170280">
              <a:lnSpc>
                <a:spcPct val="90000"/>
              </a:lnSpc>
              <a:spcBef>
                <a:spcPts val="751"/>
              </a:spcBef>
              <a:buClr>
                <a:srgbClr val="000000"/>
              </a:buClr>
              <a:buFont typeface="Arial"/>
              <a:buChar char="•"/>
            </a:pPr>
            <a:endParaRPr b="0" lang="en-US" sz="2100" spc="-1" strike="noStrike">
              <a:latin typeface="Arial"/>
            </a:endParaRPr>
          </a:p>
        </p:txBody>
      </p:sp>
      <p:pic>
        <p:nvPicPr>
          <p:cNvPr id="275" name="" descr=""/>
          <p:cNvPicPr/>
          <p:nvPr/>
        </p:nvPicPr>
        <p:blipFill>
          <a:blip r:embed="rId1"/>
          <a:stretch/>
        </p:blipFill>
        <p:spPr>
          <a:xfrm>
            <a:off x="3056040" y="2145960"/>
            <a:ext cx="5453280" cy="37062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WebABIS Frontend-Matching Demo</a:t>
            </a:r>
            <a:endParaRPr b="0" lang="en-US" sz="3300" spc="-1" strike="noStrike">
              <a:latin typeface="Arial"/>
            </a:endParaRPr>
          </a:p>
        </p:txBody>
      </p:sp>
      <p:sp>
        <p:nvSpPr>
          <p:cNvPr id="277"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47B79FA-24B0-40FD-A506-420C741E5DE0}"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78" name="CustomShape 3"/>
          <p:cNvSpPr/>
          <p:nvPr/>
        </p:nvSpPr>
        <p:spPr>
          <a:xfrm>
            <a:off x="628560" y="155664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S</a:t>
            </a:r>
            <a:r>
              <a:rPr b="0" lang="en-US" sz="2100" spc="-1" strike="noStrike">
                <a:solidFill>
                  <a:srgbClr val="000000"/>
                </a:solidFill>
                <a:latin typeface="Calibri"/>
                <a:ea typeface="DejaVu Sans"/>
              </a:rPr>
              <a:t>e</a:t>
            </a:r>
            <a:r>
              <a:rPr b="0" lang="en-US" sz="2100" spc="-1" strike="noStrike">
                <a:solidFill>
                  <a:srgbClr val="000000"/>
                </a:solidFill>
                <a:latin typeface="Calibri"/>
                <a:ea typeface="DejaVu Sans"/>
              </a:rPr>
              <a:t>a</a:t>
            </a:r>
            <a:r>
              <a:rPr b="0" lang="en-US" sz="2100" spc="-1" strike="noStrike">
                <a:solidFill>
                  <a:srgbClr val="000000"/>
                </a:solidFill>
                <a:latin typeface="Calibri"/>
                <a:ea typeface="DejaVu Sans"/>
              </a:rPr>
              <a:t>r</a:t>
            </a:r>
            <a:r>
              <a:rPr b="0" lang="en-US" sz="2100" spc="-1" strike="noStrike">
                <a:solidFill>
                  <a:srgbClr val="000000"/>
                </a:solidFill>
                <a:latin typeface="Calibri"/>
                <a:ea typeface="DejaVu Sans"/>
              </a:rPr>
              <a:t>c</a:t>
            </a:r>
            <a:r>
              <a:rPr b="0" lang="en-US" sz="2100" spc="-1" strike="noStrike">
                <a:solidFill>
                  <a:srgbClr val="000000"/>
                </a:solidFill>
                <a:latin typeface="Calibri"/>
                <a:ea typeface="DejaVu Sans"/>
              </a:rPr>
              <a:t>h</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b</a:t>
            </a:r>
            <a:r>
              <a:rPr b="0" lang="en-US" sz="2100" spc="-1" strike="noStrike">
                <a:solidFill>
                  <a:srgbClr val="000000"/>
                </a:solidFill>
                <a:latin typeface="Calibri"/>
                <a:ea typeface="DejaVu Sans"/>
              </a:rPr>
              <a:t>y</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m</a:t>
            </a:r>
            <a:r>
              <a:rPr b="0" lang="en-US" sz="2100" spc="-1" strike="noStrike">
                <a:solidFill>
                  <a:srgbClr val="000000"/>
                </a:solidFill>
                <a:latin typeface="Calibri"/>
                <a:ea typeface="DejaVu Sans"/>
              </a:rPr>
              <a:t>o</a:t>
            </a:r>
            <a:r>
              <a:rPr b="0" lang="en-US" sz="2100" spc="-1" strike="noStrike">
                <a:solidFill>
                  <a:srgbClr val="000000"/>
                </a:solidFill>
                <a:latin typeface="Calibri"/>
                <a:ea typeface="DejaVu Sans"/>
              </a:rPr>
              <a:t>d</a:t>
            </a:r>
            <a:r>
              <a:rPr b="0" lang="en-US" sz="2100" spc="-1" strike="noStrike">
                <a:solidFill>
                  <a:srgbClr val="000000"/>
                </a:solidFill>
                <a:latin typeface="Calibri"/>
                <a:ea typeface="DejaVu Sans"/>
              </a:rPr>
              <a:t>a</a:t>
            </a:r>
            <a:r>
              <a:rPr b="0" lang="en-US" sz="2100" spc="-1" strike="noStrike">
                <a:solidFill>
                  <a:srgbClr val="000000"/>
                </a:solidFill>
                <a:latin typeface="Calibri"/>
                <a:ea typeface="DejaVu Sans"/>
              </a:rPr>
              <a:t>l</a:t>
            </a:r>
            <a:r>
              <a:rPr b="0" lang="en-US" sz="2100" spc="-1" strike="noStrike">
                <a:solidFill>
                  <a:srgbClr val="000000"/>
                </a:solidFill>
                <a:latin typeface="Calibri"/>
                <a:ea typeface="DejaVu Sans"/>
              </a:rPr>
              <a:t>i</a:t>
            </a:r>
            <a:r>
              <a:rPr b="0" lang="en-US" sz="2100" spc="-1" strike="noStrike">
                <a:solidFill>
                  <a:srgbClr val="000000"/>
                </a:solidFill>
                <a:latin typeface="Calibri"/>
                <a:ea typeface="DejaVu Sans"/>
              </a:rPr>
              <a:t>t</a:t>
            </a:r>
            <a:r>
              <a:rPr b="0" lang="en-US" sz="2100" spc="-1" strike="noStrike">
                <a:solidFill>
                  <a:srgbClr val="000000"/>
                </a:solidFill>
                <a:latin typeface="Calibri"/>
                <a:ea typeface="DejaVu Sans"/>
              </a:rPr>
              <a:t>y</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a</a:t>
            </a:r>
            <a:r>
              <a:rPr b="0" lang="en-US" sz="2100" spc="-1" strike="noStrike">
                <a:solidFill>
                  <a:srgbClr val="000000"/>
                </a:solidFill>
                <a:latin typeface="Calibri"/>
                <a:ea typeface="DejaVu Sans"/>
              </a:rPr>
              <a:t>n</a:t>
            </a:r>
            <a:r>
              <a:rPr b="0" lang="en-US" sz="2100" spc="-1" strike="noStrike">
                <a:solidFill>
                  <a:srgbClr val="000000"/>
                </a:solidFill>
                <a:latin typeface="Calibri"/>
                <a:ea typeface="DejaVu Sans"/>
              </a:rPr>
              <a:t>d</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d</a:t>
            </a:r>
            <a:r>
              <a:rPr b="0" lang="en-US" sz="2100" spc="-1" strike="noStrike">
                <a:solidFill>
                  <a:srgbClr val="000000"/>
                </a:solidFill>
                <a:latin typeface="Calibri"/>
                <a:ea typeface="DejaVu Sans"/>
              </a:rPr>
              <a:t>i</a:t>
            </a:r>
            <a:r>
              <a:rPr b="0" lang="en-US" sz="2100" spc="-1" strike="noStrike">
                <a:solidFill>
                  <a:srgbClr val="000000"/>
                </a:solidFill>
                <a:latin typeface="Calibri"/>
                <a:ea typeface="DejaVu Sans"/>
              </a:rPr>
              <a:t>s</a:t>
            </a:r>
            <a:r>
              <a:rPr b="0" lang="en-US" sz="2100" spc="-1" strike="noStrike">
                <a:solidFill>
                  <a:srgbClr val="000000"/>
                </a:solidFill>
                <a:latin typeface="Calibri"/>
                <a:ea typeface="DejaVu Sans"/>
              </a:rPr>
              <a:t>p</a:t>
            </a:r>
            <a:r>
              <a:rPr b="0" lang="en-US" sz="2100" spc="-1" strike="noStrike">
                <a:solidFill>
                  <a:srgbClr val="000000"/>
                </a:solidFill>
                <a:latin typeface="Calibri"/>
                <a:ea typeface="DejaVu Sans"/>
              </a:rPr>
              <a:t>l</a:t>
            </a:r>
            <a:r>
              <a:rPr b="0" lang="en-US" sz="2100" spc="-1" strike="noStrike">
                <a:solidFill>
                  <a:srgbClr val="000000"/>
                </a:solidFill>
                <a:latin typeface="Calibri"/>
                <a:ea typeface="DejaVu Sans"/>
              </a:rPr>
              <a:t>a</a:t>
            </a:r>
            <a:r>
              <a:rPr b="0" lang="en-US" sz="2100" spc="-1" strike="noStrike">
                <a:solidFill>
                  <a:srgbClr val="000000"/>
                </a:solidFill>
                <a:latin typeface="Calibri"/>
                <a:ea typeface="DejaVu Sans"/>
              </a:rPr>
              <a:t>y</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c</a:t>
            </a:r>
            <a:r>
              <a:rPr b="0" lang="en-US" sz="2100" spc="-1" strike="noStrike">
                <a:solidFill>
                  <a:srgbClr val="000000"/>
                </a:solidFill>
                <a:latin typeface="Calibri"/>
                <a:ea typeface="DejaVu Sans"/>
              </a:rPr>
              <a:t>a</a:t>
            </a:r>
            <a:r>
              <a:rPr b="0" lang="en-US" sz="2100" spc="-1" strike="noStrike">
                <a:solidFill>
                  <a:srgbClr val="000000"/>
                </a:solidFill>
                <a:latin typeface="Calibri"/>
                <a:ea typeface="DejaVu Sans"/>
              </a:rPr>
              <a:t>n</a:t>
            </a:r>
            <a:r>
              <a:rPr b="0" lang="en-US" sz="2100" spc="-1" strike="noStrike">
                <a:solidFill>
                  <a:srgbClr val="000000"/>
                </a:solidFill>
                <a:latin typeface="Calibri"/>
                <a:ea typeface="DejaVu Sans"/>
              </a:rPr>
              <a:t>d</a:t>
            </a:r>
            <a:r>
              <a:rPr b="0" lang="en-US" sz="2100" spc="-1" strike="noStrike">
                <a:solidFill>
                  <a:srgbClr val="000000"/>
                </a:solidFill>
                <a:latin typeface="Calibri"/>
                <a:ea typeface="DejaVu Sans"/>
              </a:rPr>
              <a:t>i</a:t>
            </a:r>
            <a:r>
              <a:rPr b="0" lang="en-US" sz="2100" spc="-1" strike="noStrike">
                <a:solidFill>
                  <a:srgbClr val="000000"/>
                </a:solidFill>
                <a:latin typeface="Calibri"/>
                <a:ea typeface="DejaVu Sans"/>
              </a:rPr>
              <a:t>d</a:t>
            </a:r>
            <a:r>
              <a:rPr b="0" lang="en-US" sz="2100" spc="-1" strike="noStrike">
                <a:solidFill>
                  <a:srgbClr val="000000"/>
                </a:solidFill>
                <a:latin typeface="Calibri"/>
                <a:ea typeface="DejaVu Sans"/>
              </a:rPr>
              <a:t>a</a:t>
            </a:r>
            <a:r>
              <a:rPr b="0" lang="en-US" sz="2100" spc="-1" strike="noStrike">
                <a:solidFill>
                  <a:srgbClr val="000000"/>
                </a:solidFill>
                <a:latin typeface="Calibri"/>
                <a:ea typeface="DejaVu Sans"/>
              </a:rPr>
              <a:t>t</a:t>
            </a:r>
            <a:r>
              <a:rPr b="0" lang="en-US" sz="2100" spc="-1" strike="noStrike">
                <a:solidFill>
                  <a:srgbClr val="000000"/>
                </a:solidFill>
                <a:latin typeface="Calibri"/>
                <a:ea typeface="DejaVu Sans"/>
              </a:rPr>
              <a:t>e</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l</a:t>
            </a:r>
            <a:r>
              <a:rPr b="0" lang="en-US" sz="2100" spc="-1" strike="noStrike">
                <a:solidFill>
                  <a:srgbClr val="000000"/>
                </a:solidFill>
                <a:latin typeface="Calibri"/>
                <a:ea typeface="DejaVu Sans"/>
              </a:rPr>
              <a:t>i</a:t>
            </a:r>
            <a:r>
              <a:rPr b="0" lang="en-US" sz="2100" spc="-1" strike="noStrike">
                <a:solidFill>
                  <a:srgbClr val="000000"/>
                </a:solidFill>
                <a:latin typeface="Calibri"/>
                <a:ea typeface="DejaVu Sans"/>
              </a:rPr>
              <a:t>s</a:t>
            </a:r>
            <a:r>
              <a:rPr b="0" lang="en-US" sz="2100" spc="-1" strike="noStrike">
                <a:solidFill>
                  <a:srgbClr val="000000"/>
                </a:solidFill>
                <a:latin typeface="Calibri"/>
                <a:ea typeface="DejaVu Sans"/>
              </a:rPr>
              <a:t>t</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W</a:t>
            </a:r>
            <a:r>
              <a:rPr b="0" lang="en-US" sz="2100" spc="-1" strike="noStrike">
                <a:solidFill>
                  <a:srgbClr val="000000"/>
                </a:solidFill>
                <a:latin typeface="Calibri"/>
                <a:ea typeface="DejaVu Sans"/>
              </a:rPr>
              <a:t>o</a:t>
            </a:r>
            <a:r>
              <a:rPr b="0" lang="en-US" sz="2100" spc="-1" strike="noStrike">
                <a:solidFill>
                  <a:srgbClr val="000000"/>
                </a:solidFill>
                <a:latin typeface="Calibri"/>
                <a:ea typeface="DejaVu Sans"/>
              </a:rPr>
              <a:t>r</a:t>
            </a:r>
            <a:r>
              <a:rPr b="0" lang="en-US" sz="2100" spc="-1" strike="noStrike">
                <a:solidFill>
                  <a:srgbClr val="000000"/>
                </a:solidFill>
                <a:latin typeface="Calibri"/>
                <a:ea typeface="DejaVu Sans"/>
              </a:rPr>
              <a:t>k</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i</a:t>
            </a:r>
            <a:r>
              <a:rPr b="0" lang="en-US" sz="2100" spc="-1" strike="noStrike">
                <a:solidFill>
                  <a:srgbClr val="000000"/>
                </a:solidFill>
                <a:latin typeface="Calibri"/>
                <a:ea typeface="DejaVu Sans"/>
              </a:rPr>
              <a:t>n</a:t>
            </a:r>
            <a:r>
              <a:rPr b="0" lang="en-US" sz="2100" spc="-1" strike="noStrike">
                <a:solidFill>
                  <a:srgbClr val="000000"/>
                </a:solidFill>
                <a:latin typeface="Calibri"/>
                <a:ea typeface="DejaVu Sans"/>
              </a:rPr>
              <a:t> </a:t>
            </a:r>
            <a:r>
              <a:rPr b="0" lang="en-US" sz="2100" spc="-1" strike="noStrike">
                <a:solidFill>
                  <a:srgbClr val="000000"/>
                </a:solidFill>
                <a:latin typeface="Calibri"/>
                <a:ea typeface="DejaVu Sans"/>
              </a:rPr>
              <a:t>p</a:t>
            </a:r>
            <a:r>
              <a:rPr b="0" lang="en-US" sz="2100" spc="-1" strike="noStrike">
                <a:solidFill>
                  <a:srgbClr val="000000"/>
                </a:solidFill>
                <a:latin typeface="Calibri"/>
                <a:ea typeface="DejaVu Sans"/>
              </a:rPr>
              <a:t>r</a:t>
            </a:r>
            <a:r>
              <a:rPr b="0" lang="en-US" sz="2100" spc="-1" strike="noStrike">
                <a:solidFill>
                  <a:srgbClr val="000000"/>
                </a:solidFill>
                <a:latin typeface="Calibri"/>
                <a:ea typeface="DejaVu Sans"/>
              </a:rPr>
              <a:t>o</a:t>
            </a:r>
            <a:r>
              <a:rPr b="0" lang="en-US" sz="2100" spc="-1" strike="noStrike">
                <a:solidFill>
                  <a:srgbClr val="000000"/>
                </a:solidFill>
                <a:latin typeface="Calibri"/>
                <a:ea typeface="DejaVu Sans"/>
              </a:rPr>
              <a:t>g</a:t>
            </a:r>
            <a:r>
              <a:rPr b="0" lang="en-US" sz="2100" spc="-1" strike="noStrike">
                <a:solidFill>
                  <a:srgbClr val="000000"/>
                </a:solidFill>
                <a:latin typeface="Calibri"/>
                <a:ea typeface="DejaVu Sans"/>
              </a:rPr>
              <a:t>r</a:t>
            </a:r>
            <a:r>
              <a:rPr b="0" lang="en-US" sz="2100" spc="-1" strike="noStrike">
                <a:solidFill>
                  <a:srgbClr val="000000"/>
                </a:solidFill>
                <a:latin typeface="Calibri"/>
                <a:ea typeface="DejaVu Sans"/>
              </a:rPr>
              <a:t>e</a:t>
            </a:r>
            <a:r>
              <a:rPr b="0" lang="en-US" sz="2100" spc="-1" strike="noStrike">
                <a:solidFill>
                  <a:srgbClr val="000000"/>
                </a:solidFill>
                <a:latin typeface="Calibri"/>
                <a:ea typeface="DejaVu Sans"/>
              </a:rPr>
              <a:t>s</a:t>
            </a:r>
            <a:r>
              <a:rPr b="0" lang="en-US" sz="2100" spc="-1" strike="noStrike">
                <a:solidFill>
                  <a:srgbClr val="000000"/>
                </a:solidFill>
                <a:latin typeface="Calibri"/>
                <a:ea typeface="DejaVu Sans"/>
              </a:rPr>
              <a:t>s</a:t>
            </a:r>
            <a:r>
              <a:rPr b="0" lang="en-US" sz="2100" spc="-1" strike="noStrike">
                <a:solidFill>
                  <a:srgbClr val="000000"/>
                </a:solidFill>
                <a:latin typeface="Calibri"/>
                <a:ea typeface="DejaVu Sans"/>
              </a:rPr>
              <a:t>.</a:t>
            </a:r>
            <a:r>
              <a:rPr b="0" lang="en-US" sz="2100" spc="-1" strike="noStrike">
                <a:solidFill>
                  <a:srgbClr val="000000"/>
                </a:solidFill>
                <a:latin typeface="Calibri"/>
                <a:ea typeface="DejaVu Sans"/>
              </a:rPr>
              <a:t>.</a:t>
            </a:r>
            <a:r>
              <a:rPr b="0" lang="en-US" sz="2100" spc="-1" strike="noStrike">
                <a:solidFill>
                  <a:srgbClr val="000000"/>
                </a:solidFill>
                <a:latin typeface="Calibri"/>
                <a:ea typeface="DejaVu Sans"/>
              </a:rPr>
              <a:t>.</a:t>
            </a:r>
            <a:endParaRPr b="0" lang="en-US" sz="2100" spc="-1" strike="noStrike">
              <a:latin typeface="Arial"/>
            </a:endParaRPr>
          </a:p>
        </p:txBody>
      </p:sp>
      <p:pic>
        <p:nvPicPr>
          <p:cNvPr id="279" name="" descr=""/>
          <p:cNvPicPr/>
          <p:nvPr/>
        </p:nvPicPr>
        <p:blipFill>
          <a:blip r:embed="rId1"/>
          <a:stretch/>
        </p:blipFill>
        <p:spPr>
          <a:xfrm>
            <a:off x="457920" y="2290320"/>
            <a:ext cx="2680920" cy="2007360"/>
          </a:xfrm>
          <a:prstGeom prst="rect">
            <a:avLst/>
          </a:prstGeom>
          <a:ln>
            <a:noFill/>
          </a:ln>
        </p:spPr>
      </p:pic>
      <p:pic>
        <p:nvPicPr>
          <p:cNvPr id="280" name="" descr=""/>
          <p:cNvPicPr/>
          <p:nvPr/>
        </p:nvPicPr>
        <p:blipFill>
          <a:blip r:embed="rId2"/>
          <a:stretch/>
        </p:blipFill>
        <p:spPr>
          <a:xfrm>
            <a:off x="5394960" y="2286000"/>
            <a:ext cx="2145960" cy="1645920"/>
          </a:xfrm>
          <a:prstGeom prst="rect">
            <a:avLst/>
          </a:prstGeom>
          <a:ln>
            <a:noFill/>
          </a:ln>
        </p:spPr>
      </p:pic>
      <p:pic>
        <p:nvPicPr>
          <p:cNvPr id="281" name="" descr=""/>
          <p:cNvPicPr/>
          <p:nvPr/>
        </p:nvPicPr>
        <p:blipFill>
          <a:blip r:embed="rId3"/>
          <a:stretch/>
        </p:blipFill>
        <p:spPr>
          <a:xfrm>
            <a:off x="1600560" y="3749040"/>
            <a:ext cx="4523400" cy="21945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0FC517E-5148-4F73-A1A8-4DAB4E8706BE}"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83" name="CustomShape 2"/>
          <p:cNvSpPr/>
          <p:nvPr/>
        </p:nvSpPr>
        <p:spPr>
          <a:xfrm>
            <a:off x="706680" y="289440"/>
            <a:ext cx="7885800" cy="8546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300" spc="-1" strike="noStrike">
                <a:solidFill>
                  <a:srgbClr val="000000"/>
                </a:solidFill>
                <a:latin typeface="Calibri Light"/>
                <a:ea typeface="DejaVu Sans"/>
              </a:rPr>
              <a:t>ABIS Webservice Integration</a:t>
            </a:r>
            <a:endParaRPr b="0" lang="en-US" sz="3300" spc="-1" strike="noStrike">
              <a:latin typeface="Arial"/>
            </a:endParaRPr>
          </a:p>
        </p:txBody>
      </p:sp>
      <p:pic>
        <p:nvPicPr>
          <p:cNvPr id="284" name="Picture 39" descr=""/>
          <p:cNvPicPr/>
          <p:nvPr/>
        </p:nvPicPr>
        <p:blipFill>
          <a:blip r:embed="rId1"/>
          <a:stretch/>
        </p:blipFill>
        <p:spPr>
          <a:xfrm>
            <a:off x="476280" y="1145160"/>
            <a:ext cx="8345880" cy="49752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DC9E105-28A0-44CF-98B8-D5AA28A947EC}" type="slidenum">
              <a:rPr b="0" lang="en-US" sz="900" spc="-1" strike="noStrike">
                <a:solidFill>
                  <a:srgbClr val="8b93b0"/>
                </a:solidFill>
                <a:latin typeface="Calibri Light"/>
                <a:ea typeface="DejaVu Sans"/>
              </a:rPr>
              <a:t>&lt;number&gt;</a:t>
            </a:fld>
            <a:endParaRPr b="0" lang="en-US" sz="900" spc="-1" strike="noStrike">
              <a:latin typeface="Arial"/>
            </a:endParaRPr>
          </a:p>
        </p:txBody>
      </p:sp>
      <p:sp>
        <p:nvSpPr>
          <p:cNvPr id="286" name="CustomShape 2"/>
          <p:cNvSpPr/>
          <p:nvPr/>
        </p:nvSpPr>
        <p:spPr>
          <a:xfrm>
            <a:off x="628560" y="466920"/>
            <a:ext cx="7885800" cy="85464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en-US" sz="4400" spc="-1" strike="noStrike">
                <a:solidFill>
                  <a:srgbClr val="000000"/>
                </a:solidFill>
                <a:latin typeface="Calibri Light"/>
                <a:ea typeface="DejaVu Sans"/>
              </a:rPr>
              <a:t>ABIS Webservice encapsulating SDKs</a:t>
            </a:r>
            <a:endParaRPr b="0" lang="en-US" sz="4400" spc="-1" strike="noStrike">
              <a:latin typeface="Arial"/>
            </a:endParaRPr>
          </a:p>
        </p:txBody>
      </p:sp>
      <p:sp>
        <p:nvSpPr>
          <p:cNvPr id="287" name="CustomShape 3"/>
          <p:cNvSpPr/>
          <p:nvPr/>
        </p:nvSpPr>
        <p:spPr>
          <a:xfrm rot="3514200">
            <a:off x="1321200" y="3614760"/>
            <a:ext cx="809640" cy="317880"/>
          </a:xfrm>
          <a:prstGeom prst="rect">
            <a:avLst/>
          </a:prstGeom>
          <a:gradFill rotWithShape="0">
            <a:gsLst>
              <a:gs pos="0">
                <a:srgbClr val="f7fafd"/>
              </a:gs>
              <a:gs pos="100000">
                <a:srgbClr val="b5d2ec"/>
              </a:gs>
            </a:gsLst>
            <a:lin ang="891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FC3 SDK</a:t>
            </a:r>
            <a:endParaRPr b="0" lang="en-US" sz="1500" spc="-1" strike="noStrike">
              <a:latin typeface="Arial"/>
            </a:endParaRPr>
          </a:p>
        </p:txBody>
      </p:sp>
      <p:sp>
        <p:nvSpPr>
          <p:cNvPr id="288" name="CustomShape 4"/>
          <p:cNvSpPr/>
          <p:nvPr/>
        </p:nvSpPr>
        <p:spPr>
          <a:xfrm rot="1255800">
            <a:off x="450720" y="3999960"/>
            <a:ext cx="1575000" cy="317880"/>
          </a:xfrm>
          <a:prstGeom prst="rect">
            <a:avLst/>
          </a:prstGeom>
          <a:gradFill rotWithShape="0">
            <a:gsLst>
              <a:gs pos="0">
                <a:srgbClr val="f7fafd"/>
              </a:gs>
              <a:gs pos="100000">
                <a:srgbClr val="b5d2ec"/>
              </a:gs>
            </a:gsLst>
            <a:lin ang="665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ITL-Converter SDK</a:t>
            </a:r>
            <a:endParaRPr b="0" lang="en-US" sz="1500" spc="-1" strike="noStrike">
              <a:latin typeface="Arial"/>
            </a:endParaRPr>
          </a:p>
        </p:txBody>
      </p:sp>
      <p:sp>
        <p:nvSpPr>
          <p:cNvPr id="289" name="CustomShape 5"/>
          <p:cNvSpPr/>
          <p:nvPr/>
        </p:nvSpPr>
        <p:spPr>
          <a:xfrm rot="19501800">
            <a:off x="2498760" y="4634640"/>
            <a:ext cx="873720" cy="317880"/>
          </a:xfrm>
          <a:prstGeom prst="rect">
            <a:avLst/>
          </a:prstGeom>
          <a:gradFill rotWithShape="0">
            <a:gsLst>
              <a:gs pos="0">
                <a:srgbClr val="f7fafd"/>
              </a:gs>
              <a:gs pos="100000">
                <a:srgbClr val="b5d2ec"/>
              </a:gs>
            </a:gsLst>
            <a:lin ang="330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ABIS SDK</a:t>
            </a:r>
            <a:endParaRPr b="0" lang="en-US" sz="1500" spc="-1" strike="noStrike">
              <a:latin typeface="Arial"/>
            </a:endParaRPr>
          </a:p>
        </p:txBody>
      </p:sp>
      <p:sp>
        <p:nvSpPr>
          <p:cNvPr id="290" name="CustomShape 6"/>
          <p:cNvSpPr/>
          <p:nvPr/>
        </p:nvSpPr>
        <p:spPr>
          <a:xfrm rot="838800">
            <a:off x="3361680" y="3567240"/>
            <a:ext cx="759600" cy="317880"/>
          </a:xfrm>
          <a:prstGeom prst="rect">
            <a:avLst/>
          </a:prstGeom>
          <a:gradFill rotWithShape="0">
            <a:gsLst>
              <a:gs pos="0">
                <a:srgbClr val="f7fafd"/>
              </a:gs>
              <a:gs pos="100000">
                <a:srgbClr val="b5d2ec"/>
              </a:gs>
            </a:gsLst>
            <a:lin ang="623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Iris SDK</a:t>
            </a:r>
            <a:endParaRPr b="0" lang="en-US" sz="1500" spc="-1" strike="noStrike">
              <a:latin typeface="Arial"/>
            </a:endParaRPr>
          </a:p>
        </p:txBody>
      </p:sp>
      <p:sp>
        <p:nvSpPr>
          <p:cNvPr id="291" name="CustomShape 7"/>
          <p:cNvSpPr/>
          <p:nvPr/>
        </p:nvSpPr>
        <p:spPr>
          <a:xfrm rot="18630000">
            <a:off x="3366360" y="4704480"/>
            <a:ext cx="909000" cy="317880"/>
          </a:xfrm>
          <a:prstGeom prst="rect">
            <a:avLst/>
          </a:prstGeom>
          <a:gradFill rotWithShape="0">
            <a:gsLst>
              <a:gs pos="0">
                <a:srgbClr val="f7fafd"/>
              </a:gs>
              <a:gs pos="100000">
                <a:srgbClr val="b5d2ec"/>
              </a:gs>
            </a:gsLst>
            <a:lin ang="242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Palm SDK</a:t>
            </a:r>
            <a:endParaRPr b="0" lang="en-US" sz="1500" spc="-1" strike="noStrike">
              <a:latin typeface="Arial"/>
            </a:endParaRPr>
          </a:p>
        </p:txBody>
      </p:sp>
      <p:sp>
        <p:nvSpPr>
          <p:cNvPr id="292" name="CustomShape 8"/>
          <p:cNvSpPr/>
          <p:nvPr/>
        </p:nvSpPr>
        <p:spPr>
          <a:xfrm rot="721200">
            <a:off x="356760" y="4869720"/>
            <a:ext cx="1966320" cy="317880"/>
          </a:xfrm>
          <a:prstGeom prst="rect">
            <a:avLst/>
          </a:prstGeom>
          <a:gradFill rotWithShape="0">
            <a:gsLst>
              <a:gs pos="0">
                <a:srgbClr val="f7fafd"/>
              </a:gs>
              <a:gs pos="100000">
                <a:srgbClr val="b5d2ec"/>
              </a:gs>
            </a:gsLst>
            <a:lin ang="612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Template Accessor SDK</a:t>
            </a:r>
            <a:endParaRPr b="0" lang="en-US" sz="1500" spc="-1" strike="noStrike">
              <a:latin typeface="Arial"/>
            </a:endParaRPr>
          </a:p>
        </p:txBody>
      </p:sp>
      <p:sp>
        <p:nvSpPr>
          <p:cNvPr id="293" name="CustomShape 9"/>
          <p:cNvSpPr/>
          <p:nvPr/>
        </p:nvSpPr>
        <p:spPr>
          <a:xfrm>
            <a:off x="353880" y="3023640"/>
            <a:ext cx="1529280" cy="317880"/>
          </a:xfrm>
          <a:prstGeom prst="rect">
            <a:avLst/>
          </a:prstGeom>
          <a:gradFill rotWithShape="0">
            <a:gsLst>
              <a:gs pos="0">
                <a:srgbClr val="f7fafd"/>
              </a:gs>
              <a:gs pos="100000">
                <a:srgbClr val="b5d2ec"/>
              </a:gs>
            </a:gsLst>
            <a:lin ang="540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FP Recording SDK</a:t>
            </a:r>
            <a:endParaRPr b="0" lang="en-US" sz="1500" spc="-1" strike="noStrike">
              <a:latin typeface="Arial"/>
            </a:endParaRPr>
          </a:p>
        </p:txBody>
      </p:sp>
      <p:sp>
        <p:nvSpPr>
          <p:cNvPr id="294" name="CustomShape 10"/>
          <p:cNvSpPr/>
          <p:nvPr/>
        </p:nvSpPr>
        <p:spPr>
          <a:xfrm rot="1170600">
            <a:off x="2257560" y="3861000"/>
            <a:ext cx="1777680" cy="317880"/>
          </a:xfrm>
          <a:prstGeom prst="rect">
            <a:avLst/>
          </a:prstGeom>
          <a:gradFill rotWithShape="0">
            <a:gsLst>
              <a:gs pos="0">
                <a:srgbClr val="f7fafd"/>
              </a:gs>
              <a:gs pos="100000">
                <a:srgbClr val="b5d2ec"/>
              </a:gs>
            </a:gsLst>
            <a:lin ang="657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Matching Result SDK</a:t>
            </a:r>
            <a:endParaRPr b="0" lang="en-US" sz="1500" spc="-1" strike="noStrike">
              <a:latin typeface="Arial"/>
            </a:endParaRPr>
          </a:p>
        </p:txBody>
      </p:sp>
      <p:sp>
        <p:nvSpPr>
          <p:cNvPr id="295" name="CustomShape 11"/>
          <p:cNvSpPr/>
          <p:nvPr/>
        </p:nvSpPr>
        <p:spPr>
          <a:xfrm rot="1888200">
            <a:off x="519480" y="4412520"/>
            <a:ext cx="1152720" cy="317880"/>
          </a:xfrm>
          <a:prstGeom prst="rect">
            <a:avLst/>
          </a:prstGeom>
          <a:gradFill rotWithShape="0">
            <a:gsLst>
              <a:gs pos="0">
                <a:srgbClr val="f7fafd"/>
              </a:gs>
              <a:gs pos="100000">
                <a:srgbClr val="b5d2ec"/>
              </a:gs>
            </a:gsLst>
            <a:lin ang="728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NFIQ2.0 SDK</a:t>
            </a:r>
            <a:endParaRPr b="0" lang="en-US" sz="1500" spc="-1" strike="noStrike">
              <a:latin typeface="Arial"/>
            </a:endParaRPr>
          </a:p>
        </p:txBody>
      </p:sp>
      <p:sp>
        <p:nvSpPr>
          <p:cNvPr id="296" name="CustomShape 12"/>
          <p:cNvSpPr/>
          <p:nvPr/>
        </p:nvSpPr>
        <p:spPr>
          <a:xfrm rot="20245800">
            <a:off x="1902960" y="4490640"/>
            <a:ext cx="1020240" cy="317880"/>
          </a:xfrm>
          <a:prstGeom prst="rect">
            <a:avLst/>
          </a:prstGeom>
          <a:gradFill rotWithShape="0">
            <a:gsLst>
              <a:gs pos="0">
                <a:srgbClr val="f7fafd"/>
              </a:gs>
              <a:gs pos="100000">
                <a:srgbClr val="b5d2ec"/>
              </a:gs>
            </a:gsLst>
            <a:lin ang="404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Aware SDK</a:t>
            </a:r>
            <a:endParaRPr b="0" lang="en-US" sz="1500" spc="-1" strike="noStrike">
              <a:latin typeface="Arial"/>
            </a:endParaRPr>
          </a:p>
        </p:txBody>
      </p:sp>
      <p:sp>
        <p:nvSpPr>
          <p:cNvPr id="297" name="CustomShape 13"/>
          <p:cNvSpPr/>
          <p:nvPr/>
        </p:nvSpPr>
        <p:spPr>
          <a:xfrm>
            <a:off x="4839120" y="2943000"/>
            <a:ext cx="4165560" cy="24292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98" name="CustomShape 14"/>
          <p:cNvSpPr/>
          <p:nvPr/>
        </p:nvSpPr>
        <p:spPr>
          <a:xfrm>
            <a:off x="8037000" y="4972680"/>
            <a:ext cx="90900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Palm SDK</a:t>
            </a:r>
            <a:endParaRPr b="0" lang="en-US" sz="1500" spc="-1" strike="noStrike">
              <a:latin typeface="Arial"/>
            </a:endParaRPr>
          </a:p>
        </p:txBody>
      </p:sp>
      <p:sp>
        <p:nvSpPr>
          <p:cNvPr id="299" name="CustomShape 15"/>
          <p:cNvSpPr/>
          <p:nvPr/>
        </p:nvSpPr>
        <p:spPr>
          <a:xfrm>
            <a:off x="5008680" y="4573080"/>
            <a:ext cx="157500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ITL-Converter SDK</a:t>
            </a:r>
            <a:endParaRPr b="0" lang="en-US" sz="1500" spc="-1" strike="noStrike">
              <a:latin typeface="Arial"/>
            </a:endParaRPr>
          </a:p>
        </p:txBody>
      </p:sp>
      <p:sp>
        <p:nvSpPr>
          <p:cNvPr id="300" name="CustomShape 16"/>
          <p:cNvSpPr/>
          <p:nvPr/>
        </p:nvSpPr>
        <p:spPr>
          <a:xfrm>
            <a:off x="5000400" y="4953600"/>
            <a:ext cx="115272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NFIQ2.0 SDK</a:t>
            </a:r>
            <a:endParaRPr b="0" lang="en-US" sz="1500" spc="-1" strike="noStrike">
              <a:latin typeface="Arial"/>
            </a:endParaRPr>
          </a:p>
        </p:txBody>
      </p:sp>
      <p:sp>
        <p:nvSpPr>
          <p:cNvPr id="301" name="CustomShape 17"/>
          <p:cNvSpPr/>
          <p:nvPr/>
        </p:nvSpPr>
        <p:spPr>
          <a:xfrm>
            <a:off x="6578280" y="4953600"/>
            <a:ext cx="102024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Aware SDK</a:t>
            </a:r>
            <a:endParaRPr b="0" lang="en-US" sz="1500" spc="-1" strike="noStrike">
              <a:latin typeface="Arial"/>
            </a:endParaRPr>
          </a:p>
        </p:txBody>
      </p:sp>
      <p:sp>
        <p:nvSpPr>
          <p:cNvPr id="302" name="CustomShape 18"/>
          <p:cNvSpPr/>
          <p:nvPr/>
        </p:nvSpPr>
        <p:spPr>
          <a:xfrm>
            <a:off x="7395840" y="4599360"/>
            <a:ext cx="152928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FP Recording SDK</a:t>
            </a:r>
            <a:endParaRPr b="0" lang="en-US" sz="1500" spc="-1" strike="noStrike">
              <a:latin typeface="Arial"/>
            </a:endParaRPr>
          </a:p>
        </p:txBody>
      </p:sp>
      <p:sp>
        <p:nvSpPr>
          <p:cNvPr id="303" name="CustomShape 19"/>
          <p:cNvSpPr/>
          <p:nvPr/>
        </p:nvSpPr>
        <p:spPr>
          <a:xfrm>
            <a:off x="4992120" y="4146840"/>
            <a:ext cx="80964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FC3 SDK</a:t>
            </a:r>
            <a:endParaRPr b="0" lang="en-US" sz="1500" spc="-1" strike="noStrike">
              <a:latin typeface="Arial"/>
            </a:endParaRPr>
          </a:p>
        </p:txBody>
      </p:sp>
      <p:sp>
        <p:nvSpPr>
          <p:cNvPr id="304" name="CustomShape 20"/>
          <p:cNvSpPr/>
          <p:nvPr/>
        </p:nvSpPr>
        <p:spPr>
          <a:xfrm>
            <a:off x="7812360" y="4154400"/>
            <a:ext cx="113868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ABIS SDK</a:t>
            </a:r>
            <a:endParaRPr b="0" lang="en-US" sz="1500" spc="-1" strike="noStrike">
              <a:latin typeface="Arial"/>
            </a:endParaRPr>
          </a:p>
        </p:txBody>
      </p:sp>
      <p:sp>
        <p:nvSpPr>
          <p:cNvPr id="305" name="CustomShape 21"/>
          <p:cNvSpPr/>
          <p:nvPr/>
        </p:nvSpPr>
        <p:spPr>
          <a:xfrm>
            <a:off x="6709680" y="4160880"/>
            <a:ext cx="75960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Iris SDK</a:t>
            </a:r>
            <a:endParaRPr b="0" lang="en-US" sz="1500" spc="-1" strike="noStrike">
              <a:latin typeface="Arial"/>
            </a:endParaRPr>
          </a:p>
        </p:txBody>
      </p:sp>
      <p:sp>
        <p:nvSpPr>
          <p:cNvPr id="306" name="CustomShape 22"/>
          <p:cNvSpPr/>
          <p:nvPr/>
        </p:nvSpPr>
        <p:spPr>
          <a:xfrm>
            <a:off x="4974120" y="3783240"/>
            <a:ext cx="196632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Template Accessor SDK</a:t>
            </a:r>
            <a:endParaRPr b="0" lang="en-US" sz="1500" spc="-1" strike="noStrike">
              <a:latin typeface="Arial"/>
            </a:endParaRPr>
          </a:p>
        </p:txBody>
      </p:sp>
      <p:sp>
        <p:nvSpPr>
          <p:cNvPr id="307" name="CustomShape 23"/>
          <p:cNvSpPr/>
          <p:nvPr/>
        </p:nvSpPr>
        <p:spPr>
          <a:xfrm>
            <a:off x="7105320" y="3783240"/>
            <a:ext cx="1845720" cy="31788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Matching Result </a:t>
            </a:r>
            <a:endParaRPr b="0" lang="en-US" sz="1500" spc="-1" strike="noStrike">
              <a:latin typeface="Arial"/>
            </a:endParaRPr>
          </a:p>
        </p:txBody>
      </p:sp>
      <p:sp>
        <p:nvSpPr>
          <p:cNvPr id="308" name="CustomShape 24"/>
          <p:cNvSpPr/>
          <p:nvPr/>
        </p:nvSpPr>
        <p:spPr>
          <a:xfrm>
            <a:off x="4922280" y="3013560"/>
            <a:ext cx="4039920" cy="317880"/>
          </a:xfrm>
          <a:prstGeom prst="rect">
            <a:avLst/>
          </a:prstGeom>
          <a:solidFill>
            <a:schemeClr val="accent6">
              <a:lumMod val="40000"/>
              <a:lumOff val="60000"/>
            </a:schemeClr>
          </a:solidFill>
          <a:ln>
            <a:noFill/>
          </a:ln>
          <a:effectLst>
            <a:softEdge rad="12700"/>
          </a:effectLst>
        </p:spPr>
        <p:style>
          <a:lnRef idx="0"/>
          <a:fillRef idx="0"/>
          <a:effectRef idx="0"/>
          <a:fontRef idx="minor"/>
        </p:style>
        <p:txBody>
          <a:bodyPr lIns="90000" rIns="90000" tIns="45000" bIns="45000">
            <a:spAutoFit/>
          </a:bodyPr>
          <a:p>
            <a:pPr algn="ctr">
              <a:lnSpc>
                <a:spcPct val="100000"/>
              </a:lnSpc>
            </a:pPr>
            <a:r>
              <a:rPr b="0" lang="en-US" sz="1500" spc="-1" strike="noStrike">
                <a:solidFill>
                  <a:srgbClr val="000000"/>
                </a:solidFill>
                <a:latin typeface="Calibri"/>
                <a:ea typeface="DejaVu Sans"/>
              </a:rPr>
              <a:t>ABIS Web Service</a:t>
            </a:r>
            <a:endParaRPr b="0" lang="en-US" sz="1500" spc="-1" strike="noStrike">
              <a:latin typeface="Arial"/>
            </a:endParaRPr>
          </a:p>
        </p:txBody>
      </p:sp>
      <p:sp>
        <p:nvSpPr>
          <p:cNvPr id="309" name="CustomShape 25"/>
          <p:cNvSpPr/>
          <p:nvPr/>
        </p:nvSpPr>
        <p:spPr>
          <a:xfrm>
            <a:off x="7105320" y="3361680"/>
            <a:ext cx="1845720" cy="317880"/>
          </a:xfrm>
          <a:prstGeom prst="rect">
            <a:avLst/>
          </a:prstGeom>
          <a:solidFill>
            <a:schemeClr val="accent6">
              <a:lumMod val="40000"/>
              <a:lumOff val="60000"/>
            </a:schemeClr>
          </a:soli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Load Balancer</a:t>
            </a:r>
            <a:endParaRPr b="0" lang="en-US" sz="1500" spc="-1" strike="noStrike">
              <a:latin typeface="Arial"/>
            </a:endParaRPr>
          </a:p>
        </p:txBody>
      </p:sp>
      <p:sp>
        <p:nvSpPr>
          <p:cNvPr id="310" name="CustomShape 26"/>
          <p:cNvSpPr/>
          <p:nvPr/>
        </p:nvSpPr>
        <p:spPr>
          <a:xfrm>
            <a:off x="4336920" y="3903840"/>
            <a:ext cx="447840" cy="362520"/>
          </a:xfrm>
          <a:prstGeom prst="right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311" name="CustomShape 27"/>
          <p:cNvSpPr/>
          <p:nvPr/>
        </p:nvSpPr>
        <p:spPr>
          <a:xfrm>
            <a:off x="4922280" y="3363480"/>
            <a:ext cx="1845720" cy="317880"/>
          </a:xfrm>
          <a:prstGeom prst="rect">
            <a:avLst/>
          </a:prstGeom>
          <a:solidFill>
            <a:schemeClr val="accent6">
              <a:lumMod val="40000"/>
              <a:lumOff val="60000"/>
            </a:schemeClr>
          </a:soli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ABIS Matcher</a:t>
            </a:r>
            <a:endParaRPr b="0" lang="en-US" sz="1500" spc="-1" strike="noStrike">
              <a:latin typeface="Arial"/>
            </a:endParaRPr>
          </a:p>
        </p:txBody>
      </p:sp>
      <p:sp>
        <p:nvSpPr>
          <p:cNvPr id="312" name="CustomShape 28"/>
          <p:cNvSpPr/>
          <p:nvPr/>
        </p:nvSpPr>
        <p:spPr>
          <a:xfrm>
            <a:off x="281880" y="1973160"/>
            <a:ext cx="684720" cy="40896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13" name="CustomShape 29"/>
          <p:cNvSpPr/>
          <p:nvPr/>
        </p:nvSpPr>
        <p:spPr>
          <a:xfrm>
            <a:off x="5614200" y="1971000"/>
            <a:ext cx="684720" cy="4111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14" name="CustomShape 30"/>
          <p:cNvSpPr/>
          <p:nvPr/>
        </p:nvSpPr>
        <p:spPr>
          <a:xfrm>
            <a:off x="420840" y="2505240"/>
            <a:ext cx="206640" cy="3441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15" name="CustomShape 31"/>
          <p:cNvSpPr/>
          <p:nvPr/>
        </p:nvSpPr>
        <p:spPr>
          <a:xfrm rot="17771400">
            <a:off x="2418120" y="1995840"/>
            <a:ext cx="206640" cy="18972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16" name="CustomShape 32"/>
          <p:cNvSpPr/>
          <p:nvPr/>
        </p:nvSpPr>
        <p:spPr>
          <a:xfrm>
            <a:off x="4827240" y="1971000"/>
            <a:ext cx="684720" cy="40896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17" name="CustomShape 33"/>
          <p:cNvSpPr/>
          <p:nvPr/>
        </p:nvSpPr>
        <p:spPr>
          <a:xfrm>
            <a:off x="1113120" y="1971000"/>
            <a:ext cx="684720" cy="4111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18" name="CustomShape 34"/>
          <p:cNvSpPr/>
          <p:nvPr/>
        </p:nvSpPr>
        <p:spPr>
          <a:xfrm>
            <a:off x="6400800" y="1968480"/>
            <a:ext cx="684720" cy="4111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Browser</a:t>
            </a:r>
            <a:endParaRPr b="0" lang="en-US" sz="1050" spc="-1" strike="noStrike">
              <a:latin typeface="Arial"/>
            </a:endParaRPr>
          </a:p>
        </p:txBody>
      </p:sp>
      <p:sp>
        <p:nvSpPr>
          <p:cNvPr id="319" name="CustomShape 35"/>
          <p:cNvSpPr/>
          <p:nvPr/>
        </p:nvSpPr>
        <p:spPr>
          <a:xfrm>
            <a:off x="7187760" y="1972080"/>
            <a:ext cx="684720" cy="4111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APEX</a:t>
            </a:r>
            <a:endParaRPr b="0" lang="en-US" sz="1050" spc="-1" strike="noStrike">
              <a:latin typeface="Arial"/>
            </a:endParaRPr>
          </a:p>
        </p:txBody>
      </p:sp>
      <p:sp>
        <p:nvSpPr>
          <p:cNvPr id="320" name="CustomShape 36"/>
          <p:cNvSpPr/>
          <p:nvPr/>
        </p:nvSpPr>
        <p:spPr>
          <a:xfrm>
            <a:off x="7974360" y="1968480"/>
            <a:ext cx="684720" cy="4111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Python</a:t>
            </a:r>
            <a:endParaRPr b="0" lang="en-US" sz="1050" spc="-1" strike="noStrike">
              <a:latin typeface="Arial"/>
            </a:endParaRPr>
          </a:p>
        </p:txBody>
      </p:sp>
      <p:sp>
        <p:nvSpPr>
          <p:cNvPr id="321" name="CustomShape 37"/>
          <p:cNvSpPr/>
          <p:nvPr/>
        </p:nvSpPr>
        <p:spPr>
          <a:xfrm>
            <a:off x="4827240" y="2439360"/>
            <a:ext cx="684720" cy="4111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PLSQL</a:t>
            </a:r>
            <a:endParaRPr b="0" lang="en-US" sz="1050" spc="-1" strike="noStrike">
              <a:latin typeface="Arial"/>
            </a:endParaRPr>
          </a:p>
        </p:txBody>
      </p:sp>
      <p:sp>
        <p:nvSpPr>
          <p:cNvPr id="322" name="CustomShape 38"/>
          <p:cNvSpPr/>
          <p:nvPr/>
        </p:nvSpPr>
        <p:spPr>
          <a:xfrm>
            <a:off x="5614200" y="2446560"/>
            <a:ext cx="684720" cy="4111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JavaScript</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7A73E82-02C4-4DFD-884E-7BBC3B7BB5F2}"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324" name="CustomShape 2"/>
          <p:cNvSpPr/>
          <p:nvPr/>
        </p:nvSpPr>
        <p:spPr>
          <a:xfrm>
            <a:off x="291600" y="2358360"/>
            <a:ext cx="8559720" cy="36504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Webservice REST API</a:t>
            </a:r>
            <a:endParaRPr b="0" lang="en-US" sz="1800" spc="-1" strike="noStrike">
              <a:latin typeface="Arial"/>
            </a:endParaRPr>
          </a:p>
        </p:txBody>
      </p:sp>
      <p:sp>
        <p:nvSpPr>
          <p:cNvPr id="325" name="CustomShape 3"/>
          <p:cNvSpPr/>
          <p:nvPr/>
        </p:nvSpPr>
        <p:spPr>
          <a:xfrm>
            <a:off x="759240" y="344916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Dispatcher</a:t>
            </a:r>
            <a:endParaRPr b="0" lang="en-US" sz="900" spc="-1" strike="noStrike">
              <a:latin typeface="Arial"/>
            </a:endParaRPr>
          </a:p>
        </p:txBody>
      </p:sp>
      <p:sp>
        <p:nvSpPr>
          <p:cNvPr id="326" name="CustomShape 4"/>
          <p:cNvSpPr/>
          <p:nvPr/>
        </p:nvSpPr>
        <p:spPr>
          <a:xfrm>
            <a:off x="621000" y="44769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Satellites</a:t>
            </a:r>
            <a:endParaRPr b="0" lang="en-US" sz="900" spc="-1" strike="noStrike">
              <a:latin typeface="Arial"/>
            </a:endParaRPr>
          </a:p>
        </p:txBody>
      </p:sp>
      <p:sp>
        <p:nvSpPr>
          <p:cNvPr id="327" name="CustomShape 5"/>
          <p:cNvSpPr/>
          <p:nvPr/>
        </p:nvSpPr>
        <p:spPr>
          <a:xfrm>
            <a:off x="3252240" y="5418720"/>
            <a:ext cx="913320" cy="611640"/>
          </a:xfrm>
          <a:prstGeom prst="flowChartMagneticDisk">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DB</a:t>
            </a:r>
            <a:endParaRPr b="0" lang="en-US" sz="900" spc="-1" strike="noStrike">
              <a:latin typeface="Arial"/>
            </a:endParaRPr>
          </a:p>
        </p:txBody>
      </p:sp>
      <p:sp>
        <p:nvSpPr>
          <p:cNvPr id="328" name="CustomShape 6"/>
          <p:cNvSpPr/>
          <p:nvPr/>
        </p:nvSpPr>
        <p:spPr>
          <a:xfrm>
            <a:off x="3349440" y="432036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Biometric Store</a:t>
            </a:r>
            <a:endParaRPr b="0" lang="en-US" sz="900" spc="-1" strike="noStrike">
              <a:latin typeface="Arial"/>
            </a:endParaRPr>
          </a:p>
        </p:txBody>
      </p:sp>
      <p:sp>
        <p:nvSpPr>
          <p:cNvPr id="329" name="CustomShape 7"/>
          <p:cNvSpPr/>
          <p:nvPr/>
        </p:nvSpPr>
        <p:spPr>
          <a:xfrm>
            <a:off x="2040840" y="432036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Sync</a:t>
            </a:r>
            <a:endParaRPr b="0" lang="en-US" sz="900" spc="-1" strike="noStrike">
              <a:latin typeface="Arial"/>
            </a:endParaRPr>
          </a:p>
        </p:txBody>
      </p:sp>
      <p:sp>
        <p:nvSpPr>
          <p:cNvPr id="330" name="CustomShape 8"/>
          <p:cNvSpPr/>
          <p:nvPr/>
        </p:nvSpPr>
        <p:spPr>
          <a:xfrm>
            <a:off x="5792760" y="2925000"/>
            <a:ext cx="2085840" cy="18036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Load balancer</a:t>
            </a:r>
            <a:endParaRPr b="0" lang="en-US" sz="900" spc="-1" strike="noStrike">
              <a:latin typeface="Arial"/>
            </a:endParaRPr>
          </a:p>
        </p:txBody>
      </p:sp>
      <p:sp>
        <p:nvSpPr>
          <p:cNvPr id="331" name="CustomShape 9"/>
          <p:cNvSpPr/>
          <p:nvPr/>
        </p:nvSpPr>
        <p:spPr>
          <a:xfrm>
            <a:off x="6830280" y="35301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LP Feature extractor</a:t>
            </a:r>
            <a:endParaRPr b="0" lang="en-US" sz="900" spc="-1" strike="noStrike">
              <a:latin typeface="Arial"/>
            </a:endParaRPr>
          </a:p>
        </p:txBody>
      </p:sp>
      <p:sp>
        <p:nvSpPr>
          <p:cNvPr id="332" name="CustomShape 10"/>
          <p:cNvSpPr/>
          <p:nvPr/>
        </p:nvSpPr>
        <p:spPr>
          <a:xfrm>
            <a:off x="5776200" y="522180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Template Recoder</a:t>
            </a:r>
            <a:endParaRPr b="0" lang="en-US" sz="900" spc="-1" strike="noStrike">
              <a:latin typeface="Arial"/>
            </a:endParaRPr>
          </a:p>
        </p:txBody>
      </p:sp>
      <p:sp>
        <p:nvSpPr>
          <p:cNvPr id="333" name="CustomShape 11"/>
          <p:cNvSpPr/>
          <p:nvPr/>
        </p:nvSpPr>
        <p:spPr>
          <a:xfrm>
            <a:off x="6827760" y="522180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1:1 Compare</a:t>
            </a:r>
            <a:endParaRPr b="0" lang="en-US" sz="900" spc="-1" strike="noStrike">
              <a:latin typeface="Arial"/>
            </a:endParaRPr>
          </a:p>
        </p:txBody>
      </p:sp>
      <p:sp>
        <p:nvSpPr>
          <p:cNvPr id="334" name="CustomShape 12"/>
          <p:cNvSpPr/>
          <p:nvPr/>
        </p:nvSpPr>
        <p:spPr>
          <a:xfrm>
            <a:off x="183240" y="5477760"/>
            <a:ext cx="1440000" cy="44856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Galleries</a:t>
            </a:r>
            <a:endParaRPr b="0" lang="en-US" sz="900" spc="-1" strike="noStrike">
              <a:latin typeface="Arial"/>
            </a:endParaRPr>
          </a:p>
        </p:txBody>
      </p:sp>
      <p:sp>
        <p:nvSpPr>
          <p:cNvPr id="335" name="CustomShape 13"/>
          <p:cNvSpPr/>
          <p:nvPr/>
        </p:nvSpPr>
        <p:spPr>
          <a:xfrm>
            <a:off x="4406400" y="1694520"/>
            <a:ext cx="330480" cy="519480"/>
          </a:xfrm>
          <a:prstGeom prst="upDownArrow">
            <a:avLst>
              <a:gd name="adj1" fmla="val 50000"/>
              <a:gd name="adj2" fmla="val 5000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
        <p:nvSpPr>
          <p:cNvPr id="336" name="CustomShape 14"/>
          <p:cNvSpPr/>
          <p:nvPr/>
        </p:nvSpPr>
        <p:spPr>
          <a:xfrm>
            <a:off x="4722120" y="43779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Palm print feature extractor</a:t>
            </a:r>
            <a:endParaRPr b="0" lang="en-US" sz="900" spc="-1" strike="noStrike">
              <a:latin typeface="Arial"/>
            </a:endParaRPr>
          </a:p>
        </p:txBody>
      </p:sp>
      <p:sp>
        <p:nvSpPr>
          <p:cNvPr id="337" name="CustomShape 15"/>
          <p:cNvSpPr/>
          <p:nvPr/>
        </p:nvSpPr>
        <p:spPr>
          <a:xfrm>
            <a:off x="5776200" y="43779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Iris feature extractor</a:t>
            </a:r>
            <a:endParaRPr b="0" lang="en-US" sz="900" spc="-1" strike="noStrike">
              <a:latin typeface="Arial"/>
            </a:endParaRPr>
          </a:p>
        </p:txBody>
      </p:sp>
      <p:sp>
        <p:nvSpPr>
          <p:cNvPr id="338" name="CustomShape 16"/>
          <p:cNvSpPr/>
          <p:nvPr/>
        </p:nvSpPr>
        <p:spPr>
          <a:xfrm>
            <a:off x="6828840" y="43761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ITL Converter</a:t>
            </a:r>
            <a:endParaRPr b="0" lang="en-US" sz="900" spc="-1" strike="noStrike">
              <a:latin typeface="Arial"/>
            </a:endParaRPr>
          </a:p>
        </p:txBody>
      </p:sp>
      <p:sp>
        <p:nvSpPr>
          <p:cNvPr id="339" name="CustomShape 17"/>
          <p:cNvSpPr/>
          <p:nvPr/>
        </p:nvSpPr>
        <p:spPr>
          <a:xfrm>
            <a:off x="4722120" y="522180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Template Accessor</a:t>
            </a:r>
            <a:endParaRPr b="0" lang="en-US" sz="900" spc="-1" strike="noStrike">
              <a:latin typeface="Arial"/>
            </a:endParaRPr>
          </a:p>
        </p:txBody>
      </p:sp>
      <p:sp>
        <p:nvSpPr>
          <p:cNvPr id="340" name="CustomShape 18"/>
          <p:cNvSpPr/>
          <p:nvPr/>
        </p:nvSpPr>
        <p:spPr>
          <a:xfrm>
            <a:off x="7884360" y="35301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NFIQ 2.0</a:t>
            </a:r>
            <a:endParaRPr b="0" lang="en-US" sz="900" spc="-1" strike="noStrike">
              <a:latin typeface="Arial"/>
            </a:endParaRPr>
          </a:p>
        </p:txBody>
      </p:sp>
      <p:sp>
        <p:nvSpPr>
          <p:cNvPr id="341" name="CustomShape 19"/>
          <p:cNvSpPr/>
          <p:nvPr/>
        </p:nvSpPr>
        <p:spPr>
          <a:xfrm>
            <a:off x="7884360" y="43761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Matching Result</a:t>
            </a:r>
            <a:endParaRPr b="0" lang="en-US" sz="900" spc="-1" strike="noStrike">
              <a:latin typeface="Arial"/>
            </a:endParaRPr>
          </a:p>
        </p:txBody>
      </p:sp>
      <p:sp>
        <p:nvSpPr>
          <p:cNvPr id="342" name="CustomShape 20"/>
          <p:cNvSpPr/>
          <p:nvPr/>
        </p:nvSpPr>
        <p:spPr>
          <a:xfrm>
            <a:off x="7879680" y="522180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Latent palm feature extractor</a:t>
            </a:r>
            <a:endParaRPr b="0" lang="en-US" sz="900" spc="-1" strike="noStrike">
              <a:latin typeface="Arial"/>
            </a:endParaRPr>
          </a:p>
        </p:txBody>
      </p:sp>
      <p:sp>
        <p:nvSpPr>
          <p:cNvPr id="343" name="CustomShape 21"/>
          <p:cNvSpPr/>
          <p:nvPr/>
        </p:nvSpPr>
        <p:spPr>
          <a:xfrm>
            <a:off x="4722120" y="35301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Face feature extractor</a:t>
            </a:r>
            <a:endParaRPr b="0" lang="en-US" sz="900" spc="-1" strike="noStrike">
              <a:latin typeface="Arial"/>
            </a:endParaRPr>
          </a:p>
        </p:txBody>
      </p:sp>
      <p:sp>
        <p:nvSpPr>
          <p:cNvPr id="344" name="CustomShape 22"/>
          <p:cNvSpPr/>
          <p:nvPr/>
        </p:nvSpPr>
        <p:spPr>
          <a:xfrm>
            <a:off x="5776200" y="3530160"/>
            <a:ext cx="862920" cy="71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Fingerprint Feature extractor</a:t>
            </a:r>
            <a:endParaRPr b="0" lang="en-US" sz="900" spc="-1" strike="noStrike">
              <a:latin typeface="Arial"/>
            </a:endParaRPr>
          </a:p>
        </p:txBody>
      </p:sp>
      <p:sp>
        <p:nvSpPr>
          <p:cNvPr id="345" name="CustomShape 23"/>
          <p:cNvSpPr/>
          <p:nvPr/>
        </p:nvSpPr>
        <p:spPr>
          <a:xfrm flipH="1">
            <a:off x="1110960" y="4169160"/>
            <a:ext cx="5400" cy="30672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6" name="CustomShape 24"/>
          <p:cNvSpPr/>
          <p:nvPr/>
        </p:nvSpPr>
        <p:spPr>
          <a:xfrm>
            <a:off x="3709440" y="5040360"/>
            <a:ext cx="360" cy="37728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7" name="CustomShape 25"/>
          <p:cNvSpPr/>
          <p:nvPr/>
        </p:nvSpPr>
        <p:spPr>
          <a:xfrm>
            <a:off x="2760840" y="4680360"/>
            <a:ext cx="587520" cy="36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8" name="CustomShape 26"/>
          <p:cNvSpPr/>
          <p:nvPr/>
        </p:nvSpPr>
        <p:spPr>
          <a:xfrm rot="5400000">
            <a:off x="3344040" y="3090960"/>
            <a:ext cx="1594440" cy="861480"/>
          </a:xfrm>
          <a:prstGeom prst="curvedConnector3">
            <a:avLst>
              <a:gd name="adj1" fmla="val 50000"/>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9" name="CustomShape 27"/>
          <p:cNvSpPr/>
          <p:nvPr/>
        </p:nvSpPr>
        <p:spPr>
          <a:xfrm>
            <a:off x="1479240" y="3809160"/>
            <a:ext cx="920880" cy="510120"/>
          </a:xfrm>
          <a:prstGeom prst="curvedConnector2">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50" name="CustomShape 28"/>
          <p:cNvSpPr/>
          <p:nvPr/>
        </p:nvSpPr>
        <p:spPr>
          <a:xfrm>
            <a:off x="992880" y="5169600"/>
            <a:ext cx="9000" cy="30708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51" name="CustomShape 29"/>
          <p:cNvSpPr/>
          <p:nvPr/>
        </p:nvSpPr>
        <p:spPr>
          <a:xfrm flipH="1" rot="16200000">
            <a:off x="5603400" y="1692360"/>
            <a:ext cx="199440" cy="2263320"/>
          </a:xfrm>
          <a:prstGeom prst="curvedConnector3">
            <a:avLst>
              <a:gd name="adj1" fmla="val 50000"/>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52" name="CustomShape 30"/>
          <p:cNvSpPr/>
          <p:nvPr/>
        </p:nvSpPr>
        <p:spPr>
          <a:xfrm>
            <a:off x="6732360" y="3141000"/>
            <a:ext cx="83880" cy="321480"/>
          </a:xfrm>
          <a:prstGeom prst="upDownArrow">
            <a:avLst>
              <a:gd name="adj1" fmla="val 50000"/>
              <a:gd name="adj2" fmla="val 5000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
        <p:nvSpPr>
          <p:cNvPr id="353" name="CustomShape 31"/>
          <p:cNvSpPr/>
          <p:nvPr/>
        </p:nvSpPr>
        <p:spPr>
          <a:xfrm rot="5400000">
            <a:off x="2484000" y="1360080"/>
            <a:ext cx="723600" cy="3452040"/>
          </a:xfrm>
          <a:prstGeom prst="curvedConnector3">
            <a:avLst>
              <a:gd name="adj1" fmla="val 50000"/>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54" name="CustomShape 32"/>
          <p:cNvSpPr/>
          <p:nvPr/>
        </p:nvSpPr>
        <p:spPr>
          <a:xfrm>
            <a:off x="706680" y="289440"/>
            <a:ext cx="7885800" cy="8546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300" spc="-1" strike="noStrike">
                <a:solidFill>
                  <a:srgbClr val="000000"/>
                </a:solidFill>
                <a:latin typeface="Calibri Light"/>
                <a:ea typeface="DejaVu Sans"/>
              </a:rPr>
              <a:t>ABIS Webservice REST API</a:t>
            </a:r>
            <a:endParaRPr b="0" lang="en-US" sz="33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35"/>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3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42">
                                  <p:stCondLst>
                                    <p:cond delay="0"/>
                                  </p:stCondLst>
                                  <p:childTnLst>
                                    <p:set>
                                      <p:cBhvr>
                                        <p:cTn id="12" dur="1" fill="hold">
                                          <p:stCondLst>
                                            <p:cond delay="0"/>
                                          </p:stCondLst>
                                        </p:cTn>
                                        <p:tgtEl>
                                          <p:spTgt spid="326"/>
                                        </p:tgtEl>
                                        <p:attrNameLst>
                                          <p:attrName>style.visibility</p:attrName>
                                        </p:attrNameLst>
                                      </p:cBhvr>
                                      <p:to>
                                        <p:strVal val="visible"/>
                                      </p:to>
                                    </p:set>
                                    <p:animEffect filter="fade" transition="in">
                                      <p:cBhvr additive="repl">
                                        <p:cTn id="13" dur="1000"/>
                                        <p:tgtEl>
                                          <p:spTgt spid="326"/>
                                        </p:tgtEl>
                                      </p:cBhvr>
                                    </p:animEffect>
                                    <p:anim calcmode="lin" valueType="num">
                                      <p:cBhvr additive="repl">
                                        <p:cTn id="14" dur="1000" fill="hold"/>
                                        <p:tgtEl>
                                          <p:spTgt spid="326"/>
                                        </p:tgtEl>
                                        <p:attrNameLst>
                                          <p:attrName>ppt_x</p:attrName>
                                        </p:attrNameLst>
                                      </p:cBhvr>
                                      <p:tavLst>
                                        <p:tav tm="0">
                                          <p:val>
                                            <p:strVal val="#ppt_x"/>
                                          </p:val>
                                        </p:tav>
                                        <p:tav tm="100000">
                                          <p:val>
                                            <p:strVal val="#ppt_x"/>
                                          </p:val>
                                        </p:tav>
                                      </p:tavLst>
                                    </p:anim>
                                    <p:anim calcmode="lin" valueType="num">
                                      <p:cBhvr additive="repl">
                                        <p:cTn id="15" dur="1000" fill="hold"/>
                                        <p:tgtEl>
                                          <p:spTgt spid="3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42">
                                  <p:stCondLst>
                                    <p:cond delay="0"/>
                                  </p:stCondLst>
                                  <p:childTnLst>
                                    <p:set>
                                      <p:cBhvr>
                                        <p:cTn id="19" dur="1" fill="hold">
                                          <p:stCondLst>
                                            <p:cond delay="0"/>
                                          </p:stCondLst>
                                        </p:cTn>
                                        <p:tgtEl>
                                          <p:spTgt spid="353"/>
                                        </p:tgtEl>
                                        <p:attrNameLst>
                                          <p:attrName>style.visibility</p:attrName>
                                        </p:attrNameLst>
                                      </p:cBhvr>
                                      <p:to>
                                        <p:strVal val="visible"/>
                                      </p:to>
                                    </p:set>
                                    <p:animEffect filter="fade" transition="in">
                                      <p:cBhvr additive="repl">
                                        <p:cTn id="20" dur="1000"/>
                                        <p:tgtEl>
                                          <p:spTgt spid="353"/>
                                        </p:tgtEl>
                                      </p:cBhvr>
                                    </p:animEffect>
                                    <p:anim calcmode="lin" valueType="num">
                                      <p:cBhvr additive="repl">
                                        <p:cTn id="21" dur="1000" fill="hold"/>
                                        <p:tgtEl>
                                          <p:spTgt spid="353"/>
                                        </p:tgtEl>
                                        <p:attrNameLst>
                                          <p:attrName>ppt_x</p:attrName>
                                        </p:attrNameLst>
                                      </p:cBhvr>
                                      <p:tavLst>
                                        <p:tav tm="0">
                                          <p:val>
                                            <p:strVal val="#ppt_x"/>
                                          </p:val>
                                        </p:tav>
                                        <p:tav tm="100000">
                                          <p:val>
                                            <p:strVal val="#ppt_x"/>
                                          </p:val>
                                        </p:tav>
                                      </p:tavLst>
                                    </p:anim>
                                    <p:anim calcmode="lin" valueType="num">
                                      <p:cBhvr additive="repl">
                                        <p:cTn id="22" dur="1000" fill="hold"/>
                                        <p:tgtEl>
                                          <p:spTgt spid="353"/>
                                        </p:tgtEl>
                                        <p:attrNameLst>
                                          <p:attrName>ppt_y</p:attrName>
                                        </p:attrNameLst>
                                      </p:cBhvr>
                                      <p:tavLst>
                                        <p:tav tm="0">
                                          <p:val>
                                            <p:strVal val="#ppt_y+.1"/>
                                          </p:val>
                                        </p:tav>
                                        <p:tav tm="100000">
                                          <p:val>
                                            <p:strVal val="#ppt_y"/>
                                          </p:val>
                                        </p:tav>
                                      </p:tavLst>
                                    </p:anim>
                                  </p:childTnLst>
                                </p:cTn>
                              </p:par>
                              <p:par>
                                <p:cTn id="23" nodeType="withEffect" fill="hold" presetClass="entr" presetID="42">
                                  <p:stCondLst>
                                    <p:cond delay="0"/>
                                  </p:stCondLst>
                                  <p:childTnLst>
                                    <p:set>
                                      <p:cBhvr>
                                        <p:cTn id="24" dur="1" fill="hold">
                                          <p:stCondLst>
                                            <p:cond delay="0"/>
                                          </p:stCondLst>
                                        </p:cTn>
                                        <p:tgtEl>
                                          <p:spTgt spid="325"/>
                                        </p:tgtEl>
                                        <p:attrNameLst>
                                          <p:attrName>style.visibility</p:attrName>
                                        </p:attrNameLst>
                                      </p:cBhvr>
                                      <p:to>
                                        <p:strVal val="visible"/>
                                      </p:to>
                                    </p:set>
                                    <p:animEffect filter="fade" transition="in">
                                      <p:cBhvr additive="repl">
                                        <p:cTn id="25" dur="1000"/>
                                        <p:tgtEl>
                                          <p:spTgt spid="325"/>
                                        </p:tgtEl>
                                      </p:cBhvr>
                                    </p:animEffect>
                                    <p:anim calcmode="lin" valueType="num">
                                      <p:cBhvr additive="repl">
                                        <p:cTn id="26" dur="1000" fill="hold"/>
                                        <p:tgtEl>
                                          <p:spTgt spid="325"/>
                                        </p:tgtEl>
                                        <p:attrNameLst>
                                          <p:attrName>ppt_x</p:attrName>
                                        </p:attrNameLst>
                                      </p:cBhvr>
                                      <p:tavLst>
                                        <p:tav tm="0">
                                          <p:val>
                                            <p:strVal val="#ppt_x"/>
                                          </p:val>
                                        </p:tav>
                                        <p:tav tm="100000">
                                          <p:val>
                                            <p:strVal val="#ppt_x"/>
                                          </p:val>
                                        </p:tav>
                                      </p:tavLst>
                                    </p:anim>
                                    <p:anim calcmode="lin" valueType="num">
                                      <p:cBhvr additive="repl">
                                        <p:cTn id="27" dur="1000" fill="hold"/>
                                        <p:tgtEl>
                                          <p:spTgt spid="325"/>
                                        </p:tgtEl>
                                        <p:attrNameLst>
                                          <p:attrName>ppt_y</p:attrName>
                                        </p:attrNameLst>
                                      </p:cBhvr>
                                      <p:tavLst>
                                        <p:tav tm="0">
                                          <p:val>
                                            <p:strVal val="#ppt_y+.1"/>
                                          </p:val>
                                        </p:tav>
                                        <p:tav tm="100000">
                                          <p:val>
                                            <p:strVal val="#ppt_y"/>
                                          </p:val>
                                        </p:tav>
                                      </p:tavLst>
                                    </p:anim>
                                  </p:childTnLst>
                                </p:cTn>
                              </p:par>
                              <p:par>
                                <p:cTn id="28" nodeType="withEffect" fill="hold" presetClass="entr" presetID="42">
                                  <p:stCondLst>
                                    <p:cond delay="0"/>
                                  </p:stCondLst>
                                  <p:childTnLst>
                                    <p:set>
                                      <p:cBhvr>
                                        <p:cTn id="29" dur="1" fill="hold">
                                          <p:stCondLst>
                                            <p:cond delay="0"/>
                                          </p:stCondLst>
                                        </p:cTn>
                                        <p:tgtEl>
                                          <p:spTgt spid="345"/>
                                        </p:tgtEl>
                                        <p:attrNameLst>
                                          <p:attrName>style.visibility</p:attrName>
                                        </p:attrNameLst>
                                      </p:cBhvr>
                                      <p:to>
                                        <p:strVal val="visible"/>
                                      </p:to>
                                    </p:set>
                                    <p:animEffect filter="fade" transition="in">
                                      <p:cBhvr additive="repl">
                                        <p:cTn id="30" dur="1000"/>
                                        <p:tgtEl>
                                          <p:spTgt spid="345"/>
                                        </p:tgtEl>
                                      </p:cBhvr>
                                    </p:animEffect>
                                    <p:anim calcmode="lin" valueType="num">
                                      <p:cBhvr additive="repl">
                                        <p:cTn id="31" dur="1000" fill="hold"/>
                                        <p:tgtEl>
                                          <p:spTgt spid="345"/>
                                        </p:tgtEl>
                                        <p:attrNameLst>
                                          <p:attrName>ppt_x</p:attrName>
                                        </p:attrNameLst>
                                      </p:cBhvr>
                                      <p:tavLst>
                                        <p:tav tm="0">
                                          <p:val>
                                            <p:strVal val="#ppt_x"/>
                                          </p:val>
                                        </p:tav>
                                        <p:tav tm="100000">
                                          <p:val>
                                            <p:strVal val="#ppt_x"/>
                                          </p:val>
                                        </p:tav>
                                      </p:tavLst>
                                    </p:anim>
                                    <p:anim calcmode="lin" valueType="num">
                                      <p:cBhvr additive="repl">
                                        <p:cTn id="32" dur="1000" fill="hold"/>
                                        <p:tgtEl>
                                          <p:spTgt spid="34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42">
                                  <p:stCondLst>
                                    <p:cond delay="0"/>
                                  </p:stCondLst>
                                  <p:childTnLst>
                                    <p:set>
                                      <p:cBhvr>
                                        <p:cTn id="36" dur="1" fill="hold">
                                          <p:stCondLst>
                                            <p:cond delay="0"/>
                                          </p:stCondLst>
                                        </p:cTn>
                                        <p:tgtEl>
                                          <p:spTgt spid="350"/>
                                        </p:tgtEl>
                                        <p:attrNameLst>
                                          <p:attrName>style.visibility</p:attrName>
                                        </p:attrNameLst>
                                      </p:cBhvr>
                                      <p:to>
                                        <p:strVal val="visible"/>
                                      </p:to>
                                    </p:set>
                                    <p:animEffect filter="fade" transition="in">
                                      <p:cBhvr additive="repl">
                                        <p:cTn id="37" dur="1000"/>
                                        <p:tgtEl>
                                          <p:spTgt spid="350"/>
                                        </p:tgtEl>
                                      </p:cBhvr>
                                    </p:animEffect>
                                    <p:anim calcmode="lin" valueType="num">
                                      <p:cBhvr additive="repl">
                                        <p:cTn id="38" dur="1000" fill="hold"/>
                                        <p:tgtEl>
                                          <p:spTgt spid="350"/>
                                        </p:tgtEl>
                                        <p:attrNameLst>
                                          <p:attrName>ppt_x</p:attrName>
                                        </p:attrNameLst>
                                      </p:cBhvr>
                                      <p:tavLst>
                                        <p:tav tm="0">
                                          <p:val>
                                            <p:strVal val="#ppt_x"/>
                                          </p:val>
                                        </p:tav>
                                        <p:tav tm="100000">
                                          <p:val>
                                            <p:strVal val="#ppt_x"/>
                                          </p:val>
                                        </p:tav>
                                      </p:tavLst>
                                    </p:anim>
                                    <p:anim calcmode="lin" valueType="num">
                                      <p:cBhvr additive="repl">
                                        <p:cTn id="39" dur="1000" fill="hold"/>
                                        <p:tgtEl>
                                          <p:spTgt spid="350"/>
                                        </p:tgtEl>
                                        <p:attrNameLst>
                                          <p:attrName>ppt_y</p:attrName>
                                        </p:attrNameLst>
                                      </p:cBhvr>
                                      <p:tavLst>
                                        <p:tav tm="0">
                                          <p:val>
                                            <p:strVal val="#ppt_y+.1"/>
                                          </p:val>
                                        </p:tav>
                                        <p:tav tm="100000">
                                          <p:val>
                                            <p:strVal val="#ppt_y"/>
                                          </p:val>
                                        </p:tav>
                                      </p:tavLst>
                                    </p:anim>
                                  </p:childTnLst>
                                </p:cTn>
                              </p:par>
                              <p:par>
                                <p:cTn id="40" nodeType="withEffect" fill="hold" presetClass="entr" presetID="42">
                                  <p:stCondLst>
                                    <p:cond delay="0"/>
                                  </p:stCondLst>
                                  <p:childTnLst>
                                    <p:set>
                                      <p:cBhvr>
                                        <p:cTn id="41" dur="1" fill="hold">
                                          <p:stCondLst>
                                            <p:cond delay="0"/>
                                          </p:stCondLst>
                                        </p:cTn>
                                        <p:tgtEl>
                                          <p:spTgt spid="334"/>
                                        </p:tgtEl>
                                        <p:attrNameLst>
                                          <p:attrName>style.visibility</p:attrName>
                                        </p:attrNameLst>
                                      </p:cBhvr>
                                      <p:to>
                                        <p:strVal val="visible"/>
                                      </p:to>
                                    </p:set>
                                    <p:animEffect filter="fade" transition="in">
                                      <p:cBhvr additive="repl">
                                        <p:cTn id="42" dur="1000"/>
                                        <p:tgtEl>
                                          <p:spTgt spid="334"/>
                                        </p:tgtEl>
                                      </p:cBhvr>
                                    </p:animEffect>
                                    <p:anim calcmode="lin" valueType="num">
                                      <p:cBhvr additive="repl">
                                        <p:cTn id="43" dur="1000" fill="hold"/>
                                        <p:tgtEl>
                                          <p:spTgt spid="334"/>
                                        </p:tgtEl>
                                        <p:attrNameLst>
                                          <p:attrName>ppt_x</p:attrName>
                                        </p:attrNameLst>
                                      </p:cBhvr>
                                      <p:tavLst>
                                        <p:tav tm="0">
                                          <p:val>
                                            <p:strVal val="#ppt_x"/>
                                          </p:val>
                                        </p:tav>
                                        <p:tav tm="100000">
                                          <p:val>
                                            <p:strVal val="#ppt_x"/>
                                          </p:val>
                                        </p:tav>
                                      </p:tavLst>
                                    </p:anim>
                                    <p:anim calcmode="lin" valueType="num">
                                      <p:cBhvr additive="repl">
                                        <p:cTn id="44" dur="1000" fill="hold"/>
                                        <p:tgtEl>
                                          <p:spTgt spid="33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42">
                                  <p:stCondLst>
                                    <p:cond delay="0"/>
                                  </p:stCondLst>
                                  <p:childTnLst>
                                    <p:set>
                                      <p:cBhvr>
                                        <p:cTn id="48" dur="1" fill="hold">
                                          <p:stCondLst>
                                            <p:cond delay="0"/>
                                          </p:stCondLst>
                                        </p:cTn>
                                        <p:tgtEl>
                                          <p:spTgt spid="327"/>
                                        </p:tgtEl>
                                        <p:attrNameLst>
                                          <p:attrName>style.visibility</p:attrName>
                                        </p:attrNameLst>
                                      </p:cBhvr>
                                      <p:to>
                                        <p:strVal val="visible"/>
                                      </p:to>
                                    </p:set>
                                    <p:animEffect filter="fade" transition="in">
                                      <p:cBhvr additive="repl">
                                        <p:cTn id="49" dur="1000"/>
                                        <p:tgtEl>
                                          <p:spTgt spid="327"/>
                                        </p:tgtEl>
                                      </p:cBhvr>
                                    </p:animEffect>
                                    <p:anim calcmode="lin" valueType="num">
                                      <p:cBhvr additive="repl">
                                        <p:cTn id="50" dur="1000" fill="hold"/>
                                        <p:tgtEl>
                                          <p:spTgt spid="327"/>
                                        </p:tgtEl>
                                        <p:attrNameLst>
                                          <p:attrName>ppt_x</p:attrName>
                                        </p:attrNameLst>
                                      </p:cBhvr>
                                      <p:tavLst>
                                        <p:tav tm="0">
                                          <p:val>
                                            <p:strVal val="#ppt_x"/>
                                          </p:val>
                                        </p:tav>
                                        <p:tav tm="100000">
                                          <p:val>
                                            <p:strVal val="#ppt_x"/>
                                          </p:val>
                                        </p:tav>
                                      </p:tavLst>
                                    </p:anim>
                                    <p:anim calcmode="lin" valueType="num">
                                      <p:cBhvr additive="repl">
                                        <p:cTn id="51" dur="1000" fill="hold"/>
                                        <p:tgtEl>
                                          <p:spTgt spid="32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2">
                                  <p:stCondLst>
                                    <p:cond delay="0"/>
                                  </p:stCondLst>
                                  <p:childTnLst>
                                    <p:set>
                                      <p:cBhvr>
                                        <p:cTn id="55" dur="1" fill="hold">
                                          <p:stCondLst>
                                            <p:cond delay="0"/>
                                          </p:stCondLst>
                                        </p:cTn>
                                        <p:tgtEl>
                                          <p:spTgt spid="328"/>
                                        </p:tgtEl>
                                        <p:attrNameLst>
                                          <p:attrName>style.visibility</p:attrName>
                                        </p:attrNameLst>
                                      </p:cBhvr>
                                      <p:to>
                                        <p:strVal val="visible"/>
                                      </p:to>
                                    </p:set>
                                    <p:animEffect filter="fade" transition="in">
                                      <p:cBhvr additive="repl">
                                        <p:cTn id="56" dur="1000"/>
                                        <p:tgtEl>
                                          <p:spTgt spid="328"/>
                                        </p:tgtEl>
                                      </p:cBhvr>
                                    </p:animEffect>
                                    <p:anim calcmode="lin" valueType="num">
                                      <p:cBhvr additive="repl">
                                        <p:cTn id="57" dur="1000" fill="hold"/>
                                        <p:tgtEl>
                                          <p:spTgt spid="328"/>
                                        </p:tgtEl>
                                        <p:attrNameLst>
                                          <p:attrName>ppt_x</p:attrName>
                                        </p:attrNameLst>
                                      </p:cBhvr>
                                      <p:tavLst>
                                        <p:tav tm="0">
                                          <p:val>
                                            <p:strVal val="#ppt_x"/>
                                          </p:val>
                                        </p:tav>
                                        <p:tav tm="100000">
                                          <p:val>
                                            <p:strVal val="#ppt_x"/>
                                          </p:val>
                                        </p:tav>
                                      </p:tavLst>
                                    </p:anim>
                                    <p:anim calcmode="lin" valueType="num">
                                      <p:cBhvr additive="repl">
                                        <p:cTn id="58" dur="1000" fill="hold"/>
                                        <p:tgtEl>
                                          <p:spTgt spid="328"/>
                                        </p:tgtEl>
                                        <p:attrNameLst>
                                          <p:attrName>ppt_y</p:attrName>
                                        </p:attrNameLst>
                                      </p:cBhvr>
                                      <p:tavLst>
                                        <p:tav tm="0">
                                          <p:val>
                                            <p:strVal val="#ppt_y+.1"/>
                                          </p:val>
                                        </p:tav>
                                        <p:tav tm="100000">
                                          <p:val>
                                            <p:strVal val="#ppt_y"/>
                                          </p:val>
                                        </p:tav>
                                      </p:tavLst>
                                    </p:anim>
                                  </p:childTnLst>
                                </p:cTn>
                              </p:par>
                              <p:par>
                                <p:cTn id="59" nodeType="withEffect" fill="hold" presetClass="entr" presetID="42">
                                  <p:stCondLst>
                                    <p:cond delay="0"/>
                                  </p:stCondLst>
                                  <p:childTnLst>
                                    <p:set>
                                      <p:cBhvr>
                                        <p:cTn id="60" dur="1" fill="hold">
                                          <p:stCondLst>
                                            <p:cond delay="0"/>
                                          </p:stCondLst>
                                        </p:cTn>
                                        <p:tgtEl>
                                          <p:spTgt spid="346"/>
                                        </p:tgtEl>
                                        <p:attrNameLst>
                                          <p:attrName>style.visibility</p:attrName>
                                        </p:attrNameLst>
                                      </p:cBhvr>
                                      <p:to>
                                        <p:strVal val="visible"/>
                                      </p:to>
                                    </p:set>
                                    <p:animEffect filter="fade" transition="in">
                                      <p:cBhvr additive="repl">
                                        <p:cTn id="61" dur="1000"/>
                                        <p:tgtEl>
                                          <p:spTgt spid="346"/>
                                        </p:tgtEl>
                                      </p:cBhvr>
                                    </p:animEffect>
                                    <p:anim calcmode="lin" valueType="num">
                                      <p:cBhvr additive="repl">
                                        <p:cTn id="62" dur="1000" fill="hold"/>
                                        <p:tgtEl>
                                          <p:spTgt spid="346"/>
                                        </p:tgtEl>
                                        <p:attrNameLst>
                                          <p:attrName>ppt_x</p:attrName>
                                        </p:attrNameLst>
                                      </p:cBhvr>
                                      <p:tavLst>
                                        <p:tav tm="0">
                                          <p:val>
                                            <p:strVal val="#ppt_x"/>
                                          </p:val>
                                        </p:tav>
                                        <p:tav tm="100000">
                                          <p:val>
                                            <p:strVal val="#ppt_x"/>
                                          </p:val>
                                        </p:tav>
                                      </p:tavLst>
                                    </p:anim>
                                    <p:anim calcmode="lin" valueType="num">
                                      <p:cBhvr additive="repl">
                                        <p:cTn id="63" dur="1000" fill="hold"/>
                                        <p:tgtEl>
                                          <p:spTgt spid="346"/>
                                        </p:tgtEl>
                                        <p:attrNameLst>
                                          <p:attrName>ppt_y</p:attrName>
                                        </p:attrNameLst>
                                      </p:cBhvr>
                                      <p:tavLst>
                                        <p:tav tm="0">
                                          <p:val>
                                            <p:strVal val="#ppt_y+.1"/>
                                          </p:val>
                                        </p:tav>
                                        <p:tav tm="100000">
                                          <p:val>
                                            <p:strVal val="#ppt_y"/>
                                          </p:val>
                                        </p:tav>
                                      </p:tavLst>
                                    </p:anim>
                                  </p:childTnLst>
                                </p:cTn>
                              </p:par>
                              <p:par>
                                <p:cTn id="64" nodeType="withEffect" fill="hold" presetClass="entr" presetID="42">
                                  <p:stCondLst>
                                    <p:cond delay="0"/>
                                  </p:stCondLst>
                                  <p:childTnLst>
                                    <p:set>
                                      <p:cBhvr>
                                        <p:cTn id="65" dur="1" fill="hold">
                                          <p:stCondLst>
                                            <p:cond delay="0"/>
                                          </p:stCondLst>
                                        </p:cTn>
                                        <p:tgtEl>
                                          <p:spTgt spid="348"/>
                                        </p:tgtEl>
                                        <p:attrNameLst>
                                          <p:attrName>style.visibility</p:attrName>
                                        </p:attrNameLst>
                                      </p:cBhvr>
                                      <p:to>
                                        <p:strVal val="visible"/>
                                      </p:to>
                                    </p:set>
                                    <p:animEffect filter="fade" transition="in">
                                      <p:cBhvr additive="repl">
                                        <p:cTn id="66" dur="1000"/>
                                        <p:tgtEl>
                                          <p:spTgt spid="348"/>
                                        </p:tgtEl>
                                      </p:cBhvr>
                                    </p:animEffect>
                                    <p:anim calcmode="lin" valueType="num">
                                      <p:cBhvr additive="repl">
                                        <p:cTn id="67" dur="1000" fill="hold"/>
                                        <p:tgtEl>
                                          <p:spTgt spid="348"/>
                                        </p:tgtEl>
                                        <p:attrNameLst>
                                          <p:attrName>ppt_x</p:attrName>
                                        </p:attrNameLst>
                                      </p:cBhvr>
                                      <p:tavLst>
                                        <p:tav tm="0">
                                          <p:val>
                                            <p:strVal val="#ppt_x"/>
                                          </p:val>
                                        </p:tav>
                                        <p:tav tm="100000">
                                          <p:val>
                                            <p:strVal val="#ppt_x"/>
                                          </p:val>
                                        </p:tav>
                                      </p:tavLst>
                                    </p:anim>
                                    <p:anim calcmode="lin" valueType="num">
                                      <p:cBhvr additive="repl">
                                        <p:cTn id="68" dur="1000" fill="hold"/>
                                        <p:tgtEl>
                                          <p:spTgt spid="34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42">
                                  <p:stCondLst>
                                    <p:cond delay="0"/>
                                  </p:stCondLst>
                                  <p:childTnLst>
                                    <p:set>
                                      <p:cBhvr>
                                        <p:cTn id="72" dur="1" fill="hold">
                                          <p:stCondLst>
                                            <p:cond delay="0"/>
                                          </p:stCondLst>
                                        </p:cTn>
                                        <p:tgtEl>
                                          <p:spTgt spid="329"/>
                                        </p:tgtEl>
                                        <p:attrNameLst>
                                          <p:attrName>style.visibility</p:attrName>
                                        </p:attrNameLst>
                                      </p:cBhvr>
                                      <p:to>
                                        <p:strVal val="visible"/>
                                      </p:to>
                                    </p:set>
                                    <p:animEffect filter="fade" transition="in">
                                      <p:cBhvr additive="repl">
                                        <p:cTn id="73" dur="1000"/>
                                        <p:tgtEl>
                                          <p:spTgt spid="329"/>
                                        </p:tgtEl>
                                      </p:cBhvr>
                                    </p:animEffect>
                                    <p:anim calcmode="lin" valueType="num">
                                      <p:cBhvr additive="repl">
                                        <p:cTn id="74" dur="1000" fill="hold"/>
                                        <p:tgtEl>
                                          <p:spTgt spid="329"/>
                                        </p:tgtEl>
                                        <p:attrNameLst>
                                          <p:attrName>ppt_x</p:attrName>
                                        </p:attrNameLst>
                                      </p:cBhvr>
                                      <p:tavLst>
                                        <p:tav tm="0">
                                          <p:val>
                                            <p:strVal val="#ppt_x"/>
                                          </p:val>
                                        </p:tav>
                                        <p:tav tm="100000">
                                          <p:val>
                                            <p:strVal val="#ppt_x"/>
                                          </p:val>
                                        </p:tav>
                                      </p:tavLst>
                                    </p:anim>
                                    <p:anim calcmode="lin" valueType="num">
                                      <p:cBhvr additive="repl">
                                        <p:cTn id="75" dur="1000" fill="hold"/>
                                        <p:tgtEl>
                                          <p:spTgt spid="329"/>
                                        </p:tgtEl>
                                        <p:attrNameLst>
                                          <p:attrName>ppt_y</p:attrName>
                                        </p:attrNameLst>
                                      </p:cBhvr>
                                      <p:tavLst>
                                        <p:tav tm="0">
                                          <p:val>
                                            <p:strVal val="#ppt_y+.1"/>
                                          </p:val>
                                        </p:tav>
                                        <p:tav tm="100000">
                                          <p:val>
                                            <p:strVal val="#ppt_y"/>
                                          </p:val>
                                        </p:tav>
                                      </p:tavLst>
                                    </p:anim>
                                  </p:childTnLst>
                                </p:cTn>
                              </p:par>
                              <p:par>
                                <p:cTn id="76" nodeType="withEffect" fill="hold" presetClass="entr" presetID="42">
                                  <p:stCondLst>
                                    <p:cond delay="0"/>
                                  </p:stCondLst>
                                  <p:childTnLst>
                                    <p:set>
                                      <p:cBhvr>
                                        <p:cTn id="77" dur="1" fill="hold">
                                          <p:stCondLst>
                                            <p:cond delay="0"/>
                                          </p:stCondLst>
                                        </p:cTn>
                                        <p:tgtEl>
                                          <p:spTgt spid="347"/>
                                        </p:tgtEl>
                                        <p:attrNameLst>
                                          <p:attrName>style.visibility</p:attrName>
                                        </p:attrNameLst>
                                      </p:cBhvr>
                                      <p:to>
                                        <p:strVal val="visible"/>
                                      </p:to>
                                    </p:set>
                                    <p:animEffect filter="fade" transition="in">
                                      <p:cBhvr additive="repl">
                                        <p:cTn id="78" dur="1000"/>
                                        <p:tgtEl>
                                          <p:spTgt spid="347"/>
                                        </p:tgtEl>
                                      </p:cBhvr>
                                    </p:animEffect>
                                    <p:anim calcmode="lin" valueType="num">
                                      <p:cBhvr additive="repl">
                                        <p:cTn id="79" dur="1000" fill="hold"/>
                                        <p:tgtEl>
                                          <p:spTgt spid="347"/>
                                        </p:tgtEl>
                                        <p:attrNameLst>
                                          <p:attrName>ppt_x</p:attrName>
                                        </p:attrNameLst>
                                      </p:cBhvr>
                                      <p:tavLst>
                                        <p:tav tm="0">
                                          <p:val>
                                            <p:strVal val="#ppt_x"/>
                                          </p:val>
                                        </p:tav>
                                        <p:tav tm="100000">
                                          <p:val>
                                            <p:strVal val="#ppt_x"/>
                                          </p:val>
                                        </p:tav>
                                      </p:tavLst>
                                    </p:anim>
                                    <p:anim calcmode="lin" valueType="num">
                                      <p:cBhvr additive="repl">
                                        <p:cTn id="80" dur="1000" fill="hold"/>
                                        <p:tgtEl>
                                          <p:spTgt spid="347"/>
                                        </p:tgtEl>
                                        <p:attrNameLst>
                                          <p:attrName>ppt_y</p:attrName>
                                        </p:attrNameLst>
                                      </p:cBhvr>
                                      <p:tavLst>
                                        <p:tav tm="0">
                                          <p:val>
                                            <p:strVal val="#ppt_y+.1"/>
                                          </p:val>
                                        </p:tav>
                                        <p:tav tm="100000">
                                          <p:val>
                                            <p:strVal val="#ppt_y"/>
                                          </p:val>
                                        </p:tav>
                                      </p:tavLst>
                                    </p:anim>
                                  </p:childTnLst>
                                </p:cTn>
                              </p:par>
                              <p:par>
                                <p:cTn id="81" nodeType="withEffect" fill="hold" presetClass="entr" presetID="42">
                                  <p:stCondLst>
                                    <p:cond delay="0"/>
                                  </p:stCondLst>
                                  <p:childTnLst>
                                    <p:set>
                                      <p:cBhvr>
                                        <p:cTn id="82" dur="1" fill="hold">
                                          <p:stCondLst>
                                            <p:cond delay="0"/>
                                          </p:stCondLst>
                                        </p:cTn>
                                        <p:tgtEl>
                                          <p:spTgt spid="349"/>
                                        </p:tgtEl>
                                        <p:attrNameLst>
                                          <p:attrName>style.visibility</p:attrName>
                                        </p:attrNameLst>
                                      </p:cBhvr>
                                      <p:to>
                                        <p:strVal val="visible"/>
                                      </p:to>
                                    </p:set>
                                    <p:animEffect filter="fade" transition="in">
                                      <p:cBhvr additive="repl">
                                        <p:cTn id="83" dur="1000"/>
                                        <p:tgtEl>
                                          <p:spTgt spid="349"/>
                                        </p:tgtEl>
                                      </p:cBhvr>
                                    </p:animEffect>
                                    <p:anim calcmode="lin" valueType="num">
                                      <p:cBhvr additive="repl">
                                        <p:cTn id="84" dur="1000" fill="hold"/>
                                        <p:tgtEl>
                                          <p:spTgt spid="349"/>
                                        </p:tgtEl>
                                        <p:attrNameLst>
                                          <p:attrName>ppt_x</p:attrName>
                                        </p:attrNameLst>
                                      </p:cBhvr>
                                      <p:tavLst>
                                        <p:tav tm="0">
                                          <p:val>
                                            <p:strVal val="#ppt_x"/>
                                          </p:val>
                                        </p:tav>
                                        <p:tav tm="100000">
                                          <p:val>
                                            <p:strVal val="#ppt_x"/>
                                          </p:val>
                                        </p:tav>
                                      </p:tavLst>
                                    </p:anim>
                                    <p:anim calcmode="lin" valueType="num">
                                      <p:cBhvr additive="repl">
                                        <p:cTn id="85" dur="1000" fill="hold"/>
                                        <p:tgtEl>
                                          <p:spTgt spid="34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42">
                                  <p:stCondLst>
                                    <p:cond delay="0"/>
                                  </p:stCondLst>
                                  <p:childTnLst>
                                    <p:set>
                                      <p:cBhvr>
                                        <p:cTn id="89" dur="1" fill="hold">
                                          <p:stCondLst>
                                            <p:cond delay="0"/>
                                          </p:stCondLst>
                                        </p:cTn>
                                        <p:tgtEl>
                                          <p:spTgt spid="343"/>
                                        </p:tgtEl>
                                        <p:attrNameLst>
                                          <p:attrName>style.visibility</p:attrName>
                                        </p:attrNameLst>
                                      </p:cBhvr>
                                      <p:to>
                                        <p:strVal val="visible"/>
                                      </p:to>
                                    </p:set>
                                    <p:animEffect filter="fade" transition="in">
                                      <p:cBhvr additive="repl">
                                        <p:cTn id="90" dur="1000"/>
                                        <p:tgtEl>
                                          <p:spTgt spid="343"/>
                                        </p:tgtEl>
                                      </p:cBhvr>
                                    </p:animEffect>
                                    <p:anim calcmode="lin" valueType="num">
                                      <p:cBhvr additive="repl">
                                        <p:cTn id="91" dur="1000" fill="hold"/>
                                        <p:tgtEl>
                                          <p:spTgt spid="343"/>
                                        </p:tgtEl>
                                        <p:attrNameLst>
                                          <p:attrName>ppt_x</p:attrName>
                                        </p:attrNameLst>
                                      </p:cBhvr>
                                      <p:tavLst>
                                        <p:tav tm="0">
                                          <p:val>
                                            <p:strVal val="#ppt_x"/>
                                          </p:val>
                                        </p:tav>
                                        <p:tav tm="100000">
                                          <p:val>
                                            <p:strVal val="#ppt_x"/>
                                          </p:val>
                                        </p:tav>
                                      </p:tavLst>
                                    </p:anim>
                                    <p:anim calcmode="lin" valueType="num">
                                      <p:cBhvr additive="repl">
                                        <p:cTn id="92" dur="1000" fill="hold"/>
                                        <p:tgtEl>
                                          <p:spTgt spid="34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42">
                                  <p:stCondLst>
                                    <p:cond delay="0"/>
                                  </p:stCondLst>
                                  <p:childTnLst>
                                    <p:set>
                                      <p:cBhvr>
                                        <p:cTn id="96" dur="1" fill="hold">
                                          <p:stCondLst>
                                            <p:cond delay="0"/>
                                          </p:stCondLst>
                                        </p:cTn>
                                        <p:tgtEl>
                                          <p:spTgt spid="352"/>
                                        </p:tgtEl>
                                        <p:attrNameLst>
                                          <p:attrName>style.visibility</p:attrName>
                                        </p:attrNameLst>
                                      </p:cBhvr>
                                      <p:to>
                                        <p:strVal val="visible"/>
                                      </p:to>
                                    </p:set>
                                    <p:animEffect filter="fade" transition="in">
                                      <p:cBhvr additive="repl">
                                        <p:cTn id="97" dur="1000"/>
                                        <p:tgtEl>
                                          <p:spTgt spid="352"/>
                                        </p:tgtEl>
                                      </p:cBhvr>
                                    </p:animEffect>
                                    <p:anim calcmode="lin" valueType="num">
                                      <p:cBhvr additive="repl">
                                        <p:cTn id="98" dur="1000" fill="hold"/>
                                        <p:tgtEl>
                                          <p:spTgt spid="352"/>
                                        </p:tgtEl>
                                        <p:attrNameLst>
                                          <p:attrName>ppt_x</p:attrName>
                                        </p:attrNameLst>
                                      </p:cBhvr>
                                      <p:tavLst>
                                        <p:tav tm="0">
                                          <p:val>
                                            <p:strVal val="#ppt_x"/>
                                          </p:val>
                                        </p:tav>
                                        <p:tav tm="100000">
                                          <p:val>
                                            <p:strVal val="#ppt_x"/>
                                          </p:val>
                                        </p:tav>
                                      </p:tavLst>
                                    </p:anim>
                                    <p:anim calcmode="lin" valueType="num">
                                      <p:cBhvr additive="repl">
                                        <p:cTn id="99" dur="1000" fill="hold"/>
                                        <p:tgtEl>
                                          <p:spTgt spid="352"/>
                                        </p:tgtEl>
                                        <p:attrNameLst>
                                          <p:attrName>ppt_y</p:attrName>
                                        </p:attrNameLst>
                                      </p:cBhvr>
                                      <p:tavLst>
                                        <p:tav tm="0">
                                          <p:val>
                                            <p:strVal val="#ppt_y+.1"/>
                                          </p:val>
                                        </p:tav>
                                        <p:tav tm="100000">
                                          <p:val>
                                            <p:strVal val="#ppt_y"/>
                                          </p:val>
                                        </p:tav>
                                      </p:tavLst>
                                    </p:anim>
                                  </p:childTnLst>
                                </p:cTn>
                              </p:par>
                              <p:par>
                                <p:cTn id="100" nodeType="withEffect" fill="hold" presetClass="entr" presetID="42">
                                  <p:stCondLst>
                                    <p:cond delay="0"/>
                                  </p:stCondLst>
                                  <p:childTnLst>
                                    <p:set>
                                      <p:cBhvr>
                                        <p:cTn id="101" dur="1" fill="hold">
                                          <p:stCondLst>
                                            <p:cond delay="0"/>
                                          </p:stCondLst>
                                        </p:cTn>
                                        <p:tgtEl>
                                          <p:spTgt spid="330"/>
                                        </p:tgtEl>
                                        <p:attrNameLst>
                                          <p:attrName>style.visibility</p:attrName>
                                        </p:attrNameLst>
                                      </p:cBhvr>
                                      <p:to>
                                        <p:strVal val="visible"/>
                                      </p:to>
                                    </p:set>
                                    <p:animEffect filter="fade" transition="in">
                                      <p:cBhvr additive="repl">
                                        <p:cTn id="102" dur="1000"/>
                                        <p:tgtEl>
                                          <p:spTgt spid="330"/>
                                        </p:tgtEl>
                                      </p:cBhvr>
                                    </p:animEffect>
                                    <p:anim calcmode="lin" valueType="num">
                                      <p:cBhvr additive="repl">
                                        <p:cTn id="103" dur="1000" fill="hold"/>
                                        <p:tgtEl>
                                          <p:spTgt spid="330"/>
                                        </p:tgtEl>
                                        <p:attrNameLst>
                                          <p:attrName>ppt_x</p:attrName>
                                        </p:attrNameLst>
                                      </p:cBhvr>
                                      <p:tavLst>
                                        <p:tav tm="0">
                                          <p:val>
                                            <p:strVal val="#ppt_x"/>
                                          </p:val>
                                        </p:tav>
                                        <p:tav tm="100000">
                                          <p:val>
                                            <p:strVal val="#ppt_x"/>
                                          </p:val>
                                        </p:tav>
                                      </p:tavLst>
                                    </p:anim>
                                    <p:anim calcmode="lin" valueType="num">
                                      <p:cBhvr additive="repl">
                                        <p:cTn id="104" dur="1000" fill="hold"/>
                                        <p:tgtEl>
                                          <p:spTgt spid="330"/>
                                        </p:tgtEl>
                                        <p:attrNameLst>
                                          <p:attrName>ppt_y</p:attrName>
                                        </p:attrNameLst>
                                      </p:cBhvr>
                                      <p:tavLst>
                                        <p:tav tm="0">
                                          <p:val>
                                            <p:strVal val="#ppt_y+.1"/>
                                          </p:val>
                                        </p:tav>
                                        <p:tav tm="100000">
                                          <p:val>
                                            <p:strVal val="#ppt_y"/>
                                          </p:val>
                                        </p:tav>
                                      </p:tavLst>
                                    </p:anim>
                                  </p:childTnLst>
                                </p:cTn>
                              </p:par>
                              <p:par>
                                <p:cTn id="105" nodeType="withEffect" fill="hold" presetClass="entr" presetID="42">
                                  <p:stCondLst>
                                    <p:cond delay="0"/>
                                  </p:stCondLst>
                                  <p:childTnLst>
                                    <p:set>
                                      <p:cBhvr>
                                        <p:cTn id="106" dur="1" fill="hold">
                                          <p:stCondLst>
                                            <p:cond delay="0"/>
                                          </p:stCondLst>
                                        </p:cTn>
                                        <p:tgtEl>
                                          <p:spTgt spid="351"/>
                                        </p:tgtEl>
                                        <p:attrNameLst>
                                          <p:attrName>style.visibility</p:attrName>
                                        </p:attrNameLst>
                                      </p:cBhvr>
                                      <p:to>
                                        <p:strVal val="visible"/>
                                      </p:to>
                                    </p:set>
                                    <p:animEffect filter="fade" transition="in">
                                      <p:cBhvr additive="repl">
                                        <p:cTn id="107" dur="1000"/>
                                        <p:tgtEl>
                                          <p:spTgt spid="351"/>
                                        </p:tgtEl>
                                      </p:cBhvr>
                                    </p:animEffect>
                                    <p:anim calcmode="lin" valueType="num">
                                      <p:cBhvr additive="repl">
                                        <p:cTn id="108" dur="1000" fill="hold"/>
                                        <p:tgtEl>
                                          <p:spTgt spid="351"/>
                                        </p:tgtEl>
                                        <p:attrNameLst>
                                          <p:attrName>ppt_x</p:attrName>
                                        </p:attrNameLst>
                                      </p:cBhvr>
                                      <p:tavLst>
                                        <p:tav tm="0">
                                          <p:val>
                                            <p:strVal val="#ppt_x"/>
                                          </p:val>
                                        </p:tav>
                                        <p:tav tm="100000">
                                          <p:val>
                                            <p:strVal val="#ppt_x"/>
                                          </p:val>
                                        </p:tav>
                                      </p:tavLst>
                                    </p:anim>
                                    <p:anim calcmode="lin" valueType="num">
                                      <p:cBhvr additive="repl">
                                        <p:cTn id="109" dur="1000" fill="hold"/>
                                        <p:tgtEl>
                                          <p:spTgt spid="35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42">
                                  <p:stCondLst>
                                    <p:cond delay="0"/>
                                  </p:stCondLst>
                                  <p:childTnLst>
                                    <p:set>
                                      <p:cBhvr>
                                        <p:cTn id="113" dur="1" fill="hold">
                                          <p:stCondLst>
                                            <p:cond delay="0"/>
                                          </p:stCondLst>
                                        </p:cTn>
                                        <p:tgtEl>
                                          <p:spTgt spid="344"/>
                                        </p:tgtEl>
                                        <p:attrNameLst>
                                          <p:attrName>style.visibility</p:attrName>
                                        </p:attrNameLst>
                                      </p:cBhvr>
                                      <p:to>
                                        <p:strVal val="visible"/>
                                      </p:to>
                                    </p:set>
                                    <p:animEffect filter="fade" transition="in">
                                      <p:cBhvr additive="repl">
                                        <p:cTn id="114" dur="1000"/>
                                        <p:tgtEl>
                                          <p:spTgt spid="344"/>
                                        </p:tgtEl>
                                      </p:cBhvr>
                                    </p:animEffect>
                                    <p:anim calcmode="lin" valueType="num">
                                      <p:cBhvr additive="repl">
                                        <p:cTn id="115" dur="1000" fill="hold"/>
                                        <p:tgtEl>
                                          <p:spTgt spid="344"/>
                                        </p:tgtEl>
                                        <p:attrNameLst>
                                          <p:attrName>ppt_x</p:attrName>
                                        </p:attrNameLst>
                                      </p:cBhvr>
                                      <p:tavLst>
                                        <p:tav tm="0">
                                          <p:val>
                                            <p:strVal val="#ppt_x"/>
                                          </p:val>
                                        </p:tav>
                                        <p:tav tm="100000">
                                          <p:val>
                                            <p:strVal val="#ppt_x"/>
                                          </p:val>
                                        </p:tav>
                                      </p:tavLst>
                                    </p:anim>
                                    <p:anim calcmode="lin" valueType="num">
                                      <p:cBhvr additive="repl">
                                        <p:cTn id="116" dur="1000" fill="hold"/>
                                        <p:tgtEl>
                                          <p:spTgt spid="344"/>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42">
                                  <p:stCondLst>
                                    <p:cond delay="0"/>
                                  </p:stCondLst>
                                  <p:childTnLst>
                                    <p:set>
                                      <p:cBhvr>
                                        <p:cTn id="120" dur="1" fill="hold">
                                          <p:stCondLst>
                                            <p:cond delay="0"/>
                                          </p:stCondLst>
                                        </p:cTn>
                                        <p:tgtEl>
                                          <p:spTgt spid="331"/>
                                        </p:tgtEl>
                                        <p:attrNameLst>
                                          <p:attrName>style.visibility</p:attrName>
                                        </p:attrNameLst>
                                      </p:cBhvr>
                                      <p:to>
                                        <p:strVal val="visible"/>
                                      </p:to>
                                    </p:set>
                                    <p:animEffect filter="fade" transition="in">
                                      <p:cBhvr additive="repl">
                                        <p:cTn id="121" dur="1000"/>
                                        <p:tgtEl>
                                          <p:spTgt spid="331"/>
                                        </p:tgtEl>
                                      </p:cBhvr>
                                    </p:animEffect>
                                    <p:anim calcmode="lin" valueType="num">
                                      <p:cBhvr additive="repl">
                                        <p:cTn id="122" dur="1000" fill="hold"/>
                                        <p:tgtEl>
                                          <p:spTgt spid="331"/>
                                        </p:tgtEl>
                                        <p:attrNameLst>
                                          <p:attrName>ppt_x</p:attrName>
                                        </p:attrNameLst>
                                      </p:cBhvr>
                                      <p:tavLst>
                                        <p:tav tm="0">
                                          <p:val>
                                            <p:strVal val="#ppt_x"/>
                                          </p:val>
                                        </p:tav>
                                        <p:tav tm="100000">
                                          <p:val>
                                            <p:strVal val="#ppt_x"/>
                                          </p:val>
                                        </p:tav>
                                      </p:tavLst>
                                    </p:anim>
                                    <p:anim calcmode="lin" valueType="num">
                                      <p:cBhvr additive="repl">
                                        <p:cTn id="123" dur="1000" fill="hold"/>
                                        <p:tgtEl>
                                          <p:spTgt spid="331"/>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42">
                                  <p:stCondLst>
                                    <p:cond delay="0"/>
                                  </p:stCondLst>
                                  <p:childTnLst>
                                    <p:set>
                                      <p:cBhvr>
                                        <p:cTn id="127" dur="1" fill="hold">
                                          <p:stCondLst>
                                            <p:cond delay="0"/>
                                          </p:stCondLst>
                                        </p:cTn>
                                        <p:tgtEl>
                                          <p:spTgt spid="340"/>
                                        </p:tgtEl>
                                        <p:attrNameLst>
                                          <p:attrName>style.visibility</p:attrName>
                                        </p:attrNameLst>
                                      </p:cBhvr>
                                      <p:to>
                                        <p:strVal val="visible"/>
                                      </p:to>
                                    </p:set>
                                    <p:animEffect filter="fade" transition="in">
                                      <p:cBhvr additive="repl">
                                        <p:cTn id="128" dur="1000"/>
                                        <p:tgtEl>
                                          <p:spTgt spid="340"/>
                                        </p:tgtEl>
                                      </p:cBhvr>
                                    </p:animEffect>
                                    <p:anim calcmode="lin" valueType="num">
                                      <p:cBhvr additive="repl">
                                        <p:cTn id="129" dur="1000" fill="hold"/>
                                        <p:tgtEl>
                                          <p:spTgt spid="340"/>
                                        </p:tgtEl>
                                        <p:attrNameLst>
                                          <p:attrName>ppt_x</p:attrName>
                                        </p:attrNameLst>
                                      </p:cBhvr>
                                      <p:tavLst>
                                        <p:tav tm="0">
                                          <p:val>
                                            <p:strVal val="#ppt_x"/>
                                          </p:val>
                                        </p:tav>
                                        <p:tav tm="100000">
                                          <p:val>
                                            <p:strVal val="#ppt_x"/>
                                          </p:val>
                                        </p:tav>
                                      </p:tavLst>
                                    </p:anim>
                                    <p:anim calcmode="lin" valueType="num">
                                      <p:cBhvr additive="repl">
                                        <p:cTn id="130" dur="1000" fill="hold"/>
                                        <p:tgtEl>
                                          <p:spTgt spid="340"/>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42">
                                  <p:stCondLst>
                                    <p:cond delay="0"/>
                                  </p:stCondLst>
                                  <p:childTnLst>
                                    <p:set>
                                      <p:cBhvr>
                                        <p:cTn id="134" dur="1" fill="hold">
                                          <p:stCondLst>
                                            <p:cond delay="0"/>
                                          </p:stCondLst>
                                        </p:cTn>
                                        <p:tgtEl>
                                          <p:spTgt spid="336"/>
                                        </p:tgtEl>
                                        <p:attrNameLst>
                                          <p:attrName>style.visibility</p:attrName>
                                        </p:attrNameLst>
                                      </p:cBhvr>
                                      <p:to>
                                        <p:strVal val="visible"/>
                                      </p:to>
                                    </p:set>
                                    <p:animEffect filter="fade" transition="in">
                                      <p:cBhvr additive="repl">
                                        <p:cTn id="135" dur="1000"/>
                                        <p:tgtEl>
                                          <p:spTgt spid="336"/>
                                        </p:tgtEl>
                                      </p:cBhvr>
                                    </p:animEffect>
                                    <p:anim calcmode="lin" valueType="num">
                                      <p:cBhvr additive="repl">
                                        <p:cTn id="136" dur="1000" fill="hold"/>
                                        <p:tgtEl>
                                          <p:spTgt spid="336"/>
                                        </p:tgtEl>
                                        <p:attrNameLst>
                                          <p:attrName>ppt_x</p:attrName>
                                        </p:attrNameLst>
                                      </p:cBhvr>
                                      <p:tavLst>
                                        <p:tav tm="0">
                                          <p:val>
                                            <p:strVal val="#ppt_x"/>
                                          </p:val>
                                        </p:tav>
                                        <p:tav tm="100000">
                                          <p:val>
                                            <p:strVal val="#ppt_x"/>
                                          </p:val>
                                        </p:tav>
                                      </p:tavLst>
                                    </p:anim>
                                    <p:anim calcmode="lin" valueType="num">
                                      <p:cBhvr additive="repl">
                                        <p:cTn id="137" dur="1000" fill="hold"/>
                                        <p:tgtEl>
                                          <p:spTgt spid="336"/>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42">
                                  <p:stCondLst>
                                    <p:cond delay="0"/>
                                  </p:stCondLst>
                                  <p:childTnLst>
                                    <p:set>
                                      <p:cBhvr>
                                        <p:cTn id="141" dur="1" fill="hold">
                                          <p:stCondLst>
                                            <p:cond delay="0"/>
                                          </p:stCondLst>
                                        </p:cTn>
                                        <p:tgtEl>
                                          <p:spTgt spid="337"/>
                                        </p:tgtEl>
                                        <p:attrNameLst>
                                          <p:attrName>style.visibility</p:attrName>
                                        </p:attrNameLst>
                                      </p:cBhvr>
                                      <p:to>
                                        <p:strVal val="visible"/>
                                      </p:to>
                                    </p:set>
                                    <p:animEffect filter="fade" transition="in">
                                      <p:cBhvr additive="repl">
                                        <p:cTn id="142" dur="1000"/>
                                        <p:tgtEl>
                                          <p:spTgt spid="337"/>
                                        </p:tgtEl>
                                      </p:cBhvr>
                                    </p:animEffect>
                                    <p:anim calcmode="lin" valueType="num">
                                      <p:cBhvr additive="repl">
                                        <p:cTn id="143" dur="1000" fill="hold"/>
                                        <p:tgtEl>
                                          <p:spTgt spid="337"/>
                                        </p:tgtEl>
                                        <p:attrNameLst>
                                          <p:attrName>ppt_x</p:attrName>
                                        </p:attrNameLst>
                                      </p:cBhvr>
                                      <p:tavLst>
                                        <p:tav tm="0">
                                          <p:val>
                                            <p:strVal val="#ppt_x"/>
                                          </p:val>
                                        </p:tav>
                                        <p:tav tm="100000">
                                          <p:val>
                                            <p:strVal val="#ppt_x"/>
                                          </p:val>
                                        </p:tav>
                                      </p:tavLst>
                                    </p:anim>
                                    <p:anim calcmode="lin" valueType="num">
                                      <p:cBhvr additive="repl">
                                        <p:cTn id="144" dur="1000" fill="hold"/>
                                        <p:tgtEl>
                                          <p:spTgt spid="337"/>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2">
                                  <p:stCondLst>
                                    <p:cond delay="0"/>
                                  </p:stCondLst>
                                  <p:childTnLst>
                                    <p:set>
                                      <p:cBhvr>
                                        <p:cTn id="148" dur="1" fill="hold">
                                          <p:stCondLst>
                                            <p:cond delay="0"/>
                                          </p:stCondLst>
                                        </p:cTn>
                                        <p:tgtEl>
                                          <p:spTgt spid="338"/>
                                        </p:tgtEl>
                                        <p:attrNameLst>
                                          <p:attrName>style.visibility</p:attrName>
                                        </p:attrNameLst>
                                      </p:cBhvr>
                                      <p:to>
                                        <p:strVal val="visible"/>
                                      </p:to>
                                    </p:set>
                                    <p:animEffect filter="fade" transition="in">
                                      <p:cBhvr additive="repl">
                                        <p:cTn id="149" dur="1000"/>
                                        <p:tgtEl>
                                          <p:spTgt spid="338"/>
                                        </p:tgtEl>
                                      </p:cBhvr>
                                    </p:animEffect>
                                    <p:anim calcmode="lin" valueType="num">
                                      <p:cBhvr additive="repl">
                                        <p:cTn id="150" dur="1000" fill="hold"/>
                                        <p:tgtEl>
                                          <p:spTgt spid="338"/>
                                        </p:tgtEl>
                                        <p:attrNameLst>
                                          <p:attrName>ppt_x</p:attrName>
                                        </p:attrNameLst>
                                      </p:cBhvr>
                                      <p:tavLst>
                                        <p:tav tm="0">
                                          <p:val>
                                            <p:strVal val="#ppt_x"/>
                                          </p:val>
                                        </p:tav>
                                        <p:tav tm="100000">
                                          <p:val>
                                            <p:strVal val="#ppt_x"/>
                                          </p:val>
                                        </p:tav>
                                      </p:tavLst>
                                    </p:anim>
                                    <p:anim calcmode="lin" valueType="num">
                                      <p:cBhvr additive="repl">
                                        <p:cTn id="151" dur="1000" fill="hold"/>
                                        <p:tgtEl>
                                          <p:spTgt spid="338"/>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42">
                                  <p:stCondLst>
                                    <p:cond delay="0"/>
                                  </p:stCondLst>
                                  <p:childTnLst>
                                    <p:set>
                                      <p:cBhvr>
                                        <p:cTn id="155" dur="1" fill="hold">
                                          <p:stCondLst>
                                            <p:cond delay="0"/>
                                          </p:stCondLst>
                                        </p:cTn>
                                        <p:tgtEl>
                                          <p:spTgt spid="341"/>
                                        </p:tgtEl>
                                        <p:attrNameLst>
                                          <p:attrName>style.visibility</p:attrName>
                                        </p:attrNameLst>
                                      </p:cBhvr>
                                      <p:to>
                                        <p:strVal val="visible"/>
                                      </p:to>
                                    </p:set>
                                    <p:animEffect filter="fade" transition="in">
                                      <p:cBhvr additive="repl">
                                        <p:cTn id="156" dur="1000"/>
                                        <p:tgtEl>
                                          <p:spTgt spid="341"/>
                                        </p:tgtEl>
                                      </p:cBhvr>
                                    </p:animEffect>
                                    <p:anim calcmode="lin" valueType="num">
                                      <p:cBhvr additive="repl">
                                        <p:cTn id="157" dur="1000" fill="hold"/>
                                        <p:tgtEl>
                                          <p:spTgt spid="341"/>
                                        </p:tgtEl>
                                        <p:attrNameLst>
                                          <p:attrName>ppt_x</p:attrName>
                                        </p:attrNameLst>
                                      </p:cBhvr>
                                      <p:tavLst>
                                        <p:tav tm="0">
                                          <p:val>
                                            <p:strVal val="#ppt_x"/>
                                          </p:val>
                                        </p:tav>
                                        <p:tav tm="100000">
                                          <p:val>
                                            <p:strVal val="#ppt_x"/>
                                          </p:val>
                                        </p:tav>
                                      </p:tavLst>
                                    </p:anim>
                                    <p:anim calcmode="lin" valueType="num">
                                      <p:cBhvr additive="repl">
                                        <p:cTn id="158" dur="1000" fill="hold"/>
                                        <p:tgtEl>
                                          <p:spTgt spid="34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42">
                                  <p:stCondLst>
                                    <p:cond delay="0"/>
                                  </p:stCondLst>
                                  <p:childTnLst>
                                    <p:set>
                                      <p:cBhvr>
                                        <p:cTn id="162" dur="1" fill="hold">
                                          <p:stCondLst>
                                            <p:cond delay="0"/>
                                          </p:stCondLst>
                                        </p:cTn>
                                        <p:tgtEl>
                                          <p:spTgt spid="339"/>
                                        </p:tgtEl>
                                        <p:attrNameLst>
                                          <p:attrName>style.visibility</p:attrName>
                                        </p:attrNameLst>
                                      </p:cBhvr>
                                      <p:to>
                                        <p:strVal val="visible"/>
                                      </p:to>
                                    </p:set>
                                    <p:animEffect filter="fade" transition="in">
                                      <p:cBhvr additive="repl">
                                        <p:cTn id="163" dur="1000"/>
                                        <p:tgtEl>
                                          <p:spTgt spid="339"/>
                                        </p:tgtEl>
                                      </p:cBhvr>
                                    </p:animEffect>
                                    <p:anim calcmode="lin" valueType="num">
                                      <p:cBhvr additive="repl">
                                        <p:cTn id="164" dur="1000" fill="hold"/>
                                        <p:tgtEl>
                                          <p:spTgt spid="339"/>
                                        </p:tgtEl>
                                        <p:attrNameLst>
                                          <p:attrName>ppt_x</p:attrName>
                                        </p:attrNameLst>
                                      </p:cBhvr>
                                      <p:tavLst>
                                        <p:tav tm="0">
                                          <p:val>
                                            <p:strVal val="#ppt_x"/>
                                          </p:val>
                                        </p:tav>
                                        <p:tav tm="100000">
                                          <p:val>
                                            <p:strVal val="#ppt_x"/>
                                          </p:val>
                                        </p:tav>
                                      </p:tavLst>
                                    </p:anim>
                                    <p:anim calcmode="lin" valueType="num">
                                      <p:cBhvr additive="repl">
                                        <p:cTn id="165"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42">
                                  <p:stCondLst>
                                    <p:cond delay="0"/>
                                  </p:stCondLst>
                                  <p:childTnLst>
                                    <p:set>
                                      <p:cBhvr>
                                        <p:cTn id="169" dur="1" fill="hold">
                                          <p:stCondLst>
                                            <p:cond delay="0"/>
                                          </p:stCondLst>
                                        </p:cTn>
                                        <p:tgtEl>
                                          <p:spTgt spid="332"/>
                                        </p:tgtEl>
                                        <p:attrNameLst>
                                          <p:attrName>style.visibility</p:attrName>
                                        </p:attrNameLst>
                                      </p:cBhvr>
                                      <p:to>
                                        <p:strVal val="visible"/>
                                      </p:to>
                                    </p:set>
                                    <p:animEffect filter="fade" transition="in">
                                      <p:cBhvr additive="repl">
                                        <p:cTn id="170" dur="1000"/>
                                        <p:tgtEl>
                                          <p:spTgt spid="332"/>
                                        </p:tgtEl>
                                      </p:cBhvr>
                                    </p:animEffect>
                                    <p:anim calcmode="lin" valueType="num">
                                      <p:cBhvr additive="repl">
                                        <p:cTn id="171" dur="1000" fill="hold"/>
                                        <p:tgtEl>
                                          <p:spTgt spid="332"/>
                                        </p:tgtEl>
                                        <p:attrNameLst>
                                          <p:attrName>ppt_x</p:attrName>
                                        </p:attrNameLst>
                                      </p:cBhvr>
                                      <p:tavLst>
                                        <p:tav tm="0">
                                          <p:val>
                                            <p:strVal val="#ppt_x"/>
                                          </p:val>
                                        </p:tav>
                                        <p:tav tm="100000">
                                          <p:val>
                                            <p:strVal val="#ppt_x"/>
                                          </p:val>
                                        </p:tav>
                                      </p:tavLst>
                                    </p:anim>
                                    <p:anim calcmode="lin" valueType="num">
                                      <p:cBhvr additive="repl">
                                        <p:cTn id="172" dur="1000" fill="hold"/>
                                        <p:tgtEl>
                                          <p:spTgt spid="332"/>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42">
                                  <p:stCondLst>
                                    <p:cond delay="0"/>
                                  </p:stCondLst>
                                  <p:childTnLst>
                                    <p:set>
                                      <p:cBhvr>
                                        <p:cTn id="176" dur="1" fill="hold">
                                          <p:stCondLst>
                                            <p:cond delay="0"/>
                                          </p:stCondLst>
                                        </p:cTn>
                                        <p:tgtEl>
                                          <p:spTgt spid="333"/>
                                        </p:tgtEl>
                                        <p:attrNameLst>
                                          <p:attrName>style.visibility</p:attrName>
                                        </p:attrNameLst>
                                      </p:cBhvr>
                                      <p:to>
                                        <p:strVal val="visible"/>
                                      </p:to>
                                    </p:set>
                                    <p:animEffect filter="fade" transition="in">
                                      <p:cBhvr additive="repl">
                                        <p:cTn id="177" dur="1000"/>
                                        <p:tgtEl>
                                          <p:spTgt spid="333"/>
                                        </p:tgtEl>
                                      </p:cBhvr>
                                    </p:animEffect>
                                    <p:anim calcmode="lin" valueType="num">
                                      <p:cBhvr additive="repl">
                                        <p:cTn id="178" dur="1000" fill="hold"/>
                                        <p:tgtEl>
                                          <p:spTgt spid="333"/>
                                        </p:tgtEl>
                                        <p:attrNameLst>
                                          <p:attrName>ppt_x</p:attrName>
                                        </p:attrNameLst>
                                      </p:cBhvr>
                                      <p:tavLst>
                                        <p:tav tm="0">
                                          <p:val>
                                            <p:strVal val="#ppt_x"/>
                                          </p:val>
                                        </p:tav>
                                        <p:tav tm="100000">
                                          <p:val>
                                            <p:strVal val="#ppt_x"/>
                                          </p:val>
                                        </p:tav>
                                      </p:tavLst>
                                    </p:anim>
                                    <p:anim calcmode="lin" valueType="num">
                                      <p:cBhvr additive="repl">
                                        <p:cTn id="179" dur="1000" fill="hold"/>
                                        <p:tgtEl>
                                          <p:spTgt spid="333"/>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42">
                                  <p:stCondLst>
                                    <p:cond delay="0"/>
                                  </p:stCondLst>
                                  <p:childTnLst>
                                    <p:set>
                                      <p:cBhvr>
                                        <p:cTn id="183" dur="1" fill="hold">
                                          <p:stCondLst>
                                            <p:cond delay="0"/>
                                          </p:stCondLst>
                                        </p:cTn>
                                        <p:tgtEl>
                                          <p:spTgt spid="342"/>
                                        </p:tgtEl>
                                        <p:attrNameLst>
                                          <p:attrName>style.visibility</p:attrName>
                                        </p:attrNameLst>
                                      </p:cBhvr>
                                      <p:to>
                                        <p:strVal val="visible"/>
                                      </p:to>
                                    </p:set>
                                    <p:animEffect filter="fade" transition="in">
                                      <p:cBhvr additive="repl">
                                        <p:cTn id="184" dur="1000"/>
                                        <p:tgtEl>
                                          <p:spTgt spid="342"/>
                                        </p:tgtEl>
                                      </p:cBhvr>
                                    </p:animEffect>
                                    <p:anim calcmode="lin" valueType="num">
                                      <p:cBhvr additive="repl">
                                        <p:cTn id="185" dur="1000" fill="hold"/>
                                        <p:tgtEl>
                                          <p:spTgt spid="342"/>
                                        </p:tgtEl>
                                        <p:attrNameLst>
                                          <p:attrName>ppt_x</p:attrName>
                                        </p:attrNameLst>
                                      </p:cBhvr>
                                      <p:tavLst>
                                        <p:tav tm="0">
                                          <p:val>
                                            <p:strVal val="#ppt_x"/>
                                          </p:val>
                                        </p:tav>
                                        <p:tav tm="100000">
                                          <p:val>
                                            <p:strVal val="#ppt_x"/>
                                          </p:val>
                                        </p:tav>
                                      </p:tavLst>
                                    </p:anim>
                                    <p:anim calcmode="lin" valueType="num">
                                      <p:cBhvr additive="repl">
                                        <p:cTn id="186" dur="1000" fill="hold"/>
                                        <p:tgtEl>
                                          <p:spTgt spid="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5"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ABIS Webservice feature extraction</a:t>
            </a:r>
            <a:endParaRPr b="0" lang="en-US" sz="3300" spc="-1" strike="noStrike">
              <a:latin typeface="Arial"/>
            </a:endParaRPr>
          </a:p>
        </p:txBody>
      </p:sp>
      <p:pic>
        <p:nvPicPr>
          <p:cNvPr id="356" name="Content Placeholder 4" descr=""/>
          <p:cNvPicPr/>
          <p:nvPr/>
        </p:nvPicPr>
        <p:blipFill>
          <a:blip r:embed="rId1"/>
          <a:stretch/>
        </p:blipFill>
        <p:spPr>
          <a:xfrm>
            <a:off x="2252520" y="1915200"/>
            <a:ext cx="4637520" cy="4170960"/>
          </a:xfrm>
          <a:prstGeom prst="rect">
            <a:avLst/>
          </a:prstGeom>
          <a:ln>
            <a:noFill/>
          </a:ln>
        </p:spPr>
      </p:pic>
      <p:sp>
        <p:nvSpPr>
          <p:cNvPr id="357"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0558E0A-405E-4850-A44C-96480F0C7897}" type="slidenum">
              <a:rPr b="0" lang="en-US" sz="900" spc="-1" strike="noStrike">
                <a:solidFill>
                  <a:srgbClr val="8b8b8b"/>
                </a:solidFill>
                <a:latin typeface="Calibri"/>
                <a:ea typeface="DejaVu Sans"/>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WebABIS</a:t>
            </a:r>
            <a:endParaRPr b="0" lang="en-US" sz="3300" spc="-1" strike="noStrike">
              <a:latin typeface="Arial"/>
            </a:endParaRPr>
          </a:p>
        </p:txBody>
      </p:sp>
      <p:sp>
        <p:nvSpPr>
          <p:cNvPr id="359"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1A44A94-2E78-4E39-A89E-B952B5850068}" type="slidenum">
              <a:rPr b="0" lang="en-US" sz="900" spc="-1" strike="noStrike">
                <a:solidFill>
                  <a:srgbClr val="8b8b8b"/>
                </a:solidFill>
                <a:latin typeface="Calibri"/>
                <a:ea typeface="DejaVu Sans"/>
              </a:rPr>
              <a:t>&lt;number&gt;</a:t>
            </a:fld>
            <a:endParaRPr b="0" lang="en-US" sz="900" spc="-1" strike="noStrike">
              <a:latin typeface="Arial"/>
            </a:endParaRPr>
          </a:p>
        </p:txBody>
      </p:sp>
      <p:pic>
        <p:nvPicPr>
          <p:cNvPr id="360" name="Content Placeholder 4" descr=""/>
          <p:cNvPicPr/>
          <p:nvPr/>
        </p:nvPicPr>
        <p:blipFill>
          <a:blip r:embed="rId1"/>
          <a:stretch/>
        </p:blipFill>
        <p:spPr>
          <a:xfrm>
            <a:off x="1099800" y="1340640"/>
            <a:ext cx="6310800" cy="48351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WebABIS NIST Extension</a:t>
            </a:r>
            <a:endParaRPr b="0" lang="en-US" sz="3300" spc="-1" strike="noStrike">
              <a:latin typeface="Arial"/>
            </a:endParaRPr>
          </a:p>
        </p:txBody>
      </p:sp>
      <p:sp>
        <p:nvSpPr>
          <p:cNvPr id="362"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50EA561-4DF3-445F-9298-BA4A73772ADB}" type="slidenum">
              <a:rPr b="0" lang="en-US" sz="900" spc="-1" strike="noStrike">
                <a:solidFill>
                  <a:srgbClr val="8b8b8b"/>
                </a:solidFill>
                <a:latin typeface="Calibri"/>
                <a:ea typeface="DejaVu Sans"/>
              </a:rPr>
              <a:t>&lt;number&gt;</a:t>
            </a:fld>
            <a:endParaRPr b="0" lang="en-US" sz="900" spc="-1" strike="noStrike">
              <a:latin typeface="Arial"/>
            </a:endParaRPr>
          </a:p>
        </p:txBody>
      </p:sp>
      <p:pic>
        <p:nvPicPr>
          <p:cNvPr id="363" name="Picture 6" descr=""/>
          <p:cNvPicPr/>
          <p:nvPr/>
        </p:nvPicPr>
        <p:blipFill>
          <a:blip r:embed="rId1"/>
          <a:stretch/>
        </p:blipFill>
        <p:spPr>
          <a:xfrm>
            <a:off x="1106640" y="1196640"/>
            <a:ext cx="6929280" cy="49413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Matching Subsystem</a:t>
            </a:r>
            <a:endParaRPr b="0" lang="en-US" sz="3300" spc="-1" strike="noStrike">
              <a:latin typeface="Arial"/>
            </a:endParaRPr>
          </a:p>
        </p:txBody>
      </p:sp>
      <p:sp>
        <p:nvSpPr>
          <p:cNvPr id="365"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5D5927E-1F8B-49DA-920E-98910E0E6133}" type="slidenum">
              <a:rPr b="0" lang="en-US" sz="900" spc="-1" strike="noStrike">
                <a:solidFill>
                  <a:srgbClr val="8b8b8b"/>
                </a:solidFill>
                <a:latin typeface="Calibri"/>
                <a:ea typeface="DejaVu Sans"/>
              </a:rPr>
              <a:t>&lt;number&gt;</a:t>
            </a:fld>
            <a:endParaRPr b="0" lang="en-US" sz="900" spc="-1" strike="noStrike">
              <a:latin typeface="Arial"/>
            </a:endParaRPr>
          </a:p>
        </p:txBody>
      </p:sp>
      <p:pic>
        <p:nvPicPr>
          <p:cNvPr id="366" name="Picture 2" descr=""/>
          <p:cNvPicPr/>
          <p:nvPr/>
        </p:nvPicPr>
        <p:blipFill>
          <a:blip r:embed="rId1"/>
          <a:stretch/>
        </p:blipFill>
        <p:spPr>
          <a:xfrm>
            <a:off x="996840" y="1268640"/>
            <a:ext cx="7149240" cy="48848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ABIS gallery structure</a:t>
            </a:r>
            <a:endParaRPr b="0" lang="en-US" sz="3300" spc="-1" strike="noStrike">
              <a:latin typeface="Arial"/>
            </a:endParaRPr>
          </a:p>
        </p:txBody>
      </p:sp>
      <p:sp>
        <p:nvSpPr>
          <p:cNvPr id="368" name="CustomShape 2"/>
          <p:cNvSpPr/>
          <p:nvPr/>
        </p:nvSpPr>
        <p:spPr>
          <a:xfrm>
            <a:off x="628560" y="155664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Galleries as distributed cache</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Satellites with n galleries of size y</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ABIS gallery is a container for ABIS records ready for matching and optimized for performance but not for memory size.</a:t>
            </a:r>
            <a:endParaRPr b="0" lang="en-US" sz="2100" spc="-1" strike="noStrike">
              <a:latin typeface="Arial"/>
            </a:endParaRPr>
          </a:p>
          <a:p>
            <a:pPr lvl="1" marL="514440" indent="-170280">
              <a:lnSpc>
                <a:spcPct val="90000"/>
              </a:lnSpc>
              <a:spcBef>
                <a:spcPts val="374"/>
              </a:spcBef>
              <a:buClr>
                <a:srgbClr val="000000"/>
              </a:buClr>
              <a:buFont typeface="Arial"/>
              <a:buChar char="•"/>
            </a:pPr>
            <a:r>
              <a:rPr b="0" lang="en-US" sz="1800" spc="-1" strike="noStrike">
                <a:solidFill>
                  <a:srgbClr val="000000"/>
                </a:solidFill>
                <a:latin typeface="Calibri"/>
                <a:ea typeface="DejaVu Sans"/>
              </a:rPr>
              <a:t>Insertion O(1)</a:t>
            </a:r>
            <a:endParaRPr b="0" lang="en-US" sz="1800" spc="-1" strike="noStrike">
              <a:latin typeface="Arial"/>
            </a:endParaRPr>
          </a:p>
          <a:p>
            <a:pPr lvl="1" marL="514440" indent="-170280">
              <a:lnSpc>
                <a:spcPct val="90000"/>
              </a:lnSpc>
              <a:spcBef>
                <a:spcPts val="374"/>
              </a:spcBef>
              <a:buClr>
                <a:srgbClr val="000000"/>
              </a:buClr>
              <a:buFont typeface="Arial"/>
              <a:buChar char="•"/>
            </a:pPr>
            <a:r>
              <a:rPr b="0" lang="en-US" sz="1800" spc="-1" strike="noStrike">
                <a:solidFill>
                  <a:srgbClr val="000000"/>
                </a:solidFill>
                <a:latin typeface="Calibri"/>
                <a:ea typeface="DejaVu Sans"/>
              </a:rPr>
              <a:t>Erase O(1)</a:t>
            </a:r>
            <a:endParaRPr b="0" lang="en-US" sz="1800" spc="-1" strike="noStrike">
              <a:latin typeface="Arial"/>
            </a:endParaRPr>
          </a:p>
          <a:p>
            <a:pPr lvl="1" marL="514440" indent="-170280">
              <a:lnSpc>
                <a:spcPct val="90000"/>
              </a:lnSpc>
              <a:spcBef>
                <a:spcPts val="374"/>
              </a:spcBef>
              <a:buClr>
                <a:srgbClr val="000000"/>
              </a:buClr>
              <a:buFont typeface="Arial"/>
              <a:buChar char="•"/>
            </a:pPr>
            <a:r>
              <a:rPr b="0" lang="en-US" sz="1800" spc="-1" strike="noStrike">
                <a:solidFill>
                  <a:srgbClr val="000000"/>
                </a:solidFill>
                <a:latin typeface="Calibri"/>
                <a:ea typeface="DejaVu Sans"/>
              </a:rPr>
              <a:t>Access O(1)</a:t>
            </a:r>
            <a:endParaRPr b="0" lang="en-US" sz="1800" spc="-1" strike="noStrike">
              <a:latin typeface="Arial"/>
            </a:endParaRPr>
          </a:p>
          <a:p>
            <a:pPr lvl="1" marL="514440" indent="-170280">
              <a:lnSpc>
                <a:spcPct val="90000"/>
              </a:lnSpc>
              <a:spcBef>
                <a:spcPts val="374"/>
              </a:spcBef>
              <a:buClr>
                <a:srgbClr val="000000"/>
              </a:buClr>
              <a:buFont typeface="Arial"/>
              <a:buChar char="•"/>
            </a:pPr>
            <a:r>
              <a:rPr b="0" lang="en-US" sz="1800" spc="-1" strike="noStrike">
                <a:solidFill>
                  <a:srgbClr val="000000"/>
                </a:solidFill>
                <a:latin typeface="Calibri"/>
                <a:ea typeface="DejaVu Sans"/>
              </a:rPr>
              <a:t>Find O(1)</a:t>
            </a:r>
            <a:endParaRPr b="0" lang="en-US" sz="18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ABIS template and ABIS record (with initialized templates) is not the same</a:t>
            </a: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369" name="CustomShape 3"/>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9DD7F7F-1E3A-41BB-99F4-BF43BD88D1B9}"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370" name="CustomShape 4"/>
          <p:cNvSpPr/>
          <p:nvPr/>
        </p:nvSpPr>
        <p:spPr>
          <a:xfrm>
            <a:off x="899640" y="4872960"/>
            <a:ext cx="1655280" cy="634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template</a:t>
            </a:r>
            <a:endParaRPr b="0" lang="en-US" sz="1800" spc="-1" strike="noStrike">
              <a:latin typeface="Arial"/>
            </a:endParaRPr>
          </a:p>
        </p:txBody>
      </p:sp>
      <p:sp>
        <p:nvSpPr>
          <p:cNvPr id="371" name="CustomShape 5"/>
          <p:cNvSpPr/>
          <p:nvPr/>
        </p:nvSpPr>
        <p:spPr>
          <a:xfrm>
            <a:off x="3439080" y="4872960"/>
            <a:ext cx="1655280" cy="634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SDK</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Initialization</a:t>
            </a:r>
            <a:endParaRPr b="0" lang="en-US" sz="1800" spc="-1" strike="noStrike">
              <a:latin typeface="Arial"/>
            </a:endParaRPr>
          </a:p>
        </p:txBody>
      </p:sp>
      <p:sp>
        <p:nvSpPr>
          <p:cNvPr id="372" name="CustomShape 6"/>
          <p:cNvSpPr/>
          <p:nvPr/>
        </p:nvSpPr>
        <p:spPr>
          <a:xfrm>
            <a:off x="5796000" y="4872960"/>
            <a:ext cx="1655280" cy="634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record</a:t>
            </a:r>
            <a:endParaRPr b="0" lang="en-US" sz="1800" spc="-1" strike="noStrike">
              <a:latin typeface="Arial"/>
            </a:endParaRPr>
          </a:p>
        </p:txBody>
      </p:sp>
      <p:sp>
        <p:nvSpPr>
          <p:cNvPr id="373" name="CustomShape 7"/>
          <p:cNvSpPr/>
          <p:nvPr/>
        </p:nvSpPr>
        <p:spPr>
          <a:xfrm>
            <a:off x="2555640" y="5027400"/>
            <a:ext cx="88200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74" name="CustomShape 8"/>
          <p:cNvSpPr/>
          <p:nvPr/>
        </p:nvSpPr>
        <p:spPr>
          <a:xfrm>
            <a:off x="5127840" y="5022360"/>
            <a:ext cx="69984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75" name="CustomShape 9"/>
          <p:cNvSpPr/>
          <p:nvPr/>
        </p:nvSpPr>
        <p:spPr>
          <a:xfrm flipH="1">
            <a:off x="5086800" y="5382360"/>
            <a:ext cx="67464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76" name="CustomShape 10"/>
          <p:cNvSpPr/>
          <p:nvPr/>
        </p:nvSpPr>
        <p:spPr>
          <a:xfrm flipH="1">
            <a:off x="2554200" y="5382360"/>
            <a:ext cx="79092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77" name="CustomShape 11"/>
          <p:cNvSpPr/>
          <p:nvPr/>
        </p:nvSpPr>
        <p:spPr>
          <a:xfrm>
            <a:off x="5317920" y="5190480"/>
            <a:ext cx="286920" cy="397440"/>
          </a:xfrm>
          <a:prstGeom prst="mathMultiply">
            <a:avLst>
              <a:gd name="adj1" fmla="val 2352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
        <p:nvSpPr>
          <p:cNvPr id="378" name="CustomShape 12"/>
          <p:cNvSpPr/>
          <p:nvPr/>
        </p:nvSpPr>
        <p:spPr>
          <a:xfrm>
            <a:off x="2853360" y="5190480"/>
            <a:ext cx="286920" cy="397440"/>
          </a:xfrm>
          <a:prstGeom prst="mathMultiply">
            <a:avLst>
              <a:gd name="adj1" fmla="val 2352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691640" y="1484640"/>
            <a:ext cx="3867120" cy="388728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Features</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Architecture</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Deliverables</a:t>
            </a:r>
            <a:endParaRPr b="0" lang="en-US" sz="2100" spc="-1" strike="noStrike">
              <a:latin typeface="Arial"/>
            </a:endParaRPr>
          </a:p>
          <a:p>
            <a:pPr>
              <a:lnSpc>
                <a:spcPct val="90000"/>
              </a:lnSpc>
              <a:spcBef>
                <a:spcPts val="751"/>
              </a:spcBef>
            </a:pP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246" name="CustomShape 2"/>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06E64E1-01A9-4B6B-85C0-F5AF88A3BBFE}" type="slidenum">
              <a:rPr b="0" lang="en-US" sz="900" spc="-1" strike="noStrike">
                <a:solidFill>
                  <a:srgbClr val="8b93b0"/>
                </a:solidFill>
                <a:latin typeface="Calibri Light"/>
                <a:ea typeface="DejaVu Sans"/>
              </a:rPr>
              <a:t>&lt;number&gt;</a:t>
            </a:fld>
            <a:endParaRPr b="0" lang="en-US" sz="900" spc="-1" strike="noStrike">
              <a:latin typeface="Arial"/>
            </a:endParaRPr>
          </a:p>
        </p:txBody>
      </p:sp>
      <p:sp>
        <p:nvSpPr>
          <p:cNvPr id="247" name="CustomShape 3"/>
          <p:cNvSpPr/>
          <p:nvPr/>
        </p:nvSpPr>
        <p:spPr>
          <a:xfrm>
            <a:off x="628560" y="365040"/>
            <a:ext cx="7885800" cy="6865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ea typeface="DejaVu Sans"/>
              </a:rPr>
              <a:t>Agenda</a:t>
            </a:r>
            <a:endParaRPr b="0" lang="en-US"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ABIS galleries</a:t>
            </a:r>
            <a:endParaRPr b="0" lang="en-US" sz="3300" spc="-1" strike="noStrike">
              <a:latin typeface="Arial"/>
            </a:endParaRPr>
          </a:p>
        </p:txBody>
      </p:sp>
      <p:sp>
        <p:nvSpPr>
          <p:cNvPr id="380"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p:txBody>
      </p:sp>
      <p:sp>
        <p:nvSpPr>
          <p:cNvPr id="381" name="CustomShape 3"/>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F7BE89A-1003-4C85-89E4-F7DD2B3FBDAC}"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382" name="CustomShape 4"/>
          <p:cNvSpPr/>
          <p:nvPr/>
        </p:nvSpPr>
        <p:spPr>
          <a:xfrm>
            <a:off x="683640" y="1484640"/>
            <a:ext cx="1582920" cy="9133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HEADER</a:t>
            </a:r>
            <a:endParaRPr b="0" lang="en-US" sz="1800" spc="-1" strike="noStrike">
              <a:latin typeface="Arial"/>
            </a:endParaRPr>
          </a:p>
        </p:txBody>
      </p:sp>
      <p:sp>
        <p:nvSpPr>
          <p:cNvPr id="383" name="CustomShape 5"/>
          <p:cNvSpPr/>
          <p:nvPr/>
        </p:nvSpPr>
        <p:spPr>
          <a:xfrm>
            <a:off x="2461320" y="1486440"/>
            <a:ext cx="5859720" cy="9133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RECORDS</a:t>
            </a:r>
            <a:endParaRPr b="0" lang="en-US" sz="1800" spc="-1" strike="noStrike">
              <a:latin typeface="Arial"/>
            </a:endParaRPr>
          </a:p>
        </p:txBody>
      </p:sp>
      <p:sp>
        <p:nvSpPr>
          <p:cNvPr id="384" name="CustomShape 6"/>
          <p:cNvSpPr/>
          <p:nvPr/>
        </p:nvSpPr>
        <p:spPr>
          <a:xfrm>
            <a:off x="683640" y="2610720"/>
            <a:ext cx="1582920" cy="9133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HEADER</a:t>
            </a:r>
            <a:endParaRPr b="0" lang="en-US" sz="1800" spc="-1" strike="noStrike">
              <a:latin typeface="Arial"/>
            </a:endParaRPr>
          </a:p>
        </p:txBody>
      </p:sp>
      <p:sp>
        <p:nvSpPr>
          <p:cNvPr id="385" name="CustomShape 7"/>
          <p:cNvSpPr/>
          <p:nvPr/>
        </p:nvSpPr>
        <p:spPr>
          <a:xfrm>
            <a:off x="2461320" y="2610720"/>
            <a:ext cx="5859720" cy="9133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RECORDS</a:t>
            </a:r>
            <a:endParaRPr b="0" lang="en-US" sz="1800" spc="-1" strike="noStrike">
              <a:latin typeface="Arial"/>
            </a:endParaRPr>
          </a:p>
        </p:txBody>
      </p:sp>
      <p:sp>
        <p:nvSpPr>
          <p:cNvPr id="386" name="CustomShape 8"/>
          <p:cNvSpPr/>
          <p:nvPr/>
        </p:nvSpPr>
        <p:spPr>
          <a:xfrm>
            <a:off x="683640" y="3736440"/>
            <a:ext cx="1582920" cy="9133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HEADER</a:t>
            </a:r>
            <a:endParaRPr b="0" lang="en-US" sz="1800" spc="-1" strike="noStrike">
              <a:latin typeface="Arial"/>
            </a:endParaRPr>
          </a:p>
        </p:txBody>
      </p:sp>
      <p:sp>
        <p:nvSpPr>
          <p:cNvPr id="387" name="CustomShape 9"/>
          <p:cNvSpPr/>
          <p:nvPr/>
        </p:nvSpPr>
        <p:spPr>
          <a:xfrm>
            <a:off x="2461320" y="3736440"/>
            <a:ext cx="5859720" cy="9133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RECORDS</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ABIS record</a:t>
            </a:r>
            <a:endParaRPr b="0" lang="en-US" sz="3300" spc="-1" strike="noStrike">
              <a:latin typeface="Arial"/>
            </a:endParaRPr>
          </a:p>
        </p:txBody>
      </p:sp>
      <p:sp>
        <p:nvSpPr>
          <p:cNvPr id="389"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p:txBody>
      </p:sp>
      <p:sp>
        <p:nvSpPr>
          <p:cNvPr id="390" name="CustomShape 3"/>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97422B7-BD0C-47CE-A890-DFB856BD8D0B}"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391" name="CustomShape 4"/>
          <p:cNvSpPr/>
          <p:nvPr/>
        </p:nvSpPr>
        <p:spPr>
          <a:xfrm>
            <a:off x="764280" y="15566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ABISID</a:t>
            </a:r>
            <a:endParaRPr b="0" lang="en-US" sz="1800" spc="-1" strike="noStrike">
              <a:latin typeface="Arial"/>
            </a:endParaRPr>
          </a:p>
        </p:txBody>
      </p:sp>
      <p:sp>
        <p:nvSpPr>
          <p:cNvPr id="392" name="CustomShape 5"/>
          <p:cNvSpPr/>
          <p:nvPr/>
        </p:nvSpPr>
        <p:spPr>
          <a:xfrm>
            <a:off x="3410640" y="15566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Plain TP</a:t>
            </a:r>
            <a:endParaRPr b="0" lang="en-US" sz="1800" spc="-1" strike="noStrike">
              <a:latin typeface="Arial"/>
            </a:endParaRPr>
          </a:p>
        </p:txBody>
      </p:sp>
      <p:sp>
        <p:nvSpPr>
          <p:cNvPr id="393" name="CustomShape 6"/>
          <p:cNvSpPr/>
          <p:nvPr/>
        </p:nvSpPr>
        <p:spPr>
          <a:xfrm>
            <a:off x="2087280" y="15566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Face</a:t>
            </a:r>
            <a:endParaRPr b="0" lang="en-US" sz="1800" spc="-1" strike="noStrike">
              <a:latin typeface="Arial"/>
            </a:endParaRPr>
          </a:p>
        </p:txBody>
      </p:sp>
      <p:sp>
        <p:nvSpPr>
          <p:cNvPr id="394" name="CustomShape 7"/>
          <p:cNvSpPr/>
          <p:nvPr/>
        </p:nvSpPr>
        <p:spPr>
          <a:xfrm>
            <a:off x="4734000" y="15566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Rolled TP</a:t>
            </a:r>
            <a:endParaRPr b="0" lang="en-US" sz="1800" spc="-1" strike="noStrike">
              <a:latin typeface="Arial"/>
            </a:endParaRPr>
          </a:p>
        </p:txBody>
      </p:sp>
      <p:sp>
        <p:nvSpPr>
          <p:cNvPr id="395" name="CustomShape 8"/>
          <p:cNvSpPr/>
          <p:nvPr/>
        </p:nvSpPr>
        <p:spPr>
          <a:xfrm>
            <a:off x="6057000" y="15566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Palms</a:t>
            </a:r>
            <a:endParaRPr b="0" lang="en-US" sz="1800" spc="-1" strike="noStrike">
              <a:latin typeface="Arial"/>
            </a:endParaRPr>
          </a:p>
        </p:txBody>
      </p:sp>
      <p:sp>
        <p:nvSpPr>
          <p:cNvPr id="396" name="CustomShape 9"/>
          <p:cNvSpPr/>
          <p:nvPr/>
        </p:nvSpPr>
        <p:spPr>
          <a:xfrm>
            <a:off x="7380360" y="15566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Irises</a:t>
            </a:r>
            <a:endParaRPr b="0" lang="en-US" sz="1800" spc="-1" strike="noStrike">
              <a:latin typeface="Arial"/>
            </a:endParaRPr>
          </a:p>
        </p:txBody>
      </p:sp>
      <p:sp>
        <p:nvSpPr>
          <p:cNvPr id="397" name="CustomShape 10"/>
          <p:cNvSpPr/>
          <p:nvPr/>
        </p:nvSpPr>
        <p:spPr>
          <a:xfrm>
            <a:off x="764280" y="241812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ABISID</a:t>
            </a:r>
            <a:endParaRPr b="0" lang="en-US" sz="1800" spc="-1" strike="noStrike">
              <a:latin typeface="Arial"/>
            </a:endParaRPr>
          </a:p>
        </p:txBody>
      </p:sp>
      <p:sp>
        <p:nvSpPr>
          <p:cNvPr id="398" name="CustomShape 11"/>
          <p:cNvSpPr/>
          <p:nvPr/>
        </p:nvSpPr>
        <p:spPr>
          <a:xfrm>
            <a:off x="3410640" y="241812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Plain TP</a:t>
            </a:r>
            <a:endParaRPr b="0" lang="en-US" sz="1800" spc="-1" strike="noStrike">
              <a:latin typeface="Arial"/>
            </a:endParaRPr>
          </a:p>
        </p:txBody>
      </p:sp>
      <p:sp>
        <p:nvSpPr>
          <p:cNvPr id="399" name="CustomShape 12"/>
          <p:cNvSpPr/>
          <p:nvPr/>
        </p:nvSpPr>
        <p:spPr>
          <a:xfrm>
            <a:off x="2087280" y="241812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Face</a:t>
            </a:r>
            <a:endParaRPr b="0" lang="en-US" sz="1800" spc="-1" strike="noStrike">
              <a:latin typeface="Arial"/>
            </a:endParaRPr>
          </a:p>
        </p:txBody>
      </p:sp>
      <p:sp>
        <p:nvSpPr>
          <p:cNvPr id="400" name="CustomShape 13"/>
          <p:cNvSpPr/>
          <p:nvPr/>
        </p:nvSpPr>
        <p:spPr>
          <a:xfrm>
            <a:off x="4734000" y="2418120"/>
            <a:ext cx="1078920" cy="538920"/>
          </a:xfrm>
          <a:prstGeom prst="rect">
            <a:avLst/>
          </a:prstGeom>
          <a:pattFill prst="wdUpDiag">
            <a:fgClr>
              <a:srgbClr val="5b9bd5"/>
            </a:fgClr>
            <a:bgClr>
              <a:srgbClr val="ffffff"/>
            </a:bgClr>
          </a:patt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Rolled TP</a:t>
            </a:r>
            <a:endParaRPr b="0" lang="en-US" sz="1800" spc="-1" strike="noStrike">
              <a:latin typeface="Arial"/>
            </a:endParaRPr>
          </a:p>
        </p:txBody>
      </p:sp>
      <p:sp>
        <p:nvSpPr>
          <p:cNvPr id="401" name="CustomShape 14"/>
          <p:cNvSpPr/>
          <p:nvPr/>
        </p:nvSpPr>
        <p:spPr>
          <a:xfrm>
            <a:off x="6057000" y="241812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Palms</a:t>
            </a:r>
            <a:endParaRPr b="0" lang="en-US" sz="1800" spc="-1" strike="noStrike">
              <a:latin typeface="Arial"/>
            </a:endParaRPr>
          </a:p>
        </p:txBody>
      </p:sp>
      <p:sp>
        <p:nvSpPr>
          <p:cNvPr id="402" name="CustomShape 15"/>
          <p:cNvSpPr/>
          <p:nvPr/>
        </p:nvSpPr>
        <p:spPr>
          <a:xfrm>
            <a:off x="7380360" y="241812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Irises</a:t>
            </a:r>
            <a:endParaRPr b="0" lang="en-US" sz="1800" spc="-1" strike="noStrike">
              <a:latin typeface="Arial"/>
            </a:endParaRPr>
          </a:p>
        </p:txBody>
      </p:sp>
      <p:sp>
        <p:nvSpPr>
          <p:cNvPr id="403" name="CustomShape 16"/>
          <p:cNvSpPr/>
          <p:nvPr/>
        </p:nvSpPr>
        <p:spPr>
          <a:xfrm>
            <a:off x="764280" y="32468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ABISID</a:t>
            </a:r>
            <a:endParaRPr b="0" lang="en-US" sz="1800" spc="-1" strike="noStrike">
              <a:latin typeface="Arial"/>
            </a:endParaRPr>
          </a:p>
        </p:txBody>
      </p:sp>
      <p:sp>
        <p:nvSpPr>
          <p:cNvPr id="404" name="CustomShape 17"/>
          <p:cNvSpPr/>
          <p:nvPr/>
        </p:nvSpPr>
        <p:spPr>
          <a:xfrm>
            <a:off x="3410640" y="32468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Plain TP</a:t>
            </a:r>
            <a:endParaRPr b="0" lang="en-US" sz="1800" spc="-1" strike="noStrike">
              <a:latin typeface="Arial"/>
            </a:endParaRPr>
          </a:p>
        </p:txBody>
      </p:sp>
      <p:sp>
        <p:nvSpPr>
          <p:cNvPr id="405" name="CustomShape 18"/>
          <p:cNvSpPr/>
          <p:nvPr/>
        </p:nvSpPr>
        <p:spPr>
          <a:xfrm>
            <a:off x="2087280" y="32468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LP</a:t>
            </a:r>
            <a:endParaRPr b="0" lang="en-US" sz="1800" spc="-1" strike="noStrike">
              <a:latin typeface="Arial"/>
            </a:endParaRPr>
          </a:p>
        </p:txBody>
      </p:sp>
      <p:sp>
        <p:nvSpPr>
          <p:cNvPr id="406" name="CustomShape 19"/>
          <p:cNvSpPr/>
          <p:nvPr/>
        </p:nvSpPr>
        <p:spPr>
          <a:xfrm>
            <a:off x="4734000" y="3246840"/>
            <a:ext cx="1078920" cy="53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Rolled TP</a:t>
            </a:r>
            <a:endParaRPr b="0" lang="en-US" sz="1800" spc="-1" strike="noStrike">
              <a:latin typeface="Arial"/>
            </a:endParaRPr>
          </a:p>
        </p:txBody>
      </p:sp>
      <p:sp>
        <p:nvSpPr>
          <p:cNvPr id="407" name="CustomShape 20"/>
          <p:cNvSpPr/>
          <p:nvPr/>
        </p:nvSpPr>
        <p:spPr>
          <a:xfrm>
            <a:off x="6057000" y="3246840"/>
            <a:ext cx="1078920" cy="538920"/>
          </a:xfrm>
          <a:prstGeom prst="rect">
            <a:avLst/>
          </a:prstGeom>
          <a:pattFill prst="wdUpDiag">
            <a:fgClr>
              <a:srgbClr val="5b9bd5"/>
            </a:fgClr>
            <a:bgClr>
              <a:srgbClr val="ffffff"/>
            </a:bgClr>
          </a:patt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Palms</a:t>
            </a:r>
            <a:endParaRPr b="0" lang="en-US" sz="1800" spc="-1" strike="noStrike">
              <a:latin typeface="Arial"/>
            </a:endParaRPr>
          </a:p>
        </p:txBody>
      </p:sp>
      <p:sp>
        <p:nvSpPr>
          <p:cNvPr id="408" name="CustomShape 21"/>
          <p:cNvSpPr/>
          <p:nvPr/>
        </p:nvSpPr>
        <p:spPr>
          <a:xfrm>
            <a:off x="7380360" y="3246840"/>
            <a:ext cx="1078920" cy="538920"/>
          </a:xfrm>
          <a:prstGeom prst="rect">
            <a:avLst/>
          </a:prstGeom>
          <a:pattFill prst="wdUpDiag">
            <a:fgClr>
              <a:srgbClr val="5b9bd5"/>
            </a:fgClr>
            <a:bgClr>
              <a:srgbClr val="ffffff"/>
            </a:bgClr>
          </a:patt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Irises</a:t>
            </a:r>
            <a:endParaRPr b="0" lang="en-US" sz="1800" spc="-1" strike="noStrike">
              <a:latin typeface="Arial"/>
            </a:endParaRPr>
          </a:p>
        </p:txBody>
      </p:sp>
      <p:sp>
        <p:nvSpPr>
          <p:cNvPr id="409" name="Line 22"/>
          <p:cNvSpPr/>
          <p:nvPr/>
        </p:nvSpPr>
        <p:spPr>
          <a:xfrm>
            <a:off x="763920" y="2276640"/>
            <a:ext cx="7696080" cy="0"/>
          </a:xfrm>
          <a:prstGeom prst="line">
            <a:avLst/>
          </a:prstGeom>
          <a:ln>
            <a:solidFill>
              <a:srgbClr val="5597d3"/>
            </a:solidFill>
          </a:ln>
        </p:spPr>
        <p:style>
          <a:lnRef idx="1">
            <a:schemeClr val="accent1"/>
          </a:lnRef>
          <a:fillRef idx="0">
            <a:schemeClr val="accent1"/>
          </a:fillRef>
          <a:effectRef idx="0">
            <a:schemeClr val="accent1"/>
          </a:effectRef>
          <a:fontRef idx="minor"/>
        </p:style>
      </p:sp>
      <p:sp>
        <p:nvSpPr>
          <p:cNvPr id="410" name="Line 23"/>
          <p:cNvSpPr/>
          <p:nvPr/>
        </p:nvSpPr>
        <p:spPr>
          <a:xfrm>
            <a:off x="763920" y="3068640"/>
            <a:ext cx="7696080" cy="0"/>
          </a:xfrm>
          <a:prstGeom prst="line">
            <a:avLst/>
          </a:prstGeom>
          <a:ln>
            <a:solidFill>
              <a:srgbClr val="5597d3"/>
            </a:solidFill>
          </a:ln>
        </p:spPr>
        <p:style>
          <a:lnRef idx="1">
            <a:schemeClr val="accent1"/>
          </a:lnRef>
          <a:fillRef idx="0">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630000" y="1052640"/>
            <a:ext cx="3867120" cy="574920"/>
          </a:xfrm>
          <a:prstGeom prst="rect">
            <a:avLst/>
          </a:prstGeom>
          <a:noFill/>
          <a:ln>
            <a:noFill/>
          </a:ln>
        </p:spPr>
        <p:style>
          <a:lnRef idx="0"/>
          <a:fillRef idx="0"/>
          <a:effectRef idx="0"/>
          <a:fontRef idx="minor"/>
        </p:style>
        <p:txBody>
          <a:bodyPr lIns="90000" rIns="90000" tIns="45000" bIns="45000" anchor="b">
            <a:noAutofit/>
          </a:bodyPr>
          <a:p>
            <a:pPr>
              <a:lnSpc>
                <a:spcPct val="90000"/>
              </a:lnSpc>
              <a:spcBef>
                <a:spcPts val="751"/>
              </a:spcBef>
            </a:pPr>
            <a:r>
              <a:rPr b="1" lang="en-US" sz="1800" spc="-1" strike="noStrike">
                <a:solidFill>
                  <a:srgbClr val="004289"/>
                </a:solidFill>
                <a:latin typeface="Calibri Light"/>
                <a:ea typeface="DejaVu Sans"/>
              </a:rPr>
              <a:t>Distribution</a:t>
            </a:r>
            <a:endParaRPr b="0" lang="en-US" sz="1800" spc="-1" strike="noStrike">
              <a:latin typeface="Arial"/>
            </a:endParaRPr>
          </a:p>
        </p:txBody>
      </p:sp>
      <p:sp>
        <p:nvSpPr>
          <p:cNvPr id="412" name="CustomShape 2"/>
          <p:cNvSpPr/>
          <p:nvPr/>
        </p:nvSpPr>
        <p:spPr>
          <a:xfrm>
            <a:off x="630000" y="1917000"/>
            <a:ext cx="3867120" cy="388728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Restart full system</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Change ABIS configuration</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Recoding one of biometry</a:t>
            </a:r>
            <a:endParaRPr b="0" lang="en-US" sz="2100" spc="-1" strike="noStrike">
              <a:latin typeface="Arial"/>
            </a:endParaRPr>
          </a:p>
        </p:txBody>
      </p:sp>
      <p:sp>
        <p:nvSpPr>
          <p:cNvPr id="413" name="CustomShape 3"/>
          <p:cNvSpPr/>
          <p:nvPr/>
        </p:nvSpPr>
        <p:spPr>
          <a:xfrm>
            <a:off x="4629240" y="1052640"/>
            <a:ext cx="3886200" cy="574920"/>
          </a:xfrm>
          <a:prstGeom prst="rect">
            <a:avLst/>
          </a:prstGeom>
          <a:noFill/>
          <a:ln>
            <a:noFill/>
          </a:ln>
        </p:spPr>
        <p:style>
          <a:lnRef idx="0"/>
          <a:fillRef idx="0"/>
          <a:effectRef idx="0"/>
          <a:fontRef idx="minor"/>
        </p:style>
        <p:txBody>
          <a:bodyPr lIns="90000" rIns="90000" tIns="45000" bIns="45000" anchor="b">
            <a:noAutofit/>
          </a:bodyPr>
          <a:p>
            <a:pPr>
              <a:lnSpc>
                <a:spcPct val="90000"/>
              </a:lnSpc>
              <a:spcBef>
                <a:spcPts val="751"/>
              </a:spcBef>
            </a:pPr>
            <a:r>
              <a:rPr b="1" lang="en-US" sz="1800" spc="-1" strike="noStrike">
                <a:solidFill>
                  <a:srgbClr val="004289"/>
                </a:solidFill>
                <a:latin typeface="Calibri Light"/>
                <a:ea typeface="DejaVu Sans"/>
              </a:rPr>
              <a:t>Synchronization</a:t>
            </a:r>
            <a:endParaRPr b="0" lang="en-US" sz="1800" spc="-1" strike="noStrike">
              <a:latin typeface="Arial"/>
            </a:endParaRPr>
          </a:p>
        </p:txBody>
      </p:sp>
      <p:sp>
        <p:nvSpPr>
          <p:cNvPr id="414" name="CustomShape 4"/>
          <p:cNvSpPr/>
          <p:nvPr/>
        </p:nvSpPr>
        <p:spPr>
          <a:xfrm>
            <a:off x="4629240" y="1917000"/>
            <a:ext cx="3886200" cy="388728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One of satellites is lost</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ABIS dispatcher restart</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Synchronizing delta DB &lt;-&gt; galleries</a:t>
            </a:r>
            <a:endParaRPr b="0" lang="en-US" sz="2100" spc="-1" strike="noStrike">
              <a:latin typeface="Arial"/>
            </a:endParaRPr>
          </a:p>
        </p:txBody>
      </p:sp>
      <p:sp>
        <p:nvSpPr>
          <p:cNvPr id="415" name="CustomShape 5"/>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F4CF925-2C4E-4DB8-9921-334B4C47824C}" type="slidenum">
              <a:rPr b="0" lang="en-US" sz="900" spc="-1" strike="noStrike">
                <a:solidFill>
                  <a:srgbClr val="8b93b0"/>
                </a:solidFill>
                <a:latin typeface="Calibri Light"/>
                <a:ea typeface="DejaVu Sans"/>
              </a:rPr>
              <a:t>&lt;number&gt;</a:t>
            </a:fld>
            <a:endParaRPr b="0" lang="en-US" sz="900" spc="-1" strike="noStrike">
              <a:latin typeface="Arial"/>
            </a:endParaRPr>
          </a:p>
        </p:txBody>
      </p:sp>
      <p:sp>
        <p:nvSpPr>
          <p:cNvPr id="416" name="CustomShape 6"/>
          <p:cNvSpPr/>
          <p:nvPr/>
        </p:nvSpPr>
        <p:spPr>
          <a:xfrm>
            <a:off x="628560" y="365040"/>
            <a:ext cx="7885800" cy="6865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ea typeface="DejaVu Sans"/>
              </a:rPr>
              <a:t>Distribution, synchronization</a:t>
            </a:r>
            <a:endParaRPr b="0" lang="en-US"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5CBF45F-2218-4992-BE70-AD2DA65033B8}" type="slidenum">
              <a:rPr b="0" lang="en-US" sz="900" spc="-1" strike="noStrike">
                <a:solidFill>
                  <a:srgbClr val="8b93b0"/>
                </a:solidFill>
                <a:latin typeface="Calibri Light"/>
                <a:ea typeface="DejaVu Sans"/>
              </a:rPr>
              <a:t>&lt;number&gt;</a:t>
            </a:fld>
            <a:endParaRPr b="0" lang="en-US" sz="900" spc="-1" strike="noStrike">
              <a:latin typeface="Arial"/>
            </a:endParaRPr>
          </a:p>
        </p:txBody>
      </p:sp>
      <p:sp>
        <p:nvSpPr>
          <p:cNvPr id="418" name="CustomShape 2"/>
          <p:cNvSpPr/>
          <p:nvPr/>
        </p:nvSpPr>
        <p:spPr>
          <a:xfrm>
            <a:off x="628560" y="365040"/>
            <a:ext cx="7885800" cy="14065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4289"/>
                </a:solidFill>
                <a:latin typeface="Calibri Light"/>
                <a:ea typeface="DejaVu Sans"/>
              </a:rPr>
              <a:t>Licensing with wibu</a:t>
            </a:r>
            <a:endParaRPr b="0" lang="en-US" sz="4400" spc="-1" strike="noStrike">
              <a:latin typeface="Arial"/>
            </a:endParaRPr>
          </a:p>
        </p:txBody>
      </p:sp>
      <p:sp>
        <p:nvSpPr>
          <p:cNvPr id="419" name="CustomShape 3"/>
          <p:cNvSpPr/>
          <p:nvPr/>
        </p:nvSpPr>
        <p:spPr>
          <a:xfrm>
            <a:off x="628560" y="1622160"/>
            <a:ext cx="718920" cy="71892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ABIS Dispatcher</a:t>
            </a:r>
            <a:endParaRPr b="0" lang="en-US" sz="900" spc="-1" strike="noStrike">
              <a:latin typeface="Arial"/>
            </a:endParaRPr>
          </a:p>
        </p:txBody>
      </p:sp>
      <p:sp>
        <p:nvSpPr>
          <p:cNvPr id="420" name="CustomShape 4"/>
          <p:cNvSpPr/>
          <p:nvPr/>
        </p:nvSpPr>
        <p:spPr>
          <a:xfrm>
            <a:off x="4212000" y="436464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Server</a:t>
            </a:r>
            <a:endParaRPr b="0" lang="en-US" sz="900" spc="-1" strike="noStrike">
              <a:latin typeface="Arial"/>
            </a:endParaRPr>
          </a:p>
        </p:txBody>
      </p:sp>
      <p:sp>
        <p:nvSpPr>
          <p:cNvPr id="421" name="CustomShape 5"/>
          <p:cNvSpPr/>
          <p:nvPr/>
        </p:nvSpPr>
        <p:spPr>
          <a:xfrm>
            <a:off x="597240" y="3069000"/>
            <a:ext cx="718920" cy="71892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ABIS Satellite</a:t>
            </a:r>
            <a:endParaRPr b="0" lang="en-US" sz="900" spc="-1" strike="noStrike">
              <a:latin typeface="Arial"/>
            </a:endParaRPr>
          </a:p>
        </p:txBody>
      </p:sp>
      <p:sp>
        <p:nvSpPr>
          <p:cNvPr id="422" name="CustomShape 6"/>
          <p:cNvSpPr/>
          <p:nvPr/>
        </p:nvSpPr>
        <p:spPr>
          <a:xfrm>
            <a:off x="3996000" y="5373360"/>
            <a:ext cx="1059480" cy="75780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SDKs license container</a:t>
            </a:r>
            <a:endParaRPr b="0" lang="en-US" sz="900" spc="-1" strike="noStrike">
              <a:latin typeface="Arial"/>
            </a:endParaRPr>
          </a:p>
        </p:txBody>
      </p:sp>
      <p:sp>
        <p:nvSpPr>
          <p:cNvPr id="423" name="CustomShape 7"/>
          <p:cNvSpPr/>
          <p:nvPr/>
        </p:nvSpPr>
        <p:spPr>
          <a:xfrm>
            <a:off x="4788000" y="1622160"/>
            <a:ext cx="718920" cy="71892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Face feature extractor</a:t>
            </a:r>
            <a:endParaRPr b="0" lang="en-US" sz="900" spc="-1" strike="noStrike">
              <a:latin typeface="Arial"/>
            </a:endParaRPr>
          </a:p>
        </p:txBody>
      </p:sp>
      <p:sp>
        <p:nvSpPr>
          <p:cNvPr id="424" name="CustomShape 8"/>
          <p:cNvSpPr/>
          <p:nvPr/>
        </p:nvSpPr>
        <p:spPr>
          <a:xfrm>
            <a:off x="6804360" y="1622160"/>
            <a:ext cx="718920" cy="71892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FP feature extractor</a:t>
            </a:r>
            <a:endParaRPr b="0" lang="en-US" sz="900" spc="-1" strike="noStrike">
              <a:latin typeface="Arial"/>
            </a:endParaRPr>
          </a:p>
        </p:txBody>
      </p:sp>
      <p:sp>
        <p:nvSpPr>
          <p:cNvPr id="425" name="CustomShape 9"/>
          <p:cNvSpPr/>
          <p:nvPr/>
        </p:nvSpPr>
        <p:spPr>
          <a:xfrm>
            <a:off x="1458000" y="220500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26" name="CustomShape 10"/>
          <p:cNvSpPr/>
          <p:nvPr/>
        </p:nvSpPr>
        <p:spPr>
          <a:xfrm>
            <a:off x="1458000" y="364464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27" name="CustomShape 11"/>
          <p:cNvSpPr/>
          <p:nvPr/>
        </p:nvSpPr>
        <p:spPr>
          <a:xfrm>
            <a:off x="5617080" y="213264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28" name="CustomShape 12"/>
          <p:cNvSpPr/>
          <p:nvPr/>
        </p:nvSpPr>
        <p:spPr>
          <a:xfrm>
            <a:off x="7659720" y="2132640"/>
            <a:ext cx="718920" cy="718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29" name="CustomShape 13"/>
          <p:cNvSpPr/>
          <p:nvPr/>
        </p:nvSpPr>
        <p:spPr>
          <a:xfrm>
            <a:off x="1348560" y="1982160"/>
            <a:ext cx="468000" cy="22176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0" name="CustomShape 14"/>
          <p:cNvSpPr/>
          <p:nvPr/>
        </p:nvSpPr>
        <p:spPr>
          <a:xfrm>
            <a:off x="1317240" y="3429000"/>
            <a:ext cx="499680" cy="21456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1" name="CustomShape 15"/>
          <p:cNvSpPr/>
          <p:nvPr/>
        </p:nvSpPr>
        <p:spPr>
          <a:xfrm>
            <a:off x="5508000" y="1982160"/>
            <a:ext cx="468000" cy="14976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2" name="CustomShape 16"/>
          <p:cNvSpPr/>
          <p:nvPr/>
        </p:nvSpPr>
        <p:spPr>
          <a:xfrm>
            <a:off x="7524360" y="1982160"/>
            <a:ext cx="494640" cy="14976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3" name="CustomShape 17"/>
          <p:cNvSpPr/>
          <p:nvPr/>
        </p:nvSpPr>
        <p:spPr>
          <a:xfrm>
            <a:off x="4572000" y="5084640"/>
            <a:ext cx="26280" cy="28764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4" name="CustomShape 18"/>
          <p:cNvSpPr/>
          <p:nvPr/>
        </p:nvSpPr>
        <p:spPr>
          <a:xfrm>
            <a:off x="2178000" y="2565000"/>
            <a:ext cx="2392920" cy="179856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5" name="CustomShape 19"/>
          <p:cNvSpPr/>
          <p:nvPr/>
        </p:nvSpPr>
        <p:spPr>
          <a:xfrm>
            <a:off x="2178000" y="4004640"/>
            <a:ext cx="2392920" cy="35892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6" name="CustomShape 20"/>
          <p:cNvSpPr/>
          <p:nvPr/>
        </p:nvSpPr>
        <p:spPr>
          <a:xfrm rot="5400000">
            <a:off x="4519800" y="2905920"/>
            <a:ext cx="1510560" cy="1404000"/>
          </a:xfrm>
          <a:prstGeom prst="curvedConnector3">
            <a:avLst>
              <a:gd name="adj1" fmla="val 50000"/>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7" name="CustomShape 21"/>
          <p:cNvSpPr/>
          <p:nvPr/>
        </p:nvSpPr>
        <p:spPr>
          <a:xfrm rot="5400000">
            <a:off x="5541120" y="1883520"/>
            <a:ext cx="1510560" cy="3446640"/>
          </a:xfrm>
          <a:prstGeom prst="curvedConnector3">
            <a:avLst>
              <a:gd name="adj1" fmla="val 50000"/>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38" name="CustomShape 22"/>
          <p:cNvSpPr/>
          <p:nvPr/>
        </p:nvSpPr>
        <p:spPr>
          <a:xfrm>
            <a:off x="2983320" y="2071080"/>
            <a:ext cx="913320" cy="611640"/>
          </a:xfrm>
          <a:prstGeom prst="wedgeEllipseCallout">
            <a:avLst>
              <a:gd name="adj1" fmla="val -20833"/>
              <a:gd name="adj2" fmla="val 62500"/>
            </a:avLst>
          </a:prstGeom>
          <a:ln/>
          <a:effectLst>
            <a:outerShdw algn="tl" blurRad="50800" dir="2700000" dist="37674" rotWithShape="0">
              <a:srgbClr val="000000">
                <a:alpha val="40000"/>
              </a:srgbClr>
            </a:outerShdw>
          </a:effectLst>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24 hours check</a:t>
            </a:r>
            <a:endParaRPr b="0" lang="en-US" sz="900" spc="-1" strike="noStrike">
              <a:latin typeface="Arial"/>
            </a:endParaRPr>
          </a:p>
        </p:txBody>
      </p:sp>
      <p:sp>
        <p:nvSpPr>
          <p:cNvPr id="439" name="CustomShape 23"/>
          <p:cNvSpPr/>
          <p:nvPr/>
        </p:nvSpPr>
        <p:spPr>
          <a:xfrm>
            <a:off x="5274720" y="3872880"/>
            <a:ext cx="3616920" cy="13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000000"/>
                </a:solidFill>
                <a:latin typeface="Calibri"/>
                <a:ea typeface="DejaVu Sans"/>
              </a:rPr>
              <a:t>ABIS licenses</a:t>
            </a:r>
            <a:endParaRPr b="0" lang="en-US" sz="900" spc="-1" strike="noStrike">
              <a:latin typeface="Arial"/>
            </a:endParaRPr>
          </a:p>
          <a:p>
            <a:pPr marL="171360" indent="-170280">
              <a:lnSpc>
                <a:spcPct val="100000"/>
              </a:lnSpc>
              <a:buClr>
                <a:srgbClr val="000000"/>
              </a:buClr>
              <a:buFont typeface="Arial"/>
              <a:buChar char="•"/>
            </a:pPr>
            <a:r>
              <a:rPr b="0" lang="en-US" sz="900" spc="-1" strike="noStrike">
                <a:solidFill>
                  <a:srgbClr val="000000"/>
                </a:solidFill>
                <a:latin typeface="Calibri"/>
                <a:ea typeface="DejaVu Sans"/>
              </a:rPr>
              <a:t>Licenses must be available for every Dermalog SDK used by ABIS BE  and the number of license instances shall be equal to the number of host e.g. There  are two hosts with face feature extractor(coding). It will be needed Dermalog Face SDK with instance count 2</a:t>
            </a:r>
            <a:endParaRPr b="0" lang="en-US" sz="900" spc="-1" strike="noStrike">
              <a:latin typeface="Arial"/>
            </a:endParaRPr>
          </a:p>
          <a:p>
            <a:pPr marL="171360" indent="-170280">
              <a:lnSpc>
                <a:spcPct val="100000"/>
              </a:lnSpc>
              <a:buClr>
                <a:srgbClr val="000000"/>
              </a:buClr>
              <a:buFont typeface="Arial"/>
              <a:buChar char="•"/>
            </a:pPr>
            <a:r>
              <a:rPr b="0" lang="en-US" sz="900" spc="-1" strike="noStrike">
                <a:solidFill>
                  <a:srgbClr val="000000"/>
                </a:solidFill>
                <a:latin typeface="Calibri"/>
                <a:ea typeface="DejaVu Sans"/>
              </a:rPr>
              <a:t>ABIS BE has separated license with customer license data. The license data contains maximal number of record for every biometry. This information must be generated during license creation and attached into license container.</a:t>
            </a:r>
            <a:endParaRPr b="0" lang="en-US" sz="900" spc="-1" strike="noStrike">
              <a:latin typeface="Arial"/>
            </a:endParaRPr>
          </a:p>
        </p:txBody>
      </p:sp>
      <p:sp>
        <p:nvSpPr>
          <p:cNvPr id="440" name="CustomShape 24"/>
          <p:cNvSpPr/>
          <p:nvPr/>
        </p:nvSpPr>
        <p:spPr>
          <a:xfrm>
            <a:off x="5274720" y="5373360"/>
            <a:ext cx="913320" cy="6469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BE license container with custom limits</a:t>
            </a:r>
            <a:endParaRPr b="0" lang="en-US" sz="900" spc="-1" strike="noStrike">
              <a:latin typeface="Arial"/>
            </a:endParaRPr>
          </a:p>
        </p:txBody>
      </p:sp>
      <p:sp>
        <p:nvSpPr>
          <p:cNvPr id="441" name="CustomShape 25"/>
          <p:cNvSpPr/>
          <p:nvPr/>
        </p:nvSpPr>
        <p:spPr>
          <a:xfrm>
            <a:off x="4572000" y="5084640"/>
            <a:ext cx="1158840" cy="28764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1f4e79"/>
                </a:solidFill>
                <a:latin typeface="Calibri Light"/>
                <a:ea typeface="DejaVu Sans"/>
              </a:rPr>
              <a:t>ABIS Backend Releases</a:t>
            </a:r>
            <a:endParaRPr b="0" lang="en-US" sz="3300" spc="-1" strike="noStrike">
              <a:latin typeface="Arial"/>
            </a:endParaRPr>
          </a:p>
        </p:txBody>
      </p:sp>
      <p:sp>
        <p:nvSpPr>
          <p:cNvPr id="443" name="CustomShape 2"/>
          <p:cNvSpPr/>
          <p:nvPr/>
        </p:nvSpPr>
        <p:spPr>
          <a:xfrm>
            <a:off x="628560" y="1340640"/>
            <a:ext cx="7885800" cy="460728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1f4e79"/>
              </a:buClr>
              <a:buFont typeface="Arial"/>
              <a:buChar char="•"/>
            </a:pPr>
            <a:r>
              <a:rPr b="0" lang="en-US" sz="2100" spc="-1" strike="noStrike">
                <a:solidFill>
                  <a:srgbClr val="1f4e79"/>
                </a:solidFill>
                <a:latin typeface="Calibri"/>
                <a:ea typeface="DejaVu Sans"/>
              </a:rPr>
              <a:t>ABIS BE release deliverables</a:t>
            </a:r>
            <a:endParaRPr b="0" lang="en-US" sz="2100" spc="-1" strike="noStrike">
              <a:latin typeface="Arial"/>
            </a:endParaRPr>
          </a:p>
          <a:p>
            <a:pPr lvl="1" marL="514440" indent="-170280">
              <a:lnSpc>
                <a:spcPct val="90000"/>
              </a:lnSpc>
              <a:spcBef>
                <a:spcPts val="374"/>
              </a:spcBef>
              <a:buClr>
                <a:srgbClr val="1f4e79"/>
              </a:buClr>
              <a:buFont typeface="Arial"/>
              <a:buChar char="•"/>
            </a:pPr>
            <a:r>
              <a:rPr b="0" lang="en-US" sz="1800" spc="-1" strike="noStrike">
                <a:solidFill>
                  <a:srgbClr val="1f4e79"/>
                </a:solidFill>
                <a:latin typeface="Calibri"/>
                <a:ea typeface="DejaVu Sans"/>
              </a:rPr>
              <a:t>Docs (manual, release notes, API definitions)</a:t>
            </a:r>
            <a:endParaRPr b="0" lang="en-US" sz="1800" spc="-1" strike="noStrike">
              <a:latin typeface="Arial"/>
            </a:endParaRPr>
          </a:p>
          <a:p>
            <a:pPr lvl="1" marL="514440" indent="-170280">
              <a:lnSpc>
                <a:spcPct val="90000"/>
              </a:lnSpc>
              <a:spcBef>
                <a:spcPts val="374"/>
              </a:spcBef>
              <a:buClr>
                <a:srgbClr val="1f4e79"/>
              </a:buClr>
              <a:buFont typeface="Arial"/>
              <a:buChar char="•"/>
            </a:pPr>
            <a:r>
              <a:rPr b="0" lang="en-US" sz="1800" spc="-1" strike="noStrike">
                <a:solidFill>
                  <a:srgbClr val="1f4e79"/>
                </a:solidFill>
                <a:latin typeface="Calibri"/>
                <a:ea typeface="DejaVu Sans"/>
              </a:rPr>
              <a:t>YUM repos (el7, el8)</a:t>
            </a:r>
            <a:endParaRPr b="0" lang="en-US" sz="1800" spc="-1" strike="noStrike">
              <a:latin typeface="Arial"/>
            </a:endParaRPr>
          </a:p>
          <a:p>
            <a:pPr lvl="1" marL="514440" indent="-170280">
              <a:lnSpc>
                <a:spcPct val="90000"/>
              </a:lnSpc>
              <a:spcBef>
                <a:spcPts val="374"/>
              </a:spcBef>
              <a:buClr>
                <a:srgbClr val="1f4e79"/>
              </a:buClr>
              <a:buFont typeface="Arial"/>
              <a:buChar char="•"/>
            </a:pPr>
            <a:r>
              <a:rPr b="0" lang="en-US" sz="1800" spc="-1" strike="noStrike">
                <a:solidFill>
                  <a:srgbClr val="1f4e79"/>
                </a:solidFill>
                <a:latin typeface="Calibri"/>
                <a:ea typeface="DejaVu Sans"/>
              </a:rPr>
              <a:t>Ansible Collection</a:t>
            </a:r>
            <a:endParaRPr b="0" lang="en-US" sz="1800" spc="-1" strike="noStrike">
              <a:latin typeface="Arial"/>
            </a:endParaRPr>
          </a:p>
          <a:p>
            <a:pPr lvl="1" marL="514440" indent="-170280">
              <a:lnSpc>
                <a:spcPct val="90000"/>
              </a:lnSpc>
              <a:spcBef>
                <a:spcPts val="374"/>
              </a:spcBef>
              <a:buClr>
                <a:srgbClr val="1f4e79"/>
              </a:buClr>
              <a:buFont typeface="Arial"/>
              <a:buChar char="•"/>
            </a:pPr>
            <a:r>
              <a:rPr b="0" lang="en-US" sz="1800" spc="-1" strike="noStrike">
                <a:solidFill>
                  <a:srgbClr val="1f4e79"/>
                </a:solidFill>
                <a:latin typeface="Calibri"/>
                <a:ea typeface="DejaVu Sans"/>
              </a:rPr>
              <a:t>Puppet modules</a:t>
            </a:r>
            <a:endParaRPr b="0" lang="en-US" sz="1800" spc="-1" strike="noStrike">
              <a:latin typeface="Arial"/>
            </a:endParaRPr>
          </a:p>
          <a:p>
            <a:pPr lvl="1" marL="514440" indent="-170280">
              <a:lnSpc>
                <a:spcPct val="90000"/>
              </a:lnSpc>
              <a:spcBef>
                <a:spcPts val="374"/>
              </a:spcBef>
              <a:buClr>
                <a:srgbClr val="1f4e79"/>
              </a:buClr>
              <a:buFont typeface="Arial"/>
              <a:buChar char="•"/>
            </a:pPr>
            <a:r>
              <a:rPr b="0" lang="en-US" sz="1800" spc="-1" strike="noStrike">
                <a:solidFill>
                  <a:srgbClr val="1f4e79"/>
                </a:solidFill>
                <a:latin typeface="Calibri"/>
                <a:ea typeface="DejaVu Sans"/>
              </a:rPr>
              <a:t>Installer (Puppet Bolt plans)</a:t>
            </a:r>
            <a:endParaRPr b="0" lang="en-US" sz="1800" spc="-1" strike="noStrike">
              <a:latin typeface="Arial"/>
            </a:endParaRPr>
          </a:p>
          <a:p>
            <a:pPr lvl="1" marL="514440" indent="-170280">
              <a:lnSpc>
                <a:spcPct val="90000"/>
              </a:lnSpc>
              <a:spcBef>
                <a:spcPts val="374"/>
              </a:spcBef>
              <a:buClr>
                <a:srgbClr val="1f4e79"/>
              </a:buClr>
              <a:buFont typeface="Arial"/>
              <a:buChar char="•"/>
            </a:pPr>
            <a:r>
              <a:rPr b="0" lang="en-US" sz="1800" spc="-1" strike="noStrike">
                <a:solidFill>
                  <a:srgbClr val="1f4e79"/>
                </a:solidFill>
                <a:latin typeface="Calibri"/>
                <a:ea typeface="DejaVu Sans"/>
              </a:rPr>
              <a:t>NIST Import tool</a:t>
            </a:r>
            <a:endParaRPr b="0" lang="en-US" sz="1800" spc="-1" strike="noStrike">
              <a:latin typeface="Arial"/>
            </a:endParaRPr>
          </a:p>
          <a:p>
            <a:pPr lvl="1" marL="514440" indent="-170280">
              <a:lnSpc>
                <a:spcPct val="90000"/>
              </a:lnSpc>
              <a:spcBef>
                <a:spcPts val="374"/>
              </a:spcBef>
              <a:buClr>
                <a:srgbClr val="1f4e79"/>
              </a:buClr>
              <a:buFont typeface="Arial"/>
              <a:buChar char="•"/>
            </a:pPr>
            <a:r>
              <a:rPr b="0" lang="en-US" sz="1800" spc="-1" strike="noStrike">
                <a:solidFill>
                  <a:srgbClr val="1f4e79"/>
                </a:solidFill>
                <a:latin typeface="Calibri"/>
                <a:ea typeface="DejaVu Sans"/>
              </a:rPr>
              <a:t>Generated Java libs (for implementing clients)</a:t>
            </a: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p:txBody>
      </p:sp>
      <p:sp>
        <p:nvSpPr>
          <p:cNvPr id="444" name="CustomShape 3"/>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D71F5A1-DEDD-4E44-BD0A-78693E4E5375}" type="slidenum">
              <a:rPr b="0" lang="en-US" sz="900" spc="-1" strike="noStrike">
                <a:solidFill>
                  <a:srgbClr val="8b8b8b"/>
                </a:solidFill>
                <a:latin typeface="Calibri"/>
                <a:ea typeface="DejaVu Sans"/>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ABIS BE with Active/Passive</a:t>
            </a:r>
            <a:endParaRPr b="0" lang="en-US" sz="3300" spc="-1" strike="noStrike">
              <a:latin typeface="Arial"/>
            </a:endParaRPr>
          </a:p>
        </p:txBody>
      </p:sp>
      <p:sp>
        <p:nvSpPr>
          <p:cNvPr id="446"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E950334-35E4-4D73-95BD-43DA9162B510}"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447" name="CustomShape 3"/>
          <p:cNvSpPr/>
          <p:nvPr/>
        </p:nvSpPr>
        <p:spPr>
          <a:xfrm>
            <a:off x="5244840" y="3940920"/>
            <a:ext cx="1040040" cy="211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Calibri"/>
                <a:ea typeface="DejaVu Sans"/>
              </a:rPr>
              <a:t>Active Matcher node</a:t>
            </a:r>
            <a:endParaRPr b="0" lang="en-US" sz="800" spc="-1" strike="noStrike">
              <a:latin typeface="Arial"/>
            </a:endParaRPr>
          </a:p>
        </p:txBody>
      </p:sp>
      <p:pic>
        <p:nvPicPr>
          <p:cNvPr id="448" name="Picture 6" descr=""/>
          <p:cNvPicPr/>
          <p:nvPr/>
        </p:nvPicPr>
        <p:blipFill>
          <a:blip r:embed="rId1"/>
          <a:stretch/>
        </p:blipFill>
        <p:spPr>
          <a:xfrm>
            <a:off x="1728000" y="1196640"/>
            <a:ext cx="5687280" cy="49244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9" name="Picture 7" descr=""/>
          <p:cNvPicPr/>
          <p:nvPr/>
        </p:nvPicPr>
        <p:blipFill>
          <a:blip r:embed="rId1"/>
          <a:stretch/>
        </p:blipFill>
        <p:spPr>
          <a:xfrm>
            <a:off x="2126520" y="1447920"/>
            <a:ext cx="4822200" cy="4677840"/>
          </a:xfrm>
          <a:prstGeom prst="rect">
            <a:avLst/>
          </a:prstGeom>
          <a:ln>
            <a:noFill/>
          </a:ln>
        </p:spPr>
      </p:pic>
      <p:sp>
        <p:nvSpPr>
          <p:cNvPr id="450"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ABIS BE with Load-Balancing for stateless operations</a:t>
            </a:r>
            <a:endParaRPr b="0" lang="en-US" sz="3300" spc="-1" strike="noStrike">
              <a:latin typeface="Arial"/>
            </a:endParaRPr>
          </a:p>
        </p:txBody>
      </p:sp>
      <p:sp>
        <p:nvSpPr>
          <p:cNvPr id="451"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BABA478-6E6C-4637-B7D1-04E41A0F4A9C}" type="slidenum">
              <a:rPr b="0" lang="en-US" sz="900" spc="-1" strike="noStrike">
                <a:solidFill>
                  <a:srgbClr val="8b8b8b"/>
                </a:solidFill>
                <a:latin typeface="Calibri"/>
                <a:ea typeface="DejaVu Sans"/>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52"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References</a:t>
            </a:r>
            <a:endParaRPr b="0" lang="en-US" sz="3300" spc="-1" strike="noStrike">
              <a:latin typeface="Arial"/>
            </a:endParaRPr>
          </a:p>
        </p:txBody>
      </p:sp>
      <p:sp>
        <p:nvSpPr>
          <p:cNvPr id="453"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4A050F0-F574-4F75-92E1-64AB89D646F3}"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454" name="CustomShape 3"/>
          <p:cNvSpPr/>
          <p:nvPr/>
        </p:nvSpPr>
        <p:spPr>
          <a:xfrm>
            <a:off x="683640" y="1412640"/>
            <a:ext cx="7055640" cy="91260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Arial"/>
              <a:buChar char="•"/>
            </a:pPr>
            <a:r>
              <a:rPr b="0" lang="en-US" sz="1800" spc="-1" strike="noStrike" u="sng">
                <a:solidFill>
                  <a:srgbClr val="0563c1"/>
                </a:solidFill>
                <a:uFillTx/>
                <a:latin typeface="Calibri"/>
                <a:ea typeface="DejaVu Sans"/>
                <a:hlinkClick r:id="rId1"/>
              </a:rPr>
              <a:t>https://confluence.dc.dermalog.com/display/ABISBE/</a:t>
            </a:r>
            <a:endParaRPr b="0" lang="en-US" sz="1800" spc="-1" strike="noStrike">
              <a:latin typeface="Arial"/>
            </a:endParaRPr>
          </a:p>
          <a:p>
            <a:pPr marL="285840" indent="-284760">
              <a:lnSpc>
                <a:spcPct val="100000"/>
              </a:lnSpc>
              <a:buClr>
                <a:srgbClr val="000000"/>
              </a:buClr>
              <a:buFont typeface="Arial"/>
              <a:buChar char="•"/>
            </a:pPr>
            <a:r>
              <a:rPr b="0" lang="en-US" sz="1800" spc="-1" strike="noStrike" u="sng">
                <a:solidFill>
                  <a:srgbClr val="0563c1"/>
                </a:solidFill>
                <a:uFillTx/>
                <a:latin typeface="Calibri"/>
                <a:ea typeface="DejaVu Sans"/>
                <a:hlinkClick r:id="rId2"/>
              </a:rPr>
              <a:t>http://abis.backend.dc.dermalog.hh/</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3819FC0-FA11-43CC-B962-DB359960F115}" type="slidenum">
              <a:rPr b="0" lang="en-US" sz="900" spc="-1" strike="noStrike">
                <a:solidFill>
                  <a:srgbClr val="8b93b0"/>
                </a:solidFill>
                <a:latin typeface="Calibri Light"/>
                <a:ea typeface="DejaVu Sans"/>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A431EEC-BFC6-49F5-A3A4-2EC754799B02}" type="slidenum">
              <a:rPr b="0" lang="en-US" sz="900" spc="-1" strike="noStrike">
                <a:solidFill>
                  <a:srgbClr val="8b93b0"/>
                </a:solidFill>
                <a:latin typeface="Calibri Light"/>
                <a:ea typeface="DejaVu Sans"/>
              </a:rPr>
              <a:t>&lt;number&gt;</a:t>
            </a:fld>
            <a:endParaRPr b="0" lang="en-US" sz="900" spc="-1" strike="noStrike">
              <a:latin typeface="Arial"/>
            </a:endParaRPr>
          </a:p>
        </p:txBody>
      </p:sp>
      <p:sp>
        <p:nvSpPr>
          <p:cNvPr id="457" name="CustomShape 2"/>
          <p:cNvSpPr/>
          <p:nvPr/>
        </p:nvSpPr>
        <p:spPr>
          <a:xfrm>
            <a:off x="630000" y="836640"/>
            <a:ext cx="6389280" cy="715680"/>
          </a:xfrm>
          <a:prstGeom prst="rect">
            <a:avLst/>
          </a:prstGeom>
          <a:noFill/>
          <a:ln>
            <a:noFill/>
          </a:ln>
        </p:spPr>
        <p:style>
          <a:lnRef idx="0"/>
          <a:fillRef idx="0"/>
          <a:effectRef idx="0"/>
          <a:fontRef idx="minor"/>
        </p:style>
      </p:sp>
      <p:sp>
        <p:nvSpPr>
          <p:cNvPr id="458" name="CustomShape 3"/>
          <p:cNvSpPr/>
          <p:nvPr/>
        </p:nvSpPr>
        <p:spPr>
          <a:xfrm>
            <a:off x="630000" y="1989000"/>
            <a:ext cx="3220920" cy="1647000"/>
          </a:xfrm>
          <a:prstGeom prst="rect">
            <a:avLst/>
          </a:prstGeom>
          <a:noFill/>
          <a:ln>
            <a:noFill/>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61CCF99-00D1-47EF-ABE7-10686174467F}" type="slidenum">
              <a:rPr b="0" lang="en-US" sz="900" spc="-1" strike="noStrike">
                <a:solidFill>
                  <a:srgbClr val="8b93b0"/>
                </a:solidFill>
                <a:latin typeface="Calibri Light"/>
                <a:ea typeface="DejaVu Sans"/>
              </a:rPr>
              <a:t>&lt;number&gt;</a:t>
            </a:fld>
            <a:endParaRPr b="0" lang="en-US" sz="900" spc="-1" strike="noStrike">
              <a:latin typeface="Arial"/>
            </a:endParaRPr>
          </a:p>
        </p:txBody>
      </p:sp>
      <p:sp>
        <p:nvSpPr>
          <p:cNvPr id="249" name="CustomShape 2"/>
          <p:cNvSpPr/>
          <p:nvPr/>
        </p:nvSpPr>
        <p:spPr>
          <a:xfrm>
            <a:off x="628560" y="365040"/>
            <a:ext cx="7885800" cy="6865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ea typeface="DejaVu Sans"/>
              </a:rPr>
              <a:t>Features</a:t>
            </a:r>
            <a:endParaRPr b="0" lang="en-US" sz="2800" spc="-1" strike="noStrike">
              <a:latin typeface="Arial"/>
            </a:endParaRPr>
          </a:p>
        </p:txBody>
      </p:sp>
      <p:sp>
        <p:nvSpPr>
          <p:cNvPr id="250" name="CustomShape 3"/>
          <p:cNvSpPr/>
          <p:nvPr/>
        </p:nvSpPr>
        <p:spPr>
          <a:xfrm>
            <a:off x="539640" y="1235160"/>
            <a:ext cx="7487640" cy="3992760"/>
          </a:xfrm>
          <a:prstGeom prst="rect">
            <a:avLst/>
          </a:prstGeom>
          <a:noFill/>
          <a:ln>
            <a:noFill/>
          </a:ln>
        </p:spPr>
        <p:style>
          <a:lnRef idx="0"/>
          <a:fillRef idx="0"/>
          <a:effectRef idx="0"/>
          <a:fontRef idx="minor"/>
        </p:style>
        <p:txBody>
          <a:bodyPr lIns="90000" rIns="90000" tIns="45000" bIns="45000">
            <a:normAutofit fontScale="87000"/>
          </a:bodyPr>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Use cases</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REST APIs</a:t>
            </a:r>
            <a:endParaRPr b="0" lang="en-US" sz="2100" spc="-1" strike="noStrike">
              <a:latin typeface="Arial"/>
            </a:endParaRPr>
          </a:p>
          <a:p>
            <a:pPr lvl="1" marL="514440" indent="-170280">
              <a:lnSpc>
                <a:spcPct val="90000"/>
              </a:lnSpc>
              <a:spcBef>
                <a:spcPts val="374"/>
              </a:spcBef>
              <a:buClr>
                <a:srgbClr val="004289"/>
              </a:buClr>
              <a:buFont typeface="Arial"/>
              <a:buChar char="•"/>
            </a:pPr>
            <a:r>
              <a:rPr b="0" lang="en-US" sz="1800" spc="-1" strike="noStrike">
                <a:solidFill>
                  <a:srgbClr val="004289"/>
                </a:solidFill>
                <a:latin typeface="Calibri Light"/>
                <a:ea typeface="DejaVu Sans"/>
              </a:rPr>
              <a:t>ABIS Webservice</a:t>
            </a:r>
            <a:endParaRPr b="0" lang="en-US" sz="1800" spc="-1" strike="noStrike">
              <a:latin typeface="Arial"/>
            </a:endParaRPr>
          </a:p>
          <a:p>
            <a:pPr lvl="1" marL="514440" indent="-170280">
              <a:lnSpc>
                <a:spcPct val="90000"/>
              </a:lnSpc>
              <a:spcBef>
                <a:spcPts val="374"/>
              </a:spcBef>
              <a:buClr>
                <a:srgbClr val="004289"/>
              </a:buClr>
              <a:buFont typeface="Arial"/>
              <a:buChar char="•"/>
            </a:pPr>
            <a:r>
              <a:rPr b="0" lang="en-US" sz="1800" spc="-1" strike="noStrike">
                <a:solidFill>
                  <a:srgbClr val="004289"/>
                </a:solidFill>
                <a:latin typeface="Calibri Light"/>
                <a:ea typeface="DejaVu Sans"/>
              </a:rPr>
              <a:t>WebABIS</a:t>
            </a:r>
            <a:endParaRPr b="0" lang="en-US" sz="1800" spc="-1" strike="noStrike">
              <a:latin typeface="Arial"/>
            </a:endParaRPr>
          </a:p>
          <a:p>
            <a:pPr lvl="1" marL="514440" indent="-170280">
              <a:lnSpc>
                <a:spcPct val="90000"/>
              </a:lnSpc>
              <a:spcBef>
                <a:spcPts val="374"/>
              </a:spcBef>
              <a:buClr>
                <a:srgbClr val="004289"/>
              </a:buClr>
              <a:buFont typeface="Arial"/>
              <a:buChar char="•"/>
            </a:pPr>
            <a:r>
              <a:rPr b="0" lang="en-US" sz="1800" spc="-1" strike="noStrike">
                <a:solidFill>
                  <a:srgbClr val="004289"/>
                </a:solidFill>
                <a:latin typeface="Calibri Light"/>
                <a:ea typeface="DejaVu Sans"/>
              </a:rPr>
              <a:t>WebABIS NIST Extension</a:t>
            </a:r>
            <a:endParaRPr b="0" lang="en-US" sz="1800" spc="-1" strike="noStrike">
              <a:latin typeface="Arial"/>
            </a:endParaRPr>
          </a:p>
          <a:p>
            <a:pPr lvl="1" marL="514440" indent="-170280">
              <a:lnSpc>
                <a:spcPct val="90000"/>
              </a:lnSpc>
              <a:spcBef>
                <a:spcPts val="374"/>
              </a:spcBef>
              <a:buClr>
                <a:srgbClr val="004289"/>
              </a:buClr>
              <a:buFont typeface="Arial"/>
              <a:buChar char="•"/>
            </a:pPr>
            <a:r>
              <a:rPr b="0" lang="en-US" sz="1800" spc="-1" strike="noStrike">
                <a:solidFill>
                  <a:srgbClr val="004289"/>
                </a:solidFill>
                <a:latin typeface="Calibri Light"/>
                <a:ea typeface="DejaVu Sans"/>
              </a:rPr>
              <a:t>NIST Converter</a:t>
            </a:r>
            <a:endParaRPr b="0" lang="en-US" sz="1800" spc="-1" strike="noStrike">
              <a:latin typeface="Arial"/>
            </a:endParaRPr>
          </a:p>
          <a:p>
            <a:pPr lvl="1" marL="514440" indent="-170280">
              <a:lnSpc>
                <a:spcPct val="90000"/>
              </a:lnSpc>
              <a:spcBef>
                <a:spcPts val="374"/>
              </a:spcBef>
              <a:buClr>
                <a:srgbClr val="004289"/>
              </a:buClr>
              <a:buFont typeface="Arial"/>
              <a:buChar char="•"/>
            </a:pPr>
            <a:r>
              <a:rPr b="0" lang="en-US" sz="1800" spc="-1" strike="noStrike">
                <a:solidFill>
                  <a:srgbClr val="004289"/>
                </a:solidFill>
                <a:latin typeface="Calibri Light"/>
                <a:ea typeface="DejaVu Sans"/>
              </a:rPr>
              <a:t>Documentstore</a:t>
            </a:r>
            <a:endParaRPr b="0" lang="en-US" sz="1800" spc="-1" strike="noStrike">
              <a:latin typeface="Arial"/>
            </a:endParaRPr>
          </a:p>
          <a:p>
            <a:pPr marL="171360" indent="-170280">
              <a:lnSpc>
                <a:spcPct val="90000"/>
              </a:lnSpc>
              <a:spcBef>
                <a:spcPts val="374"/>
              </a:spcBef>
              <a:buClr>
                <a:srgbClr val="004289"/>
              </a:buClr>
              <a:buFont typeface="Arial"/>
              <a:buChar char="•"/>
            </a:pPr>
            <a:r>
              <a:rPr b="0" lang="en-US" sz="1800" spc="-1" strike="noStrike">
                <a:solidFill>
                  <a:srgbClr val="004289"/>
                </a:solidFill>
                <a:latin typeface="Calibri Light"/>
                <a:ea typeface="DejaVu Sans"/>
              </a:rPr>
              <a:t>WebABIS Frontend</a:t>
            </a:r>
            <a:endParaRPr b="0" lang="en-US" sz="18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NIST Import Tool</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Pluggable biometrics</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Configurable</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Monitorable</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Scalable</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630000" y="1917000"/>
            <a:ext cx="3867120" cy="388728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Identification</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Verification</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Feature extraction</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Comparison 1:1</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Templates conversion</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Templates modification</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Quality check</a:t>
            </a:r>
            <a:endParaRPr b="0" lang="en-US" sz="2100" spc="-1" strike="noStrike">
              <a:latin typeface="Arial"/>
            </a:endParaRPr>
          </a:p>
          <a:p>
            <a:pPr marL="171360" indent="-170280">
              <a:lnSpc>
                <a:spcPct val="90000"/>
              </a:lnSpc>
              <a:spcBef>
                <a:spcPts val="751"/>
              </a:spcBef>
              <a:buClr>
                <a:srgbClr val="004289"/>
              </a:buClr>
              <a:buFont typeface="Arial"/>
              <a:buChar char="•"/>
            </a:pPr>
            <a:r>
              <a:rPr b="0" lang="en-US" sz="2100" spc="-1" strike="noStrike">
                <a:solidFill>
                  <a:srgbClr val="004289"/>
                </a:solidFill>
                <a:latin typeface="Calibri Light"/>
                <a:ea typeface="DejaVu Sans"/>
              </a:rPr>
              <a:t>NIST format conversion</a:t>
            </a:r>
            <a:endParaRPr b="0" lang="en-US" sz="2100" spc="-1" strike="noStrike">
              <a:latin typeface="Arial"/>
            </a:endParaRPr>
          </a:p>
          <a:p>
            <a:pPr>
              <a:lnSpc>
                <a:spcPct val="90000"/>
              </a:lnSpc>
              <a:spcBef>
                <a:spcPts val="751"/>
              </a:spcBef>
            </a:pP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252" name="CustomShape 2"/>
          <p:cNvSpPr/>
          <p:nvPr/>
        </p:nvSpPr>
        <p:spPr>
          <a:xfrm>
            <a:off x="4629240" y="1052640"/>
            <a:ext cx="3886200" cy="357840"/>
          </a:xfrm>
          <a:prstGeom prst="rect">
            <a:avLst/>
          </a:prstGeom>
          <a:noFill/>
          <a:ln>
            <a:noFill/>
          </a:ln>
        </p:spPr>
        <p:style>
          <a:lnRef idx="0"/>
          <a:fillRef idx="0"/>
          <a:effectRef idx="0"/>
          <a:fontRef idx="minor"/>
        </p:style>
        <p:txBody>
          <a:bodyPr lIns="90000" rIns="90000" tIns="45000" bIns="45000" anchor="b">
            <a:noAutofit/>
          </a:bodyPr>
          <a:p>
            <a:pPr>
              <a:lnSpc>
                <a:spcPct val="90000"/>
              </a:lnSpc>
              <a:spcBef>
                <a:spcPts val="751"/>
              </a:spcBef>
            </a:pPr>
            <a:r>
              <a:rPr b="1" lang="en-US" sz="1800" spc="-1" strike="noStrike">
                <a:solidFill>
                  <a:srgbClr val="004289"/>
                </a:solidFill>
                <a:latin typeface="Calibri Light"/>
                <a:ea typeface="DejaVu Sans"/>
              </a:rPr>
              <a:t>Non functional</a:t>
            </a:r>
            <a:endParaRPr b="0" lang="en-US" sz="1800" spc="-1" strike="noStrike">
              <a:latin typeface="Arial"/>
            </a:endParaRPr>
          </a:p>
        </p:txBody>
      </p:sp>
      <p:sp>
        <p:nvSpPr>
          <p:cNvPr id="253" name="CustomShape 3"/>
          <p:cNvSpPr/>
          <p:nvPr/>
        </p:nvSpPr>
        <p:spPr>
          <a:xfrm>
            <a:off x="4629240" y="1917000"/>
            <a:ext cx="3886200" cy="388728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548235"/>
              </a:buClr>
              <a:buFont typeface="Arial"/>
              <a:buChar char="•"/>
            </a:pPr>
            <a:r>
              <a:rPr b="0" lang="en-US" sz="2100" spc="-1" strike="noStrike">
                <a:solidFill>
                  <a:srgbClr val="548235"/>
                </a:solidFill>
                <a:latin typeface="Calibri Light"/>
                <a:ea typeface="DejaVu Sans"/>
              </a:rPr>
              <a:t>Pluggable biometry</a:t>
            </a:r>
            <a:endParaRPr b="0" lang="en-US" sz="2100" spc="-1" strike="noStrike">
              <a:latin typeface="Arial"/>
            </a:endParaRPr>
          </a:p>
          <a:p>
            <a:pPr marL="171360" indent="-170280">
              <a:lnSpc>
                <a:spcPct val="90000"/>
              </a:lnSpc>
              <a:spcBef>
                <a:spcPts val="751"/>
              </a:spcBef>
              <a:buClr>
                <a:srgbClr val="548235"/>
              </a:buClr>
              <a:buFont typeface="Arial"/>
              <a:buChar char="•"/>
            </a:pPr>
            <a:r>
              <a:rPr b="0" lang="en-US" sz="2100" spc="-1" strike="noStrike">
                <a:solidFill>
                  <a:srgbClr val="548235"/>
                </a:solidFill>
                <a:latin typeface="Calibri Light"/>
                <a:ea typeface="DejaVu Sans"/>
              </a:rPr>
              <a:t>Scalability</a:t>
            </a:r>
            <a:endParaRPr b="0" lang="en-US" sz="2100" spc="-1" strike="noStrike">
              <a:latin typeface="Arial"/>
            </a:endParaRPr>
          </a:p>
          <a:p>
            <a:pPr marL="171360" indent="-170280">
              <a:lnSpc>
                <a:spcPct val="90000"/>
              </a:lnSpc>
              <a:spcBef>
                <a:spcPts val="751"/>
              </a:spcBef>
              <a:buClr>
                <a:srgbClr val="ffc000"/>
              </a:buClr>
              <a:buFont typeface="Arial"/>
              <a:buChar char="•"/>
            </a:pPr>
            <a:r>
              <a:rPr b="0" lang="en-US" sz="2100" spc="-1" strike="noStrike">
                <a:solidFill>
                  <a:srgbClr val="ffc000"/>
                </a:solidFill>
                <a:latin typeface="Calibri Light"/>
                <a:ea typeface="DejaVu Sans"/>
              </a:rPr>
              <a:t>High availability</a:t>
            </a:r>
            <a:endParaRPr b="0" lang="en-US" sz="2100" spc="-1" strike="noStrike">
              <a:latin typeface="Arial"/>
            </a:endParaRPr>
          </a:p>
          <a:p>
            <a:pPr marL="171360" indent="-170280">
              <a:lnSpc>
                <a:spcPct val="90000"/>
              </a:lnSpc>
              <a:spcBef>
                <a:spcPts val="751"/>
              </a:spcBef>
              <a:buClr>
                <a:srgbClr val="ffc000"/>
              </a:buClr>
              <a:buFont typeface="Arial"/>
              <a:buChar char="•"/>
            </a:pPr>
            <a:r>
              <a:rPr b="0" lang="en-US" sz="2100" spc="-1" strike="noStrike">
                <a:solidFill>
                  <a:srgbClr val="ffc000"/>
                </a:solidFill>
                <a:latin typeface="Calibri Light"/>
                <a:ea typeface="DejaVu Sans"/>
              </a:rPr>
              <a:t>Fault tolerance</a:t>
            </a:r>
            <a:endParaRPr b="0" lang="en-US" sz="2100" spc="-1" strike="noStrike">
              <a:latin typeface="Arial"/>
            </a:endParaRPr>
          </a:p>
        </p:txBody>
      </p:sp>
      <p:sp>
        <p:nvSpPr>
          <p:cNvPr id="254" name="CustomShape 4"/>
          <p:cNvSpPr/>
          <p:nvPr/>
        </p:nvSpPr>
        <p:spPr>
          <a:xfrm>
            <a:off x="694836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156026F-BD6B-4EBC-8D0F-EE4F1AC93C55}" type="slidenum">
              <a:rPr b="0" lang="en-US" sz="900" spc="-1" strike="noStrike">
                <a:solidFill>
                  <a:srgbClr val="8b93b0"/>
                </a:solidFill>
                <a:latin typeface="Calibri Light"/>
                <a:ea typeface="DejaVu Sans"/>
              </a:rPr>
              <a:t>&lt;number&gt;</a:t>
            </a:fld>
            <a:endParaRPr b="0" lang="en-US" sz="900" spc="-1" strike="noStrike">
              <a:latin typeface="Arial"/>
            </a:endParaRPr>
          </a:p>
        </p:txBody>
      </p:sp>
      <p:sp>
        <p:nvSpPr>
          <p:cNvPr id="255" name="CustomShape 5"/>
          <p:cNvSpPr/>
          <p:nvPr/>
        </p:nvSpPr>
        <p:spPr>
          <a:xfrm>
            <a:off x="628560" y="365040"/>
            <a:ext cx="7885800" cy="6865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ea typeface="DejaVu Sans"/>
              </a:rPr>
              <a:t>Features - Use cases</a:t>
            </a:r>
            <a:endParaRPr b="0" lang="en-US" sz="2800" spc="-1" strike="noStrike">
              <a:latin typeface="Arial"/>
            </a:endParaRPr>
          </a:p>
        </p:txBody>
      </p:sp>
      <p:sp>
        <p:nvSpPr>
          <p:cNvPr id="256" name="CustomShape 6"/>
          <p:cNvSpPr/>
          <p:nvPr/>
        </p:nvSpPr>
        <p:spPr>
          <a:xfrm>
            <a:off x="685080" y="1052640"/>
            <a:ext cx="3886200" cy="357840"/>
          </a:xfrm>
          <a:prstGeom prst="rect">
            <a:avLst/>
          </a:prstGeom>
          <a:noFill/>
          <a:ln>
            <a:noFill/>
          </a:ln>
        </p:spPr>
        <p:style>
          <a:lnRef idx="0"/>
          <a:fillRef idx="0"/>
          <a:effectRef idx="0"/>
          <a:fontRef idx="minor"/>
        </p:style>
        <p:txBody>
          <a:bodyPr lIns="90000" rIns="90000" tIns="45000" bIns="45000" anchor="b">
            <a:normAutofit/>
          </a:bodyPr>
          <a:p>
            <a:pPr>
              <a:lnSpc>
                <a:spcPct val="90000"/>
              </a:lnSpc>
              <a:spcBef>
                <a:spcPts val="751"/>
              </a:spcBef>
            </a:pPr>
            <a:r>
              <a:rPr b="1" lang="en-US" sz="1800" spc="-1" strike="noStrike">
                <a:solidFill>
                  <a:srgbClr val="004289"/>
                </a:solidFill>
                <a:latin typeface="Calibri Light"/>
                <a:ea typeface="DejaVu Sans"/>
              </a:rPr>
              <a:t>Functional</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ABIS BE Biometric operations</a:t>
            </a:r>
            <a:endParaRPr b="0" lang="en-US" sz="3300" spc="-1" strike="noStrike">
              <a:latin typeface="Arial"/>
            </a:endParaRPr>
          </a:p>
        </p:txBody>
      </p:sp>
      <p:sp>
        <p:nvSpPr>
          <p:cNvPr id="258" name="CustomShape 2"/>
          <p:cNvSpPr/>
          <p:nvPr/>
        </p:nvSpPr>
        <p:spPr>
          <a:xfrm>
            <a:off x="628560" y="182556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Enrolment: feature extraction and add biometric sample into ABIS BE database.</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Verification: Confirming the claim of identity.</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Identification: Comparison a biometric set with all biometric sets in ABIS BE database. </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Latent fingerprint support.</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Latent palm print support.</a:t>
            </a:r>
            <a:endParaRPr b="0" lang="en-US" sz="2100" spc="-1" strike="noStrike">
              <a:latin typeface="Arial"/>
            </a:endParaRPr>
          </a:p>
          <a:p>
            <a:pPr>
              <a:lnSpc>
                <a:spcPct val="90000"/>
              </a:lnSpc>
              <a:spcBef>
                <a:spcPts val="751"/>
              </a:spcBef>
            </a:pP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259" name="CustomShape 3"/>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F953580-8A67-4C21-B3B3-3B777287D255}" type="slidenum">
              <a:rPr b="0" lang="en-US" sz="900" spc="-1" strike="noStrike">
                <a:solidFill>
                  <a:srgbClr val="8b8b8b"/>
                </a:solidFill>
                <a:latin typeface="Calibri"/>
                <a:ea typeface="DejaVu Sans"/>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E1ECA45-B2D0-4FA2-815C-1997A0EC6491}"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61" name="CustomShape 2"/>
          <p:cNvSpPr/>
          <p:nvPr/>
        </p:nvSpPr>
        <p:spPr>
          <a:xfrm>
            <a:off x="706680" y="289440"/>
            <a:ext cx="7885800" cy="8546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300" spc="-1" strike="noStrike">
                <a:solidFill>
                  <a:srgbClr val="000000"/>
                </a:solidFill>
                <a:latin typeface="Calibri Light"/>
                <a:ea typeface="DejaVu Sans"/>
              </a:rPr>
              <a:t>ABIS Webservice REST API</a:t>
            </a:r>
            <a:endParaRPr b="0" lang="en-US" sz="3300" spc="-1" strike="noStrike">
              <a:latin typeface="Arial"/>
            </a:endParaRPr>
          </a:p>
        </p:txBody>
      </p:sp>
      <p:sp>
        <p:nvSpPr>
          <p:cNvPr id="262" name="CustomShape 3"/>
          <p:cNvSpPr/>
          <p:nvPr/>
        </p:nvSpPr>
        <p:spPr>
          <a:xfrm>
            <a:off x="628560" y="155664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Low level API</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CRUD operations ABIS ID</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Enrollments (templates)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Identification (templates)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Comparision (templates)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Feature extraction for all supported biometrics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Face ICAO check</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Face liveliness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WebABIS API</a:t>
            </a:r>
            <a:endParaRPr b="0" lang="en-US" sz="3300" spc="-1" strike="noStrike">
              <a:latin typeface="Arial"/>
            </a:endParaRPr>
          </a:p>
        </p:txBody>
      </p:sp>
      <p:sp>
        <p:nvSpPr>
          <p:cNvPr id="264"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27172BB-0F51-4F56-9832-EFC3E9B0853C}"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65" name="CustomShape 3"/>
          <p:cNvSpPr/>
          <p:nvPr/>
        </p:nvSpPr>
        <p:spPr>
          <a:xfrm>
            <a:off x="628560" y="155664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Higher abstraction level API then ABIS Webservice</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Identity ID support (CRUD)</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Enrollments (images)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Identification (images, templates)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Comparision (images, templates)</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WebABIS NIST Extension API</a:t>
            </a:r>
            <a:endParaRPr b="0" lang="en-US" sz="3300" spc="-1" strike="noStrike">
              <a:latin typeface="Arial"/>
            </a:endParaRPr>
          </a:p>
        </p:txBody>
      </p:sp>
      <p:sp>
        <p:nvSpPr>
          <p:cNvPr id="267"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C323D6E-37B2-4C6A-81D4-263617A20997}"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68" name="CustomShape 3"/>
          <p:cNvSpPr/>
          <p:nvPr/>
        </p:nvSpPr>
        <p:spPr>
          <a:xfrm>
            <a:off x="628560" y="155664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NIST files as payload</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Enrollment</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Identification</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Delete</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628560" y="365040"/>
            <a:ext cx="7885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ea typeface="DejaVu Sans"/>
              </a:rPr>
              <a:t>NIST Converter API</a:t>
            </a:r>
            <a:endParaRPr b="0" lang="en-US" sz="3300" spc="-1" strike="noStrike">
              <a:latin typeface="Arial"/>
            </a:endParaRPr>
          </a:p>
        </p:txBody>
      </p:sp>
      <p:sp>
        <p:nvSpPr>
          <p:cNvPr id="270" name="CustomShape 2"/>
          <p:cNvSpPr/>
          <p:nvPr/>
        </p:nvSpPr>
        <p:spPr>
          <a:xfrm>
            <a:off x="7086600" y="182520"/>
            <a:ext cx="20563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0618F6C-C123-48D4-AE5D-FE1FE9B2B697}" type="slidenum">
              <a:rPr b="0" lang="en-US" sz="900" spc="-1" strike="noStrike">
                <a:solidFill>
                  <a:srgbClr val="8b8b8b"/>
                </a:solidFill>
                <a:latin typeface="Calibri"/>
                <a:ea typeface="DejaVu Sans"/>
              </a:rPr>
              <a:t>&lt;number&gt;</a:t>
            </a:fld>
            <a:endParaRPr b="0" lang="en-US" sz="900" spc="-1" strike="noStrike">
              <a:latin typeface="Arial"/>
            </a:endParaRPr>
          </a:p>
        </p:txBody>
      </p:sp>
      <p:sp>
        <p:nvSpPr>
          <p:cNvPr id="271" name="CustomShape 3"/>
          <p:cNvSpPr/>
          <p:nvPr/>
        </p:nvSpPr>
        <p:spPr>
          <a:xfrm>
            <a:off x="628560" y="1556640"/>
            <a:ext cx="7885800" cy="4350240"/>
          </a:xfrm>
          <a:prstGeom prst="rect">
            <a:avLst/>
          </a:prstGeom>
          <a:noFill/>
          <a:ln>
            <a:noFill/>
          </a:ln>
        </p:spPr>
        <p:style>
          <a:lnRef idx="0"/>
          <a:fillRef idx="0"/>
          <a:effectRef idx="0"/>
          <a:fontRef idx="minor"/>
        </p:style>
        <p:txBody>
          <a:bodyPr lIns="90000" rIns="90000" tIns="45000" bIns="45000">
            <a:noAutofit/>
          </a:bodyPr>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Parsing of NIST files (NIST ITL, NIST XML)</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Creation of NIST files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JSON representation format for better integration</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Wraps Aware NISTPack parser SDK (required for creation of NIST files)</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DERMALOG NIST parser implementation (parser production ready)</a:t>
            </a:r>
            <a:endParaRPr b="0" lang="en-US" sz="2100" spc="-1" strike="noStrike">
              <a:latin typeface="Arial"/>
            </a:endParaRPr>
          </a:p>
          <a:p>
            <a:pPr marL="171360" indent="-170280">
              <a:lnSpc>
                <a:spcPct val="90000"/>
              </a:lnSpc>
              <a:spcBef>
                <a:spcPts val="751"/>
              </a:spcBef>
              <a:buClr>
                <a:srgbClr val="000000"/>
              </a:buClr>
              <a:buFont typeface="Arial"/>
              <a:buChar char="•"/>
            </a:pPr>
            <a:r>
              <a:rPr b="0" lang="en-US" sz="2100" spc="-1" strike="noStrike">
                <a:solidFill>
                  <a:srgbClr val="000000"/>
                </a:solidFill>
                <a:latin typeface="Calibri"/>
                <a:ea typeface="DejaVu Sans"/>
              </a:rPr>
              <a:t>DERMALOG NIST creation in development (working POCs)</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308</TotalTime>
  <Application>LibreOffice/6.4.7.2$Linux_X86_64 LibreOffice_project/40$Build-2</Application>
  <Words>810</Words>
  <Paragraphs>246</Paragraphs>
  <Company>DERMALOG Identification Systems GmbH, Germany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2006-03-11T14:29:31Z</dcterms:created>
  <dc:creator>MullG</dc:creator>
  <dc:description/>
  <dc:language>en-US</dc:language>
  <cp:lastModifiedBy/>
  <dcterms:modified xsi:type="dcterms:W3CDTF">2022-09-13T23:07:04Z</dcterms:modified>
  <cp:revision>1583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DERMALOG Identification Systems GmbH, Germany</vt:lpwstr>
  </property>
  <property fmtid="{D5CDD505-2E9C-101B-9397-08002B2CF9AE}" pid="4" name="HiddenSlides">
    <vt:i4>2</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27</vt:i4>
  </property>
</Properties>
</file>