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https://github.com/4ditxya/concurrent-railway-booking" TargetMode="External" Type="http://schemas.openxmlformats.org/officeDocument/2006/relationships/hyperlink"/></Relationships>
</file>

<file path=ppt/slides/_rels/slide2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8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9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4762202"/>
            <a:ext cx="14480530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Multi-threaded Railway Reservation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637594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Core Functionality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703570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Selecting Seats, Canceling, and Payment Checks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637594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Key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7035701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Prevents overbooking by managing multiple threads safely. Built using Java with proper concurrency control.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819804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Presented by: Om, Aditya, Ayushi, Khushboo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208335"/>
            <a:ext cx="8124081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Conclusion &amp; Thank You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992238" y="2718495"/>
            <a:ext cx="5198269" cy="3212752"/>
          </a:xfrm>
          <a:custGeom>
            <a:avLst/>
            <a:gdLst/>
            <a:ahLst/>
            <a:cxnLst/>
            <a:rect r="r" b="b" t="t" l="l"/>
            <a:pathLst>
              <a:path h="3212752" w="5198269">
                <a:moveTo>
                  <a:pt x="0" y="0"/>
                </a:moveTo>
                <a:lnTo>
                  <a:pt x="5198268" y="0"/>
                </a:lnTo>
                <a:lnTo>
                  <a:pt x="5198268" y="3212752"/>
                </a:lnTo>
                <a:lnTo>
                  <a:pt x="0" y="3212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" t="0" r="-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6247508"/>
            <a:ext cx="460831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Thread-safe Ticket Booking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6793855"/>
            <a:ext cx="5198269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Reliable and concurrent system handling multiple users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6544866" y="2718495"/>
            <a:ext cx="5198269" cy="3212752"/>
          </a:xfrm>
          <a:custGeom>
            <a:avLst/>
            <a:gdLst/>
            <a:ahLst/>
            <a:cxnLst/>
            <a:rect r="r" b="b" t="t" l="l"/>
            <a:pathLst>
              <a:path h="3212752" w="5198269">
                <a:moveTo>
                  <a:pt x="0" y="0"/>
                </a:moveTo>
                <a:lnTo>
                  <a:pt x="5198269" y="0"/>
                </a:lnTo>
                <a:lnTo>
                  <a:pt x="5198269" y="3212752"/>
                </a:lnTo>
                <a:lnTo>
                  <a:pt x="0" y="3212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" t="0" r="-6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44866" y="6247508"/>
            <a:ext cx="4916538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Seat Selection &amp; Cancellation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4866" y="6793855"/>
            <a:ext cx="5198269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Interactive booking with flexible ticket management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12097494" y="2718495"/>
            <a:ext cx="5198269" cy="3212752"/>
          </a:xfrm>
          <a:custGeom>
            <a:avLst/>
            <a:gdLst/>
            <a:ahLst/>
            <a:cxnLst/>
            <a:rect r="r" b="b" t="t" l="l"/>
            <a:pathLst>
              <a:path h="3212752" w="5198269">
                <a:moveTo>
                  <a:pt x="0" y="0"/>
                </a:moveTo>
                <a:lnTo>
                  <a:pt x="5198268" y="0"/>
                </a:lnTo>
                <a:lnTo>
                  <a:pt x="5198268" y="3212752"/>
                </a:lnTo>
                <a:lnTo>
                  <a:pt x="0" y="3212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" t="0" r="-66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97494" y="6247508"/>
            <a:ext cx="519826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 Concurrency &amp; Database Design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97494" y="7236767"/>
            <a:ext cx="5198269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Demonstrates practical use of Java threads and data storage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8462963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GitHub: </a:t>
            </a:r>
            <a:r>
              <a:rPr lang="en-US" sz="2187" u="sng">
                <a:solidFill>
                  <a:srgbClr val="D5D5D8"/>
                </a:solidFill>
                <a:latin typeface="Arimo"/>
                <a:ea typeface="Arimo"/>
                <a:cs typeface="Arimo"/>
                <a:sym typeface="Arimo"/>
                <a:hlinkClick r:id="rId6" tooltip="https://github.com/4ditxya/concurrent-railway-booking"/>
              </a:rPr>
              <a:t>https://github.com/4ditxya/concurrent-railway-booking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5393977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Project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6757541"/>
            <a:ext cx="647402" cy="647402"/>
            <a:chOff x="0" y="0"/>
            <a:chExt cx="863203" cy="8632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1098575" y="681543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3632" y="682153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Java-based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7367885"/>
            <a:ext cx="427687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Simulates real-world railway ticket booking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40104" y="6757541"/>
            <a:ext cx="647403" cy="647402"/>
            <a:chOff x="0" y="0"/>
            <a:chExt cx="863203" cy="8632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6651204" y="681543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2" y="0"/>
                </a:lnTo>
                <a:lnTo>
                  <a:pt x="425202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466260" y="682153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Core functionalities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66260" y="7367885"/>
            <a:ext cx="427687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Seat selection, ticket cancellation, payment validation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092731" y="6757541"/>
            <a:ext cx="647402" cy="647402"/>
            <a:chOff x="0" y="0"/>
            <a:chExt cx="863203" cy="8632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Freeform 22" id="22" descr="preencoded.png"/>
          <p:cNvSpPr/>
          <p:nvPr/>
        </p:nvSpPr>
        <p:spPr>
          <a:xfrm flipH="false" flipV="false" rot="0">
            <a:off x="12203831" y="681543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018889" y="682153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Multi-user safe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18889" y="7367885"/>
            <a:ext cx="427687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Designed with threads and synchronization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2409379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3772941"/>
            <a:ext cx="4590604" cy="2115890"/>
            <a:chOff x="0" y="0"/>
            <a:chExt cx="6120805" cy="28211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6108065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8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20765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85280" y="40326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Simultaneous access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5280" y="4578995"/>
            <a:ext cx="399499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Multiple users booking the same seat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852071" y="3772941"/>
            <a:ext cx="4590604" cy="2115890"/>
            <a:chOff x="0" y="0"/>
            <a:chExt cx="6120805" cy="28211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6108065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8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20765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149876" y="40326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Overbooking risk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49876" y="4578995"/>
            <a:ext cx="399499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Without synchronization, seats are duplicated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87475" y="6162824"/>
            <a:ext cx="9455051" cy="1662261"/>
            <a:chOff x="0" y="0"/>
            <a:chExt cx="12606735" cy="22163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12594082" cy="2203577"/>
            </a:xfrm>
            <a:custGeom>
              <a:avLst/>
              <a:gdLst/>
              <a:ahLst/>
              <a:cxnLst/>
              <a:rect r="r" b="b" t="t" l="l"/>
              <a:pathLst>
                <a:path h="2203577" w="12594082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06782" cy="2216277"/>
            </a:xfrm>
            <a:custGeom>
              <a:avLst/>
              <a:gdLst/>
              <a:ahLst/>
              <a:cxnLst/>
              <a:rect r="r" b="b" t="t" l="l"/>
              <a:pathLst>
                <a:path h="2216277" w="12606782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85280" y="642252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Data inconsistency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5280" y="6968878"/>
            <a:ext cx="885944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Payment and booking records diverge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1988" y="474315"/>
            <a:ext cx="4728865" cy="63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5"/>
              </a:lnSpc>
            </a:pPr>
            <a:r>
              <a:rPr lang="en-US" sz="368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988" y="1567309"/>
            <a:ext cx="10106025" cy="54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4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✔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32710" y="2313534"/>
            <a:ext cx="2364433" cy="33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8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Real-time booking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988" y="2693937"/>
            <a:ext cx="10106025" cy="3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4"/>
              </a:lnSpc>
            </a:pPr>
            <a:r>
              <a:rPr lang="en-US" sz="14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Enable instant seat selection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988" y="3801219"/>
            <a:ext cx="10106025" cy="54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4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21250" y="4547444"/>
            <a:ext cx="2387352" cy="33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8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Flexible cancellations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1988" y="4927847"/>
            <a:ext cx="10106025" cy="36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4"/>
              </a:lnSpc>
            </a:pPr>
            <a:r>
              <a:rPr lang="en-US" sz="14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Allow refunds for tickets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1988" y="6035129"/>
            <a:ext cx="10106025" cy="54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4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32710" y="6781354"/>
            <a:ext cx="2364433" cy="33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8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Payment validation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1988" y="7161759"/>
            <a:ext cx="10106025" cy="36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4"/>
              </a:lnSpc>
            </a:pPr>
            <a:r>
              <a:rPr lang="en-US" sz="14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Confirm status before booking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988" y="8269040"/>
            <a:ext cx="10106025" cy="54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4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✔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32710" y="9015264"/>
            <a:ext cx="2364433" cy="33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2"/>
              </a:lnSpc>
            </a:pPr>
            <a:r>
              <a:rPr lang="en-US" sz="18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Multi-user support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1988" y="9395669"/>
            <a:ext cx="10106025" cy="3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4"/>
              </a:lnSpc>
            </a:pPr>
            <a:r>
              <a:rPr lang="en-US" sz="14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Handle concurrent requests with Java 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5131594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Technologies Used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992238" y="654947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4474" y="6630144"/>
            <a:ext cx="2817763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474" y="7176492"/>
            <a:ext cx="2817763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Core logic and threading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5156598" y="654947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48834" y="6630144"/>
            <a:ext cx="281791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JDBC &amp; MySQL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48834" y="7176492"/>
            <a:ext cx="2817911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Database connectivity and storage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9321105" y="654947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313342" y="6630144"/>
            <a:ext cx="281791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Swing (Optional)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13342" y="7619405"/>
            <a:ext cx="2817911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User interface (frontend)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13485614" y="654947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477851" y="6630144"/>
            <a:ext cx="281791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GitHub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77851" y="7176492"/>
            <a:ext cx="2817911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Version control and collaboration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86420" y="648891"/>
            <a:ext cx="6332041" cy="83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7"/>
              </a:lnSpc>
            </a:pPr>
            <a:r>
              <a:rPr lang="en-US" sz="49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System Workflow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886420" y="1994446"/>
            <a:ext cx="1266379" cy="1519684"/>
          </a:xfrm>
          <a:custGeom>
            <a:avLst/>
            <a:gdLst/>
            <a:ahLst/>
            <a:cxnLst/>
            <a:rect r="r" b="b" t="t" l="l"/>
            <a:pathLst>
              <a:path h="1519684" w="1266379">
                <a:moveTo>
                  <a:pt x="0" y="0"/>
                </a:moveTo>
                <a:lnTo>
                  <a:pt x="1266379" y="0"/>
                </a:lnTo>
                <a:lnTo>
                  <a:pt x="1266379" y="1519684"/>
                </a:lnTo>
                <a:lnTo>
                  <a:pt x="0" y="1519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" r="0" b="-12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32609" y="2228552"/>
            <a:ext cx="3166021" cy="41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User interaction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2609" y="2699891"/>
            <a:ext cx="14868971" cy="50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Opens interface, selects train/seat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886420" y="3514130"/>
            <a:ext cx="1266379" cy="1519684"/>
          </a:xfrm>
          <a:custGeom>
            <a:avLst/>
            <a:gdLst/>
            <a:ahLst/>
            <a:cxnLst/>
            <a:rect r="r" b="b" t="t" l="l"/>
            <a:pathLst>
              <a:path h="1519684" w="1266379">
                <a:moveTo>
                  <a:pt x="0" y="0"/>
                </a:moveTo>
                <a:lnTo>
                  <a:pt x="1266379" y="0"/>
                </a:lnTo>
                <a:lnTo>
                  <a:pt x="1266379" y="1519684"/>
                </a:lnTo>
                <a:lnTo>
                  <a:pt x="0" y="1519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4" r="0" b="-1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32609" y="3748236"/>
            <a:ext cx="3166021" cy="41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Seat locking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2609" y="4219575"/>
            <a:ext cx="14868971" cy="50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System secures selected seat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886420" y="5033814"/>
            <a:ext cx="1266379" cy="1519684"/>
          </a:xfrm>
          <a:custGeom>
            <a:avLst/>
            <a:gdLst/>
            <a:ahLst/>
            <a:cxnLst/>
            <a:rect r="r" b="b" t="t" l="l"/>
            <a:pathLst>
              <a:path h="1519684" w="1266379">
                <a:moveTo>
                  <a:pt x="0" y="0"/>
                </a:moveTo>
                <a:lnTo>
                  <a:pt x="1266379" y="0"/>
                </a:lnTo>
                <a:lnTo>
                  <a:pt x="1266379" y="1519683"/>
                </a:lnTo>
                <a:lnTo>
                  <a:pt x="0" y="1519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32609" y="5267920"/>
            <a:ext cx="3166021" cy="41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Payment validation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32609" y="5739259"/>
            <a:ext cx="14868971" cy="50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Ensures payment is successful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886420" y="6553497"/>
            <a:ext cx="1266379" cy="1519684"/>
          </a:xfrm>
          <a:custGeom>
            <a:avLst/>
            <a:gdLst/>
            <a:ahLst/>
            <a:cxnLst/>
            <a:rect r="r" b="b" t="t" l="l"/>
            <a:pathLst>
              <a:path h="1519684" w="1266379">
                <a:moveTo>
                  <a:pt x="0" y="0"/>
                </a:moveTo>
                <a:lnTo>
                  <a:pt x="1266379" y="0"/>
                </a:lnTo>
                <a:lnTo>
                  <a:pt x="1266379" y="1519684"/>
                </a:lnTo>
                <a:lnTo>
                  <a:pt x="0" y="1519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32609" y="6787604"/>
            <a:ext cx="3214092" cy="41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Booking confirmation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32609" y="7258942"/>
            <a:ext cx="14868971" cy="50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Updates database, offers cancellation</a:t>
            </a:r>
          </a:p>
        </p:txBody>
      </p:sp>
      <p:sp>
        <p:nvSpPr>
          <p:cNvPr name="Freeform 18" id="18" descr="preencoded.png"/>
          <p:cNvSpPr/>
          <p:nvPr/>
        </p:nvSpPr>
        <p:spPr>
          <a:xfrm flipH="false" flipV="false" rot="0">
            <a:off x="886420" y="8073181"/>
            <a:ext cx="1266379" cy="1519684"/>
          </a:xfrm>
          <a:custGeom>
            <a:avLst/>
            <a:gdLst/>
            <a:ahLst/>
            <a:cxnLst/>
            <a:rect r="r" b="b" t="t" l="l"/>
            <a:pathLst>
              <a:path h="1519684" w="1266379">
                <a:moveTo>
                  <a:pt x="0" y="0"/>
                </a:moveTo>
                <a:lnTo>
                  <a:pt x="1266379" y="0"/>
                </a:lnTo>
                <a:lnTo>
                  <a:pt x="1266379" y="1519684"/>
                </a:lnTo>
                <a:lnTo>
                  <a:pt x="0" y="15196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32609" y="8307289"/>
            <a:ext cx="3166021" cy="41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Thread management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32609" y="8778628"/>
            <a:ext cx="14868971" cy="50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All steps handled concurrently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3013322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Thread Handling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4531965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Shared data, like seat lists, protected by synchronized blocks.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69431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Multiple users simulated using distinct threads.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6403033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Critical sections are atomic, preventing interruptions.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62706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Prevents: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28682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Overbooking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583956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Payment race conditions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6392316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Inconsistent booking records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0237" y="1302097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Database Schema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845475" y="2665660"/>
            <a:ext cx="9455051" cy="6266855"/>
            <a:chOff x="0" y="0"/>
            <a:chExt cx="12606735" cy="83558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06782" cy="8355838"/>
            </a:xfrm>
            <a:custGeom>
              <a:avLst/>
              <a:gdLst/>
              <a:ahLst/>
              <a:cxnLst/>
              <a:rect r="r" b="b" t="t" l="l"/>
              <a:pathLst>
                <a:path h="8355838" w="12606782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12441555" y="0"/>
                  </a:lnTo>
                  <a:lnTo>
                    <a:pt x="12441555" y="6350"/>
                  </a:lnTo>
                  <a:lnTo>
                    <a:pt x="12441555" y="0"/>
                  </a:lnTo>
                  <a:cubicBezTo>
                    <a:pt x="12532741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8190738"/>
                  </a:lnTo>
                  <a:lnTo>
                    <a:pt x="12600432" y="8190738"/>
                  </a:lnTo>
                  <a:lnTo>
                    <a:pt x="12606782" y="8190738"/>
                  </a:lnTo>
                  <a:cubicBezTo>
                    <a:pt x="12606782" y="8281924"/>
                    <a:pt x="12532868" y="8355838"/>
                    <a:pt x="12441555" y="8355838"/>
                  </a:cubicBezTo>
                  <a:lnTo>
                    <a:pt x="12441555" y="8349488"/>
                  </a:lnTo>
                  <a:lnTo>
                    <a:pt x="12441555" y="8355838"/>
                  </a:lnTo>
                  <a:lnTo>
                    <a:pt x="165227" y="8355838"/>
                  </a:lnTo>
                  <a:lnTo>
                    <a:pt x="165227" y="8349488"/>
                  </a:lnTo>
                  <a:lnTo>
                    <a:pt x="165227" y="8355838"/>
                  </a:lnTo>
                  <a:cubicBezTo>
                    <a:pt x="74041" y="8355838"/>
                    <a:pt x="0" y="8281924"/>
                    <a:pt x="0" y="819073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8190738"/>
                  </a:lnTo>
                  <a:lnTo>
                    <a:pt x="6350" y="8190738"/>
                  </a:lnTo>
                  <a:lnTo>
                    <a:pt x="12700" y="8190738"/>
                  </a:lnTo>
                  <a:cubicBezTo>
                    <a:pt x="12700" y="8274939"/>
                    <a:pt x="81026" y="8343138"/>
                    <a:pt x="165227" y="8343138"/>
                  </a:cubicBezTo>
                  <a:lnTo>
                    <a:pt x="12441555" y="8343138"/>
                  </a:lnTo>
                  <a:cubicBezTo>
                    <a:pt x="12525756" y="8343138"/>
                    <a:pt x="12594082" y="8274939"/>
                    <a:pt x="12594082" y="8190738"/>
                  </a:cubicBezTo>
                  <a:lnTo>
                    <a:pt x="12594082" y="165100"/>
                  </a:lnTo>
                  <a:cubicBezTo>
                    <a:pt x="12594082" y="80899"/>
                    <a:pt x="12525756" y="12700"/>
                    <a:pt x="12441555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59762" y="2679947"/>
            <a:ext cx="9425434" cy="812899"/>
            <a:chOff x="0" y="0"/>
            <a:chExt cx="12567245" cy="10838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67285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44321" y="2754809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Field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90548" y="2754809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Type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32012" y="2754809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Description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59762" y="3492848"/>
            <a:ext cx="9425434" cy="1266528"/>
            <a:chOff x="0" y="0"/>
            <a:chExt cx="12567245" cy="1688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67285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144321" y="3567707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booking_id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90548" y="3567707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INT (PK)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2012" y="3567707"/>
            <a:ext cx="256966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Auto-generated unique ID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59762" y="4759375"/>
            <a:ext cx="9425434" cy="812899"/>
            <a:chOff x="0" y="0"/>
            <a:chExt cx="12567245" cy="10838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567285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44321" y="4834235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passenger_name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90548" y="4834235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VARCHAR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32012" y="4834235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User's full name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859762" y="5572274"/>
            <a:ext cx="9425434" cy="1266527"/>
            <a:chOff x="0" y="0"/>
            <a:chExt cx="12567245" cy="16887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567285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144321" y="5647135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seat_number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90548" y="5647135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432012" y="5647135"/>
            <a:ext cx="256966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Selected seat number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859762" y="6838801"/>
            <a:ext cx="9425434" cy="812899"/>
            <a:chOff x="0" y="0"/>
            <a:chExt cx="12567245" cy="108386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567285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144321" y="6913661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status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290548" y="6913661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VARCHAR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32012" y="6913661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Booked / Cancelled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7859762" y="7651700"/>
            <a:ext cx="9425434" cy="1266527"/>
            <a:chOff x="0" y="0"/>
            <a:chExt cx="12567245" cy="168870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567285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8144321" y="7726561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payment_status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90548" y="7726561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VARCHAR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432012" y="7726561"/>
            <a:ext cx="256966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Paid / Failed / Refunded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1252240"/>
            <a:ext cx="7726561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Challenges &amp; Solutions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1176" y="2620566"/>
            <a:ext cx="38100" cy="6357045"/>
            <a:chOff x="0" y="0"/>
            <a:chExt cx="50800" cy="84760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00" cy="8476107"/>
            </a:xfrm>
            <a:custGeom>
              <a:avLst/>
              <a:gdLst/>
              <a:ahLst/>
              <a:cxnLst/>
              <a:rect r="r" b="b" t="t" l="l"/>
              <a:pathLst>
                <a:path h="8476107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450707"/>
                  </a:lnTo>
                  <a:cubicBezTo>
                    <a:pt x="50800" y="8464676"/>
                    <a:pt x="39370" y="8476107"/>
                    <a:pt x="25400" y="8476107"/>
                  </a:cubicBezTo>
                  <a:cubicBezTo>
                    <a:pt x="11430" y="8476107"/>
                    <a:pt x="0" y="8464676"/>
                    <a:pt x="0" y="8450707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92015" y="2920454"/>
            <a:ext cx="850553" cy="38100"/>
            <a:chOff x="0" y="0"/>
            <a:chExt cx="1134070" cy="50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87475" y="2615804"/>
            <a:ext cx="647402" cy="647402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98575" y="2711798"/>
            <a:ext cx="425202" cy="49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28764" y="267979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Overbooking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28764" y="3226147"/>
            <a:ext cx="770899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Synchronized methods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92015" y="4651474"/>
            <a:ext cx="850553" cy="38100"/>
            <a:chOff x="0" y="0"/>
            <a:chExt cx="1134070" cy="50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87475" y="4346822"/>
            <a:ext cx="647402" cy="647402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98575" y="4442818"/>
            <a:ext cx="425202" cy="49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28764" y="441081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Simultaneous access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728764" y="4957167"/>
            <a:ext cx="770899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Java threads with locking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92015" y="6382494"/>
            <a:ext cx="850553" cy="38100"/>
            <a:chOff x="0" y="0"/>
            <a:chExt cx="1134070" cy="50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87475" y="6077842"/>
            <a:ext cx="647402" cy="647402"/>
            <a:chOff x="0" y="0"/>
            <a:chExt cx="863203" cy="8632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098575" y="6173837"/>
            <a:ext cx="425202" cy="49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28764" y="614183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Payment issues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28764" y="6688187"/>
            <a:ext cx="770899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Validated before booking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592015" y="8113514"/>
            <a:ext cx="850553" cy="38100"/>
            <a:chOff x="0" y="0"/>
            <a:chExt cx="1134070" cy="50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87475" y="7808862"/>
            <a:ext cx="647402" cy="647402"/>
            <a:chOff x="0" y="0"/>
            <a:chExt cx="863203" cy="8632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098575" y="7904858"/>
            <a:ext cx="425202" cy="49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728764" y="787285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Data inconsistency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728764" y="8419207"/>
            <a:ext cx="770899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DAO pattern + transaction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DAGocbmct-M</dc:identifier>
  <dcterms:modified xsi:type="dcterms:W3CDTF">2011-08-01T06:04:30Z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1330682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