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301" r:id="rId4"/>
    <p:sldId id="300" r:id="rId5"/>
    <p:sldId id="302" r:id="rId6"/>
    <p:sldId id="290" r:id="rId7"/>
    <p:sldId id="291" r:id="rId8"/>
    <p:sldId id="292" r:id="rId9"/>
    <p:sldId id="298" r:id="rId10"/>
    <p:sldId id="293" r:id="rId11"/>
    <p:sldId id="294" r:id="rId12"/>
    <p:sldId id="299" r:id="rId13"/>
    <p:sldId id="295" r:id="rId14"/>
    <p:sldId id="297" r:id="rId15"/>
    <p:sldId id="296" r:id="rId16"/>
    <p:sldId id="278" r:id="rId17"/>
  </p:sldIdLst>
  <p:sldSz cx="10691813" cy="7559675"/>
  <p:notesSz cx="6858000" cy="9144000"/>
  <p:defaultTextStyle>
    <a:defPPr>
      <a:defRPr lang="en-US"/>
    </a:defPPr>
    <a:lvl1pPr marL="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11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229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3342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4458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557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6686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47800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68915" algn="l" defTabSz="1042229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DAD9"/>
    <a:srgbClr val="A5A9A8"/>
    <a:srgbClr val="E22319"/>
    <a:srgbClr val="E30613"/>
    <a:srgbClr val="33373C"/>
    <a:srgbClr val="33FF34"/>
    <a:srgbClr val="828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7B66C-CE43-4CBC-8B1A-6A1B1AF99DDA}" v="5" dt="2018-06-08T14:36:3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0" y="11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EFA44-0771-4DFC-B26A-9102D4547DD2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4A314-C704-4C33-84AA-6D9A56C39A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4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87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03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39" algn="l" defTabSz="9138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8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25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95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8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9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8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5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2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3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1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5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A314-C704-4C33-84AA-6D9A56C39AB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8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051446" y="5183199"/>
            <a:ext cx="8018860" cy="1483043"/>
          </a:xfrm>
        </p:spPr>
        <p:txBody>
          <a:bodyPr anchor="b"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93244"/>
            <a:ext cx="8018860" cy="762000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051446" y="5183199"/>
            <a:ext cx="8018860" cy="14830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7559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all" spc="5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18939" y="6209954"/>
            <a:ext cx="9651367" cy="515888"/>
          </a:xfrm>
        </p:spPr>
        <p:txBody>
          <a:bodyPr>
            <a:norm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51446" y="6786274"/>
            <a:ext cx="8018860" cy="692727"/>
          </a:xfrm>
        </p:spPr>
        <p:txBody>
          <a:bodyPr>
            <a:normAutofit/>
          </a:bodyPr>
          <a:lstStyle>
            <a:lvl1pPr marL="0" indent="0" algn="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sp>
        <p:nvSpPr>
          <p:cNvPr id="20" name="Title 17"/>
          <p:cNvSpPr>
            <a:spLocks noGrp="1"/>
          </p:cNvSpPr>
          <p:nvPr>
            <p:ph type="title" hasCustomPrompt="1"/>
          </p:nvPr>
        </p:nvSpPr>
        <p:spPr>
          <a:xfrm>
            <a:off x="5117306" y="6204876"/>
            <a:ext cx="4953000" cy="830844"/>
          </a:xfrm>
        </p:spPr>
        <p:txBody>
          <a:bodyPr>
            <a:noAutofit/>
          </a:bodyPr>
          <a:lstStyle>
            <a:lvl1pPr algn="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04667" y="1560017"/>
            <a:ext cx="97942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7" y="1022353"/>
            <a:ext cx="97942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504667" y="385823"/>
            <a:ext cx="9794240" cy="567477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7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08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025107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806406" y="4364037"/>
            <a:ext cx="2667000" cy="2250850"/>
          </a:xfrm>
        </p:spPr>
        <p:txBody>
          <a:bodyPr/>
          <a:lstStyle>
            <a:lvl1pPr algn="ctr">
              <a:spcAft>
                <a:spcPts val="600"/>
              </a:spcAft>
              <a:defRPr sz="1100" spc="320" baseline="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6053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86611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67910" y="2051736"/>
            <a:ext cx="1944001" cy="1944001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red, text on right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0466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white, text on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49916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04666" y="385823"/>
            <a:ext cx="4917440" cy="56747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600"/>
              <a:t>Click to edit Master title style</a:t>
            </a:r>
            <a:endParaRPr lang="en-GB" sz="36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4666" y="1560017"/>
            <a:ext cx="4917440" cy="526782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grey, text on right">
    <p:bg>
      <p:bgPr>
        <a:solidFill>
          <a:srgbClr val="D6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794" y="2"/>
            <a:ext cx="5041900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422106" y="1560017"/>
            <a:ext cx="4917440" cy="5267821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22106" y="1022353"/>
            <a:ext cx="4917440" cy="471484"/>
          </a:xfrm>
        </p:spPr>
        <p:txBody>
          <a:bodyPr>
            <a:normAutofit/>
          </a:bodyPr>
          <a:lstStyle>
            <a:lvl1pPr>
              <a:defRPr sz="2400" spc="3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SUBHEADER</a:t>
            </a:r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5422106" y="385823"/>
            <a:ext cx="4917440" cy="567477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&amp; 2 x Image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" y="-2"/>
            <a:ext cx="5343525" cy="3779838"/>
          </a:xfrm>
          <a:prstGeom prst="rect">
            <a:avLst/>
          </a:prstGeom>
          <a:solidFill>
            <a:srgbClr val="33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7" name="Rectangle 6"/>
          <p:cNvSpPr/>
          <p:nvPr userDrawn="1"/>
        </p:nvSpPr>
        <p:spPr>
          <a:xfrm>
            <a:off x="5343533" y="3779837"/>
            <a:ext cx="5343525" cy="3779838"/>
          </a:xfrm>
          <a:prstGeom prst="rect">
            <a:avLst/>
          </a:prstGeom>
          <a:solidFill>
            <a:srgbClr val="E22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3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" y="3779837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802" y="4780711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18258" y="991259"/>
            <a:ext cx="4094252" cy="2133600"/>
          </a:xfrm>
        </p:spPr>
        <p:txBody>
          <a:bodyPr/>
          <a:lstStyle>
            <a:lvl1pPr>
              <a:spcAft>
                <a:spcPts val="1200"/>
              </a:spcAft>
              <a:defRPr sz="1200" spc="32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 marL="174625" indent="0"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 marL="360363" indent="0"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 marL="534988" indent="0"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43533" y="0"/>
            <a:ext cx="5343525" cy="37798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(with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8" t="55174" r="-3129" b="-1109"/>
          <a:stretch/>
        </p:blipFill>
        <p:spPr>
          <a:xfrm>
            <a:off x="4" y="1"/>
            <a:ext cx="3974306" cy="2484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206" y="2605088"/>
            <a:ext cx="6286500" cy="3886200"/>
          </a:xfrm>
        </p:spPr>
        <p:txBody>
          <a:bodyPr/>
          <a:lstStyle>
            <a:lvl1pPr>
              <a:spcAft>
                <a:spcPts val="400"/>
              </a:spcAft>
              <a:defRPr sz="1800" spc="400" baseline="0"/>
            </a:lvl1pPr>
            <a:lvl2pPr marL="0" indent="0">
              <a:lnSpc>
                <a:spcPct val="120000"/>
              </a:lnSpc>
              <a:defRPr sz="1400"/>
            </a:lvl2pPr>
            <a:lvl3pPr marL="0" indent="0"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9" y="4619625"/>
            <a:ext cx="3901858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E22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038166"/>
          </a:xfrm>
        </p:spPr>
        <p:txBody>
          <a:bodyPr anchor="ctr">
            <a:normAutofit/>
          </a:bodyPr>
          <a:lstStyle>
            <a:lvl1pPr algn="ctr">
              <a:defRPr sz="3200" spc="4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2" b="59997"/>
          <a:stretch/>
        </p:blipFill>
        <p:spPr>
          <a:xfrm>
            <a:off x="2690606" y="4465637"/>
            <a:ext cx="5649825" cy="250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1" y="6974475"/>
            <a:ext cx="106918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3" y="7"/>
            <a:ext cx="5302800" cy="19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8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29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3368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21506" y="5183199"/>
            <a:ext cx="6477000" cy="1483043"/>
          </a:xfrm>
        </p:spPr>
        <p:txBody>
          <a:bodyPr anchor="b">
            <a:normAutofit/>
          </a:bodyPr>
          <a:lstStyle>
            <a:lvl1pPr algn="l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506" y="6793244"/>
            <a:ext cx="8018860" cy="762000"/>
          </a:xfrm>
        </p:spPr>
        <p:txBody>
          <a:bodyPr>
            <a:normAutofit/>
          </a:bodyPr>
          <a:lstStyle>
            <a:lvl1pPr marL="0" indent="0" algn="l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tx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310" y="2245995"/>
            <a:ext cx="8839200" cy="1483043"/>
          </a:xfrm>
        </p:spPr>
        <p:txBody>
          <a:bodyPr anchor="b">
            <a:normAutofit/>
          </a:bodyPr>
          <a:lstStyle>
            <a:lvl1pPr algn="ctr">
              <a:defRPr sz="3000" spc="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3856038"/>
            <a:ext cx="8018860" cy="762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200" baseline="0">
                <a:solidFill>
                  <a:schemeClr val="bg1"/>
                </a:solidFill>
              </a:defRPr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subtitle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71" y="385823"/>
            <a:ext cx="9651367" cy="5674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71" y="953298"/>
            <a:ext cx="9651367" cy="5874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11" y="6986387"/>
            <a:ext cx="2180481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66" y="6986387"/>
            <a:ext cx="6670040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spc="15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Information Systems May 2018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5188" y="6986387"/>
            <a:ext cx="800845" cy="2021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spc="150" baseline="0">
                <a:solidFill>
                  <a:schemeClr val="tx2"/>
                </a:solidFill>
              </a:defRPr>
            </a:lvl1pPr>
          </a:lstStyle>
          <a:p>
            <a:fld id="{7B914098-EA5F-4E0F-8262-B37EEDEAEE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0" r:id="rId16"/>
    <p:sldLayoutId id="2147483670" r:id="rId17"/>
    <p:sldLayoutId id="2147483658" r:id="rId18"/>
    <p:sldLayoutId id="2147483656" r:id="rId19"/>
    <p:sldLayoutId id="2147483673" r:id="rId20"/>
    <p:sldLayoutId id="2147483668" r:id="rId21"/>
    <p:sldLayoutId id="2147483674" r:id="rId22"/>
    <p:sldLayoutId id="2147483669" r:id="rId23"/>
    <p:sldLayoutId id="2147483675" r:id="rId24"/>
    <p:sldLayoutId id="2147483666" r:id="rId25"/>
    <p:sldLayoutId id="2147483664" r:id="rId26"/>
    <p:sldLayoutId id="2147483651" r:id="rId27"/>
    <p:sldLayoutId id="214748367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755957" rtl="0" eaLnBrk="1" latinLnBrk="0" hangingPunct="1">
        <a:lnSpc>
          <a:spcPct val="100000"/>
        </a:lnSpc>
        <a:spcBef>
          <a:spcPct val="0"/>
        </a:spcBef>
        <a:buNone/>
        <a:defRPr sz="3600" kern="1200" cap="all" spc="3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1809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58775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17550" indent="0" algn="l" defTabSz="755957" rtl="0" eaLnBrk="1" latinLnBrk="0" hangingPunct="1">
        <a:lnSpc>
          <a:spcPct val="106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RELATIONAL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2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An Example relationship</a:t>
            </a:r>
            <a:endParaRPr lang="en-GB" dirty="0"/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6464070" y="1307339"/>
            <a:ext cx="1555865" cy="418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Deptno</a:t>
            </a:r>
            <a:r>
              <a:rPr lang="en-GB" sz="1600" dirty="0"/>
              <a:t> (Primary Key)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4191" y="146004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  <a:r>
              <a:rPr lang="en-GB" b="1" dirty="0"/>
              <a:t>matches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696994" y="2152785"/>
            <a:ext cx="251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Note: </a:t>
            </a:r>
            <a:br>
              <a:rPr lang="en-GB" dirty="0"/>
            </a:br>
            <a:r>
              <a:rPr lang="en-GB" dirty="0"/>
              <a:t>King, Clark and Miller are all in department  10</a:t>
            </a:r>
          </a:p>
          <a:p>
            <a:endParaRPr lang="en-GB" dirty="0"/>
          </a:p>
          <a:p>
            <a:r>
              <a:rPr lang="en-GB" dirty="0"/>
              <a:t>From the </a:t>
            </a:r>
            <a:r>
              <a:rPr lang="en-GB" dirty="0" err="1"/>
              <a:t>dept</a:t>
            </a:r>
            <a:r>
              <a:rPr lang="en-GB" dirty="0"/>
              <a:t> table </a:t>
            </a:r>
          </a:p>
          <a:p>
            <a:r>
              <a:rPr lang="en-GB" dirty="0"/>
              <a:t>we can see that this is Accounting and is located in Oxford.  </a:t>
            </a:r>
          </a:p>
          <a:p>
            <a:endParaRPr lang="en-GB" dirty="0"/>
          </a:p>
          <a:p>
            <a:r>
              <a:rPr lang="en-GB" dirty="0"/>
              <a:t>Therefore King Clark and Miller all work for Accounting and are  located in Oxford.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8369" y="1829373"/>
            <a:ext cx="2959749" cy="4448996"/>
            <a:chOff x="615625" y="2253950"/>
            <a:chExt cx="2959749" cy="444899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625" y="2498211"/>
              <a:ext cx="2959749" cy="4204735"/>
            </a:xfrm>
            <a:prstGeom prst="rect">
              <a:avLst/>
            </a:prstGeom>
          </p:spPr>
        </p:pic>
        <p:sp>
          <p:nvSpPr>
            <p:cNvPr id="19" name="Line 1035"/>
            <p:cNvSpPr>
              <a:spLocks noChangeShapeType="1"/>
            </p:cNvSpPr>
            <p:nvPr/>
          </p:nvSpPr>
          <p:spPr bwMode="auto">
            <a:xfrm flipH="1" flipV="1">
              <a:off x="2990850" y="2253950"/>
              <a:ext cx="38100" cy="244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13480" y="1785725"/>
            <a:ext cx="3290021" cy="2156955"/>
            <a:chOff x="6501592" y="2145100"/>
            <a:chExt cx="3290021" cy="21569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1592" y="2498211"/>
              <a:ext cx="3290021" cy="1803844"/>
            </a:xfrm>
            <a:prstGeom prst="rect">
              <a:avLst/>
            </a:prstGeom>
          </p:spPr>
        </p:pic>
        <p:sp>
          <p:nvSpPr>
            <p:cNvPr id="17" name="Line 1035"/>
            <p:cNvSpPr>
              <a:spLocks noChangeShapeType="1"/>
            </p:cNvSpPr>
            <p:nvPr/>
          </p:nvSpPr>
          <p:spPr bwMode="auto">
            <a:xfrm flipV="1">
              <a:off x="6879344" y="2145100"/>
              <a:ext cx="0" cy="353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13" name="TextBox 14"/>
          <p:cNvSpPr txBox="1"/>
          <p:nvPr/>
        </p:nvSpPr>
        <p:spPr>
          <a:xfrm>
            <a:off x="6752545" y="4154711"/>
            <a:ext cx="3390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      One to many   (1:m)</a:t>
            </a:r>
          </a:p>
          <a:p>
            <a:endParaRPr lang="en-GB" dirty="0"/>
          </a:p>
          <a:p>
            <a:r>
              <a:rPr lang="en-GB" sz="1600" dirty="0"/>
              <a:t>One department (Accounting) </a:t>
            </a:r>
          </a:p>
          <a:p>
            <a:r>
              <a:rPr lang="en-GB" sz="1600" dirty="0"/>
              <a:t>has many employees </a:t>
            </a:r>
            <a:br>
              <a:rPr lang="en-GB" sz="1600" dirty="0"/>
            </a:br>
            <a:r>
              <a:rPr lang="en-GB" sz="1600" dirty="0"/>
              <a:t>(King, Clark, Miller)</a:t>
            </a:r>
          </a:p>
          <a:p>
            <a:r>
              <a:rPr lang="en-GB" sz="1600" u="sng" dirty="0"/>
              <a:t>ALSO</a:t>
            </a:r>
          </a:p>
          <a:p>
            <a:r>
              <a:rPr lang="en-GB" sz="1600" dirty="0"/>
              <a:t>One employee (King) works for one department (Accounting)</a:t>
            </a:r>
          </a:p>
        </p:txBody>
      </p: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 flipV="1">
            <a:off x="5564397" y="1516409"/>
            <a:ext cx="899673" cy="1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0399" y="1554377"/>
            <a:ext cx="1109472" cy="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/>
        </p:nvSpPr>
        <p:spPr>
          <a:xfrm flipH="1">
            <a:off x="2245872" y="1284346"/>
            <a:ext cx="1407070" cy="38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/>
              <a:t>Deptno</a:t>
            </a:r>
            <a:r>
              <a:rPr lang="en-GB" sz="1600" dirty="0"/>
              <a:t> (Foreign key)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9222" y="1678003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u="sng" dirty="0">
                <a:solidFill>
                  <a:schemeClr val="tx2"/>
                </a:solidFill>
              </a:rPr>
              <a:t>DEPT table</a:t>
            </a:r>
            <a:endParaRPr lang="en-US" sz="1800" u="sng" kern="12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5672" y="1580558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u="sng" dirty="0">
                <a:solidFill>
                  <a:schemeClr val="tx2"/>
                </a:solidFill>
              </a:rPr>
              <a:t>EMP table</a:t>
            </a:r>
            <a:endParaRPr lang="en-US" sz="1800" u="sng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Entity relationship diagram (ERD)</a:t>
            </a:r>
            <a:endParaRPr lang="en-GB" dirty="0"/>
          </a:p>
        </p:txBody>
      </p:sp>
      <p:pic>
        <p:nvPicPr>
          <p:cNvPr id="20" name="Picture 19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192" y="1108364"/>
            <a:ext cx="3939319" cy="505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4"/>
          <p:cNvSpPr txBox="1"/>
          <p:nvPr/>
        </p:nvSpPr>
        <p:spPr>
          <a:xfrm>
            <a:off x="6746562" y="6100212"/>
            <a:ext cx="294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dirty="0" err="1"/>
              <a:t>MySports</a:t>
            </a:r>
            <a:r>
              <a:rPr lang="en-GB" dirty="0"/>
              <a:t> Data Model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4666" y="1389017"/>
            <a:ext cx="5470170" cy="507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Each box represents a table (entity)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table name is shown at the top.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the bottom half of the box, the attribute (column) names of the table are listed.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underlined attribute(s) is/are the Primary Key to uniquely identify each row in a table</a:t>
            </a:r>
          </a:p>
          <a:p>
            <a:pPr lvl="1">
              <a:buClr>
                <a:srgbClr val="C00000"/>
              </a:buClr>
              <a:buSzPct val="80000"/>
            </a:pPr>
            <a:endParaRPr lang="en-GB" altLang="en-US" sz="2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Attributes marked with an asterisk (*) are Foreign Keys which are used to link to primary key values in another table</a:t>
            </a:r>
            <a:endParaRPr lang="en-GB" altLang="en-US" sz="2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Entity relationship diagram (ERD)</a:t>
            </a:r>
            <a:endParaRPr lang="en-GB" dirty="0"/>
          </a:p>
        </p:txBody>
      </p:sp>
      <p:pic>
        <p:nvPicPr>
          <p:cNvPr id="20" name="Picture 19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192" y="1108364"/>
            <a:ext cx="3939319" cy="505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4"/>
          <p:cNvSpPr txBox="1"/>
          <p:nvPr/>
        </p:nvSpPr>
        <p:spPr>
          <a:xfrm>
            <a:off x="6746562" y="6100212"/>
            <a:ext cx="294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dirty="0" err="1"/>
              <a:t>MySports</a:t>
            </a:r>
            <a:r>
              <a:rPr lang="en-GB" dirty="0"/>
              <a:t> Data Model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4666" y="1376317"/>
            <a:ext cx="5470170" cy="507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lines between the boxes represent the relationships between the tables.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‘crows foot’ indicates the many end of the relationship 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one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has many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records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‘loop’ on the </a:t>
            </a:r>
            <a:r>
              <a:rPr lang="en-GB" alt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table means that the table has a relationship with itself.  Here many employees are managed by one manager (who is also an employee).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31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Many to many relationships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8792995" y="4359444"/>
            <a:ext cx="219456" cy="219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760221" y="4370490"/>
            <a:ext cx="219456" cy="219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9" name="Content Placeholder 3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333" y="2308290"/>
            <a:ext cx="4967390" cy="32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4665" y="1047344"/>
            <a:ext cx="9764989" cy="801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real world is full of many to many (</a:t>
            </a:r>
            <a:r>
              <a:rPr lang="en-GB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m:m</a:t>
            </a: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relationships,  for example: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Library system: a book is borrowed by many members and a member borrows many books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Ordering system: one order is for many products and a product is included in many orders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244325" y="1214945"/>
            <a:ext cx="5470170" cy="405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9238" y="2225040"/>
            <a:ext cx="5263575" cy="459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any to many (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m:m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relationships cannot be </a:t>
            </a:r>
            <a:r>
              <a:rPr lang="en-GB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implemented in a relational database.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implement an m:m relationship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must use a ‘link entity’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two tables that need a m:m relationship.   For example,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item table is created as the ‘link entity’ between product and order.</a:t>
            </a:r>
          </a:p>
          <a:p>
            <a:pPr>
              <a:buClr>
                <a:srgbClr val="C00000"/>
              </a:buClr>
              <a:buSzPct val="80000"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order contains many items, each of which is linked to a product</a:t>
            </a: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product is referenced by many items each of which is linked to one order</a:t>
            </a:r>
          </a:p>
          <a:p>
            <a:pPr lvl="1">
              <a:buClr>
                <a:srgbClr val="C00000"/>
              </a:buClr>
              <a:buSzPct val="800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7721007" y="2642968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 of </a:t>
            </a:r>
            <a:r>
              <a:rPr lang="en-GB" dirty="0" err="1"/>
              <a:t>MySports</a:t>
            </a:r>
            <a:r>
              <a:rPr lang="en-GB" dirty="0"/>
              <a:t> ERD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7351355" y="5558226"/>
            <a:ext cx="2270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link entity at the many end of two relationships (</a:t>
            </a:r>
            <a:r>
              <a:rPr lang="en-GB" sz="1400" dirty="0">
                <a:solidFill>
                  <a:schemeClr val="accent1"/>
                </a:solidFill>
              </a:rPr>
              <a:t>crows feet = ‘many end’ of relationship</a:t>
            </a:r>
            <a:r>
              <a:rPr lang="en-GB" sz="1400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226846" y="5368657"/>
            <a:ext cx="29182" cy="2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Many to many relationships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244325" y="1214945"/>
            <a:ext cx="5470170" cy="405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7481687" y="3722492"/>
            <a:ext cx="262647" cy="301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542002" y="3722492"/>
            <a:ext cx="233464" cy="301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504666" y="1438639"/>
            <a:ext cx="4823592" cy="4682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The link entity creates not only an </a:t>
            </a:r>
            <a:r>
              <a:rPr lang="en-GB" sz="1800" u="sng" dirty="0"/>
              <a:t>explicit</a:t>
            </a:r>
            <a:r>
              <a:rPr lang="en-GB" sz="1800" dirty="0"/>
              <a:t> m:m relationship between order and product but also an </a:t>
            </a:r>
            <a:r>
              <a:rPr lang="en-GB" sz="1800" u="sng" dirty="0"/>
              <a:t>implicit </a:t>
            </a:r>
            <a:r>
              <a:rPr lang="en-GB" sz="1800" dirty="0"/>
              <a:t>m:m relationship between customer and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1800" dirty="0">
                <a:cs typeface="Arial" panose="020B0604020202020204" pitchFamily="34" charset="0"/>
              </a:rPr>
              <a:t>Each product is referenced by many items, each of which is linked to one order, one order is linked to one customer  = each product is ordered by many customers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1800" dirty="0">
                <a:cs typeface="Arial" panose="020B0604020202020204" pitchFamily="34" charset="0"/>
              </a:rPr>
              <a:t>Each customer has many orders, each of which includes many items, one item is linked to one product = each customer orders many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1800" dirty="0">
                <a:solidFill>
                  <a:schemeClr val="accent1"/>
                </a:solidFill>
                <a:cs typeface="Arial" panose="020B0604020202020204" pitchFamily="34" charset="0"/>
              </a:rPr>
              <a:t>=   m:m relationship between customer and product</a:t>
            </a:r>
            <a:r>
              <a:rPr lang="en-GB" altLang="en-US" sz="1800" dirty="0">
                <a:cs typeface="Arial" panose="020B0604020202020204" pitchFamily="34" charset="0"/>
              </a:rPr>
              <a:t> (as well an m:m relationship between order and product).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9" name="TextBox 5"/>
          <p:cNvSpPr txBox="1"/>
          <p:nvPr/>
        </p:nvSpPr>
        <p:spPr>
          <a:xfrm>
            <a:off x="6715761" y="1051823"/>
            <a:ext cx="2377440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 of </a:t>
            </a:r>
            <a:r>
              <a:rPr lang="en-GB" dirty="0" err="1"/>
              <a:t>MySports</a:t>
            </a:r>
            <a:r>
              <a:rPr lang="en-GB" dirty="0"/>
              <a:t> ERD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7481686" y="5166930"/>
            <a:ext cx="2431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link entity at the many end of two relationships (</a:t>
            </a:r>
            <a:r>
              <a:rPr lang="en-GB" sz="1400" dirty="0">
                <a:solidFill>
                  <a:schemeClr val="accent1"/>
                </a:solidFill>
              </a:rPr>
              <a:t>crows feet = many end of relationship</a:t>
            </a:r>
            <a:r>
              <a:rPr lang="en-GB" sz="1400" dirty="0"/>
              <a:t>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269627" y="4899540"/>
            <a:ext cx="0" cy="37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13" y="1417817"/>
            <a:ext cx="5194700" cy="36505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827" y="385823"/>
            <a:ext cx="9794240" cy="567477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244325" y="1214945"/>
            <a:ext cx="5470170" cy="405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665" y="1459385"/>
            <a:ext cx="98044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In a relational database data is stored in tables (entities) </a:t>
            </a:r>
          </a:p>
          <a:p>
            <a:endParaRPr lang="en-GB" sz="2200" dirty="0"/>
          </a:p>
          <a:p>
            <a:r>
              <a:rPr lang="en-GB" sz="2200" dirty="0"/>
              <a:t>Each table has a defined number of attributes (columns) </a:t>
            </a:r>
          </a:p>
          <a:p>
            <a:pPr lvl="1"/>
            <a:r>
              <a:rPr lang="en-GB" sz="2200" dirty="0"/>
              <a:t>Note: a table can contain as many records (rows) of data as necessary but each record in the table will contain the same attributes (column) </a:t>
            </a:r>
          </a:p>
          <a:p>
            <a:endParaRPr lang="en-GB" sz="2200" dirty="0"/>
          </a:p>
          <a:p>
            <a:r>
              <a:rPr lang="en-GB" sz="2200" dirty="0"/>
              <a:t>Relationships are implemented using matching values between tables</a:t>
            </a:r>
          </a:p>
          <a:p>
            <a:endParaRPr lang="en-GB" sz="2200" dirty="0"/>
          </a:p>
          <a:p>
            <a:r>
              <a:rPr lang="en-GB" sz="2200" dirty="0"/>
              <a:t>Relationships are normally one to many (1:m)</a:t>
            </a:r>
          </a:p>
          <a:p>
            <a:endParaRPr lang="en-GB" sz="2200" dirty="0"/>
          </a:p>
          <a:p>
            <a:r>
              <a:rPr lang="en-GB" sz="2200" dirty="0"/>
              <a:t>Many to many (</a:t>
            </a:r>
            <a:r>
              <a:rPr lang="en-GB" sz="2200" dirty="0" err="1"/>
              <a:t>m:m</a:t>
            </a:r>
            <a:r>
              <a:rPr lang="en-GB" sz="2200" dirty="0"/>
              <a:t>) relationships are implemented using link entities that create implicit as well as explicit m:m relationships</a:t>
            </a:r>
          </a:p>
          <a:p>
            <a:endParaRPr lang="en-GB" sz="2200" b="1" dirty="0"/>
          </a:p>
          <a:p>
            <a:r>
              <a:rPr lang="en-GB" sz="2200" b="1" dirty="0"/>
              <a:t>An Entity Relationship Diagram (ERD) shows the tables that make up a database and the relationships between them</a:t>
            </a:r>
          </a:p>
        </p:txBody>
      </p:sp>
    </p:spTree>
    <p:extLst>
      <p:ext uri="{BB962C8B-B14F-4D97-AF65-F5344CB8AC3E}">
        <p14:creationId xmlns:p14="http://schemas.microsoft.com/office/powerpoint/2010/main" val="3040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Why are Databases important?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030577"/>
            <a:ext cx="979424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IT systems and applications use a backend database to store and manage their data and support the functionality of those applications. All of the following use databases:</a:t>
            </a:r>
          </a:p>
          <a:p>
            <a:pPr marL="0" lvl="1"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Social media apps (Facebook, Instagram Twitter, LinkedIn, WhatsApp)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Online banking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 applications such as online booking and shopping sites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 of business applications (HR, Finance, Student Records, Marketing, Order Processing)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Online games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warehouses to support reporting and business intelligence.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Big Data applications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Clr>
                <a:srgbClr val="C00000"/>
              </a:buClr>
              <a:buSzPct val="80000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Databases are used almost everywhere in our lives. </a:t>
            </a:r>
          </a:p>
        </p:txBody>
      </p:sp>
    </p:spTree>
    <p:extLst>
      <p:ext uri="{BB962C8B-B14F-4D97-AF65-F5344CB8AC3E}">
        <p14:creationId xmlns:p14="http://schemas.microsoft.com/office/powerpoint/2010/main" val="45183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Types of databases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612" y="962701"/>
            <a:ext cx="979424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many types of databases, each one being more appropriate to different types of applications but simply speaking there are two main types:</a:t>
            </a:r>
          </a:p>
          <a:p>
            <a:pPr marL="0" lvl="1"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Relational databases (better for structured data)</a:t>
            </a:r>
          </a:p>
          <a:p>
            <a:pPr marL="342900" lvl="1" indent="-3429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Non-relational / NoSQL databases (better for unstructured or semi-structured data)</a:t>
            </a:r>
          </a:p>
          <a:p>
            <a:pPr marL="342900" lvl="1" indent="-3429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Databases can be stored on local servers or in the cloud.</a:t>
            </a:r>
          </a:p>
          <a:p>
            <a:pPr marL="0" lvl="1"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can be centralised in one location or distributed across different locations. </a:t>
            </a:r>
          </a:p>
          <a:p>
            <a:pPr marL="0" lvl="1"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Clr>
                <a:srgbClr val="C00000"/>
              </a:buClr>
              <a:buSzPct val="80000"/>
            </a:pPr>
            <a:r>
              <a:rPr lang="en-GB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concentrate on relational databases on this unit.</a:t>
            </a:r>
            <a:endParaRPr lang="en-GB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What is a relational database?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759355"/>
            <a:ext cx="97942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0000"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relational database is one in which the data consists of 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a ‘</a:t>
            </a:r>
            <a:r>
              <a:rPr lang="en-GB" altLang="en-US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GB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tables linked by common </a:t>
            </a:r>
            <a:r>
              <a:rPr lang="en-GB" altLang="en-US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values</a:t>
            </a:r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</a:pP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Clr>
                <a:srgbClr val="C00000"/>
              </a:buClr>
              <a:buSzPct val="80000"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two most prominent characteristics of a relational database are:</a:t>
            </a:r>
          </a:p>
          <a:p>
            <a:pPr lvl="1">
              <a:buClr>
                <a:srgbClr val="C00000"/>
              </a:buClr>
              <a:buSzPct val="80000"/>
            </a:pP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3513" lvl="1" indent="-625475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stored in </a:t>
            </a:r>
            <a:r>
              <a:rPr lang="en-GB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marL="1433513" lvl="1" indent="-625475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6830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Examples of relational databases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302155"/>
            <a:ext cx="979424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ct val="80000"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are hundreds of different relational databases and variants but these are some of the most popular:</a:t>
            </a:r>
          </a:p>
          <a:p>
            <a:pPr marL="0" lvl="1">
              <a:buClr>
                <a:srgbClr val="C00000"/>
              </a:buClr>
              <a:buSzPct val="80000"/>
            </a:pP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Informix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8309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tables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622009"/>
            <a:ext cx="97942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(or relation) is a set of data about instances of a particular entity (e.g. employees)</a:t>
            </a:r>
          </a:p>
          <a:p>
            <a:pPr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(or column) represents a characteristic of an item (e.g. the employee’s job title)</a:t>
            </a:r>
          </a:p>
          <a:p>
            <a:pPr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(or row) represents the set of values (all the columns) for a particular instance (e.g. </a:t>
            </a:r>
            <a:r>
              <a:rPr lang="en-GB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employee)</a:t>
            </a:r>
          </a:p>
          <a:p>
            <a:pPr>
              <a:buClr>
                <a:srgbClr val="C00000"/>
              </a:buClr>
              <a:buSzPct val="80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80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maintain integrity, each individual record should be uniquely identified</a:t>
            </a:r>
          </a:p>
        </p:txBody>
      </p:sp>
    </p:spTree>
    <p:extLst>
      <p:ext uri="{BB962C8B-B14F-4D97-AF65-F5344CB8AC3E}">
        <p14:creationId xmlns:p14="http://schemas.microsoft.com/office/powerpoint/2010/main" val="41518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An example table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111940" y="3620734"/>
            <a:ext cx="111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record </a:t>
            </a:r>
          </a:p>
          <a:p>
            <a:r>
              <a:rPr lang="en-GB" dirty="0"/>
              <a:t>(or row)</a:t>
            </a:r>
          </a:p>
        </p:txBody>
      </p:sp>
      <p:sp>
        <p:nvSpPr>
          <p:cNvPr id="10" name="Line 1035"/>
          <p:cNvSpPr>
            <a:spLocks noChangeShapeType="1"/>
          </p:cNvSpPr>
          <p:nvPr/>
        </p:nvSpPr>
        <p:spPr bwMode="auto">
          <a:xfrm flipH="1">
            <a:off x="1386889" y="3805400"/>
            <a:ext cx="506271" cy="28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TextBox 8"/>
          <p:cNvSpPr txBox="1"/>
          <p:nvPr/>
        </p:nvSpPr>
        <p:spPr>
          <a:xfrm>
            <a:off x="3532747" y="1705286"/>
            <a:ext cx="137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attribute </a:t>
            </a:r>
          </a:p>
          <a:p>
            <a:r>
              <a:rPr lang="en-GB" dirty="0"/>
              <a:t>(or column)</a:t>
            </a:r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 flipV="1">
            <a:off x="4228169" y="2251524"/>
            <a:ext cx="0" cy="353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3" name="TextBox 10"/>
          <p:cNvSpPr txBox="1"/>
          <p:nvPr/>
        </p:nvSpPr>
        <p:spPr>
          <a:xfrm>
            <a:off x="1297578" y="1676389"/>
            <a:ext cx="236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ID value uniquely</a:t>
            </a:r>
          </a:p>
          <a:p>
            <a:r>
              <a:rPr lang="en-GB" dirty="0"/>
              <a:t>identifying each row</a:t>
            </a:r>
          </a:p>
        </p:txBody>
      </p:sp>
      <p:sp>
        <p:nvSpPr>
          <p:cNvPr id="14" name="Line 1035"/>
          <p:cNvSpPr>
            <a:spLocks noChangeShapeType="1"/>
          </p:cNvSpPr>
          <p:nvPr/>
        </p:nvSpPr>
        <p:spPr bwMode="auto">
          <a:xfrm flipV="1">
            <a:off x="2310309" y="2242508"/>
            <a:ext cx="17903" cy="3945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45" y="2651890"/>
            <a:ext cx="7977348" cy="40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Database integrity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622009"/>
            <a:ext cx="97942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maintain the </a:t>
            </a:r>
            <a:r>
              <a:rPr lang="en-GB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relational database, each table should have a </a:t>
            </a:r>
            <a:r>
              <a:rPr lang="en-GB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 that uniquely identifies each row e.g. a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is unique to each customer. This is called 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integrity.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any other tables where that primary key column appears, a 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created to ensure that any value entered exists in the primary key table e.g. a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an Order table should be a valid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exists in the customer table. This is 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referential integrity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other ways that the integrity of the database can be maintained which we will explore later in the unit.</a:t>
            </a:r>
          </a:p>
        </p:txBody>
      </p:sp>
    </p:spTree>
    <p:extLst>
      <p:ext uri="{BB962C8B-B14F-4D97-AF65-F5344CB8AC3E}">
        <p14:creationId xmlns:p14="http://schemas.microsoft.com/office/powerpoint/2010/main" val="12133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Introduction to Relational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relationships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5983" y="1622009"/>
            <a:ext cx="94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ISON WITH LAST YEAR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666" y="1622009"/>
            <a:ext cx="97942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exist between tables to represent the links between business entities e.g. a department has many employees and a customer has many orders.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Relationships are usually one to many (written as 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1:m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one department has many employees. Note ‘many’ can be 1 or more.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Relationships are implemented using common columns between two tables e.g. the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deptno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primary key column in the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table with the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deptno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(foreign key) in the 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Relationships allow tables to be 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together in SQL Queries.</a:t>
            </a:r>
          </a:p>
        </p:txBody>
      </p:sp>
    </p:spTree>
    <p:extLst>
      <p:ext uri="{BB962C8B-B14F-4D97-AF65-F5344CB8AC3E}">
        <p14:creationId xmlns:p14="http://schemas.microsoft.com/office/powerpoint/2010/main" val="30682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51">
      <a:dk1>
        <a:sysClr val="windowText" lastClr="000000"/>
      </a:dk1>
      <a:lt1>
        <a:sysClr val="window" lastClr="FFFFFF"/>
      </a:lt1>
      <a:dk2>
        <a:srgbClr val="172934"/>
      </a:dk2>
      <a:lt2>
        <a:srgbClr val="E7E6E6"/>
      </a:lt2>
      <a:accent1>
        <a:srgbClr val="E3061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thampton-solent-presentation-template-rebranded (1).pptx" id="{48005A90-EDBF-4390-B355-2718616D2950}" vid="{9995C5E9-0685-4989-9FEA-747A5EFEA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1338</Words>
  <Application>Microsoft Office PowerPoint</Application>
  <PresentationFormat>Custom</PresentationFormat>
  <Paragraphs>180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Office Theme</vt:lpstr>
      <vt:lpstr>INTRODUCTION TO RELATIONAL DATABASES</vt:lpstr>
      <vt:lpstr>Why are Databases important?</vt:lpstr>
      <vt:lpstr>Types of databases</vt:lpstr>
      <vt:lpstr>What is a relational database?</vt:lpstr>
      <vt:lpstr>Examples of relational databases</vt:lpstr>
      <vt:lpstr>tables</vt:lpstr>
      <vt:lpstr>An example table</vt:lpstr>
      <vt:lpstr>Database integrity</vt:lpstr>
      <vt:lpstr>relationships</vt:lpstr>
      <vt:lpstr>An Example relationship</vt:lpstr>
      <vt:lpstr>Entity relationship diagram (ERD)</vt:lpstr>
      <vt:lpstr>Entity relationship diagram (ERD)</vt:lpstr>
      <vt:lpstr>Many to many relationships</vt:lpstr>
      <vt:lpstr>Many to many relationships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Information Systems</dc:title>
  <dc:creator>Anton Jenkins</dc:creator>
  <cp:lastModifiedBy>James Dunsmore</cp:lastModifiedBy>
  <cp:revision>104</cp:revision>
  <dcterms:modified xsi:type="dcterms:W3CDTF">2020-01-20T09:49:42Z</dcterms:modified>
</cp:coreProperties>
</file>