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291" r:id="rId4"/>
    <p:sldId id="298" r:id="rId5"/>
    <p:sldId id="296" r:id="rId6"/>
    <p:sldId id="299" r:id="rId7"/>
    <p:sldId id="297" r:id="rId8"/>
    <p:sldId id="292" r:id="rId9"/>
    <p:sldId id="293" r:id="rId10"/>
    <p:sldId id="294" r:id="rId11"/>
    <p:sldId id="295" r:id="rId12"/>
    <p:sldId id="278" r:id="rId13"/>
  </p:sldIdLst>
  <p:sldSz cx="10691813" cy="7559675"/>
  <p:notesSz cx="6858000" cy="9144000"/>
  <p:defaultTextStyle>
    <a:defPPr>
      <a:defRPr lang="en-US"/>
    </a:defPPr>
    <a:lvl1pPr marL="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11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229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3342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4458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557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668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4780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68915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Jenner" initials="MJ" lastIdx="1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6DAD9"/>
    <a:srgbClr val="A5A9A8"/>
    <a:srgbClr val="E22319"/>
    <a:srgbClr val="E30613"/>
    <a:srgbClr val="33373C"/>
    <a:srgbClr val="33FF34"/>
    <a:srgbClr val="828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7B66C-CE43-4CBC-8B1A-6A1B1AF99DDA}" v="5" dt="2018-06-08T14:36:3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>
        <p:scale>
          <a:sx n="50" d="100"/>
          <a:sy n="50" d="100"/>
        </p:scale>
        <p:origin x="3210" y="123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EFA44-0771-4DFC-B26A-9102D4547DD2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4A314-C704-4C33-84AA-6D9A56C39A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0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5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4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5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6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87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03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2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3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89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507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0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59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1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0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8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00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5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70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8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3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051446" y="5183199"/>
            <a:ext cx="8018860" cy="14830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 defTabSz="7559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kern="1200" cap="all" spc="5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18939" y="6209954"/>
            <a:ext cx="9651367" cy="515888"/>
          </a:xfrm>
        </p:spPr>
        <p:txBody>
          <a:bodyPr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sp>
        <p:nvSpPr>
          <p:cNvPr id="20" name="Title 17"/>
          <p:cNvSpPr>
            <a:spLocks noGrp="1"/>
          </p:cNvSpPr>
          <p:nvPr>
            <p:ph type="title" hasCustomPrompt="1"/>
          </p:nvPr>
        </p:nvSpPr>
        <p:spPr>
          <a:xfrm>
            <a:off x="5117306" y="6204876"/>
            <a:ext cx="4953000" cy="830844"/>
          </a:xfrm>
        </p:spPr>
        <p:txBody>
          <a:bodyPr>
            <a:no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504667" y="1560017"/>
            <a:ext cx="97942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7" y="1022353"/>
            <a:ext cx="97942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504667" y="385823"/>
            <a:ext cx="9794240" cy="567477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7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08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025107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806406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6053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866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167910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, text on right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, text on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600"/>
              <a:t>Click to edit Master title style</a:t>
            </a:r>
            <a:endParaRPr lang="en-GB" sz="36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, text on right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&amp; 2 x Image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" y="-2"/>
            <a:ext cx="5343525" cy="3779838"/>
          </a:xfrm>
          <a:prstGeom prst="rect">
            <a:avLst/>
          </a:prstGeom>
          <a:solidFill>
            <a:srgbClr val="33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7" name="Rectangle 6"/>
          <p:cNvSpPr/>
          <p:nvPr userDrawn="1"/>
        </p:nvSpPr>
        <p:spPr>
          <a:xfrm>
            <a:off x="5343533" y="3779837"/>
            <a:ext cx="5343525" cy="3779838"/>
          </a:xfrm>
          <a:prstGeom prst="rect">
            <a:avLst/>
          </a:prstGeom>
          <a:solidFill>
            <a:srgbClr val="E22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" y="3779837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802" y="4780711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18258" y="991259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343533" y="0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(with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8" t="55174" r="-3129" b="-1109"/>
          <a:stretch/>
        </p:blipFill>
        <p:spPr>
          <a:xfrm>
            <a:off x="4" y="1"/>
            <a:ext cx="3974306" cy="24844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2206" y="2605088"/>
            <a:ext cx="6286500" cy="3886200"/>
          </a:xfrm>
        </p:spPr>
        <p:txBody>
          <a:bodyPr/>
          <a:lstStyle>
            <a:lvl1pPr>
              <a:spcAft>
                <a:spcPts val="400"/>
              </a:spcAft>
              <a:defRPr sz="1800" spc="400" baseline="0"/>
            </a:lvl1pPr>
            <a:lvl2pPr marL="0" indent="0">
              <a:lnSpc>
                <a:spcPct val="120000"/>
              </a:lnSpc>
              <a:defRPr sz="1400"/>
            </a:lvl2pPr>
            <a:lvl3pPr marL="0" indent="0"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9" y="4619625"/>
            <a:ext cx="3901858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038166"/>
          </a:xfrm>
        </p:spPr>
        <p:txBody>
          <a:bodyPr anchor="ctr">
            <a:normAutofit/>
          </a:bodyPr>
          <a:lstStyle>
            <a:lvl1pPr algn="ctr">
              <a:defRPr sz="3200" spc="4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2" b="59997"/>
          <a:stretch/>
        </p:blipFill>
        <p:spPr>
          <a:xfrm>
            <a:off x="2690606" y="4465637"/>
            <a:ext cx="5649825" cy="2508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1" y="6974475"/>
            <a:ext cx="1069181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13" y="7"/>
            <a:ext cx="5302800" cy="19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8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29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3368" userDrawn="1">
          <p15:clr>
            <a:srgbClr val="FBAE40"/>
          </p15:clr>
        </p15:guide>
        <p15:guide id="3" orient="horz" pos="29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671" y="385823"/>
            <a:ext cx="9651367" cy="5674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Title goes here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71" y="953298"/>
            <a:ext cx="9651367" cy="58745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711" y="6986387"/>
            <a:ext cx="2180481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666" y="6986387"/>
            <a:ext cx="6670040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spc="15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5188" y="6986387"/>
            <a:ext cx="800845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0" r:id="rId16"/>
    <p:sldLayoutId id="2147483670" r:id="rId17"/>
    <p:sldLayoutId id="2147483658" r:id="rId18"/>
    <p:sldLayoutId id="2147483656" r:id="rId19"/>
    <p:sldLayoutId id="2147483673" r:id="rId20"/>
    <p:sldLayoutId id="2147483668" r:id="rId21"/>
    <p:sldLayoutId id="2147483674" r:id="rId22"/>
    <p:sldLayoutId id="2147483669" r:id="rId23"/>
    <p:sldLayoutId id="2147483675" r:id="rId24"/>
    <p:sldLayoutId id="2147483666" r:id="rId25"/>
    <p:sldLayoutId id="2147483664" r:id="rId26"/>
    <p:sldLayoutId id="2147483651" r:id="rId27"/>
    <p:sldLayoutId id="214748367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755957" rtl="0" eaLnBrk="1" latinLnBrk="0" hangingPunct="1">
        <a:lnSpc>
          <a:spcPct val="100000"/>
        </a:lnSpc>
        <a:spcBef>
          <a:spcPct val="0"/>
        </a:spcBef>
        <a:buNone/>
        <a:defRPr sz="3600" kern="1200" cap="all" spc="3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1809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3587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5397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175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078883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61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40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19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ctrTitle"/>
          </p:nvPr>
        </p:nvSpPr>
        <p:spPr>
          <a:xfrm>
            <a:off x="888210" y="2830195"/>
            <a:ext cx="8839200" cy="1483043"/>
          </a:xfrm>
        </p:spPr>
        <p:txBody>
          <a:bodyPr>
            <a:normAutofit/>
          </a:bodyPr>
          <a:lstStyle/>
          <a:p>
            <a:r>
              <a:rPr lang="en-US" sz="3600" dirty="0"/>
              <a:t>SELECTING DATA FROM </a:t>
            </a:r>
            <a:br>
              <a:rPr lang="en-US" sz="3600" dirty="0"/>
            </a:br>
            <a:r>
              <a:rPr lang="en-US" sz="3600" dirty="0"/>
              <a:t>A SINGLE TABLE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592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Selecting data from a single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ORDER BY clause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4666" y="1122730"/>
            <a:ext cx="96934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u="sng" dirty="0"/>
              <a:t>Sort rows in employee name alphabetical order (A-&gt;Z)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empno</a:t>
            </a:r>
            <a:r>
              <a:rPr lang="en-GB" sz="2400" dirty="0"/>
              <a:t>, </a:t>
            </a:r>
            <a:r>
              <a:rPr lang="en-GB" sz="2400" dirty="0" err="1"/>
              <a:t>ename</a:t>
            </a:r>
            <a:r>
              <a:rPr lang="en-GB" sz="2400" dirty="0"/>
              <a:t>, </a:t>
            </a:r>
            <a:r>
              <a:rPr lang="en-GB" sz="2400" dirty="0" err="1"/>
              <a:t>monthly_sal</a:t>
            </a:r>
            <a:r>
              <a:rPr lang="en-GB" sz="2400" dirty="0"/>
              <a:t>, commission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endParaRPr lang="en-GB" sz="2400" dirty="0"/>
          </a:p>
          <a:p>
            <a:r>
              <a:rPr lang="en-GB" sz="2400" dirty="0"/>
              <a:t>WHERE commission IS NULL</a:t>
            </a:r>
          </a:p>
          <a:p>
            <a:r>
              <a:rPr lang="en-GB" sz="2400" dirty="0"/>
              <a:t>ORDER by </a:t>
            </a:r>
            <a:r>
              <a:rPr lang="en-GB" sz="2400" dirty="0" err="1"/>
              <a:t>ename</a:t>
            </a:r>
            <a:r>
              <a:rPr lang="en-GB" sz="2400" dirty="0"/>
              <a:t>;</a:t>
            </a:r>
          </a:p>
          <a:p>
            <a:endParaRPr lang="en-GB" sz="2400" dirty="0"/>
          </a:p>
          <a:p>
            <a:r>
              <a:rPr lang="en-GB" sz="2400" u="sng" dirty="0"/>
              <a:t>Sort rows in employee name alphabetical order (Z-&gt;A)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empno</a:t>
            </a:r>
            <a:r>
              <a:rPr lang="en-GB" sz="2400" dirty="0"/>
              <a:t>, </a:t>
            </a:r>
            <a:r>
              <a:rPr lang="en-GB" sz="2400" dirty="0" err="1"/>
              <a:t>ename</a:t>
            </a:r>
            <a:r>
              <a:rPr lang="en-GB" sz="2400" dirty="0"/>
              <a:t>, </a:t>
            </a:r>
            <a:r>
              <a:rPr lang="en-GB" sz="2400" dirty="0" err="1"/>
              <a:t>monthly_sal</a:t>
            </a:r>
            <a:r>
              <a:rPr lang="en-GB" sz="2400" dirty="0"/>
              <a:t>, commission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endParaRPr lang="en-GB" sz="2400" dirty="0"/>
          </a:p>
          <a:p>
            <a:r>
              <a:rPr lang="en-GB" sz="2400" dirty="0"/>
              <a:t>WHERE commission IS NULL</a:t>
            </a:r>
          </a:p>
          <a:p>
            <a:r>
              <a:rPr lang="en-GB" sz="2400" dirty="0"/>
              <a:t>ORDER by </a:t>
            </a:r>
            <a:r>
              <a:rPr lang="en-GB" sz="2400" dirty="0" err="1"/>
              <a:t>ename</a:t>
            </a:r>
            <a:r>
              <a:rPr lang="en-GB" sz="2400" dirty="0"/>
              <a:t> DESC;	- DESC is short for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0776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Selecting data from a single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ORDER BY clause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4666" y="1122730"/>
            <a:ext cx="96934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u="sng" dirty="0"/>
              <a:t>Sort rows in department number order and then employee name alphabetical order within each department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empno</a:t>
            </a:r>
            <a:r>
              <a:rPr lang="en-GB" sz="2400" dirty="0"/>
              <a:t>, </a:t>
            </a:r>
            <a:r>
              <a:rPr lang="en-GB" sz="2400" dirty="0" err="1"/>
              <a:t>ename</a:t>
            </a:r>
            <a:r>
              <a:rPr lang="en-GB" sz="2400" dirty="0"/>
              <a:t>, </a:t>
            </a:r>
            <a:r>
              <a:rPr lang="en-GB" sz="2400" dirty="0" err="1"/>
              <a:t>monthly_sal</a:t>
            </a:r>
            <a:r>
              <a:rPr lang="en-GB" sz="2400" dirty="0"/>
              <a:t>, commission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endParaRPr lang="en-GB" sz="2400" dirty="0"/>
          </a:p>
          <a:p>
            <a:r>
              <a:rPr lang="en-GB" sz="2400" dirty="0"/>
              <a:t>ORDER by </a:t>
            </a:r>
            <a:r>
              <a:rPr lang="en-GB" sz="2400" dirty="0" err="1"/>
              <a:t>deptno</a:t>
            </a:r>
            <a:r>
              <a:rPr lang="en-GB" sz="2400" dirty="0"/>
              <a:t>, </a:t>
            </a:r>
            <a:r>
              <a:rPr lang="en-GB" sz="2400" dirty="0" err="1"/>
              <a:t>ename</a:t>
            </a:r>
            <a:r>
              <a:rPr lang="en-GB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993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1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Selecting data from a single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Select statement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4666" y="1137055"/>
            <a:ext cx="97942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Syntax variants:</a:t>
            </a:r>
          </a:p>
          <a:p>
            <a:endParaRPr lang="en-GB" sz="2400" dirty="0"/>
          </a:p>
          <a:p>
            <a:r>
              <a:rPr lang="en-GB" sz="2400" dirty="0"/>
              <a:t>SELECT *			* will display all columns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table_x</a:t>
            </a:r>
            <a:r>
              <a:rPr lang="en-GB" sz="2400" dirty="0"/>
              <a:t>			- table to retrieve data from</a:t>
            </a:r>
          </a:p>
          <a:p>
            <a:r>
              <a:rPr lang="en-GB" sz="2400" dirty="0"/>
              <a:t>WHERE condition(s)		- filters rows to be displayed </a:t>
            </a:r>
          </a:p>
          <a:p>
            <a:r>
              <a:rPr lang="en-GB" sz="2400" dirty="0"/>
              <a:t>ORDER BY </a:t>
            </a:r>
            <a:r>
              <a:rPr lang="en-GB" sz="2400" dirty="0" err="1"/>
              <a:t>column_a</a:t>
            </a:r>
            <a:r>
              <a:rPr lang="en-GB" sz="2400" dirty="0"/>
              <a:t>;		- sorts rows displayed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column_a</a:t>
            </a:r>
            <a:r>
              <a:rPr lang="en-GB" sz="2400" dirty="0"/>
              <a:t>, </a:t>
            </a:r>
            <a:r>
              <a:rPr lang="en-GB" sz="2400" dirty="0" err="1"/>
              <a:t>column_b</a:t>
            </a:r>
            <a:r>
              <a:rPr lang="en-GB" sz="2400" dirty="0"/>
              <a:t>	- list of columns to be displayed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table_x</a:t>
            </a:r>
            <a:r>
              <a:rPr lang="en-GB" sz="2400" dirty="0"/>
              <a:t>			- table to retrieve data from</a:t>
            </a:r>
          </a:p>
          <a:p>
            <a:r>
              <a:rPr lang="en-GB" sz="2400" dirty="0"/>
              <a:t>WHERE condition(s)		- filters rows to be displayed  </a:t>
            </a:r>
          </a:p>
          <a:p>
            <a:r>
              <a:rPr lang="en-GB" sz="2400" dirty="0"/>
              <a:t>ORDER by </a:t>
            </a:r>
            <a:r>
              <a:rPr lang="en-GB" sz="2400" dirty="0" err="1"/>
              <a:t>column_a</a:t>
            </a:r>
            <a:r>
              <a:rPr lang="en-GB" sz="2400" dirty="0"/>
              <a:t>;		- sorts rows displayed</a:t>
            </a:r>
          </a:p>
          <a:p>
            <a:endParaRPr lang="en-GB" sz="2400" dirty="0"/>
          </a:p>
          <a:p>
            <a:r>
              <a:rPr lang="en-GB" sz="2400" dirty="0"/>
              <a:t>SELECT and FROM clauses are mandatory</a:t>
            </a:r>
          </a:p>
          <a:p>
            <a:r>
              <a:rPr lang="en-GB" sz="2400" dirty="0"/>
              <a:t>WHERE and ORDER BY clauses are optional</a:t>
            </a:r>
          </a:p>
        </p:txBody>
      </p:sp>
    </p:spTree>
    <p:extLst>
      <p:ext uri="{BB962C8B-B14F-4D97-AF65-F5344CB8AC3E}">
        <p14:creationId xmlns:p14="http://schemas.microsoft.com/office/powerpoint/2010/main" val="39180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Selecting data from a single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Select statement - examples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4666" y="1137055"/>
            <a:ext cx="97942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SELECT *			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r>
              <a:rPr lang="en-GB" sz="2400" dirty="0"/>
              <a:t>;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empno</a:t>
            </a:r>
            <a:r>
              <a:rPr lang="en-GB" sz="2400" dirty="0"/>
              <a:t>, </a:t>
            </a:r>
            <a:r>
              <a:rPr lang="en-GB" sz="2400" dirty="0" err="1"/>
              <a:t>ename</a:t>
            </a:r>
            <a:r>
              <a:rPr lang="en-GB" sz="2400" dirty="0"/>
              <a:t>, </a:t>
            </a:r>
            <a:r>
              <a:rPr lang="en-GB" sz="2400" dirty="0" err="1"/>
              <a:t>deptno</a:t>
            </a:r>
            <a:endParaRPr lang="en-GB" sz="2400" dirty="0"/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endParaRPr lang="en-GB" sz="2400" dirty="0"/>
          </a:p>
          <a:p>
            <a:r>
              <a:rPr lang="en-GB" sz="2400" dirty="0"/>
              <a:t>ORDER BY </a:t>
            </a:r>
            <a:r>
              <a:rPr lang="en-GB" sz="2400" dirty="0" err="1"/>
              <a:t>ename</a:t>
            </a:r>
            <a:r>
              <a:rPr lang="en-GB" sz="2400" dirty="0"/>
              <a:t>;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empno</a:t>
            </a:r>
            <a:r>
              <a:rPr lang="en-GB" sz="2400" dirty="0"/>
              <a:t>, </a:t>
            </a:r>
            <a:r>
              <a:rPr lang="en-GB" sz="2400" dirty="0" err="1"/>
              <a:t>ename</a:t>
            </a:r>
            <a:r>
              <a:rPr lang="en-GB" sz="2400" dirty="0"/>
              <a:t>, </a:t>
            </a:r>
            <a:r>
              <a:rPr lang="en-GB" sz="2400" dirty="0" err="1"/>
              <a:t>monthly_sal</a:t>
            </a:r>
            <a:endParaRPr lang="en-GB" sz="2400" dirty="0"/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endParaRPr lang="en-GB" sz="2400" dirty="0"/>
          </a:p>
          <a:p>
            <a:r>
              <a:rPr lang="en-GB" sz="2400" dirty="0"/>
              <a:t>WHERE </a:t>
            </a:r>
            <a:r>
              <a:rPr lang="en-GB" sz="2400" dirty="0" err="1"/>
              <a:t>deptno</a:t>
            </a:r>
            <a:r>
              <a:rPr lang="en-GB" sz="2400" dirty="0"/>
              <a:t> = 10;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empno</a:t>
            </a:r>
            <a:r>
              <a:rPr lang="en-GB" sz="2400" dirty="0"/>
              <a:t>, </a:t>
            </a:r>
            <a:r>
              <a:rPr lang="en-GB" sz="2400" dirty="0" err="1"/>
              <a:t>ename</a:t>
            </a:r>
            <a:r>
              <a:rPr lang="en-GB" sz="2400" dirty="0"/>
              <a:t>, </a:t>
            </a:r>
            <a:r>
              <a:rPr lang="en-GB" sz="2400" dirty="0" err="1"/>
              <a:t>monthly_sal</a:t>
            </a:r>
            <a:r>
              <a:rPr lang="en-GB" sz="2400" dirty="0"/>
              <a:t>, commission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endParaRPr lang="en-GB" sz="2400" dirty="0"/>
          </a:p>
          <a:p>
            <a:r>
              <a:rPr lang="en-GB" sz="2400" dirty="0"/>
              <a:t>WHERE </a:t>
            </a:r>
            <a:r>
              <a:rPr lang="en-GB" sz="2400" dirty="0" err="1"/>
              <a:t>monthly_sal</a:t>
            </a:r>
            <a:r>
              <a:rPr lang="en-GB" sz="2400" dirty="0"/>
              <a:t> &gt; 1500</a:t>
            </a:r>
          </a:p>
          <a:p>
            <a:r>
              <a:rPr lang="en-GB" sz="2400" dirty="0"/>
              <a:t>ORDER by </a:t>
            </a:r>
            <a:r>
              <a:rPr lang="en-GB" sz="2400" dirty="0" err="1"/>
              <a:t>ename</a:t>
            </a:r>
            <a:r>
              <a:rPr lang="en-GB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63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Selecting data from a single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NULL VALUES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4665" y="1050226"/>
            <a:ext cx="9794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Not all columns in every row contain data, some may be blank. These blank values are called NULL values.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76803"/>
              </p:ext>
            </p:extLst>
          </p:nvPr>
        </p:nvGraphicFramePr>
        <p:xfrm>
          <a:off x="1058385" y="1978149"/>
          <a:ext cx="8686800" cy="1565404"/>
        </p:xfrm>
        <a:graphic>
          <a:graphicData uri="http://schemas.openxmlformats.org/drawingml/2006/table">
            <a:tbl>
              <a:tblPr firstRow="1" firstCol="1" bandRow="1"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ENAME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MONTHLY_SAL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COMMISSION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DEPTNO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ALLEN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BLAKE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2850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04665" y="3571135"/>
            <a:ext cx="99474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As we can see above, some employees don’t have a commission and this is shown in SQLite as the word NULL.</a:t>
            </a:r>
          </a:p>
          <a:p>
            <a:endParaRPr lang="en-GB" sz="2400" dirty="0"/>
          </a:p>
          <a:p>
            <a:r>
              <a:rPr lang="en-GB" sz="2400" dirty="0"/>
              <a:t>You can test for NULL values in WHERE clause filters as follows:</a:t>
            </a:r>
          </a:p>
          <a:p>
            <a:endParaRPr lang="en-GB" sz="2400" dirty="0"/>
          </a:p>
          <a:p>
            <a:r>
              <a:rPr lang="en-GB" sz="2000" dirty="0"/>
              <a:t>Display employees with no commission:	Display employees with a commission:</a:t>
            </a:r>
          </a:p>
          <a:p>
            <a:r>
              <a:rPr lang="en-GB" sz="2400" dirty="0"/>
              <a:t>SELECT *				SELECT *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r>
              <a:rPr lang="en-GB" sz="2400" dirty="0"/>
              <a:t>				FROM </a:t>
            </a:r>
            <a:r>
              <a:rPr lang="en-GB" sz="2400" dirty="0" err="1"/>
              <a:t>emp</a:t>
            </a:r>
            <a:endParaRPr lang="en-GB" sz="2400" dirty="0"/>
          </a:p>
          <a:p>
            <a:r>
              <a:rPr lang="en-GB" sz="2400" dirty="0"/>
              <a:t>WHERE commission IS NULL;		WHERE commission IS NOT NULL;</a:t>
            </a:r>
          </a:p>
        </p:txBody>
      </p:sp>
    </p:spTree>
    <p:extLst>
      <p:ext uri="{BB962C8B-B14F-4D97-AF65-F5344CB8AC3E}">
        <p14:creationId xmlns:p14="http://schemas.microsoft.com/office/powerpoint/2010/main" val="13690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Selecting data from a single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Manipulating column data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4666" y="1137055"/>
            <a:ext cx="97942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As well as selecting column names, you can use arithmetic operators (+ - * and /), SQLite functions and other special formatting to display variations and combinations of those columns e.g.</a:t>
            </a:r>
          </a:p>
          <a:p>
            <a:endParaRPr lang="en-GB" sz="2400" dirty="0"/>
          </a:p>
          <a:p>
            <a:r>
              <a:rPr lang="en-GB" sz="2400" dirty="0"/>
              <a:t>To concatenate (combine) the employee number and employee name separated with a : into one column:</a:t>
            </a:r>
          </a:p>
          <a:p>
            <a:endParaRPr lang="en-GB" sz="2400" dirty="0"/>
          </a:p>
          <a:p>
            <a:r>
              <a:rPr lang="en-GB" sz="2400" dirty="0"/>
              <a:t>SELECT </a:t>
            </a:r>
            <a:r>
              <a:rPr lang="en-GB" sz="2400" dirty="0" err="1"/>
              <a:t>empno</a:t>
            </a:r>
            <a:r>
              <a:rPr lang="en-GB" sz="2400" dirty="0"/>
              <a:t> || ' : ' || </a:t>
            </a:r>
            <a:r>
              <a:rPr lang="en-GB" sz="2400" dirty="0" err="1"/>
              <a:t>ename</a:t>
            </a:r>
            <a:endParaRPr lang="en-GB" sz="2400" dirty="0"/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r>
              <a:rPr lang="en-GB" sz="2400" dirty="0"/>
              <a:t>;</a:t>
            </a:r>
          </a:p>
          <a:p>
            <a:endParaRPr lang="en-GB" sz="2400" dirty="0"/>
          </a:p>
          <a:p>
            <a:r>
              <a:rPr lang="en-GB" sz="2400" dirty="0"/>
              <a:t>To display the employee name and annual earnings for each employee: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ename</a:t>
            </a:r>
            <a:r>
              <a:rPr lang="en-GB" sz="2400" dirty="0"/>
              <a:t>, </a:t>
            </a:r>
            <a:r>
              <a:rPr lang="en-GB" sz="2400" dirty="0" err="1"/>
              <a:t>monthly_sal</a:t>
            </a:r>
            <a:r>
              <a:rPr lang="en-GB" sz="2400" dirty="0"/>
              <a:t>*12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r>
              <a:rPr lang="en-GB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23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Selecting data from a single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Arithmetic with null values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4666" y="1137055"/>
            <a:ext cx="97942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To display the employee name and annual </a:t>
            </a:r>
            <a:r>
              <a:rPr lang="en-GB" sz="2400" dirty="0" err="1"/>
              <a:t>earnings+commission</a:t>
            </a:r>
            <a:r>
              <a:rPr lang="en-GB" sz="2400" dirty="0"/>
              <a:t> for each employee, we could write the following query: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ename</a:t>
            </a:r>
            <a:r>
              <a:rPr lang="en-GB" sz="2400" dirty="0"/>
              <a:t>, (</a:t>
            </a:r>
            <a:r>
              <a:rPr lang="en-GB" sz="2400" dirty="0" err="1"/>
              <a:t>monthly_sal</a:t>
            </a:r>
            <a:r>
              <a:rPr lang="en-GB" sz="2400" dirty="0"/>
              <a:t>*12)+commission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r>
              <a:rPr lang="en-GB" sz="2400" dirty="0"/>
              <a:t>;</a:t>
            </a:r>
          </a:p>
          <a:p>
            <a:endParaRPr lang="en-GB" sz="2400" dirty="0"/>
          </a:p>
          <a:p>
            <a:r>
              <a:rPr lang="en-GB" sz="2400" dirty="0"/>
              <a:t>However, if you perform any arithmetic on a NULL value, it will always produce a NULL result so those employees with a NULL commission would display their annual </a:t>
            </a:r>
            <a:r>
              <a:rPr lang="en-GB" sz="2400" dirty="0" err="1"/>
              <a:t>earnings+commission</a:t>
            </a:r>
            <a:r>
              <a:rPr lang="en-GB" sz="2400" dirty="0"/>
              <a:t> as NULL which is not very helpful. To overcome this, we use a </a:t>
            </a:r>
            <a:r>
              <a:rPr lang="en-GB" sz="2400" b="1" dirty="0"/>
              <a:t>SQLite built-in function</a:t>
            </a:r>
            <a:r>
              <a:rPr lang="en-GB" sz="2400" dirty="0"/>
              <a:t> called </a:t>
            </a:r>
            <a:r>
              <a:rPr lang="en-GB" sz="2400" dirty="0">
                <a:solidFill>
                  <a:srgbClr val="FF0000"/>
                </a:solidFill>
              </a:rPr>
              <a:t>IFNULL</a:t>
            </a:r>
            <a:r>
              <a:rPr lang="en-GB" sz="2400" dirty="0"/>
              <a:t> to convert the NULL value to another value (0 in this case) before performing the arithmetic </a:t>
            </a:r>
            <a:r>
              <a:rPr lang="en-GB" sz="2400"/>
              <a:t>on it as </a:t>
            </a:r>
            <a:r>
              <a:rPr lang="en-GB" sz="2400" dirty="0"/>
              <a:t>follows: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ename</a:t>
            </a:r>
            <a:r>
              <a:rPr lang="en-GB" sz="2400" dirty="0"/>
              <a:t>, (</a:t>
            </a:r>
            <a:r>
              <a:rPr lang="en-GB" sz="2400" dirty="0" err="1"/>
              <a:t>monthly_sal</a:t>
            </a:r>
            <a:r>
              <a:rPr lang="en-GB" sz="2400" dirty="0"/>
              <a:t>*12)+IFNULL(commission,0)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r>
              <a:rPr lang="en-GB" sz="2400" dirty="0"/>
              <a:t>;				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5359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Selecting data from a single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Column aliases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4666" y="1137055"/>
            <a:ext cx="97942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SELECT </a:t>
            </a:r>
            <a:r>
              <a:rPr lang="en-GB" sz="2400" dirty="0" err="1"/>
              <a:t>ename</a:t>
            </a:r>
            <a:r>
              <a:rPr lang="en-GB" sz="2400" dirty="0"/>
              <a:t>, (</a:t>
            </a:r>
            <a:r>
              <a:rPr lang="en-GB" sz="2400" dirty="0" err="1"/>
              <a:t>monthly_sal</a:t>
            </a:r>
            <a:r>
              <a:rPr lang="en-GB" sz="2400" dirty="0"/>
              <a:t>*12)+IFNULL(commission,0)</a:t>
            </a:r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r>
              <a:rPr lang="en-GB" sz="2400" dirty="0"/>
              <a:t>;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To make the results more understandable and user-friendly, you can change the name of a column heading by using the AS keyword as follows: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ename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AS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FF0000"/>
                </a:solidFill>
              </a:rPr>
              <a:t>Emp_Name</a:t>
            </a:r>
            <a:r>
              <a:rPr lang="en-GB" sz="2400" dirty="0"/>
              <a:t>, (</a:t>
            </a:r>
            <a:r>
              <a:rPr lang="en-GB" sz="2400" dirty="0" err="1"/>
              <a:t>monthly_sal</a:t>
            </a:r>
            <a:r>
              <a:rPr lang="en-GB" sz="2400" dirty="0"/>
              <a:t>*12) </a:t>
            </a:r>
            <a:r>
              <a:rPr lang="en-GB" sz="2400" dirty="0">
                <a:solidFill>
                  <a:srgbClr val="FF0000"/>
                </a:solidFill>
              </a:rPr>
              <a:t>AS </a:t>
            </a:r>
            <a:r>
              <a:rPr lang="en-GB" sz="2400" dirty="0" err="1">
                <a:solidFill>
                  <a:srgbClr val="FF0000"/>
                </a:solidFill>
              </a:rPr>
              <a:t>Annual_Salary</a:t>
            </a:r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r>
              <a:rPr lang="en-GB" sz="2400" dirty="0"/>
              <a:t>;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Note: The column alias has to be enclosed in single-quotes if it contains a space e.g. AS </a:t>
            </a:r>
            <a:r>
              <a:rPr lang="en-GB" sz="2400"/>
              <a:t>‘Annual Salary’</a:t>
            </a:r>
            <a:endParaRPr lang="en-GB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04104"/>
              </p:ext>
            </p:extLst>
          </p:nvPr>
        </p:nvGraphicFramePr>
        <p:xfrm>
          <a:off x="1943100" y="2112185"/>
          <a:ext cx="6667500" cy="652272"/>
        </p:xfrm>
        <a:graphic>
          <a:graphicData uri="http://schemas.openxmlformats.org/drawingml/2006/table">
            <a:tbl>
              <a:tblPr firstRow="1" firstCol="1" bandRow="1"/>
              <a:tblGrid>
                <a:gridCol w="191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ENAME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MONTHLY_SAL*12+IFNULL(COMMISSION,0)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66429"/>
              </p:ext>
            </p:extLst>
          </p:nvPr>
        </p:nvGraphicFramePr>
        <p:xfrm>
          <a:off x="1943100" y="5223685"/>
          <a:ext cx="6667500" cy="652272"/>
        </p:xfrm>
        <a:graphic>
          <a:graphicData uri="http://schemas.openxmlformats.org/drawingml/2006/table">
            <a:tbl>
              <a:tblPr firstRow="1" firstCol="1" bandRow="1"/>
              <a:tblGrid>
                <a:gridCol w="191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EMP_NAME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ANNUAL_SALARY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3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Selecting data from a single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Where clause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4666" y="1137055"/>
            <a:ext cx="97942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 SELECT statement has an optional WHERE clause that filters what rows are displayed. A WHERE clause can have one or more conditions and multiple conditions are separated by AND or </a:t>
            </a:r>
            <a:r>
              <a:rPr lang="en-GB" sz="2400" dirty="0" err="1"/>
              <a:t>OR</a:t>
            </a:r>
            <a:r>
              <a:rPr lang="en-GB" sz="2400" dirty="0"/>
              <a:t> keywords.</a:t>
            </a:r>
          </a:p>
          <a:p>
            <a:endParaRPr lang="en-GB" sz="2400" dirty="0"/>
          </a:p>
          <a:p>
            <a:r>
              <a:rPr lang="en-GB" sz="2400" u="sng" dirty="0"/>
              <a:t>Single condition – display only employees in </a:t>
            </a:r>
            <a:r>
              <a:rPr lang="en-GB" sz="2400" u="sng" dirty="0" err="1"/>
              <a:t>dept</a:t>
            </a:r>
            <a:r>
              <a:rPr lang="en-GB" sz="2400" u="sng" dirty="0"/>
              <a:t> 10</a:t>
            </a:r>
          </a:p>
          <a:p>
            <a:endParaRPr lang="en-GB" sz="2400" u="sng" dirty="0"/>
          </a:p>
          <a:p>
            <a:r>
              <a:rPr lang="en-GB" sz="2400" dirty="0"/>
              <a:t>SELECT </a:t>
            </a:r>
            <a:r>
              <a:rPr lang="en-GB" sz="2400" dirty="0" err="1"/>
              <a:t>empno</a:t>
            </a:r>
            <a:r>
              <a:rPr lang="en-GB" sz="2400" dirty="0"/>
              <a:t>, </a:t>
            </a:r>
            <a:r>
              <a:rPr lang="en-GB" sz="2400" dirty="0" err="1"/>
              <a:t>ename</a:t>
            </a:r>
            <a:r>
              <a:rPr lang="en-GB" sz="2400" dirty="0"/>
              <a:t>, </a:t>
            </a:r>
            <a:r>
              <a:rPr lang="en-GB" sz="2400" dirty="0" err="1"/>
              <a:t>monthly_sal</a:t>
            </a:r>
            <a:endParaRPr lang="en-GB" sz="2400" dirty="0"/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WHERE </a:t>
            </a:r>
            <a:r>
              <a:rPr lang="en-GB" sz="2400" dirty="0" err="1">
                <a:solidFill>
                  <a:srgbClr val="FF0000"/>
                </a:solidFill>
              </a:rPr>
              <a:t>deptno</a:t>
            </a:r>
            <a:r>
              <a:rPr lang="en-GB" sz="2400" dirty="0">
                <a:solidFill>
                  <a:srgbClr val="FF0000"/>
                </a:solidFill>
              </a:rPr>
              <a:t> = 10</a:t>
            </a:r>
            <a:r>
              <a:rPr lang="en-GB" sz="2400" dirty="0"/>
              <a:t>;</a:t>
            </a:r>
          </a:p>
          <a:p>
            <a:endParaRPr lang="en-GB" sz="2400" dirty="0"/>
          </a:p>
          <a:p>
            <a:r>
              <a:rPr lang="en-GB" sz="2400" u="sng" dirty="0"/>
              <a:t>Multiple conditions – display employees in </a:t>
            </a:r>
            <a:r>
              <a:rPr lang="en-GB" sz="2400" u="sng" dirty="0" err="1"/>
              <a:t>dept</a:t>
            </a:r>
            <a:r>
              <a:rPr lang="en-GB" sz="2400" u="sng" dirty="0"/>
              <a:t> 10 or </a:t>
            </a:r>
            <a:r>
              <a:rPr lang="en-GB" sz="2400" u="sng" dirty="0" err="1"/>
              <a:t>dept</a:t>
            </a:r>
            <a:r>
              <a:rPr lang="en-GB" sz="2400" u="sng" dirty="0"/>
              <a:t> 20</a:t>
            </a:r>
          </a:p>
          <a:p>
            <a:endParaRPr lang="en-GB" sz="2400" dirty="0"/>
          </a:p>
          <a:p>
            <a:r>
              <a:rPr lang="en-GB" sz="2400" dirty="0"/>
              <a:t>SELECT </a:t>
            </a:r>
            <a:r>
              <a:rPr lang="en-GB" sz="2400" dirty="0" err="1"/>
              <a:t>empno</a:t>
            </a:r>
            <a:r>
              <a:rPr lang="en-GB" sz="2400" dirty="0"/>
              <a:t>, </a:t>
            </a:r>
            <a:r>
              <a:rPr lang="en-GB" sz="2400" dirty="0" err="1"/>
              <a:t>ename</a:t>
            </a:r>
            <a:r>
              <a:rPr lang="en-GB" sz="2400" dirty="0"/>
              <a:t>, </a:t>
            </a:r>
            <a:r>
              <a:rPr lang="en-GB" sz="2400" dirty="0" err="1"/>
              <a:t>monthly_sal</a:t>
            </a:r>
            <a:endParaRPr lang="en-GB" sz="2400" dirty="0"/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WHERE </a:t>
            </a:r>
            <a:r>
              <a:rPr lang="en-GB" sz="2400" dirty="0" err="1">
                <a:solidFill>
                  <a:srgbClr val="FF0000"/>
                </a:solidFill>
              </a:rPr>
              <a:t>deptno</a:t>
            </a:r>
            <a:r>
              <a:rPr lang="en-GB" sz="2400" dirty="0">
                <a:solidFill>
                  <a:srgbClr val="FF0000"/>
                </a:solidFill>
              </a:rPr>
              <a:t> = 10 OR </a:t>
            </a:r>
            <a:r>
              <a:rPr lang="en-GB" sz="2400" dirty="0" err="1">
                <a:solidFill>
                  <a:srgbClr val="FF0000"/>
                </a:solidFill>
              </a:rPr>
              <a:t>deptno</a:t>
            </a:r>
            <a:r>
              <a:rPr lang="en-GB" sz="2400" dirty="0">
                <a:solidFill>
                  <a:srgbClr val="FF0000"/>
                </a:solidFill>
              </a:rPr>
              <a:t> = 20</a:t>
            </a:r>
            <a:r>
              <a:rPr lang="en-GB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86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Selecting data from a single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Where clause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4666" y="1137055"/>
            <a:ext cx="9794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u="sng" dirty="0"/>
              <a:t>Multiple conditions – display employees in </a:t>
            </a:r>
            <a:r>
              <a:rPr lang="en-GB" sz="2400" u="sng" dirty="0" err="1"/>
              <a:t>dept</a:t>
            </a:r>
            <a:r>
              <a:rPr lang="en-GB" sz="2400" u="sng" dirty="0"/>
              <a:t> 10 and earn a commission</a:t>
            </a:r>
          </a:p>
          <a:p>
            <a:endParaRPr lang="en-GB" sz="2400" u="sng" dirty="0"/>
          </a:p>
          <a:p>
            <a:r>
              <a:rPr lang="en-GB" sz="2400" dirty="0"/>
              <a:t>SELECT </a:t>
            </a:r>
            <a:r>
              <a:rPr lang="en-GB" sz="2400" dirty="0" err="1"/>
              <a:t>empno</a:t>
            </a:r>
            <a:r>
              <a:rPr lang="en-GB" sz="2400" dirty="0"/>
              <a:t>, </a:t>
            </a:r>
            <a:r>
              <a:rPr lang="en-GB" sz="2400" dirty="0" err="1"/>
              <a:t>ename</a:t>
            </a:r>
            <a:r>
              <a:rPr lang="en-GB" sz="2400" dirty="0"/>
              <a:t>, </a:t>
            </a:r>
            <a:r>
              <a:rPr lang="en-GB" sz="2400" dirty="0" err="1"/>
              <a:t>monthly_sal</a:t>
            </a:r>
            <a:endParaRPr lang="en-GB" sz="2400" dirty="0"/>
          </a:p>
          <a:p>
            <a:r>
              <a:rPr lang="en-GB" sz="2400" dirty="0"/>
              <a:t>FROM </a:t>
            </a:r>
            <a:r>
              <a:rPr lang="en-GB" sz="2400" dirty="0" err="1"/>
              <a:t>emp</a:t>
            </a:r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WHERE </a:t>
            </a:r>
            <a:r>
              <a:rPr lang="en-GB" sz="2400" dirty="0" err="1">
                <a:solidFill>
                  <a:srgbClr val="FF0000"/>
                </a:solidFill>
              </a:rPr>
              <a:t>deptno</a:t>
            </a:r>
            <a:r>
              <a:rPr lang="en-GB" sz="2400" dirty="0">
                <a:solidFill>
                  <a:srgbClr val="FF0000"/>
                </a:solidFill>
              </a:rPr>
              <a:t> = 10 AND commission IS NOT NULL</a:t>
            </a:r>
            <a:r>
              <a:rPr lang="en-GB" sz="2400" dirty="0"/>
              <a:t>;</a:t>
            </a:r>
          </a:p>
          <a:p>
            <a:endParaRPr lang="en-GB" sz="2400" dirty="0"/>
          </a:p>
          <a:p>
            <a:r>
              <a:rPr lang="en-GB" sz="2400" dirty="0"/>
              <a:t>A column doesn’t have to be in the SELECT list to be used in a condition in the WHERE clause.</a:t>
            </a:r>
          </a:p>
        </p:txBody>
      </p:sp>
    </p:spTree>
    <p:extLst>
      <p:ext uri="{BB962C8B-B14F-4D97-AF65-F5344CB8AC3E}">
        <p14:creationId xmlns:p14="http://schemas.microsoft.com/office/powerpoint/2010/main" val="3988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51">
      <a:dk1>
        <a:sysClr val="windowText" lastClr="000000"/>
      </a:dk1>
      <a:lt1>
        <a:sysClr val="window" lastClr="FFFFFF"/>
      </a:lt1>
      <a:dk2>
        <a:srgbClr val="172934"/>
      </a:dk2>
      <a:lt2>
        <a:srgbClr val="E7E6E6"/>
      </a:lt2>
      <a:accent1>
        <a:srgbClr val="E3061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uthampton-solent-presentation-template-rebranded (1).pptx" id="{48005A90-EDBF-4390-B355-2718616D2950}" vid="{9995C5E9-0685-4989-9FEA-747A5EFEA4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729</Words>
  <Application>Microsoft Office PowerPoint</Application>
  <PresentationFormat>Custom</PresentationFormat>
  <Paragraphs>164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SELECTING DATA FROM  A SINGLE TABLE</vt:lpstr>
      <vt:lpstr>Select statement</vt:lpstr>
      <vt:lpstr>Select statement - examples</vt:lpstr>
      <vt:lpstr>NULL VALUES</vt:lpstr>
      <vt:lpstr>Manipulating column data</vt:lpstr>
      <vt:lpstr>Arithmetic with null values</vt:lpstr>
      <vt:lpstr>Column aliases</vt:lpstr>
      <vt:lpstr>Where clause</vt:lpstr>
      <vt:lpstr>Where clause</vt:lpstr>
      <vt:lpstr>ORDER BY clause</vt:lpstr>
      <vt:lpstr>ORDER BY clause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Information Systems</dc:title>
  <dc:creator>Anton Jenkins</dc:creator>
  <cp:lastModifiedBy>Kenton Wheeler</cp:lastModifiedBy>
  <cp:revision>122</cp:revision>
  <dcterms:modified xsi:type="dcterms:W3CDTF">2020-01-20T12:17:55Z</dcterms:modified>
</cp:coreProperties>
</file>