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89" r:id="rId3"/>
    <p:sldId id="297" r:id="rId4"/>
    <p:sldId id="296" r:id="rId5"/>
    <p:sldId id="294" r:id="rId6"/>
    <p:sldId id="295" r:id="rId7"/>
    <p:sldId id="278" r:id="rId8"/>
  </p:sldIdLst>
  <p:sldSz cx="10691813" cy="7559675"/>
  <p:notesSz cx="6858000" cy="9144000"/>
  <p:defaultTextStyle>
    <a:defPPr>
      <a:defRPr lang="en-US"/>
    </a:defPPr>
    <a:lvl1pPr marL="0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116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229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3342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4458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5570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6686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47800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68915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Jenner" initials="MJ" lastIdx="1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6DAD9"/>
    <a:srgbClr val="A5A9A8"/>
    <a:srgbClr val="E22319"/>
    <a:srgbClr val="E30613"/>
    <a:srgbClr val="33373C"/>
    <a:srgbClr val="33FF34"/>
    <a:srgbClr val="8281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7B66C-CE43-4CBC-8B1A-6A1B1AF99DDA}" v="5" dt="2018-06-08T14:36:3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0" y="11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EFA44-0771-4DFC-B26A-9102D4547DD2}" type="datetimeFigureOut">
              <a:rPr lang="en-GB" smtClean="0"/>
              <a:pPr/>
              <a:t>20/01/2020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4A314-C704-4C33-84AA-6D9A56C39A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104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15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34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52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669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587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03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22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339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589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90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288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574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95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119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1506" y="5183199"/>
            <a:ext cx="6477000" cy="1483043"/>
          </a:xfrm>
        </p:spPr>
        <p:txBody>
          <a:bodyPr anchor="b">
            <a:normAutofit/>
          </a:bodyPr>
          <a:lstStyle>
            <a:lvl1pPr algn="l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1506" y="6793244"/>
            <a:ext cx="8018860" cy="762000"/>
          </a:xfrm>
        </p:spPr>
        <p:txBody>
          <a:bodyPr>
            <a:normAutofit/>
          </a:bodyPr>
          <a:lstStyle>
            <a:lvl1pPr marL="0" indent="0" algn="l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31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72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051446" y="5183199"/>
            <a:ext cx="8018860" cy="1483043"/>
          </a:xfrm>
        </p:spPr>
        <p:txBody>
          <a:bodyPr anchor="b">
            <a:normAutofit/>
          </a:bodyPr>
          <a:lstStyle>
            <a:lvl1pPr algn="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1446" y="6793244"/>
            <a:ext cx="8018860" cy="762000"/>
          </a:xfrm>
        </p:spPr>
        <p:txBody>
          <a:bodyPr>
            <a:normAutofit/>
          </a:bodyPr>
          <a:lstStyle>
            <a:lvl1pPr marL="0" indent="0" algn="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5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051446" y="5183199"/>
            <a:ext cx="8018860" cy="1483043"/>
          </a:xfrm>
        </p:spPr>
        <p:txBody>
          <a:bodyPr anchor="b">
            <a:normAutofit/>
          </a:bodyPr>
          <a:lstStyle>
            <a:lvl1pPr algn="r">
              <a:defRPr sz="3000" spc="5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1446" y="6793244"/>
            <a:ext cx="8018860" cy="762000"/>
          </a:xfrm>
        </p:spPr>
        <p:txBody>
          <a:bodyPr>
            <a:normAutofit/>
          </a:bodyPr>
          <a:lstStyle>
            <a:lvl1pPr marL="0" indent="0" algn="r">
              <a:buNone/>
              <a:defRPr sz="1500" cap="all" spc="200" baseline="0">
                <a:solidFill>
                  <a:schemeClr val="tx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6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051446" y="5183199"/>
            <a:ext cx="8018860" cy="1483043"/>
          </a:xfrm>
        </p:spPr>
        <p:txBody>
          <a:bodyPr anchor="b">
            <a:normAutofit/>
          </a:bodyPr>
          <a:lstStyle>
            <a:lvl1pPr algn="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1446" y="6793244"/>
            <a:ext cx="8018860" cy="762000"/>
          </a:xfrm>
        </p:spPr>
        <p:txBody>
          <a:bodyPr>
            <a:normAutofit/>
          </a:bodyPr>
          <a:lstStyle>
            <a:lvl1pPr marL="0" indent="0" algn="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30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2051446" y="5183199"/>
            <a:ext cx="8018860" cy="148304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r" defTabSz="7559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kern="1200" cap="all" spc="5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18939" y="6209954"/>
            <a:ext cx="9651367" cy="515888"/>
          </a:xfrm>
        </p:spPr>
        <p:txBody>
          <a:bodyPr>
            <a:normAutofit/>
          </a:bodyPr>
          <a:lstStyle>
            <a:lvl1pPr algn="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1446" y="6786274"/>
            <a:ext cx="8018860" cy="692727"/>
          </a:xfrm>
        </p:spPr>
        <p:txBody>
          <a:bodyPr>
            <a:normAutofit/>
          </a:bodyPr>
          <a:lstStyle>
            <a:lvl1pPr marL="0" indent="0" algn="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7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1446" y="6786274"/>
            <a:ext cx="8018860" cy="692727"/>
          </a:xfrm>
        </p:spPr>
        <p:txBody>
          <a:bodyPr>
            <a:normAutofit/>
          </a:bodyPr>
          <a:lstStyle>
            <a:lvl1pPr marL="0" indent="0" algn="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  <p:sp>
        <p:nvSpPr>
          <p:cNvPr id="20" name="Title 17"/>
          <p:cNvSpPr>
            <a:spLocks noGrp="1"/>
          </p:cNvSpPr>
          <p:nvPr>
            <p:ph type="title" hasCustomPrompt="1"/>
          </p:nvPr>
        </p:nvSpPr>
        <p:spPr>
          <a:xfrm>
            <a:off x="5117306" y="6204876"/>
            <a:ext cx="4953000" cy="830844"/>
          </a:xfrm>
        </p:spPr>
        <p:txBody>
          <a:bodyPr>
            <a:noAutofit/>
          </a:bodyPr>
          <a:lstStyle>
            <a:lvl1pPr algn="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46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504667" y="1560017"/>
            <a:ext cx="9794240" cy="526782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7" y="1022353"/>
            <a:ext cx="97942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9" name="Title 6"/>
          <p:cNvSpPr>
            <a:spLocks noGrp="1"/>
          </p:cNvSpPr>
          <p:nvPr>
            <p:ph type="title" hasCustomPrompt="1"/>
          </p:nvPr>
        </p:nvSpPr>
        <p:spPr>
          <a:xfrm>
            <a:off x="504667" y="385823"/>
            <a:ext cx="9794240" cy="567477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45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rgbClr val="E22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3"/>
          </p:nvPr>
        </p:nvSpPr>
        <p:spPr>
          <a:xfrm>
            <a:off x="5649916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04666" y="1560017"/>
            <a:ext cx="4917440" cy="5267821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17" name="Title 6"/>
          <p:cNvSpPr>
            <a:spLocks noGrp="1"/>
          </p:cNvSpPr>
          <p:nvPr>
            <p:ph type="title" hasCustomPrompt="1"/>
          </p:nvPr>
        </p:nvSpPr>
        <p:spPr>
          <a:xfrm>
            <a:off x="504666" y="385823"/>
            <a:ext cx="4917440" cy="56747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45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808" y="4364037"/>
            <a:ext cx="2667000" cy="2250850"/>
          </a:xfrm>
        </p:spPr>
        <p:txBody>
          <a:bodyPr/>
          <a:lstStyle>
            <a:lvl1pPr algn="ctr">
              <a:spcAft>
                <a:spcPts val="600"/>
              </a:spcAft>
              <a:defRPr sz="1100" spc="320" baseline="0"/>
            </a:lvl1pPr>
            <a:lvl2pPr algn="ctr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025107" y="4364037"/>
            <a:ext cx="2667000" cy="2250850"/>
          </a:xfrm>
        </p:spPr>
        <p:txBody>
          <a:bodyPr/>
          <a:lstStyle>
            <a:lvl1pPr algn="ctr">
              <a:spcAft>
                <a:spcPts val="600"/>
              </a:spcAft>
              <a:defRPr sz="1100" spc="320" baseline="0"/>
            </a:lvl1pPr>
            <a:lvl2pPr algn="ctr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806406" y="4364037"/>
            <a:ext cx="2667000" cy="2250850"/>
          </a:xfrm>
        </p:spPr>
        <p:txBody>
          <a:bodyPr/>
          <a:lstStyle>
            <a:lvl1pPr algn="ctr">
              <a:spcAft>
                <a:spcPts val="600"/>
              </a:spcAft>
              <a:defRPr sz="1100" spc="320" baseline="0"/>
            </a:lvl1pPr>
            <a:lvl2pPr algn="ctr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1605311" y="2051736"/>
            <a:ext cx="1944001" cy="1944001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386611" y="2051736"/>
            <a:ext cx="1944001" cy="1944001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7167910" y="2051736"/>
            <a:ext cx="1944001" cy="1944001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red">
    <p:bg>
      <p:bgPr>
        <a:solidFill>
          <a:srgbClr val="E22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3"/>
          </p:nvPr>
        </p:nvSpPr>
        <p:spPr>
          <a:xfrm>
            <a:off x="5649916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Content Placeholder 4"/>
          <p:cNvSpPr>
            <a:spLocks noGrp="1"/>
          </p:cNvSpPr>
          <p:nvPr>
            <p:ph idx="1"/>
          </p:nvPr>
        </p:nvSpPr>
        <p:spPr>
          <a:xfrm>
            <a:off x="504666" y="1560017"/>
            <a:ext cx="4917440" cy="5267821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504666" y="385823"/>
            <a:ext cx="4917440" cy="567477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3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52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red, text on right">
    <p:bg>
      <p:bgPr>
        <a:solidFill>
          <a:srgbClr val="E22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794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422106" y="1560017"/>
            <a:ext cx="4917440" cy="5267821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42210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5422106" y="385823"/>
            <a:ext cx="4917440" cy="567477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28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649916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04666" y="1560017"/>
            <a:ext cx="4917440" cy="526782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504666" y="385823"/>
            <a:ext cx="4917440" cy="567477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41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white, text on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794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422106" y="1560017"/>
            <a:ext cx="4917440" cy="5267821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42210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5422106" y="385823"/>
            <a:ext cx="4917440" cy="567477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65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grey">
    <p:bg>
      <p:bgPr>
        <a:solidFill>
          <a:srgbClr val="D6D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649916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504666" y="385823"/>
            <a:ext cx="4917440" cy="56747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3600"/>
              <a:t>Click to edit Master title style</a:t>
            </a:r>
            <a:endParaRPr lang="en-GB" sz="360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04666" y="1560017"/>
            <a:ext cx="4917440" cy="5267821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43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grey, text on right">
    <p:bg>
      <p:bgPr>
        <a:solidFill>
          <a:srgbClr val="D6D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794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422106" y="1560017"/>
            <a:ext cx="4917440" cy="5267821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42210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5422106" y="385823"/>
            <a:ext cx="4917440" cy="567477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15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Content &amp; 2 x Images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7" y="-2"/>
            <a:ext cx="5343525" cy="3779838"/>
          </a:xfrm>
          <a:prstGeom prst="rect">
            <a:avLst/>
          </a:prstGeom>
          <a:solidFill>
            <a:srgbClr val="33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53"/>
          </a:p>
        </p:txBody>
      </p:sp>
      <p:sp>
        <p:nvSpPr>
          <p:cNvPr id="7" name="Rectangle 6"/>
          <p:cNvSpPr/>
          <p:nvPr userDrawn="1"/>
        </p:nvSpPr>
        <p:spPr>
          <a:xfrm>
            <a:off x="5343533" y="3779837"/>
            <a:ext cx="5343525" cy="3779838"/>
          </a:xfrm>
          <a:prstGeom prst="rect">
            <a:avLst/>
          </a:prstGeom>
          <a:solidFill>
            <a:srgbClr val="E22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53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" y="3779837"/>
            <a:ext cx="5343525" cy="3779838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2802" y="4780711"/>
            <a:ext cx="4094252" cy="2133600"/>
          </a:xfrm>
        </p:spPr>
        <p:txBody>
          <a:bodyPr/>
          <a:lstStyle>
            <a:lvl1pPr>
              <a:spcAft>
                <a:spcPts val="1200"/>
              </a:spcAft>
              <a:defRPr sz="1200" spc="320" baseline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defRPr>
                <a:solidFill>
                  <a:schemeClr val="bg1"/>
                </a:solidFill>
              </a:defRPr>
            </a:lvl2pPr>
            <a:lvl3pPr marL="174625" indent="0">
              <a:lnSpc>
                <a:spcPct val="120000"/>
              </a:lnSpc>
              <a:defRPr>
                <a:solidFill>
                  <a:schemeClr val="bg1"/>
                </a:solidFill>
              </a:defRPr>
            </a:lvl3pPr>
            <a:lvl4pPr marL="360363" indent="0">
              <a:lnSpc>
                <a:spcPct val="120000"/>
              </a:lnSpc>
              <a:defRPr>
                <a:solidFill>
                  <a:schemeClr val="bg1"/>
                </a:solidFill>
              </a:defRPr>
            </a:lvl4pPr>
            <a:lvl5pPr marL="534988" indent="0">
              <a:lnSpc>
                <a:spcPct val="12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18258" y="991259"/>
            <a:ext cx="4094252" cy="2133600"/>
          </a:xfrm>
        </p:spPr>
        <p:txBody>
          <a:bodyPr/>
          <a:lstStyle>
            <a:lvl1pPr>
              <a:spcAft>
                <a:spcPts val="1200"/>
              </a:spcAft>
              <a:defRPr sz="1200" spc="320" baseline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defRPr>
                <a:solidFill>
                  <a:schemeClr val="bg1"/>
                </a:solidFill>
              </a:defRPr>
            </a:lvl2pPr>
            <a:lvl3pPr marL="174625" indent="0">
              <a:lnSpc>
                <a:spcPct val="120000"/>
              </a:lnSpc>
              <a:defRPr>
                <a:solidFill>
                  <a:schemeClr val="bg1"/>
                </a:solidFill>
              </a:defRPr>
            </a:lvl3pPr>
            <a:lvl4pPr marL="360363" indent="0">
              <a:lnSpc>
                <a:spcPct val="120000"/>
              </a:lnSpc>
              <a:defRPr>
                <a:solidFill>
                  <a:schemeClr val="bg1"/>
                </a:solidFill>
              </a:defRPr>
            </a:lvl4pPr>
            <a:lvl5pPr marL="534988" indent="0">
              <a:lnSpc>
                <a:spcPct val="12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343533" y="0"/>
            <a:ext cx="5343525" cy="3779838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62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(with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8" t="55174" r="-3129" b="-1109"/>
          <a:stretch/>
        </p:blipFill>
        <p:spPr>
          <a:xfrm>
            <a:off x="4" y="1"/>
            <a:ext cx="3974306" cy="24844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2206" y="2605088"/>
            <a:ext cx="6286500" cy="3886200"/>
          </a:xfrm>
        </p:spPr>
        <p:txBody>
          <a:bodyPr/>
          <a:lstStyle>
            <a:lvl1pPr>
              <a:spcAft>
                <a:spcPts val="400"/>
              </a:spcAft>
              <a:defRPr sz="1800" spc="400" baseline="0"/>
            </a:lvl1pPr>
            <a:lvl2pPr marL="0" indent="0">
              <a:lnSpc>
                <a:spcPct val="120000"/>
              </a:lnSpc>
              <a:defRPr sz="1400"/>
            </a:lvl2pPr>
            <a:lvl3pPr marL="0" indent="0"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9" y="4619625"/>
            <a:ext cx="3901858" cy="294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solidFill>
          <a:srgbClr val="E22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038166"/>
          </a:xfrm>
        </p:spPr>
        <p:txBody>
          <a:bodyPr anchor="ctr">
            <a:normAutofit/>
          </a:bodyPr>
          <a:lstStyle>
            <a:lvl1pPr algn="ctr">
              <a:defRPr sz="3200" spc="4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02" b="59997"/>
          <a:stretch/>
        </p:blipFill>
        <p:spPr>
          <a:xfrm>
            <a:off x="2690606" y="4465637"/>
            <a:ext cx="5649825" cy="25088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1" y="6974475"/>
            <a:ext cx="10691813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113" y="7"/>
            <a:ext cx="5302800" cy="199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6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pos="3368" userDrawn="1">
          <p15:clr>
            <a:srgbClr val="FBAE40"/>
          </p15:clr>
        </p15:guide>
        <p15:guide id="3" orient="horz" pos="2381" userDrawn="1">
          <p15:clr>
            <a:srgbClr val="FBAE40"/>
          </p15:clr>
        </p15:guide>
        <p15:guide id="4" orient="horz" pos="296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8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381" userDrawn="1">
          <p15:clr>
            <a:srgbClr val="FBAE40"/>
          </p15:clr>
        </p15:guide>
        <p15:guide id="2" pos="3368" userDrawn="1">
          <p15:clr>
            <a:srgbClr val="FBAE40"/>
          </p15:clr>
        </p15:guide>
        <p15:guide id="3" orient="horz" pos="296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79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16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4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21506" y="5183199"/>
            <a:ext cx="6477000" cy="1483043"/>
          </a:xfrm>
        </p:spPr>
        <p:txBody>
          <a:bodyPr anchor="b">
            <a:normAutofit/>
          </a:bodyPr>
          <a:lstStyle>
            <a:lvl1pPr algn="l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1506" y="6793244"/>
            <a:ext cx="8018860" cy="762000"/>
          </a:xfrm>
        </p:spPr>
        <p:txBody>
          <a:bodyPr>
            <a:normAutofit/>
          </a:bodyPr>
          <a:lstStyle>
            <a:lvl1pPr marL="0" indent="0" algn="l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5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tx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70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tx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81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9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671" y="385823"/>
            <a:ext cx="9651367" cy="56747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Title goes here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71" y="953298"/>
            <a:ext cx="9651367" cy="587454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4711" y="6986387"/>
            <a:ext cx="2180481" cy="2021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spc="15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666" y="6986387"/>
            <a:ext cx="6670040" cy="2021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spc="15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55188" y="6986387"/>
            <a:ext cx="800845" cy="2021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spc="150" baseline="0">
                <a:solidFill>
                  <a:schemeClr val="tx2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73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50" r:id="rId16"/>
    <p:sldLayoutId id="2147483670" r:id="rId17"/>
    <p:sldLayoutId id="2147483658" r:id="rId18"/>
    <p:sldLayoutId id="2147483656" r:id="rId19"/>
    <p:sldLayoutId id="2147483673" r:id="rId20"/>
    <p:sldLayoutId id="2147483668" r:id="rId21"/>
    <p:sldLayoutId id="2147483674" r:id="rId22"/>
    <p:sldLayoutId id="2147483669" r:id="rId23"/>
    <p:sldLayoutId id="2147483675" r:id="rId24"/>
    <p:sldLayoutId id="2147483666" r:id="rId25"/>
    <p:sldLayoutId id="2147483664" r:id="rId26"/>
    <p:sldLayoutId id="2147483651" r:id="rId27"/>
    <p:sldLayoutId id="2147483672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755957" rtl="0" eaLnBrk="1" latinLnBrk="0" hangingPunct="1">
        <a:lnSpc>
          <a:spcPct val="100000"/>
        </a:lnSpc>
        <a:spcBef>
          <a:spcPct val="0"/>
        </a:spcBef>
        <a:buNone/>
        <a:defRPr sz="3600" kern="1200" cap="all" spc="38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55957" rtl="0" eaLnBrk="1" latinLnBrk="0" hangingPunct="1">
        <a:lnSpc>
          <a:spcPct val="106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1pPr>
      <a:lvl2pPr marL="180975" indent="0" algn="l" defTabSz="755957" rtl="0" eaLnBrk="1" latinLnBrk="0" hangingPunct="1">
        <a:lnSpc>
          <a:spcPct val="106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358775" indent="0" algn="l" defTabSz="755957" rtl="0" eaLnBrk="1" latinLnBrk="0" hangingPunct="1">
        <a:lnSpc>
          <a:spcPct val="106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539750" indent="0" algn="l" defTabSz="755957" rtl="0" eaLnBrk="1" latinLnBrk="0" hangingPunct="1">
        <a:lnSpc>
          <a:spcPct val="106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17550" indent="0" algn="l" defTabSz="755957" rtl="0" eaLnBrk="1" latinLnBrk="0" hangingPunct="1">
        <a:lnSpc>
          <a:spcPct val="106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078883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861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840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819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7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57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36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93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72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851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82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ctrTitle"/>
          </p:nvPr>
        </p:nvSpPr>
        <p:spPr>
          <a:xfrm>
            <a:off x="1180310" y="3096895"/>
            <a:ext cx="8839200" cy="1483043"/>
          </a:xfrm>
        </p:spPr>
        <p:txBody>
          <a:bodyPr>
            <a:normAutofit/>
          </a:bodyPr>
          <a:lstStyle/>
          <a:p>
            <a:r>
              <a:rPr lang="en-US" sz="3600" dirty="0"/>
              <a:t>Introduction to databases </a:t>
            </a:r>
            <a:br>
              <a:rPr lang="en-US" sz="3600" dirty="0"/>
            </a:br>
            <a:r>
              <a:rPr lang="en-US" sz="3600" dirty="0"/>
              <a:t>about the unit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15921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Databases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UNIT STRUCTURE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55983" y="1622009"/>
            <a:ext cx="9491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ISON WITH LAST YEAR</a:t>
            </a:r>
          </a:p>
        </p:txBody>
      </p:sp>
      <p:sp>
        <p:nvSpPr>
          <p:cNvPr id="5" name="Rectangle 4"/>
          <p:cNvSpPr/>
          <p:nvPr/>
        </p:nvSpPr>
        <p:spPr>
          <a:xfrm>
            <a:off x="504666" y="1124058"/>
            <a:ext cx="979424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lvl="1" indent="-520700"/>
            <a:r>
              <a:rPr lang="en-GB" sz="2800" dirty="0"/>
              <a:t>The unit is divided into three blocks:</a:t>
            </a:r>
          </a:p>
          <a:p>
            <a:pPr marL="520700" lvl="1" indent="-520700"/>
            <a:endParaRPr lang="en-GB" sz="2800" dirty="0"/>
          </a:p>
          <a:p>
            <a:pPr marL="520700" lvl="1" indent="-520700"/>
            <a:r>
              <a:rPr lang="en-GB" sz="2800" dirty="0"/>
              <a:t>	Block 1	Retrieving data from a database by writing SQL 		queries</a:t>
            </a:r>
          </a:p>
          <a:p>
            <a:pPr marL="520700" lvl="1" indent="-520700"/>
            <a:r>
              <a:rPr lang="en-GB" sz="2800" dirty="0"/>
              <a:t>	Block 2	Designing and implementing your own 				database with integrity</a:t>
            </a:r>
          </a:p>
          <a:p>
            <a:pPr marL="520700" lvl="1" indent="-520700"/>
            <a:r>
              <a:rPr lang="en-GB" sz="2800" dirty="0"/>
              <a:t>	Block 3	Developing a simple database application by 			embedding SQL commands in a programming 			language</a:t>
            </a:r>
          </a:p>
          <a:p>
            <a:endParaRPr lang="en-GB" sz="2800" dirty="0"/>
          </a:p>
          <a:p>
            <a:r>
              <a:rPr lang="en-GB" sz="2800" dirty="0"/>
              <a:t>For full details of the learning and teaching scheme for this unit, see the Overview tab on SOL. </a:t>
            </a:r>
          </a:p>
        </p:txBody>
      </p:sp>
    </p:spTree>
    <p:extLst>
      <p:ext uri="{BB962C8B-B14F-4D97-AF65-F5344CB8AC3E}">
        <p14:creationId xmlns:p14="http://schemas.microsoft.com/office/powerpoint/2010/main" val="45183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Databases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Unit assessment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55983" y="1622009"/>
            <a:ext cx="9491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ISON WITH LAST YEAR</a:t>
            </a:r>
          </a:p>
        </p:txBody>
      </p:sp>
      <p:sp>
        <p:nvSpPr>
          <p:cNvPr id="5" name="Rectangle 4"/>
          <p:cNvSpPr/>
          <p:nvPr/>
        </p:nvSpPr>
        <p:spPr>
          <a:xfrm>
            <a:off x="504666" y="1124058"/>
            <a:ext cx="979424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A single assessment covering all three blocks is submitted at the end of the unit (in early May).</a:t>
            </a:r>
          </a:p>
          <a:p>
            <a:endParaRPr lang="en-GB" sz="2800" dirty="0"/>
          </a:p>
          <a:p>
            <a:r>
              <a:rPr lang="en-GB" sz="2800" dirty="0"/>
              <a:t>A pre-submission for the assessment can be submitted for feedback at the end of each block allowing students to improve their work before the final submission. </a:t>
            </a:r>
            <a:r>
              <a:rPr lang="en-GB" sz="2800" b="1" dirty="0"/>
              <a:t>This is strongly advised in order to maximise your final mark.</a:t>
            </a:r>
          </a:p>
          <a:p>
            <a:pPr indent="538163"/>
            <a:r>
              <a:rPr lang="en-GB" sz="2800" dirty="0"/>
              <a:t>   </a:t>
            </a:r>
          </a:p>
          <a:p>
            <a:r>
              <a:rPr lang="en-GB" sz="2800" dirty="0"/>
              <a:t>The full assessment brief is available under the Assessments tab on SOL.</a:t>
            </a:r>
          </a:p>
        </p:txBody>
      </p:sp>
    </p:spTree>
    <p:extLst>
      <p:ext uri="{BB962C8B-B14F-4D97-AF65-F5344CB8AC3E}">
        <p14:creationId xmlns:p14="http://schemas.microsoft.com/office/powerpoint/2010/main" val="307238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Learning outcomes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55983" y="1622009"/>
            <a:ext cx="9491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ISON WITH LAST YEAR</a:t>
            </a:r>
          </a:p>
        </p:txBody>
      </p:sp>
      <p:sp>
        <p:nvSpPr>
          <p:cNvPr id="7" name="Rectangle 6"/>
          <p:cNvSpPr/>
          <p:nvPr/>
        </p:nvSpPr>
        <p:spPr>
          <a:xfrm>
            <a:off x="504666" y="1759355"/>
            <a:ext cx="9794241" cy="408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4665" y="1155700"/>
            <a:ext cx="9794241" cy="5511800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By the end of this unit, students should be able to:</a:t>
            </a:r>
            <a:br>
              <a:rPr lang="en-GB" sz="2400" dirty="0"/>
            </a:br>
            <a:endParaRPr lang="en-GB" sz="2400" dirty="0"/>
          </a:p>
          <a:p>
            <a:pPr marL="444500" indent="-355600">
              <a:buAutoNum type="arabicPeriod"/>
            </a:pPr>
            <a:r>
              <a:rPr lang="en-GB" sz="2400" dirty="0"/>
              <a:t>Explain key issues in the development of relational databases and their role in modern IT systems.</a:t>
            </a:r>
          </a:p>
          <a:p>
            <a:pPr marL="444500" indent="-355600"/>
            <a:endParaRPr lang="en-GB" sz="800" dirty="0"/>
          </a:p>
          <a:p>
            <a:pPr marL="444500" indent="-355600"/>
            <a:r>
              <a:rPr lang="en-GB" sz="2400" dirty="0"/>
              <a:t>2. How to create meaningful information from data.</a:t>
            </a:r>
          </a:p>
          <a:p>
            <a:pPr marL="444500" indent="-355600"/>
            <a:endParaRPr lang="en-GB" sz="800" dirty="0"/>
          </a:p>
          <a:p>
            <a:pPr marL="444500" indent="-355600"/>
            <a:r>
              <a:rPr lang="en-GB" sz="2400" dirty="0"/>
              <a:t>3. Apply conceptual modelling techniques to the design and implementation of a simple database.</a:t>
            </a:r>
          </a:p>
          <a:p>
            <a:pPr marL="444500" indent="-355600"/>
            <a:endParaRPr lang="en-GB" sz="2400" dirty="0"/>
          </a:p>
          <a:p>
            <a:pPr marL="444500" indent="-355600"/>
            <a:r>
              <a:rPr lang="en-GB" sz="2400" dirty="0"/>
              <a:t>4. Apply enterprise-level database software tools in the development, implementation and testing of SQL-based database solutions.</a:t>
            </a:r>
          </a:p>
          <a:p>
            <a:pPr marL="444500" indent="-355600"/>
            <a:endParaRPr lang="en-GB" sz="2400" dirty="0"/>
          </a:p>
          <a:p>
            <a:pPr marL="444500" indent="-355600"/>
            <a:r>
              <a:rPr lang="en-GB" sz="2400" dirty="0"/>
              <a:t>5. Demonstrate an understanding of and the ability to use SQL for writing queries, creating and populating databases. </a:t>
            </a:r>
          </a:p>
          <a:p>
            <a:pPr marL="444500" indent="-355600"/>
            <a:endParaRPr lang="en-GB" sz="2400" dirty="0"/>
          </a:p>
          <a:p>
            <a:pPr marL="444500" indent="-355600"/>
            <a:r>
              <a:rPr lang="en-GB" sz="2400" dirty="0"/>
              <a:t>6. Demonstrate the ability to write simple Python code to interact with a relational databases.</a:t>
            </a:r>
          </a:p>
          <a:p>
            <a:endParaRPr lang="en-GB" sz="2400" dirty="0"/>
          </a:p>
          <a:p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6200" lvl="1">
              <a:spcAft>
                <a:spcPts val="300"/>
              </a:spcAft>
              <a:buClr>
                <a:srgbClr val="C00000"/>
              </a:buClr>
            </a:pP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6200" lvl="1">
              <a:spcAft>
                <a:spcPts val="300"/>
              </a:spcAft>
              <a:buClr>
                <a:srgbClr val="C00000"/>
              </a:buClr>
            </a:pP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  <a:buClr>
                <a:srgbClr val="C00000"/>
              </a:buClr>
            </a:pP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300"/>
              </a:spcAft>
              <a:buClr>
                <a:srgbClr val="C00000"/>
              </a:buClr>
              <a:buNone/>
            </a:pP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04666" y="6986387"/>
            <a:ext cx="6670040" cy="202137"/>
          </a:xfrm>
        </p:spPr>
        <p:txBody>
          <a:bodyPr/>
          <a:lstStyle/>
          <a:p>
            <a:r>
              <a:rPr lang="en-US" sz="1000" dirty="0"/>
              <a:t>Introduction to Databases</a:t>
            </a:r>
          </a:p>
        </p:txBody>
      </p:sp>
    </p:spTree>
    <p:extLst>
      <p:ext uri="{BB962C8B-B14F-4D97-AF65-F5344CB8AC3E}">
        <p14:creationId xmlns:p14="http://schemas.microsoft.com/office/powerpoint/2010/main" val="37775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SQLITE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55983" y="1622009"/>
            <a:ext cx="9491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ISON WITH LAST YEAR</a:t>
            </a:r>
          </a:p>
        </p:txBody>
      </p:sp>
      <p:sp>
        <p:nvSpPr>
          <p:cNvPr id="7" name="Rectangle 6"/>
          <p:cNvSpPr/>
          <p:nvPr/>
        </p:nvSpPr>
        <p:spPr>
          <a:xfrm>
            <a:off x="504666" y="1759355"/>
            <a:ext cx="9794241" cy="408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4665" y="1435100"/>
            <a:ext cx="9794241" cy="5232400"/>
          </a:xfrm>
        </p:spPr>
        <p:txBody>
          <a:bodyPr>
            <a:normAutofit/>
          </a:bodyPr>
          <a:lstStyle/>
          <a:p>
            <a:r>
              <a:rPr lang="en-GB" altLang="en-US" sz="2400" dirty="0">
                <a:latin typeface="+mj-lt"/>
                <a:cs typeface="Arial" panose="020B0604020202020204" pitchFamily="34" charset="0"/>
              </a:rPr>
              <a:t>In order to provide complete flexibility for students to work on this unit on and off-campus, we use a very lightweight database tool called </a:t>
            </a:r>
            <a:r>
              <a:rPr lang="en-GB" altLang="en-US" sz="24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SQLite</a:t>
            </a:r>
            <a:r>
              <a:rPr lang="en-GB" altLang="en-US" sz="2400" dirty="0">
                <a:latin typeface="+mj-lt"/>
                <a:cs typeface="Arial" panose="020B0604020202020204" pitchFamily="34" charset="0"/>
              </a:rPr>
              <a:t> that is simple to install, setup, requires no administration or logins.</a:t>
            </a:r>
          </a:p>
          <a:p>
            <a:endParaRPr lang="en-GB" altLang="en-US" sz="2400" dirty="0">
              <a:latin typeface="+mj-lt"/>
              <a:cs typeface="Arial" panose="020B0604020202020204" pitchFamily="34" charset="0"/>
            </a:endParaRPr>
          </a:p>
          <a:p>
            <a:r>
              <a:rPr lang="en-GB" altLang="en-US" sz="2400" dirty="0">
                <a:latin typeface="+mj-lt"/>
                <a:cs typeface="Arial" panose="020B0604020202020204" pitchFamily="34" charset="0"/>
              </a:rPr>
              <a:t>SQLite has a very small footprint and is available for a wide-range of platforms (PC, Mac and Linux).</a:t>
            </a:r>
            <a:endParaRPr lang="en-GB" sz="2400" dirty="0">
              <a:latin typeface="+mj-lt"/>
            </a:endParaRPr>
          </a:p>
          <a:p>
            <a:endParaRPr lang="en-GB" sz="2400" dirty="0">
              <a:latin typeface="+mj-lt"/>
            </a:endParaRPr>
          </a:p>
          <a:p>
            <a:r>
              <a:rPr lang="en-GB" sz="2400" dirty="0">
                <a:latin typeface="+mj-lt"/>
              </a:rPr>
              <a:t>A tool called </a:t>
            </a:r>
            <a:r>
              <a:rPr lang="en-GB" sz="2400" dirty="0" err="1">
                <a:latin typeface="+mj-lt"/>
              </a:rPr>
              <a:t>SQLiteStudio</a:t>
            </a:r>
            <a:r>
              <a:rPr lang="en-GB" sz="2400" dirty="0">
                <a:latin typeface="+mj-lt"/>
              </a:rPr>
              <a:t> is provided as a graphical interface for defining and manipulating your databases.</a:t>
            </a:r>
          </a:p>
          <a:p>
            <a:endParaRPr lang="en-GB" sz="2400" b="1" dirty="0">
              <a:latin typeface="+mj-lt"/>
            </a:endParaRPr>
          </a:p>
          <a:p>
            <a:r>
              <a:rPr lang="en-GB" sz="2400" b="1" dirty="0">
                <a:latin typeface="+mj-lt"/>
              </a:rPr>
              <a:t>You will use SQLite for blocks 1 and 2 of the unit.</a:t>
            </a:r>
          </a:p>
          <a:p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6200" lvl="1">
              <a:spcAft>
                <a:spcPts val="300"/>
              </a:spcAft>
              <a:buClr>
                <a:srgbClr val="C00000"/>
              </a:buClr>
            </a:pP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6200" lvl="1">
              <a:spcAft>
                <a:spcPts val="300"/>
              </a:spcAft>
              <a:buClr>
                <a:srgbClr val="C00000"/>
              </a:buClr>
            </a:pP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  <a:buClr>
                <a:srgbClr val="C00000"/>
              </a:buClr>
            </a:pP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300"/>
              </a:spcAft>
              <a:buClr>
                <a:srgbClr val="C00000"/>
              </a:buClr>
              <a:buNone/>
            </a:pP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04666" y="6986387"/>
            <a:ext cx="6670040" cy="202137"/>
          </a:xfrm>
        </p:spPr>
        <p:txBody>
          <a:bodyPr/>
          <a:lstStyle/>
          <a:p>
            <a:r>
              <a:rPr lang="en-US" sz="1000" dirty="0"/>
              <a:t>Introduction to Databases</a:t>
            </a:r>
          </a:p>
        </p:txBody>
      </p:sp>
    </p:spTree>
    <p:extLst>
      <p:ext uri="{BB962C8B-B14F-4D97-AF65-F5344CB8AC3E}">
        <p14:creationId xmlns:p14="http://schemas.microsoft.com/office/powerpoint/2010/main" val="40168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PYTHON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55983" y="1622009"/>
            <a:ext cx="9491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ISON WITH LAST YEAR</a:t>
            </a:r>
          </a:p>
        </p:txBody>
      </p:sp>
      <p:sp>
        <p:nvSpPr>
          <p:cNvPr id="7" name="Rectangle 6"/>
          <p:cNvSpPr/>
          <p:nvPr/>
        </p:nvSpPr>
        <p:spPr>
          <a:xfrm>
            <a:off x="504666" y="1759355"/>
            <a:ext cx="9794241" cy="408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4665" y="1435100"/>
            <a:ext cx="9794241" cy="5232400"/>
          </a:xfrm>
        </p:spPr>
        <p:txBody>
          <a:bodyPr>
            <a:normAutofit/>
          </a:bodyPr>
          <a:lstStyle/>
          <a:p>
            <a:r>
              <a:rPr lang="en-GB" sz="2400" dirty="0"/>
              <a:t>Python is a general purpose, high-level open-source programming language gaining in popularity in the industry.</a:t>
            </a:r>
          </a:p>
          <a:p>
            <a:endParaRPr lang="en-GB" sz="2400" dirty="0"/>
          </a:p>
          <a:p>
            <a:r>
              <a:rPr lang="en-GB" sz="2400" dirty="0"/>
              <a:t>It is an ideal first language for those who have no prior programming experience.</a:t>
            </a:r>
          </a:p>
          <a:p>
            <a:endParaRPr lang="en-GB" sz="2400" dirty="0"/>
          </a:p>
          <a:p>
            <a:r>
              <a:rPr lang="en-GB" sz="2400" dirty="0"/>
              <a:t>You can use Python for developing desktop GUI applications, websites and web applications. </a:t>
            </a:r>
          </a:p>
          <a:p>
            <a:endParaRPr lang="en-GB" sz="2400" dirty="0"/>
          </a:p>
          <a:p>
            <a:r>
              <a:rPr lang="en-GB" sz="2400" dirty="0"/>
              <a:t>The simple syntax rules of the programming language makes it easier for you to keep the code readable and application maintainable. </a:t>
            </a:r>
          </a:p>
          <a:p>
            <a:endParaRPr lang="en-GB" sz="2400" b="1" dirty="0"/>
          </a:p>
          <a:p>
            <a:r>
              <a:rPr lang="en-GB" sz="2400" b="1" dirty="0"/>
              <a:t>Python will be used in block 3 of this unit.</a:t>
            </a:r>
          </a:p>
          <a:p>
            <a:endParaRPr lang="en-GB" sz="2400" dirty="0"/>
          </a:p>
          <a:p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6200" lvl="1">
              <a:spcAft>
                <a:spcPts val="300"/>
              </a:spcAft>
              <a:buClr>
                <a:srgbClr val="C00000"/>
              </a:buClr>
            </a:pP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6200" lvl="1">
              <a:spcAft>
                <a:spcPts val="300"/>
              </a:spcAft>
              <a:buClr>
                <a:srgbClr val="C00000"/>
              </a:buClr>
            </a:pP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  <a:buClr>
                <a:srgbClr val="C00000"/>
              </a:buClr>
            </a:pP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300"/>
              </a:spcAft>
              <a:buClr>
                <a:srgbClr val="C00000"/>
              </a:buClr>
              <a:buNone/>
            </a:pP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04666" y="6986387"/>
            <a:ext cx="6670040" cy="202137"/>
          </a:xfrm>
        </p:spPr>
        <p:txBody>
          <a:bodyPr/>
          <a:lstStyle/>
          <a:p>
            <a:r>
              <a:rPr lang="en-US" sz="1000" dirty="0"/>
              <a:t>Introduction to Databases</a:t>
            </a:r>
          </a:p>
        </p:txBody>
      </p:sp>
    </p:spTree>
    <p:extLst>
      <p:ext uri="{BB962C8B-B14F-4D97-AF65-F5344CB8AC3E}">
        <p14:creationId xmlns:p14="http://schemas.microsoft.com/office/powerpoint/2010/main" val="376730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1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51">
      <a:dk1>
        <a:sysClr val="windowText" lastClr="000000"/>
      </a:dk1>
      <a:lt1>
        <a:sysClr val="window" lastClr="FFFFFF"/>
      </a:lt1>
      <a:dk2>
        <a:srgbClr val="172934"/>
      </a:dk2>
      <a:lt2>
        <a:srgbClr val="E7E6E6"/>
      </a:lt2>
      <a:accent1>
        <a:srgbClr val="E3061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outhampton-solent-presentation-template-rebranded (1).pptx" id="{48005A90-EDBF-4390-B355-2718616D2950}" vid="{9995C5E9-0685-4989-9FEA-747A5EFEA4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317</Words>
  <Application>Microsoft Office PowerPoint</Application>
  <PresentationFormat>Custom</PresentationFormat>
  <Paragraphs>76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Office Theme</vt:lpstr>
      <vt:lpstr>Introduction to databases  about the unit</vt:lpstr>
      <vt:lpstr>UNIT STRUCTURE</vt:lpstr>
      <vt:lpstr>Unit assessment</vt:lpstr>
      <vt:lpstr>Learning outcomes</vt:lpstr>
      <vt:lpstr>SQLITE</vt:lpstr>
      <vt:lpstr>PYTHON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Information Systems</dc:title>
  <dc:creator>Anton Jenkins</dc:creator>
  <cp:lastModifiedBy>James Dunsmore</cp:lastModifiedBy>
  <cp:revision>114</cp:revision>
  <dcterms:modified xsi:type="dcterms:W3CDTF">2020-01-20T09:49:12Z</dcterms:modified>
</cp:coreProperties>
</file>