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6" r:id="rId2"/>
    <p:sldId id="293" r:id="rId3"/>
    <p:sldId id="294" r:id="rId4"/>
    <p:sldId id="295" r:id="rId5"/>
    <p:sldId id="300" r:id="rId6"/>
    <p:sldId id="305" r:id="rId7"/>
    <p:sldId id="314" r:id="rId8"/>
    <p:sldId id="296" r:id="rId9"/>
    <p:sldId id="297" r:id="rId10"/>
    <p:sldId id="298" r:id="rId11"/>
    <p:sldId id="299" r:id="rId12"/>
    <p:sldId id="310" r:id="rId13"/>
    <p:sldId id="309" r:id="rId14"/>
    <p:sldId id="307" r:id="rId15"/>
    <p:sldId id="301" r:id="rId16"/>
    <p:sldId id="302" r:id="rId17"/>
    <p:sldId id="306" r:id="rId18"/>
    <p:sldId id="303" r:id="rId19"/>
    <p:sldId id="308" r:id="rId20"/>
    <p:sldId id="311" r:id="rId21"/>
    <p:sldId id="312" r:id="rId22"/>
    <p:sldId id="313" r:id="rId23"/>
    <p:sldId id="278" r:id="rId24"/>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EC32F-BEE9-4F6D-9764-FD78FFF91649}" v="6" dt="2020-02-08T19:37:24.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97" d="100"/>
          <a:sy n="97" d="100"/>
        </p:scale>
        <p:origin x="1548" y="84"/>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Kenton Wheeler" userId="49fce512-ddc8-48aa-b34b-6688deb8c326" providerId="ADAL" clId="{4A0EC32F-BEE9-4F6D-9764-FD78FFF91649}"/>
    <pc:docChg chg="undo custSel addSld modSld">
      <pc:chgData name="Kenton Wheeler" userId="49fce512-ddc8-48aa-b34b-6688deb8c326" providerId="ADAL" clId="{4A0EC32F-BEE9-4F6D-9764-FD78FFF91649}" dt="2020-02-08T21:25:09.011" v="923" actId="20577"/>
      <pc:docMkLst>
        <pc:docMk/>
      </pc:docMkLst>
      <pc:sldChg chg="modSp">
        <pc:chgData name="Kenton Wheeler" userId="49fce512-ddc8-48aa-b34b-6688deb8c326" providerId="ADAL" clId="{4A0EC32F-BEE9-4F6D-9764-FD78FFF91649}" dt="2020-02-08T19:34:20.621" v="690" actId="1076"/>
        <pc:sldMkLst>
          <pc:docMk/>
          <pc:sldMk cId="135871321" sldId="295"/>
        </pc:sldMkLst>
        <pc:spChg chg="mod">
          <ac:chgData name="Kenton Wheeler" userId="49fce512-ddc8-48aa-b34b-6688deb8c326" providerId="ADAL" clId="{4A0EC32F-BEE9-4F6D-9764-FD78FFF91649}" dt="2020-02-08T19:34:20.621" v="690" actId="1076"/>
          <ac:spMkLst>
            <pc:docMk/>
            <pc:sldMk cId="135871321" sldId="295"/>
            <ac:spMk id="7" creationId="{00000000-0000-0000-0000-000000000000}"/>
          </ac:spMkLst>
        </pc:spChg>
      </pc:sldChg>
      <pc:sldChg chg="modSp">
        <pc:chgData name="Kenton Wheeler" userId="49fce512-ddc8-48aa-b34b-6688deb8c326" providerId="ADAL" clId="{4A0EC32F-BEE9-4F6D-9764-FD78FFF91649}" dt="2020-02-08T19:06:54.139" v="35" actId="20577"/>
        <pc:sldMkLst>
          <pc:docMk/>
          <pc:sldMk cId="1504496487" sldId="300"/>
        </pc:sldMkLst>
        <pc:spChg chg="mod">
          <ac:chgData name="Kenton Wheeler" userId="49fce512-ddc8-48aa-b34b-6688deb8c326" providerId="ADAL" clId="{4A0EC32F-BEE9-4F6D-9764-FD78FFF91649}" dt="2020-02-08T19:06:54.139" v="35" actId="20577"/>
          <ac:spMkLst>
            <pc:docMk/>
            <pc:sldMk cId="1504496487" sldId="300"/>
            <ac:spMk id="7" creationId="{00000000-0000-0000-0000-000000000000}"/>
          </ac:spMkLst>
        </pc:spChg>
      </pc:sldChg>
      <pc:sldChg chg="modSp">
        <pc:chgData name="Kenton Wheeler" userId="49fce512-ddc8-48aa-b34b-6688deb8c326" providerId="ADAL" clId="{4A0EC32F-BEE9-4F6D-9764-FD78FFF91649}" dt="2020-02-08T21:25:09.011" v="923" actId="20577"/>
        <pc:sldMkLst>
          <pc:docMk/>
          <pc:sldMk cId="141616295" sldId="301"/>
        </pc:sldMkLst>
        <pc:spChg chg="mod">
          <ac:chgData name="Kenton Wheeler" userId="49fce512-ddc8-48aa-b34b-6688deb8c326" providerId="ADAL" clId="{4A0EC32F-BEE9-4F6D-9764-FD78FFF91649}" dt="2020-02-08T21:25:09.011" v="923" actId="20577"/>
          <ac:spMkLst>
            <pc:docMk/>
            <pc:sldMk cId="141616295" sldId="301"/>
            <ac:spMk id="7" creationId="{00000000-0000-0000-0000-000000000000}"/>
          </ac:spMkLst>
        </pc:spChg>
      </pc:sldChg>
      <pc:sldChg chg="modSp">
        <pc:chgData name="Kenton Wheeler" userId="49fce512-ddc8-48aa-b34b-6688deb8c326" providerId="ADAL" clId="{4A0EC32F-BEE9-4F6D-9764-FD78FFF91649}" dt="2020-02-08T19:37:13.548" v="874" actId="20577"/>
        <pc:sldMkLst>
          <pc:docMk/>
          <pc:sldMk cId="2340187053" sldId="305"/>
        </pc:sldMkLst>
        <pc:spChg chg="mod">
          <ac:chgData name="Kenton Wheeler" userId="49fce512-ddc8-48aa-b34b-6688deb8c326" providerId="ADAL" clId="{4A0EC32F-BEE9-4F6D-9764-FD78FFF91649}" dt="2020-02-08T19:37:13.548" v="874" actId="20577"/>
          <ac:spMkLst>
            <pc:docMk/>
            <pc:sldMk cId="2340187053" sldId="305"/>
            <ac:spMk id="7" creationId="{00000000-0000-0000-0000-000000000000}"/>
          </ac:spMkLst>
        </pc:spChg>
      </pc:sldChg>
      <pc:sldChg chg="modSp add">
        <pc:chgData name="Kenton Wheeler" userId="49fce512-ddc8-48aa-b34b-6688deb8c326" providerId="ADAL" clId="{4A0EC32F-BEE9-4F6D-9764-FD78FFF91649}" dt="2020-02-08T19:38:10.146" v="882" actId="20577"/>
        <pc:sldMkLst>
          <pc:docMk/>
          <pc:sldMk cId="1084704765" sldId="314"/>
        </pc:sldMkLst>
        <pc:spChg chg="mod">
          <ac:chgData name="Kenton Wheeler" userId="49fce512-ddc8-48aa-b34b-6688deb8c326" providerId="ADAL" clId="{4A0EC32F-BEE9-4F6D-9764-FD78FFF91649}" dt="2020-02-08T19:38:10.146" v="882" actId="20577"/>
          <ac:spMkLst>
            <pc:docMk/>
            <pc:sldMk cId="1084704765" sldId="314"/>
            <ac:spMk id="7" creationId="{00000000-0000-0000-0000-000000000000}"/>
          </ac:spMkLst>
        </pc:sp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20/02/2020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395545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37899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2639034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226581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209416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118047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271108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17</a:t>
            </a:fld>
            <a:endParaRPr lang="en-GB"/>
          </a:p>
        </p:txBody>
      </p:sp>
    </p:spTree>
    <p:extLst>
      <p:ext uri="{BB962C8B-B14F-4D97-AF65-F5344CB8AC3E}">
        <p14:creationId xmlns:p14="http://schemas.microsoft.com/office/powerpoint/2010/main" val="2182022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18</a:t>
            </a:fld>
            <a:endParaRPr lang="en-GB"/>
          </a:p>
        </p:txBody>
      </p:sp>
    </p:spTree>
    <p:extLst>
      <p:ext uri="{BB962C8B-B14F-4D97-AF65-F5344CB8AC3E}">
        <p14:creationId xmlns:p14="http://schemas.microsoft.com/office/powerpoint/2010/main" val="1863461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19</a:t>
            </a:fld>
            <a:endParaRPr lang="en-GB"/>
          </a:p>
        </p:txBody>
      </p:sp>
    </p:spTree>
    <p:extLst>
      <p:ext uri="{BB962C8B-B14F-4D97-AF65-F5344CB8AC3E}">
        <p14:creationId xmlns:p14="http://schemas.microsoft.com/office/powerpoint/2010/main" val="195947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4149203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20</a:t>
            </a:fld>
            <a:endParaRPr lang="en-GB"/>
          </a:p>
        </p:txBody>
      </p:sp>
    </p:spTree>
    <p:extLst>
      <p:ext uri="{BB962C8B-B14F-4D97-AF65-F5344CB8AC3E}">
        <p14:creationId xmlns:p14="http://schemas.microsoft.com/office/powerpoint/2010/main" val="278412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21</a:t>
            </a:fld>
            <a:endParaRPr lang="en-GB"/>
          </a:p>
        </p:txBody>
      </p:sp>
    </p:spTree>
    <p:extLst>
      <p:ext uri="{BB962C8B-B14F-4D97-AF65-F5344CB8AC3E}">
        <p14:creationId xmlns:p14="http://schemas.microsoft.com/office/powerpoint/2010/main" val="412224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22</a:t>
            </a:fld>
            <a:endParaRPr lang="en-GB"/>
          </a:p>
        </p:txBody>
      </p:sp>
    </p:spTree>
    <p:extLst>
      <p:ext uri="{BB962C8B-B14F-4D97-AF65-F5344CB8AC3E}">
        <p14:creationId xmlns:p14="http://schemas.microsoft.com/office/powerpoint/2010/main" val="254547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262278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110247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2998741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409514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38657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3422887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955318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297042" y="5851793"/>
            <a:ext cx="6211913" cy="1483043"/>
          </a:xfrm>
        </p:spPr>
        <p:txBody>
          <a:bodyPr>
            <a:normAutofit fontScale="90000"/>
          </a:bodyPr>
          <a:lstStyle/>
          <a:p>
            <a:r>
              <a:rPr lang="en-US" sz="3600" dirty="0" smtClean="0"/>
              <a:t>Using Python to </a:t>
            </a:r>
            <a:r>
              <a:rPr lang="en-US" sz="3600" dirty="0"/>
              <a:t/>
            </a:r>
            <a:br>
              <a:rPr lang="en-US" sz="3600" dirty="0"/>
            </a:br>
            <a:r>
              <a:rPr lang="en-US" sz="3600" dirty="0" smtClean="0"/>
              <a:t>manipulate data in a </a:t>
            </a:r>
            <a:r>
              <a:rPr lang="en-US" sz="3600" dirty="0" err="1" smtClean="0"/>
              <a:t>sql</a:t>
            </a:r>
            <a:r>
              <a:rPr lang="en-US" sz="3600" dirty="0" smtClean="0"/>
              <a:t> database</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a:t>
            </a:r>
            <a:r>
              <a:rPr lang="en-GB" dirty="0" err="1">
                <a:solidFill>
                  <a:schemeClr val="accent1"/>
                </a:solidFill>
              </a:rPr>
              <a:t>dataBASE</a:t>
            </a:r>
            <a:r>
              <a:rPr lang="en-GB" dirty="0">
                <a:solidFill>
                  <a:schemeClr val="accent1"/>
                </a:solidFill>
              </a:rPr>
              <a:t> TRANSACTIONS</a:t>
            </a:r>
            <a:endParaRPr lang="en-GB" dirty="0"/>
          </a:p>
        </p:txBody>
      </p:sp>
      <p:sp>
        <p:nvSpPr>
          <p:cNvPr id="7" name="Rectangle 6"/>
          <p:cNvSpPr/>
          <p:nvPr/>
        </p:nvSpPr>
        <p:spPr>
          <a:xfrm>
            <a:off x="364966" y="953300"/>
            <a:ext cx="10023634" cy="5509200"/>
          </a:xfrm>
          <a:prstGeom prst="rect">
            <a:avLst/>
          </a:prstGeom>
        </p:spPr>
        <p:txBody>
          <a:bodyPr wrap="square">
            <a:spAutoFit/>
          </a:bodyPr>
          <a:lstStyle/>
          <a:p>
            <a:r>
              <a:rPr lang="en-GB" sz="2400" dirty="0"/>
              <a:t>The following code illustrates how a transaction is managed and how we issue a rollback if an exception occurs</a:t>
            </a:r>
          </a:p>
          <a:p>
            <a:endParaRPr lang="en-GB" sz="2400" i="1" dirty="0">
              <a:solidFill>
                <a:schemeClr val="tx2">
                  <a:lumMod val="50000"/>
                  <a:lumOff val="50000"/>
                </a:schemeClr>
              </a:solidFill>
            </a:endParaRPr>
          </a:p>
          <a:p>
            <a:pPr indent="895350"/>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pPr indent="895350"/>
            <a:r>
              <a:rPr lang="en-GB" sz="2000" i="1" dirty="0" err="1">
                <a:solidFill>
                  <a:schemeClr val="tx2">
                    <a:lumMod val="50000"/>
                    <a:lumOff val="50000"/>
                  </a:schemeClr>
                </a:solidFill>
              </a:rPr>
              <a:t>cursor.execute</a:t>
            </a:r>
            <a:r>
              <a:rPr lang="en-GB" sz="2000" i="1" dirty="0">
                <a:solidFill>
                  <a:schemeClr val="tx2">
                    <a:lumMod val="50000"/>
                    <a:lumOff val="50000"/>
                  </a:schemeClr>
                </a:solidFill>
              </a:rPr>
              <a:t>("PRAGMA </a:t>
            </a:r>
            <a:r>
              <a:rPr lang="en-GB" sz="2000" i="1" dirty="0" err="1">
                <a:solidFill>
                  <a:schemeClr val="tx2">
                    <a:lumMod val="50000"/>
                    <a:lumOff val="50000"/>
                  </a:schemeClr>
                </a:solidFill>
              </a:rPr>
              <a:t>foreign_keys</a:t>
            </a:r>
            <a:r>
              <a:rPr lang="en-GB" sz="2000" i="1" dirty="0">
                <a:solidFill>
                  <a:schemeClr val="tx2">
                    <a:lumMod val="50000"/>
                    <a:lumOff val="50000"/>
                  </a:schemeClr>
                </a:solidFill>
              </a:rPr>
              <a:t>=ON")  	</a:t>
            </a:r>
            <a:r>
              <a:rPr lang="en-GB" sz="2000" i="1" dirty="0"/>
              <a:t>#Enforce foreign keys</a:t>
            </a:r>
          </a:p>
          <a:p>
            <a:pPr indent="895350"/>
            <a:r>
              <a:rPr lang="en-GB" sz="2000" i="1" dirty="0" err="1">
                <a:solidFill>
                  <a:schemeClr val="tx2">
                    <a:lumMod val="50000"/>
                    <a:lumOff val="50000"/>
                  </a:schemeClr>
                </a:solidFill>
              </a:rPr>
              <a:t>cursor.execute</a:t>
            </a:r>
            <a:r>
              <a:rPr lang="en-GB" sz="2000" i="1" dirty="0">
                <a:solidFill>
                  <a:schemeClr val="tx2">
                    <a:lumMod val="50000"/>
                    <a:lumOff val="50000"/>
                  </a:schemeClr>
                </a:solidFill>
              </a:rPr>
              <a:t>("BEGIN TRANSACTION")	</a:t>
            </a:r>
            <a:r>
              <a:rPr lang="en-GB" sz="2000" i="1" dirty="0"/>
              <a:t>#Begin a transaction</a:t>
            </a:r>
          </a:p>
          <a:p>
            <a:pPr indent="895350"/>
            <a:r>
              <a:rPr lang="en-GB" sz="2000" i="1" dirty="0">
                <a:solidFill>
                  <a:schemeClr val="tx2">
                    <a:lumMod val="50000"/>
                    <a:lumOff val="50000"/>
                  </a:schemeClr>
                </a:solidFill>
              </a:rPr>
              <a:t>try:					</a:t>
            </a:r>
            <a:r>
              <a:rPr lang="en-GB" sz="2000" i="1" dirty="0"/>
              <a:t>#Start block of code</a:t>
            </a:r>
          </a:p>
          <a:p>
            <a:pPr indent="895350"/>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("DELETE FROM price \</a:t>
            </a:r>
          </a:p>
          <a:p>
            <a:pPr indent="895350"/>
            <a:r>
              <a:rPr lang="en-GB" sz="2000" i="1" dirty="0">
                <a:solidFill>
                  <a:schemeClr val="tx2">
                    <a:lumMod val="50000"/>
                    <a:lumOff val="50000"/>
                  </a:schemeClr>
                </a:solidFill>
              </a:rPr>
              <a:t>		     WHERE </a:t>
            </a:r>
            <a:r>
              <a:rPr lang="en-GB" sz="2000" i="1" dirty="0" err="1">
                <a:solidFill>
                  <a:schemeClr val="tx2">
                    <a:lumMod val="50000"/>
                    <a:lumOff val="50000"/>
                  </a:schemeClr>
                </a:solidFill>
              </a:rPr>
              <a:t>prodid</a:t>
            </a:r>
            <a:r>
              <a:rPr lang="en-GB" sz="2000" i="1" dirty="0">
                <a:solidFill>
                  <a:schemeClr val="tx2">
                    <a:lumMod val="50000"/>
                    <a:lumOff val="50000"/>
                  </a:schemeClr>
                </a:solidFill>
              </a:rPr>
              <a:t>=200380")</a:t>
            </a:r>
          </a:p>
          <a:p>
            <a:pPr indent="895350"/>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("DELETE FROM product \</a:t>
            </a:r>
          </a:p>
          <a:p>
            <a:pPr indent="895350"/>
            <a:r>
              <a:rPr lang="en-GB" sz="2000" i="1" dirty="0">
                <a:solidFill>
                  <a:schemeClr val="tx2">
                    <a:lumMod val="50000"/>
                    <a:lumOff val="50000"/>
                  </a:schemeClr>
                </a:solidFill>
              </a:rPr>
              <a:t>		     WHERE </a:t>
            </a:r>
            <a:r>
              <a:rPr lang="en-GB" sz="2000" i="1" dirty="0" err="1">
                <a:solidFill>
                  <a:schemeClr val="tx2">
                    <a:lumMod val="50000"/>
                    <a:lumOff val="50000"/>
                  </a:schemeClr>
                </a:solidFill>
              </a:rPr>
              <a:t>prodid</a:t>
            </a:r>
            <a:r>
              <a:rPr lang="en-GB" sz="2000" i="1" dirty="0">
                <a:solidFill>
                  <a:schemeClr val="tx2">
                    <a:lumMod val="50000"/>
                    <a:lumOff val="50000"/>
                  </a:schemeClr>
                </a:solidFill>
              </a:rPr>
              <a:t>=200380")</a:t>
            </a:r>
          </a:p>
          <a:p>
            <a:pPr indent="895350"/>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("COMMIT")</a:t>
            </a:r>
          </a:p>
          <a:p>
            <a:pPr indent="895350"/>
            <a:r>
              <a:rPr lang="en-GB" sz="2000" i="1" dirty="0">
                <a:solidFill>
                  <a:schemeClr val="tx2">
                    <a:lumMod val="50000"/>
                    <a:lumOff val="50000"/>
                  </a:schemeClr>
                </a:solidFill>
              </a:rPr>
              <a:t>    print("Transaction completed, committing changes")</a:t>
            </a:r>
          </a:p>
          <a:p>
            <a:pPr indent="895350"/>
            <a:r>
              <a:rPr lang="en-GB" sz="2000" i="1" dirty="0">
                <a:solidFill>
                  <a:schemeClr val="tx2">
                    <a:lumMod val="50000"/>
                    <a:lumOff val="50000"/>
                  </a:schemeClr>
                </a:solidFill>
              </a:rPr>
              <a:t>    </a:t>
            </a:r>
            <a:r>
              <a:rPr lang="en-GB" sz="2000" i="1" dirty="0" err="1">
                <a:solidFill>
                  <a:schemeClr val="tx2">
                    <a:lumMod val="50000"/>
                    <a:lumOff val="50000"/>
                  </a:schemeClr>
                </a:solidFill>
              </a:rPr>
              <a:t>db.close</a:t>
            </a:r>
            <a:r>
              <a:rPr lang="en-GB" sz="2000" i="1" dirty="0">
                <a:solidFill>
                  <a:schemeClr val="tx2">
                    <a:lumMod val="50000"/>
                    <a:lumOff val="50000"/>
                  </a:schemeClr>
                </a:solidFill>
              </a:rPr>
              <a:t>()</a:t>
            </a:r>
          </a:p>
          <a:p>
            <a:pPr indent="895350"/>
            <a:r>
              <a:rPr lang="en-GB" sz="2000" i="1" dirty="0">
                <a:solidFill>
                  <a:schemeClr val="tx2">
                    <a:lumMod val="50000"/>
                    <a:lumOff val="50000"/>
                  </a:schemeClr>
                </a:solidFill>
              </a:rPr>
              <a:t>except </a:t>
            </a:r>
            <a:r>
              <a:rPr lang="en-GB" sz="2000" i="1" dirty="0" err="1">
                <a:solidFill>
                  <a:schemeClr val="tx2">
                    <a:lumMod val="50000"/>
                    <a:lumOff val="50000"/>
                  </a:schemeClr>
                </a:solidFill>
              </a:rPr>
              <a:t>db.Error</a:t>
            </a:r>
            <a:r>
              <a:rPr lang="en-GB" sz="2000" i="1" dirty="0">
                <a:solidFill>
                  <a:schemeClr val="tx2">
                    <a:lumMod val="50000"/>
                    <a:lumOff val="50000"/>
                  </a:schemeClr>
                </a:solidFill>
              </a:rPr>
              <a:t>:				</a:t>
            </a:r>
            <a:r>
              <a:rPr lang="en-GB" sz="2000" i="1" dirty="0"/>
              <a:t>#Handle any </a:t>
            </a:r>
            <a:r>
              <a:rPr lang="en-GB" sz="2000" i="1" dirty="0" err="1"/>
              <a:t>db</a:t>
            </a:r>
            <a:r>
              <a:rPr lang="en-GB" sz="2000" i="1" dirty="0"/>
              <a:t> errors</a:t>
            </a:r>
          </a:p>
          <a:p>
            <a:pPr indent="895350"/>
            <a:r>
              <a:rPr lang="en-GB" sz="2000" i="1" dirty="0">
                <a:solidFill>
                  <a:schemeClr val="tx2">
                    <a:lumMod val="50000"/>
                    <a:lumOff val="50000"/>
                  </a:schemeClr>
                </a:solidFill>
              </a:rPr>
              <a:t>    print("Transaction failed, rolling back")</a:t>
            </a:r>
          </a:p>
          <a:p>
            <a:pPr indent="895350"/>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("ROLLBACK")</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345797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what is an exception?</a:t>
            </a:r>
            <a:endParaRPr lang="en-GB" dirty="0"/>
          </a:p>
        </p:txBody>
      </p:sp>
      <p:sp>
        <p:nvSpPr>
          <p:cNvPr id="7" name="Rectangle 6"/>
          <p:cNvSpPr/>
          <p:nvPr/>
        </p:nvSpPr>
        <p:spPr>
          <a:xfrm>
            <a:off x="364966" y="953300"/>
            <a:ext cx="10023634" cy="5262979"/>
          </a:xfrm>
          <a:prstGeom prst="rect">
            <a:avLst/>
          </a:prstGeom>
        </p:spPr>
        <p:txBody>
          <a:bodyPr wrap="square">
            <a:spAutoFit/>
          </a:bodyPr>
          <a:lstStyle/>
          <a:p>
            <a:r>
              <a:rPr lang="en-GB" sz="2400" dirty="0"/>
              <a:t>We saw in the previous example how to handle database errors but what is an exception and why do we need to handle them?</a:t>
            </a:r>
          </a:p>
          <a:p>
            <a:endParaRPr lang="en-GB" sz="2400" dirty="0"/>
          </a:p>
          <a:p>
            <a:r>
              <a:rPr lang="en-GB" sz="2400" dirty="0"/>
              <a:t>A Python program can terminate if it encounters a syntax error. As Python is an interpreted language, its possible that syntax errors can cause the script to fail when executed and this can only be resolved by correcting the invalid syntax. </a:t>
            </a:r>
          </a:p>
          <a:p>
            <a:endParaRPr lang="en-GB" sz="2400" dirty="0"/>
          </a:p>
          <a:p>
            <a:r>
              <a:rPr lang="en-GB" sz="2400" dirty="0"/>
              <a:t>However, if syntactically correct Python code terminates unexpectedly, an exception has occurred. Examples of exceptions include dividing a number by 0 or passing a string as a parameter when a number is expected. If such exceptions are not handled within the code, the script will fail and an error message will be displayed telling you what type of exception has occurred.</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414887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handling exceptions</a:t>
            </a:r>
            <a:endParaRPr lang="en-GB" dirty="0"/>
          </a:p>
        </p:txBody>
      </p:sp>
      <p:sp>
        <p:nvSpPr>
          <p:cNvPr id="7" name="Rectangle 6"/>
          <p:cNvSpPr/>
          <p:nvPr/>
        </p:nvSpPr>
        <p:spPr>
          <a:xfrm>
            <a:off x="364966" y="953300"/>
            <a:ext cx="10023634" cy="5632311"/>
          </a:xfrm>
          <a:prstGeom prst="rect">
            <a:avLst/>
          </a:prstGeom>
        </p:spPr>
        <p:txBody>
          <a:bodyPr wrap="square">
            <a:spAutoFit/>
          </a:bodyPr>
          <a:lstStyle/>
          <a:p>
            <a:r>
              <a:rPr lang="en-GB" sz="2400" dirty="0"/>
              <a:t>As a programmer, it is good practice to anticipate what exceptions might occur in your script and write code to deal with those exceptions gracefully rather than just letting the script crash. Such code is called an exception handler. </a:t>
            </a:r>
          </a:p>
          <a:p>
            <a:endParaRPr lang="en-GB" sz="2400" dirty="0"/>
          </a:p>
          <a:p>
            <a:r>
              <a:rPr lang="en-GB" sz="2400" dirty="0"/>
              <a:t>The try: and except: keywords are used to catch and handle exceptions. Python executes code following the try statement as a “normal” part of the program. The code that follows the except statement is the programmers response to any exceptions in the preceding try clause.</a:t>
            </a:r>
          </a:p>
          <a:p>
            <a:endParaRPr lang="en-GB" sz="2400" dirty="0"/>
          </a:p>
          <a:p>
            <a:r>
              <a:rPr lang="en-GB" sz="2400" i="1" dirty="0">
                <a:solidFill>
                  <a:schemeClr val="tx2">
                    <a:lumMod val="50000"/>
                    <a:lumOff val="50000"/>
                  </a:schemeClr>
                </a:solidFill>
              </a:rPr>
              <a:t>try:</a:t>
            </a:r>
          </a:p>
          <a:p>
            <a:r>
              <a:rPr lang="en-GB" sz="2400" dirty="0"/>
              <a:t>	[Run this code]</a:t>
            </a:r>
          </a:p>
          <a:p>
            <a:r>
              <a:rPr lang="en-GB" sz="2400" i="1" dirty="0">
                <a:solidFill>
                  <a:schemeClr val="tx2">
                    <a:lumMod val="50000"/>
                    <a:lumOff val="50000"/>
                  </a:schemeClr>
                </a:solidFill>
              </a:rPr>
              <a:t>except:</a:t>
            </a:r>
          </a:p>
          <a:p>
            <a:r>
              <a:rPr lang="en-GB" sz="2400" dirty="0"/>
              <a:t>	[Execute this code when an exception occurs]</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4095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handling exception</a:t>
            </a:r>
            <a:endParaRPr lang="en-GB" dirty="0"/>
          </a:p>
        </p:txBody>
      </p:sp>
      <p:sp>
        <p:nvSpPr>
          <p:cNvPr id="7" name="Rectangle 6"/>
          <p:cNvSpPr/>
          <p:nvPr/>
        </p:nvSpPr>
        <p:spPr>
          <a:xfrm>
            <a:off x="275273" y="851700"/>
            <a:ext cx="10023634" cy="6001643"/>
          </a:xfrm>
          <a:prstGeom prst="rect">
            <a:avLst/>
          </a:prstGeom>
        </p:spPr>
        <p:txBody>
          <a:bodyPr wrap="square">
            <a:spAutoFit/>
          </a:bodyPr>
          <a:lstStyle/>
          <a:p>
            <a:r>
              <a:rPr lang="en-GB" sz="2400" dirty="0"/>
              <a:t>A try statement may have more than one except clause, to specify handlers for different exceptions that occur within the code after the try clause but at most only one handler will be executed. The last except is a catch-all handler which should be used with caution.</a:t>
            </a:r>
          </a:p>
          <a:p>
            <a:endParaRPr lang="en-GB" sz="2400" i="1" dirty="0">
              <a:solidFill>
                <a:schemeClr val="tx2">
                  <a:lumMod val="50000"/>
                  <a:lumOff val="50000"/>
                </a:schemeClr>
              </a:solidFill>
            </a:endParaRPr>
          </a:p>
          <a:p>
            <a:r>
              <a:rPr lang="en-GB" sz="2400" dirty="0">
                <a:solidFill>
                  <a:schemeClr val="tx2">
                    <a:lumMod val="50000"/>
                    <a:lumOff val="50000"/>
                  </a:schemeClr>
                </a:solidFill>
              </a:rPr>
              <a:t>try:</a:t>
            </a:r>
          </a:p>
          <a:p>
            <a:r>
              <a:rPr lang="en-GB" sz="2400" dirty="0">
                <a:solidFill>
                  <a:schemeClr val="tx2">
                    <a:lumMod val="50000"/>
                    <a:lumOff val="50000"/>
                  </a:schemeClr>
                </a:solidFill>
              </a:rPr>
              <a:t>	(some code)</a:t>
            </a:r>
          </a:p>
          <a:p>
            <a:r>
              <a:rPr lang="en-GB" sz="2400" dirty="0">
                <a:solidFill>
                  <a:schemeClr val="tx2">
                    <a:lumMod val="50000"/>
                    <a:lumOff val="50000"/>
                  </a:schemeClr>
                </a:solidFill>
              </a:rPr>
              <a:t>	.</a:t>
            </a:r>
          </a:p>
          <a:p>
            <a:r>
              <a:rPr lang="en-GB" sz="2400" dirty="0">
                <a:solidFill>
                  <a:schemeClr val="tx2">
                    <a:lumMod val="50000"/>
                    <a:lumOff val="50000"/>
                  </a:schemeClr>
                </a:solidFill>
              </a:rPr>
              <a:t>	.</a:t>
            </a:r>
          </a:p>
          <a:p>
            <a:r>
              <a:rPr lang="en-GB" sz="2400" dirty="0">
                <a:solidFill>
                  <a:schemeClr val="tx2">
                    <a:lumMod val="50000"/>
                    <a:lumOff val="50000"/>
                  </a:schemeClr>
                </a:solidFill>
              </a:rPr>
              <a:t>except </a:t>
            </a:r>
            <a:r>
              <a:rPr lang="en-GB" sz="2400" dirty="0" err="1">
                <a:solidFill>
                  <a:schemeClr val="tx2">
                    <a:lumMod val="50000"/>
                    <a:lumOff val="50000"/>
                  </a:schemeClr>
                </a:solidFill>
              </a:rPr>
              <a:t>ValueError</a:t>
            </a:r>
            <a:r>
              <a:rPr lang="en-GB" sz="2400" dirty="0">
                <a:solidFill>
                  <a:schemeClr val="tx2">
                    <a:lumMod val="50000"/>
                    <a:lumOff val="50000"/>
                  </a:schemeClr>
                </a:solidFill>
              </a:rPr>
              <a:t>:</a:t>
            </a:r>
          </a:p>
          <a:p>
            <a:r>
              <a:rPr lang="en-GB" sz="2400" dirty="0">
                <a:solidFill>
                  <a:schemeClr val="tx2">
                    <a:lumMod val="50000"/>
                    <a:lumOff val="50000"/>
                  </a:schemeClr>
                </a:solidFill>
              </a:rPr>
              <a:t>	print (“A value error has occurred”)</a:t>
            </a:r>
          </a:p>
          <a:p>
            <a:r>
              <a:rPr lang="en-GB" sz="2400" dirty="0">
                <a:solidFill>
                  <a:schemeClr val="tx2">
                    <a:lumMod val="50000"/>
                    <a:lumOff val="50000"/>
                  </a:schemeClr>
                </a:solidFill>
              </a:rPr>
              <a:t>except </a:t>
            </a:r>
            <a:r>
              <a:rPr lang="en-GB" sz="2400" dirty="0" err="1">
                <a:solidFill>
                  <a:schemeClr val="tx2">
                    <a:lumMod val="50000"/>
                    <a:lumOff val="50000"/>
                  </a:schemeClr>
                </a:solidFill>
              </a:rPr>
              <a:t>db.Error</a:t>
            </a:r>
            <a:r>
              <a:rPr lang="en-GB" sz="2400" dirty="0">
                <a:solidFill>
                  <a:schemeClr val="tx2">
                    <a:lumMod val="50000"/>
                    <a:lumOff val="50000"/>
                  </a:schemeClr>
                </a:solidFill>
              </a:rPr>
              <a:t>:</a:t>
            </a:r>
          </a:p>
          <a:p>
            <a:r>
              <a:rPr lang="en-GB" sz="2400" dirty="0">
                <a:solidFill>
                  <a:schemeClr val="tx2">
                    <a:lumMod val="50000"/>
                    <a:lumOff val="50000"/>
                  </a:schemeClr>
                </a:solidFill>
              </a:rPr>
              <a:t>	print (“A database error has occurred”)</a:t>
            </a:r>
          </a:p>
          <a:p>
            <a:r>
              <a:rPr lang="en-GB" sz="2400" dirty="0">
                <a:solidFill>
                  <a:schemeClr val="tx2">
                    <a:lumMod val="50000"/>
                    <a:lumOff val="50000"/>
                  </a:schemeClr>
                </a:solidFill>
              </a:rPr>
              <a:t>except</a:t>
            </a:r>
          </a:p>
          <a:p>
            <a:r>
              <a:rPr lang="en-GB" sz="2400" dirty="0">
                <a:solidFill>
                  <a:schemeClr val="tx2">
                    <a:lumMod val="50000"/>
                    <a:lumOff val="50000"/>
                  </a:schemeClr>
                </a:solidFill>
              </a:rPr>
              <a:t>	print (An unknown error has occurred”)</a:t>
            </a:r>
          </a:p>
          <a:p>
            <a:r>
              <a:rPr lang="en-GB" sz="2400" dirty="0">
                <a:solidFill>
                  <a:schemeClr val="tx2">
                    <a:lumMod val="50000"/>
                    <a:lumOff val="50000"/>
                  </a:schemeClr>
                </a:solidFill>
              </a:rPr>
              <a:t>	raise</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43329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raising exceptions</a:t>
            </a:r>
            <a:endParaRPr lang="en-GB" dirty="0"/>
          </a:p>
        </p:txBody>
      </p:sp>
      <p:sp>
        <p:nvSpPr>
          <p:cNvPr id="7" name="Rectangle 6"/>
          <p:cNvSpPr/>
          <p:nvPr/>
        </p:nvSpPr>
        <p:spPr>
          <a:xfrm>
            <a:off x="364966" y="953300"/>
            <a:ext cx="10023634" cy="5632311"/>
          </a:xfrm>
          <a:prstGeom prst="rect">
            <a:avLst/>
          </a:prstGeom>
        </p:spPr>
        <p:txBody>
          <a:bodyPr wrap="square">
            <a:spAutoFit/>
          </a:bodyPr>
          <a:lstStyle/>
          <a:p>
            <a:r>
              <a:rPr lang="en-GB" sz="2400" dirty="0"/>
              <a:t>Within the code inside the try, you can manually raise one of the defined exceptions by using the raise </a:t>
            </a:r>
            <a:r>
              <a:rPr lang="en-GB" sz="2400" i="1" dirty="0" err="1"/>
              <a:t>exception_name</a:t>
            </a:r>
            <a:r>
              <a:rPr lang="en-GB" sz="2400" dirty="0"/>
              <a:t> statement. raise with no exception name, re-raises the exception.</a:t>
            </a:r>
          </a:p>
          <a:p>
            <a:endParaRPr lang="en-GB" sz="2400" i="1" dirty="0">
              <a:solidFill>
                <a:schemeClr val="tx2">
                  <a:lumMod val="50000"/>
                  <a:lumOff val="50000"/>
                </a:schemeClr>
              </a:solidFill>
            </a:endParaRPr>
          </a:p>
          <a:p>
            <a:r>
              <a:rPr lang="en-GB" sz="2400" dirty="0">
                <a:solidFill>
                  <a:schemeClr val="tx2">
                    <a:lumMod val="50000"/>
                    <a:lumOff val="50000"/>
                  </a:schemeClr>
                </a:solidFill>
              </a:rPr>
              <a:t>try:</a:t>
            </a:r>
          </a:p>
          <a:p>
            <a:r>
              <a:rPr lang="en-GB" sz="2400" dirty="0">
                <a:solidFill>
                  <a:schemeClr val="tx2">
                    <a:lumMod val="50000"/>
                    <a:lumOff val="50000"/>
                  </a:schemeClr>
                </a:solidFill>
              </a:rPr>
              <a:t>	(some code)</a:t>
            </a:r>
          </a:p>
          <a:p>
            <a:r>
              <a:rPr lang="en-GB" sz="2400" dirty="0">
                <a:solidFill>
                  <a:schemeClr val="tx2">
                    <a:lumMod val="50000"/>
                    <a:lumOff val="50000"/>
                  </a:schemeClr>
                </a:solidFill>
              </a:rPr>
              <a:t>	raise </a:t>
            </a:r>
            <a:r>
              <a:rPr lang="en-GB" sz="2400" dirty="0" err="1">
                <a:solidFill>
                  <a:schemeClr val="tx2">
                    <a:lumMod val="50000"/>
                    <a:lumOff val="50000"/>
                  </a:schemeClr>
                </a:solidFill>
              </a:rPr>
              <a:t>ValueError</a:t>
            </a:r>
            <a:endParaRPr lang="en-GB" sz="2400" dirty="0">
              <a:solidFill>
                <a:schemeClr val="tx2">
                  <a:lumMod val="50000"/>
                  <a:lumOff val="50000"/>
                </a:schemeClr>
              </a:solidFill>
            </a:endParaRPr>
          </a:p>
          <a:p>
            <a:r>
              <a:rPr lang="en-GB" sz="2400" dirty="0">
                <a:solidFill>
                  <a:schemeClr val="tx2">
                    <a:lumMod val="50000"/>
                    <a:lumOff val="50000"/>
                  </a:schemeClr>
                </a:solidFill>
              </a:rPr>
              <a:t>	.</a:t>
            </a:r>
          </a:p>
          <a:p>
            <a:r>
              <a:rPr lang="en-GB" sz="2400" dirty="0">
                <a:solidFill>
                  <a:schemeClr val="tx2">
                    <a:lumMod val="50000"/>
                    <a:lumOff val="50000"/>
                  </a:schemeClr>
                </a:solidFill>
              </a:rPr>
              <a:t>except </a:t>
            </a:r>
            <a:r>
              <a:rPr lang="en-GB" sz="2400" dirty="0" err="1">
                <a:solidFill>
                  <a:schemeClr val="tx2">
                    <a:lumMod val="50000"/>
                    <a:lumOff val="50000"/>
                  </a:schemeClr>
                </a:solidFill>
              </a:rPr>
              <a:t>ValueError</a:t>
            </a:r>
            <a:r>
              <a:rPr lang="en-GB" sz="2400" dirty="0">
                <a:solidFill>
                  <a:schemeClr val="tx2">
                    <a:lumMod val="50000"/>
                    <a:lumOff val="50000"/>
                  </a:schemeClr>
                </a:solidFill>
              </a:rPr>
              <a:t>:</a:t>
            </a:r>
          </a:p>
          <a:p>
            <a:r>
              <a:rPr lang="en-GB" sz="2400" dirty="0">
                <a:solidFill>
                  <a:schemeClr val="tx2">
                    <a:lumMod val="50000"/>
                    <a:lumOff val="50000"/>
                  </a:schemeClr>
                </a:solidFill>
              </a:rPr>
              <a:t>	print (“A value error has occurred”)</a:t>
            </a:r>
          </a:p>
          <a:p>
            <a:r>
              <a:rPr lang="en-GB" sz="2400" dirty="0">
                <a:solidFill>
                  <a:schemeClr val="tx2">
                    <a:lumMod val="50000"/>
                    <a:lumOff val="50000"/>
                  </a:schemeClr>
                </a:solidFill>
              </a:rPr>
              <a:t>except </a:t>
            </a:r>
            <a:r>
              <a:rPr lang="en-GB" sz="2400" dirty="0" err="1">
                <a:solidFill>
                  <a:schemeClr val="tx2">
                    <a:lumMod val="50000"/>
                    <a:lumOff val="50000"/>
                  </a:schemeClr>
                </a:solidFill>
              </a:rPr>
              <a:t>db.Error</a:t>
            </a:r>
            <a:r>
              <a:rPr lang="en-GB" sz="2400" dirty="0">
                <a:solidFill>
                  <a:schemeClr val="tx2">
                    <a:lumMod val="50000"/>
                    <a:lumOff val="50000"/>
                  </a:schemeClr>
                </a:solidFill>
              </a:rPr>
              <a:t>:</a:t>
            </a:r>
          </a:p>
          <a:p>
            <a:r>
              <a:rPr lang="en-GB" sz="2400" dirty="0">
                <a:solidFill>
                  <a:schemeClr val="tx2">
                    <a:lumMod val="50000"/>
                    <a:lumOff val="50000"/>
                  </a:schemeClr>
                </a:solidFill>
              </a:rPr>
              <a:t>	print (“A database error has occurred”)</a:t>
            </a:r>
          </a:p>
          <a:p>
            <a:r>
              <a:rPr lang="en-GB" sz="2400" dirty="0">
                <a:solidFill>
                  <a:schemeClr val="tx2">
                    <a:lumMod val="50000"/>
                    <a:lumOff val="50000"/>
                  </a:schemeClr>
                </a:solidFill>
              </a:rPr>
              <a:t>except</a:t>
            </a:r>
          </a:p>
          <a:p>
            <a:r>
              <a:rPr lang="en-GB" sz="2400" dirty="0">
                <a:solidFill>
                  <a:schemeClr val="tx2">
                    <a:lumMod val="50000"/>
                    <a:lumOff val="50000"/>
                  </a:schemeClr>
                </a:solidFill>
              </a:rPr>
              <a:t>	print (An unknown error has occurred”)</a:t>
            </a:r>
          </a:p>
          <a:p>
            <a:r>
              <a:rPr lang="en-GB" sz="2400" dirty="0">
                <a:solidFill>
                  <a:schemeClr val="tx2">
                    <a:lumMod val="50000"/>
                    <a:lumOff val="50000"/>
                  </a:schemeClr>
                </a:solidFill>
              </a:rPr>
              <a:t>	raise</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00867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updating DATA – EXAMPLE 1</a:t>
            </a:r>
            <a:endParaRPr lang="en-GB" dirty="0"/>
          </a:p>
        </p:txBody>
      </p:sp>
      <p:sp>
        <p:nvSpPr>
          <p:cNvPr id="7" name="Rectangle 6"/>
          <p:cNvSpPr/>
          <p:nvPr/>
        </p:nvSpPr>
        <p:spPr>
          <a:xfrm>
            <a:off x="364966" y="953300"/>
            <a:ext cx="10112534" cy="5262979"/>
          </a:xfrm>
          <a:prstGeom prst="rect">
            <a:avLst/>
          </a:prstGeom>
        </p:spPr>
        <p:txBody>
          <a:bodyPr wrap="square">
            <a:spAutoFit/>
          </a:bodyPr>
          <a:lstStyle/>
          <a:p>
            <a:r>
              <a:rPr lang="en-GB" sz="2400" dirty="0"/>
              <a:t>Below is an example of updating the monthly salary of all Sales reps by a percentage entered by the user. We only update the salaries if the percentage entered is valid (between 1 and 10).</a:t>
            </a:r>
          </a:p>
          <a:p>
            <a:endParaRPr lang="en-GB" sz="2400" dirty="0"/>
          </a:p>
          <a:p>
            <a:pPr indent="541338"/>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pPr indent="541338"/>
            <a:r>
              <a:rPr lang="en-GB" sz="2000" i="1" dirty="0" err="1">
                <a:solidFill>
                  <a:schemeClr val="tx2">
                    <a:lumMod val="50000"/>
                    <a:lumOff val="50000"/>
                  </a:schemeClr>
                </a:solidFill>
              </a:rPr>
              <a:t>perc_incr</a:t>
            </a:r>
            <a:r>
              <a:rPr lang="en-GB" sz="2000" i="1" dirty="0">
                <a:solidFill>
                  <a:schemeClr val="tx2">
                    <a:lumMod val="50000"/>
                    <a:lumOff val="50000"/>
                  </a:schemeClr>
                </a:solidFill>
              </a:rPr>
              <a:t> = </a:t>
            </a:r>
            <a:r>
              <a:rPr lang="en-GB" sz="2000" i="1" dirty="0" err="1">
                <a:solidFill>
                  <a:schemeClr val="tx2">
                    <a:lumMod val="50000"/>
                    <a:lumOff val="50000"/>
                  </a:schemeClr>
                </a:solidFill>
              </a:rPr>
              <a:t>int</a:t>
            </a:r>
            <a:r>
              <a:rPr lang="en-GB" sz="2000" i="1" dirty="0">
                <a:solidFill>
                  <a:schemeClr val="tx2">
                    <a:lumMod val="50000"/>
                    <a:lumOff val="50000"/>
                  </a:schemeClr>
                </a:solidFill>
              </a:rPr>
              <a:t>(input("Enter % salary increase (between 1 and 10): "))</a:t>
            </a:r>
          </a:p>
          <a:p>
            <a:pPr indent="541338"/>
            <a:r>
              <a:rPr lang="en-GB" sz="2000" i="1" dirty="0">
                <a:solidFill>
                  <a:schemeClr val="tx2">
                    <a:lumMod val="50000"/>
                    <a:lumOff val="50000"/>
                  </a:schemeClr>
                </a:solidFill>
              </a:rPr>
              <a:t>if </a:t>
            </a:r>
            <a:r>
              <a:rPr lang="en-GB" sz="2000" i="1" dirty="0" err="1">
                <a:solidFill>
                  <a:schemeClr val="tx2">
                    <a:lumMod val="50000"/>
                    <a:lumOff val="50000"/>
                  </a:schemeClr>
                </a:solidFill>
              </a:rPr>
              <a:t>perc_incr</a:t>
            </a:r>
            <a:r>
              <a:rPr lang="en-GB" sz="2000" i="1" dirty="0">
                <a:solidFill>
                  <a:schemeClr val="tx2">
                    <a:lumMod val="50000"/>
                    <a:lumOff val="50000"/>
                  </a:schemeClr>
                </a:solidFill>
              </a:rPr>
              <a:t> &gt;= 1 and </a:t>
            </a:r>
            <a:r>
              <a:rPr lang="en-GB" sz="2000" i="1" dirty="0" err="1">
                <a:solidFill>
                  <a:schemeClr val="tx2">
                    <a:lumMod val="50000"/>
                    <a:lumOff val="50000"/>
                  </a:schemeClr>
                </a:solidFill>
              </a:rPr>
              <a:t>perc_incr</a:t>
            </a:r>
            <a:r>
              <a:rPr lang="en-GB" sz="2000" i="1" dirty="0">
                <a:solidFill>
                  <a:schemeClr val="tx2">
                    <a:lumMod val="50000"/>
                    <a:lumOff val="50000"/>
                  </a:schemeClr>
                </a:solidFill>
              </a:rPr>
              <a:t> &lt;= 10:</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sal_multiplier</a:t>
            </a:r>
            <a:r>
              <a:rPr lang="en-GB" sz="2000" i="1" dirty="0">
                <a:solidFill>
                  <a:schemeClr val="tx2">
                    <a:lumMod val="50000"/>
                    <a:lumOff val="50000"/>
                  </a:schemeClr>
                </a:solidFill>
              </a:rPr>
              <a:t> = 1 + (</a:t>
            </a:r>
            <a:r>
              <a:rPr lang="en-GB" sz="2000" i="1" dirty="0" err="1">
                <a:solidFill>
                  <a:schemeClr val="tx2">
                    <a:lumMod val="50000"/>
                    <a:lumOff val="50000"/>
                  </a:schemeClr>
                </a:solidFill>
              </a:rPr>
              <a:t>perc_incr</a:t>
            </a:r>
            <a:r>
              <a:rPr lang="en-GB" sz="2000" i="1" dirty="0">
                <a:solidFill>
                  <a:schemeClr val="tx2">
                    <a:lumMod val="50000"/>
                    <a:lumOff val="50000"/>
                  </a:schemeClr>
                </a:solidFill>
              </a:rPr>
              <a:t>/100)</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sql_update</a:t>
            </a:r>
            <a:r>
              <a:rPr lang="en-GB" sz="2000" i="1" dirty="0">
                <a:solidFill>
                  <a:schemeClr val="tx2">
                    <a:lumMod val="50000"/>
                    <a:lumOff val="50000"/>
                  </a:schemeClr>
                </a:solidFill>
              </a:rPr>
              <a:t> = "UPDATE </a:t>
            </a:r>
            <a:r>
              <a:rPr lang="en-GB" sz="2000" i="1" dirty="0" err="1">
                <a:solidFill>
                  <a:schemeClr val="tx2">
                    <a:lumMod val="50000"/>
                    <a:lumOff val="50000"/>
                  </a:schemeClr>
                </a:solidFill>
              </a:rPr>
              <a:t>emp</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SET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 =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 \ 				          	       WHERE job='SALESMAN'"</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sql_update</a:t>
            </a:r>
            <a:r>
              <a:rPr lang="en-GB" sz="2000" i="1" dirty="0">
                <a:solidFill>
                  <a:schemeClr val="tx2">
                    <a:lumMod val="50000"/>
                    <a:lumOff val="50000"/>
                  </a:schemeClr>
                </a:solidFill>
              </a:rPr>
              <a:t>,(</a:t>
            </a:r>
            <a:r>
              <a:rPr lang="en-GB" sz="2000" i="1" dirty="0" err="1">
                <a:solidFill>
                  <a:schemeClr val="tx2">
                    <a:lumMod val="50000"/>
                    <a:lumOff val="50000"/>
                  </a:schemeClr>
                </a:solidFill>
              </a:rPr>
              <a:t>sal_multiplier</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db.commit</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print("Sales rep monthly salary increased by ",</a:t>
            </a:r>
            <a:r>
              <a:rPr lang="en-GB" sz="2000" i="1" dirty="0" err="1">
                <a:solidFill>
                  <a:schemeClr val="tx2">
                    <a:lumMod val="50000"/>
                    <a:lumOff val="50000"/>
                  </a:schemeClr>
                </a:solidFill>
              </a:rPr>
              <a:t>perc_incr</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else:</a:t>
            </a:r>
          </a:p>
          <a:p>
            <a:pPr indent="541338"/>
            <a:r>
              <a:rPr lang="en-GB" sz="2000" i="1" dirty="0">
                <a:solidFill>
                  <a:schemeClr val="tx2">
                    <a:lumMod val="50000"/>
                    <a:lumOff val="50000"/>
                  </a:schemeClr>
                </a:solidFill>
              </a:rPr>
              <a:t>    	print ("Percentage must be between 1% and 10%")</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4161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updating DATA – EXAMPLE 2</a:t>
            </a:r>
            <a:endParaRPr lang="en-GB" dirty="0"/>
          </a:p>
        </p:txBody>
      </p:sp>
      <p:sp>
        <p:nvSpPr>
          <p:cNvPr id="7" name="Rectangle 6"/>
          <p:cNvSpPr/>
          <p:nvPr/>
        </p:nvSpPr>
        <p:spPr>
          <a:xfrm>
            <a:off x="389970" y="969022"/>
            <a:ext cx="10023634" cy="5878532"/>
          </a:xfrm>
          <a:prstGeom prst="rect">
            <a:avLst/>
          </a:prstGeom>
        </p:spPr>
        <p:txBody>
          <a:bodyPr wrap="square">
            <a:spAutoFit/>
          </a:bodyPr>
          <a:lstStyle/>
          <a:p>
            <a:r>
              <a:rPr lang="en-GB" sz="2400" dirty="0"/>
              <a:t>The script below accepts two user inputs, an employee name and a manager name and then if both are valid employees, updates the employee’s record to change their manager accordingly.</a:t>
            </a:r>
          </a:p>
          <a:p>
            <a:endParaRPr lang="en-GB" sz="2400" dirty="0"/>
          </a:p>
          <a:p>
            <a:pPr indent="541338"/>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pPr indent="541338"/>
            <a:r>
              <a:rPr lang="en-GB" sz="2000" i="1" dirty="0" err="1">
                <a:solidFill>
                  <a:schemeClr val="tx2">
                    <a:lumMod val="50000"/>
                    <a:lumOff val="50000"/>
                  </a:schemeClr>
                </a:solidFill>
              </a:rPr>
              <a:t>cursor.execute</a:t>
            </a:r>
            <a:r>
              <a:rPr lang="en-GB" sz="2000" i="1" dirty="0">
                <a:solidFill>
                  <a:schemeClr val="tx2">
                    <a:lumMod val="50000"/>
                    <a:lumOff val="50000"/>
                  </a:schemeClr>
                </a:solidFill>
              </a:rPr>
              <a:t>("PRAGMA </a:t>
            </a:r>
            <a:r>
              <a:rPr lang="en-GB" sz="2000" i="1" dirty="0" err="1">
                <a:solidFill>
                  <a:schemeClr val="tx2">
                    <a:lumMod val="50000"/>
                    <a:lumOff val="50000"/>
                  </a:schemeClr>
                </a:solidFill>
              </a:rPr>
              <a:t>foreign_keys</a:t>
            </a:r>
            <a:r>
              <a:rPr lang="en-GB" sz="2000" i="1" dirty="0">
                <a:solidFill>
                  <a:schemeClr val="tx2">
                    <a:lumMod val="50000"/>
                    <a:lumOff val="50000"/>
                  </a:schemeClr>
                </a:solidFill>
              </a:rPr>
              <a:t>=ON")</a:t>
            </a:r>
          </a:p>
          <a:p>
            <a:pPr indent="541338"/>
            <a:r>
              <a:rPr lang="en-GB" sz="2000" i="1" dirty="0" err="1">
                <a:solidFill>
                  <a:schemeClr val="tx2">
                    <a:lumMod val="50000"/>
                    <a:lumOff val="50000"/>
                  </a:schemeClr>
                </a:solidFill>
              </a:rPr>
              <a:t>emp_name</a:t>
            </a:r>
            <a:r>
              <a:rPr lang="en-GB" sz="2000" i="1" dirty="0">
                <a:solidFill>
                  <a:schemeClr val="tx2">
                    <a:lumMod val="50000"/>
                    <a:lumOff val="50000"/>
                  </a:schemeClr>
                </a:solidFill>
              </a:rPr>
              <a:t> = input("Enter the name of the employee to change: ")</a:t>
            </a:r>
          </a:p>
          <a:p>
            <a:pPr indent="541338"/>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FROM </a:t>
            </a:r>
            <a:r>
              <a:rPr lang="en-GB" sz="2000" i="1" dirty="0" err="1">
                <a:solidFill>
                  <a:schemeClr val="tx2">
                    <a:lumMod val="50000"/>
                    <a:lumOff val="50000"/>
                  </a:schemeClr>
                </a:solidFill>
              </a:rPr>
              <a:t>emp</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WHERE UPPER(</a:t>
            </a:r>
            <a:r>
              <a:rPr lang="en-GB" sz="2000" i="1" dirty="0" err="1">
                <a:solidFill>
                  <a:schemeClr val="tx2">
                    <a:lumMod val="50000"/>
                    <a:lumOff val="50000"/>
                  </a:schemeClr>
                </a:solidFill>
              </a:rPr>
              <a:t>ename</a:t>
            </a:r>
            <a:r>
              <a:rPr lang="en-GB" sz="2000" i="1" dirty="0">
                <a:solidFill>
                  <a:schemeClr val="tx2">
                    <a:lumMod val="50000"/>
                    <a:lumOff val="50000"/>
                  </a:schemeClr>
                </a:solidFill>
              </a:rPr>
              <a:t>)=UPPER(?)"</a:t>
            </a:r>
          </a:p>
          <a:p>
            <a:pPr indent="541338"/>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r>
              <a:rPr lang="en-GB" sz="2000" i="1" dirty="0" err="1">
                <a:solidFill>
                  <a:schemeClr val="tx2">
                    <a:lumMod val="50000"/>
                    <a:lumOff val="50000"/>
                  </a:schemeClr>
                </a:solidFill>
              </a:rPr>
              <a:t>emp_name</a:t>
            </a:r>
            <a:r>
              <a:rPr lang="en-GB" sz="2000" i="1" dirty="0">
                <a:solidFill>
                  <a:schemeClr val="tx2">
                    <a:lumMod val="50000"/>
                    <a:lumOff val="50000"/>
                  </a:schemeClr>
                </a:solidFill>
              </a:rPr>
              <a:t>,))</a:t>
            </a:r>
          </a:p>
          <a:p>
            <a:pPr indent="541338"/>
            <a:r>
              <a:rPr lang="en-GB" sz="2000" i="1" dirty="0" err="1">
                <a:solidFill>
                  <a:schemeClr val="tx2">
                    <a:lumMod val="50000"/>
                    <a:lumOff val="50000"/>
                  </a:schemeClr>
                </a:solidFill>
              </a:rPr>
              <a:t>emp_row</a:t>
            </a:r>
            <a:r>
              <a:rPr lang="en-GB" sz="2000" i="1" dirty="0">
                <a:solidFill>
                  <a:schemeClr val="tx2">
                    <a:lumMod val="50000"/>
                    <a:lumOff val="50000"/>
                  </a:schemeClr>
                </a:solidFill>
              </a:rPr>
              <a:t> = </a:t>
            </a:r>
            <a:r>
              <a:rPr lang="en-GB" sz="2000" i="1" dirty="0" err="1">
                <a:solidFill>
                  <a:schemeClr val="tx2">
                    <a:lumMod val="50000"/>
                    <a:lumOff val="50000"/>
                  </a:schemeClr>
                </a:solidFill>
              </a:rPr>
              <a:t>cursor.fetchone</a:t>
            </a:r>
            <a:r>
              <a:rPr lang="en-GB" sz="2000" i="1" dirty="0">
                <a:solidFill>
                  <a:schemeClr val="tx2">
                    <a:lumMod val="50000"/>
                    <a:lumOff val="50000"/>
                  </a:schemeClr>
                </a:solidFill>
              </a:rPr>
              <a:t>()</a:t>
            </a:r>
          </a:p>
          <a:p>
            <a:pPr indent="541338"/>
            <a:r>
              <a:rPr lang="en-GB" sz="2000" i="1" dirty="0" err="1">
                <a:solidFill>
                  <a:schemeClr val="tx2">
                    <a:lumMod val="50000"/>
                    <a:lumOff val="50000"/>
                  </a:schemeClr>
                </a:solidFill>
              </a:rPr>
              <a:t>mgr_name</a:t>
            </a:r>
            <a:r>
              <a:rPr lang="en-GB" sz="2000" i="1" dirty="0">
                <a:solidFill>
                  <a:schemeClr val="tx2">
                    <a:lumMod val="50000"/>
                    <a:lumOff val="50000"/>
                  </a:schemeClr>
                </a:solidFill>
              </a:rPr>
              <a:t> = input("Enter the name of the employee's new manager: ")</a:t>
            </a:r>
          </a:p>
          <a:p>
            <a:pPr indent="541338"/>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FROM </a:t>
            </a:r>
            <a:r>
              <a:rPr lang="en-GB" sz="2000" i="1" dirty="0" err="1">
                <a:solidFill>
                  <a:schemeClr val="tx2">
                    <a:lumMod val="50000"/>
                    <a:lumOff val="50000"/>
                  </a:schemeClr>
                </a:solidFill>
              </a:rPr>
              <a:t>emp</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WHERE UPPER(</a:t>
            </a:r>
            <a:r>
              <a:rPr lang="en-GB" sz="2000" i="1" dirty="0" err="1">
                <a:solidFill>
                  <a:schemeClr val="tx2">
                    <a:lumMod val="50000"/>
                    <a:lumOff val="50000"/>
                  </a:schemeClr>
                </a:solidFill>
              </a:rPr>
              <a:t>ename</a:t>
            </a:r>
            <a:r>
              <a:rPr lang="en-GB" sz="2000" i="1" dirty="0">
                <a:solidFill>
                  <a:schemeClr val="tx2">
                    <a:lumMod val="50000"/>
                    <a:lumOff val="50000"/>
                  </a:schemeClr>
                </a:solidFill>
              </a:rPr>
              <a:t>)=UPPER(?)"</a:t>
            </a:r>
          </a:p>
          <a:p>
            <a:pPr indent="541338"/>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r>
              <a:rPr lang="en-GB" sz="2000" i="1" dirty="0" err="1">
                <a:solidFill>
                  <a:schemeClr val="tx2">
                    <a:lumMod val="50000"/>
                    <a:lumOff val="50000"/>
                  </a:schemeClr>
                </a:solidFill>
              </a:rPr>
              <a:t>mgr_name</a:t>
            </a:r>
            <a:r>
              <a:rPr lang="en-GB" sz="2000" i="1" dirty="0">
                <a:solidFill>
                  <a:schemeClr val="tx2">
                    <a:lumMod val="50000"/>
                    <a:lumOff val="50000"/>
                  </a:schemeClr>
                </a:solidFill>
              </a:rPr>
              <a:t>,))</a:t>
            </a:r>
          </a:p>
          <a:p>
            <a:pPr indent="541338"/>
            <a:r>
              <a:rPr lang="en-GB" sz="2000" i="1" dirty="0" err="1">
                <a:solidFill>
                  <a:schemeClr val="tx2">
                    <a:lumMod val="50000"/>
                    <a:lumOff val="50000"/>
                  </a:schemeClr>
                </a:solidFill>
              </a:rPr>
              <a:t>mgr_row</a:t>
            </a:r>
            <a:r>
              <a:rPr lang="en-GB" sz="2000" i="1" dirty="0">
                <a:solidFill>
                  <a:schemeClr val="tx2">
                    <a:lumMod val="50000"/>
                    <a:lumOff val="50000"/>
                  </a:schemeClr>
                </a:solidFill>
              </a:rPr>
              <a:t> = </a:t>
            </a:r>
            <a:r>
              <a:rPr lang="en-GB" sz="2000" i="1" dirty="0" err="1">
                <a:solidFill>
                  <a:schemeClr val="tx2">
                    <a:lumMod val="50000"/>
                    <a:lumOff val="50000"/>
                  </a:schemeClr>
                </a:solidFill>
              </a:rPr>
              <a:t>cursor.fetchone</a:t>
            </a:r>
            <a:r>
              <a:rPr lang="en-GB" sz="2000" i="1" dirty="0">
                <a:solidFill>
                  <a:schemeClr val="tx2">
                    <a:lumMod val="50000"/>
                    <a:lumOff val="50000"/>
                  </a:schemeClr>
                </a:solidFill>
              </a:rPr>
              <a:t>()</a:t>
            </a:r>
            <a:r>
              <a:rPr lang="en-GB" sz="2000" dirty="0"/>
              <a:t>			(continued on next slide)</a:t>
            </a:r>
          </a:p>
        </p:txBody>
      </p:sp>
      <p:sp>
        <p:nvSpPr>
          <p:cNvPr id="6"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408169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updating DATA – EXAMPLE 2</a:t>
            </a:r>
            <a:endParaRPr lang="en-GB" dirty="0"/>
          </a:p>
        </p:txBody>
      </p:sp>
      <p:sp>
        <p:nvSpPr>
          <p:cNvPr id="7" name="Rectangle 6"/>
          <p:cNvSpPr/>
          <p:nvPr/>
        </p:nvSpPr>
        <p:spPr>
          <a:xfrm>
            <a:off x="364966" y="953300"/>
            <a:ext cx="10023634" cy="6063198"/>
          </a:xfrm>
          <a:prstGeom prst="rect">
            <a:avLst/>
          </a:prstGeom>
        </p:spPr>
        <p:txBody>
          <a:bodyPr wrap="square">
            <a:spAutoFit/>
          </a:bodyPr>
          <a:lstStyle/>
          <a:p>
            <a:r>
              <a:rPr lang="en-GB" sz="2400" dirty="0"/>
              <a:t>(continued from previous slide)</a:t>
            </a:r>
          </a:p>
          <a:p>
            <a:endParaRPr lang="en-GB" sz="2400" dirty="0"/>
          </a:p>
          <a:p>
            <a:pPr indent="541338"/>
            <a:r>
              <a:rPr lang="en-GB" sz="2000" i="1" dirty="0">
                <a:solidFill>
                  <a:schemeClr val="tx2">
                    <a:lumMod val="50000"/>
                    <a:lumOff val="50000"/>
                  </a:schemeClr>
                </a:solidFill>
              </a:rPr>
              <a:t>if </a:t>
            </a:r>
            <a:r>
              <a:rPr lang="en-GB" sz="2000" i="1" dirty="0" err="1">
                <a:solidFill>
                  <a:schemeClr val="tx2">
                    <a:lumMod val="50000"/>
                    <a:lumOff val="50000"/>
                  </a:schemeClr>
                </a:solidFill>
              </a:rPr>
              <a:t>emp_row</a:t>
            </a:r>
            <a:r>
              <a:rPr lang="en-GB" sz="2000" i="1" dirty="0">
                <a:solidFill>
                  <a:schemeClr val="tx2">
                    <a:lumMod val="50000"/>
                    <a:lumOff val="50000"/>
                  </a:schemeClr>
                </a:solidFill>
              </a:rPr>
              <a:t> and </a:t>
            </a:r>
            <a:r>
              <a:rPr lang="en-GB" sz="2000" i="1" dirty="0" err="1">
                <a:solidFill>
                  <a:schemeClr val="tx2">
                    <a:lumMod val="50000"/>
                    <a:lumOff val="50000"/>
                  </a:schemeClr>
                </a:solidFill>
              </a:rPr>
              <a:t>mgr_row</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sql_update</a:t>
            </a:r>
            <a:r>
              <a:rPr lang="en-GB" sz="2000" i="1" dirty="0">
                <a:solidFill>
                  <a:schemeClr val="tx2">
                    <a:lumMod val="50000"/>
                    <a:lumOff val="50000"/>
                  </a:schemeClr>
                </a:solidFill>
              </a:rPr>
              <a:t> = "UPDATE </a:t>
            </a:r>
            <a:r>
              <a:rPr lang="en-GB" sz="2000" i="1" dirty="0" err="1">
                <a:solidFill>
                  <a:schemeClr val="tx2">
                    <a:lumMod val="50000"/>
                    <a:lumOff val="50000"/>
                  </a:schemeClr>
                </a:solidFill>
              </a:rPr>
              <a:t>emp</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SET </a:t>
            </a:r>
            <a:r>
              <a:rPr lang="en-GB" sz="2000" i="1" dirty="0" err="1">
                <a:solidFill>
                  <a:schemeClr val="tx2">
                    <a:lumMod val="50000"/>
                    <a:lumOff val="50000"/>
                  </a:schemeClr>
                </a:solidFill>
              </a:rPr>
              <a:t>mgr</a:t>
            </a:r>
            <a:r>
              <a:rPr lang="en-GB" sz="2000" i="1" dirty="0">
                <a:solidFill>
                  <a:schemeClr val="tx2">
                    <a:lumMod val="50000"/>
                    <a:lumOff val="50000"/>
                  </a:schemeClr>
                </a:solidFill>
              </a:rPr>
              <a:t>=(?) \</a:t>
            </a:r>
          </a:p>
          <a:p>
            <a:pPr indent="541338"/>
            <a:r>
              <a:rPr lang="en-GB" sz="2000" i="1" dirty="0">
                <a:solidFill>
                  <a:schemeClr val="tx2">
                    <a:lumMod val="50000"/>
                    <a:lumOff val="50000"/>
                  </a:schemeClr>
                </a:solidFill>
              </a:rPr>
              <a:t>		     WHERE </a:t>
            </a:r>
            <a:r>
              <a:rPr lang="en-GB" sz="2000" i="1" dirty="0" err="1">
                <a:solidFill>
                  <a:schemeClr val="tx2">
                    <a:lumMod val="50000"/>
                    <a:lumOff val="50000"/>
                  </a:schemeClr>
                </a:solidFill>
              </a:rPr>
              <a:t>empno</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sql_update</a:t>
            </a:r>
            <a:r>
              <a:rPr lang="en-GB" sz="2000" i="1" dirty="0">
                <a:solidFill>
                  <a:schemeClr val="tx2">
                    <a:lumMod val="50000"/>
                    <a:lumOff val="50000"/>
                  </a:schemeClr>
                </a:solidFill>
              </a:rPr>
              <a:t>,(</a:t>
            </a:r>
            <a:r>
              <a:rPr lang="en-GB" sz="2000" i="1" dirty="0" err="1">
                <a:solidFill>
                  <a:schemeClr val="tx2">
                    <a:lumMod val="50000"/>
                    <a:lumOff val="50000"/>
                  </a:schemeClr>
                </a:solidFill>
              </a:rPr>
              <a:t>mgr_row</a:t>
            </a:r>
            <a:r>
              <a:rPr lang="en-GB" sz="2000" i="1" dirty="0">
                <a:solidFill>
                  <a:schemeClr val="tx2">
                    <a:lumMod val="50000"/>
                    <a:lumOff val="50000"/>
                  </a:schemeClr>
                </a:solidFill>
              </a:rPr>
              <a:t>[0],</a:t>
            </a:r>
            <a:r>
              <a:rPr lang="en-GB" sz="2000" i="1" dirty="0" err="1">
                <a:solidFill>
                  <a:schemeClr val="tx2">
                    <a:lumMod val="50000"/>
                    <a:lumOff val="50000"/>
                  </a:schemeClr>
                </a:solidFill>
              </a:rPr>
              <a:t>emp_row</a:t>
            </a:r>
            <a:r>
              <a:rPr lang="en-GB" sz="2000" i="1" dirty="0">
                <a:solidFill>
                  <a:schemeClr val="tx2">
                    <a:lumMod val="50000"/>
                    <a:lumOff val="50000"/>
                  </a:schemeClr>
                </a:solidFill>
              </a:rPr>
              <a:t>[0]))</a:t>
            </a:r>
          </a:p>
          <a:p>
            <a:pPr indent="541338"/>
            <a:r>
              <a:rPr lang="en-GB" sz="2000" i="1" dirty="0">
                <a:solidFill>
                  <a:schemeClr val="tx2">
                    <a:lumMod val="50000"/>
                    <a:lumOff val="50000"/>
                  </a:schemeClr>
                </a:solidFill>
              </a:rPr>
              <a:t>    </a:t>
            </a:r>
            <a:r>
              <a:rPr lang="en-GB" sz="2000" i="1" dirty="0" err="1">
                <a:solidFill>
                  <a:schemeClr val="tx2">
                    <a:lumMod val="50000"/>
                    <a:lumOff val="50000"/>
                  </a:schemeClr>
                </a:solidFill>
              </a:rPr>
              <a:t>db.commit</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print("Employee {0} changed manager to {1}".format(</a:t>
            </a:r>
            <a:r>
              <a:rPr lang="en-GB" sz="2000" i="1" dirty="0" err="1">
                <a:solidFill>
                  <a:schemeClr val="tx2">
                    <a:lumMod val="50000"/>
                    <a:lumOff val="50000"/>
                  </a:schemeClr>
                </a:solidFill>
              </a:rPr>
              <a:t>emp_name,mgr_name</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else:</a:t>
            </a:r>
          </a:p>
          <a:p>
            <a:pPr indent="541338"/>
            <a:r>
              <a:rPr lang="en-GB" sz="2000" i="1" dirty="0">
                <a:solidFill>
                  <a:schemeClr val="tx2">
                    <a:lumMod val="50000"/>
                    <a:lumOff val="50000"/>
                  </a:schemeClr>
                </a:solidFill>
              </a:rPr>
              <a:t>    if </a:t>
            </a:r>
            <a:r>
              <a:rPr lang="en-GB" sz="2000" i="1" dirty="0" err="1">
                <a:solidFill>
                  <a:schemeClr val="tx2">
                    <a:lumMod val="50000"/>
                    <a:lumOff val="50000"/>
                  </a:schemeClr>
                </a:solidFill>
              </a:rPr>
              <a:t>emp_row</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print ("Employee entered not found in database")</a:t>
            </a:r>
          </a:p>
          <a:p>
            <a:pPr indent="541338"/>
            <a:r>
              <a:rPr lang="en-GB" sz="2000" i="1" dirty="0">
                <a:solidFill>
                  <a:schemeClr val="tx2">
                    <a:lumMod val="50000"/>
                    <a:lumOff val="50000"/>
                  </a:schemeClr>
                </a:solidFill>
              </a:rPr>
              <a:t>    if </a:t>
            </a:r>
            <a:r>
              <a:rPr lang="en-GB" sz="2000" i="1" dirty="0" err="1">
                <a:solidFill>
                  <a:schemeClr val="tx2">
                    <a:lumMod val="50000"/>
                    <a:lumOff val="50000"/>
                  </a:schemeClr>
                </a:solidFill>
              </a:rPr>
              <a:t>mgr_row</a:t>
            </a:r>
            <a:r>
              <a:rPr lang="en-GB" sz="2000" i="1" dirty="0">
                <a:solidFill>
                  <a:schemeClr val="tx2">
                    <a:lumMod val="50000"/>
                    <a:lumOff val="50000"/>
                  </a:schemeClr>
                </a:solidFill>
              </a:rPr>
              <a:t>:</a:t>
            </a:r>
          </a:p>
          <a:p>
            <a:pPr indent="541338"/>
            <a:r>
              <a:rPr lang="en-GB" sz="2000" i="1" dirty="0">
                <a:solidFill>
                  <a:schemeClr val="tx2">
                    <a:lumMod val="50000"/>
                    <a:lumOff val="50000"/>
                  </a:schemeClr>
                </a:solidFill>
              </a:rPr>
              <a:t>        print ("Manager entered not found in database") </a:t>
            </a:r>
          </a:p>
          <a:p>
            <a:endParaRPr lang="en-GB" sz="2400" i="1" dirty="0">
              <a:solidFill>
                <a:schemeClr val="tx2">
                  <a:lumMod val="50000"/>
                  <a:lumOff val="50000"/>
                </a:schemeClr>
              </a:solidFill>
            </a:endParaRPr>
          </a:p>
          <a:p>
            <a:r>
              <a:rPr lang="en-GB" sz="2400" dirty="0"/>
              <a:t>If </a:t>
            </a:r>
            <a:r>
              <a:rPr lang="en-GB" sz="2400" dirty="0" err="1"/>
              <a:t>cursor.fetchone</a:t>
            </a:r>
            <a:r>
              <a:rPr lang="en-GB" sz="2400" dirty="0"/>
              <a:t>() doesn’t return a row, </a:t>
            </a:r>
            <a:r>
              <a:rPr lang="en-GB" sz="2400" dirty="0" err="1"/>
              <a:t>emp_row</a:t>
            </a:r>
            <a:r>
              <a:rPr lang="en-GB" sz="2400" dirty="0"/>
              <a:t> or </a:t>
            </a:r>
            <a:r>
              <a:rPr lang="en-GB" sz="2400" dirty="0" err="1"/>
              <a:t>mgr_row</a:t>
            </a:r>
            <a:r>
              <a:rPr lang="en-GB" sz="2400" dirty="0"/>
              <a:t> will be FALSE so we can use this to test if the employee and manager entered by the user exist in the database.</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274743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deleting DATA – EXAMPLE 1</a:t>
            </a:r>
            <a:endParaRPr lang="en-GB" dirty="0"/>
          </a:p>
        </p:txBody>
      </p:sp>
      <p:sp>
        <p:nvSpPr>
          <p:cNvPr id="7" name="Rectangle 6"/>
          <p:cNvSpPr/>
          <p:nvPr/>
        </p:nvSpPr>
        <p:spPr>
          <a:xfrm>
            <a:off x="364966" y="953300"/>
            <a:ext cx="10036334" cy="5632311"/>
          </a:xfrm>
          <a:prstGeom prst="rect">
            <a:avLst/>
          </a:prstGeom>
        </p:spPr>
        <p:txBody>
          <a:bodyPr wrap="square">
            <a:spAutoFit/>
          </a:bodyPr>
          <a:lstStyle/>
          <a:p>
            <a:r>
              <a:rPr lang="en-GB" sz="2400" dirty="0"/>
              <a:t>The script below accepts the user input of an employee name and then attempts to delete that employee if they are found in the database. If however, the employee is a sales rep associated with one or more customers or a manager of other employees, a foreign key constraint exception will occur preventing the employee from being deleted.</a:t>
            </a:r>
          </a:p>
          <a:p>
            <a:endParaRPr lang="en-GB" sz="2400" dirty="0"/>
          </a:p>
          <a:p>
            <a:r>
              <a:rPr lang="en-GB" sz="2400" i="1" dirty="0">
                <a:solidFill>
                  <a:schemeClr val="tx2">
                    <a:lumMod val="50000"/>
                    <a:lumOff val="50000"/>
                  </a:schemeClr>
                </a:solidFill>
              </a:rPr>
              <a:t>cursor = </a:t>
            </a:r>
            <a:r>
              <a:rPr lang="en-GB" sz="2400" i="1" dirty="0" err="1">
                <a:solidFill>
                  <a:schemeClr val="tx2">
                    <a:lumMod val="50000"/>
                    <a:lumOff val="50000"/>
                  </a:schemeClr>
                </a:solidFill>
              </a:rPr>
              <a:t>db.cursor</a:t>
            </a:r>
            <a:r>
              <a:rPr lang="en-GB" sz="2400" i="1" dirty="0">
                <a:solidFill>
                  <a:schemeClr val="tx2">
                    <a:lumMod val="50000"/>
                    <a:lumOff val="50000"/>
                  </a:schemeClr>
                </a:solidFill>
              </a:rPr>
              <a:t>()</a:t>
            </a:r>
          </a:p>
          <a:p>
            <a:r>
              <a:rPr lang="en-GB" sz="2400" i="1" dirty="0" err="1">
                <a:solidFill>
                  <a:schemeClr val="tx2">
                    <a:lumMod val="50000"/>
                    <a:lumOff val="50000"/>
                  </a:schemeClr>
                </a:solidFill>
              </a:rPr>
              <a:t>cursor.execute</a:t>
            </a:r>
            <a:r>
              <a:rPr lang="en-GB" sz="2400" i="1" dirty="0">
                <a:solidFill>
                  <a:schemeClr val="tx2">
                    <a:lumMod val="50000"/>
                    <a:lumOff val="50000"/>
                  </a:schemeClr>
                </a:solidFill>
              </a:rPr>
              <a:t>("PRAGMA </a:t>
            </a:r>
            <a:r>
              <a:rPr lang="en-GB" sz="2400" i="1" dirty="0" err="1">
                <a:solidFill>
                  <a:schemeClr val="tx2">
                    <a:lumMod val="50000"/>
                    <a:lumOff val="50000"/>
                  </a:schemeClr>
                </a:solidFill>
              </a:rPr>
              <a:t>foreign_keys</a:t>
            </a:r>
            <a:r>
              <a:rPr lang="en-GB" sz="2400" i="1" dirty="0">
                <a:solidFill>
                  <a:schemeClr val="tx2">
                    <a:lumMod val="50000"/>
                    <a:lumOff val="50000"/>
                  </a:schemeClr>
                </a:solidFill>
              </a:rPr>
              <a:t>=ON")</a:t>
            </a:r>
          </a:p>
          <a:p>
            <a:r>
              <a:rPr lang="en-GB" sz="2400" i="1" dirty="0">
                <a:solidFill>
                  <a:schemeClr val="tx2">
                    <a:lumMod val="50000"/>
                    <a:lumOff val="50000"/>
                  </a:schemeClr>
                </a:solidFill>
              </a:rPr>
              <a:t>try:</a:t>
            </a:r>
          </a:p>
          <a:p>
            <a:r>
              <a:rPr lang="en-GB" sz="2400" i="1" dirty="0">
                <a:solidFill>
                  <a:schemeClr val="tx2">
                    <a:lumMod val="50000"/>
                    <a:lumOff val="50000"/>
                  </a:schemeClr>
                </a:solidFill>
              </a:rPr>
              <a:t>    </a:t>
            </a:r>
            <a:r>
              <a:rPr lang="en-GB" sz="2400" i="1" dirty="0" err="1">
                <a:solidFill>
                  <a:schemeClr val="tx2">
                    <a:lumMod val="50000"/>
                    <a:lumOff val="50000"/>
                  </a:schemeClr>
                </a:solidFill>
              </a:rPr>
              <a:t>emp_name</a:t>
            </a:r>
            <a:r>
              <a:rPr lang="en-GB" sz="2400" i="1" dirty="0">
                <a:solidFill>
                  <a:schemeClr val="tx2">
                    <a:lumMod val="50000"/>
                    <a:lumOff val="50000"/>
                  </a:schemeClr>
                </a:solidFill>
              </a:rPr>
              <a:t> = input("Enter the name of the employee to delete ")</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sql_query</a:t>
            </a:r>
            <a:r>
              <a:rPr lang="en-GB" sz="2400" i="1" dirty="0">
                <a:solidFill>
                  <a:schemeClr val="tx2">
                    <a:lumMod val="50000"/>
                    <a:lumOff val="50000"/>
                  </a:schemeClr>
                </a:solidFill>
              </a:rPr>
              <a:t> = "SELECT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p>
          <a:p>
            <a:r>
              <a:rPr lang="en-GB" sz="2400" i="1" dirty="0">
                <a:solidFill>
                  <a:schemeClr val="tx2">
                    <a:lumMod val="50000"/>
                    <a:lumOff val="50000"/>
                  </a:schemeClr>
                </a:solidFill>
              </a:rPr>
              <a:t>		FROM </a:t>
            </a:r>
            <a:r>
              <a:rPr lang="en-GB" sz="2400" i="1" dirty="0" err="1">
                <a:solidFill>
                  <a:schemeClr val="tx2">
                    <a:lumMod val="50000"/>
                    <a:lumOff val="50000"/>
                  </a:schemeClr>
                </a:solidFill>
              </a:rPr>
              <a:t>emp</a:t>
            </a:r>
            <a:r>
              <a:rPr lang="en-GB" sz="2400" i="1" dirty="0">
                <a:solidFill>
                  <a:schemeClr val="tx2">
                    <a:lumMod val="50000"/>
                    <a:lumOff val="50000"/>
                  </a:schemeClr>
                </a:solidFill>
              </a:rPr>
              <a:t> WHERE \							UPPER(</a:t>
            </a:r>
            <a:r>
              <a:rPr lang="en-GB" sz="2400" i="1" dirty="0" err="1">
                <a:solidFill>
                  <a:schemeClr val="tx2">
                    <a:lumMod val="50000"/>
                    <a:lumOff val="50000"/>
                  </a:schemeClr>
                </a:solidFill>
              </a:rPr>
              <a:t>ename</a:t>
            </a:r>
            <a:r>
              <a:rPr lang="en-GB" sz="2400" i="1" dirty="0">
                <a:solidFill>
                  <a:schemeClr val="tx2">
                    <a:lumMod val="50000"/>
                    <a:lumOff val="50000"/>
                  </a:schemeClr>
                </a:solidFill>
              </a:rPr>
              <a:t>)=UPPER(?)"</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sql_query</a:t>
            </a:r>
            <a:r>
              <a:rPr lang="en-GB" sz="2400" i="1" dirty="0">
                <a:solidFill>
                  <a:schemeClr val="tx2">
                    <a:lumMod val="50000"/>
                    <a:lumOff val="50000"/>
                  </a:schemeClr>
                </a:solidFill>
              </a:rPr>
              <a:t>,(</a:t>
            </a:r>
            <a:r>
              <a:rPr lang="en-GB" sz="2400" i="1" dirty="0" err="1">
                <a:solidFill>
                  <a:schemeClr val="tx2">
                    <a:lumMod val="50000"/>
                    <a:lumOff val="50000"/>
                  </a:schemeClr>
                </a:solidFill>
              </a:rPr>
              <a:t>emp_name</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emp_row</a:t>
            </a:r>
            <a:r>
              <a:rPr lang="en-GB" sz="2400" i="1" dirty="0">
                <a:solidFill>
                  <a:schemeClr val="tx2">
                    <a:lumMod val="50000"/>
                    <a:lumOff val="50000"/>
                  </a:schemeClr>
                </a:solidFill>
              </a:rPr>
              <a:t> = </a:t>
            </a:r>
            <a:r>
              <a:rPr lang="en-GB" sz="2400" i="1" dirty="0" err="1">
                <a:solidFill>
                  <a:schemeClr val="tx2">
                    <a:lumMod val="50000"/>
                    <a:lumOff val="50000"/>
                  </a:schemeClr>
                </a:solidFill>
              </a:rPr>
              <a:t>cursor.fetchone</a:t>
            </a:r>
            <a:r>
              <a:rPr lang="en-GB" sz="2400" i="1" dirty="0">
                <a:solidFill>
                  <a:schemeClr val="tx2">
                    <a:lumMod val="50000"/>
                    <a:lumOff val="50000"/>
                  </a:schemeClr>
                </a:solidFill>
              </a:rPr>
              <a:t>()		</a:t>
            </a:r>
            <a:r>
              <a:rPr lang="en-GB" sz="2400" dirty="0"/>
              <a:t>(continued on next slide)</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42317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deleting DATA – EXAMPLE 1</a:t>
            </a:r>
            <a:endParaRPr lang="en-GB" dirty="0"/>
          </a:p>
        </p:txBody>
      </p:sp>
      <p:sp>
        <p:nvSpPr>
          <p:cNvPr id="7" name="Rectangle 6"/>
          <p:cNvSpPr/>
          <p:nvPr/>
        </p:nvSpPr>
        <p:spPr>
          <a:xfrm>
            <a:off x="364966" y="953300"/>
            <a:ext cx="10023634" cy="4893647"/>
          </a:xfrm>
          <a:prstGeom prst="rect">
            <a:avLst/>
          </a:prstGeom>
        </p:spPr>
        <p:txBody>
          <a:bodyPr wrap="square">
            <a:spAutoFit/>
          </a:bodyPr>
          <a:lstStyle/>
          <a:p>
            <a:r>
              <a:rPr lang="en-GB" sz="2400" dirty="0"/>
              <a:t>(continued from previous slide)</a:t>
            </a:r>
          </a:p>
          <a:p>
            <a:endParaRPr lang="en-GB" sz="2400" i="1" dirty="0">
              <a:solidFill>
                <a:schemeClr val="tx2">
                  <a:lumMod val="50000"/>
                  <a:lumOff val="50000"/>
                </a:schemeClr>
              </a:solidFill>
            </a:endParaRPr>
          </a:p>
          <a:p>
            <a:r>
              <a:rPr lang="en-GB" sz="2400" i="1" dirty="0">
                <a:solidFill>
                  <a:schemeClr val="tx2">
                    <a:lumMod val="50000"/>
                    <a:lumOff val="50000"/>
                  </a:schemeClr>
                </a:solidFill>
              </a:rPr>
              <a:t>    if </a:t>
            </a:r>
            <a:r>
              <a:rPr lang="en-GB" sz="2400" i="1" dirty="0" err="1">
                <a:solidFill>
                  <a:schemeClr val="tx2">
                    <a:lumMod val="50000"/>
                    <a:lumOff val="50000"/>
                  </a:schemeClr>
                </a:solidFill>
              </a:rPr>
              <a:t>emp_row</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sql_delete</a:t>
            </a:r>
            <a:r>
              <a:rPr lang="en-GB" sz="2400" i="1" dirty="0">
                <a:solidFill>
                  <a:schemeClr val="tx2">
                    <a:lumMod val="50000"/>
                    <a:lumOff val="50000"/>
                  </a:schemeClr>
                </a:solidFill>
              </a:rPr>
              <a:t> = "DELETE FROM </a:t>
            </a:r>
            <a:r>
              <a:rPr lang="en-GB" sz="2400" i="1" dirty="0" err="1">
                <a:solidFill>
                  <a:schemeClr val="tx2">
                    <a:lumMod val="50000"/>
                    <a:lumOff val="50000"/>
                  </a:schemeClr>
                </a:solidFill>
              </a:rPr>
              <a:t>emp</a:t>
            </a:r>
            <a:r>
              <a:rPr lang="en-GB" sz="2400" i="1" dirty="0">
                <a:solidFill>
                  <a:schemeClr val="tx2">
                    <a:lumMod val="50000"/>
                    <a:lumOff val="50000"/>
                  </a:schemeClr>
                </a:solidFill>
              </a:rPr>
              <a:t> \</a:t>
            </a:r>
          </a:p>
          <a:p>
            <a:r>
              <a:rPr lang="en-GB" sz="2400" i="1" dirty="0">
                <a:solidFill>
                  <a:schemeClr val="tx2">
                    <a:lumMod val="50000"/>
                    <a:lumOff val="50000"/>
                  </a:schemeClr>
                </a:solidFill>
              </a:rPr>
              <a:t>		     WHERE </a:t>
            </a:r>
            <a:r>
              <a:rPr lang="en-GB" sz="2400" i="1" dirty="0" err="1">
                <a:solidFill>
                  <a:schemeClr val="tx2">
                    <a:lumMod val="50000"/>
                    <a:lumOff val="50000"/>
                  </a:schemeClr>
                </a:solidFill>
              </a:rPr>
              <a:t>empno</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sql_delete</a:t>
            </a:r>
            <a:r>
              <a:rPr lang="en-GB" sz="2400" i="1" dirty="0">
                <a:solidFill>
                  <a:schemeClr val="tx2">
                    <a:lumMod val="50000"/>
                    <a:lumOff val="50000"/>
                  </a:schemeClr>
                </a:solidFill>
              </a:rPr>
              <a:t>,(</a:t>
            </a:r>
            <a:r>
              <a:rPr lang="en-GB" sz="2400" i="1" dirty="0" err="1">
                <a:solidFill>
                  <a:schemeClr val="tx2">
                    <a:lumMod val="50000"/>
                    <a:lumOff val="50000"/>
                  </a:schemeClr>
                </a:solidFill>
              </a:rPr>
              <a:t>emp_row</a:t>
            </a:r>
            <a:r>
              <a:rPr lang="en-GB" sz="2400" i="1" dirty="0">
                <a:solidFill>
                  <a:schemeClr val="tx2">
                    <a:lumMod val="50000"/>
                    <a:lumOff val="50000"/>
                  </a:schemeClr>
                </a:solidFill>
              </a:rPr>
              <a:t>[0],))</a:t>
            </a:r>
          </a:p>
          <a:p>
            <a:r>
              <a:rPr lang="en-GB" sz="2400" i="1" dirty="0">
                <a:solidFill>
                  <a:schemeClr val="tx2">
                    <a:lumMod val="50000"/>
                    <a:lumOff val="50000"/>
                  </a:schemeClr>
                </a:solidFill>
              </a:rPr>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a:p>
            <a:r>
              <a:rPr lang="en-GB" sz="2400" i="1" dirty="0">
                <a:solidFill>
                  <a:schemeClr val="tx2">
                    <a:lumMod val="50000"/>
                    <a:lumOff val="50000"/>
                  </a:schemeClr>
                </a:solidFill>
              </a:rPr>
              <a:t>        print("Employee {0} deleted </a:t>
            </a:r>
            <a:r>
              <a:rPr lang="en-GB" sz="2400" i="1" dirty="0" err="1">
                <a:solidFill>
                  <a:schemeClr val="tx2">
                    <a:lumMod val="50000"/>
                    <a:lumOff val="50000"/>
                  </a:schemeClr>
                </a:solidFill>
              </a:rPr>
              <a:t>successfully".format</a:t>
            </a:r>
            <a:r>
              <a:rPr lang="en-GB" sz="2400" i="1" dirty="0">
                <a:solidFill>
                  <a:schemeClr val="tx2">
                    <a:lumMod val="50000"/>
                    <a:lumOff val="50000"/>
                  </a:schemeClr>
                </a:solidFill>
              </a:rPr>
              <a:t>(</a:t>
            </a:r>
            <a:r>
              <a:rPr lang="en-GB" sz="2400" i="1" dirty="0" err="1">
                <a:solidFill>
                  <a:schemeClr val="tx2">
                    <a:lumMod val="50000"/>
                    <a:lumOff val="50000"/>
                  </a:schemeClr>
                </a:solidFill>
              </a:rPr>
              <a:t>emp_name</a:t>
            </a:r>
            <a:r>
              <a:rPr lang="en-GB" sz="2400" i="1" dirty="0">
                <a:solidFill>
                  <a:schemeClr val="tx2">
                    <a:lumMod val="50000"/>
                    <a:lumOff val="50000"/>
                  </a:schemeClr>
                </a:solidFill>
              </a:rPr>
              <a:t>))</a:t>
            </a:r>
          </a:p>
          <a:p>
            <a:r>
              <a:rPr lang="en-GB" sz="2400" i="1" dirty="0">
                <a:solidFill>
                  <a:schemeClr val="tx2">
                    <a:lumMod val="50000"/>
                    <a:lumOff val="50000"/>
                  </a:schemeClr>
                </a:solidFill>
              </a:rPr>
              <a:t>    else:</a:t>
            </a:r>
          </a:p>
          <a:p>
            <a:r>
              <a:rPr lang="en-GB" sz="2400" i="1" dirty="0">
                <a:solidFill>
                  <a:schemeClr val="tx2">
                    <a:lumMod val="50000"/>
                    <a:lumOff val="50000"/>
                  </a:schemeClr>
                </a:solidFill>
              </a:rPr>
              <a:t>        print ("Employee entered not found in database")</a:t>
            </a:r>
          </a:p>
          <a:p>
            <a:r>
              <a:rPr lang="en-GB" sz="2400" i="1" dirty="0">
                <a:solidFill>
                  <a:schemeClr val="tx2">
                    <a:lumMod val="50000"/>
                    <a:lumOff val="50000"/>
                  </a:schemeClr>
                </a:solidFill>
              </a:rPr>
              <a:t>except </a:t>
            </a:r>
            <a:r>
              <a:rPr lang="en-GB" sz="2400" i="1" dirty="0" err="1">
                <a:solidFill>
                  <a:schemeClr val="tx2">
                    <a:lumMod val="50000"/>
                    <a:lumOff val="50000"/>
                  </a:schemeClr>
                </a:solidFill>
              </a:rPr>
              <a:t>db.Error</a:t>
            </a:r>
            <a:r>
              <a:rPr lang="en-GB" sz="2400" i="1" dirty="0">
                <a:solidFill>
                  <a:schemeClr val="tx2">
                    <a:lumMod val="50000"/>
                    <a:lumOff val="50000"/>
                  </a:schemeClr>
                </a:solidFill>
              </a:rPr>
              <a:t>:</a:t>
            </a:r>
          </a:p>
          <a:p>
            <a:r>
              <a:rPr lang="en-GB" sz="2400" i="1" dirty="0">
                <a:solidFill>
                  <a:schemeClr val="tx2">
                    <a:lumMod val="50000"/>
                    <a:lumOff val="50000"/>
                  </a:schemeClr>
                </a:solidFill>
              </a:rPr>
              <a:t>    print ("Employee cannot be deleted as they are a sales rep \ associated with customers or a manager of other employees")</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688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smtClean="0"/>
              <a:t>Using Python to manipulate data in a SQL database</a:t>
            </a:r>
            <a:endParaRPr lang="en-US" sz="1000" dirty="0"/>
          </a:p>
          <a:p>
            <a:endParaRPr lang="en-US" sz="1000" dirty="0"/>
          </a:p>
        </p:txBody>
      </p:sp>
      <p:sp>
        <p:nvSpPr>
          <p:cNvPr id="4" name="Title 3"/>
          <p:cNvSpPr>
            <a:spLocks noGrp="1"/>
          </p:cNvSpPr>
          <p:nvPr>
            <p:ph type="title"/>
          </p:nvPr>
        </p:nvSpPr>
        <p:spPr/>
        <p:txBody>
          <a:bodyPr>
            <a:normAutofit/>
          </a:bodyPr>
          <a:lstStyle/>
          <a:p>
            <a:r>
              <a:rPr lang="en-GB" dirty="0">
                <a:solidFill>
                  <a:schemeClr val="accent1"/>
                </a:solidFill>
              </a:rPr>
              <a:t>Python - Retrieving data (Recap)</a:t>
            </a:r>
            <a:endParaRPr lang="en-GB" dirty="0"/>
          </a:p>
        </p:txBody>
      </p:sp>
      <p:sp>
        <p:nvSpPr>
          <p:cNvPr id="7" name="Rectangle 6"/>
          <p:cNvSpPr/>
          <p:nvPr/>
        </p:nvSpPr>
        <p:spPr>
          <a:xfrm>
            <a:off x="364966" y="953300"/>
            <a:ext cx="9933941" cy="6001643"/>
          </a:xfrm>
          <a:prstGeom prst="rect">
            <a:avLst/>
          </a:prstGeom>
        </p:spPr>
        <p:txBody>
          <a:bodyPr wrap="square">
            <a:spAutoFit/>
          </a:bodyPr>
          <a:lstStyle/>
          <a:p>
            <a:r>
              <a:rPr lang="en-GB" sz="2400" dirty="0"/>
              <a:t>Last week , we saw how to retrieve data from a SQLite database in Python scripts. For example:</a:t>
            </a:r>
          </a:p>
          <a:p>
            <a:endParaRPr lang="en-GB" sz="2400" dirty="0"/>
          </a:p>
          <a:p>
            <a:r>
              <a:rPr lang="en-GB" sz="2400" dirty="0"/>
              <a:t>	</a:t>
            </a:r>
            <a:r>
              <a:rPr lang="en-GB" sz="2400" dirty="0">
                <a:solidFill>
                  <a:schemeClr val="tx2">
                    <a:lumMod val="50000"/>
                    <a:lumOff val="50000"/>
                  </a:schemeClr>
                </a:solidFill>
              </a:rPr>
              <a:t>import sqlite3</a:t>
            </a:r>
          </a:p>
          <a:p>
            <a:r>
              <a:rPr lang="en-GB" sz="2400" i="1" dirty="0">
                <a:solidFill>
                  <a:schemeClr val="tx2">
                    <a:lumMod val="50000"/>
                    <a:lumOff val="50000"/>
                  </a:schemeClr>
                </a:solidFill>
              </a:rPr>
              <a:t>	</a:t>
            </a:r>
            <a:r>
              <a:rPr lang="en-GB" sz="2400" i="1" dirty="0" err="1">
                <a:solidFill>
                  <a:schemeClr val="tx2">
                    <a:lumMod val="50000"/>
                    <a:lumOff val="50000"/>
                  </a:schemeClr>
                </a:solidFill>
              </a:rPr>
              <a:t>db</a:t>
            </a:r>
            <a:r>
              <a:rPr lang="en-GB" sz="2400" i="1" dirty="0">
                <a:solidFill>
                  <a:schemeClr val="tx2">
                    <a:lumMod val="50000"/>
                    <a:lumOff val="50000"/>
                  </a:schemeClr>
                </a:solidFill>
              </a:rPr>
              <a:t> = sqlite3.connect('u:/</a:t>
            </a:r>
            <a:r>
              <a:rPr lang="en-GB" sz="2400" i="1" dirty="0" err="1">
                <a:solidFill>
                  <a:schemeClr val="tx2">
                    <a:lumMod val="50000"/>
                    <a:lumOff val="50000"/>
                  </a:schemeClr>
                </a:solidFill>
              </a:rPr>
              <a:t>sqlite</a:t>
            </a:r>
            <a:r>
              <a:rPr lang="en-GB" sz="2400" i="1" dirty="0">
                <a:solidFill>
                  <a:schemeClr val="tx2">
                    <a:lumMod val="50000"/>
                    <a:lumOff val="50000"/>
                  </a:schemeClr>
                </a:solidFill>
              </a:rPr>
              <a:t>/</a:t>
            </a:r>
            <a:r>
              <a:rPr lang="en-GB" sz="2400" i="1" dirty="0" err="1">
                <a:solidFill>
                  <a:schemeClr val="tx2">
                    <a:lumMod val="50000"/>
                    <a:lumOff val="50000"/>
                  </a:schemeClr>
                </a:solidFill>
              </a:rPr>
              <a:t>teaching.db</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sql_query</a:t>
            </a:r>
            <a:r>
              <a:rPr lang="en-GB" sz="2400" i="1" dirty="0">
                <a:solidFill>
                  <a:schemeClr val="tx2">
                    <a:lumMod val="50000"/>
                    <a:lumOff val="50000"/>
                  </a:schemeClr>
                </a:solidFill>
              </a:rPr>
              <a:t> = </a:t>
            </a:r>
            <a:r>
              <a:rPr lang="en-GB" sz="2400" b="1" dirty="0">
                <a:solidFill>
                  <a:schemeClr val="tx2">
                    <a:lumMod val="50000"/>
                    <a:lumOff val="50000"/>
                  </a:schemeClr>
                </a:solidFill>
              </a:rPr>
              <a:t>"</a:t>
            </a:r>
            <a:r>
              <a:rPr lang="en-GB" sz="2400" i="1" dirty="0">
                <a:solidFill>
                  <a:schemeClr val="tx2">
                    <a:lumMod val="50000"/>
                    <a:lumOff val="50000"/>
                  </a:schemeClr>
                </a:solidFill>
              </a:rPr>
              <a:t>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FROM </a:t>
            </a:r>
            <a:r>
              <a:rPr lang="en-GB" sz="2400" i="1" dirty="0" err="1">
                <a:solidFill>
                  <a:schemeClr val="tx2">
                    <a:lumMod val="50000"/>
                    <a:lumOff val="50000"/>
                  </a:schemeClr>
                </a:solidFill>
              </a:rPr>
              <a:t>emp</a:t>
            </a:r>
            <a:r>
              <a:rPr lang="en-GB" sz="2400" b="1" dirty="0">
                <a:solidFill>
                  <a:schemeClr val="tx2">
                    <a:lumMod val="50000"/>
                    <a:lumOff val="50000"/>
                  </a:schemeClr>
                </a:solidFill>
              </a:rPr>
              <a:t>"</a:t>
            </a:r>
            <a:endParaRPr lang="en-GB" sz="2400" dirty="0">
              <a:solidFill>
                <a:schemeClr val="tx2">
                  <a:lumMod val="50000"/>
                  <a:lumOff val="50000"/>
                </a:schemeClr>
              </a:solidFill>
            </a:endParaRP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sql_query</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r>
              <a:rPr lang="en-GB" sz="2400" i="1" dirty="0" err="1">
                <a:solidFill>
                  <a:schemeClr val="tx2">
                    <a:lumMod val="50000"/>
                    <a:lumOff val="50000"/>
                  </a:schemeClr>
                </a:solidFill>
              </a:rPr>
              <a:t>cursor.fetchall</a:t>
            </a:r>
            <a:r>
              <a:rPr lang="en-GB" sz="2400" i="1" dirty="0">
                <a:solidFill>
                  <a:schemeClr val="tx2">
                    <a:lumMod val="50000"/>
                    <a:lumOff val="50000"/>
                  </a:schemeClr>
                </a:solidFill>
              </a:rPr>
              <a:t>()</a:t>
            </a:r>
          </a:p>
          <a:p>
            <a:r>
              <a:rPr lang="en-GB" sz="2400" i="1" dirty="0"/>
              <a:t>	</a:t>
            </a:r>
            <a:r>
              <a:rPr lang="en-GB" sz="2400" i="1" dirty="0">
                <a:solidFill>
                  <a:schemeClr val="tx2">
                    <a:lumMod val="50000"/>
                    <a:lumOff val="50000"/>
                  </a:schemeClr>
                </a:solidFill>
              </a:rPr>
              <a:t>print("</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smtClean="0">
                <a:solidFill>
                  <a:schemeClr val="tx2">
                    <a:lumMod val="50000"/>
                    <a:lumOff val="50000"/>
                  </a:schemeClr>
                </a:solidFill>
              </a:rPr>
              <a:t>Name   </a:t>
            </a:r>
            <a:r>
              <a:rPr lang="en-GB" sz="2400" i="1" dirty="0" err="1" smtClean="0">
                <a:solidFill>
                  <a:schemeClr val="tx2">
                    <a:lumMod val="50000"/>
                    <a:lumOff val="50000"/>
                  </a:schemeClr>
                </a:solidFill>
              </a:rPr>
              <a:t>Monthly_Salary</a:t>
            </a:r>
            <a:r>
              <a:rPr lang="en-GB" sz="2400" i="1" dirty="0">
                <a:solidFill>
                  <a:schemeClr val="tx2">
                    <a:lumMod val="50000"/>
                    <a:lumOff val="50000"/>
                  </a:schemeClr>
                </a:solidFill>
              </a:rPr>
              <a:t>")</a:t>
            </a:r>
            <a:endParaRPr lang="en-GB" sz="2400" dirty="0">
              <a:solidFill>
                <a:schemeClr val="tx2">
                  <a:lumMod val="50000"/>
                  <a:lumOff val="50000"/>
                </a:schemeClr>
              </a:solidFill>
            </a:endParaRPr>
          </a:p>
          <a:p>
            <a:r>
              <a:rPr lang="en-GB" sz="2400" i="1" dirty="0">
                <a:solidFill>
                  <a:schemeClr val="tx2">
                    <a:lumMod val="50000"/>
                    <a:lumOff val="50000"/>
                  </a:schemeClr>
                </a:solidFill>
              </a:rPr>
              <a:t>	for </a:t>
            </a:r>
            <a:r>
              <a:rPr lang="en-GB" sz="2400" i="1" dirty="0" err="1">
                <a:solidFill>
                  <a:schemeClr val="tx2">
                    <a:lumMod val="50000"/>
                    <a:lumOff val="50000"/>
                  </a:schemeClr>
                </a:solidFill>
              </a:rPr>
              <a:t>emp_row</a:t>
            </a:r>
            <a:r>
              <a:rPr lang="en-GB" sz="2400" i="1" dirty="0">
                <a:solidFill>
                  <a:schemeClr val="tx2">
                    <a:lumMod val="50000"/>
                    <a:lumOff val="50000"/>
                  </a:schemeClr>
                </a:solidFill>
              </a:rPr>
              <a:t> in </a:t>
            </a:r>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empno</a:t>
            </a:r>
            <a:r>
              <a:rPr lang="en-GB" sz="2400" i="1" dirty="0">
                <a:solidFill>
                  <a:schemeClr val="tx2">
                    <a:lumMod val="50000"/>
                    <a:lumOff val="50000"/>
                  </a:schemeClr>
                </a:solidFill>
              </a:rPr>
              <a:t> = </a:t>
            </a:r>
            <a:r>
              <a:rPr lang="en-GB" sz="2400" i="1" dirty="0" err="1">
                <a:solidFill>
                  <a:schemeClr val="tx2">
                    <a:lumMod val="50000"/>
                    <a:lumOff val="50000"/>
                  </a:schemeClr>
                </a:solidFill>
              </a:rPr>
              <a:t>emp_row</a:t>
            </a:r>
            <a:r>
              <a:rPr lang="en-GB" sz="2400" i="1" dirty="0">
                <a:solidFill>
                  <a:schemeClr val="tx2">
                    <a:lumMod val="50000"/>
                    <a:lumOff val="50000"/>
                  </a:schemeClr>
                </a:solidFill>
              </a:rPr>
              <a:t>[0]</a:t>
            </a:r>
          </a:p>
          <a:p>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 </a:t>
            </a:r>
            <a:r>
              <a:rPr lang="en-GB" sz="2400" i="1" dirty="0" err="1">
                <a:solidFill>
                  <a:schemeClr val="tx2">
                    <a:lumMod val="50000"/>
                    <a:lumOff val="50000"/>
                  </a:schemeClr>
                </a:solidFill>
              </a:rPr>
              <a:t>emp_row</a:t>
            </a:r>
            <a:r>
              <a:rPr lang="en-GB" sz="2400" i="1" dirty="0">
                <a:solidFill>
                  <a:schemeClr val="tx2">
                    <a:lumMod val="50000"/>
                    <a:lumOff val="50000"/>
                  </a:schemeClr>
                </a:solidFill>
              </a:rPr>
              <a:t>[1]</a:t>
            </a:r>
          </a:p>
          <a:p>
            <a:r>
              <a:rPr lang="en-GB" sz="2400" i="1" dirty="0">
                <a:solidFill>
                  <a:schemeClr val="tx2">
                    <a:lumMod val="50000"/>
                    <a:lumOff val="50000"/>
                  </a:schemeClr>
                </a:solidFill>
              </a:rPr>
              <a: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 </a:t>
            </a:r>
            <a:r>
              <a:rPr lang="en-GB" sz="2400" i="1" dirty="0" err="1">
                <a:solidFill>
                  <a:schemeClr val="tx2">
                    <a:lumMod val="50000"/>
                    <a:lumOff val="50000"/>
                  </a:schemeClr>
                </a:solidFill>
              </a:rPr>
              <a:t>emp_row</a:t>
            </a:r>
            <a:r>
              <a:rPr lang="en-GB" sz="2400" i="1" dirty="0">
                <a:solidFill>
                  <a:schemeClr val="tx2">
                    <a:lumMod val="50000"/>
                    <a:lumOff val="50000"/>
                  </a:schemeClr>
                </a:solidFill>
              </a:rPr>
              <a:t>[2]</a:t>
            </a:r>
            <a:endParaRPr lang="en-GB" sz="2400" dirty="0">
              <a:solidFill>
                <a:schemeClr val="tx2">
                  <a:lumMod val="50000"/>
                  <a:lumOff val="50000"/>
                </a:schemeClr>
              </a:solidFill>
            </a:endParaRPr>
          </a:p>
          <a:p>
            <a:r>
              <a:rPr lang="en-GB" sz="2400" i="1" dirty="0"/>
              <a:t>		</a:t>
            </a:r>
            <a:r>
              <a:rPr lang="en-GB" sz="2000" i="1" dirty="0">
                <a:solidFill>
                  <a:schemeClr val="tx2">
                    <a:lumMod val="50000"/>
                    <a:lumOff val="50000"/>
                  </a:schemeClr>
                </a:solidFill>
              </a:rPr>
              <a:t>print</a:t>
            </a:r>
            <a:r>
              <a:rPr lang="en-GB" sz="2000" i="1" dirty="0" smtClean="0">
                <a:solidFill>
                  <a:schemeClr val="tx2">
                    <a:lumMod val="50000"/>
                    <a:lumOff val="50000"/>
                  </a:schemeClr>
                </a:solidFill>
              </a:rPr>
              <a:t>(</a:t>
            </a:r>
            <a:r>
              <a:rPr lang="en-GB" sz="2000" b="1" dirty="0">
                <a:solidFill>
                  <a:schemeClr val="tx2">
                    <a:lumMod val="50000"/>
                    <a:lumOff val="50000"/>
                  </a:schemeClr>
                </a:solidFill>
              </a:rPr>
              <a:t>"</a:t>
            </a:r>
            <a:r>
              <a:rPr lang="en-GB" sz="2000" i="1" dirty="0" smtClean="0">
                <a:solidFill>
                  <a:schemeClr val="tx2">
                    <a:lumMod val="50000"/>
                    <a:lumOff val="50000"/>
                  </a:schemeClr>
                </a:solidFill>
              </a:rPr>
              <a:t>{</a:t>
            </a:r>
            <a:r>
              <a:rPr lang="en-GB" sz="2000" i="1" dirty="0">
                <a:solidFill>
                  <a:schemeClr val="tx2">
                    <a:lumMod val="50000"/>
                    <a:lumOff val="50000"/>
                  </a:schemeClr>
                </a:solidFill>
              </a:rPr>
              <a:t>0:5} {1:9} £{2:10.2f</a:t>
            </a:r>
            <a:r>
              <a:rPr lang="en-GB" sz="2000" i="1" dirty="0" smtClean="0">
                <a:solidFill>
                  <a:schemeClr val="tx2">
                    <a:lumMod val="50000"/>
                    <a:lumOff val="50000"/>
                  </a:schemeClr>
                </a:solidFill>
              </a:rPr>
              <a:t>}</a:t>
            </a:r>
            <a:r>
              <a:rPr lang="en-GB" sz="2000" b="1" dirty="0" smtClean="0">
                <a:solidFill>
                  <a:schemeClr val="tx2">
                    <a:lumMod val="50000"/>
                    <a:lumOff val="50000"/>
                  </a:schemeClr>
                </a:solidFill>
              </a:rPr>
              <a:t>"</a:t>
            </a:r>
            <a:r>
              <a:rPr lang="en-GB" sz="2000" i="1" dirty="0" smtClean="0">
                <a:solidFill>
                  <a:schemeClr val="tx2">
                    <a:lumMod val="50000"/>
                    <a:lumOff val="50000"/>
                  </a:schemeClr>
                </a:solidFill>
              </a:rPr>
              <a:t>.</a:t>
            </a:r>
            <a:r>
              <a:rPr lang="en-GB" sz="2000" i="1" dirty="0">
                <a:solidFill>
                  <a:schemeClr val="tx2">
                    <a:lumMod val="50000"/>
                    <a:lumOff val="50000"/>
                  </a:schemeClr>
                </a:solidFill>
              </a:rPr>
              <a:t>format(</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r>
              <a:rPr lang="en-GB" sz="2000" i="1" dirty="0" err="1">
                <a:solidFill>
                  <a:schemeClr val="tx2">
                    <a:lumMod val="50000"/>
                    <a:lumOff val="50000"/>
                  </a:schemeClr>
                </a:solidFill>
              </a:rPr>
              <a:t>ename</a:t>
            </a:r>
            <a:r>
              <a:rPr lang="en-GB" sz="2000" i="1" dirty="0">
                <a:solidFill>
                  <a:schemeClr val="tx2">
                    <a:lumMod val="50000"/>
                    <a:lumOff val="50000"/>
                  </a:schemeClr>
                </a:solidFill>
              </a:rPr>
              <a: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a:t>
            </a:r>
          </a:p>
          <a:p>
            <a:endParaRPr lang="en-GB" sz="2400" i="1" dirty="0">
              <a:solidFill>
                <a:schemeClr val="tx2">
                  <a:lumMod val="50000"/>
                  <a:lumOff val="50000"/>
                </a:schemeClr>
              </a:solidFill>
            </a:endParaRPr>
          </a:p>
          <a:p>
            <a:endParaRPr lang="en-GB" sz="2400" i="1" dirty="0">
              <a:solidFill>
                <a:schemeClr val="tx2">
                  <a:lumMod val="50000"/>
                  <a:lumOff val="50000"/>
                </a:schemeClr>
              </a:solidFill>
            </a:endParaRPr>
          </a:p>
        </p:txBody>
      </p:sp>
    </p:spTree>
    <p:extLst>
      <p:ext uri="{BB962C8B-B14F-4D97-AF65-F5344CB8AC3E}">
        <p14:creationId xmlns:p14="http://schemas.microsoft.com/office/powerpoint/2010/main" val="262968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271523"/>
            <a:ext cx="9794240" cy="693677"/>
          </a:xfrm>
        </p:spPr>
        <p:txBody>
          <a:bodyPr>
            <a:normAutofit/>
          </a:bodyPr>
          <a:lstStyle/>
          <a:p>
            <a:r>
              <a:rPr lang="en-GB" dirty="0">
                <a:solidFill>
                  <a:schemeClr val="accent1"/>
                </a:solidFill>
              </a:rPr>
              <a:t>Python – </a:t>
            </a:r>
            <a:r>
              <a:rPr lang="en-GB" dirty="0" err="1">
                <a:solidFill>
                  <a:schemeClr val="accent1"/>
                </a:solidFill>
              </a:rPr>
              <a:t>extendIng</a:t>
            </a:r>
            <a:r>
              <a:rPr lang="en-GB" dirty="0">
                <a:solidFill>
                  <a:schemeClr val="accent1"/>
                </a:solidFill>
              </a:rPr>
              <a:t> the database </a:t>
            </a:r>
            <a:endParaRPr lang="en-GB" dirty="0"/>
          </a:p>
        </p:txBody>
      </p:sp>
      <p:sp>
        <p:nvSpPr>
          <p:cNvPr id="7" name="Rectangle 6"/>
          <p:cNvSpPr/>
          <p:nvPr/>
        </p:nvSpPr>
        <p:spPr>
          <a:xfrm>
            <a:off x="364966" y="984744"/>
            <a:ext cx="9933941" cy="6001643"/>
          </a:xfrm>
          <a:prstGeom prst="rect">
            <a:avLst/>
          </a:prstGeom>
        </p:spPr>
        <p:txBody>
          <a:bodyPr wrap="square">
            <a:spAutoFit/>
          </a:bodyPr>
          <a:lstStyle/>
          <a:p>
            <a:r>
              <a:rPr lang="en-GB" sz="2400" dirty="0"/>
              <a:t>In most circumstances, the main database tables and other objects will have been created in advance of writing Python scripts or other application code. However, there are occasions where you want to create additional tables during the execution of a Python script.</a:t>
            </a:r>
          </a:p>
          <a:p>
            <a:endParaRPr lang="en-GB" sz="2400" dirty="0"/>
          </a:p>
          <a:p>
            <a:r>
              <a:rPr lang="en-GB" sz="2400" dirty="0"/>
              <a:t>For the </a:t>
            </a:r>
            <a:r>
              <a:rPr lang="en-GB" sz="2400" dirty="0" err="1"/>
              <a:t>MySports</a:t>
            </a:r>
            <a:r>
              <a:rPr lang="en-GB" sz="2400" dirty="0"/>
              <a:t> database, its been decided that all changes to the database (inserts, updates and deletes) need to be recorded in an audit log table with the following structure:</a:t>
            </a:r>
          </a:p>
          <a:p>
            <a:endParaRPr lang="en-GB" sz="2400" dirty="0"/>
          </a:p>
          <a:p>
            <a:r>
              <a:rPr lang="en-GB" sz="2400" dirty="0"/>
              <a:t>	</a:t>
            </a:r>
            <a:r>
              <a:rPr lang="en-GB" sz="2400" dirty="0" err="1"/>
              <a:t>Audit_log_no</a:t>
            </a:r>
            <a:r>
              <a:rPr lang="en-GB" sz="2400" dirty="0"/>
              <a:t> 		INTEGER	PRIMARY KEY</a:t>
            </a:r>
          </a:p>
          <a:p>
            <a:r>
              <a:rPr lang="en-GB" sz="2400" dirty="0"/>
              <a:t>	</a:t>
            </a:r>
            <a:r>
              <a:rPr lang="en-GB" sz="2400" dirty="0" err="1"/>
              <a:t>Table_changed</a:t>
            </a:r>
            <a:r>
              <a:rPr lang="en-GB" sz="2400" dirty="0"/>
              <a:t>		TEXT</a:t>
            </a:r>
          </a:p>
          <a:p>
            <a:r>
              <a:rPr lang="en-GB" sz="2400" dirty="0"/>
              <a:t>	</a:t>
            </a:r>
            <a:r>
              <a:rPr lang="en-GB" sz="2400" dirty="0" err="1"/>
              <a:t>When_changed</a:t>
            </a:r>
            <a:r>
              <a:rPr lang="en-GB" sz="2400" dirty="0"/>
              <a:t>		TEXT</a:t>
            </a:r>
          </a:p>
          <a:p>
            <a:r>
              <a:rPr lang="en-GB" sz="2400" dirty="0"/>
              <a:t>	</a:t>
            </a:r>
            <a:r>
              <a:rPr lang="en-GB" sz="2400" dirty="0" err="1"/>
              <a:t>Change_type</a:t>
            </a:r>
            <a:r>
              <a:rPr lang="en-GB" sz="2400" dirty="0"/>
              <a:t>		TEXT</a:t>
            </a:r>
          </a:p>
          <a:p>
            <a:r>
              <a:rPr lang="en-GB" sz="2400" dirty="0"/>
              <a:t>	</a:t>
            </a:r>
            <a:r>
              <a:rPr lang="en-GB" sz="2400" dirty="0" err="1"/>
              <a:t>Primary_key_value</a:t>
            </a:r>
            <a:r>
              <a:rPr lang="en-GB" sz="2400" dirty="0"/>
              <a:t>	TEXT</a:t>
            </a:r>
          </a:p>
          <a:p>
            <a:r>
              <a:rPr lang="en-GB" sz="2400" dirty="0"/>
              <a:t>	</a:t>
            </a:r>
            <a:r>
              <a:rPr lang="en-GB" sz="2400" dirty="0" err="1"/>
              <a:t>Old_value</a:t>
            </a:r>
            <a:r>
              <a:rPr lang="en-GB" sz="2400" dirty="0"/>
              <a:t>		TEXT</a:t>
            </a:r>
          </a:p>
          <a:p>
            <a:r>
              <a:rPr lang="en-GB" sz="2400" dirty="0"/>
              <a:t>	</a:t>
            </a:r>
            <a:r>
              <a:rPr lang="en-GB" sz="2400" dirty="0" err="1"/>
              <a:t>New_value</a:t>
            </a:r>
            <a:r>
              <a:rPr lang="en-GB" sz="2400" dirty="0"/>
              <a:t>		TEXT</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74569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Python – creating a table </a:t>
            </a:r>
            <a:endParaRPr lang="en-GB" dirty="0"/>
          </a:p>
        </p:txBody>
      </p:sp>
      <p:sp>
        <p:nvSpPr>
          <p:cNvPr id="7" name="Rectangle 6"/>
          <p:cNvSpPr/>
          <p:nvPr/>
        </p:nvSpPr>
        <p:spPr>
          <a:xfrm>
            <a:off x="364966" y="1232700"/>
            <a:ext cx="9933941" cy="4893647"/>
          </a:xfrm>
          <a:prstGeom prst="rect">
            <a:avLst/>
          </a:prstGeom>
        </p:spPr>
        <p:txBody>
          <a:bodyPr wrap="square">
            <a:spAutoFit/>
          </a:bodyPr>
          <a:lstStyle/>
          <a:p>
            <a:r>
              <a:rPr lang="en-GB" sz="2400" dirty="0"/>
              <a:t>To create a table, we create a cursor object as before and then use </a:t>
            </a:r>
            <a:r>
              <a:rPr lang="en-GB" sz="2400" dirty="0" err="1"/>
              <a:t>cursor.execute</a:t>
            </a:r>
            <a:r>
              <a:rPr lang="en-GB" sz="2400" dirty="0"/>
              <a:t> to execute the statement.</a:t>
            </a:r>
          </a:p>
          <a:p>
            <a:endParaRPr lang="en-GB" sz="2400" dirty="0"/>
          </a:p>
          <a:p>
            <a:r>
              <a:rPr lang="en-GB" sz="2400" i="1" dirty="0">
                <a:solidFill>
                  <a:schemeClr val="tx2">
                    <a:lumMod val="50000"/>
                    <a:lumOff val="50000"/>
                  </a:schemeClr>
                </a:solidFill>
              </a:rPr>
              <a:t>	cursor = </a:t>
            </a:r>
            <a:r>
              <a:rPr lang="en-GB" sz="2400" i="1" dirty="0" err="1">
                <a:solidFill>
                  <a:schemeClr val="tx2">
                    <a:lumMod val="50000"/>
                    <a:lumOff val="50000"/>
                  </a:schemeClr>
                </a:solidFill>
              </a:rPr>
              <a:t>db.cursor</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('''CREATE TABLE IF NOT EXISTS AUDIT_LOG (</a:t>
            </a:r>
            <a:r>
              <a:rPr lang="en-GB" sz="2400" i="1" dirty="0" err="1">
                <a:solidFill>
                  <a:schemeClr val="tx2">
                    <a:lumMod val="50000"/>
                    <a:lumOff val="50000"/>
                  </a:schemeClr>
                </a:solidFill>
              </a:rPr>
              <a:t>audit_log_no</a:t>
            </a:r>
            <a:r>
              <a:rPr lang="en-GB" sz="2400" i="1" dirty="0">
                <a:solidFill>
                  <a:schemeClr val="tx2">
                    <a:lumMod val="50000"/>
                    <a:lumOff val="50000"/>
                  </a:schemeClr>
                </a:solidFill>
              </a:rPr>
              <a:t> INTEGER PRIMARY KEY AUTOINCREMENT , </a:t>
            </a:r>
            <a:r>
              <a:rPr lang="en-GB" sz="2400" i="1" dirty="0" err="1">
                <a:solidFill>
                  <a:schemeClr val="tx2">
                    <a:lumMod val="50000"/>
                    <a:lumOff val="50000"/>
                  </a:schemeClr>
                </a:solidFill>
              </a:rPr>
              <a:t>table_changed</a:t>
            </a:r>
            <a:r>
              <a:rPr lang="en-GB" sz="2400" i="1" dirty="0">
                <a:solidFill>
                  <a:schemeClr val="tx2">
                    <a:lumMod val="50000"/>
                    <a:lumOff val="50000"/>
                  </a:schemeClr>
                </a:solidFill>
              </a:rPr>
              <a:t> TEXT, </a:t>
            </a:r>
            <a:r>
              <a:rPr lang="en-GB" sz="2400" i="1" dirty="0" err="1">
                <a:solidFill>
                  <a:schemeClr val="tx2">
                    <a:lumMod val="50000"/>
                    <a:lumOff val="50000"/>
                  </a:schemeClr>
                </a:solidFill>
              </a:rPr>
              <a:t>when_changed</a:t>
            </a:r>
            <a:r>
              <a:rPr lang="en-GB" sz="2400" i="1" dirty="0">
                <a:solidFill>
                  <a:schemeClr val="tx2">
                    <a:lumMod val="50000"/>
                    <a:lumOff val="50000"/>
                  </a:schemeClr>
                </a:solidFill>
              </a:rPr>
              <a:t> TEXT, </a:t>
            </a:r>
            <a:r>
              <a:rPr lang="en-GB" sz="2400" i="1" dirty="0" err="1">
                <a:solidFill>
                  <a:schemeClr val="tx2">
                    <a:lumMod val="50000"/>
                    <a:lumOff val="50000"/>
                  </a:schemeClr>
                </a:solidFill>
              </a:rPr>
              <a:t>change_type</a:t>
            </a:r>
            <a:r>
              <a:rPr lang="en-GB" sz="2400" i="1" dirty="0">
                <a:solidFill>
                  <a:schemeClr val="tx2">
                    <a:lumMod val="50000"/>
                    <a:lumOff val="50000"/>
                  </a:schemeClr>
                </a:solidFill>
              </a:rPr>
              <a:t> TEXT, </a:t>
            </a:r>
            <a:r>
              <a:rPr lang="en-GB" sz="2400" i="1" dirty="0" err="1">
                <a:solidFill>
                  <a:schemeClr val="tx2">
                    <a:lumMod val="50000"/>
                    <a:lumOff val="50000"/>
                  </a:schemeClr>
                </a:solidFill>
              </a:rPr>
              <a:t>row_changed</a:t>
            </a:r>
            <a:r>
              <a:rPr lang="en-GB" sz="2400" i="1" dirty="0">
                <a:solidFill>
                  <a:schemeClr val="tx2">
                    <a:lumMod val="50000"/>
                    <a:lumOff val="50000"/>
                  </a:schemeClr>
                </a:solidFill>
              </a:rPr>
              <a:t> INTEGER, </a:t>
            </a:r>
            <a:r>
              <a:rPr lang="en-GB" sz="2400" i="1" dirty="0" err="1">
                <a:solidFill>
                  <a:schemeClr val="tx2">
                    <a:lumMod val="50000"/>
                    <a:lumOff val="50000"/>
                  </a:schemeClr>
                </a:solidFill>
              </a:rPr>
              <a:t>old_value</a:t>
            </a:r>
            <a:r>
              <a:rPr lang="en-GB" sz="2400" i="1" dirty="0">
                <a:solidFill>
                  <a:schemeClr val="tx2">
                    <a:lumMod val="50000"/>
                    <a:lumOff val="50000"/>
                  </a:schemeClr>
                </a:solidFill>
              </a:rPr>
              <a:t> TEXT, </a:t>
            </a:r>
            <a:r>
              <a:rPr lang="en-GB" sz="2400" i="1" dirty="0" err="1">
                <a:solidFill>
                  <a:schemeClr val="tx2">
                    <a:lumMod val="50000"/>
                    <a:lumOff val="50000"/>
                  </a:schemeClr>
                </a:solidFill>
              </a:rPr>
              <a:t>new_value</a:t>
            </a:r>
            <a:r>
              <a:rPr lang="en-GB" sz="2400" i="1" dirty="0">
                <a:solidFill>
                  <a:schemeClr val="tx2">
                    <a:lumMod val="50000"/>
                    <a:lumOff val="50000"/>
                  </a:schemeClr>
                </a:solidFill>
              </a:rPr>
              <a:t> TEXT)'‘)</a:t>
            </a:r>
          </a:p>
          <a:p>
            <a:r>
              <a:rPr lang="en-GB" sz="2400" i="1" dirty="0">
                <a:solidFill>
                  <a:schemeClr val="tx2">
                    <a:lumMod val="50000"/>
                    <a:lumOff val="50000"/>
                  </a:schemeClr>
                </a:solidFill>
              </a:rPr>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a:p>
            <a:endParaRPr lang="en-GB" sz="2400" dirty="0">
              <a:solidFill>
                <a:schemeClr val="tx2">
                  <a:lumMod val="50000"/>
                  <a:lumOff val="50000"/>
                </a:schemeClr>
              </a:solidFill>
            </a:endParaRPr>
          </a:p>
          <a:p>
            <a:r>
              <a:rPr lang="en-GB" sz="2400" dirty="0"/>
              <a:t>The IF NOT EXISTS clause in the CREATE TABLE statement will ensure that the table is only created if it doesn’t already exist to stop an exception from being raised. </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55272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Python – populating the table </a:t>
            </a:r>
            <a:endParaRPr lang="en-GB" dirty="0"/>
          </a:p>
        </p:txBody>
      </p:sp>
      <p:sp>
        <p:nvSpPr>
          <p:cNvPr id="7" name="Rectangle 6"/>
          <p:cNvSpPr/>
          <p:nvPr/>
        </p:nvSpPr>
        <p:spPr>
          <a:xfrm>
            <a:off x="364966" y="1232700"/>
            <a:ext cx="9933941" cy="5632311"/>
          </a:xfrm>
          <a:prstGeom prst="rect">
            <a:avLst/>
          </a:prstGeom>
        </p:spPr>
        <p:txBody>
          <a:bodyPr wrap="square">
            <a:spAutoFit/>
          </a:bodyPr>
          <a:lstStyle/>
          <a:p>
            <a:r>
              <a:rPr lang="en-GB" sz="2400" dirty="0"/>
              <a:t>The following section of code shows an update of a customer’s credit limit and the corresponding insert into the </a:t>
            </a:r>
            <a:r>
              <a:rPr lang="en-GB" sz="2400" dirty="0" err="1"/>
              <a:t>audit_log</a:t>
            </a:r>
            <a:r>
              <a:rPr lang="en-GB" sz="2400" dirty="0"/>
              <a:t> table to record the change.</a:t>
            </a:r>
          </a:p>
          <a:p>
            <a:endParaRPr lang="en-GB" sz="2400" dirty="0"/>
          </a:p>
          <a:p>
            <a:r>
              <a:rPr lang="en-GB" sz="2400" i="1" dirty="0">
                <a:solidFill>
                  <a:schemeClr val="tx2">
                    <a:lumMod val="50000"/>
                    <a:lumOff val="50000"/>
                  </a:schemeClr>
                </a:solidFill>
              </a:rPr>
              <a:t>cursor = </a:t>
            </a:r>
            <a:r>
              <a:rPr lang="en-GB" sz="2400" i="1" dirty="0" err="1">
                <a:solidFill>
                  <a:schemeClr val="tx2">
                    <a:lumMod val="50000"/>
                    <a:lumOff val="50000"/>
                  </a:schemeClr>
                </a:solidFill>
              </a:rPr>
              <a:t>db.cursor</a:t>
            </a:r>
            <a:r>
              <a:rPr lang="en-GB" sz="2400" i="1" dirty="0">
                <a:solidFill>
                  <a:schemeClr val="tx2">
                    <a:lumMod val="50000"/>
                    <a:lumOff val="50000"/>
                  </a:schemeClr>
                </a:solidFill>
              </a:rPr>
              <a:t>()</a:t>
            </a:r>
          </a:p>
          <a:p>
            <a:r>
              <a:rPr lang="en-GB" sz="2400" i="1" dirty="0" err="1">
                <a:solidFill>
                  <a:schemeClr val="tx2">
                    <a:lumMod val="50000"/>
                    <a:lumOff val="50000"/>
                  </a:schemeClr>
                </a:solidFill>
              </a:rPr>
              <a:t>sql_update</a:t>
            </a:r>
            <a:r>
              <a:rPr lang="en-GB" sz="2400" i="1" dirty="0">
                <a:solidFill>
                  <a:schemeClr val="tx2">
                    <a:lumMod val="50000"/>
                    <a:lumOff val="50000"/>
                  </a:schemeClr>
                </a:solidFill>
              </a:rPr>
              <a:t> = UPDATE customer \</a:t>
            </a:r>
          </a:p>
          <a:p>
            <a:r>
              <a:rPr lang="en-GB" sz="2400" i="1" dirty="0">
                <a:solidFill>
                  <a:schemeClr val="tx2">
                    <a:lumMod val="50000"/>
                    <a:lumOff val="50000"/>
                  </a:schemeClr>
                </a:solidFill>
              </a:rPr>
              <a:t>	         SET </a:t>
            </a:r>
            <a:r>
              <a:rPr lang="en-GB" sz="2400" i="1" dirty="0" err="1">
                <a:solidFill>
                  <a:schemeClr val="tx2">
                    <a:lumMod val="50000"/>
                    <a:lumOff val="50000"/>
                  </a:schemeClr>
                </a:solidFill>
              </a:rPr>
              <a:t>creditlimit</a:t>
            </a:r>
            <a:r>
              <a:rPr lang="en-GB" sz="2400" i="1" dirty="0">
                <a:solidFill>
                  <a:schemeClr val="tx2">
                    <a:lumMod val="50000"/>
                    <a:lumOff val="50000"/>
                  </a:schemeClr>
                </a:solidFill>
              </a:rPr>
              <a:t>=(?) \</a:t>
            </a:r>
          </a:p>
          <a:p>
            <a:r>
              <a:rPr lang="en-GB" sz="2400" i="1" dirty="0">
                <a:solidFill>
                  <a:schemeClr val="tx2">
                    <a:lumMod val="50000"/>
                    <a:lumOff val="50000"/>
                  </a:schemeClr>
                </a:solidFill>
              </a:rPr>
              <a:t>	         WHERE </a:t>
            </a:r>
            <a:r>
              <a:rPr lang="en-GB" sz="2400" i="1" dirty="0" err="1">
                <a:solidFill>
                  <a:schemeClr val="tx2">
                    <a:lumMod val="50000"/>
                    <a:lumOff val="50000"/>
                  </a:schemeClr>
                </a:solidFill>
              </a:rPr>
              <a:t>custid</a:t>
            </a:r>
            <a:r>
              <a:rPr lang="en-GB" sz="2400" i="1" dirty="0">
                <a:solidFill>
                  <a:schemeClr val="tx2">
                    <a:lumMod val="50000"/>
                    <a:lumOff val="50000"/>
                  </a:schemeClr>
                </a:solidFill>
              </a:rPr>
              <a:t>=(?)”</a:t>
            </a:r>
          </a:p>
          <a:p>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sql_update</a:t>
            </a:r>
            <a:r>
              <a:rPr lang="en-GB" sz="2400" i="1" dirty="0">
                <a:solidFill>
                  <a:schemeClr val="tx2">
                    <a:lumMod val="50000"/>
                    <a:lumOff val="50000"/>
                  </a:schemeClr>
                </a:solidFill>
              </a:rPr>
              <a:t>,(</a:t>
            </a:r>
            <a:r>
              <a:rPr lang="en-GB" sz="2400" i="1" dirty="0" err="1">
                <a:solidFill>
                  <a:schemeClr val="tx2">
                    <a:lumMod val="50000"/>
                    <a:lumOff val="50000"/>
                  </a:schemeClr>
                </a:solidFill>
              </a:rPr>
              <a:t>new_limit,curr_cust</a:t>
            </a:r>
            <a:r>
              <a:rPr lang="en-GB" sz="2400" i="1" dirty="0">
                <a:solidFill>
                  <a:schemeClr val="tx2">
                    <a:lumMod val="50000"/>
                    <a:lumOff val="50000"/>
                  </a:schemeClr>
                </a:solidFill>
              </a:rPr>
              <a:t>)</a:t>
            </a:r>
          </a:p>
          <a:p>
            <a:r>
              <a:rPr lang="en-GB" sz="2400" i="1" dirty="0" err="1">
                <a:solidFill>
                  <a:schemeClr val="tx2">
                    <a:lumMod val="50000"/>
                    <a:lumOff val="50000"/>
                  </a:schemeClr>
                </a:solidFill>
              </a:rPr>
              <a:t>sql_insert</a:t>
            </a:r>
            <a:r>
              <a:rPr lang="en-GB" sz="2400" i="1" dirty="0">
                <a:solidFill>
                  <a:schemeClr val="tx2">
                    <a:lumMod val="50000"/>
                    <a:lumOff val="50000"/>
                  </a:schemeClr>
                </a:solidFill>
              </a:rPr>
              <a:t> = "INSERT INTO </a:t>
            </a:r>
            <a:r>
              <a:rPr lang="en-GB" sz="2400" i="1" dirty="0" err="1">
                <a:solidFill>
                  <a:schemeClr val="tx2">
                    <a:lumMod val="50000"/>
                    <a:lumOff val="50000"/>
                  </a:schemeClr>
                </a:solidFill>
              </a:rPr>
              <a:t>audit_log</a:t>
            </a:r>
            <a:r>
              <a:rPr lang="en-GB" sz="2400" i="1" dirty="0">
                <a:solidFill>
                  <a:schemeClr val="tx2">
                    <a:lumMod val="50000"/>
                    <a:lumOff val="50000"/>
                  </a:schemeClr>
                </a:solidFill>
              </a:rPr>
              <a:t> (</a:t>
            </a:r>
            <a:r>
              <a:rPr lang="en-GB" sz="2400" i="1" dirty="0" err="1">
                <a:solidFill>
                  <a:schemeClr val="tx2">
                    <a:lumMod val="50000"/>
                    <a:lumOff val="50000"/>
                  </a:schemeClr>
                </a:solidFill>
              </a:rPr>
              <a:t>table_changed</a:t>
            </a:r>
            <a:r>
              <a:rPr lang="en-GB" sz="2400" i="1" dirty="0">
                <a:solidFill>
                  <a:schemeClr val="tx2">
                    <a:lumMod val="50000"/>
                    <a:lumOff val="50000"/>
                  </a:schemeClr>
                </a:solidFill>
              </a:rPr>
              <a:t>, </a:t>
            </a:r>
            <a:r>
              <a:rPr lang="en-GB" sz="2400" i="1" dirty="0" err="1">
                <a:solidFill>
                  <a:schemeClr val="tx2">
                    <a:lumMod val="50000"/>
                    <a:lumOff val="50000"/>
                  </a:schemeClr>
                </a:solidFill>
              </a:rPr>
              <a:t>when_changed</a:t>
            </a:r>
            <a:r>
              <a:rPr lang="en-GB" sz="2400" i="1" dirty="0">
                <a:solidFill>
                  <a:schemeClr val="tx2">
                    <a:lumMod val="50000"/>
                    <a:lumOff val="50000"/>
                  </a:schemeClr>
                </a:solidFill>
              </a:rPr>
              <a:t>, \ 	        </a:t>
            </a:r>
            <a:r>
              <a:rPr lang="en-GB" sz="2400" i="1" dirty="0" err="1">
                <a:solidFill>
                  <a:schemeClr val="tx2">
                    <a:lumMod val="50000"/>
                    <a:lumOff val="50000"/>
                  </a:schemeClr>
                </a:solidFill>
              </a:rPr>
              <a:t>change_type</a:t>
            </a:r>
            <a:r>
              <a:rPr lang="en-GB" sz="2400" i="1" dirty="0">
                <a:solidFill>
                  <a:schemeClr val="tx2">
                    <a:lumMod val="50000"/>
                    <a:lumOff val="50000"/>
                  </a:schemeClr>
                </a:solidFill>
              </a:rPr>
              <a:t>, </a:t>
            </a:r>
            <a:r>
              <a:rPr lang="en-GB" sz="2400" i="1" dirty="0" err="1">
                <a:solidFill>
                  <a:schemeClr val="tx2">
                    <a:lumMod val="50000"/>
                    <a:lumOff val="50000"/>
                  </a:schemeClr>
                </a:solidFill>
              </a:rPr>
              <a:t>row_changed</a:t>
            </a:r>
            <a:r>
              <a:rPr lang="en-GB" sz="2400" i="1" dirty="0">
                <a:solidFill>
                  <a:schemeClr val="tx2">
                    <a:lumMod val="50000"/>
                    <a:lumOff val="50000"/>
                  </a:schemeClr>
                </a:solidFill>
              </a:rPr>
              <a:t>, </a:t>
            </a:r>
            <a:r>
              <a:rPr lang="en-GB" sz="2400" i="1" dirty="0" err="1">
                <a:solidFill>
                  <a:schemeClr val="tx2">
                    <a:lumMod val="50000"/>
                    <a:lumOff val="50000"/>
                  </a:schemeClr>
                </a:solidFill>
              </a:rPr>
              <a:t>old_value</a:t>
            </a:r>
            <a:r>
              <a:rPr lang="en-GB" sz="2400" i="1" dirty="0">
                <a:solidFill>
                  <a:schemeClr val="tx2">
                    <a:lumMod val="50000"/>
                    <a:lumOff val="50000"/>
                  </a:schemeClr>
                </a:solidFill>
              </a:rPr>
              <a:t>, </a:t>
            </a:r>
            <a:r>
              <a:rPr lang="en-GB" sz="2400" i="1" dirty="0" err="1">
                <a:solidFill>
                  <a:schemeClr val="tx2">
                    <a:lumMod val="50000"/>
                    <a:lumOff val="50000"/>
                  </a:schemeClr>
                </a:solidFill>
              </a:rPr>
              <a:t>new_value</a:t>
            </a:r>
            <a:r>
              <a:rPr lang="en-GB" sz="2400" i="1" dirty="0">
                <a:solidFill>
                  <a:schemeClr val="tx2">
                    <a:lumMod val="50000"/>
                    <a:lumOff val="50000"/>
                  </a:schemeClr>
                </a:solidFill>
              </a:rPr>
              <a:t>) \ 		        VALUES (?,?,?,?,?,?)"</a:t>
            </a:r>
          </a:p>
          <a:p>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sql_insert</a:t>
            </a:r>
            <a:r>
              <a:rPr lang="en-GB" sz="2400" i="1" dirty="0">
                <a:solidFill>
                  <a:schemeClr val="tx2">
                    <a:lumMod val="50000"/>
                    <a:lumOff val="50000"/>
                  </a:schemeClr>
                </a:solidFill>
              </a:rPr>
              <a:t>,(‘Customer’,</a:t>
            </a:r>
            <a:r>
              <a:rPr lang="en-GB" sz="2400" i="1" dirty="0" err="1">
                <a:solidFill>
                  <a:schemeClr val="tx2">
                    <a:lumMod val="50000"/>
                    <a:lumOff val="50000"/>
                  </a:schemeClr>
                </a:solidFill>
              </a:rPr>
              <a:t>curr_date_time</a:t>
            </a:r>
            <a:r>
              <a:rPr lang="en-GB" sz="2400" i="1" dirty="0">
                <a:solidFill>
                  <a:schemeClr val="tx2">
                    <a:lumMod val="50000"/>
                    <a:lumOff val="50000"/>
                  </a:schemeClr>
                </a:solidFill>
              </a:rPr>
              <a:t>, \   			         ’Update Credit Limit’,</a:t>
            </a:r>
            <a:r>
              <a:rPr lang="en-GB" sz="2400" i="1" dirty="0" err="1">
                <a:solidFill>
                  <a:schemeClr val="tx2">
                    <a:lumMod val="50000"/>
                    <a:lumOff val="50000"/>
                  </a:schemeClr>
                </a:solidFill>
              </a:rPr>
              <a:t>curr_cust</a:t>
            </a:r>
            <a:r>
              <a:rPr lang="en-GB" sz="2400" i="1" dirty="0">
                <a:solidFill>
                  <a:schemeClr val="tx2">
                    <a:lumMod val="50000"/>
                    <a:lumOff val="50000"/>
                  </a:schemeClr>
                </a:solidFill>
              </a:rPr>
              <a:t>, </a:t>
            </a:r>
            <a:r>
              <a:rPr lang="en-GB" sz="2400" i="1" dirty="0" err="1">
                <a:solidFill>
                  <a:schemeClr val="tx2">
                    <a:lumMod val="50000"/>
                    <a:lumOff val="50000"/>
                  </a:schemeClr>
                </a:solidFill>
              </a:rPr>
              <a:t>curr_limit</a:t>
            </a:r>
            <a:r>
              <a:rPr lang="en-GB" sz="2400" i="1" dirty="0">
                <a:solidFill>
                  <a:schemeClr val="tx2">
                    <a:lumMod val="50000"/>
                    <a:lumOff val="50000"/>
                  </a:schemeClr>
                </a:solidFill>
              </a:rPr>
              <a:t>, </a:t>
            </a:r>
            <a:r>
              <a:rPr lang="en-GB" sz="2400" i="1" dirty="0" err="1">
                <a:solidFill>
                  <a:schemeClr val="tx2">
                    <a:lumMod val="50000"/>
                    <a:lumOff val="50000"/>
                  </a:schemeClr>
                </a:solidFill>
              </a:rPr>
              <a:t>new_limit</a:t>
            </a:r>
            <a:r>
              <a:rPr lang="en-GB" sz="2400" i="1" dirty="0">
                <a:solidFill>
                  <a:schemeClr val="tx2">
                    <a:lumMod val="50000"/>
                    <a:lumOff val="50000"/>
                  </a:schemeClr>
                </a:solidFill>
              </a:rPr>
              <a:t>))</a:t>
            </a:r>
          </a:p>
          <a:p>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389415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manipulating data</a:t>
            </a:r>
            <a:endParaRPr lang="en-GB" dirty="0"/>
          </a:p>
        </p:txBody>
      </p:sp>
      <p:sp>
        <p:nvSpPr>
          <p:cNvPr id="7" name="Rectangle 6"/>
          <p:cNvSpPr/>
          <p:nvPr/>
        </p:nvSpPr>
        <p:spPr>
          <a:xfrm>
            <a:off x="364966" y="953300"/>
            <a:ext cx="10023634" cy="4893647"/>
          </a:xfrm>
          <a:prstGeom prst="rect">
            <a:avLst/>
          </a:prstGeom>
        </p:spPr>
        <p:txBody>
          <a:bodyPr wrap="square">
            <a:spAutoFit/>
          </a:bodyPr>
          <a:lstStyle/>
          <a:p>
            <a:r>
              <a:rPr lang="en-GB" sz="2400" dirty="0"/>
              <a:t>This week, we look at how to manipulate data and about transaction management within a SQLite database by showing how the following SQLite commands are used within Python scripts:</a:t>
            </a:r>
          </a:p>
          <a:p>
            <a:endParaRPr lang="en-GB" sz="2400" dirty="0"/>
          </a:p>
          <a:p>
            <a:pPr marL="342900" indent="736600">
              <a:buFont typeface="Arial" panose="020B0604020202020204" pitchFamily="34" charset="0"/>
              <a:buChar char="•"/>
            </a:pPr>
            <a:r>
              <a:rPr lang="en-GB" sz="2400" dirty="0"/>
              <a:t>INSERT</a:t>
            </a:r>
          </a:p>
          <a:p>
            <a:pPr marL="342900" indent="736600">
              <a:buFont typeface="Arial" panose="020B0604020202020204" pitchFamily="34" charset="0"/>
              <a:buChar char="•"/>
            </a:pPr>
            <a:r>
              <a:rPr lang="en-GB" sz="2400" dirty="0"/>
              <a:t>UPDATE</a:t>
            </a:r>
          </a:p>
          <a:p>
            <a:pPr marL="342900" indent="736600">
              <a:buFont typeface="Arial" panose="020B0604020202020204" pitchFamily="34" charset="0"/>
              <a:buChar char="•"/>
            </a:pPr>
            <a:r>
              <a:rPr lang="en-GB" sz="2400" dirty="0"/>
              <a:t>DELETE</a:t>
            </a:r>
          </a:p>
          <a:p>
            <a:pPr marL="342900" indent="736600">
              <a:buFont typeface="Arial" panose="020B0604020202020204" pitchFamily="34" charset="0"/>
              <a:buChar char="•"/>
            </a:pPr>
            <a:r>
              <a:rPr lang="en-GB" sz="2400" dirty="0"/>
              <a:t>BEGIN</a:t>
            </a:r>
          </a:p>
          <a:p>
            <a:pPr marL="342900" indent="736600">
              <a:buFont typeface="Arial" panose="020B0604020202020204" pitchFamily="34" charset="0"/>
              <a:buChar char="•"/>
            </a:pPr>
            <a:r>
              <a:rPr lang="en-GB" sz="2400" dirty="0"/>
              <a:t>COMMIT</a:t>
            </a:r>
          </a:p>
          <a:p>
            <a:pPr marL="342900" indent="736600">
              <a:buFont typeface="Arial" panose="020B0604020202020204" pitchFamily="34" charset="0"/>
              <a:buChar char="•"/>
            </a:pPr>
            <a:r>
              <a:rPr lang="en-GB" sz="2400" dirty="0"/>
              <a:t>ROLLBACK</a:t>
            </a:r>
          </a:p>
          <a:p>
            <a:pPr marL="342900"/>
            <a:endParaRPr lang="en-GB" sz="2400" dirty="0"/>
          </a:p>
          <a:p>
            <a:r>
              <a:rPr lang="en-GB" sz="2400" dirty="0"/>
              <a:t>We will also look at what can cause Python scripts to fail and what we can do to handle </a:t>
            </a:r>
            <a:r>
              <a:rPr lang="en-GB" sz="2400"/>
              <a:t>such situations.</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330590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INSERTING DATA – EXAMPLE 1</a:t>
            </a:r>
            <a:endParaRPr lang="en-GB" dirty="0"/>
          </a:p>
        </p:txBody>
      </p:sp>
      <p:sp>
        <p:nvSpPr>
          <p:cNvPr id="7" name="Rectangle 6"/>
          <p:cNvSpPr/>
          <p:nvPr/>
        </p:nvSpPr>
        <p:spPr>
          <a:xfrm>
            <a:off x="334089" y="1243232"/>
            <a:ext cx="10023634" cy="4893647"/>
          </a:xfrm>
          <a:prstGeom prst="rect">
            <a:avLst/>
          </a:prstGeom>
        </p:spPr>
        <p:txBody>
          <a:bodyPr wrap="square">
            <a:spAutoFit/>
          </a:bodyPr>
          <a:lstStyle/>
          <a:p>
            <a:r>
              <a:rPr lang="en-GB" sz="2400" dirty="0"/>
              <a:t>Let’s start by looking at how to insert a single row into the Product table:</a:t>
            </a:r>
          </a:p>
          <a:p>
            <a:r>
              <a:rPr lang="en-GB" sz="2400" i="1" dirty="0">
                <a:solidFill>
                  <a:schemeClr val="tx2">
                    <a:lumMod val="50000"/>
                    <a:lumOff val="50000"/>
                  </a:schemeClr>
                </a:solidFill>
              </a:rPr>
              <a:t>	cursor = </a:t>
            </a:r>
            <a:r>
              <a:rPr lang="en-GB" sz="2400" i="1" dirty="0" err="1">
                <a:solidFill>
                  <a:schemeClr val="tx2">
                    <a:lumMod val="50000"/>
                    <a:lumOff val="50000"/>
                  </a:schemeClr>
                </a:solidFill>
              </a:rPr>
              <a:t>db.cursor</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prod_desc</a:t>
            </a:r>
            <a:r>
              <a:rPr lang="en-GB" sz="2400" i="1" dirty="0">
                <a:solidFill>
                  <a:schemeClr val="tx2">
                    <a:lumMod val="50000"/>
                    <a:lumOff val="50000"/>
                  </a:schemeClr>
                </a:solidFill>
              </a:rPr>
              <a:t> = input("Enter the new product description: ")</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sql_insert</a:t>
            </a:r>
            <a:r>
              <a:rPr lang="en-GB" sz="2400" i="1" dirty="0">
                <a:solidFill>
                  <a:schemeClr val="tx2">
                    <a:lumMod val="50000"/>
                    <a:lumOff val="50000"/>
                  </a:schemeClr>
                </a:solidFill>
              </a:rPr>
              <a:t> = "INSERT INTO product(</a:t>
            </a:r>
            <a:r>
              <a:rPr lang="en-GB" sz="2400" i="1" dirty="0" err="1">
                <a:solidFill>
                  <a:schemeClr val="tx2">
                    <a:lumMod val="50000"/>
                    <a:lumOff val="50000"/>
                  </a:schemeClr>
                </a:solidFill>
              </a:rPr>
              <a:t>descrip</a:t>
            </a:r>
            <a:r>
              <a:rPr lang="en-GB" sz="2400" i="1" dirty="0">
                <a:solidFill>
                  <a:schemeClr val="tx2">
                    <a:lumMod val="50000"/>
                    <a:lumOff val="50000"/>
                  </a:schemeClr>
                </a:solidFill>
              </a:rPr>
              <a:t>) \</a:t>
            </a:r>
          </a:p>
          <a:p>
            <a:r>
              <a:rPr lang="en-GB" sz="2400" i="1" dirty="0">
                <a:solidFill>
                  <a:schemeClr val="tx2">
                    <a:lumMod val="50000"/>
                    <a:lumOff val="50000"/>
                  </a:schemeClr>
                </a:solidFill>
              </a:rPr>
              <a:t>		        VALUES (?)"</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sql_insert</a:t>
            </a:r>
            <a:r>
              <a:rPr lang="en-GB" sz="2400" i="1" dirty="0">
                <a:solidFill>
                  <a:schemeClr val="tx2">
                    <a:lumMod val="50000"/>
                    <a:lumOff val="50000"/>
                  </a:schemeClr>
                </a:solidFill>
              </a:rPr>
              <a:t>,(</a:t>
            </a:r>
            <a:r>
              <a:rPr lang="en-GB" sz="2400" i="1" dirty="0" err="1">
                <a:solidFill>
                  <a:schemeClr val="tx2">
                    <a:lumMod val="50000"/>
                    <a:lumOff val="50000"/>
                  </a:schemeClr>
                </a:solidFill>
              </a:rPr>
              <a:t>prod_desc</a:t>
            </a:r>
            <a:r>
              <a:rPr lang="en-GB" sz="2400" i="1" dirty="0">
                <a:solidFill>
                  <a:schemeClr val="tx2">
                    <a:lumMod val="50000"/>
                    <a:lumOff val="50000"/>
                  </a:schemeClr>
                </a:solidFill>
              </a:rPr>
              <a:t>,))</a:t>
            </a:r>
          </a:p>
          <a:p>
            <a:r>
              <a:rPr lang="en-GB" sz="2400" i="1" dirty="0">
                <a:solidFill>
                  <a:schemeClr val="tx2">
                    <a:lumMod val="50000"/>
                    <a:lumOff val="50000"/>
                  </a:schemeClr>
                </a:solidFill>
              </a:rPr>
              <a:t>	print ("Inserted new product with </a:t>
            </a:r>
            <a:r>
              <a:rPr lang="en-GB" sz="2400" i="1" dirty="0" err="1">
                <a:solidFill>
                  <a:schemeClr val="tx2">
                    <a:lumMod val="50000"/>
                    <a:lumOff val="50000"/>
                  </a:schemeClr>
                </a:solidFill>
              </a:rPr>
              <a:t>prodid</a:t>
            </a:r>
            <a:r>
              <a:rPr lang="en-GB" sz="2400" i="1" dirty="0">
                <a:solidFill>
                  <a:schemeClr val="tx2">
                    <a:lumMod val="50000"/>
                    <a:lumOff val="50000"/>
                  </a:schemeClr>
                </a:solidFill>
              </a:rPr>
              <a:t>=",</a:t>
            </a:r>
            <a:r>
              <a:rPr lang="en-GB" sz="2400" i="1" dirty="0" err="1">
                <a:solidFill>
                  <a:schemeClr val="tx2">
                    <a:lumMod val="50000"/>
                    <a:lumOff val="50000"/>
                  </a:schemeClr>
                </a:solidFill>
              </a:rPr>
              <a:t>next_prodid</a:t>
            </a:r>
            <a:r>
              <a:rPr lang="en-GB" sz="2400" i="1" dirty="0">
                <a:solidFill>
                  <a:schemeClr val="tx2">
                    <a:lumMod val="50000"/>
                    <a:lumOff val="50000"/>
                  </a:schemeClr>
                </a:solidFill>
              </a:rPr>
              <a:t>[0])</a:t>
            </a:r>
          </a:p>
          <a:p>
            <a:r>
              <a:rPr lang="en-GB" sz="2400" i="1" dirty="0">
                <a:solidFill>
                  <a:schemeClr val="tx2">
                    <a:lumMod val="50000"/>
                    <a:lumOff val="50000"/>
                  </a:schemeClr>
                </a:solidFill>
              </a:rPr>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a:p>
            <a:endParaRPr lang="en-GB" sz="2400" i="1" dirty="0">
              <a:solidFill>
                <a:schemeClr val="tx2">
                  <a:lumMod val="50000"/>
                  <a:lumOff val="50000"/>
                </a:schemeClr>
              </a:solidFill>
            </a:endParaRPr>
          </a:p>
          <a:p>
            <a:r>
              <a:rPr lang="en-GB" sz="2400" dirty="0"/>
              <a:t>You will notice that the INSERT statement does not include the </a:t>
            </a:r>
            <a:r>
              <a:rPr lang="en-GB" sz="2400" dirty="0" err="1"/>
              <a:t>prodid</a:t>
            </a:r>
            <a:r>
              <a:rPr lang="en-GB" sz="2400" dirty="0"/>
              <a:t> primary key. This is because the SQLite built-in sequence is used to generate the next product id when the INSERT statement is executed. </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358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INSERTING DATA – EXAMPLE 2</a:t>
            </a:r>
            <a:endParaRPr lang="en-GB" dirty="0"/>
          </a:p>
        </p:txBody>
      </p:sp>
      <p:sp>
        <p:nvSpPr>
          <p:cNvPr id="7" name="Rectangle 6"/>
          <p:cNvSpPr/>
          <p:nvPr/>
        </p:nvSpPr>
        <p:spPr>
          <a:xfrm>
            <a:off x="364966" y="953300"/>
            <a:ext cx="10023634" cy="5909310"/>
          </a:xfrm>
          <a:prstGeom prst="rect">
            <a:avLst/>
          </a:prstGeom>
        </p:spPr>
        <p:txBody>
          <a:bodyPr wrap="square">
            <a:spAutoFit/>
          </a:bodyPr>
          <a:lstStyle/>
          <a:p>
            <a:r>
              <a:rPr lang="en-GB" sz="2400" dirty="0"/>
              <a:t>Below is another example of inserting a new row into the PRODUCT table and a corresponding row in the PRICE table for the new product</a:t>
            </a:r>
          </a:p>
          <a:p>
            <a:endParaRPr lang="en-GB" sz="2400" dirty="0"/>
          </a:p>
          <a:p>
            <a:r>
              <a:rPr lang="en-GB" sz="1800" i="1" dirty="0">
                <a:solidFill>
                  <a:schemeClr val="tx2">
                    <a:lumMod val="50000"/>
                    <a:lumOff val="50000"/>
                  </a:schemeClr>
                </a:solidFill>
              </a:rPr>
              <a:t>	import </a:t>
            </a:r>
            <a:r>
              <a:rPr lang="en-GB" sz="1800" i="1" dirty="0" err="1">
                <a:solidFill>
                  <a:schemeClr val="tx2">
                    <a:lumMod val="50000"/>
                    <a:lumOff val="50000"/>
                  </a:schemeClr>
                </a:solidFill>
              </a:rPr>
              <a:t>datetime</a:t>
            </a:r>
            <a:endParaRPr lang="en-GB" sz="1800" i="1" dirty="0">
              <a:solidFill>
                <a:schemeClr val="tx2">
                  <a:lumMod val="50000"/>
                  <a:lumOff val="50000"/>
                </a:schemeClr>
              </a:solidFill>
            </a:endParaRPr>
          </a:p>
          <a:p>
            <a:r>
              <a:rPr lang="en-GB" sz="1800" i="1" dirty="0">
                <a:solidFill>
                  <a:schemeClr val="tx2">
                    <a:lumMod val="50000"/>
                    <a:lumOff val="50000"/>
                  </a:schemeClr>
                </a:solidFill>
              </a:rPr>
              <a:t>	</a:t>
            </a:r>
            <a:r>
              <a:rPr lang="en-GB" sz="1800" i="1" dirty="0" err="1">
                <a:solidFill>
                  <a:schemeClr val="tx2">
                    <a:lumMod val="50000"/>
                    <a:lumOff val="50000"/>
                  </a:schemeClr>
                </a:solidFill>
              </a:rPr>
              <a:t>db</a:t>
            </a:r>
            <a:r>
              <a:rPr lang="en-GB" sz="1800" i="1" dirty="0">
                <a:solidFill>
                  <a:schemeClr val="tx2">
                    <a:lumMod val="50000"/>
                    <a:lumOff val="50000"/>
                  </a:schemeClr>
                </a:solidFill>
              </a:rPr>
              <a:t> = sqlite3.connect(‘u:/</a:t>
            </a:r>
            <a:r>
              <a:rPr lang="en-GB" sz="1800" i="1" dirty="0" err="1">
                <a:solidFill>
                  <a:schemeClr val="tx2">
                    <a:lumMod val="50000"/>
                    <a:lumOff val="50000"/>
                  </a:schemeClr>
                </a:solidFill>
              </a:rPr>
              <a:t>sqlite</a:t>
            </a:r>
            <a:r>
              <a:rPr lang="en-GB" sz="1800" i="1" dirty="0">
                <a:solidFill>
                  <a:schemeClr val="tx2">
                    <a:lumMod val="50000"/>
                    <a:lumOff val="50000"/>
                  </a:schemeClr>
                </a:solidFill>
              </a:rPr>
              <a:t>/</a:t>
            </a:r>
            <a:r>
              <a:rPr lang="en-GB" sz="1800" i="1" dirty="0" err="1">
                <a:solidFill>
                  <a:schemeClr val="tx2">
                    <a:lumMod val="50000"/>
                    <a:lumOff val="50000"/>
                  </a:schemeClr>
                </a:solidFill>
              </a:rPr>
              <a:t>teaching.db</a:t>
            </a:r>
            <a:r>
              <a:rPr lang="en-GB" sz="1800" i="1" dirty="0">
                <a:solidFill>
                  <a:schemeClr val="tx2">
                    <a:lumMod val="50000"/>
                    <a:lumOff val="50000"/>
                  </a:schemeClr>
                </a:solidFill>
              </a:rPr>
              <a:t>')</a:t>
            </a:r>
          </a:p>
          <a:p>
            <a:r>
              <a:rPr lang="en-GB" sz="1800" i="1" dirty="0">
                <a:solidFill>
                  <a:schemeClr val="tx2">
                    <a:lumMod val="50000"/>
                    <a:lumOff val="50000"/>
                  </a:schemeClr>
                </a:solidFill>
              </a:rPr>
              <a:t>	cursor = </a:t>
            </a:r>
            <a:r>
              <a:rPr lang="en-GB" sz="1800" i="1" dirty="0" err="1">
                <a:solidFill>
                  <a:schemeClr val="tx2">
                    <a:lumMod val="50000"/>
                    <a:lumOff val="50000"/>
                  </a:schemeClr>
                </a:solidFill>
              </a:rPr>
              <a:t>db.cursor</a:t>
            </a:r>
            <a:r>
              <a:rPr lang="en-GB" sz="1800" i="1" dirty="0">
                <a:solidFill>
                  <a:schemeClr val="tx2">
                    <a:lumMod val="50000"/>
                    <a:lumOff val="50000"/>
                  </a:schemeClr>
                </a:solidFill>
              </a:rPr>
              <a:t>()</a:t>
            </a:r>
          </a:p>
          <a:p>
            <a:r>
              <a:rPr lang="en-GB" sz="1800" i="1" dirty="0">
                <a:solidFill>
                  <a:schemeClr val="tx2">
                    <a:lumMod val="50000"/>
                    <a:lumOff val="50000"/>
                  </a:schemeClr>
                </a:solidFill>
              </a:rPr>
              <a:t>	</a:t>
            </a:r>
            <a:r>
              <a:rPr lang="en-GB" sz="1800" i="1" dirty="0" err="1">
                <a:solidFill>
                  <a:schemeClr val="tx2">
                    <a:lumMod val="50000"/>
                    <a:lumOff val="50000"/>
                  </a:schemeClr>
                </a:solidFill>
              </a:rPr>
              <a:t>cursor.execute</a:t>
            </a:r>
            <a:r>
              <a:rPr lang="en-GB" sz="1800" i="1" dirty="0">
                <a:solidFill>
                  <a:schemeClr val="tx2">
                    <a:lumMod val="50000"/>
                    <a:lumOff val="50000"/>
                  </a:schemeClr>
                </a:solidFill>
              </a:rPr>
              <a:t>("SELECT seq+1 \</a:t>
            </a:r>
          </a:p>
          <a:p>
            <a:r>
              <a:rPr lang="en-GB" sz="1800" i="1" dirty="0">
                <a:solidFill>
                  <a:schemeClr val="tx2">
                    <a:lumMod val="50000"/>
                    <a:lumOff val="50000"/>
                  </a:schemeClr>
                </a:solidFill>
              </a:rPr>
              <a:t>		          FROM </a:t>
            </a:r>
            <a:r>
              <a:rPr lang="en-GB" sz="1800" i="1" dirty="0" err="1">
                <a:solidFill>
                  <a:schemeClr val="tx2">
                    <a:lumMod val="50000"/>
                    <a:lumOff val="50000"/>
                  </a:schemeClr>
                </a:solidFill>
              </a:rPr>
              <a:t>sqlite_sequence</a:t>
            </a:r>
            <a:r>
              <a:rPr lang="en-GB" sz="1800" i="1" dirty="0">
                <a:solidFill>
                  <a:schemeClr val="tx2">
                    <a:lumMod val="50000"/>
                    <a:lumOff val="50000"/>
                  </a:schemeClr>
                </a:solidFill>
              </a:rPr>
              <a:t> \</a:t>
            </a:r>
          </a:p>
          <a:p>
            <a:r>
              <a:rPr lang="en-GB" sz="1800" i="1" dirty="0">
                <a:solidFill>
                  <a:schemeClr val="tx2">
                    <a:lumMod val="50000"/>
                    <a:lumOff val="50000"/>
                  </a:schemeClr>
                </a:solidFill>
              </a:rPr>
              <a:t>		          WHERE name=‘product'")</a:t>
            </a:r>
          </a:p>
          <a:p>
            <a:r>
              <a:rPr lang="en-GB" sz="1800" i="1" dirty="0">
                <a:solidFill>
                  <a:schemeClr val="tx2">
                    <a:lumMod val="50000"/>
                    <a:lumOff val="50000"/>
                  </a:schemeClr>
                </a:solidFill>
              </a:rPr>
              <a:t>	</a:t>
            </a:r>
            <a:r>
              <a:rPr lang="en-GB" sz="1800" i="1" dirty="0" err="1">
                <a:solidFill>
                  <a:schemeClr val="tx2">
                    <a:lumMod val="50000"/>
                    <a:lumOff val="50000"/>
                  </a:schemeClr>
                </a:solidFill>
              </a:rPr>
              <a:t>next_prodid</a:t>
            </a:r>
            <a:r>
              <a:rPr lang="en-GB" sz="1800" i="1" dirty="0">
                <a:solidFill>
                  <a:schemeClr val="tx2">
                    <a:lumMod val="50000"/>
                    <a:lumOff val="50000"/>
                  </a:schemeClr>
                </a:solidFill>
              </a:rPr>
              <a:t> = </a:t>
            </a:r>
            <a:r>
              <a:rPr lang="en-GB" sz="1800" i="1" dirty="0" err="1">
                <a:solidFill>
                  <a:schemeClr val="tx2">
                    <a:lumMod val="50000"/>
                    <a:lumOff val="50000"/>
                  </a:schemeClr>
                </a:solidFill>
              </a:rPr>
              <a:t>cursor.fetchone</a:t>
            </a:r>
            <a:r>
              <a:rPr lang="en-GB" sz="1800" i="1" dirty="0">
                <a:solidFill>
                  <a:schemeClr val="tx2">
                    <a:lumMod val="50000"/>
                    <a:lumOff val="50000"/>
                  </a:schemeClr>
                </a:solidFill>
              </a:rPr>
              <a:t>()</a:t>
            </a:r>
          </a:p>
          <a:p>
            <a:r>
              <a:rPr lang="en-GB" sz="1800" i="1" dirty="0">
                <a:solidFill>
                  <a:schemeClr val="tx2">
                    <a:lumMod val="50000"/>
                    <a:lumOff val="50000"/>
                  </a:schemeClr>
                </a:solidFill>
              </a:rPr>
              <a:t>	</a:t>
            </a:r>
            <a:r>
              <a:rPr lang="en-GB" sz="1800" i="1" dirty="0" err="1">
                <a:solidFill>
                  <a:schemeClr val="tx2">
                    <a:lumMod val="50000"/>
                    <a:lumOff val="50000"/>
                  </a:schemeClr>
                </a:solidFill>
              </a:rPr>
              <a:t>prod_desc</a:t>
            </a:r>
            <a:r>
              <a:rPr lang="en-GB" sz="1800" i="1" dirty="0">
                <a:solidFill>
                  <a:schemeClr val="tx2">
                    <a:lumMod val="50000"/>
                    <a:lumOff val="50000"/>
                  </a:schemeClr>
                </a:solidFill>
              </a:rPr>
              <a:t> = input("Enter the new product description: ")</a:t>
            </a:r>
          </a:p>
          <a:p>
            <a:r>
              <a:rPr lang="en-GB" sz="1800" i="1" dirty="0">
                <a:solidFill>
                  <a:schemeClr val="tx2">
                    <a:lumMod val="50000"/>
                    <a:lumOff val="50000"/>
                  </a:schemeClr>
                </a:solidFill>
              </a:rPr>
              <a:t>	</a:t>
            </a:r>
            <a:r>
              <a:rPr lang="en-GB" sz="1800" i="1" dirty="0" err="1">
                <a:solidFill>
                  <a:schemeClr val="tx2">
                    <a:lumMod val="50000"/>
                    <a:lumOff val="50000"/>
                  </a:schemeClr>
                </a:solidFill>
              </a:rPr>
              <a:t>sql_insert</a:t>
            </a:r>
            <a:r>
              <a:rPr lang="en-GB" sz="1800" i="1" dirty="0">
                <a:solidFill>
                  <a:schemeClr val="tx2">
                    <a:lumMod val="50000"/>
                    <a:lumOff val="50000"/>
                  </a:schemeClr>
                </a:solidFill>
              </a:rPr>
              <a:t> = "INSERT INTO product(</a:t>
            </a:r>
            <a:r>
              <a:rPr lang="en-GB" sz="1800" i="1" dirty="0" err="1">
                <a:solidFill>
                  <a:schemeClr val="tx2">
                    <a:lumMod val="50000"/>
                    <a:lumOff val="50000"/>
                  </a:schemeClr>
                </a:solidFill>
              </a:rPr>
              <a:t>descrip</a:t>
            </a:r>
            <a:r>
              <a:rPr lang="en-GB" sz="1800" i="1" dirty="0">
                <a:solidFill>
                  <a:schemeClr val="tx2">
                    <a:lumMod val="50000"/>
                    <a:lumOff val="50000"/>
                  </a:schemeClr>
                </a:solidFill>
              </a:rPr>
              <a:t>) \</a:t>
            </a:r>
          </a:p>
          <a:p>
            <a:r>
              <a:rPr lang="en-GB" sz="1800" i="1" dirty="0">
                <a:solidFill>
                  <a:schemeClr val="tx2">
                    <a:lumMod val="50000"/>
                    <a:lumOff val="50000"/>
                  </a:schemeClr>
                </a:solidFill>
              </a:rPr>
              <a:t>		    VALUES (?)"</a:t>
            </a:r>
          </a:p>
          <a:p>
            <a:r>
              <a:rPr lang="en-GB" sz="1800" i="1" dirty="0">
                <a:solidFill>
                  <a:schemeClr val="tx2">
                    <a:lumMod val="50000"/>
                    <a:lumOff val="50000"/>
                  </a:schemeClr>
                </a:solidFill>
              </a:rPr>
              <a:t>	</a:t>
            </a:r>
            <a:r>
              <a:rPr lang="en-GB" sz="1800" i="1" dirty="0" err="1">
                <a:solidFill>
                  <a:schemeClr val="tx2">
                    <a:lumMod val="50000"/>
                    <a:lumOff val="50000"/>
                  </a:schemeClr>
                </a:solidFill>
              </a:rPr>
              <a:t>cursor.execute</a:t>
            </a:r>
            <a:r>
              <a:rPr lang="en-GB" sz="1800" i="1" dirty="0">
                <a:solidFill>
                  <a:schemeClr val="tx2">
                    <a:lumMod val="50000"/>
                    <a:lumOff val="50000"/>
                  </a:schemeClr>
                </a:solidFill>
              </a:rPr>
              <a:t>(</a:t>
            </a:r>
            <a:r>
              <a:rPr lang="en-GB" sz="1800" i="1" dirty="0" err="1">
                <a:solidFill>
                  <a:schemeClr val="tx2">
                    <a:lumMod val="50000"/>
                    <a:lumOff val="50000"/>
                  </a:schemeClr>
                </a:solidFill>
              </a:rPr>
              <a:t>sql_insert</a:t>
            </a:r>
            <a:r>
              <a:rPr lang="en-GB" sz="1800" i="1" dirty="0">
                <a:solidFill>
                  <a:schemeClr val="tx2">
                    <a:lumMod val="50000"/>
                    <a:lumOff val="50000"/>
                  </a:schemeClr>
                </a:solidFill>
              </a:rPr>
              <a:t>,(</a:t>
            </a:r>
            <a:r>
              <a:rPr lang="en-GB" sz="1800" i="1" dirty="0" err="1">
                <a:solidFill>
                  <a:schemeClr val="tx2">
                    <a:lumMod val="50000"/>
                    <a:lumOff val="50000"/>
                  </a:schemeClr>
                </a:solidFill>
              </a:rPr>
              <a:t>prod_desc</a:t>
            </a:r>
            <a:r>
              <a:rPr lang="en-GB" sz="1800" i="1" dirty="0">
                <a:solidFill>
                  <a:schemeClr val="tx2">
                    <a:lumMod val="50000"/>
                    <a:lumOff val="50000"/>
                  </a:schemeClr>
                </a:solidFill>
              </a:rPr>
              <a:t>,))</a:t>
            </a:r>
          </a:p>
          <a:p>
            <a:r>
              <a:rPr lang="en-GB" sz="1800" i="1" dirty="0">
                <a:solidFill>
                  <a:schemeClr val="tx2">
                    <a:lumMod val="50000"/>
                    <a:lumOff val="50000"/>
                  </a:schemeClr>
                </a:solidFill>
              </a:rPr>
              <a:t>	</a:t>
            </a:r>
            <a:r>
              <a:rPr lang="en-GB" sz="1800" i="1" dirty="0" err="1">
                <a:solidFill>
                  <a:schemeClr val="tx2">
                    <a:lumMod val="50000"/>
                    <a:lumOff val="50000"/>
                  </a:schemeClr>
                </a:solidFill>
              </a:rPr>
              <a:t>curr_date</a:t>
            </a:r>
            <a:r>
              <a:rPr lang="en-GB" sz="1800" i="1" dirty="0">
                <a:solidFill>
                  <a:schemeClr val="tx2">
                    <a:lumMod val="50000"/>
                    <a:lumOff val="50000"/>
                  </a:schemeClr>
                </a:solidFill>
              </a:rPr>
              <a:t> = </a:t>
            </a:r>
            <a:r>
              <a:rPr lang="en-GB" sz="1800" i="1" dirty="0" err="1">
                <a:solidFill>
                  <a:schemeClr val="tx2">
                    <a:lumMod val="50000"/>
                    <a:lumOff val="50000"/>
                  </a:schemeClr>
                </a:solidFill>
              </a:rPr>
              <a:t>datetime.date.today</a:t>
            </a:r>
            <a:r>
              <a:rPr lang="en-GB" sz="1800" i="1" dirty="0">
                <a:solidFill>
                  <a:schemeClr val="tx2">
                    <a:lumMod val="50000"/>
                    <a:lumOff val="50000"/>
                  </a:schemeClr>
                </a:solidFill>
              </a:rPr>
              <a:t>().</a:t>
            </a:r>
            <a:r>
              <a:rPr lang="en-GB" sz="1800" i="1" dirty="0" err="1">
                <a:solidFill>
                  <a:schemeClr val="tx2">
                    <a:lumMod val="50000"/>
                    <a:lumOff val="50000"/>
                  </a:schemeClr>
                </a:solidFill>
              </a:rPr>
              <a:t>strftime</a:t>
            </a:r>
            <a:r>
              <a:rPr lang="en-GB" sz="1800" i="1" dirty="0">
                <a:solidFill>
                  <a:schemeClr val="tx2">
                    <a:lumMod val="50000"/>
                    <a:lumOff val="50000"/>
                  </a:schemeClr>
                </a:solidFill>
              </a:rPr>
              <a:t>("%Y-%m-%d")</a:t>
            </a:r>
          </a:p>
          <a:p>
            <a:r>
              <a:rPr lang="en-GB" sz="1800" i="1" dirty="0">
                <a:solidFill>
                  <a:schemeClr val="tx2">
                    <a:lumMod val="50000"/>
                    <a:lumOff val="50000"/>
                  </a:schemeClr>
                </a:solidFill>
              </a:rPr>
              <a:t>	</a:t>
            </a:r>
            <a:r>
              <a:rPr lang="en-GB" sz="1800" i="1" dirty="0" err="1">
                <a:solidFill>
                  <a:schemeClr val="tx2">
                    <a:lumMod val="50000"/>
                    <a:lumOff val="50000"/>
                  </a:schemeClr>
                </a:solidFill>
              </a:rPr>
              <a:t>sql_insert</a:t>
            </a:r>
            <a:r>
              <a:rPr lang="en-GB" sz="1800" i="1" dirty="0">
                <a:solidFill>
                  <a:schemeClr val="tx2">
                    <a:lumMod val="50000"/>
                    <a:lumOff val="50000"/>
                  </a:schemeClr>
                </a:solidFill>
              </a:rPr>
              <a:t> = "INSERT INTO price \</a:t>
            </a:r>
          </a:p>
          <a:p>
            <a:r>
              <a:rPr lang="en-GB" sz="1800" i="1" dirty="0">
                <a:solidFill>
                  <a:schemeClr val="tx2">
                    <a:lumMod val="50000"/>
                    <a:lumOff val="50000"/>
                  </a:schemeClr>
                </a:solidFill>
              </a:rPr>
              <a:t>		     VALUES (?, ?, ?, ?, ?)"</a:t>
            </a:r>
          </a:p>
          <a:p>
            <a:r>
              <a:rPr lang="en-GB" sz="1800" i="1" dirty="0">
                <a:solidFill>
                  <a:schemeClr val="tx2">
                    <a:lumMod val="50000"/>
                    <a:lumOff val="50000"/>
                  </a:schemeClr>
                </a:solidFill>
              </a:rPr>
              <a:t>	</a:t>
            </a:r>
            <a:r>
              <a:rPr lang="en-GB" sz="1800" i="1" dirty="0" err="1">
                <a:solidFill>
                  <a:schemeClr val="tx2">
                    <a:lumMod val="50000"/>
                    <a:lumOff val="50000"/>
                  </a:schemeClr>
                </a:solidFill>
              </a:rPr>
              <a:t>cursor.execute</a:t>
            </a:r>
            <a:r>
              <a:rPr lang="en-GB" sz="1800" i="1" dirty="0">
                <a:solidFill>
                  <a:schemeClr val="tx2">
                    <a:lumMod val="50000"/>
                    <a:lumOff val="50000"/>
                  </a:schemeClr>
                </a:solidFill>
              </a:rPr>
              <a:t>(</a:t>
            </a:r>
            <a:r>
              <a:rPr lang="en-GB" sz="1800" i="1" dirty="0" err="1">
                <a:solidFill>
                  <a:schemeClr val="tx2">
                    <a:lumMod val="50000"/>
                    <a:lumOff val="50000"/>
                  </a:schemeClr>
                </a:solidFill>
              </a:rPr>
              <a:t>sql_insert</a:t>
            </a:r>
            <a:r>
              <a:rPr lang="en-GB" sz="1800" i="1" dirty="0">
                <a:solidFill>
                  <a:schemeClr val="tx2">
                    <a:lumMod val="50000"/>
                    <a:lumOff val="50000"/>
                  </a:schemeClr>
                </a:solidFill>
              </a:rPr>
              <a:t>,(</a:t>
            </a:r>
            <a:r>
              <a:rPr lang="en-GB" sz="1800" i="1" dirty="0" err="1">
                <a:solidFill>
                  <a:schemeClr val="tx2">
                    <a:lumMod val="50000"/>
                    <a:lumOff val="50000"/>
                  </a:schemeClr>
                </a:solidFill>
              </a:rPr>
              <a:t>next_prodid</a:t>
            </a:r>
            <a:r>
              <a:rPr lang="en-GB" sz="1800" i="1" dirty="0">
                <a:solidFill>
                  <a:schemeClr val="tx2">
                    <a:lumMod val="50000"/>
                    <a:lumOff val="50000"/>
                  </a:schemeClr>
                </a:solidFill>
              </a:rPr>
              <a:t>[0],curr_date,25.5,20,None))</a:t>
            </a:r>
          </a:p>
          <a:p>
            <a:r>
              <a:rPr lang="en-GB" sz="1800" i="1" dirty="0">
                <a:solidFill>
                  <a:schemeClr val="tx2">
                    <a:lumMod val="50000"/>
                    <a:lumOff val="50000"/>
                  </a:schemeClr>
                </a:solidFill>
              </a:rPr>
              <a:t>	print ("Inserted new product and price with </a:t>
            </a:r>
            <a:r>
              <a:rPr lang="en-GB" sz="1800" i="1" dirty="0" err="1">
                <a:solidFill>
                  <a:schemeClr val="tx2">
                    <a:lumMod val="50000"/>
                    <a:lumOff val="50000"/>
                  </a:schemeClr>
                </a:solidFill>
              </a:rPr>
              <a:t>prodid</a:t>
            </a:r>
            <a:r>
              <a:rPr lang="en-GB" sz="1800" i="1" dirty="0">
                <a:solidFill>
                  <a:schemeClr val="tx2">
                    <a:lumMod val="50000"/>
                    <a:lumOff val="50000"/>
                  </a:schemeClr>
                </a:solidFill>
              </a:rPr>
              <a:t>=",</a:t>
            </a:r>
            <a:r>
              <a:rPr lang="en-GB" sz="1800" i="1" dirty="0" err="1">
                <a:solidFill>
                  <a:schemeClr val="tx2">
                    <a:lumMod val="50000"/>
                    <a:lumOff val="50000"/>
                  </a:schemeClr>
                </a:solidFill>
              </a:rPr>
              <a:t>next_prodid</a:t>
            </a:r>
            <a:r>
              <a:rPr lang="en-GB" sz="1800" i="1" dirty="0">
                <a:solidFill>
                  <a:schemeClr val="tx2">
                    <a:lumMod val="50000"/>
                    <a:lumOff val="50000"/>
                  </a:schemeClr>
                </a:solidFill>
              </a:rPr>
              <a:t>[0])</a:t>
            </a:r>
          </a:p>
          <a:p>
            <a:r>
              <a:rPr lang="en-GB" sz="1800" i="1" dirty="0">
                <a:solidFill>
                  <a:schemeClr val="tx2">
                    <a:lumMod val="50000"/>
                    <a:lumOff val="50000"/>
                  </a:schemeClr>
                </a:solidFill>
              </a:rPr>
              <a:t>	</a:t>
            </a:r>
            <a:r>
              <a:rPr lang="en-GB" sz="1800" i="1" dirty="0" err="1">
                <a:solidFill>
                  <a:schemeClr val="tx2">
                    <a:lumMod val="50000"/>
                    <a:lumOff val="50000"/>
                  </a:schemeClr>
                </a:solidFill>
              </a:rPr>
              <a:t>db.commit</a:t>
            </a:r>
            <a:r>
              <a:rPr lang="en-GB" sz="1800" i="1" dirty="0">
                <a:solidFill>
                  <a:schemeClr val="tx2">
                    <a:lumMod val="50000"/>
                    <a:lumOff val="50000"/>
                  </a:schemeClr>
                </a:solidFill>
              </a:rPr>
              <a:t>()</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5044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INSERTING DATA – EXAMPLE 2</a:t>
            </a:r>
            <a:endParaRPr lang="en-GB" dirty="0"/>
          </a:p>
        </p:txBody>
      </p:sp>
      <p:sp>
        <p:nvSpPr>
          <p:cNvPr id="7" name="Rectangle 6"/>
          <p:cNvSpPr/>
          <p:nvPr/>
        </p:nvSpPr>
        <p:spPr>
          <a:xfrm>
            <a:off x="364966" y="953300"/>
            <a:ext cx="10023634" cy="5324535"/>
          </a:xfrm>
          <a:prstGeom prst="rect">
            <a:avLst/>
          </a:prstGeom>
        </p:spPr>
        <p:txBody>
          <a:bodyPr wrap="square">
            <a:spAutoFit/>
          </a:bodyPr>
          <a:lstStyle/>
          <a:p>
            <a:r>
              <a:rPr lang="en-GB" sz="2400" dirty="0"/>
              <a:t>Notes from the previous example:</a:t>
            </a:r>
          </a:p>
          <a:p>
            <a:endParaRPr lang="en-GB" sz="2400" dirty="0"/>
          </a:p>
          <a:p>
            <a:r>
              <a:rPr lang="en-GB" sz="2400" i="1" dirty="0">
                <a:solidFill>
                  <a:schemeClr val="tx2">
                    <a:lumMod val="50000"/>
                    <a:lumOff val="50000"/>
                  </a:schemeClr>
                </a:solidFill>
              </a:rPr>
              <a:t>	</a:t>
            </a:r>
            <a:r>
              <a:rPr lang="en-GB" sz="2000" i="1" dirty="0">
                <a:solidFill>
                  <a:schemeClr val="tx2">
                    <a:lumMod val="50000"/>
                    <a:lumOff val="50000"/>
                  </a:schemeClr>
                </a:solidFill>
              </a:rPr>
              <a:t>import </a:t>
            </a:r>
            <a:r>
              <a:rPr lang="en-GB" sz="2000" i="1" dirty="0" err="1">
                <a:solidFill>
                  <a:schemeClr val="tx2">
                    <a:lumMod val="50000"/>
                    <a:lumOff val="50000"/>
                  </a:schemeClr>
                </a:solidFill>
              </a:rPr>
              <a:t>datetime</a:t>
            </a:r>
            <a:endParaRPr lang="en-GB" sz="2000" i="1" dirty="0">
              <a:solidFill>
                <a:schemeClr val="tx2">
                  <a:lumMod val="50000"/>
                  <a:lumOff val="50000"/>
                </a:schemeClr>
              </a:solidFill>
            </a:endParaRPr>
          </a:p>
          <a:p>
            <a:r>
              <a:rPr lang="en-GB" sz="2000" i="1" dirty="0">
                <a:solidFill>
                  <a:schemeClr val="tx2">
                    <a:lumMod val="50000"/>
                    <a:lumOff val="50000"/>
                  </a:schemeClr>
                </a:solidFill>
              </a:rPr>
              <a:t>	</a:t>
            </a:r>
            <a:r>
              <a:rPr lang="en-GB" sz="2000" i="1" dirty="0" err="1">
                <a:solidFill>
                  <a:schemeClr val="tx2">
                    <a:lumMod val="50000"/>
                    <a:lumOff val="50000"/>
                  </a:schemeClr>
                </a:solidFill>
              </a:rPr>
              <a:t>curr_date</a:t>
            </a:r>
            <a:r>
              <a:rPr lang="en-GB" sz="2000" i="1" dirty="0">
                <a:solidFill>
                  <a:schemeClr val="tx2">
                    <a:lumMod val="50000"/>
                    <a:lumOff val="50000"/>
                  </a:schemeClr>
                </a:solidFill>
              </a:rPr>
              <a:t> = </a:t>
            </a:r>
            <a:r>
              <a:rPr lang="en-GB" sz="2000" i="1" dirty="0" err="1">
                <a:solidFill>
                  <a:schemeClr val="tx2">
                    <a:lumMod val="50000"/>
                    <a:lumOff val="50000"/>
                  </a:schemeClr>
                </a:solidFill>
              </a:rPr>
              <a:t>datetime.date.today</a:t>
            </a:r>
            <a:r>
              <a:rPr lang="en-GB" sz="2000" i="1" dirty="0">
                <a:solidFill>
                  <a:schemeClr val="tx2">
                    <a:lumMod val="50000"/>
                    <a:lumOff val="50000"/>
                  </a:schemeClr>
                </a:solidFill>
              </a:rPr>
              <a:t>().</a:t>
            </a:r>
            <a:r>
              <a:rPr lang="en-GB" sz="2000" i="1" dirty="0" err="1">
                <a:solidFill>
                  <a:schemeClr val="tx2">
                    <a:lumMod val="50000"/>
                    <a:lumOff val="50000"/>
                  </a:schemeClr>
                </a:solidFill>
              </a:rPr>
              <a:t>strftime</a:t>
            </a:r>
            <a:r>
              <a:rPr lang="en-GB" sz="2000" i="1" dirty="0">
                <a:solidFill>
                  <a:schemeClr val="tx2">
                    <a:lumMod val="50000"/>
                    <a:lumOff val="50000"/>
                  </a:schemeClr>
                </a:solidFill>
              </a:rPr>
              <a:t>("%Y-%m-%d")</a:t>
            </a:r>
          </a:p>
          <a:p>
            <a:endParaRPr lang="en-GB" sz="2400" dirty="0"/>
          </a:p>
          <a:p>
            <a:r>
              <a:rPr lang="en-GB" sz="2400" dirty="0"/>
              <a:t>This returns the current date in the format YYYY-MM-DD. You need to import the </a:t>
            </a:r>
            <a:r>
              <a:rPr lang="en-GB" sz="2400" dirty="0" err="1"/>
              <a:t>datetime</a:t>
            </a:r>
            <a:r>
              <a:rPr lang="en-GB" sz="2400" dirty="0"/>
              <a:t> module at the beginning of the script.</a:t>
            </a:r>
          </a:p>
          <a:p>
            <a:endParaRPr lang="en-GB" sz="2400" dirty="0"/>
          </a:p>
          <a:p>
            <a:r>
              <a:rPr lang="en-GB" sz="2000" i="1" dirty="0">
                <a:solidFill>
                  <a:schemeClr val="tx2">
                    <a:lumMod val="50000"/>
                    <a:lumOff val="50000"/>
                  </a:schemeClr>
                </a:solidFill>
              </a:rPr>
              <a:t>	</a:t>
            </a:r>
            <a:r>
              <a:rPr lang="en-GB" sz="2000" i="1" dirty="0" err="1">
                <a:solidFill>
                  <a:schemeClr val="tx2">
                    <a:lumMod val="50000"/>
                    <a:lumOff val="50000"/>
                  </a:schemeClr>
                </a:solidFill>
              </a:rPr>
              <a:t>cursor.execute</a:t>
            </a:r>
            <a:r>
              <a:rPr lang="en-GB" sz="2000" i="1" dirty="0">
                <a:solidFill>
                  <a:schemeClr val="tx2">
                    <a:lumMod val="50000"/>
                    <a:lumOff val="50000"/>
                  </a:schemeClr>
                </a:solidFill>
              </a:rPr>
              <a:t>("SELECT seq+1 \</a:t>
            </a:r>
          </a:p>
          <a:p>
            <a:r>
              <a:rPr lang="en-GB" sz="2000" i="1" dirty="0">
                <a:solidFill>
                  <a:schemeClr val="tx2">
                    <a:lumMod val="50000"/>
                    <a:lumOff val="50000"/>
                  </a:schemeClr>
                </a:solidFill>
              </a:rPr>
              <a:t>		          FROM </a:t>
            </a:r>
            <a:r>
              <a:rPr lang="en-GB" sz="2000" i="1" dirty="0" err="1">
                <a:solidFill>
                  <a:schemeClr val="tx2">
                    <a:lumMod val="50000"/>
                    <a:lumOff val="50000"/>
                  </a:schemeClr>
                </a:solidFill>
              </a:rPr>
              <a:t>sqlite_sequence</a:t>
            </a:r>
            <a:r>
              <a:rPr lang="en-GB" sz="2000" i="1" dirty="0">
                <a:solidFill>
                  <a:schemeClr val="tx2">
                    <a:lumMod val="50000"/>
                    <a:lumOff val="50000"/>
                  </a:schemeClr>
                </a:solidFill>
              </a:rPr>
              <a:t> \</a:t>
            </a:r>
          </a:p>
          <a:p>
            <a:r>
              <a:rPr lang="en-GB" sz="2000" i="1" dirty="0">
                <a:solidFill>
                  <a:schemeClr val="tx2">
                    <a:lumMod val="50000"/>
                    <a:lumOff val="50000"/>
                  </a:schemeClr>
                </a:solidFill>
              </a:rPr>
              <a:t>		          WHERE name=‘product’”)</a:t>
            </a:r>
          </a:p>
          <a:p>
            <a:endParaRPr lang="en-GB" sz="2000" i="1" dirty="0">
              <a:solidFill>
                <a:schemeClr val="tx2">
                  <a:lumMod val="50000"/>
                  <a:lumOff val="50000"/>
                </a:schemeClr>
              </a:solidFill>
            </a:endParaRPr>
          </a:p>
          <a:p>
            <a:r>
              <a:rPr lang="en-GB" sz="2400" i="1" dirty="0"/>
              <a:t>As we need the same </a:t>
            </a:r>
            <a:r>
              <a:rPr lang="en-GB" sz="2400" i="1" dirty="0" err="1"/>
              <a:t>prodid</a:t>
            </a:r>
            <a:r>
              <a:rPr lang="en-GB" sz="2400" i="1" dirty="0"/>
              <a:t> to be inserted into the product and price tables, we need to get the next </a:t>
            </a:r>
            <a:r>
              <a:rPr lang="en-GB" sz="2400" i="1" dirty="0" err="1"/>
              <a:t>prodid</a:t>
            </a:r>
            <a:r>
              <a:rPr lang="en-GB" sz="2400" i="1" dirty="0"/>
              <a:t> from the </a:t>
            </a:r>
            <a:r>
              <a:rPr lang="en-GB" sz="2400" i="1" dirty="0" err="1"/>
              <a:t>sqlite_sequence</a:t>
            </a:r>
            <a:r>
              <a:rPr lang="en-GB" sz="2400" i="1" dirty="0"/>
              <a:t> table.</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234018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INSERTING DATA – EXAMPLE 2</a:t>
            </a:r>
            <a:endParaRPr lang="en-GB" dirty="0"/>
          </a:p>
        </p:txBody>
      </p:sp>
      <p:sp>
        <p:nvSpPr>
          <p:cNvPr id="7" name="Rectangle 6"/>
          <p:cNvSpPr/>
          <p:nvPr/>
        </p:nvSpPr>
        <p:spPr>
          <a:xfrm>
            <a:off x="364966" y="953300"/>
            <a:ext cx="10023634" cy="2954655"/>
          </a:xfrm>
          <a:prstGeom prst="rect">
            <a:avLst/>
          </a:prstGeom>
        </p:spPr>
        <p:txBody>
          <a:bodyPr wrap="square">
            <a:spAutoFit/>
          </a:bodyPr>
          <a:lstStyle/>
          <a:p>
            <a:r>
              <a:rPr lang="en-GB" sz="2400" dirty="0"/>
              <a:t>Notes from the previous example:</a:t>
            </a:r>
          </a:p>
          <a:p>
            <a:endParaRPr lang="en-GB" sz="2400" dirty="0"/>
          </a:p>
          <a:p>
            <a:r>
              <a:rPr lang="en-GB" sz="2200" i="1" dirty="0">
                <a:solidFill>
                  <a:schemeClr val="tx2">
                    <a:lumMod val="50000"/>
                    <a:lumOff val="50000"/>
                  </a:schemeClr>
                </a:solidFill>
              </a:rPr>
              <a:t>	</a:t>
            </a:r>
            <a:r>
              <a:rPr lang="en-GB" sz="2200" i="1" dirty="0" err="1">
                <a:solidFill>
                  <a:schemeClr val="tx2">
                    <a:lumMod val="50000"/>
                    <a:lumOff val="50000"/>
                  </a:schemeClr>
                </a:solidFill>
              </a:rPr>
              <a:t>sql_insert</a:t>
            </a:r>
            <a:r>
              <a:rPr lang="en-GB" sz="2200" i="1" dirty="0">
                <a:solidFill>
                  <a:schemeClr val="tx2">
                    <a:lumMod val="50000"/>
                    <a:lumOff val="50000"/>
                  </a:schemeClr>
                </a:solidFill>
              </a:rPr>
              <a:t> = "INSERT INTO price \</a:t>
            </a:r>
          </a:p>
          <a:p>
            <a:r>
              <a:rPr lang="en-GB" sz="2200" i="1" dirty="0">
                <a:solidFill>
                  <a:schemeClr val="tx2">
                    <a:lumMod val="50000"/>
                    <a:lumOff val="50000"/>
                  </a:schemeClr>
                </a:solidFill>
              </a:rPr>
              <a:t>		      VALUES (?, ?, ?, ?, ?)"</a:t>
            </a:r>
          </a:p>
          <a:p>
            <a:r>
              <a:rPr lang="en-GB" sz="2200" i="1" dirty="0">
                <a:solidFill>
                  <a:schemeClr val="tx2">
                    <a:lumMod val="50000"/>
                    <a:lumOff val="50000"/>
                  </a:schemeClr>
                </a:solidFill>
              </a:rPr>
              <a:t>	</a:t>
            </a:r>
            <a:r>
              <a:rPr lang="en-GB" sz="2200" i="1" dirty="0" err="1">
                <a:solidFill>
                  <a:schemeClr val="tx2">
                    <a:lumMod val="50000"/>
                    <a:lumOff val="50000"/>
                  </a:schemeClr>
                </a:solidFill>
              </a:rPr>
              <a:t>cursor.execute</a:t>
            </a:r>
            <a:r>
              <a:rPr lang="en-GB" sz="2200" i="1" dirty="0">
                <a:solidFill>
                  <a:schemeClr val="tx2">
                    <a:lumMod val="50000"/>
                    <a:lumOff val="50000"/>
                  </a:schemeClr>
                </a:solidFill>
              </a:rPr>
              <a:t>(</a:t>
            </a:r>
            <a:r>
              <a:rPr lang="en-GB" sz="2200" i="1" dirty="0" err="1">
                <a:solidFill>
                  <a:schemeClr val="tx2">
                    <a:lumMod val="50000"/>
                    <a:lumOff val="50000"/>
                  </a:schemeClr>
                </a:solidFill>
              </a:rPr>
              <a:t>sql_insert</a:t>
            </a:r>
            <a:r>
              <a:rPr lang="en-GB" sz="2200" i="1" dirty="0">
                <a:solidFill>
                  <a:schemeClr val="tx2">
                    <a:lumMod val="50000"/>
                    <a:lumOff val="50000"/>
                  </a:schemeClr>
                </a:solidFill>
              </a:rPr>
              <a:t>,(</a:t>
            </a:r>
            <a:r>
              <a:rPr lang="en-GB" sz="2200" i="1" dirty="0" err="1">
                <a:solidFill>
                  <a:schemeClr val="tx2">
                    <a:lumMod val="50000"/>
                    <a:lumOff val="50000"/>
                  </a:schemeClr>
                </a:solidFill>
              </a:rPr>
              <a:t>next_prodid</a:t>
            </a:r>
            <a:r>
              <a:rPr lang="en-GB" sz="2200" i="1" dirty="0">
                <a:solidFill>
                  <a:schemeClr val="tx2">
                    <a:lumMod val="50000"/>
                    <a:lumOff val="50000"/>
                  </a:schemeClr>
                </a:solidFill>
              </a:rPr>
              <a:t>[0],curr_date,25.5,20,None))</a:t>
            </a:r>
          </a:p>
          <a:p>
            <a:endParaRPr lang="en-GB" sz="2400" i="1" dirty="0">
              <a:solidFill>
                <a:schemeClr val="tx2">
                  <a:lumMod val="50000"/>
                  <a:lumOff val="50000"/>
                </a:schemeClr>
              </a:solidFill>
            </a:endParaRPr>
          </a:p>
          <a:p>
            <a:r>
              <a:rPr lang="en-GB" sz="2400" dirty="0"/>
              <a:t>None is the Python equivalent of a NULL value. This inserts a NULL value in the last column of the PRICE table which is the </a:t>
            </a:r>
            <a:r>
              <a:rPr lang="en-GB" sz="2400" dirty="0" err="1"/>
              <a:t>enddate</a:t>
            </a:r>
            <a:r>
              <a:rPr lang="en-GB" sz="2400" dirty="0"/>
              <a:t>.</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08470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a:t>
            </a:r>
            <a:r>
              <a:rPr lang="en-GB" dirty="0" err="1">
                <a:solidFill>
                  <a:schemeClr val="accent1"/>
                </a:solidFill>
              </a:rPr>
              <a:t>commitTing</a:t>
            </a:r>
            <a:r>
              <a:rPr lang="en-GB" dirty="0">
                <a:solidFill>
                  <a:schemeClr val="accent1"/>
                </a:solidFill>
              </a:rPr>
              <a:t> changes</a:t>
            </a:r>
            <a:endParaRPr lang="en-GB" dirty="0"/>
          </a:p>
        </p:txBody>
      </p:sp>
      <p:sp>
        <p:nvSpPr>
          <p:cNvPr id="7" name="Rectangle 6"/>
          <p:cNvSpPr/>
          <p:nvPr/>
        </p:nvSpPr>
        <p:spPr>
          <a:xfrm>
            <a:off x="364966" y="953300"/>
            <a:ext cx="10023634" cy="6001643"/>
          </a:xfrm>
          <a:prstGeom prst="rect">
            <a:avLst/>
          </a:prstGeom>
        </p:spPr>
        <p:txBody>
          <a:bodyPr wrap="square">
            <a:spAutoFit/>
          </a:bodyPr>
          <a:lstStyle/>
          <a:p>
            <a:r>
              <a:rPr lang="en-GB" sz="2400" dirty="0"/>
              <a:t>When we make changes to the database by inserting, updating and deleting records, we have to be mindful of how transactions are handled. A transaction is defined as being one or more changes that have been made to a database.</a:t>
            </a:r>
          </a:p>
          <a:p>
            <a:endParaRPr lang="en-GB" sz="2400" dirty="0"/>
          </a:p>
          <a:p>
            <a:r>
              <a:rPr lang="en-GB" sz="2400" dirty="0"/>
              <a:t>In the previous example, we saw the following command at the end of the script and the transaction in that case was one new product inserted.</a:t>
            </a:r>
          </a:p>
          <a:p>
            <a:endParaRPr lang="en-GB" sz="2400" dirty="0"/>
          </a:p>
          <a:p>
            <a:r>
              <a:rPr lang="en-GB" sz="2400" dirty="0"/>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	</a:t>
            </a:r>
          </a:p>
          <a:p>
            <a:endParaRPr lang="en-GB" sz="2400" i="1" dirty="0">
              <a:solidFill>
                <a:schemeClr val="tx2">
                  <a:lumMod val="50000"/>
                  <a:lumOff val="50000"/>
                </a:schemeClr>
              </a:solidFill>
            </a:endParaRPr>
          </a:p>
          <a:p>
            <a:r>
              <a:rPr lang="en-GB" sz="2400" dirty="0"/>
              <a:t>This commits all changes made to the database. If you issue a </a:t>
            </a:r>
            <a:r>
              <a:rPr lang="en-GB" sz="2400" dirty="0" err="1"/>
              <a:t>db.close</a:t>
            </a:r>
            <a:r>
              <a:rPr lang="en-GB" sz="2400" dirty="0"/>
              <a:t>() command or the Python script terminates due to an error before committing changes, those changes will be lost.</a:t>
            </a:r>
          </a:p>
          <a:p>
            <a:endParaRPr lang="en-GB" sz="2400" dirty="0"/>
          </a:p>
          <a:p>
            <a:r>
              <a:rPr lang="en-GB" sz="2400" dirty="0"/>
              <a:t>You can also use </a:t>
            </a:r>
            <a:r>
              <a:rPr lang="en-GB" sz="2400" dirty="0" err="1"/>
              <a:t>cursor.execute</a:t>
            </a:r>
            <a:r>
              <a:rPr lang="en-GB" sz="2400" dirty="0"/>
              <a:t>(“COMMIT”) instead of </a:t>
            </a:r>
            <a:r>
              <a:rPr lang="en-GB" sz="2400" dirty="0" err="1"/>
              <a:t>db.commit</a:t>
            </a:r>
            <a:r>
              <a:rPr lang="en-GB" sz="2400" dirty="0"/>
              <a:t>()</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140252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Python – aborting changes</a:t>
            </a:r>
            <a:endParaRPr lang="en-GB" dirty="0"/>
          </a:p>
        </p:txBody>
      </p:sp>
      <p:sp>
        <p:nvSpPr>
          <p:cNvPr id="7" name="Rectangle 6"/>
          <p:cNvSpPr/>
          <p:nvPr/>
        </p:nvSpPr>
        <p:spPr>
          <a:xfrm>
            <a:off x="364966" y="953300"/>
            <a:ext cx="10023634" cy="3416320"/>
          </a:xfrm>
          <a:prstGeom prst="rect">
            <a:avLst/>
          </a:prstGeom>
        </p:spPr>
        <p:txBody>
          <a:bodyPr wrap="square">
            <a:spAutoFit/>
          </a:bodyPr>
          <a:lstStyle/>
          <a:p>
            <a:r>
              <a:rPr lang="en-GB" sz="2400" dirty="0"/>
              <a:t>There are times when you might not want to save the changes uncommitted changes you’ve made to the database usually when an error or an exception has occurred before the transaction has been completed. This is called a rollback and the following command is used to issue a rollback.</a:t>
            </a:r>
          </a:p>
          <a:p>
            <a:endParaRPr lang="en-GB" sz="2400" dirty="0"/>
          </a:p>
          <a:p>
            <a:r>
              <a:rPr lang="en-GB" sz="2400" dirty="0"/>
              <a:t>	</a:t>
            </a:r>
            <a:r>
              <a:rPr lang="en-GB" sz="2400" i="1" dirty="0" err="1">
                <a:solidFill>
                  <a:schemeClr val="tx2">
                    <a:lumMod val="50000"/>
                    <a:lumOff val="50000"/>
                  </a:schemeClr>
                </a:solidFill>
              </a:rPr>
              <a:t>db.rollback</a:t>
            </a:r>
            <a:r>
              <a:rPr lang="en-GB" sz="2400" i="1" dirty="0">
                <a:solidFill>
                  <a:schemeClr val="tx2">
                    <a:lumMod val="50000"/>
                    <a:lumOff val="50000"/>
                  </a:schemeClr>
                </a:solidFill>
              </a:rPr>
              <a:t>()</a:t>
            </a:r>
          </a:p>
          <a:p>
            <a:r>
              <a:rPr lang="en-GB" sz="2400" i="1" dirty="0"/>
              <a:t>or</a:t>
            </a:r>
          </a:p>
          <a:p>
            <a:r>
              <a:rPr lang="en-GB" sz="2400" i="1" dirty="0">
                <a:solidFill>
                  <a:schemeClr val="tx2">
                    <a:lumMod val="50000"/>
                    <a:lumOff val="50000"/>
                  </a:schemeClr>
                </a:solidFill>
              </a:rPr>
              <a:t>	</a:t>
            </a:r>
            <a:r>
              <a:rPr lang="en-GB" sz="2400" dirty="0" err="1">
                <a:solidFill>
                  <a:schemeClr val="tx2">
                    <a:lumMod val="50000"/>
                    <a:lumOff val="50000"/>
                  </a:schemeClr>
                </a:solidFill>
              </a:rPr>
              <a:t>cursor.execute</a:t>
            </a:r>
            <a:r>
              <a:rPr lang="en-GB" sz="2400" dirty="0">
                <a:solidFill>
                  <a:schemeClr val="tx2">
                    <a:lumMod val="50000"/>
                    <a:lumOff val="50000"/>
                  </a:schemeClr>
                </a:solidFill>
              </a:rPr>
              <a:t>(“ROLLBACK”)</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manipulate data in a SQL database</a:t>
            </a:r>
            <a:endParaRPr lang="en-US" sz="1000" dirty="0"/>
          </a:p>
          <a:p>
            <a:endParaRPr lang="en-US" sz="1000" dirty="0"/>
          </a:p>
        </p:txBody>
      </p:sp>
    </p:spTree>
    <p:extLst>
      <p:ext uri="{BB962C8B-B14F-4D97-AF65-F5344CB8AC3E}">
        <p14:creationId xmlns:p14="http://schemas.microsoft.com/office/powerpoint/2010/main" val="42163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1332</Words>
  <Application>Microsoft Office PowerPoint</Application>
  <PresentationFormat>Custom</PresentationFormat>
  <Paragraphs>300</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Trebuchet MS</vt:lpstr>
      <vt:lpstr>Office Theme</vt:lpstr>
      <vt:lpstr>Using Python to  manipulate data in a sql database</vt:lpstr>
      <vt:lpstr>Python - Retrieving data (Recap)</vt:lpstr>
      <vt:lpstr>Python – manipulating data</vt:lpstr>
      <vt:lpstr>Python – INSERTING DATA – EXAMPLE 1</vt:lpstr>
      <vt:lpstr>Python – INSERTING DATA – EXAMPLE 2</vt:lpstr>
      <vt:lpstr>Python – INSERTING DATA – EXAMPLE 2</vt:lpstr>
      <vt:lpstr>Python – INSERTING DATA – EXAMPLE 2</vt:lpstr>
      <vt:lpstr>Python – commitTing changes</vt:lpstr>
      <vt:lpstr>Python – aborting changes</vt:lpstr>
      <vt:lpstr>Python – dataBASE TRANSACTIONS</vt:lpstr>
      <vt:lpstr>Python – what is an exception?</vt:lpstr>
      <vt:lpstr>Python – handling exceptions</vt:lpstr>
      <vt:lpstr>Python – handling exception</vt:lpstr>
      <vt:lpstr>Python – raising exceptions</vt:lpstr>
      <vt:lpstr>Python – updating DATA – EXAMPLE 1</vt:lpstr>
      <vt:lpstr>Python – updating DATA – EXAMPLE 2</vt:lpstr>
      <vt:lpstr>Python – updating DATA – EXAMPLE 2</vt:lpstr>
      <vt:lpstr>Python – deleting DATA – EXAMPLE 1</vt:lpstr>
      <vt:lpstr>Python – deleting DATA – EXAMPLE 1</vt:lpstr>
      <vt:lpstr>Python – extendIng the database </vt:lpstr>
      <vt:lpstr>Python – creating a table </vt:lpstr>
      <vt:lpstr>Python – populating the table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198</cp:revision>
  <dcterms:modified xsi:type="dcterms:W3CDTF">2020-02-20T14:31:29Z</dcterms:modified>
</cp:coreProperties>
</file>