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89" r:id="rId3"/>
    <p:sldId id="291" r:id="rId4"/>
    <p:sldId id="292" r:id="rId5"/>
    <p:sldId id="293" r:id="rId6"/>
    <p:sldId id="295" r:id="rId7"/>
    <p:sldId id="297" r:id="rId8"/>
    <p:sldId id="305" r:id="rId9"/>
    <p:sldId id="296" r:id="rId10"/>
    <p:sldId id="299" r:id="rId11"/>
    <p:sldId id="300" r:id="rId12"/>
    <p:sldId id="302" r:id="rId13"/>
    <p:sldId id="298" r:id="rId14"/>
    <p:sldId id="304" r:id="rId15"/>
    <p:sldId id="303" r:id="rId16"/>
    <p:sldId id="278" r:id="rId17"/>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66" d="100"/>
          <a:sy n="66" d="100"/>
        </p:scale>
        <p:origin x="1026" y="72"/>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27/01/2020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176964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183739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3273503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709080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24776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402123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334749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308429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216120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47533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1846027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336134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180461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3479025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926310" y="2779395"/>
            <a:ext cx="8839200" cy="1483043"/>
          </a:xfrm>
        </p:spPr>
        <p:txBody>
          <a:bodyPr>
            <a:normAutofit/>
          </a:bodyPr>
          <a:lstStyle/>
          <a:p>
            <a:r>
              <a:rPr lang="en-US" sz="3600" dirty="0"/>
              <a:t>Joining tables using</a:t>
            </a:r>
            <a:br>
              <a:rPr lang="en-US" sz="3600" dirty="0"/>
            </a:br>
            <a:r>
              <a:rPr lang="en-US" sz="3600" dirty="0"/>
              <a:t>inner joins </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737" y="1708474"/>
            <a:ext cx="4397782" cy="4997126"/>
          </a:xfrm>
          <a:prstGeom prst="rect">
            <a:avLst/>
          </a:prstGeom>
        </p:spPr>
      </p:pic>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Three table inner join example</a:t>
            </a:r>
            <a:endParaRPr lang="en-GB" dirty="0"/>
          </a:p>
        </p:txBody>
      </p:sp>
      <p:sp>
        <p:nvSpPr>
          <p:cNvPr id="5" name="TextBox 14"/>
          <p:cNvSpPr txBox="1"/>
          <p:nvPr/>
        </p:nvSpPr>
        <p:spPr>
          <a:xfrm>
            <a:off x="400154" y="962701"/>
            <a:ext cx="5791483" cy="61247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a:t>List the order id, total</a:t>
            </a:r>
          </a:p>
          <a:p>
            <a:r>
              <a:rPr lang="en-GB" altLang="en-US" sz="2800" dirty="0"/>
              <a:t>customer name and sales rep name for all orders. Sort by sales rep name and then order id.</a:t>
            </a:r>
          </a:p>
          <a:p>
            <a:endParaRPr lang="en-GB" altLang="en-US" sz="2800" b="1" dirty="0"/>
          </a:p>
          <a:p>
            <a:r>
              <a:rPr lang="en-GB" sz="2800" dirty="0"/>
              <a:t>Need to join </a:t>
            </a:r>
            <a:r>
              <a:rPr lang="en-GB" sz="2800" dirty="0" err="1"/>
              <a:t>ord</a:t>
            </a:r>
            <a:r>
              <a:rPr lang="en-GB" sz="2800" dirty="0"/>
              <a:t> to customer </a:t>
            </a:r>
          </a:p>
          <a:p>
            <a:r>
              <a:rPr lang="en-GB" sz="2800" dirty="0"/>
              <a:t>and customer to emp.</a:t>
            </a:r>
          </a:p>
          <a:p>
            <a:endParaRPr lang="en-GB" sz="2800" dirty="0"/>
          </a:p>
          <a:p>
            <a:r>
              <a:rPr lang="en-GB" sz="2800" dirty="0"/>
              <a:t>Linking column between</a:t>
            </a:r>
          </a:p>
          <a:p>
            <a:r>
              <a:rPr lang="en-GB" sz="2800" dirty="0"/>
              <a:t>customer and </a:t>
            </a:r>
            <a:r>
              <a:rPr lang="en-GB" sz="2800" dirty="0" err="1"/>
              <a:t>emp</a:t>
            </a:r>
            <a:r>
              <a:rPr lang="en-GB" sz="2800" dirty="0"/>
              <a:t> is primary</a:t>
            </a:r>
          </a:p>
          <a:p>
            <a:r>
              <a:rPr lang="en-GB" sz="2800" dirty="0"/>
              <a:t>key of emp table (</a:t>
            </a:r>
            <a:r>
              <a:rPr lang="en-GB" sz="2800" dirty="0" err="1"/>
              <a:t>empno</a:t>
            </a:r>
            <a:r>
              <a:rPr lang="en-GB" sz="2800" dirty="0"/>
              <a:t>)</a:t>
            </a:r>
          </a:p>
          <a:p>
            <a:r>
              <a:rPr lang="en-GB" sz="2800" dirty="0"/>
              <a:t>and foreign key in customer</a:t>
            </a:r>
          </a:p>
          <a:p>
            <a:r>
              <a:rPr lang="en-GB" sz="2800" dirty="0"/>
              <a:t>table (</a:t>
            </a:r>
            <a:r>
              <a:rPr lang="en-GB" sz="2800" dirty="0" err="1"/>
              <a:t>repid</a:t>
            </a:r>
            <a:r>
              <a:rPr lang="en-GB" sz="2800" dirty="0"/>
              <a:t>). They don’t </a:t>
            </a:r>
          </a:p>
          <a:p>
            <a:r>
              <a:rPr lang="en-GB" sz="2800" dirty="0"/>
              <a:t>necessarily have the same name.</a:t>
            </a:r>
          </a:p>
        </p:txBody>
      </p:sp>
    </p:spTree>
    <p:extLst>
      <p:ext uri="{BB962C8B-B14F-4D97-AF65-F5344CB8AC3E}">
        <p14:creationId xmlns:p14="http://schemas.microsoft.com/office/powerpoint/2010/main" val="115272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Three table inner join example</a:t>
            </a:r>
            <a:endParaRPr lang="en-GB" dirty="0"/>
          </a:p>
        </p:txBody>
      </p:sp>
      <p:sp>
        <p:nvSpPr>
          <p:cNvPr id="5" name="TextBox 14"/>
          <p:cNvSpPr txBox="1"/>
          <p:nvPr/>
        </p:nvSpPr>
        <p:spPr>
          <a:xfrm>
            <a:off x="336654" y="1142912"/>
            <a:ext cx="9987653" cy="224676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ename</a:t>
            </a:r>
            <a:r>
              <a:rPr lang="en-GB" sz="2800" dirty="0"/>
              <a:t>, name, </a:t>
            </a:r>
            <a:r>
              <a:rPr lang="en-GB" sz="2800" dirty="0" err="1"/>
              <a:t>ordid</a:t>
            </a:r>
            <a:r>
              <a:rPr lang="en-GB" sz="2800" dirty="0"/>
              <a:t>, total </a:t>
            </a:r>
          </a:p>
          <a:p>
            <a:r>
              <a:rPr lang="en-GB" sz="2800" dirty="0"/>
              <a:t>FROM </a:t>
            </a:r>
            <a:r>
              <a:rPr lang="en-GB" sz="2800" dirty="0" err="1"/>
              <a:t>ord</a:t>
            </a:r>
            <a:r>
              <a:rPr lang="en-GB" sz="2800" dirty="0"/>
              <a:t> o</a:t>
            </a:r>
          </a:p>
          <a:p>
            <a:r>
              <a:rPr lang="en-GB" sz="2800" dirty="0"/>
              <a:t>         INNER JOIN customer c ON </a:t>
            </a:r>
            <a:r>
              <a:rPr lang="en-GB" sz="2800" dirty="0" err="1"/>
              <a:t>o.custid</a:t>
            </a:r>
            <a:r>
              <a:rPr lang="en-GB" sz="2800" dirty="0"/>
              <a:t> = </a:t>
            </a:r>
            <a:r>
              <a:rPr lang="en-GB" sz="2800" dirty="0" err="1"/>
              <a:t>c.custid</a:t>
            </a:r>
            <a:endParaRPr lang="en-GB" sz="2800" dirty="0"/>
          </a:p>
          <a:p>
            <a:r>
              <a:rPr lang="en-GB" sz="2800" dirty="0"/>
              <a:t>         INNER JOIN </a:t>
            </a:r>
            <a:r>
              <a:rPr lang="en-GB" sz="2800" dirty="0" err="1"/>
              <a:t>emp</a:t>
            </a:r>
            <a:r>
              <a:rPr lang="en-GB" sz="2800" dirty="0"/>
              <a:t> e ON </a:t>
            </a:r>
            <a:r>
              <a:rPr lang="en-GB" sz="2800" dirty="0" err="1"/>
              <a:t>c.repid</a:t>
            </a:r>
            <a:r>
              <a:rPr lang="en-GB" sz="2800" dirty="0"/>
              <a:t> = </a:t>
            </a:r>
            <a:r>
              <a:rPr lang="en-GB" sz="2800" dirty="0" err="1"/>
              <a:t>e.empno</a:t>
            </a:r>
            <a:endParaRPr lang="en-GB" sz="2800" dirty="0"/>
          </a:p>
          <a:p>
            <a:r>
              <a:rPr lang="en-GB" sz="2800" dirty="0"/>
              <a:t>ORDER BY </a:t>
            </a:r>
            <a:r>
              <a:rPr lang="en-GB" sz="2800" dirty="0" err="1"/>
              <a:t>ename</a:t>
            </a:r>
            <a:r>
              <a:rPr lang="en-GB" sz="2800" dirty="0"/>
              <a:t>, </a:t>
            </a:r>
            <a:r>
              <a:rPr lang="en-GB" sz="2800" dirty="0" err="1"/>
              <a:t>ordid</a:t>
            </a:r>
            <a:r>
              <a:rPr lang="en-GB" sz="2800" dirty="0"/>
              <a:t>;</a:t>
            </a:r>
          </a:p>
        </p:txBody>
      </p:sp>
      <p:graphicFrame>
        <p:nvGraphicFramePr>
          <p:cNvPr id="7" name="Table 6"/>
          <p:cNvGraphicFramePr>
            <a:graphicFrameLocks noGrp="1"/>
          </p:cNvGraphicFramePr>
          <p:nvPr>
            <p:extLst>
              <p:ext uri="{D42A27DB-BD31-4B8C-83A1-F6EECF244321}">
                <p14:modId xmlns:p14="http://schemas.microsoft.com/office/powerpoint/2010/main" val="1354852679"/>
              </p:ext>
            </p:extLst>
          </p:nvPr>
        </p:nvGraphicFramePr>
        <p:xfrm>
          <a:off x="3082450" y="3579293"/>
          <a:ext cx="4638674" cy="3367090"/>
        </p:xfrm>
        <a:graphic>
          <a:graphicData uri="http://schemas.openxmlformats.org/drawingml/2006/table">
            <a:tbl>
              <a:tblPr/>
              <a:tblGrid>
                <a:gridCol w="843395">
                  <a:extLst>
                    <a:ext uri="{9D8B030D-6E8A-4147-A177-3AD203B41FA5}">
                      <a16:colId xmlns:a16="http://schemas.microsoft.com/office/drawing/2014/main" val="20000"/>
                    </a:ext>
                  </a:extLst>
                </a:gridCol>
                <a:gridCol w="2108489">
                  <a:extLst>
                    <a:ext uri="{9D8B030D-6E8A-4147-A177-3AD203B41FA5}">
                      <a16:colId xmlns:a16="http://schemas.microsoft.com/office/drawing/2014/main" val="20001"/>
                    </a:ext>
                  </a:extLst>
                </a:gridCol>
                <a:gridCol w="843395">
                  <a:extLst>
                    <a:ext uri="{9D8B030D-6E8A-4147-A177-3AD203B41FA5}">
                      <a16:colId xmlns:a16="http://schemas.microsoft.com/office/drawing/2014/main" val="20002"/>
                    </a:ext>
                  </a:extLst>
                </a:gridCol>
                <a:gridCol w="843395">
                  <a:extLst>
                    <a:ext uri="{9D8B030D-6E8A-4147-A177-3AD203B41FA5}">
                      <a16:colId xmlns:a16="http://schemas.microsoft.com/office/drawing/2014/main" val="20003"/>
                    </a:ext>
                  </a:extLst>
                </a:gridCol>
              </a:tblGrid>
              <a:tr h="336709">
                <a:tc>
                  <a:txBody>
                    <a:bodyPr/>
                    <a:lstStyle/>
                    <a:p>
                      <a:pPr algn="ctr" fontAlgn="ctr"/>
                      <a:r>
                        <a:rPr lang="en-GB" sz="1600" b="0" i="0" u="none" strike="noStrike" dirty="0">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36709">
                <a:tc>
                  <a:txBody>
                    <a:bodyPr/>
                    <a:lstStyle/>
                    <a:p>
                      <a:pPr algn="l" fontAlgn="b"/>
                      <a:r>
                        <a:rPr lang="en-GB" sz="16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36709">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36709">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5860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36709">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710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336709">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1260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336709">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336709">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336709">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336709">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611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bl>
          </a:graphicData>
        </a:graphic>
      </p:graphicFrame>
      <p:sp>
        <p:nvSpPr>
          <p:cNvPr id="8" name="TextBox 7"/>
          <p:cNvSpPr txBox="1"/>
          <p:nvPr/>
        </p:nvSpPr>
        <p:spPr>
          <a:xfrm>
            <a:off x="1311196" y="3570734"/>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Tree>
    <p:extLst>
      <p:ext uri="{BB962C8B-B14F-4D97-AF65-F5344CB8AC3E}">
        <p14:creationId xmlns:p14="http://schemas.microsoft.com/office/powerpoint/2010/main" val="26203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04667" y="385823"/>
            <a:ext cx="9794240" cy="655577"/>
          </a:xfrm>
        </p:spPr>
        <p:txBody>
          <a:bodyPr>
            <a:normAutofit/>
          </a:bodyPr>
          <a:lstStyle/>
          <a:p>
            <a:r>
              <a:rPr lang="en-GB" dirty="0">
                <a:solidFill>
                  <a:schemeClr val="accent1"/>
                </a:solidFill>
              </a:rPr>
              <a:t>inner join WITH OTHER CONDITIONS</a:t>
            </a:r>
            <a:endParaRPr lang="en-GB" dirty="0"/>
          </a:p>
        </p:txBody>
      </p:sp>
      <p:sp>
        <p:nvSpPr>
          <p:cNvPr id="5" name="TextBox 14"/>
          <p:cNvSpPr txBox="1"/>
          <p:nvPr/>
        </p:nvSpPr>
        <p:spPr>
          <a:xfrm>
            <a:off x="504666" y="1354394"/>
            <a:ext cx="9987653" cy="267765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ename</a:t>
            </a:r>
            <a:r>
              <a:rPr lang="en-GB" sz="2800" dirty="0"/>
              <a:t>, name, </a:t>
            </a:r>
            <a:r>
              <a:rPr lang="en-GB" sz="2800" dirty="0" err="1"/>
              <a:t>ordid</a:t>
            </a:r>
            <a:r>
              <a:rPr lang="en-GB" sz="2800" dirty="0"/>
              <a:t>, total </a:t>
            </a:r>
          </a:p>
          <a:p>
            <a:r>
              <a:rPr lang="en-GB" sz="2800" dirty="0"/>
              <a:t>FROM </a:t>
            </a:r>
            <a:r>
              <a:rPr lang="en-GB" sz="2800" dirty="0" err="1"/>
              <a:t>ord</a:t>
            </a:r>
            <a:r>
              <a:rPr lang="en-GB" sz="2800" dirty="0"/>
              <a:t> o</a:t>
            </a:r>
          </a:p>
          <a:p>
            <a:r>
              <a:rPr lang="en-GB" sz="2800" dirty="0"/>
              <a:t>         INNER JOIN customer c ON </a:t>
            </a:r>
            <a:r>
              <a:rPr lang="en-GB" sz="2800" dirty="0" err="1"/>
              <a:t>o.custid</a:t>
            </a:r>
            <a:r>
              <a:rPr lang="en-GB" sz="2800" dirty="0"/>
              <a:t> = </a:t>
            </a:r>
            <a:r>
              <a:rPr lang="en-GB" sz="2800" dirty="0" err="1"/>
              <a:t>c.custid</a:t>
            </a:r>
            <a:endParaRPr lang="en-GB" sz="2800" dirty="0"/>
          </a:p>
          <a:p>
            <a:r>
              <a:rPr lang="en-GB" sz="2800" dirty="0"/>
              <a:t>         INNER JOIN </a:t>
            </a:r>
            <a:r>
              <a:rPr lang="en-GB" sz="2800" dirty="0" err="1"/>
              <a:t>emp</a:t>
            </a:r>
            <a:r>
              <a:rPr lang="en-GB" sz="2800" dirty="0"/>
              <a:t> e ON </a:t>
            </a:r>
            <a:r>
              <a:rPr lang="en-GB" sz="2800" dirty="0" err="1"/>
              <a:t>c.repid</a:t>
            </a:r>
            <a:r>
              <a:rPr lang="en-GB" sz="2800" dirty="0"/>
              <a:t> = </a:t>
            </a:r>
            <a:r>
              <a:rPr lang="en-GB" sz="2800" dirty="0" err="1"/>
              <a:t>e.empno</a:t>
            </a:r>
            <a:endParaRPr lang="en-GB" sz="2800" dirty="0"/>
          </a:p>
          <a:p>
            <a:r>
              <a:rPr lang="en-GB" sz="2800" dirty="0">
                <a:solidFill>
                  <a:srgbClr val="FF0000"/>
                </a:solidFill>
              </a:rPr>
              <a:t>WHERE total &gt; 2000</a:t>
            </a:r>
          </a:p>
          <a:p>
            <a:r>
              <a:rPr lang="en-GB" sz="2800" dirty="0"/>
              <a:t>ORDER BY </a:t>
            </a:r>
            <a:r>
              <a:rPr lang="en-GB" sz="2800" dirty="0" err="1"/>
              <a:t>ename</a:t>
            </a:r>
            <a:r>
              <a:rPr lang="en-GB" sz="2800" dirty="0"/>
              <a:t>, </a:t>
            </a:r>
            <a:r>
              <a:rPr lang="en-GB" sz="2800" dirty="0" err="1"/>
              <a:t>ordid</a:t>
            </a:r>
            <a:r>
              <a:rPr lang="en-GB" sz="2800" dirty="0"/>
              <a:t>;</a:t>
            </a:r>
          </a:p>
        </p:txBody>
      </p:sp>
      <p:graphicFrame>
        <p:nvGraphicFramePr>
          <p:cNvPr id="3" name="Table 2"/>
          <p:cNvGraphicFramePr>
            <a:graphicFrameLocks noGrp="1"/>
          </p:cNvGraphicFramePr>
          <p:nvPr>
            <p:extLst>
              <p:ext uri="{D42A27DB-BD31-4B8C-83A1-F6EECF244321}">
                <p14:modId xmlns:p14="http://schemas.microsoft.com/office/powerpoint/2010/main" val="810200547"/>
              </p:ext>
            </p:extLst>
          </p:nvPr>
        </p:nvGraphicFramePr>
        <p:xfrm>
          <a:off x="2843795" y="4416366"/>
          <a:ext cx="5309394" cy="2681745"/>
        </p:xfrm>
        <a:graphic>
          <a:graphicData uri="http://schemas.openxmlformats.org/drawingml/2006/table">
            <a:tbl>
              <a:tblPr/>
              <a:tblGrid>
                <a:gridCol w="801418">
                  <a:extLst>
                    <a:ext uri="{9D8B030D-6E8A-4147-A177-3AD203B41FA5}">
                      <a16:colId xmlns:a16="http://schemas.microsoft.com/office/drawing/2014/main" val="20000"/>
                    </a:ext>
                  </a:extLst>
                </a:gridCol>
                <a:gridCol w="2905140">
                  <a:extLst>
                    <a:ext uri="{9D8B030D-6E8A-4147-A177-3AD203B41FA5}">
                      <a16:colId xmlns:a16="http://schemas.microsoft.com/office/drawing/2014/main" val="20001"/>
                    </a:ext>
                  </a:extLst>
                </a:gridCol>
                <a:gridCol w="801418">
                  <a:extLst>
                    <a:ext uri="{9D8B030D-6E8A-4147-A177-3AD203B41FA5}">
                      <a16:colId xmlns:a16="http://schemas.microsoft.com/office/drawing/2014/main" val="20002"/>
                    </a:ext>
                  </a:extLst>
                </a:gridCol>
                <a:gridCol w="801418">
                  <a:extLst>
                    <a:ext uri="{9D8B030D-6E8A-4147-A177-3AD203B41FA5}">
                      <a16:colId xmlns:a16="http://schemas.microsoft.com/office/drawing/2014/main" val="20003"/>
                    </a:ext>
                  </a:extLst>
                </a:gridCol>
              </a:tblGrid>
              <a:tr h="302845">
                <a:tc>
                  <a:txBody>
                    <a:bodyPr/>
                    <a:lstStyle/>
                    <a:p>
                      <a:pPr algn="ctr" fontAlgn="ctr"/>
                      <a:r>
                        <a:rPr lang="en-GB" sz="16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02845">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5860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02845">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23940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02845">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3510.5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561830">
                <a:tc>
                  <a:txBody>
                    <a:bodyPr/>
                    <a:lstStyle/>
                    <a:p>
                      <a:pPr algn="l" fontAlgn="b"/>
                      <a:r>
                        <a:rPr lang="en-GB" sz="16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302845">
                <a:tc>
                  <a:txBody>
                    <a:bodyPr/>
                    <a:lstStyle/>
                    <a:p>
                      <a:pPr algn="l" fontAlgn="b"/>
                      <a:r>
                        <a:rPr lang="en-GB" sz="16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46370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302845">
                <a:tc>
                  <a:txBody>
                    <a:bodyPr/>
                    <a:lstStyle/>
                    <a:p>
                      <a:pPr algn="l" fontAlgn="b"/>
                      <a:r>
                        <a:rPr lang="en-GB" sz="16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4450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302845">
                <a:tc>
                  <a:txBody>
                    <a:bodyPr/>
                    <a:lstStyle/>
                    <a:p>
                      <a:pPr algn="l" fontAlgn="b"/>
                      <a:r>
                        <a:rPr lang="en-GB" sz="16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8324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
        <p:nvSpPr>
          <p:cNvPr id="10" name="TextBox 9"/>
          <p:cNvSpPr txBox="1"/>
          <p:nvPr/>
        </p:nvSpPr>
        <p:spPr>
          <a:xfrm>
            <a:off x="1209596" y="4416366"/>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Tree>
    <p:extLst>
      <p:ext uri="{BB962C8B-B14F-4D97-AF65-F5344CB8AC3E}">
        <p14:creationId xmlns:p14="http://schemas.microsoft.com/office/powerpoint/2010/main" val="38508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NUMBER OF JOIN CONDITIONS</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820031855"/>
              </p:ext>
            </p:extLst>
          </p:nvPr>
        </p:nvGraphicFramePr>
        <p:xfrm>
          <a:off x="777080" y="2345766"/>
          <a:ext cx="8891588" cy="2857500"/>
        </p:xfrm>
        <a:graphic>
          <a:graphicData uri="http://schemas.openxmlformats.org/drawingml/2006/table">
            <a:tbl>
              <a:tblPr firstRow="1" bandRow="1">
                <a:tableStyleId>{5C22544A-7EE6-4342-B048-85BDC9FD1C3A}</a:tableStyleId>
              </a:tblPr>
              <a:tblGrid>
                <a:gridCol w="4445794">
                  <a:extLst>
                    <a:ext uri="{9D8B030D-6E8A-4147-A177-3AD203B41FA5}">
                      <a16:colId xmlns:a16="http://schemas.microsoft.com/office/drawing/2014/main" val="20000"/>
                    </a:ext>
                  </a:extLst>
                </a:gridCol>
                <a:gridCol w="4445794">
                  <a:extLst>
                    <a:ext uri="{9D8B030D-6E8A-4147-A177-3AD203B41FA5}">
                      <a16:colId xmlns:a16="http://schemas.microsoft.com/office/drawing/2014/main" val="20001"/>
                    </a:ext>
                  </a:extLst>
                </a:gridCol>
              </a:tblGrid>
              <a:tr h="920761">
                <a:tc>
                  <a:txBody>
                    <a:bodyPr/>
                    <a:lstStyle/>
                    <a:p>
                      <a:r>
                        <a:rPr lang="en-GB" sz="2800" dirty="0"/>
                        <a:t>Number of joined tables</a:t>
                      </a:r>
                    </a:p>
                  </a:txBody>
                  <a:tcPr marL="91439" marR="91439"/>
                </a:tc>
                <a:tc>
                  <a:txBody>
                    <a:bodyPr/>
                    <a:lstStyle/>
                    <a:p>
                      <a:r>
                        <a:rPr lang="en-GB" sz="2800" dirty="0"/>
                        <a:t>Min. number of join conditions required</a:t>
                      </a:r>
                    </a:p>
                  </a:txBody>
                  <a:tcPr marL="91439" marR="91439"/>
                </a:tc>
                <a:extLst>
                  <a:ext uri="{0D108BD9-81ED-4DB2-BD59-A6C34878D82A}">
                    <a16:rowId xmlns:a16="http://schemas.microsoft.com/office/drawing/2014/main" val="10000"/>
                  </a:ext>
                </a:extLst>
              </a:tr>
              <a:tr h="626572">
                <a:tc>
                  <a:txBody>
                    <a:bodyPr/>
                    <a:lstStyle/>
                    <a:p>
                      <a:r>
                        <a:rPr lang="en-GB" sz="2800" dirty="0"/>
                        <a:t>2</a:t>
                      </a:r>
                    </a:p>
                  </a:txBody>
                  <a:tcPr marL="91439" marR="91439"/>
                </a:tc>
                <a:tc>
                  <a:txBody>
                    <a:bodyPr/>
                    <a:lstStyle/>
                    <a:p>
                      <a:r>
                        <a:rPr lang="en-GB" sz="2800" dirty="0"/>
                        <a:t>1</a:t>
                      </a:r>
                    </a:p>
                  </a:txBody>
                  <a:tcPr marL="91439" marR="91439"/>
                </a:tc>
                <a:extLst>
                  <a:ext uri="{0D108BD9-81ED-4DB2-BD59-A6C34878D82A}">
                    <a16:rowId xmlns:a16="http://schemas.microsoft.com/office/drawing/2014/main" val="10001"/>
                  </a:ext>
                </a:extLst>
              </a:tr>
              <a:tr h="626572">
                <a:tc>
                  <a:txBody>
                    <a:bodyPr/>
                    <a:lstStyle/>
                    <a:p>
                      <a:r>
                        <a:rPr lang="en-GB" sz="2800" dirty="0"/>
                        <a:t>3</a:t>
                      </a:r>
                    </a:p>
                  </a:txBody>
                  <a:tcPr marL="91439" marR="91439"/>
                </a:tc>
                <a:tc>
                  <a:txBody>
                    <a:bodyPr/>
                    <a:lstStyle/>
                    <a:p>
                      <a:r>
                        <a:rPr lang="en-GB" sz="2800" dirty="0"/>
                        <a:t>2</a:t>
                      </a:r>
                    </a:p>
                  </a:txBody>
                  <a:tcPr marL="91439" marR="91439"/>
                </a:tc>
                <a:extLst>
                  <a:ext uri="{0D108BD9-81ED-4DB2-BD59-A6C34878D82A}">
                    <a16:rowId xmlns:a16="http://schemas.microsoft.com/office/drawing/2014/main" val="10002"/>
                  </a:ext>
                </a:extLst>
              </a:tr>
              <a:tr h="659476">
                <a:tc>
                  <a:txBody>
                    <a:bodyPr/>
                    <a:lstStyle/>
                    <a:p>
                      <a:r>
                        <a:rPr lang="en-GB" sz="2800" dirty="0"/>
                        <a:t>4</a:t>
                      </a:r>
                    </a:p>
                  </a:txBody>
                  <a:tcPr marL="91439" marR="91439"/>
                </a:tc>
                <a:tc>
                  <a:txBody>
                    <a:bodyPr/>
                    <a:lstStyle/>
                    <a:p>
                      <a:r>
                        <a:rPr lang="en-GB" sz="2800" dirty="0"/>
                        <a:t>3</a:t>
                      </a:r>
                    </a:p>
                  </a:txBody>
                  <a:tcPr marL="91439" marR="91439"/>
                </a:tc>
                <a:extLst>
                  <a:ext uri="{0D108BD9-81ED-4DB2-BD59-A6C34878D82A}">
                    <a16:rowId xmlns:a16="http://schemas.microsoft.com/office/drawing/2014/main" val="10003"/>
                  </a:ext>
                </a:extLst>
              </a:tr>
            </a:tbl>
          </a:graphicData>
        </a:graphic>
      </p:graphicFrame>
      <p:sp>
        <p:nvSpPr>
          <p:cNvPr id="5" name="Rectangle 4"/>
          <p:cNvSpPr/>
          <p:nvPr/>
        </p:nvSpPr>
        <p:spPr>
          <a:xfrm>
            <a:off x="654050" y="5494662"/>
            <a:ext cx="9137649" cy="1200329"/>
          </a:xfrm>
          <a:prstGeom prst="rect">
            <a:avLst/>
          </a:prstGeom>
        </p:spPr>
        <p:txBody>
          <a:bodyPr wrap="square">
            <a:spAutoFit/>
          </a:bodyPr>
          <a:lstStyle/>
          <a:p>
            <a:pPr>
              <a:spcBef>
                <a:spcPct val="0"/>
              </a:spcBef>
            </a:pPr>
            <a:r>
              <a:rPr lang="en-GB" altLang="en-US" sz="2400" b="1" dirty="0"/>
              <a:t>VERY IMPORTANT!</a:t>
            </a:r>
          </a:p>
          <a:p>
            <a:pPr>
              <a:spcBef>
                <a:spcPct val="0"/>
              </a:spcBef>
            </a:pPr>
            <a:r>
              <a:rPr lang="en-GB" altLang="en-US" sz="2400" dirty="0"/>
              <a:t>If you forget some join conditions, you will get a </a:t>
            </a:r>
            <a:r>
              <a:rPr lang="en-GB" altLang="en-US" sz="2400" dirty="0" err="1"/>
              <a:t>cartesian</a:t>
            </a:r>
            <a:r>
              <a:rPr lang="en-GB" altLang="en-US" sz="2400" dirty="0"/>
              <a:t> join which will result in lots of duplicate rows!</a:t>
            </a:r>
          </a:p>
        </p:txBody>
      </p:sp>
      <p:sp>
        <p:nvSpPr>
          <p:cNvPr id="6" name="Rectangle 5"/>
          <p:cNvSpPr/>
          <p:nvPr/>
        </p:nvSpPr>
        <p:spPr>
          <a:xfrm>
            <a:off x="654050" y="1244696"/>
            <a:ext cx="9137649" cy="830997"/>
          </a:xfrm>
          <a:prstGeom prst="rect">
            <a:avLst/>
          </a:prstGeom>
        </p:spPr>
        <p:txBody>
          <a:bodyPr wrap="square">
            <a:spAutoFit/>
          </a:bodyPr>
          <a:lstStyle/>
          <a:p>
            <a:pPr>
              <a:spcBef>
                <a:spcPct val="0"/>
              </a:spcBef>
            </a:pPr>
            <a:r>
              <a:rPr lang="en-GB" altLang="en-US" sz="2400" dirty="0"/>
              <a:t>When you join x tables together, you will require a minimum of x-1 join conditions.</a:t>
            </a:r>
          </a:p>
        </p:txBody>
      </p:sp>
    </p:spTree>
    <p:extLst>
      <p:ext uri="{BB962C8B-B14F-4D97-AF65-F5344CB8AC3E}">
        <p14:creationId xmlns:p14="http://schemas.microsoft.com/office/powerpoint/2010/main" val="24947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Joining tables with composite keys</a:t>
            </a:r>
            <a:endParaRPr lang="en-GB" dirty="0"/>
          </a:p>
        </p:txBody>
      </p:sp>
      <p:sp>
        <p:nvSpPr>
          <p:cNvPr id="5" name="TextBox 14"/>
          <p:cNvSpPr txBox="1"/>
          <p:nvPr/>
        </p:nvSpPr>
        <p:spPr>
          <a:xfrm>
            <a:off x="374754" y="1125120"/>
            <a:ext cx="579148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a:t>List the order id, item id,</a:t>
            </a:r>
          </a:p>
          <a:p>
            <a:r>
              <a:rPr lang="en-GB" altLang="en-US" sz="2800" dirty="0"/>
              <a:t>quantity ordered and quantity delivered. Sort by order id</a:t>
            </a:r>
          </a:p>
          <a:p>
            <a:r>
              <a:rPr lang="en-GB" altLang="en-US" sz="2800" dirty="0"/>
              <a:t>and item id.</a:t>
            </a:r>
          </a:p>
          <a:p>
            <a:endParaRPr lang="en-GB" altLang="en-US" sz="2800" b="1" dirty="0"/>
          </a:p>
          <a:p>
            <a:r>
              <a:rPr lang="en-GB" sz="2800" dirty="0"/>
              <a:t>Need to join item to </a:t>
            </a:r>
            <a:r>
              <a:rPr lang="en-GB" sz="2800" dirty="0" err="1"/>
              <a:t>delivered_item</a:t>
            </a:r>
            <a:r>
              <a:rPr lang="en-GB" sz="2800" dirty="0"/>
              <a:t>.</a:t>
            </a:r>
          </a:p>
          <a:p>
            <a:endParaRPr lang="en-GB" sz="2800" dirty="0"/>
          </a:p>
          <a:p>
            <a:r>
              <a:rPr lang="en-GB" sz="2800" dirty="0"/>
              <a:t>These tables have a composite</a:t>
            </a:r>
          </a:p>
          <a:p>
            <a:r>
              <a:rPr lang="en-GB" sz="2800" dirty="0"/>
              <a:t>(sometimes called compound) </a:t>
            </a:r>
          </a:p>
          <a:p>
            <a:r>
              <a:rPr lang="en-GB" sz="2800" dirty="0"/>
              <a:t>key consisting of </a:t>
            </a:r>
            <a:r>
              <a:rPr lang="en-GB" sz="2800" dirty="0" err="1"/>
              <a:t>ordid</a:t>
            </a:r>
            <a:r>
              <a:rPr lang="en-GB" sz="2800" dirty="0"/>
              <a:t> and </a:t>
            </a:r>
            <a:r>
              <a:rPr lang="en-GB" sz="2800" dirty="0" err="1"/>
              <a:t>itemid</a:t>
            </a:r>
            <a:r>
              <a:rPr lang="en-GB" sz="2800" dirty="0"/>
              <a:t> so we have to join using all parts of the key.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725" y="1289050"/>
            <a:ext cx="4648396" cy="5099049"/>
          </a:xfrm>
          <a:prstGeom prst="rect">
            <a:avLst/>
          </a:prstGeom>
        </p:spPr>
      </p:pic>
    </p:spTree>
    <p:extLst>
      <p:ext uri="{BB962C8B-B14F-4D97-AF65-F5344CB8AC3E}">
        <p14:creationId xmlns:p14="http://schemas.microsoft.com/office/powerpoint/2010/main" val="54814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04667" y="373123"/>
            <a:ext cx="9794240" cy="655577"/>
          </a:xfrm>
        </p:spPr>
        <p:txBody>
          <a:bodyPr>
            <a:normAutofit/>
          </a:bodyPr>
          <a:lstStyle/>
          <a:p>
            <a:r>
              <a:rPr lang="en-GB" dirty="0">
                <a:solidFill>
                  <a:schemeClr val="accent1"/>
                </a:solidFill>
              </a:rPr>
              <a:t>Joining tables with composite keys</a:t>
            </a:r>
            <a:endParaRPr lang="en-GB" dirty="0"/>
          </a:p>
        </p:txBody>
      </p:sp>
      <p:sp>
        <p:nvSpPr>
          <p:cNvPr id="5" name="TextBox 14"/>
          <p:cNvSpPr txBox="1"/>
          <p:nvPr/>
        </p:nvSpPr>
        <p:spPr>
          <a:xfrm>
            <a:off x="311254" y="1138947"/>
            <a:ext cx="9987653" cy="224676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800" dirty="0"/>
              <a:t>SELECT </a:t>
            </a:r>
            <a:r>
              <a:rPr lang="en-US" altLang="en-US" sz="2800" dirty="0" err="1"/>
              <a:t>i.ordid</a:t>
            </a:r>
            <a:r>
              <a:rPr lang="en-US" altLang="en-US" sz="2800" dirty="0"/>
              <a:t>, </a:t>
            </a:r>
            <a:r>
              <a:rPr lang="en-US" altLang="en-US" sz="2800" dirty="0" err="1"/>
              <a:t>i.itemid</a:t>
            </a:r>
            <a:r>
              <a:rPr lang="en-US" altLang="en-US" sz="2800" dirty="0"/>
              <a:t>, </a:t>
            </a:r>
            <a:r>
              <a:rPr lang="en-US" altLang="en-US" sz="2800" dirty="0" err="1"/>
              <a:t>d.delid</a:t>
            </a:r>
            <a:r>
              <a:rPr lang="en-US" altLang="en-US" sz="2800" dirty="0"/>
              <a:t>, </a:t>
            </a:r>
          </a:p>
          <a:p>
            <a:r>
              <a:rPr lang="en-US" altLang="en-US" sz="2800" dirty="0"/>
              <a:t>            </a:t>
            </a:r>
            <a:r>
              <a:rPr lang="en-US" altLang="en-US" sz="2800" dirty="0" err="1"/>
              <a:t>i.qty</a:t>
            </a:r>
            <a:r>
              <a:rPr lang="en-US" altLang="en-US" sz="2800" dirty="0"/>
              <a:t> AS ‘Order </a:t>
            </a:r>
            <a:r>
              <a:rPr lang="en-US" altLang="en-US" sz="2800" dirty="0" err="1"/>
              <a:t>Qty</a:t>
            </a:r>
            <a:r>
              <a:rPr lang="en-US" altLang="en-US" sz="2800" dirty="0"/>
              <a:t>’, </a:t>
            </a:r>
            <a:r>
              <a:rPr lang="en-US" altLang="en-US" sz="2800" dirty="0" err="1"/>
              <a:t>d.qty</a:t>
            </a:r>
            <a:r>
              <a:rPr lang="en-US" altLang="en-US" sz="2800" dirty="0"/>
              <a:t> AS ‘Delivered </a:t>
            </a:r>
            <a:r>
              <a:rPr lang="en-US" altLang="en-US" sz="2800" dirty="0" err="1"/>
              <a:t>Qty</a:t>
            </a:r>
            <a:r>
              <a:rPr lang="en-US" altLang="en-US" sz="2800" dirty="0"/>
              <a:t>’</a:t>
            </a:r>
          </a:p>
          <a:p>
            <a:r>
              <a:rPr lang="en-US" altLang="en-US" sz="2800" dirty="0"/>
              <a:t>FROM item i   </a:t>
            </a:r>
          </a:p>
          <a:p>
            <a:r>
              <a:rPr lang="en-US" altLang="en-US" sz="2800" dirty="0"/>
              <a:t>            INNER JOIN  </a:t>
            </a:r>
            <a:r>
              <a:rPr lang="en-US" altLang="en-US" sz="2800" dirty="0" err="1"/>
              <a:t>delivered_item</a:t>
            </a:r>
            <a:r>
              <a:rPr lang="en-US" altLang="en-US" sz="2800" dirty="0"/>
              <a:t> d ON </a:t>
            </a:r>
            <a:r>
              <a:rPr lang="en-US" altLang="en-US" sz="2800" dirty="0" err="1"/>
              <a:t>d.ordid</a:t>
            </a:r>
            <a:r>
              <a:rPr lang="en-US" altLang="en-US" sz="2800" dirty="0"/>
              <a:t> = </a:t>
            </a:r>
            <a:r>
              <a:rPr lang="en-US" altLang="en-US" sz="2800" dirty="0" err="1"/>
              <a:t>i.ordid</a:t>
            </a:r>
            <a:endParaRPr lang="en-US" altLang="en-US" sz="2800" dirty="0"/>
          </a:p>
          <a:p>
            <a:r>
              <a:rPr lang="en-US" altLang="en-US" sz="2800" dirty="0"/>
              <a:t>                                                       </a:t>
            </a:r>
            <a:r>
              <a:rPr lang="en-US" altLang="en-US" sz="2800" dirty="0">
                <a:solidFill>
                  <a:srgbClr val="FF0000"/>
                </a:solidFill>
              </a:rPr>
              <a:t>AND</a:t>
            </a:r>
            <a:r>
              <a:rPr lang="en-US" altLang="en-US" sz="2800" dirty="0"/>
              <a:t> </a:t>
            </a:r>
            <a:r>
              <a:rPr lang="en-US" altLang="en-US" sz="2800" dirty="0" err="1"/>
              <a:t>d.itemid</a:t>
            </a:r>
            <a:r>
              <a:rPr lang="en-US" altLang="en-US" sz="2800" dirty="0"/>
              <a:t> = </a:t>
            </a:r>
            <a:r>
              <a:rPr lang="en-US" altLang="en-US" sz="2800" dirty="0" err="1"/>
              <a:t>i.itemid</a:t>
            </a:r>
            <a:r>
              <a:rPr lang="en-US" altLang="en-US" sz="2800" dirty="0"/>
              <a:t>;</a:t>
            </a:r>
          </a:p>
        </p:txBody>
      </p:sp>
      <p:sp>
        <p:nvSpPr>
          <p:cNvPr id="10" name="TextBox 9"/>
          <p:cNvSpPr txBox="1"/>
          <p:nvPr/>
        </p:nvSpPr>
        <p:spPr>
          <a:xfrm>
            <a:off x="1095296" y="3495970"/>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6" name="Table 5"/>
          <p:cNvGraphicFramePr>
            <a:graphicFrameLocks noGrp="1"/>
          </p:cNvGraphicFramePr>
          <p:nvPr>
            <p:extLst>
              <p:ext uri="{D42A27DB-BD31-4B8C-83A1-F6EECF244321}">
                <p14:modId xmlns:p14="http://schemas.microsoft.com/office/powerpoint/2010/main" val="4052502932"/>
              </p:ext>
            </p:extLst>
          </p:nvPr>
        </p:nvGraphicFramePr>
        <p:xfrm>
          <a:off x="2866549" y="3495966"/>
          <a:ext cx="5474493" cy="3490421"/>
        </p:xfrm>
        <a:graphic>
          <a:graphicData uri="http://schemas.openxmlformats.org/drawingml/2006/table">
            <a:tbl>
              <a:tblPr/>
              <a:tblGrid>
                <a:gridCol w="896845">
                  <a:extLst>
                    <a:ext uri="{9D8B030D-6E8A-4147-A177-3AD203B41FA5}">
                      <a16:colId xmlns:a16="http://schemas.microsoft.com/office/drawing/2014/main" val="20000"/>
                    </a:ext>
                  </a:extLst>
                </a:gridCol>
                <a:gridCol w="896845">
                  <a:extLst>
                    <a:ext uri="{9D8B030D-6E8A-4147-A177-3AD203B41FA5}">
                      <a16:colId xmlns:a16="http://schemas.microsoft.com/office/drawing/2014/main" val="20001"/>
                    </a:ext>
                  </a:extLst>
                </a:gridCol>
                <a:gridCol w="896845">
                  <a:extLst>
                    <a:ext uri="{9D8B030D-6E8A-4147-A177-3AD203B41FA5}">
                      <a16:colId xmlns:a16="http://schemas.microsoft.com/office/drawing/2014/main" val="20002"/>
                    </a:ext>
                  </a:extLst>
                </a:gridCol>
                <a:gridCol w="1270531">
                  <a:extLst>
                    <a:ext uri="{9D8B030D-6E8A-4147-A177-3AD203B41FA5}">
                      <a16:colId xmlns:a16="http://schemas.microsoft.com/office/drawing/2014/main" val="20003"/>
                    </a:ext>
                  </a:extLst>
                </a:gridCol>
                <a:gridCol w="1513427">
                  <a:extLst>
                    <a:ext uri="{9D8B030D-6E8A-4147-A177-3AD203B41FA5}">
                      <a16:colId xmlns:a16="http://schemas.microsoft.com/office/drawing/2014/main" val="20004"/>
                    </a:ext>
                  </a:extLst>
                </a:gridCol>
              </a:tblGrid>
              <a:tr h="317311">
                <a:tc>
                  <a:txBody>
                    <a:bodyPr/>
                    <a:lstStyle/>
                    <a:p>
                      <a:pPr algn="ctr" fontAlgn="ctr"/>
                      <a:r>
                        <a:rPr lang="en-GB" sz="1600" b="0" i="0" u="none" strike="noStrike">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ITEMID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DELID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ORDER QTY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DELIVERED QTY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17311">
                <a:tc>
                  <a:txBody>
                    <a:bodyPr/>
                    <a:lstStyle/>
                    <a:p>
                      <a:pPr algn="r" fontAlgn="b"/>
                      <a:r>
                        <a:rPr lang="en-GB" sz="16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17311">
                <a:tc>
                  <a:txBody>
                    <a:bodyPr/>
                    <a:lstStyle/>
                    <a:p>
                      <a:pPr algn="r" fontAlgn="b"/>
                      <a:r>
                        <a:rPr lang="en-GB" sz="16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17311">
                <a:tc>
                  <a:txBody>
                    <a:bodyPr/>
                    <a:lstStyle/>
                    <a:p>
                      <a:pPr algn="r" fontAlgn="b"/>
                      <a:r>
                        <a:rPr lang="en-GB" sz="16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17311">
                <a:tc>
                  <a:txBody>
                    <a:bodyPr/>
                    <a:lstStyle/>
                    <a:p>
                      <a:pPr algn="r" fontAlgn="b"/>
                      <a:r>
                        <a:rPr lang="en-GB" sz="1600" b="0" i="0" u="none" strike="noStrike">
                          <a:solidFill>
                            <a:srgbClr val="000000"/>
                          </a:solidFill>
                          <a:effectLst/>
                          <a:latin typeface="Calibri" panose="020F0502020204030204" pitchFamily="34" charset="0"/>
                        </a:rPr>
                        <a:t>611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r h="317311">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95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04666" y="399783"/>
            <a:ext cx="9794240" cy="567477"/>
          </a:xfrm>
        </p:spPr>
        <p:txBody>
          <a:bodyPr>
            <a:normAutofit/>
          </a:bodyPr>
          <a:lstStyle/>
          <a:p>
            <a:r>
              <a:rPr lang="en-GB" dirty="0">
                <a:solidFill>
                  <a:schemeClr val="accent1"/>
                </a:solidFill>
              </a:rPr>
              <a:t>Why do we need to join </a:t>
            </a:r>
            <a:r>
              <a:rPr lang="en-GB" dirty="0" err="1">
                <a:solidFill>
                  <a:schemeClr val="accent1"/>
                </a:solidFill>
              </a:rPr>
              <a:t>tableS</a:t>
            </a:r>
            <a:r>
              <a:rPr lang="en-GB" dirty="0">
                <a:solidFill>
                  <a:schemeClr val="accent1"/>
                </a:solidFill>
              </a:rPr>
              <a:t>?</a:t>
            </a:r>
            <a:endParaRPr lang="en-GB" dirty="0"/>
          </a:p>
        </p:txBody>
      </p:sp>
      <p:sp>
        <p:nvSpPr>
          <p:cNvPr id="3" name="Rectangle 2"/>
          <p:cNvSpPr/>
          <p:nvPr/>
        </p:nvSpPr>
        <p:spPr>
          <a:xfrm>
            <a:off x="570475" y="1303036"/>
            <a:ext cx="9491870" cy="461665"/>
          </a:xfrm>
          <a:prstGeom prst="rect">
            <a:avLst/>
          </a:prstGeom>
        </p:spPr>
        <p:txBody>
          <a:bodyPr wrap="square">
            <a:spAutoFit/>
          </a:bodyPr>
          <a:lstStyle/>
          <a:p>
            <a:r>
              <a:rPr lang="en-GB" sz="2400" dirty="0">
                <a:solidFill>
                  <a:schemeClr val="bg1"/>
                </a:solidFill>
              </a:rPr>
              <a:t>ISON WITH LAST YEAR</a:t>
            </a:r>
          </a:p>
        </p:txBody>
      </p:sp>
      <p:pic>
        <p:nvPicPr>
          <p:cNvPr id="11" name="Picture 10"/>
          <p:cNvPicPr>
            <a:picLocks noChangeAspect="1"/>
          </p:cNvPicPr>
          <p:nvPr/>
        </p:nvPicPr>
        <p:blipFill>
          <a:blip r:embed="rId3"/>
          <a:stretch>
            <a:fillRect/>
          </a:stretch>
        </p:blipFill>
        <p:spPr>
          <a:xfrm>
            <a:off x="402279" y="1675012"/>
            <a:ext cx="3080914" cy="4373856"/>
          </a:xfrm>
          <a:prstGeom prst="rect">
            <a:avLst/>
          </a:prstGeom>
        </p:spPr>
      </p:pic>
      <p:pic>
        <p:nvPicPr>
          <p:cNvPr id="14" name="Picture 13"/>
          <p:cNvPicPr>
            <a:picLocks noChangeAspect="1"/>
          </p:cNvPicPr>
          <p:nvPr/>
        </p:nvPicPr>
        <p:blipFill>
          <a:blip r:embed="rId4"/>
          <a:stretch>
            <a:fillRect/>
          </a:stretch>
        </p:blipFill>
        <p:spPr>
          <a:xfrm>
            <a:off x="6527972" y="1819863"/>
            <a:ext cx="3290021" cy="1803844"/>
          </a:xfrm>
          <a:prstGeom prst="rect">
            <a:avLst/>
          </a:prstGeom>
        </p:spPr>
      </p:pic>
      <p:sp>
        <p:nvSpPr>
          <p:cNvPr id="16" name="TextBox 14"/>
          <p:cNvSpPr txBox="1"/>
          <p:nvPr/>
        </p:nvSpPr>
        <p:spPr>
          <a:xfrm>
            <a:off x="3953093" y="3848438"/>
            <a:ext cx="6057900" cy="22983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If you are asked to write a report listing the employee number, their name and the name of the department they work for, you cannot do this by selecting from one table alone, you have to join the EMP and DEPT tables together.</a:t>
            </a:r>
          </a:p>
        </p:txBody>
      </p:sp>
      <p:sp>
        <p:nvSpPr>
          <p:cNvPr id="20" name="TextBox 19"/>
          <p:cNvSpPr txBox="1"/>
          <p:nvPr/>
        </p:nvSpPr>
        <p:spPr>
          <a:xfrm>
            <a:off x="8253714" y="1359030"/>
            <a:ext cx="1600200" cy="276999"/>
          </a:xfrm>
          <a:prstGeom prst="rect">
            <a:avLst/>
          </a:prstGeom>
          <a:noFill/>
        </p:spPr>
        <p:txBody>
          <a:bodyPr wrap="square" lIns="0" tIns="0" rIns="0" bIns="0" rtlCol="0">
            <a:spAutoFit/>
          </a:bodyPr>
          <a:lstStyle/>
          <a:p>
            <a:r>
              <a:rPr lang="en-US" sz="1800" u="sng" dirty="0">
                <a:solidFill>
                  <a:schemeClr val="tx2"/>
                </a:solidFill>
              </a:rPr>
              <a:t>DEPT table</a:t>
            </a:r>
            <a:endParaRPr lang="en-US" sz="1800" u="sng" kern="1200" dirty="0">
              <a:solidFill>
                <a:schemeClr val="tx2"/>
              </a:solidFill>
            </a:endParaRPr>
          </a:p>
        </p:txBody>
      </p:sp>
      <p:sp>
        <p:nvSpPr>
          <p:cNvPr id="21" name="TextBox 20"/>
          <p:cNvSpPr txBox="1"/>
          <p:nvPr/>
        </p:nvSpPr>
        <p:spPr>
          <a:xfrm>
            <a:off x="560164" y="1261585"/>
            <a:ext cx="1600200" cy="276999"/>
          </a:xfrm>
          <a:prstGeom prst="rect">
            <a:avLst/>
          </a:prstGeom>
          <a:noFill/>
        </p:spPr>
        <p:txBody>
          <a:bodyPr wrap="square" lIns="0" tIns="0" rIns="0" bIns="0" rtlCol="0">
            <a:spAutoFit/>
          </a:bodyPr>
          <a:lstStyle/>
          <a:p>
            <a:r>
              <a:rPr lang="en-US" sz="1800" u="sng" dirty="0">
                <a:solidFill>
                  <a:schemeClr val="tx2"/>
                </a:solidFill>
              </a:rPr>
              <a:t>EMP table</a:t>
            </a:r>
            <a:endParaRPr lang="en-US" sz="1800" u="sng" kern="1200" dirty="0">
              <a:solidFill>
                <a:schemeClr val="tx2"/>
              </a:solidFill>
            </a:endParaRPr>
          </a:p>
        </p:txBody>
      </p:sp>
    </p:spTree>
    <p:extLst>
      <p:ext uri="{BB962C8B-B14F-4D97-AF65-F5344CB8AC3E}">
        <p14:creationId xmlns:p14="http://schemas.microsoft.com/office/powerpoint/2010/main" val="45183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How do we join tables together?</a:t>
            </a:r>
            <a:endParaRPr lang="en-GB" dirty="0"/>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rPr>
              <a:t>ISON WITH LAST YEAR</a:t>
            </a:r>
          </a:p>
        </p:txBody>
      </p:sp>
      <p:sp>
        <p:nvSpPr>
          <p:cNvPr id="6" name="Content Placeholder 6"/>
          <p:cNvSpPr>
            <a:spLocks noGrp="1"/>
          </p:cNvSpPr>
          <p:nvPr/>
        </p:nvSpPr>
        <p:spPr>
          <a:xfrm>
            <a:off x="6464070" y="1307339"/>
            <a:ext cx="1555865" cy="4181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1600" dirty="0" err="1"/>
              <a:t>Deptno</a:t>
            </a:r>
            <a:r>
              <a:rPr lang="en-GB" sz="1600" dirty="0"/>
              <a:t> (Primary Key)</a:t>
            </a:r>
          </a:p>
        </p:txBody>
      </p:sp>
      <p:sp>
        <p:nvSpPr>
          <p:cNvPr id="8" name="TextBox 7"/>
          <p:cNvSpPr txBox="1"/>
          <p:nvPr/>
        </p:nvSpPr>
        <p:spPr>
          <a:xfrm>
            <a:off x="4344191" y="1460041"/>
            <a:ext cx="12202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 </a:t>
            </a:r>
            <a:r>
              <a:rPr lang="en-GB" b="1" dirty="0"/>
              <a:t>matches</a:t>
            </a:r>
            <a:endParaRPr lang="en-GB" dirty="0"/>
          </a:p>
        </p:txBody>
      </p:sp>
      <p:grpSp>
        <p:nvGrpSpPr>
          <p:cNvPr id="10" name="Group 9"/>
          <p:cNvGrpSpPr/>
          <p:nvPr/>
        </p:nvGrpSpPr>
        <p:grpSpPr>
          <a:xfrm>
            <a:off x="548369" y="1829373"/>
            <a:ext cx="2959749" cy="4448996"/>
            <a:chOff x="615625" y="2253950"/>
            <a:chExt cx="2959749" cy="4448996"/>
          </a:xfrm>
        </p:grpSpPr>
        <p:pic>
          <p:nvPicPr>
            <p:cNvPr id="11" name="Picture 10"/>
            <p:cNvPicPr>
              <a:picLocks noChangeAspect="1"/>
            </p:cNvPicPr>
            <p:nvPr/>
          </p:nvPicPr>
          <p:blipFill>
            <a:blip r:embed="rId3"/>
            <a:stretch>
              <a:fillRect/>
            </a:stretch>
          </p:blipFill>
          <p:spPr>
            <a:xfrm>
              <a:off x="615625" y="2498211"/>
              <a:ext cx="2959749" cy="4204735"/>
            </a:xfrm>
            <a:prstGeom prst="rect">
              <a:avLst/>
            </a:prstGeom>
          </p:spPr>
        </p:pic>
        <p:sp>
          <p:nvSpPr>
            <p:cNvPr id="12" name="Line 1035"/>
            <p:cNvSpPr>
              <a:spLocks noChangeShapeType="1"/>
            </p:cNvSpPr>
            <p:nvPr/>
          </p:nvSpPr>
          <p:spPr bwMode="auto">
            <a:xfrm flipH="1" flipV="1">
              <a:off x="2990850" y="2253950"/>
              <a:ext cx="38100" cy="24426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3" name="Group 12"/>
          <p:cNvGrpSpPr/>
          <p:nvPr/>
        </p:nvGrpSpPr>
        <p:grpSpPr>
          <a:xfrm>
            <a:off x="6613480" y="1785725"/>
            <a:ext cx="3290021" cy="2156955"/>
            <a:chOff x="6501592" y="2145100"/>
            <a:chExt cx="3290021" cy="2156955"/>
          </a:xfrm>
        </p:grpSpPr>
        <p:pic>
          <p:nvPicPr>
            <p:cNvPr id="14" name="Picture 13"/>
            <p:cNvPicPr>
              <a:picLocks noChangeAspect="1"/>
            </p:cNvPicPr>
            <p:nvPr/>
          </p:nvPicPr>
          <p:blipFill>
            <a:blip r:embed="rId4"/>
            <a:stretch>
              <a:fillRect/>
            </a:stretch>
          </p:blipFill>
          <p:spPr>
            <a:xfrm>
              <a:off x="6501592" y="2498211"/>
              <a:ext cx="3290021" cy="1803844"/>
            </a:xfrm>
            <a:prstGeom prst="rect">
              <a:avLst/>
            </a:prstGeom>
          </p:spPr>
        </p:pic>
        <p:sp>
          <p:nvSpPr>
            <p:cNvPr id="15" name="Line 1035"/>
            <p:cNvSpPr>
              <a:spLocks noChangeShapeType="1"/>
            </p:cNvSpPr>
            <p:nvPr/>
          </p:nvSpPr>
          <p:spPr bwMode="auto">
            <a:xfrm flipV="1">
              <a:off x="6879344" y="2145100"/>
              <a:ext cx="0" cy="35311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cxnSp>
        <p:nvCxnSpPr>
          <p:cNvPr id="17" name="Straight Arrow Connector 16"/>
          <p:cNvCxnSpPr>
            <a:stCxn id="8" idx="3"/>
            <a:endCxn id="6" idx="1"/>
          </p:cNvCxnSpPr>
          <p:nvPr/>
        </p:nvCxnSpPr>
        <p:spPr>
          <a:xfrm flipV="1">
            <a:off x="5564397" y="1516409"/>
            <a:ext cx="899673" cy="128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50399" y="1554377"/>
            <a:ext cx="1109472" cy="9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6"/>
          <p:cNvSpPr>
            <a:spLocks noGrp="1"/>
          </p:cNvSpPr>
          <p:nvPr/>
        </p:nvSpPr>
        <p:spPr>
          <a:xfrm flipH="1">
            <a:off x="2245872" y="1284346"/>
            <a:ext cx="1407070" cy="3896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1600" dirty="0" err="1"/>
              <a:t>Deptno</a:t>
            </a:r>
            <a:r>
              <a:rPr lang="en-GB" sz="1600" dirty="0"/>
              <a:t> (Foreign key)</a:t>
            </a:r>
          </a:p>
        </p:txBody>
      </p:sp>
      <p:sp>
        <p:nvSpPr>
          <p:cNvPr id="20" name="TextBox 19"/>
          <p:cNvSpPr txBox="1"/>
          <p:nvPr/>
        </p:nvSpPr>
        <p:spPr>
          <a:xfrm>
            <a:off x="8339222" y="1678003"/>
            <a:ext cx="1600200" cy="276999"/>
          </a:xfrm>
          <a:prstGeom prst="rect">
            <a:avLst/>
          </a:prstGeom>
          <a:noFill/>
        </p:spPr>
        <p:txBody>
          <a:bodyPr wrap="square" lIns="0" tIns="0" rIns="0" bIns="0" rtlCol="0">
            <a:spAutoFit/>
          </a:bodyPr>
          <a:lstStyle/>
          <a:p>
            <a:r>
              <a:rPr lang="en-US" sz="1800" u="sng" dirty="0">
                <a:solidFill>
                  <a:schemeClr val="tx2"/>
                </a:solidFill>
              </a:rPr>
              <a:t>DEPT table</a:t>
            </a:r>
            <a:endParaRPr lang="en-US" sz="1800" u="sng" kern="1200" dirty="0">
              <a:solidFill>
                <a:schemeClr val="tx2"/>
              </a:solidFill>
            </a:endParaRPr>
          </a:p>
        </p:txBody>
      </p:sp>
      <p:sp>
        <p:nvSpPr>
          <p:cNvPr id="21" name="TextBox 20"/>
          <p:cNvSpPr txBox="1"/>
          <p:nvPr/>
        </p:nvSpPr>
        <p:spPr>
          <a:xfrm>
            <a:off x="645672" y="1580558"/>
            <a:ext cx="1600200" cy="276999"/>
          </a:xfrm>
          <a:prstGeom prst="rect">
            <a:avLst/>
          </a:prstGeom>
          <a:noFill/>
        </p:spPr>
        <p:txBody>
          <a:bodyPr wrap="square" lIns="0" tIns="0" rIns="0" bIns="0" rtlCol="0">
            <a:spAutoFit/>
          </a:bodyPr>
          <a:lstStyle/>
          <a:p>
            <a:r>
              <a:rPr lang="en-US" sz="1800" u="sng" dirty="0">
                <a:solidFill>
                  <a:schemeClr val="tx2"/>
                </a:solidFill>
              </a:rPr>
              <a:t>EMP table</a:t>
            </a:r>
            <a:endParaRPr lang="en-US" sz="1800" u="sng" kern="1200" dirty="0">
              <a:solidFill>
                <a:schemeClr val="tx2"/>
              </a:solidFill>
            </a:endParaRPr>
          </a:p>
        </p:txBody>
      </p:sp>
      <p:sp>
        <p:nvSpPr>
          <p:cNvPr id="37" name="TextBox 14"/>
          <p:cNvSpPr txBox="1"/>
          <p:nvPr/>
        </p:nvSpPr>
        <p:spPr>
          <a:xfrm>
            <a:off x="3962282" y="4176001"/>
            <a:ext cx="605790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To join the EMP and DEPT tables together you need to use the common column between the two tables – DEPTNO</a:t>
            </a:r>
          </a:p>
          <a:p>
            <a:endParaRPr lang="en-GB" sz="2400" dirty="0"/>
          </a:p>
          <a:p>
            <a:r>
              <a:rPr lang="en-GB" sz="2400" dirty="0"/>
              <a:t>Join columns are the primary key in the master table and the foreign key in the detail table.</a:t>
            </a:r>
          </a:p>
        </p:txBody>
      </p:sp>
    </p:spTree>
    <p:extLst>
      <p:ext uri="{BB962C8B-B14F-4D97-AF65-F5344CB8AC3E}">
        <p14:creationId xmlns:p14="http://schemas.microsoft.com/office/powerpoint/2010/main" val="342259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How do we join tables together?</a:t>
            </a:r>
            <a:endParaRPr lang="en-GB" dirty="0"/>
          </a:p>
        </p:txBody>
      </p:sp>
      <p:sp>
        <p:nvSpPr>
          <p:cNvPr id="37" name="TextBox 14"/>
          <p:cNvSpPr txBox="1"/>
          <p:nvPr/>
        </p:nvSpPr>
        <p:spPr>
          <a:xfrm>
            <a:off x="654155" y="1048760"/>
            <a:ext cx="9644752" cy="138499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empno</a:t>
            </a:r>
            <a:r>
              <a:rPr lang="en-GB" sz="2800" dirty="0"/>
              <a:t>, </a:t>
            </a:r>
            <a:r>
              <a:rPr lang="en-GB" sz="2800" dirty="0" err="1"/>
              <a:t>ename</a:t>
            </a:r>
            <a:r>
              <a:rPr lang="en-GB" sz="2800" dirty="0"/>
              <a:t>, </a:t>
            </a:r>
            <a:r>
              <a:rPr lang="en-GB" sz="2800" dirty="0" err="1"/>
              <a:t>dname</a:t>
            </a:r>
            <a:endParaRPr lang="en-GB" sz="2800" dirty="0"/>
          </a:p>
          <a:p>
            <a:r>
              <a:rPr lang="en-GB" sz="2800" dirty="0"/>
              <a:t>FROM </a:t>
            </a:r>
            <a:r>
              <a:rPr lang="en-GB" sz="2800" dirty="0" err="1"/>
              <a:t>emp</a:t>
            </a:r>
            <a:endParaRPr lang="en-GB" sz="2800" dirty="0"/>
          </a:p>
          <a:p>
            <a:r>
              <a:rPr lang="en-GB" sz="2800" dirty="0"/>
              <a:t>         INNER JOIN </a:t>
            </a:r>
            <a:r>
              <a:rPr lang="en-GB" sz="2800" dirty="0" err="1"/>
              <a:t>dept</a:t>
            </a:r>
            <a:r>
              <a:rPr lang="en-GB" sz="2800" dirty="0"/>
              <a:t> ON </a:t>
            </a:r>
            <a:r>
              <a:rPr lang="en-GB" sz="2800" dirty="0" err="1"/>
              <a:t>emp.deptno</a:t>
            </a:r>
            <a:r>
              <a:rPr lang="en-GB" sz="2800" dirty="0"/>
              <a:t> = </a:t>
            </a:r>
            <a:r>
              <a:rPr lang="en-GB" sz="2800" dirty="0" err="1"/>
              <a:t>dept.deptno</a:t>
            </a:r>
            <a:r>
              <a:rPr lang="en-GB" sz="2800" dirty="0"/>
              <a:t>;</a:t>
            </a:r>
          </a:p>
        </p:txBody>
      </p:sp>
      <p:graphicFrame>
        <p:nvGraphicFramePr>
          <p:cNvPr id="16" name="Table 15"/>
          <p:cNvGraphicFramePr>
            <a:graphicFrameLocks noGrp="1"/>
          </p:cNvGraphicFramePr>
          <p:nvPr>
            <p:extLst>
              <p:ext uri="{D42A27DB-BD31-4B8C-83A1-F6EECF244321}">
                <p14:modId xmlns:p14="http://schemas.microsoft.com/office/powerpoint/2010/main" val="1548937241"/>
              </p:ext>
            </p:extLst>
          </p:nvPr>
        </p:nvGraphicFramePr>
        <p:xfrm>
          <a:off x="3528669" y="2529215"/>
          <a:ext cx="3646038" cy="4659302"/>
        </p:xfrm>
        <a:graphic>
          <a:graphicData uri="http://schemas.openxmlformats.org/drawingml/2006/table">
            <a:tbl>
              <a:tblPr/>
              <a:tblGrid>
                <a:gridCol w="935881">
                  <a:extLst>
                    <a:ext uri="{9D8B030D-6E8A-4147-A177-3AD203B41FA5}">
                      <a16:colId xmlns:a16="http://schemas.microsoft.com/office/drawing/2014/main" val="20000"/>
                    </a:ext>
                  </a:extLst>
                </a:gridCol>
                <a:gridCol w="935881">
                  <a:extLst>
                    <a:ext uri="{9D8B030D-6E8A-4147-A177-3AD203B41FA5}">
                      <a16:colId xmlns:a16="http://schemas.microsoft.com/office/drawing/2014/main" val="20001"/>
                    </a:ext>
                  </a:extLst>
                </a:gridCol>
                <a:gridCol w="1774276">
                  <a:extLst>
                    <a:ext uri="{9D8B030D-6E8A-4147-A177-3AD203B41FA5}">
                      <a16:colId xmlns:a16="http://schemas.microsoft.com/office/drawing/2014/main" val="20002"/>
                    </a:ext>
                  </a:extLst>
                </a:gridCol>
              </a:tblGrid>
              <a:tr h="564764">
                <a:tc>
                  <a:txBody>
                    <a:bodyPr/>
                    <a:lstStyle/>
                    <a:p>
                      <a:pPr algn="ctr" fontAlgn="ctr"/>
                      <a:r>
                        <a:rPr lang="en-GB" sz="1800" b="0" i="0" u="none" strike="noStrike">
                          <a:solidFill>
                            <a:srgbClr val="0070C0"/>
                          </a:solidFill>
                          <a:effectLst/>
                          <a:latin typeface="Calibri" panose="020F0502020204030204" pitchFamily="34" charset="0"/>
                        </a:rPr>
                        <a:t>EMPNO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a:solidFill>
                            <a:srgbClr val="0070C0"/>
                          </a:solidFill>
                          <a:effectLst/>
                          <a:latin typeface="Calibri" panose="020F0502020204030204" pitchFamily="34" charset="0"/>
                        </a:rPr>
                        <a:t>DNAME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92467">
                <a:tc>
                  <a:txBody>
                    <a:bodyPr/>
                    <a:lstStyle/>
                    <a:p>
                      <a:pPr algn="r" fontAlgn="b"/>
                      <a:r>
                        <a:rPr lang="en-GB" sz="1800" b="0" i="0" u="none" strike="noStrike">
                          <a:solidFill>
                            <a:srgbClr val="000000"/>
                          </a:solidFill>
                          <a:effectLst/>
                          <a:latin typeface="Calibri" panose="020F0502020204030204" pitchFamily="34" charset="0"/>
                        </a:rPr>
                        <a:t>7369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92467">
                <a:tc>
                  <a:txBody>
                    <a:bodyPr/>
                    <a:lstStyle/>
                    <a:p>
                      <a:pPr algn="r" fontAlgn="b"/>
                      <a:r>
                        <a:rPr lang="en-GB" sz="18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92467">
                <a:tc>
                  <a:txBody>
                    <a:bodyPr/>
                    <a:lstStyle/>
                    <a:p>
                      <a:pPr algn="r" fontAlgn="b"/>
                      <a:r>
                        <a:rPr lang="en-GB" sz="1800" b="0" i="0" u="none" strike="noStrike">
                          <a:solidFill>
                            <a:srgbClr val="000000"/>
                          </a:solidFill>
                          <a:effectLst/>
                          <a:latin typeface="Calibri" panose="020F0502020204030204" pitchFamily="34" charset="0"/>
                        </a:rPr>
                        <a:t>7521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92467">
                <a:tc>
                  <a:txBody>
                    <a:bodyPr/>
                    <a:lstStyle/>
                    <a:p>
                      <a:pPr algn="r" fontAlgn="b"/>
                      <a:r>
                        <a:rPr lang="en-GB" sz="1800" b="0" i="0" u="none" strike="noStrike">
                          <a:solidFill>
                            <a:srgbClr val="000000"/>
                          </a:solidFill>
                          <a:effectLst/>
                          <a:latin typeface="Calibri" panose="020F0502020204030204" pitchFamily="34" charset="0"/>
                        </a:rPr>
                        <a:t>7566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92467">
                <a:tc>
                  <a:txBody>
                    <a:bodyPr/>
                    <a:lstStyle/>
                    <a:p>
                      <a:pPr algn="r" fontAlgn="b"/>
                      <a:r>
                        <a:rPr lang="en-GB" sz="1800" b="0" i="0" u="none" strike="noStrike">
                          <a:solidFill>
                            <a:srgbClr val="000000"/>
                          </a:solidFill>
                          <a:effectLst/>
                          <a:latin typeface="Calibri" panose="020F0502020204030204" pitchFamily="34" charset="0"/>
                        </a:rPr>
                        <a:t>7654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92467">
                <a:tc>
                  <a:txBody>
                    <a:bodyPr/>
                    <a:lstStyle/>
                    <a:p>
                      <a:pPr algn="r" fontAlgn="b"/>
                      <a:r>
                        <a:rPr lang="en-GB" sz="1800" b="0" i="0" u="none" strike="noStrike">
                          <a:solidFill>
                            <a:srgbClr val="000000"/>
                          </a:solidFill>
                          <a:effectLst/>
                          <a:latin typeface="Calibri" panose="020F0502020204030204" pitchFamily="34" charset="0"/>
                        </a:rPr>
                        <a:t>7698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92467">
                <a:tc>
                  <a:txBody>
                    <a:bodyPr/>
                    <a:lstStyle/>
                    <a:p>
                      <a:pPr algn="r" fontAlgn="b"/>
                      <a:r>
                        <a:rPr lang="en-GB" sz="1800" b="0" i="0" u="none" strike="noStrike">
                          <a:solidFill>
                            <a:srgbClr val="000000"/>
                          </a:solidFill>
                          <a:effectLst/>
                          <a:latin typeface="Calibri" panose="020F0502020204030204" pitchFamily="34" charset="0"/>
                        </a:rPr>
                        <a:t>7782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ACCOUNTING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92467">
                <a:tc>
                  <a:txBody>
                    <a:bodyPr/>
                    <a:lstStyle/>
                    <a:p>
                      <a:pPr algn="r" fontAlgn="b"/>
                      <a:r>
                        <a:rPr lang="en-GB" sz="1800" b="0" i="0" u="none" strike="noStrike">
                          <a:solidFill>
                            <a:srgbClr val="000000"/>
                          </a:solidFill>
                          <a:effectLst/>
                          <a:latin typeface="Calibri" panose="020F0502020204030204" pitchFamily="34" charset="0"/>
                        </a:rPr>
                        <a:t>7788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292467">
                <a:tc>
                  <a:txBody>
                    <a:bodyPr/>
                    <a:lstStyle/>
                    <a:p>
                      <a:pPr algn="r" fontAlgn="b"/>
                      <a:r>
                        <a:rPr lang="en-GB" sz="1800" b="0" i="0" u="none" strike="noStrike">
                          <a:solidFill>
                            <a:srgbClr val="000000"/>
                          </a:solidFill>
                          <a:effectLst/>
                          <a:latin typeface="Calibri" panose="020F0502020204030204" pitchFamily="34" charset="0"/>
                        </a:rPr>
                        <a:t>7839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ACCOUNTING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r h="292467">
                <a:tc>
                  <a:txBody>
                    <a:bodyPr/>
                    <a:lstStyle/>
                    <a:p>
                      <a:pPr algn="r" fontAlgn="b"/>
                      <a:r>
                        <a:rPr lang="en-GB" sz="1800" b="0" i="0" u="none" strike="noStrike">
                          <a:solidFill>
                            <a:srgbClr val="000000"/>
                          </a:solidFill>
                          <a:effectLst/>
                          <a:latin typeface="Calibri" panose="020F0502020204030204" pitchFamily="34" charset="0"/>
                        </a:rPr>
                        <a:t>7844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0"/>
                  </a:ext>
                </a:extLst>
              </a:tr>
              <a:tr h="292467">
                <a:tc>
                  <a:txBody>
                    <a:bodyPr/>
                    <a:lstStyle/>
                    <a:p>
                      <a:pPr algn="r" fontAlgn="b"/>
                      <a:r>
                        <a:rPr lang="en-GB" sz="1800" b="0" i="0" u="none" strike="noStrike">
                          <a:solidFill>
                            <a:srgbClr val="000000"/>
                          </a:solidFill>
                          <a:effectLst/>
                          <a:latin typeface="Calibri" panose="020F0502020204030204" pitchFamily="34" charset="0"/>
                        </a:rPr>
                        <a:t>7876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1"/>
                  </a:ext>
                </a:extLst>
              </a:tr>
              <a:tr h="292467">
                <a:tc>
                  <a:txBody>
                    <a:bodyPr/>
                    <a:lstStyle/>
                    <a:p>
                      <a:pPr algn="r" fontAlgn="b"/>
                      <a:r>
                        <a:rPr lang="en-GB" sz="1800" b="0" i="0" u="none" strike="noStrike">
                          <a:solidFill>
                            <a:srgbClr val="000000"/>
                          </a:solidFill>
                          <a:effectLst/>
                          <a:latin typeface="Calibri" panose="020F0502020204030204" pitchFamily="34" charset="0"/>
                        </a:rPr>
                        <a:t>7900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2"/>
                  </a:ext>
                </a:extLst>
              </a:tr>
              <a:tr h="292467">
                <a:tc>
                  <a:txBody>
                    <a:bodyPr/>
                    <a:lstStyle/>
                    <a:p>
                      <a:pPr algn="r" fontAlgn="b"/>
                      <a:r>
                        <a:rPr lang="en-GB" sz="1800" b="0" i="0" u="none" strike="noStrike">
                          <a:solidFill>
                            <a:srgbClr val="000000"/>
                          </a:solidFill>
                          <a:effectLst/>
                          <a:latin typeface="Calibri" panose="020F0502020204030204" pitchFamily="34" charset="0"/>
                        </a:rPr>
                        <a:t>7902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3"/>
                  </a:ext>
                </a:extLst>
              </a:tr>
              <a:tr h="292467">
                <a:tc>
                  <a:txBody>
                    <a:bodyPr/>
                    <a:lstStyle/>
                    <a:p>
                      <a:pPr algn="r" fontAlgn="b"/>
                      <a:r>
                        <a:rPr lang="en-GB" sz="1800" b="0" i="0" u="none" strike="noStrike">
                          <a:solidFill>
                            <a:srgbClr val="000000"/>
                          </a:solidFill>
                          <a:effectLst/>
                          <a:latin typeface="Calibri" panose="020F0502020204030204" pitchFamily="34" charset="0"/>
                        </a:rPr>
                        <a:t>7934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ACCOUNTING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235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Inner join</a:t>
            </a:r>
            <a:endParaRPr lang="en-GB" dirty="0"/>
          </a:p>
        </p:txBody>
      </p:sp>
      <p:pic>
        <p:nvPicPr>
          <p:cNvPr id="6" name="Picture 8" descr="innerjo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1138" y="1524000"/>
            <a:ext cx="5168107"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p:nvSpPr>
        <p:spPr bwMode="auto">
          <a:xfrm>
            <a:off x="2894013" y="4500578"/>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CUSTOMER</a:t>
            </a:r>
          </a:p>
        </p:txBody>
      </p:sp>
      <p:sp>
        <p:nvSpPr>
          <p:cNvPr id="8" name="TextBox 10"/>
          <p:cNvSpPr txBox="1">
            <a:spLocks noChangeArrowheads="1"/>
          </p:cNvSpPr>
          <p:nvPr/>
        </p:nvSpPr>
        <p:spPr bwMode="auto">
          <a:xfrm>
            <a:off x="5800725" y="4494149"/>
            <a:ext cx="1209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ORD</a:t>
            </a:r>
          </a:p>
        </p:txBody>
      </p:sp>
      <p:sp>
        <p:nvSpPr>
          <p:cNvPr id="9" name="TextBox 11"/>
          <p:cNvSpPr txBox="1">
            <a:spLocks noChangeArrowheads="1"/>
          </p:cNvSpPr>
          <p:nvPr/>
        </p:nvSpPr>
        <p:spPr bwMode="auto">
          <a:xfrm>
            <a:off x="647700" y="5160636"/>
            <a:ext cx="94233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latin typeface="+mn-lt"/>
              </a:rPr>
              <a:t>Only show rows that are common to both tables </a:t>
            </a:r>
          </a:p>
          <a:p>
            <a:pPr eaLnBrk="1" hangingPunct="1">
              <a:spcBef>
                <a:spcPct val="0"/>
              </a:spcBef>
              <a:buFontTx/>
              <a:buNone/>
            </a:pPr>
            <a:r>
              <a:rPr lang="en-GB" altLang="en-US" dirty="0">
                <a:latin typeface="+mn-lt"/>
              </a:rPr>
              <a:t>e.g. only customers who have placed orders</a:t>
            </a:r>
          </a:p>
        </p:txBody>
      </p:sp>
    </p:spTree>
    <p:extLst>
      <p:ext uri="{BB962C8B-B14F-4D97-AF65-F5344CB8AC3E}">
        <p14:creationId xmlns:p14="http://schemas.microsoft.com/office/powerpoint/2010/main" val="35227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Two table inner join example</a:t>
            </a:r>
            <a:endParaRPr lang="en-GB" dirty="0"/>
          </a:p>
        </p:txBody>
      </p:sp>
      <p:sp>
        <p:nvSpPr>
          <p:cNvPr id="12" name="TextBox 14"/>
          <p:cNvSpPr txBox="1"/>
          <p:nvPr/>
        </p:nvSpPr>
        <p:spPr>
          <a:xfrm>
            <a:off x="311254" y="1397000"/>
            <a:ext cx="9772546" cy="440120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800" dirty="0"/>
              <a:t>List the customer id,</a:t>
            </a:r>
          </a:p>
          <a:p>
            <a:r>
              <a:rPr lang="en-GB" altLang="en-US" sz="2800" dirty="0"/>
              <a:t>customer name, order id, </a:t>
            </a:r>
          </a:p>
          <a:p>
            <a:r>
              <a:rPr lang="en-GB" altLang="en-US" sz="2800" dirty="0"/>
              <a:t>order date and total of all </a:t>
            </a:r>
          </a:p>
          <a:p>
            <a:r>
              <a:rPr lang="en-GB" altLang="en-US" sz="2800" dirty="0"/>
              <a:t>orders. Sort by customer id</a:t>
            </a:r>
          </a:p>
          <a:p>
            <a:r>
              <a:rPr lang="en-GB" altLang="en-US" sz="2800" dirty="0"/>
              <a:t>and then order id.</a:t>
            </a:r>
          </a:p>
          <a:p>
            <a:endParaRPr lang="en-GB" altLang="en-US" sz="2800" b="1" dirty="0"/>
          </a:p>
          <a:p>
            <a:r>
              <a:rPr lang="en-GB" sz="2800" dirty="0"/>
              <a:t>Common column is </a:t>
            </a:r>
            <a:r>
              <a:rPr lang="en-GB" sz="2800" dirty="0" err="1"/>
              <a:t>custid</a:t>
            </a:r>
            <a:r>
              <a:rPr lang="en-GB" sz="2800" dirty="0"/>
              <a:t> so</a:t>
            </a:r>
          </a:p>
          <a:p>
            <a:r>
              <a:rPr lang="en-GB" sz="2800" dirty="0"/>
              <a:t>this is the way we join the two</a:t>
            </a:r>
          </a:p>
          <a:p>
            <a:r>
              <a:rPr lang="en-GB" sz="2800" dirty="0"/>
              <a:t>tables together as follows:</a:t>
            </a:r>
          </a:p>
          <a:p>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787" y="1277521"/>
            <a:ext cx="4493087" cy="3606800"/>
          </a:xfrm>
          <a:prstGeom prst="rect">
            <a:avLst/>
          </a:prstGeom>
        </p:spPr>
      </p:pic>
    </p:spTree>
    <p:extLst>
      <p:ext uri="{BB962C8B-B14F-4D97-AF65-F5344CB8AC3E}">
        <p14:creationId xmlns:p14="http://schemas.microsoft.com/office/powerpoint/2010/main" val="330947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fontScale="90000"/>
          </a:bodyPr>
          <a:lstStyle/>
          <a:p>
            <a:r>
              <a:rPr lang="en-GB" dirty="0">
                <a:solidFill>
                  <a:schemeClr val="accent1"/>
                </a:solidFill>
              </a:rPr>
              <a:t>Two table join example</a:t>
            </a:r>
            <a:br>
              <a:rPr lang="en-GB" dirty="0">
                <a:solidFill>
                  <a:schemeClr val="accent1"/>
                </a:solidFill>
              </a:rPr>
            </a:br>
            <a:endParaRPr lang="en-GB" dirty="0"/>
          </a:p>
        </p:txBody>
      </p:sp>
      <p:graphicFrame>
        <p:nvGraphicFramePr>
          <p:cNvPr id="15" name="Table 14"/>
          <p:cNvGraphicFramePr>
            <a:graphicFrameLocks noGrp="1"/>
          </p:cNvGraphicFramePr>
          <p:nvPr>
            <p:extLst>
              <p:ext uri="{D42A27DB-BD31-4B8C-83A1-F6EECF244321}">
                <p14:modId xmlns:p14="http://schemas.microsoft.com/office/powerpoint/2010/main" val="1293953215"/>
              </p:ext>
            </p:extLst>
          </p:nvPr>
        </p:nvGraphicFramePr>
        <p:xfrm>
          <a:off x="6427232" y="3490143"/>
          <a:ext cx="3860800" cy="2025650"/>
        </p:xfrm>
        <a:graphic>
          <a:graphicData uri="http://schemas.openxmlformats.org/drawingml/2006/table">
            <a:tbl>
              <a:tblPr/>
              <a:tblGrid>
                <a:gridCol w="6096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tblGrid>
              <a:tr h="184150">
                <a:tc>
                  <a:txBody>
                    <a:bodyPr/>
                    <a:lstStyle/>
                    <a:p>
                      <a:pPr algn="ctr" fontAlgn="ctr"/>
                      <a:r>
                        <a:rPr lang="en-GB" sz="1100" b="0" i="0" u="none" strike="noStrike" dirty="0">
                          <a:solidFill>
                            <a:srgbClr val="0070C0"/>
                          </a:solidFill>
                          <a:effectLst/>
                          <a:latin typeface="Calibri" panose="020F0502020204030204" pitchFamily="34" charset="0"/>
                        </a:rPr>
                        <a:t>CUSTID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184150">
                <a:tc>
                  <a:txBody>
                    <a:bodyPr/>
                    <a:lstStyle/>
                    <a:p>
                      <a:pPr algn="r" fontAlgn="b"/>
                      <a:r>
                        <a:rPr lang="en-GB"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184150">
                <a:tc>
                  <a:txBody>
                    <a:bodyPr/>
                    <a:lstStyle/>
                    <a:p>
                      <a:pPr algn="r" fontAlgn="b"/>
                      <a:r>
                        <a:rPr lang="en-GB"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184150">
                <a:tc>
                  <a:txBody>
                    <a:bodyPr/>
                    <a:lstStyle/>
                    <a:p>
                      <a:pPr algn="r" fontAlgn="b"/>
                      <a:r>
                        <a:rPr lang="en-GB" sz="1100" b="0" i="0" u="none" strike="noStrike">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184150">
                <a:tc>
                  <a:txBody>
                    <a:bodyPr/>
                    <a:lstStyle/>
                    <a:p>
                      <a:pPr algn="r" fontAlgn="b"/>
                      <a:r>
                        <a:rPr lang="en-GB" sz="1100" b="0" i="0" u="none" strike="noStrike">
                          <a:solidFill>
                            <a:srgbClr val="000000"/>
                          </a:solidFill>
                          <a:effectLst/>
                          <a:latin typeface="Calibri" panose="020F050202020403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JUST TENNIS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184150">
                <a:tc>
                  <a:txBody>
                    <a:bodyPr/>
                    <a:lstStyle/>
                    <a:p>
                      <a:pPr algn="r" fontAlgn="b"/>
                      <a:r>
                        <a:rPr lang="en-GB" sz="11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184150">
                <a:tc>
                  <a:txBody>
                    <a:bodyPr/>
                    <a:lstStyle/>
                    <a:p>
                      <a:pPr algn="r" fontAlgn="b"/>
                      <a:r>
                        <a:rPr lang="en-GB" sz="1100" b="0" i="0" u="none" strike="noStrike">
                          <a:solidFill>
                            <a:srgbClr val="000000"/>
                          </a:solidFill>
                          <a:effectLst/>
                          <a:latin typeface="Calibri" panose="020F050202020403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184150">
                <a:tc>
                  <a:txBody>
                    <a:bodyPr/>
                    <a:lstStyle/>
                    <a:p>
                      <a:pPr algn="r" fontAlgn="b"/>
                      <a:r>
                        <a:rPr lang="en-GB" sz="1100" b="0" i="0" u="none" strike="noStrike">
                          <a:solidFill>
                            <a:srgbClr val="000000"/>
                          </a:solidFill>
                          <a:effectLst/>
                          <a:latin typeface="Calibri" panose="020F0502020204030204" pitchFamily="34" charset="0"/>
                        </a:rPr>
                        <a:t>106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184150">
                <a:tc>
                  <a:txBody>
                    <a:bodyPr/>
                    <a:lstStyle/>
                    <a:p>
                      <a:pPr algn="r" fontAlgn="b"/>
                      <a:r>
                        <a:rPr lang="en-GB" sz="1100" b="0" i="0" u="none" strike="noStrike">
                          <a:solidFill>
                            <a:srgbClr val="000000"/>
                          </a:solidFill>
                          <a:effectLst/>
                          <a:latin typeface="Calibri" panose="020F0502020204030204" pitchFamily="34" charset="0"/>
                        </a:rPr>
                        <a:t>107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184150">
                <a:tc>
                  <a:txBody>
                    <a:bodyPr/>
                    <a:lstStyle/>
                    <a:p>
                      <a:pPr algn="r" fontAlgn="b"/>
                      <a:r>
                        <a:rPr lang="en-GB" sz="1100" b="0" i="0" u="none" strike="noStrike">
                          <a:solidFill>
                            <a:srgbClr val="000000"/>
                          </a:solidFill>
                          <a:effectLst/>
                          <a:latin typeface="Calibri" panose="020F0502020204030204" pitchFamily="34" charset="0"/>
                        </a:rPr>
                        <a:t>108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r h="184150">
                <a:tc>
                  <a:txBody>
                    <a:bodyPr/>
                    <a:lstStyle/>
                    <a:p>
                      <a:pPr algn="r" fontAlgn="b"/>
                      <a:r>
                        <a:rPr lang="en-GB" sz="1100" b="0" i="0" u="none" strike="noStrike">
                          <a:solidFill>
                            <a:srgbClr val="000000"/>
                          </a:solidFill>
                          <a:effectLst/>
                          <a:latin typeface="Calibri" panose="020F0502020204030204" pitchFamily="34" charset="0"/>
                        </a:rPr>
                        <a:t>109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dirty="0">
                          <a:solidFill>
                            <a:srgbClr val="000000"/>
                          </a:solidFill>
                          <a:effectLst/>
                          <a:latin typeface="Calibri" panose="020F0502020204030204" pitchFamily="34" charset="0"/>
                        </a:rPr>
                        <a:t>KW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sp>
        <p:nvSpPr>
          <p:cNvPr id="17" name="TextBox 16"/>
          <p:cNvSpPr txBox="1"/>
          <p:nvPr/>
        </p:nvSpPr>
        <p:spPr>
          <a:xfrm>
            <a:off x="304800" y="5980424"/>
            <a:ext cx="10160000" cy="861774"/>
          </a:xfrm>
          <a:prstGeom prst="rect">
            <a:avLst/>
          </a:prstGeom>
          <a:noFill/>
        </p:spPr>
        <p:txBody>
          <a:bodyPr wrap="square" lIns="0" tIns="0" rIns="0" bIns="0" rtlCol="0">
            <a:spAutoFit/>
          </a:bodyPr>
          <a:lstStyle/>
          <a:p>
            <a:r>
              <a:rPr lang="en-GB" sz="2800" dirty="0">
                <a:solidFill>
                  <a:schemeClr val="tx2"/>
                </a:solidFill>
              </a:rPr>
              <a:t>Customer 109 is a new customer and doesn’t yet have any orders so with an inner join, doesn’t appear in the query result</a:t>
            </a:r>
          </a:p>
        </p:txBody>
      </p:sp>
      <p:sp>
        <p:nvSpPr>
          <p:cNvPr id="18" name="TextBox 17"/>
          <p:cNvSpPr txBox="1"/>
          <p:nvPr/>
        </p:nvSpPr>
        <p:spPr>
          <a:xfrm>
            <a:off x="6586378" y="2984647"/>
            <a:ext cx="3542507" cy="307777"/>
          </a:xfrm>
          <a:prstGeom prst="rect">
            <a:avLst/>
          </a:prstGeom>
          <a:noFill/>
        </p:spPr>
        <p:txBody>
          <a:bodyPr wrap="square" lIns="0" tIns="0" rIns="0" bIns="0" rtlCol="0">
            <a:spAutoFit/>
          </a:bodyPr>
          <a:lstStyle/>
          <a:p>
            <a:r>
              <a:rPr lang="en-GB" sz="2000" dirty="0">
                <a:solidFill>
                  <a:schemeClr val="tx2"/>
                </a:solidFill>
              </a:rPr>
              <a:t>Customer table</a:t>
            </a:r>
          </a:p>
        </p:txBody>
      </p:sp>
      <p:sp>
        <p:nvSpPr>
          <p:cNvPr id="8" name="TextBox 7"/>
          <p:cNvSpPr txBox="1"/>
          <p:nvPr/>
        </p:nvSpPr>
        <p:spPr>
          <a:xfrm>
            <a:off x="504666" y="2984647"/>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
        <p:nvSpPr>
          <p:cNvPr id="3" name="Rectangle 2"/>
          <p:cNvSpPr/>
          <p:nvPr/>
        </p:nvSpPr>
        <p:spPr>
          <a:xfrm>
            <a:off x="304800" y="1210513"/>
            <a:ext cx="9983232" cy="1569660"/>
          </a:xfrm>
          <a:prstGeom prst="rect">
            <a:avLst/>
          </a:prstGeom>
        </p:spPr>
        <p:txBody>
          <a:bodyPr wrap="square">
            <a:spAutoFit/>
          </a:bodyPr>
          <a:lstStyle/>
          <a:p>
            <a:r>
              <a:rPr lang="en-GB" sz="2400" dirty="0"/>
              <a:t>SELECT </a:t>
            </a:r>
            <a:r>
              <a:rPr lang="en-GB" sz="2400" dirty="0" err="1"/>
              <a:t>customer.custid</a:t>
            </a:r>
            <a:r>
              <a:rPr lang="en-GB" sz="2400" dirty="0"/>
              <a:t>, name, </a:t>
            </a:r>
            <a:r>
              <a:rPr lang="en-GB" sz="2400" dirty="0" err="1"/>
              <a:t>ordid</a:t>
            </a:r>
            <a:r>
              <a:rPr lang="en-GB" sz="2400" dirty="0"/>
              <a:t>, </a:t>
            </a:r>
            <a:r>
              <a:rPr lang="en-GB" sz="2400" dirty="0" err="1"/>
              <a:t>orderdate</a:t>
            </a:r>
            <a:r>
              <a:rPr lang="en-GB" sz="2400" dirty="0"/>
              <a:t>, total</a:t>
            </a:r>
          </a:p>
          <a:p>
            <a:r>
              <a:rPr lang="en-GB" sz="2400" dirty="0"/>
              <a:t>FROM </a:t>
            </a:r>
            <a:r>
              <a:rPr lang="en-GB" sz="2400" dirty="0" err="1"/>
              <a:t>ord</a:t>
            </a:r>
            <a:endParaRPr lang="en-GB" sz="2400" dirty="0"/>
          </a:p>
          <a:p>
            <a:r>
              <a:rPr lang="en-GB" sz="2400" dirty="0"/>
              <a:t>         INNER JOIN customer ON </a:t>
            </a:r>
            <a:r>
              <a:rPr lang="en-GB" sz="2400" dirty="0" err="1"/>
              <a:t>ord.custid</a:t>
            </a:r>
            <a:r>
              <a:rPr lang="en-GB" sz="2400" dirty="0"/>
              <a:t> = </a:t>
            </a:r>
            <a:r>
              <a:rPr lang="en-GB" sz="2400" dirty="0" err="1"/>
              <a:t>customer.custid</a:t>
            </a:r>
            <a:endParaRPr lang="en-GB" sz="2400" dirty="0"/>
          </a:p>
          <a:p>
            <a:r>
              <a:rPr lang="en-GB" sz="2400" dirty="0"/>
              <a:t>ORDER BY </a:t>
            </a:r>
            <a:r>
              <a:rPr lang="en-GB" sz="2400" dirty="0" err="1"/>
              <a:t>customer.custid</a:t>
            </a:r>
            <a:r>
              <a:rPr lang="en-GB" sz="2400" dirty="0"/>
              <a:t>, </a:t>
            </a:r>
            <a:r>
              <a:rPr lang="en-GB" sz="2400" dirty="0" err="1"/>
              <a:t>ordid</a:t>
            </a:r>
            <a:r>
              <a:rPr lang="en-GB" sz="2400" dirty="0"/>
              <a:t>;</a:t>
            </a:r>
          </a:p>
        </p:txBody>
      </p:sp>
      <p:graphicFrame>
        <p:nvGraphicFramePr>
          <p:cNvPr id="9" name="Table 8"/>
          <p:cNvGraphicFramePr>
            <a:graphicFrameLocks noGrp="1"/>
          </p:cNvGraphicFramePr>
          <p:nvPr>
            <p:extLst>
              <p:ext uri="{D42A27DB-BD31-4B8C-83A1-F6EECF244321}">
                <p14:modId xmlns:p14="http://schemas.microsoft.com/office/powerpoint/2010/main" val="2259829479"/>
              </p:ext>
            </p:extLst>
          </p:nvPr>
        </p:nvGraphicFramePr>
        <p:xfrm>
          <a:off x="504666" y="3479529"/>
          <a:ext cx="5130800" cy="1657350"/>
        </p:xfrm>
        <a:graphic>
          <a:graphicData uri="http://schemas.openxmlformats.org/drawingml/2006/table">
            <a:tbl>
              <a:tblPr/>
              <a:tblGrid>
                <a:gridCol w="60960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184150">
                <a:tc>
                  <a:txBody>
                    <a:bodyPr/>
                    <a:lstStyle/>
                    <a:p>
                      <a:pPr algn="ctr" fontAlgn="ctr"/>
                      <a:r>
                        <a:rPr lang="en-GB" sz="1100" b="0" i="0" u="none" strike="noStrike">
                          <a:solidFill>
                            <a:srgbClr val="0070C0"/>
                          </a:solidFill>
                          <a:effectLst/>
                          <a:latin typeface="Calibri" panose="020F0502020204030204" pitchFamily="34" charset="0"/>
                        </a:rPr>
                        <a:t>CUSTID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ORDERDATE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184150">
                <a:tc>
                  <a:txBody>
                    <a:bodyPr/>
                    <a:lstStyle/>
                    <a:p>
                      <a:pPr algn="r" fontAlgn="b"/>
                      <a:r>
                        <a:rPr lang="en-GB"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14/07/2004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184150">
                <a:tc>
                  <a:txBody>
                    <a:bodyPr/>
                    <a:lstStyle/>
                    <a:p>
                      <a:pPr algn="r" fontAlgn="b"/>
                      <a:r>
                        <a:rPr lang="en-GB"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01/08/2004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97.5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184150">
                <a:tc>
                  <a:txBody>
                    <a:bodyPr/>
                    <a:lstStyle/>
                    <a:p>
                      <a:pPr algn="r" fontAlgn="b"/>
                      <a:r>
                        <a:rPr lang="en-GB"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12/03/2005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4450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184150">
                <a:tc>
                  <a:txBody>
                    <a:bodyPr/>
                    <a:lstStyle/>
                    <a:p>
                      <a:pPr algn="r" fontAlgn="b"/>
                      <a:r>
                        <a:rPr lang="en-GB"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15/03/2005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730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184150">
                <a:tc>
                  <a:txBody>
                    <a:bodyPr/>
                    <a:lstStyle/>
                    <a:p>
                      <a:pPr algn="r" fontAlgn="b"/>
                      <a:r>
                        <a:rPr lang="en-GB"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07/01/2005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101.4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184150">
                <a:tc>
                  <a:txBody>
                    <a:bodyPr/>
                    <a:lstStyle/>
                    <a:p>
                      <a:pPr algn="r" fontAlgn="b"/>
                      <a:r>
                        <a:rPr lang="en-GB" sz="1100" b="0" i="0" u="none" strike="noStrike">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05/06/2004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184150">
                <a:tc>
                  <a:txBody>
                    <a:bodyPr/>
                    <a:lstStyle/>
                    <a:p>
                      <a:pPr algn="r" fontAlgn="b"/>
                      <a:r>
                        <a:rPr lang="en-GB" sz="1100" b="0" i="0" u="none" strike="noStrike">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05/06/2004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224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184150">
                <a:tc>
                  <a:txBody>
                    <a:bodyPr/>
                    <a:lstStyle/>
                    <a:p>
                      <a:pPr algn="r" fontAlgn="b"/>
                      <a:r>
                        <a:rPr lang="en-GB" sz="1100" b="0" i="0" u="none" strike="noStrike">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11/01/2005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dirty="0">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06924320"/>
              </p:ext>
            </p:extLst>
          </p:nvPr>
        </p:nvGraphicFramePr>
        <p:xfrm>
          <a:off x="504666" y="5310455"/>
          <a:ext cx="5130800" cy="525780"/>
        </p:xfrm>
        <a:graphic>
          <a:graphicData uri="http://schemas.openxmlformats.org/drawingml/2006/table">
            <a:tbl>
              <a:tblPr/>
              <a:tblGrid>
                <a:gridCol w="60960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184150">
                <a:tc>
                  <a:txBody>
                    <a:bodyPr/>
                    <a:lstStyle/>
                    <a:p>
                      <a:pPr algn="r" fontAlgn="b"/>
                      <a:r>
                        <a:rPr lang="en-GB" sz="1100" b="0" i="0" u="none" strike="noStrike">
                          <a:solidFill>
                            <a:srgbClr val="000000"/>
                          </a:solidFill>
                          <a:effectLst/>
                          <a:latin typeface="Calibri" panose="020F0502020204030204" pitchFamily="34" charset="0"/>
                        </a:rPr>
                        <a:t>107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01/02/2005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710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0"/>
                  </a:ext>
                </a:extLst>
              </a:tr>
              <a:tr h="184150">
                <a:tc>
                  <a:txBody>
                    <a:bodyPr/>
                    <a:lstStyle/>
                    <a:p>
                      <a:pPr algn="r" fontAlgn="b"/>
                      <a:r>
                        <a:rPr lang="en-GB" sz="1100" b="0" i="0" u="none" strike="noStrike">
                          <a:solidFill>
                            <a:srgbClr val="000000"/>
                          </a:solidFill>
                          <a:effectLst/>
                          <a:latin typeface="Calibri" panose="020F0502020204030204" pitchFamily="34" charset="0"/>
                        </a:rPr>
                        <a:t>108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613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a:solidFill>
                            <a:srgbClr val="000000"/>
                          </a:solidFill>
                          <a:effectLst/>
                          <a:latin typeface="Calibri" panose="020F0502020204030204" pitchFamily="34" charset="0"/>
                        </a:rPr>
                        <a:t>01/02/2005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100" b="0" i="0" u="none" strike="noStrike" dirty="0">
                          <a:solidFill>
                            <a:srgbClr val="000000"/>
                          </a:solidFill>
                          <a:effectLst/>
                          <a:latin typeface="Calibri" panose="020F0502020204030204" pitchFamily="34" charset="0"/>
                        </a:rPr>
                        <a:t>6400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461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17367" y="385823"/>
            <a:ext cx="9794240" cy="567477"/>
          </a:xfrm>
        </p:spPr>
        <p:txBody>
          <a:bodyPr>
            <a:normAutofit/>
          </a:bodyPr>
          <a:lstStyle/>
          <a:p>
            <a:r>
              <a:rPr lang="en-GB" dirty="0">
                <a:solidFill>
                  <a:schemeClr val="accent1"/>
                </a:solidFill>
              </a:rPr>
              <a:t>Column </a:t>
            </a:r>
            <a:r>
              <a:rPr lang="en-GB" dirty="0" err="1">
                <a:solidFill>
                  <a:schemeClr val="accent1"/>
                </a:solidFill>
              </a:rPr>
              <a:t>ambiquity</a:t>
            </a:r>
            <a:endParaRPr lang="en-GB" dirty="0"/>
          </a:p>
        </p:txBody>
      </p:sp>
      <p:sp>
        <p:nvSpPr>
          <p:cNvPr id="12" name="TextBox 14"/>
          <p:cNvSpPr txBox="1"/>
          <p:nvPr/>
        </p:nvSpPr>
        <p:spPr>
          <a:xfrm>
            <a:off x="362054" y="1046299"/>
            <a:ext cx="9759845" cy="550920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custid</a:t>
            </a:r>
            <a:r>
              <a:rPr lang="en-GB" sz="2800" dirty="0"/>
              <a:t>, name, </a:t>
            </a:r>
            <a:r>
              <a:rPr lang="en-GB" sz="2800" dirty="0" err="1"/>
              <a:t>ordid</a:t>
            </a:r>
            <a:r>
              <a:rPr lang="en-GB" sz="2800" dirty="0"/>
              <a:t>, </a:t>
            </a:r>
            <a:r>
              <a:rPr lang="en-GB" sz="2800" dirty="0" err="1"/>
              <a:t>orderdate</a:t>
            </a:r>
            <a:r>
              <a:rPr lang="en-GB" sz="2800" dirty="0"/>
              <a:t>, total</a:t>
            </a:r>
          </a:p>
          <a:p>
            <a:r>
              <a:rPr lang="en-GB" sz="2800" dirty="0"/>
              <a:t>FROM </a:t>
            </a:r>
            <a:r>
              <a:rPr lang="en-GB" sz="2800" dirty="0" err="1"/>
              <a:t>ord</a:t>
            </a:r>
            <a:endParaRPr lang="en-GB" sz="2800" dirty="0"/>
          </a:p>
          <a:p>
            <a:r>
              <a:rPr lang="en-GB" sz="2800" dirty="0"/>
              <a:t>         INNER JOIN customer ON </a:t>
            </a:r>
            <a:r>
              <a:rPr lang="en-GB" sz="2800" dirty="0" err="1"/>
              <a:t>ord.custid</a:t>
            </a:r>
            <a:r>
              <a:rPr lang="en-GB" sz="2800" dirty="0"/>
              <a:t> = </a:t>
            </a:r>
            <a:r>
              <a:rPr lang="en-GB" sz="2800" dirty="0" err="1"/>
              <a:t>customer.custid</a:t>
            </a:r>
            <a:endParaRPr lang="en-GB" sz="2800" dirty="0"/>
          </a:p>
          <a:p>
            <a:r>
              <a:rPr lang="en-GB" sz="2800" dirty="0"/>
              <a:t>ORDER BY </a:t>
            </a:r>
            <a:r>
              <a:rPr lang="en-GB" sz="2800" dirty="0" err="1"/>
              <a:t>custid</a:t>
            </a:r>
            <a:r>
              <a:rPr lang="en-GB" sz="2800" dirty="0"/>
              <a:t>, </a:t>
            </a:r>
            <a:r>
              <a:rPr lang="en-GB" sz="2800" dirty="0" err="1"/>
              <a:t>ordid</a:t>
            </a:r>
            <a:r>
              <a:rPr lang="en-GB" sz="2800" dirty="0"/>
              <a:t>;</a:t>
            </a:r>
          </a:p>
          <a:p>
            <a:endParaRPr lang="en-GB" sz="2800" dirty="0"/>
          </a:p>
          <a:p>
            <a:r>
              <a:rPr lang="en-GB" sz="2400" dirty="0"/>
              <a:t>The above query will generate the following error:</a:t>
            </a:r>
          </a:p>
          <a:p>
            <a:r>
              <a:rPr lang="en-GB" sz="2400" dirty="0">
                <a:solidFill>
                  <a:srgbClr val="FF0000"/>
                </a:solidFill>
              </a:rPr>
              <a:t>‘Error while executing SQL query on database : ambiguous column name: </a:t>
            </a:r>
            <a:r>
              <a:rPr lang="en-GB" sz="2400" dirty="0" err="1">
                <a:solidFill>
                  <a:srgbClr val="FF0000"/>
                </a:solidFill>
              </a:rPr>
              <a:t>custid</a:t>
            </a:r>
            <a:r>
              <a:rPr lang="en-GB" sz="2400" dirty="0">
                <a:solidFill>
                  <a:srgbClr val="FF0000"/>
                </a:solidFill>
              </a:rPr>
              <a:t>’</a:t>
            </a:r>
          </a:p>
          <a:p>
            <a:endParaRPr lang="en-GB" sz="2800" dirty="0"/>
          </a:p>
          <a:p>
            <a:r>
              <a:rPr lang="en-GB" sz="2800" dirty="0"/>
              <a:t>This happens when you use a join column in a WHERE or ORDER BY clause as SQLite doesn’t know which </a:t>
            </a:r>
            <a:r>
              <a:rPr lang="en-GB" sz="2800" dirty="0" err="1"/>
              <a:t>custid</a:t>
            </a:r>
            <a:r>
              <a:rPr lang="en-GB" sz="2800" dirty="0"/>
              <a:t> to use. To overcome this, prefix with the table name e.g. </a:t>
            </a:r>
            <a:r>
              <a:rPr lang="en-GB" sz="2800" dirty="0" err="1"/>
              <a:t>customer.custid</a:t>
            </a:r>
            <a:endParaRPr lang="en-GB" sz="2800" dirty="0"/>
          </a:p>
        </p:txBody>
      </p:sp>
    </p:spTree>
    <p:extLst>
      <p:ext uri="{BB962C8B-B14F-4D97-AF65-F5344CB8AC3E}">
        <p14:creationId xmlns:p14="http://schemas.microsoft.com/office/powerpoint/2010/main" val="293397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p:txBody>
          <a:bodyPr>
            <a:normAutofit/>
          </a:bodyPr>
          <a:lstStyle/>
          <a:p>
            <a:r>
              <a:rPr lang="en-GB" dirty="0">
                <a:solidFill>
                  <a:schemeClr val="accent1"/>
                </a:solidFill>
              </a:rPr>
              <a:t>Table aliases</a:t>
            </a:r>
            <a:endParaRPr lang="en-GB" dirty="0"/>
          </a:p>
        </p:txBody>
      </p:sp>
      <p:sp>
        <p:nvSpPr>
          <p:cNvPr id="12" name="TextBox 14"/>
          <p:cNvSpPr txBox="1"/>
          <p:nvPr/>
        </p:nvSpPr>
        <p:spPr>
          <a:xfrm>
            <a:off x="362054" y="1046299"/>
            <a:ext cx="9759845" cy="594008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customer.custid</a:t>
            </a:r>
            <a:r>
              <a:rPr lang="en-GB" sz="2800" dirty="0"/>
              <a:t>, name, </a:t>
            </a:r>
            <a:r>
              <a:rPr lang="en-GB" sz="2800" dirty="0" err="1"/>
              <a:t>ordid</a:t>
            </a:r>
            <a:r>
              <a:rPr lang="en-GB" sz="2800" dirty="0"/>
              <a:t>, </a:t>
            </a:r>
            <a:r>
              <a:rPr lang="en-GB" sz="2800" dirty="0" err="1"/>
              <a:t>orderdate</a:t>
            </a:r>
            <a:r>
              <a:rPr lang="en-GB" sz="2800" dirty="0"/>
              <a:t>, total</a:t>
            </a:r>
          </a:p>
          <a:p>
            <a:r>
              <a:rPr lang="en-GB" sz="2800" dirty="0"/>
              <a:t>FROM </a:t>
            </a:r>
            <a:r>
              <a:rPr lang="en-GB" sz="2800" dirty="0" err="1"/>
              <a:t>ord</a:t>
            </a:r>
            <a:endParaRPr lang="en-GB" sz="2800" dirty="0"/>
          </a:p>
          <a:p>
            <a:r>
              <a:rPr lang="en-GB" sz="2800" dirty="0"/>
              <a:t>         INNER JOIN customer ON </a:t>
            </a:r>
            <a:r>
              <a:rPr lang="en-GB" sz="2800" dirty="0" err="1"/>
              <a:t>ord.custid</a:t>
            </a:r>
            <a:r>
              <a:rPr lang="en-GB" sz="2800" dirty="0"/>
              <a:t> = </a:t>
            </a:r>
            <a:r>
              <a:rPr lang="en-GB" sz="2800" dirty="0" err="1"/>
              <a:t>customer.custid</a:t>
            </a:r>
            <a:endParaRPr lang="en-GB" sz="2800" dirty="0"/>
          </a:p>
          <a:p>
            <a:r>
              <a:rPr lang="en-GB" sz="2800" dirty="0"/>
              <a:t>ORDER BY </a:t>
            </a:r>
            <a:r>
              <a:rPr lang="en-GB" sz="2800" dirty="0" err="1"/>
              <a:t>customer.custid</a:t>
            </a:r>
            <a:r>
              <a:rPr lang="en-GB" sz="2800" dirty="0"/>
              <a:t>, </a:t>
            </a:r>
            <a:r>
              <a:rPr lang="en-GB" sz="2800" dirty="0" err="1"/>
              <a:t>ordid</a:t>
            </a:r>
            <a:r>
              <a:rPr lang="en-GB" sz="2800" dirty="0"/>
              <a:t>;</a:t>
            </a:r>
          </a:p>
          <a:p>
            <a:endParaRPr lang="en-GB" sz="2800" dirty="0"/>
          </a:p>
          <a:p>
            <a:r>
              <a:rPr lang="en-GB" sz="2400" dirty="0"/>
              <a:t>We can abbreviate the table names with </a:t>
            </a:r>
            <a:r>
              <a:rPr lang="en-GB" sz="2400" dirty="0">
                <a:solidFill>
                  <a:srgbClr val="FF0000"/>
                </a:solidFill>
              </a:rPr>
              <a:t>table aliases </a:t>
            </a:r>
            <a:r>
              <a:rPr lang="en-GB" sz="2400" dirty="0"/>
              <a:t>to save typing and make the queries more readable as follows:</a:t>
            </a:r>
          </a:p>
          <a:p>
            <a:endParaRPr lang="en-GB" sz="2800" dirty="0"/>
          </a:p>
          <a:p>
            <a:r>
              <a:rPr lang="en-GB" sz="2800" dirty="0"/>
              <a:t>SELECT </a:t>
            </a:r>
            <a:r>
              <a:rPr lang="en-GB" sz="2800" dirty="0" err="1">
                <a:solidFill>
                  <a:srgbClr val="FF0000"/>
                </a:solidFill>
              </a:rPr>
              <a:t>c</a:t>
            </a:r>
            <a:r>
              <a:rPr lang="en-GB" sz="2800" dirty="0" err="1"/>
              <a:t>.custid</a:t>
            </a:r>
            <a:r>
              <a:rPr lang="en-GB" sz="2800" dirty="0"/>
              <a:t>, name, </a:t>
            </a:r>
            <a:r>
              <a:rPr lang="en-GB" sz="2800" dirty="0" err="1"/>
              <a:t>ordid</a:t>
            </a:r>
            <a:r>
              <a:rPr lang="en-GB" sz="2800" dirty="0"/>
              <a:t>, </a:t>
            </a:r>
            <a:r>
              <a:rPr lang="en-GB" sz="2800" dirty="0" err="1"/>
              <a:t>orderdate</a:t>
            </a:r>
            <a:r>
              <a:rPr lang="en-GB" sz="2800" dirty="0"/>
              <a:t>, total</a:t>
            </a:r>
          </a:p>
          <a:p>
            <a:r>
              <a:rPr lang="en-GB" sz="2800" dirty="0"/>
              <a:t>FROM </a:t>
            </a:r>
            <a:r>
              <a:rPr lang="en-GB" sz="2800" dirty="0" err="1"/>
              <a:t>ord</a:t>
            </a:r>
            <a:r>
              <a:rPr lang="en-GB" sz="2800" dirty="0"/>
              <a:t> </a:t>
            </a:r>
            <a:r>
              <a:rPr lang="en-GB" sz="2800" dirty="0">
                <a:solidFill>
                  <a:srgbClr val="FF0000"/>
                </a:solidFill>
              </a:rPr>
              <a:t>o</a:t>
            </a:r>
          </a:p>
          <a:p>
            <a:r>
              <a:rPr lang="en-GB" sz="2800" dirty="0"/>
              <a:t>         INNER JOIN customer </a:t>
            </a:r>
            <a:r>
              <a:rPr lang="en-GB" sz="2800" dirty="0">
                <a:solidFill>
                  <a:srgbClr val="FF0000"/>
                </a:solidFill>
              </a:rPr>
              <a:t>c</a:t>
            </a:r>
            <a:r>
              <a:rPr lang="en-GB" sz="2800" dirty="0"/>
              <a:t> ON </a:t>
            </a:r>
            <a:r>
              <a:rPr lang="en-GB" sz="2800" dirty="0" err="1">
                <a:solidFill>
                  <a:srgbClr val="FF0000"/>
                </a:solidFill>
              </a:rPr>
              <a:t>o</a:t>
            </a:r>
            <a:r>
              <a:rPr lang="en-GB" sz="2800" dirty="0" err="1"/>
              <a:t>.custid</a:t>
            </a:r>
            <a:r>
              <a:rPr lang="en-GB" sz="2800" dirty="0"/>
              <a:t> = </a:t>
            </a:r>
            <a:r>
              <a:rPr lang="en-GB" sz="2800" dirty="0" err="1">
                <a:solidFill>
                  <a:srgbClr val="FF0000"/>
                </a:solidFill>
              </a:rPr>
              <a:t>c</a:t>
            </a:r>
            <a:r>
              <a:rPr lang="en-GB" sz="2800" dirty="0" err="1"/>
              <a:t>.custid</a:t>
            </a:r>
            <a:endParaRPr lang="en-GB" sz="2800" dirty="0"/>
          </a:p>
          <a:p>
            <a:r>
              <a:rPr lang="en-GB" sz="2800" dirty="0"/>
              <a:t>ORDER BY </a:t>
            </a:r>
            <a:r>
              <a:rPr lang="en-GB" sz="2800" dirty="0" err="1">
                <a:solidFill>
                  <a:srgbClr val="FF0000"/>
                </a:solidFill>
              </a:rPr>
              <a:t>c</a:t>
            </a:r>
            <a:r>
              <a:rPr lang="en-GB" sz="2800" dirty="0" err="1"/>
              <a:t>.custid</a:t>
            </a:r>
            <a:r>
              <a:rPr lang="en-GB" sz="2800" dirty="0"/>
              <a:t>, </a:t>
            </a:r>
            <a:r>
              <a:rPr lang="en-GB" sz="2800" dirty="0" err="1"/>
              <a:t>ordid</a:t>
            </a:r>
            <a:r>
              <a:rPr lang="en-GB" sz="2800" dirty="0"/>
              <a:t>;</a:t>
            </a:r>
          </a:p>
          <a:p>
            <a:endParaRPr lang="en-GB" sz="2800" dirty="0"/>
          </a:p>
          <a:p>
            <a:r>
              <a:rPr lang="en-GB" sz="2400" dirty="0"/>
              <a:t>o is the table alias for </a:t>
            </a:r>
            <a:r>
              <a:rPr lang="en-GB" sz="2400" dirty="0" err="1"/>
              <a:t>ord</a:t>
            </a:r>
            <a:r>
              <a:rPr lang="en-GB" sz="2400" dirty="0"/>
              <a:t> and c is the table alias for customer</a:t>
            </a:r>
          </a:p>
        </p:txBody>
      </p:sp>
    </p:spTree>
    <p:extLst>
      <p:ext uri="{BB962C8B-B14F-4D97-AF65-F5344CB8AC3E}">
        <p14:creationId xmlns:p14="http://schemas.microsoft.com/office/powerpoint/2010/main" val="325900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1216</Words>
  <Application>Microsoft Office PowerPoint</Application>
  <PresentationFormat>Custom</PresentationFormat>
  <Paragraphs>402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Office Theme</vt:lpstr>
      <vt:lpstr>Joining tables using inner joins </vt:lpstr>
      <vt:lpstr>Why do we need to join tableS?</vt:lpstr>
      <vt:lpstr>How do we join tables together?</vt:lpstr>
      <vt:lpstr>How do we join tables together?</vt:lpstr>
      <vt:lpstr>Inner join</vt:lpstr>
      <vt:lpstr>Two table inner join example</vt:lpstr>
      <vt:lpstr>Two table join example </vt:lpstr>
      <vt:lpstr>Column ambiquity</vt:lpstr>
      <vt:lpstr>Table aliases</vt:lpstr>
      <vt:lpstr>Three table inner join example</vt:lpstr>
      <vt:lpstr>Three table inner join example</vt:lpstr>
      <vt:lpstr>inner join WITH OTHER CONDITIONS</vt:lpstr>
      <vt:lpstr>NUMBER OF JOIN CONDITIONS</vt:lpstr>
      <vt:lpstr>Joining tables with composite keys</vt:lpstr>
      <vt:lpstr>Joining tables with composite keys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153</cp:revision>
  <dcterms:modified xsi:type="dcterms:W3CDTF">2020-01-27T14:46:32Z</dcterms:modified>
</cp:coreProperties>
</file>