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306" r:id="rId3"/>
    <p:sldId id="311" r:id="rId4"/>
    <p:sldId id="305" r:id="rId5"/>
    <p:sldId id="312" r:id="rId6"/>
    <p:sldId id="317" r:id="rId7"/>
    <p:sldId id="308" r:id="rId8"/>
    <p:sldId id="315" r:id="rId9"/>
    <p:sldId id="316" r:id="rId10"/>
    <p:sldId id="307" r:id="rId11"/>
    <p:sldId id="309" r:id="rId12"/>
    <p:sldId id="310" r:id="rId13"/>
    <p:sldId id="313" r:id="rId14"/>
    <p:sldId id="314" r:id="rId15"/>
    <p:sldId id="278" r:id="rId16"/>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0B5DB-89FA-40AE-980F-5FBAA6D3A5E2}" v="20" dt="2020-02-02T14:09:2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60"/>
  </p:normalViewPr>
  <p:slideViewPr>
    <p:cSldViewPr snapToGrid="0">
      <p:cViewPr varScale="1">
        <p:scale>
          <a:sx n="57" d="100"/>
          <a:sy n="57" d="100"/>
        </p:scale>
        <p:origin x="1324" y="36"/>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ak" userId="S::andrew.leak@solent.ac.uk::043497af-deb9-4f5f-a809-26438eb3c7f7" providerId="AD" clId="Web-{3A78476F-72F7-4A4A-B7A2-0676C69C449A}"/>
    <pc:docChg chg="modSld">
      <pc:chgData name="Andrew Leak" userId="S::andrew.leak@solent.ac.uk::043497af-deb9-4f5f-a809-26438eb3c7f7" providerId="AD" clId="Web-{3A78476F-72F7-4A4A-B7A2-0676C69C449A}" dt="2018-06-07T11:35:26.491" v="331" actId="20577"/>
      <pc:docMkLst>
        <pc:docMk/>
      </pc:docMkLst>
      <pc:sldChg chg="addSp delSp modSp">
        <pc:chgData name="Andrew Leak" userId="S::andrew.leak@solent.ac.uk::043497af-deb9-4f5f-a809-26438eb3c7f7" providerId="AD" clId="Web-{3A78476F-72F7-4A4A-B7A2-0676C69C449A}" dt="2018-06-07T11:27:34.569" v="257" actId="20577"/>
        <pc:sldMkLst>
          <pc:docMk/>
          <pc:sldMk cId="4203446582" sldId="294"/>
        </pc:sldMkLst>
        <pc:spChg chg="mod">
          <ac:chgData name="Andrew Leak" userId="S::andrew.leak@solent.ac.uk::043497af-deb9-4f5f-a809-26438eb3c7f7" providerId="AD" clId="Web-{3A78476F-72F7-4A4A-B7A2-0676C69C449A}" dt="2018-06-07T11:27:34.569" v="257" actId="20577"/>
          <ac:spMkLst>
            <pc:docMk/>
            <pc:sldMk cId="4203446582" sldId="294"/>
            <ac:spMk id="6" creationId="{00000000-0000-0000-0000-000000000000}"/>
          </ac:spMkLst>
        </pc:spChg>
        <pc:spChg chg="add del">
          <ac:chgData name="Andrew Leak" userId="S::andrew.leak@solent.ac.uk::043497af-deb9-4f5f-a809-26438eb3c7f7" providerId="AD" clId="Web-{3A78476F-72F7-4A4A-B7A2-0676C69C449A}" dt="2018-06-07T11:24:52.217" v="198" actId="20577"/>
          <ac:spMkLst>
            <pc:docMk/>
            <pc:sldMk cId="4203446582" sldId="294"/>
            <ac:spMk id="7" creationId="{00000000-0000-0000-0000-000000000000}"/>
          </ac:spMkLst>
        </pc:spChg>
        <pc:spChg chg="add del mod">
          <ac:chgData name="Andrew Leak" userId="S::andrew.leak@solent.ac.uk::043497af-deb9-4f5f-a809-26438eb3c7f7" providerId="AD" clId="Web-{3A78476F-72F7-4A4A-B7A2-0676C69C449A}" dt="2018-06-07T11:24:52.217" v="198" actId="20577"/>
          <ac:spMkLst>
            <pc:docMk/>
            <pc:sldMk cId="4203446582" sldId="294"/>
            <ac:spMk id="8" creationId="{81D789D1-4D9A-4D78-AAA2-54597858F0D6}"/>
          </ac:spMkLst>
        </pc:spChg>
      </pc:sldChg>
      <pc:sldChg chg="modSp">
        <pc:chgData name="Andrew Leak" userId="S::andrew.leak@solent.ac.uk::043497af-deb9-4f5f-a809-26438eb3c7f7" providerId="AD" clId="Web-{3A78476F-72F7-4A4A-B7A2-0676C69C449A}" dt="2018-06-07T11:35:26.491" v="331" actId="20577"/>
        <pc:sldMkLst>
          <pc:docMk/>
          <pc:sldMk cId="1160132986" sldId="295"/>
        </pc:sldMkLst>
        <pc:spChg chg="mod">
          <ac:chgData name="Andrew Leak" userId="S::andrew.leak@solent.ac.uk::043497af-deb9-4f5f-a809-26438eb3c7f7" providerId="AD" clId="Web-{3A78476F-72F7-4A4A-B7A2-0676C69C449A}" dt="2018-06-07T11:35:26.491" v="331" actId="20577"/>
          <ac:spMkLst>
            <pc:docMk/>
            <pc:sldMk cId="1160132986" sldId="295"/>
            <ac:spMk id="6" creationId="{00000000-0000-0000-0000-000000000000}"/>
          </ac:spMkLst>
        </pc:spChg>
      </pc:sldChg>
    </pc:docChg>
  </pc:docChgLst>
  <pc:docChgLst>
    <pc:chgData name="Barry Carter" userId="S::barry.carter@solent.ac.uk::d2ff36e9-fc42-4939-8b0b-c940ae2e703c" providerId="AD" clId="Web-{4DF7B66C-CE43-4CBC-8B1A-6A1B1AF99DDA}"/>
    <pc:docChg chg="modSld">
      <pc:chgData name="Barry Carter" userId="S::barry.carter@solent.ac.uk::d2ff36e9-fc42-4939-8b0b-c940ae2e703c" providerId="AD" clId="Web-{4DF7B66C-CE43-4CBC-8B1A-6A1B1AF99DDA}" dt="2018-06-08T14:36:46.639" v="7" actId="1076"/>
      <pc:docMkLst>
        <pc:docMk/>
      </pc:docMkLst>
      <pc:sldChg chg="modSp">
        <pc:chgData name="Barry Carter" userId="S::barry.carter@solent.ac.uk::d2ff36e9-fc42-4939-8b0b-c940ae2e703c" providerId="AD" clId="Web-{4DF7B66C-CE43-4CBC-8B1A-6A1B1AF99DDA}" dt="2018-06-08T14:36:46.639" v="7" actId="1076"/>
        <pc:sldMkLst>
          <pc:docMk/>
          <pc:sldMk cId="451832677" sldId="289"/>
        </pc:sldMkLst>
        <pc:spChg chg="mod">
          <ac:chgData name="Barry Carter" userId="S::barry.carter@solent.ac.uk::d2ff36e9-fc42-4939-8b0b-c940ae2e703c" providerId="AD" clId="Web-{4DF7B66C-CE43-4CBC-8B1A-6A1B1AF99DDA}" dt="2018-06-08T14:36:12.764" v="0" actId="20577"/>
          <ac:spMkLst>
            <pc:docMk/>
            <pc:sldMk cId="451832677" sldId="289"/>
            <ac:spMk id="5" creationId="{00000000-0000-0000-0000-000000000000}"/>
          </ac:spMkLst>
        </pc:spChg>
        <pc:spChg chg="mod">
          <ac:chgData name="Barry Carter" userId="S::barry.carter@solent.ac.uk::d2ff36e9-fc42-4939-8b0b-c940ae2e703c" providerId="AD" clId="Web-{4DF7B66C-CE43-4CBC-8B1A-6A1B1AF99DDA}" dt="2018-06-08T14:36:30.061" v="5" actId="20577"/>
          <ac:spMkLst>
            <pc:docMk/>
            <pc:sldMk cId="451832677" sldId="289"/>
            <ac:spMk id="7" creationId="{00000000-0000-0000-0000-000000000000}"/>
          </ac:spMkLst>
        </pc:spChg>
        <pc:picChg chg="mod">
          <ac:chgData name="Barry Carter" userId="S::barry.carter@solent.ac.uk::d2ff36e9-fc42-4939-8b0b-c940ae2e703c" providerId="AD" clId="Web-{4DF7B66C-CE43-4CBC-8B1A-6A1B1AF99DDA}" dt="2018-06-08T14:36:46.639" v="7" actId="1076"/>
          <ac:picMkLst>
            <pc:docMk/>
            <pc:sldMk cId="451832677" sldId="289"/>
            <ac:picMk id="10" creationId="{00000000-0000-0000-0000-000000000000}"/>
          </ac:picMkLst>
        </pc:picChg>
      </pc:sldChg>
    </pc:docChg>
  </pc:docChgLst>
  <pc:docChgLst>
    <pc:chgData name="Barry Carter" userId="S::barry.carter@solent.ac.uk::d2ff36e9-fc42-4939-8b0b-c940ae2e703c" providerId="AD" clId="Web-{B33964DE-A9C1-4966-9FFD-9FA7583A6744}"/>
    <pc:docChg chg="modSld">
      <pc:chgData name="Barry Carter" userId="S::barry.carter@solent.ac.uk::d2ff36e9-fc42-4939-8b0b-c940ae2e703c" providerId="AD" clId="Web-{B33964DE-A9C1-4966-9FFD-9FA7583A6744}" dt="2018-06-07T13:56:06.272" v="2312" actId="20577"/>
      <pc:docMkLst>
        <pc:docMk/>
      </pc:docMkLst>
      <pc:sldChg chg="addSp modSp">
        <pc:chgData name="Barry Carter" userId="S::barry.carter@solent.ac.uk::d2ff36e9-fc42-4939-8b0b-c940ae2e703c" providerId="AD" clId="Web-{B33964DE-A9C1-4966-9FFD-9FA7583A6744}" dt="2018-06-07T13:56:06.272" v="2312" actId="20577"/>
        <pc:sldMkLst>
          <pc:docMk/>
          <pc:sldMk cId="410122406" sldId="296"/>
        </pc:sldMkLst>
        <pc:spChg chg="add mod">
          <ac:chgData name="Barry Carter" userId="S::barry.carter@solent.ac.uk::d2ff36e9-fc42-4939-8b0b-c940ae2e703c" providerId="AD" clId="Web-{B33964DE-A9C1-4966-9FFD-9FA7583A6744}" dt="2018-06-07T13:51:25.982" v="2199" actId="20577"/>
          <ac:spMkLst>
            <pc:docMk/>
            <pc:sldMk cId="410122406" sldId="296"/>
            <ac:spMk id="4" creationId="{192D26C5-6879-4AFB-8187-482D67643682}"/>
          </ac:spMkLst>
        </pc:spChg>
        <pc:spChg chg="mod">
          <ac:chgData name="Barry Carter" userId="S::barry.carter@solent.ac.uk::d2ff36e9-fc42-4939-8b0b-c940ae2e703c" providerId="AD" clId="Web-{B33964DE-A9C1-4966-9FFD-9FA7583A6744}" dt="2018-06-07T12:52:01.926" v="101" actId="20577"/>
          <ac:spMkLst>
            <pc:docMk/>
            <pc:sldMk cId="410122406" sldId="296"/>
            <ac:spMk id="5" creationId="{00000000-0000-0000-0000-000000000000}"/>
          </ac:spMkLst>
        </pc:spChg>
        <pc:spChg chg="mod">
          <ac:chgData name="Barry Carter" userId="S::barry.carter@solent.ac.uk::d2ff36e9-fc42-4939-8b0b-c940ae2e703c" providerId="AD" clId="Web-{B33964DE-A9C1-4966-9FFD-9FA7583A6744}" dt="2018-06-07T13:53:14.845" v="2243" actId="20577"/>
          <ac:spMkLst>
            <pc:docMk/>
            <pc:sldMk cId="410122406" sldId="296"/>
            <ac:spMk id="6" creationId="{00000000-0000-0000-0000-000000000000}"/>
          </ac:spMkLst>
        </pc:spChg>
        <pc:spChg chg="mod">
          <ac:chgData name="Barry Carter" userId="S::barry.carter@solent.ac.uk::d2ff36e9-fc42-4939-8b0b-c940ae2e703c" providerId="AD" clId="Web-{B33964DE-A9C1-4966-9FFD-9FA7583A6744}" dt="2018-06-07T13:19:09.909" v="984" actId="14100"/>
          <ac:spMkLst>
            <pc:docMk/>
            <pc:sldMk cId="410122406" sldId="296"/>
            <ac:spMk id="7" creationId="{00000000-0000-0000-0000-000000000000}"/>
          </ac:spMkLst>
        </pc:spChg>
        <pc:spChg chg="mod">
          <ac:chgData name="Barry Carter" userId="S::barry.carter@solent.ac.uk::d2ff36e9-fc42-4939-8b0b-c940ae2e703c" providerId="AD" clId="Web-{B33964DE-A9C1-4966-9FFD-9FA7583A6744}" dt="2018-06-07T13:56:06.272" v="2312"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B909E8F-C182-4982-9D7D-D1C9BCE6997E}"/>
    <pc:docChg chg="modSld">
      <pc:chgData name="Barry Carter" userId="S::barry.carter@solent.ac.uk::d2ff36e9-fc42-4939-8b0b-c940ae2e703c" providerId="AD" clId="Web-{BB909E8F-C182-4982-9D7D-D1C9BCE6997E}" dt="2018-06-07T10:49:27.667" v="127" actId="14100"/>
      <pc:docMkLst>
        <pc:docMk/>
      </pc:docMkLst>
      <pc:sldChg chg="addSp modSp">
        <pc:chgData name="Barry Carter" userId="S::barry.carter@solent.ac.uk::d2ff36e9-fc42-4939-8b0b-c940ae2e703c" providerId="AD" clId="Web-{BB909E8F-C182-4982-9D7D-D1C9BCE6997E}" dt="2018-06-07T10:49:27.667" v="127" actId="14100"/>
        <pc:sldMkLst>
          <pc:docMk/>
          <pc:sldMk cId="410122406" sldId="296"/>
        </pc:sldMkLst>
        <pc:spChg chg="add mod">
          <ac:chgData name="Barry Carter" userId="S::barry.carter@solent.ac.uk::d2ff36e9-fc42-4939-8b0b-c940ae2e703c" providerId="AD" clId="Web-{BB909E8F-C182-4982-9D7D-D1C9BCE6997E}" dt="2018-06-07T10:47:19.231" v="30" actId="20577"/>
          <ac:spMkLst>
            <pc:docMk/>
            <pc:sldMk cId="410122406" sldId="296"/>
            <ac:spMk id="3" creationId="{D7890436-097C-4795-A67E-EE99771CF6C6}"/>
          </ac:spMkLst>
        </pc:spChg>
        <pc:spChg chg="mod">
          <ac:chgData name="Barry Carter" userId="S::barry.carter@solent.ac.uk::d2ff36e9-fc42-4939-8b0b-c940ae2e703c" providerId="AD" clId="Web-{BB909E8F-C182-4982-9D7D-D1C9BCE6997E}" dt="2018-06-07T10:49:27.667" v="127" actId="14100"/>
          <ac:spMkLst>
            <pc:docMk/>
            <pc:sldMk cId="410122406" sldId="296"/>
            <ac:spMk id="6" creationId="{00000000-0000-0000-0000-000000000000}"/>
          </ac:spMkLst>
        </pc:spChg>
        <pc:spChg chg="mod">
          <ac:chgData name="Barry Carter" userId="S::barry.carter@solent.ac.uk::d2ff36e9-fc42-4939-8b0b-c940ae2e703c" providerId="AD" clId="Web-{BB909E8F-C182-4982-9D7D-D1C9BCE6997E}" dt="2018-06-07T10:48:59.402" v="125" actId="20577"/>
          <ac:spMkLst>
            <pc:docMk/>
            <pc:sldMk cId="410122406" sldId="296"/>
            <ac:spMk id="7" creationId="{00000000-0000-0000-0000-000000000000}"/>
          </ac:spMkLst>
        </pc:spChg>
      </pc:sldChg>
    </pc:docChg>
  </pc:docChgLst>
  <pc:docChgLst>
    <pc:chgData name="Kenton Wheeler" userId="49fce512-ddc8-48aa-b34b-6688deb8c326" providerId="ADAL" clId="{67B0B5DB-89FA-40AE-980F-5FBAA6D3A5E2}"/>
    <pc:docChg chg="undo custSel addSld modSld">
      <pc:chgData name="Kenton Wheeler" userId="49fce512-ddc8-48aa-b34b-6688deb8c326" providerId="ADAL" clId="{67B0B5DB-89FA-40AE-980F-5FBAA6D3A5E2}" dt="2020-02-02T14:09:28.657" v="1465" actId="207"/>
      <pc:docMkLst>
        <pc:docMk/>
      </pc:docMkLst>
      <pc:sldChg chg="modSp">
        <pc:chgData name="Kenton Wheeler" userId="49fce512-ddc8-48aa-b34b-6688deb8c326" providerId="ADAL" clId="{67B0B5DB-89FA-40AE-980F-5FBAA6D3A5E2}" dt="2020-02-02T13:46:01.061" v="1134" actId="20577"/>
        <pc:sldMkLst>
          <pc:docMk/>
          <pc:sldMk cId="4015011365" sldId="305"/>
        </pc:sldMkLst>
        <pc:spChg chg="mod">
          <ac:chgData name="Kenton Wheeler" userId="49fce512-ddc8-48aa-b34b-6688deb8c326" providerId="ADAL" clId="{67B0B5DB-89FA-40AE-980F-5FBAA6D3A5E2}" dt="2020-02-02T13:46:01.061" v="1134" actId="20577"/>
          <ac:spMkLst>
            <pc:docMk/>
            <pc:sldMk cId="4015011365" sldId="305"/>
            <ac:spMk id="4" creationId="{00000000-0000-0000-0000-000000000000}"/>
          </ac:spMkLst>
        </pc:spChg>
      </pc:sldChg>
      <pc:sldChg chg="addSp delSp modSp">
        <pc:chgData name="Kenton Wheeler" userId="49fce512-ddc8-48aa-b34b-6688deb8c326" providerId="ADAL" clId="{67B0B5DB-89FA-40AE-980F-5FBAA6D3A5E2}" dt="2020-02-02T14:02:59.778" v="1302" actId="14100"/>
        <pc:sldMkLst>
          <pc:docMk/>
          <pc:sldMk cId="1914269487" sldId="308"/>
        </pc:sldMkLst>
        <pc:spChg chg="mod">
          <ac:chgData name="Kenton Wheeler" userId="49fce512-ddc8-48aa-b34b-6688deb8c326" providerId="ADAL" clId="{67B0B5DB-89FA-40AE-980F-5FBAA6D3A5E2}" dt="2020-02-02T14:00:53.494" v="1280" actId="1076"/>
          <ac:spMkLst>
            <pc:docMk/>
            <pc:sldMk cId="1914269487" sldId="308"/>
            <ac:spMk id="3" creationId="{00000000-0000-0000-0000-000000000000}"/>
          </ac:spMkLst>
        </pc:spChg>
        <pc:spChg chg="mod">
          <ac:chgData name="Kenton Wheeler" userId="49fce512-ddc8-48aa-b34b-6688deb8c326" providerId="ADAL" clId="{67B0B5DB-89FA-40AE-980F-5FBAA6D3A5E2}" dt="2020-02-02T13:46:58.611" v="1212" actId="20577"/>
          <ac:spMkLst>
            <pc:docMk/>
            <pc:sldMk cId="1914269487" sldId="308"/>
            <ac:spMk id="4" creationId="{00000000-0000-0000-0000-000000000000}"/>
          </ac:spMkLst>
        </pc:spChg>
        <pc:spChg chg="mod">
          <ac:chgData name="Kenton Wheeler" userId="49fce512-ddc8-48aa-b34b-6688deb8c326" providerId="ADAL" clId="{67B0B5DB-89FA-40AE-980F-5FBAA6D3A5E2}" dt="2020-02-02T14:00:46.792" v="1279" actId="1076"/>
          <ac:spMkLst>
            <pc:docMk/>
            <pc:sldMk cId="1914269487" sldId="308"/>
            <ac:spMk id="6" creationId="{00000000-0000-0000-0000-000000000000}"/>
          </ac:spMkLst>
        </pc:spChg>
        <pc:graphicFrameChg chg="del mod modGraphic">
          <ac:chgData name="Kenton Wheeler" userId="49fce512-ddc8-48aa-b34b-6688deb8c326" providerId="ADAL" clId="{67B0B5DB-89FA-40AE-980F-5FBAA6D3A5E2}" dt="2020-02-02T14:00:40.950" v="1278" actId="478"/>
          <ac:graphicFrameMkLst>
            <pc:docMk/>
            <pc:sldMk cId="1914269487" sldId="308"/>
            <ac:graphicFrameMk id="5" creationId="{00000000-0000-0000-0000-000000000000}"/>
          </ac:graphicFrameMkLst>
        </pc:graphicFrameChg>
        <pc:graphicFrameChg chg="add del">
          <ac:chgData name="Kenton Wheeler" userId="49fce512-ddc8-48aa-b34b-6688deb8c326" providerId="ADAL" clId="{67B0B5DB-89FA-40AE-980F-5FBAA6D3A5E2}" dt="2020-02-02T14:02:45.015" v="1299"/>
          <ac:graphicFrameMkLst>
            <pc:docMk/>
            <pc:sldMk cId="1914269487" sldId="308"/>
            <ac:graphicFrameMk id="7" creationId="{6EB4ED4C-30A2-4A10-8834-E779C04C7E0B}"/>
          </ac:graphicFrameMkLst>
        </pc:graphicFrameChg>
        <pc:graphicFrameChg chg="add mod modGraphic">
          <ac:chgData name="Kenton Wheeler" userId="49fce512-ddc8-48aa-b34b-6688deb8c326" providerId="ADAL" clId="{67B0B5DB-89FA-40AE-980F-5FBAA6D3A5E2}" dt="2020-02-02T14:02:59.778" v="1302" actId="14100"/>
          <ac:graphicFrameMkLst>
            <pc:docMk/>
            <pc:sldMk cId="1914269487" sldId="308"/>
            <ac:graphicFrameMk id="8" creationId="{2FE60121-A3D5-44A7-8962-7E84063ABF55}"/>
          </ac:graphicFrameMkLst>
        </pc:graphicFrameChg>
      </pc:sldChg>
      <pc:sldChg chg="modSp">
        <pc:chgData name="Kenton Wheeler" userId="49fce512-ddc8-48aa-b34b-6688deb8c326" providerId="ADAL" clId="{67B0B5DB-89FA-40AE-980F-5FBAA6D3A5E2}" dt="2020-02-02T13:33:23.027" v="575" actId="20577"/>
        <pc:sldMkLst>
          <pc:docMk/>
          <pc:sldMk cId="2284877409" sldId="309"/>
        </pc:sldMkLst>
        <pc:spChg chg="mod">
          <ac:chgData name="Kenton Wheeler" userId="49fce512-ddc8-48aa-b34b-6688deb8c326" providerId="ADAL" clId="{67B0B5DB-89FA-40AE-980F-5FBAA6D3A5E2}" dt="2020-02-02T13:33:23.027" v="575" actId="20577"/>
          <ac:spMkLst>
            <pc:docMk/>
            <pc:sldMk cId="2284877409" sldId="309"/>
            <ac:spMk id="3" creationId="{00000000-0000-0000-0000-000000000000}"/>
          </ac:spMkLst>
        </pc:spChg>
      </pc:sldChg>
      <pc:sldChg chg="modSp">
        <pc:chgData name="Kenton Wheeler" userId="49fce512-ddc8-48aa-b34b-6688deb8c326" providerId="ADAL" clId="{67B0B5DB-89FA-40AE-980F-5FBAA6D3A5E2}" dt="2020-02-02T13:46:04.569" v="1135" actId="20577"/>
        <pc:sldMkLst>
          <pc:docMk/>
          <pc:sldMk cId="3889494975" sldId="311"/>
        </pc:sldMkLst>
        <pc:spChg chg="mod">
          <ac:chgData name="Kenton Wheeler" userId="49fce512-ddc8-48aa-b34b-6688deb8c326" providerId="ADAL" clId="{67B0B5DB-89FA-40AE-980F-5FBAA6D3A5E2}" dt="2020-02-02T13:46:04.569" v="1135" actId="20577"/>
          <ac:spMkLst>
            <pc:docMk/>
            <pc:sldMk cId="3889494975" sldId="311"/>
            <ac:spMk id="4" creationId="{00000000-0000-0000-0000-000000000000}"/>
          </ac:spMkLst>
        </pc:spChg>
      </pc:sldChg>
      <pc:sldChg chg="delSp modSp">
        <pc:chgData name="Kenton Wheeler" userId="49fce512-ddc8-48aa-b34b-6688deb8c326" providerId="ADAL" clId="{67B0B5DB-89FA-40AE-980F-5FBAA6D3A5E2}" dt="2020-02-02T14:07:14.388" v="1360" actId="478"/>
        <pc:sldMkLst>
          <pc:docMk/>
          <pc:sldMk cId="1635493688" sldId="312"/>
        </pc:sldMkLst>
        <pc:spChg chg="mod">
          <ac:chgData name="Kenton Wheeler" userId="49fce512-ddc8-48aa-b34b-6688deb8c326" providerId="ADAL" clId="{67B0B5DB-89FA-40AE-980F-5FBAA6D3A5E2}" dt="2020-02-02T14:01:15.285" v="1296" actId="1076"/>
          <ac:spMkLst>
            <pc:docMk/>
            <pc:sldMk cId="1635493688" sldId="312"/>
            <ac:spMk id="3" creationId="{00000000-0000-0000-0000-000000000000}"/>
          </ac:spMkLst>
        </pc:spChg>
        <pc:spChg chg="mod">
          <ac:chgData name="Kenton Wheeler" userId="49fce512-ddc8-48aa-b34b-6688deb8c326" providerId="ADAL" clId="{67B0B5DB-89FA-40AE-980F-5FBAA6D3A5E2}" dt="2020-02-02T13:45:38.837" v="1133" actId="5793"/>
          <ac:spMkLst>
            <pc:docMk/>
            <pc:sldMk cId="1635493688" sldId="312"/>
            <ac:spMk id="4" creationId="{00000000-0000-0000-0000-000000000000}"/>
          </ac:spMkLst>
        </pc:spChg>
        <pc:spChg chg="del mod">
          <ac:chgData name="Kenton Wheeler" userId="49fce512-ddc8-48aa-b34b-6688deb8c326" providerId="ADAL" clId="{67B0B5DB-89FA-40AE-980F-5FBAA6D3A5E2}" dt="2020-02-02T14:07:14.388" v="1360" actId="478"/>
          <ac:spMkLst>
            <pc:docMk/>
            <pc:sldMk cId="1635493688" sldId="312"/>
            <ac:spMk id="9" creationId="{00000000-0000-0000-0000-000000000000}"/>
          </ac:spMkLst>
        </pc:spChg>
        <pc:graphicFrameChg chg="del modGraphic">
          <ac:chgData name="Kenton Wheeler" userId="49fce512-ddc8-48aa-b34b-6688deb8c326" providerId="ADAL" clId="{67B0B5DB-89FA-40AE-980F-5FBAA6D3A5E2}" dt="2020-02-02T14:01:19.706" v="1297" actId="478"/>
          <ac:graphicFrameMkLst>
            <pc:docMk/>
            <pc:sldMk cId="1635493688" sldId="312"/>
            <ac:graphicFrameMk id="7" creationId="{00000000-0000-0000-0000-000000000000}"/>
          </ac:graphicFrameMkLst>
        </pc:graphicFrameChg>
      </pc:sldChg>
      <pc:sldChg chg="modSp">
        <pc:chgData name="Kenton Wheeler" userId="49fce512-ddc8-48aa-b34b-6688deb8c326" providerId="ADAL" clId="{67B0B5DB-89FA-40AE-980F-5FBAA6D3A5E2}" dt="2020-02-02T13:34:33.195" v="621" actId="20577"/>
        <pc:sldMkLst>
          <pc:docMk/>
          <pc:sldMk cId="2169581072" sldId="314"/>
        </pc:sldMkLst>
        <pc:graphicFrameChg chg="modGraphic">
          <ac:chgData name="Kenton Wheeler" userId="49fce512-ddc8-48aa-b34b-6688deb8c326" providerId="ADAL" clId="{67B0B5DB-89FA-40AE-980F-5FBAA6D3A5E2}" dt="2020-02-02T13:34:33.195" v="621" actId="20577"/>
          <ac:graphicFrameMkLst>
            <pc:docMk/>
            <pc:sldMk cId="2169581072" sldId="314"/>
            <ac:graphicFrameMk id="6" creationId="{00000000-0000-0000-0000-000000000000}"/>
          </ac:graphicFrameMkLst>
        </pc:graphicFrameChg>
      </pc:sldChg>
      <pc:sldChg chg="delSp modSp add">
        <pc:chgData name="Kenton Wheeler" userId="49fce512-ddc8-48aa-b34b-6688deb8c326" providerId="ADAL" clId="{67B0B5DB-89FA-40AE-980F-5FBAA6D3A5E2}" dt="2020-02-02T14:09:28.657" v="1465" actId="207"/>
        <pc:sldMkLst>
          <pc:docMk/>
          <pc:sldMk cId="3809044516" sldId="315"/>
        </pc:sldMkLst>
        <pc:spChg chg="mod">
          <ac:chgData name="Kenton Wheeler" userId="49fce512-ddc8-48aa-b34b-6688deb8c326" providerId="ADAL" clId="{67B0B5DB-89FA-40AE-980F-5FBAA6D3A5E2}" dt="2020-02-02T14:09:28.657" v="1465" actId="207"/>
          <ac:spMkLst>
            <pc:docMk/>
            <pc:sldMk cId="3809044516" sldId="315"/>
            <ac:spMk id="3" creationId="{00000000-0000-0000-0000-000000000000}"/>
          </ac:spMkLst>
        </pc:spChg>
        <pc:spChg chg="mod">
          <ac:chgData name="Kenton Wheeler" userId="49fce512-ddc8-48aa-b34b-6688deb8c326" providerId="ADAL" clId="{67B0B5DB-89FA-40AE-980F-5FBAA6D3A5E2}" dt="2020-02-02T13:46:44.193" v="1179" actId="20577"/>
          <ac:spMkLst>
            <pc:docMk/>
            <pc:sldMk cId="3809044516" sldId="315"/>
            <ac:spMk id="4" creationId="{00000000-0000-0000-0000-000000000000}"/>
          </ac:spMkLst>
        </pc:spChg>
        <pc:spChg chg="del mod">
          <ac:chgData name="Kenton Wheeler" userId="49fce512-ddc8-48aa-b34b-6688deb8c326" providerId="ADAL" clId="{67B0B5DB-89FA-40AE-980F-5FBAA6D3A5E2}" dt="2020-02-02T13:40:15.479" v="883" actId="478"/>
          <ac:spMkLst>
            <pc:docMk/>
            <pc:sldMk cId="3809044516" sldId="315"/>
            <ac:spMk id="6" creationId="{00000000-0000-0000-0000-000000000000}"/>
          </ac:spMkLst>
        </pc:spChg>
        <pc:graphicFrameChg chg="del">
          <ac:chgData name="Kenton Wheeler" userId="49fce512-ddc8-48aa-b34b-6688deb8c326" providerId="ADAL" clId="{67B0B5DB-89FA-40AE-980F-5FBAA6D3A5E2}" dt="2020-02-02T13:39:56.146" v="822" actId="478"/>
          <ac:graphicFrameMkLst>
            <pc:docMk/>
            <pc:sldMk cId="3809044516" sldId="315"/>
            <ac:graphicFrameMk id="5" creationId="{00000000-0000-0000-0000-000000000000}"/>
          </ac:graphicFrameMkLst>
        </pc:graphicFrameChg>
      </pc:sldChg>
      <pc:sldChg chg="addSp delSp modSp add">
        <pc:chgData name="Kenton Wheeler" userId="49fce512-ddc8-48aa-b34b-6688deb8c326" providerId="ADAL" clId="{67B0B5DB-89FA-40AE-980F-5FBAA6D3A5E2}" dt="2020-02-02T13:57:05.153" v="1230" actId="1076"/>
        <pc:sldMkLst>
          <pc:docMk/>
          <pc:sldMk cId="2879010060" sldId="316"/>
        </pc:sldMkLst>
        <pc:spChg chg="del mod">
          <ac:chgData name="Kenton Wheeler" userId="49fce512-ddc8-48aa-b34b-6688deb8c326" providerId="ADAL" clId="{67B0B5DB-89FA-40AE-980F-5FBAA6D3A5E2}" dt="2020-02-02T13:55:50.478" v="1222"/>
          <ac:spMkLst>
            <pc:docMk/>
            <pc:sldMk cId="2879010060" sldId="316"/>
            <ac:spMk id="3" creationId="{00000000-0000-0000-0000-000000000000}"/>
          </ac:spMkLst>
        </pc:spChg>
        <pc:spChg chg="add mod">
          <ac:chgData name="Kenton Wheeler" userId="49fce512-ddc8-48aa-b34b-6688deb8c326" providerId="ADAL" clId="{67B0B5DB-89FA-40AE-980F-5FBAA6D3A5E2}" dt="2020-02-02T13:57:05.153" v="1230" actId="1076"/>
          <ac:spMkLst>
            <pc:docMk/>
            <pc:sldMk cId="2879010060" sldId="316"/>
            <ac:spMk id="7" creationId="{BE6CB0E8-ECFF-4534-972C-23E40FBB157E}"/>
          </ac:spMkLst>
        </pc:spChg>
        <pc:graphicFrameChg chg="add del">
          <ac:chgData name="Kenton Wheeler" userId="49fce512-ddc8-48aa-b34b-6688deb8c326" providerId="ADAL" clId="{67B0B5DB-89FA-40AE-980F-5FBAA6D3A5E2}" dt="2020-02-02T13:55:50.478" v="1220"/>
          <ac:graphicFrameMkLst>
            <pc:docMk/>
            <pc:sldMk cId="2879010060" sldId="316"/>
            <ac:graphicFrameMk id="5" creationId="{B4DACCD0-9792-4F28-A267-9A941494CE77}"/>
          </ac:graphicFrameMkLst>
        </pc:graphicFrameChg>
        <pc:graphicFrameChg chg="add mod modGraphic">
          <ac:chgData name="Kenton Wheeler" userId="49fce512-ddc8-48aa-b34b-6688deb8c326" providerId="ADAL" clId="{67B0B5DB-89FA-40AE-980F-5FBAA6D3A5E2}" dt="2020-02-02T13:56:40.847" v="1228" actId="255"/>
          <ac:graphicFrameMkLst>
            <pc:docMk/>
            <pc:sldMk cId="2879010060" sldId="316"/>
            <ac:graphicFrameMk id="6" creationId="{E9EFA835-E645-417D-BBC3-1CC166523591}"/>
          </ac:graphicFrameMkLst>
        </pc:graphicFrameChg>
      </pc:sldChg>
      <pc:sldChg chg="addSp delSp modSp add">
        <pc:chgData name="Kenton Wheeler" userId="49fce512-ddc8-48aa-b34b-6688deb8c326" providerId="ADAL" clId="{67B0B5DB-89FA-40AE-980F-5FBAA6D3A5E2}" dt="2020-02-02T14:07:03.372" v="1358" actId="1076"/>
        <pc:sldMkLst>
          <pc:docMk/>
          <pc:sldMk cId="3316383710" sldId="317"/>
        </pc:sldMkLst>
        <pc:spChg chg="del mod">
          <ac:chgData name="Kenton Wheeler" userId="49fce512-ddc8-48aa-b34b-6688deb8c326" providerId="ADAL" clId="{67B0B5DB-89FA-40AE-980F-5FBAA6D3A5E2}" dt="2020-02-02T14:06:55.390" v="1357"/>
          <ac:spMkLst>
            <pc:docMk/>
            <pc:sldMk cId="3316383710" sldId="317"/>
            <ac:spMk id="3" creationId="{00000000-0000-0000-0000-000000000000}"/>
          </ac:spMkLst>
        </pc:spChg>
        <pc:spChg chg="mod">
          <ac:chgData name="Kenton Wheeler" userId="49fce512-ddc8-48aa-b34b-6688deb8c326" providerId="ADAL" clId="{67B0B5DB-89FA-40AE-980F-5FBAA6D3A5E2}" dt="2020-02-02T14:07:03.372" v="1358" actId="1076"/>
          <ac:spMkLst>
            <pc:docMk/>
            <pc:sldMk cId="3316383710" sldId="317"/>
            <ac:spMk id="9" creationId="{00000000-0000-0000-0000-000000000000}"/>
          </ac:spMkLst>
        </pc:spChg>
        <pc:graphicFrameChg chg="add mod modGraphic">
          <ac:chgData name="Kenton Wheeler" userId="49fce512-ddc8-48aa-b34b-6688deb8c326" providerId="ADAL" clId="{67B0B5DB-89FA-40AE-980F-5FBAA6D3A5E2}" dt="2020-02-02T14:06:53.359" v="1355" actId="14100"/>
          <ac:graphicFrameMkLst>
            <pc:docMk/>
            <pc:sldMk cId="3316383710" sldId="317"/>
            <ac:graphicFrameMk id="5" creationId="{8445845E-464D-4F1D-A099-A39787574CF1}"/>
          </ac:graphicFrameMkLst>
        </pc:graphicFrameChg>
      </pc:sldChg>
    </pc:docChg>
  </pc:docChgLst>
  <pc:docChgLst>
    <pc:chgData name="Andrew Leak" userId="S::andrew.leak@solent.ac.uk::043497af-deb9-4f5f-a809-26438eb3c7f7" providerId="AD" clId="Web-{E1587BE9-1290-447A-9898-E9B692B6AAFC}"/>
    <pc:docChg chg="modSld">
      <pc:chgData name="Andrew Leak" userId="S::andrew.leak@solent.ac.uk::043497af-deb9-4f5f-a809-26438eb3c7f7" providerId="AD" clId="Web-{E1587BE9-1290-447A-9898-E9B692B6AAFC}" dt="2018-06-07T11:38:37.320" v="23" actId="20577"/>
      <pc:docMkLst>
        <pc:docMk/>
      </pc:docMkLst>
      <pc:sldChg chg="modSp">
        <pc:chgData name="Andrew Leak" userId="S::andrew.leak@solent.ac.uk::043497af-deb9-4f5f-a809-26438eb3c7f7" providerId="AD" clId="Web-{E1587BE9-1290-447A-9898-E9B692B6AAFC}" dt="2018-06-07T11:38:37.320" v="23" actId="20577"/>
        <pc:sldMkLst>
          <pc:docMk/>
          <pc:sldMk cId="4203446582" sldId="294"/>
        </pc:sldMkLst>
        <pc:spChg chg="mod">
          <ac:chgData name="Andrew Leak" userId="S::andrew.leak@solent.ac.uk::043497af-deb9-4f5f-a809-26438eb3c7f7" providerId="AD" clId="Web-{E1587BE9-1290-447A-9898-E9B692B6AAFC}" dt="2018-06-07T11:38:37.320" v="23" actId="20577"/>
          <ac:spMkLst>
            <pc:docMk/>
            <pc:sldMk cId="4203446582" sldId="294"/>
            <ac:spMk id="6" creationId="{00000000-0000-0000-0000-000000000000}"/>
          </ac:spMkLst>
        </pc:spChg>
      </pc:sldChg>
      <pc:sldChg chg="modSp">
        <pc:chgData name="Andrew Leak" userId="S::andrew.leak@solent.ac.uk::043497af-deb9-4f5f-a809-26438eb3c7f7" providerId="AD" clId="Web-{E1587BE9-1290-447A-9898-E9B692B6AAFC}" dt="2018-06-07T11:36:32.806" v="5" actId="20577"/>
        <pc:sldMkLst>
          <pc:docMk/>
          <pc:sldMk cId="1160132986" sldId="295"/>
        </pc:sldMkLst>
        <pc:spChg chg="mod">
          <ac:chgData name="Andrew Leak" userId="S::andrew.leak@solent.ac.uk::043497af-deb9-4f5f-a809-26438eb3c7f7" providerId="AD" clId="Web-{E1587BE9-1290-447A-9898-E9B692B6AAFC}" dt="2018-06-07T11:36:32.806" v="5" actId="20577"/>
          <ac:spMkLst>
            <pc:docMk/>
            <pc:sldMk cId="1160132986" sldId="295"/>
            <ac:spMk id="6" creationId="{00000000-0000-0000-0000-000000000000}"/>
          </ac:spMkLst>
        </pc:spChg>
      </pc:sldChg>
    </pc:docChg>
  </pc:docChgLst>
  <pc:docChgLst>
    <pc:chgData name="Andrew Leak" userId="S::andrew.leak@solent.ac.uk::043497af-deb9-4f5f-a809-26438eb3c7f7" providerId="AD" clId="Web-{0DF1A3AC-B0CD-47B4-9033-3DB7C74A0BA8}"/>
    <pc:docChg chg="modSld">
      <pc:chgData name="Andrew Leak" userId="S::andrew.leak@solent.ac.uk::043497af-deb9-4f5f-a809-26438eb3c7f7" providerId="AD" clId="Web-{0DF1A3AC-B0CD-47B4-9033-3DB7C74A0BA8}" dt="2018-06-07T14:01:35.311" v="1" actId="20577"/>
      <pc:docMkLst>
        <pc:docMk/>
      </pc:docMkLst>
      <pc:sldChg chg="modSp">
        <pc:chgData name="Andrew Leak" userId="S::andrew.leak@solent.ac.uk::043497af-deb9-4f5f-a809-26438eb3c7f7" providerId="AD" clId="Web-{0DF1A3AC-B0CD-47B4-9033-3DB7C74A0BA8}" dt="2018-06-07T14:01:35.311" v="1" actId="20577"/>
        <pc:sldMkLst>
          <pc:docMk/>
          <pc:sldMk cId="410122406" sldId="296"/>
        </pc:sldMkLst>
        <pc:spChg chg="mod">
          <ac:chgData name="Andrew Leak" userId="S::andrew.leak@solent.ac.uk::043497af-deb9-4f5f-a809-26438eb3c7f7" providerId="AD" clId="Web-{0DF1A3AC-B0CD-47B4-9033-3DB7C74A0BA8}" dt="2018-06-07T14:01:35.311" v="1" actId="20577"/>
          <ac:spMkLst>
            <pc:docMk/>
            <pc:sldMk cId="410122406" sldId="29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02/02/2020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751679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388826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396680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100114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238457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387004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62765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3067027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160840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79311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213025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907767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3144792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23.jpeg"/><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926310" y="2779395"/>
            <a:ext cx="8839200" cy="1483043"/>
          </a:xfrm>
        </p:spPr>
        <p:txBody>
          <a:bodyPr>
            <a:normAutofit/>
          </a:bodyPr>
          <a:lstStyle/>
          <a:p>
            <a:r>
              <a:rPr lang="en-US" sz="3600" dirty="0"/>
              <a:t>Joining tables – </a:t>
            </a:r>
            <a:br>
              <a:rPr lang="en-US" sz="3600" dirty="0"/>
            </a:br>
            <a:r>
              <a:rPr lang="en-US" sz="3600" dirty="0"/>
              <a:t>other join types </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self JOIN</a:t>
            </a:r>
            <a:endParaRPr lang="en-GB" dirty="0"/>
          </a:p>
        </p:txBody>
      </p:sp>
      <p:sp>
        <p:nvSpPr>
          <p:cNvPr id="3" name="Rectangle 2"/>
          <p:cNvSpPr/>
          <p:nvPr/>
        </p:nvSpPr>
        <p:spPr>
          <a:xfrm>
            <a:off x="381000" y="1273285"/>
            <a:ext cx="9639300" cy="1569660"/>
          </a:xfrm>
          <a:prstGeom prst="rect">
            <a:avLst/>
          </a:prstGeom>
        </p:spPr>
        <p:txBody>
          <a:bodyPr wrap="square">
            <a:spAutoFit/>
          </a:bodyPr>
          <a:lstStyle/>
          <a:p>
            <a:pPr>
              <a:spcBef>
                <a:spcPct val="0"/>
              </a:spcBef>
            </a:pPr>
            <a:r>
              <a:rPr lang="en-GB" altLang="en-US" sz="3200" dirty="0"/>
              <a:t>Sometimes it is necessary to join a table to itself e.g. in order to display a list of all employees and the name of their manager.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919" y="3252553"/>
            <a:ext cx="2771775" cy="3324225"/>
          </a:xfrm>
          <a:prstGeom prst="rect">
            <a:avLst/>
          </a:prstGeom>
        </p:spPr>
      </p:pic>
    </p:spTree>
    <p:extLst>
      <p:ext uri="{BB962C8B-B14F-4D97-AF65-F5344CB8AC3E}">
        <p14:creationId xmlns:p14="http://schemas.microsoft.com/office/powerpoint/2010/main" val="17920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Self join example</a:t>
            </a:r>
            <a:endParaRPr lang="en-GB" dirty="0"/>
          </a:p>
        </p:txBody>
      </p:sp>
      <p:sp>
        <p:nvSpPr>
          <p:cNvPr id="3" name="Rectangle 2"/>
          <p:cNvSpPr/>
          <p:nvPr/>
        </p:nvSpPr>
        <p:spPr>
          <a:xfrm>
            <a:off x="381000" y="1273285"/>
            <a:ext cx="9639300" cy="3231654"/>
          </a:xfrm>
          <a:prstGeom prst="rect">
            <a:avLst/>
          </a:prstGeom>
        </p:spPr>
        <p:txBody>
          <a:bodyPr wrap="square">
            <a:spAutoFit/>
          </a:bodyPr>
          <a:lstStyle/>
          <a:p>
            <a:pPr>
              <a:spcBef>
                <a:spcPct val="0"/>
              </a:spcBef>
            </a:pPr>
            <a:r>
              <a:rPr lang="pt-BR" altLang="en-US" sz="2400" dirty="0"/>
              <a:t>SELECT    </a:t>
            </a:r>
            <a:r>
              <a:rPr lang="pt-BR" altLang="en-US" sz="2400" dirty="0">
                <a:solidFill>
                  <a:srgbClr val="FF0000"/>
                </a:solidFill>
              </a:rPr>
              <a:t>e</a:t>
            </a:r>
            <a:r>
              <a:rPr lang="pt-BR" altLang="en-US" sz="2400" dirty="0"/>
              <a:t>.ename AS “Employee Name”, </a:t>
            </a:r>
            <a:r>
              <a:rPr lang="pt-BR" altLang="en-US" sz="2400" dirty="0">
                <a:solidFill>
                  <a:srgbClr val="FF0000"/>
                </a:solidFill>
              </a:rPr>
              <a:t>e</a:t>
            </a:r>
            <a:r>
              <a:rPr lang="pt-BR" altLang="en-US" sz="2400" dirty="0"/>
              <a:t>.job AS “Employee Job”, </a:t>
            </a:r>
            <a:r>
              <a:rPr lang="pt-BR" altLang="en-US" sz="2400" dirty="0">
                <a:solidFill>
                  <a:srgbClr val="FF0000"/>
                </a:solidFill>
              </a:rPr>
              <a:t>m</a:t>
            </a:r>
            <a:r>
              <a:rPr lang="pt-BR" altLang="en-US" sz="2400" dirty="0"/>
              <a:t>.ename AS “Manager Name”, </a:t>
            </a:r>
            <a:r>
              <a:rPr lang="pt-BR" altLang="en-US" sz="2400" dirty="0">
                <a:solidFill>
                  <a:srgbClr val="FF0000"/>
                </a:solidFill>
              </a:rPr>
              <a:t>m</a:t>
            </a:r>
            <a:r>
              <a:rPr lang="pt-BR" altLang="en-US" sz="2400" dirty="0"/>
              <a:t>.job AS “Manager Job”</a:t>
            </a:r>
          </a:p>
          <a:p>
            <a:pPr>
              <a:spcBef>
                <a:spcPct val="0"/>
              </a:spcBef>
            </a:pPr>
            <a:r>
              <a:rPr lang="pt-BR" altLang="en-US" sz="2400" dirty="0"/>
              <a:t>FROM       emp </a:t>
            </a:r>
            <a:r>
              <a:rPr lang="pt-BR" altLang="en-US" sz="2400" dirty="0">
                <a:solidFill>
                  <a:srgbClr val="FF0000"/>
                </a:solidFill>
              </a:rPr>
              <a:t>e</a:t>
            </a:r>
            <a:r>
              <a:rPr lang="pt-BR" altLang="en-US" sz="2400" dirty="0"/>
              <a:t>  </a:t>
            </a:r>
          </a:p>
          <a:p>
            <a:pPr>
              <a:spcBef>
                <a:spcPct val="0"/>
              </a:spcBef>
            </a:pPr>
            <a:r>
              <a:rPr lang="pt-BR" altLang="en-US" sz="2400" dirty="0"/>
              <a:t>               INNER JOIN emp </a:t>
            </a:r>
            <a:r>
              <a:rPr lang="pt-BR" altLang="en-US" sz="2400" dirty="0">
                <a:solidFill>
                  <a:srgbClr val="FF0000"/>
                </a:solidFill>
              </a:rPr>
              <a:t>m</a:t>
            </a:r>
            <a:r>
              <a:rPr lang="pt-BR" altLang="en-US" sz="2400" dirty="0"/>
              <a:t>   ON </a:t>
            </a:r>
            <a:r>
              <a:rPr lang="pt-BR" altLang="en-US" sz="2400" dirty="0">
                <a:solidFill>
                  <a:srgbClr val="FF0000"/>
                </a:solidFill>
              </a:rPr>
              <a:t>m</a:t>
            </a:r>
            <a:r>
              <a:rPr lang="pt-BR" altLang="en-US" sz="2400" dirty="0"/>
              <a:t>. empno =  </a:t>
            </a:r>
            <a:r>
              <a:rPr lang="pt-BR" altLang="en-US" sz="2400" dirty="0">
                <a:solidFill>
                  <a:srgbClr val="FF0000"/>
                </a:solidFill>
              </a:rPr>
              <a:t>e</a:t>
            </a:r>
            <a:r>
              <a:rPr lang="pt-BR" altLang="en-US" sz="2400" dirty="0"/>
              <a:t>.mgr;</a:t>
            </a:r>
          </a:p>
          <a:p>
            <a:pPr>
              <a:spcBef>
                <a:spcPct val="50000"/>
              </a:spcBef>
            </a:pPr>
            <a:r>
              <a:rPr lang="pt-BR" altLang="en-US" sz="2400" dirty="0"/>
              <a:t>A self-join is like joining a table to a copy of itself. In the above example e is the alias for the emp table to retrieve the employee’s details and m is the alias for the copy of the emp table to retrieve the manager’s details. </a:t>
            </a:r>
          </a:p>
        </p:txBody>
      </p:sp>
      <p:graphicFrame>
        <p:nvGraphicFramePr>
          <p:cNvPr id="6" name="Table 5"/>
          <p:cNvGraphicFramePr>
            <a:graphicFrameLocks noGrp="1"/>
          </p:cNvGraphicFramePr>
          <p:nvPr>
            <p:extLst>
              <p:ext uri="{D42A27DB-BD31-4B8C-83A1-F6EECF244321}">
                <p14:modId xmlns:p14="http://schemas.microsoft.com/office/powerpoint/2010/main" val="2968875045"/>
              </p:ext>
            </p:extLst>
          </p:nvPr>
        </p:nvGraphicFramePr>
        <p:xfrm>
          <a:off x="2289175" y="4514079"/>
          <a:ext cx="6042024" cy="2683584"/>
        </p:xfrm>
        <a:graphic>
          <a:graphicData uri="http://schemas.openxmlformats.org/drawingml/2006/table">
            <a:tbl>
              <a:tblPr/>
              <a:tblGrid>
                <a:gridCol w="1564278">
                  <a:extLst>
                    <a:ext uri="{9D8B030D-6E8A-4147-A177-3AD203B41FA5}">
                      <a16:colId xmlns:a16="http://schemas.microsoft.com/office/drawing/2014/main" val="20000"/>
                    </a:ext>
                  </a:extLst>
                </a:gridCol>
                <a:gridCol w="1486064">
                  <a:extLst>
                    <a:ext uri="{9D8B030D-6E8A-4147-A177-3AD203B41FA5}">
                      <a16:colId xmlns:a16="http://schemas.microsoft.com/office/drawing/2014/main" val="20001"/>
                    </a:ext>
                  </a:extLst>
                </a:gridCol>
                <a:gridCol w="1544725">
                  <a:extLst>
                    <a:ext uri="{9D8B030D-6E8A-4147-A177-3AD203B41FA5}">
                      <a16:colId xmlns:a16="http://schemas.microsoft.com/office/drawing/2014/main" val="20002"/>
                    </a:ext>
                  </a:extLst>
                </a:gridCol>
                <a:gridCol w="1446957">
                  <a:extLst>
                    <a:ext uri="{9D8B030D-6E8A-4147-A177-3AD203B41FA5}">
                      <a16:colId xmlns:a16="http://schemas.microsoft.com/office/drawing/2014/main" val="20003"/>
                    </a:ext>
                  </a:extLst>
                </a:gridCol>
              </a:tblGrid>
              <a:tr h="298176">
                <a:tc>
                  <a:txBody>
                    <a:bodyPr/>
                    <a:lstStyle/>
                    <a:p>
                      <a:pPr algn="ctr" fontAlgn="ctr"/>
                      <a:r>
                        <a:rPr lang="en-GB" sz="1600" b="0" i="0" u="none" strike="noStrike">
                          <a:solidFill>
                            <a:srgbClr val="0070C0"/>
                          </a:solidFill>
                          <a:effectLst/>
                          <a:latin typeface="Calibri" panose="020F0502020204030204" pitchFamily="34" charset="0"/>
                        </a:rPr>
                        <a:t>Employee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Employee 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Manager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Manager 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98176">
                <a:tc>
                  <a:txBody>
                    <a:bodyPr/>
                    <a:lstStyle/>
                    <a:p>
                      <a:pPr algn="l" fontAlgn="b"/>
                      <a:r>
                        <a:rPr lang="en-GB" sz="16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CLERK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298176">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298176">
                <a:tc>
                  <a:txBody>
                    <a:bodyPr/>
                    <a:lstStyle/>
                    <a:p>
                      <a:pPr algn="l" fontAlgn="b"/>
                      <a:r>
                        <a:rPr lang="en-GB" sz="16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298176">
                <a:tc>
                  <a:txBody>
                    <a:bodyPr/>
                    <a:lstStyle/>
                    <a:p>
                      <a:pPr algn="l" fontAlgn="b"/>
                      <a:r>
                        <a:rPr lang="en-GB" sz="16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298176">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298176">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298176">
                <a:tc>
                  <a:txBody>
                    <a:bodyPr/>
                    <a:lstStyle/>
                    <a:p>
                      <a:pPr algn="l" fontAlgn="b"/>
                      <a:r>
                        <a:rPr lang="en-GB" sz="16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298176">
                <a:tc>
                  <a:txBody>
                    <a:bodyPr/>
                    <a:lstStyle/>
                    <a:p>
                      <a:pPr algn="l" fontAlgn="b"/>
                      <a:r>
                        <a:rPr lang="en-GB" sz="1600" b="0" i="0" u="none" strike="noStrike">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bl>
          </a:graphicData>
        </a:graphic>
      </p:graphicFrame>
      <p:sp>
        <p:nvSpPr>
          <p:cNvPr id="7" name="TextBox 6"/>
          <p:cNvSpPr txBox="1"/>
          <p:nvPr/>
        </p:nvSpPr>
        <p:spPr>
          <a:xfrm>
            <a:off x="716280" y="4514079"/>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Tree>
    <p:extLst>
      <p:ext uri="{BB962C8B-B14F-4D97-AF65-F5344CB8AC3E}">
        <p14:creationId xmlns:p14="http://schemas.microsoft.com/office/powerpoint/2010/main" val="228487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Self join example</a:t>
            </a:r>
            <a:endParaRPr lang="en-GB" dirty="0"/>
          </a:p>
        </p:txBody>
      </p:sp>
      <p:sp>
        <p:nvSpPr>
          <p:cNvPr id="3" name="Rectangle 2"/>
          <p:cNvSpPr/>
          <p:nvPr/>
        </p:nvSpPr>
        <p:spPr>
          <a:xfrm>
            <a:off x="381000" y="1273285"/>
            <a:ext cx="9639300" cy="3231654"/>
          </a:xfrm>
          <a:prstGeom prst="rect">
            <a:avLst/>
          </a:prstGeom>
        </p:spPr>
        <p:txBody>
          <a:bodyPr wrap="square">
            <a:spAutoFit/>
          </a:bodyPr>
          <a:lstStyle/>
          <a:p>
            <a:pPr>
              <a:spcBef>
                <a:spcPct val="50000"/>
              </a:spcBef>
            </a:pPr>
            <a:r>
              <a:rPr lang="pt-BR" altLang="en-US" sz="2400" i="1" dirty="0"/>
              <a:t>The statement above will display all the employees except the PRESIDENT (who has no manager) so to display him as well, we need to use a LEFT OUTER (SELF) JOIN as follows:</a:t>
            </a:r>
          </a:p>
          <a:p>
            <a:pPr>
              <a:spcBef>
                <a:spcPct val="50000"/>
              </a:spcBef>
            </a:pPr>
            <a:endParaRPr lang="pt-BR" altLang="en-US" sz="2400" i="1" dirty="0"/>
          </a:p>
          <a:p>
            <a:pPr>
              <a:spcBef>
                <a:spcPct val="0"/>
              </a:spcBef>
            </a:pPr>
            <a:r>
              <a:rPr lang="pt-BR" altLang="en-US" sz="2400" dirty="0"/>
              <a:t>SELECT    </a:t>
            </a:r>
            <a:r>
              <a:rPr lang="pt-BR" altLang="en-US" sz="2400" dirty="0">
                <a:solidFill>
                  <a:srgbClr val="FF0000"/>
                </a:solidFill>
              </a:rPr>
              <a:t>e</a:t>
            </a:r>
            <a:r>
              <a:rPr lang="pt-BR" altLang="en-US" sz="2400" dirty="0"/>
              <a:t>.ename AS ‘Employee Name’, </a:t>
            </a:r>
            <a:r>
              <a:rPr lang="pt-BR" altLang="en-US" sz="2400" dirty="0">
                <a:solidFill>
                  <a:srgbClr val="FF0000"/>
                </a:solidFill>
              </a:rPr>
              <a:t>e</a:t>
            </a:r>
            <a:r>
              <a:rPr lang="pt-BR" altLang="en-US" sz="2400" dirty="0"/>
              <a:t>.job AS ‘Employee Job’, </a:t>
            </a:r>
            <a:r>
              <a:rPr lang="pt-BR" altLang="en-US" sz="2400" dirty="0">
                <a:solidFill>
                  <a:srgbClr val="FF0000"/>
                </a:solidFill>
              </a:rPr>
              <a:t>m</a:t>
            </a:r>
            <a:r>
              <a:rPr lang="pt-BR" altLang="en-US" sz="2400" dirty="0"/>
              <a:t>.ename AS ‘Manager Name’, </a:t>
            </a:r>
            <a:r>
              <a:rPr lang="pt-BR" altLang="en-US" sz="2400" dirty="0">
                <a:solidFill>
                  <a:srgbClr val="FF0000"/>
                </a:solidFill>
              </a:rPr>
              <a:t>m</a:t>
            </a:r>
            <a:r>
              <a:rPr lang="pt-BR" altLang="en-US" sz="2400" dirty="0"/>
              <a:t>.job AS ‘Manager Job’</a:t>
            </a:r>
          </a:p>
          <a:p>
            <a:pPr>
              <a:spcBef>
                <a:spcPct val="0"/>
              </a:spcBef>
            </a:pPr>
            <a:r>
              <a:rPr lang="pt-BR" altLang="en-US" sz="2400" dirty="0"/>
              <a:t>FROM      emp </a:t>
            </a:r>
            <a:r>
              <a:rPr lang="pt-BR" altLang="en-US" sz="2400" dirty="0">
                <a:solidFill>
                  <a:srgbClr val="FF0000"/>
                </a:solidFill>
              </a:rPr>
              <a:t>e</a:t>
            </a:r>
            <a:r>
              <a:rPr lang="pt-BR" altLang="en-US" sz="2400" dirty="0"/>
              <a:t>  </a:t>
            </a:r>
          </a:p>
          <a:p>
            <a:pPr>
              <a:spcBef>
                <a:spcPct val="0"/>
              </a:spcBef>
            </a:pPr>
            <a:r>
              <a:rPr lang="pt-BR" altLang="en-US" sz="2400" dirty="0"/>
              <a:t>              LEFT OUTER JOIN emp </a:t>
            </a:r>
            <a:r>
              <a:rPr lang="pt-BR" altLang="en-US" sz="2400" dirty="0">
                <a:solidFill>
                  <a:srgbClr val="FF0000"/>
                </a:solidFill>
              </a:rPr>
              <a:t>m</a:t>
            </a:r>
            <a:r>
              <a:rPr lang="pt-BR" altLang="en-US" sz="2400" dirty="0"/>
              <a:t>     ON </a:t>
            </a:r>
            <a:r>
              <a:rPr lang="pt-BR" altLang="en-US" sz="2400" dirty="0">
                <a:solidFill>
                  <a:srgbClr val="FF0000"/>
                </a:solidFill>
              </a:rPr>
              <a:t>m</a:t>
            </a:r>
            <a:r>
              <a:rPr lang="pt-BR" altLang="en-US" sz="2400" dirty="0"/>
              <a:t>. empno =  </a:t>
            </a:r>
            <a:r>
              <a:rPr lang="pt-BR" altLang="en-US" sz="2400" dirty="0">
                <a:solidFill>
                  <a:srgbClr val="FF0000"/>
                </a:solidFill>
              </a:rPr>
              <a:t>e</a:t>
            </a:r>
            <a:r>
              <a:rPr lang="pt-BR" altLang="en-US" sz="2400" dirty="0"/>
              <a:t>.mgr;</a:t>
            </a:r>
          </a:p>
        </p:txBody>
      </p:sp>
      <p:graphicFrame>
        <p:nvGraphicFramePr>
          <p:cNvPr id="5" name="Table 4"/>
          <p:cNvGraphicFramePr>
            <a:graphicFrameLocks noGrp="1"/>
          </p:cNvGraphicFramePr>
          <p:nvPr>
            <p:extLst>
              <p:ext uri="{D42A27DB-BD31-4B8C-83A1-F6EECF244321}">
                <p14:modId xmlns:p14="http://schemas.microsoft.com/office/powerpoint/2010/main" val="2577341425"/>
              </p:ext>
            </p:extLst>
          </p:nvPr>
        </p:nvGraphicFramePr>
        <p:xfrm>
          <a:off x="2526824" y="4621214"/>
          <a:ext cx="5800725" cy="2567310"/>
        </p:xfrm>
        <a:graphic>
          <a:graphicData uri="http://schemas.openxmlformats.org/drawingml/2006/table">
            <a:tbl>
              <a:tblPr/>
              <a:tblGrid>
                <a:gridCol w="1501806">
                  <a:extLst>
                    <a:ext uri="{9D8B030D-6E8A-4147-A177-3AD203B41FA5}">
                      <a16:colId xmlns:a16="http://schemas.microsoft.com/office/drawing/2014/main" val="20000"/>
                    </a:ext>
                  </a:extLst>
                </a:gridCol>
                <a:gridCol w="1426716">
                  <a:extLst>
                    <a:ext uri="{9D8B030D-6E8A-4147-A177-3AD203B41FA5}">
                      <a16:colId xmlns:a16="http://schemas.microsoft.com/office/drawing/2014/main" val="20001"/>
                    </a:ext>
                  </a:extLst>
                </a:gridCol>
                <a:gridCol w="1483033">
                  <a:extLst>
                    <a:ext uri="{9D8B030D-6E8A-4147-A177-3AD203B41FA5}">
                      <a16:colId xmlns:a16="http://schemas.microsoft.com/office/drawing/2014/main" val="20002"/>
                    </a:ext>
                  </a:extLst>
                </a:gridCol>
                <a:gridCol w="1389170">
                  <a:extLst>
                    <a:ext uri="{9D8B030D-6E8A-4147-A177-3AD203B41FA5}">
                      <a16:colId xmlns:a16="http://schemas.microsoft.com/office/drawing/2014/main" val="20003"/>
                    </a:ext>
                  </a:extLst>
                </a:gridCol>
              </a:tblGrid>
              <a:tr h="256731">
                <a:tc>
                  <a:txBody>
                    <a:bodyPr/>
                    <a:lstStyle/>
                    <a:p>
                      <a:pPr algn="ctr" fontAlgn="ctr"/>
                      <a:r>
                        <a:rPr lang="en-GB" sz="1600" b="0" i="0" u="none" strike="noStrike">
                          <a:solidFill>
                            <a:srgbClr val="0070C0"/>
                          </a:solidFill>
                          <a:effectLst/>
                          <a:latin typeface="Calibri" panose="020F0502020204030204" pitchFamily="34" charset="0"/>
                        </a:rPr>
                        <a:t>Employee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Employee 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Manager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Manager 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56731">
                <a:tc>
                  <a:txBody>
                    <a:bodyPr/>
                    <a:lstStyle/>
                    <a:p>
                      <a:pPr algn="l" fontAlgn="b"/>
                      <a:r>
                        <a:rPr lang="en-GB" sz="16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CLERK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256731">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256731">
                <a:tc>
                  <a:txBody>
                    <a:bodyPr/>
                    <a:lstStyle/>
                    <a:p>
                      <a:pPr algn="l" fontAlgn="b"/>
                      <a:r>
                        <a:rPr lang="en-GB" sz="16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256731">
                <a:tc>
                  <a:txBody>
                    <a:bodyPr/>
                    <a:lstStyle/>
                    <a:p>
                      <a:pPr algn="l" fontAlgn="b"/>
                      <a:r>
                        <a:rPr lang="en-GB" sz="16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256731">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256731">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256731">
                <a:tc>
                  <a:txBody>
                    <a:bodyPr/>
                    <a:lstStyle/>
                    <a:p>
                      <a:pPr algn="l" fontAlgn="b"/>
                      <a:r>
                        <a:rPr lang="en-GB" sz="16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256731">
                <a:tc>
                  <a:txBody>
                    <a:bodyPr/>
                    <a:lstStyle/>
                    <a:p>
                      <a:pPr algn="l" fontAlgn="b"/>
                      <a:r>
                        <a:rPr lang="en-GB" sz="1600" b="0" i="0" u="none" strike="noStrike">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r h="256731">
                <a:tc>
                  <a:txBody>
                    <a:bodyPr/>
                    <a:lstStyle/>
                    <a:p>
                      <a:pPr algn="l" fontAlgn="b"/>
                      <a:r>
                        <a:rPr lang="en-GB" sz="1600" b="0" i="0" u="none" strike="noStrike" dirty="0">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600" b="0" i="0" u="none" strike="noStrike">
                          <a:solidFill>
                            <a:srgbClr val="A6A6A6"/>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600" b="0" i="0" u="none" strike="noStrike" dirty="0">
                          <a:solidFill>
                            <a:srgbClr val="A6A6A6"/>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9"/>
                  </a:ext>
                </a:extLst>
              </a:tr>
            </a:tbl>
          </a:graphicData>
        </a:graphic>
      </p:graphicFrame>
      <p:sp>
        <p:nvSpPr>
          <p:cNvPr id="7" name="TextBox 6"/>
          <p:cNvSpPr txBox="1"/>
          <p:nvPr/>
        </p:nvSpPr>
        <p:spPr>
          <a:xfrm>
            <a:off x="868680" y="4595635"/>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Tree>
    <p:extLst>
      <p:ext uri="{BB962C8B-B14F-4D97-AF65-F5344CB8AC3E}">
        <p14:creationId xmlns:p14="http://schemas.microsoft.com/office/powerpoint/2010/main" val="98391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Non-</a:t>
            </a:r>
            <a:r>
              <a:rPr lang="en-GB" dirty="0" err="1">
                <a:solidFill>
                  <a:schemeClr val="accent1"/>
                </a:solidFill>
              </a:rPr>
              <a:t>equi</a:t>
            </a:r>
            <a:r>
              <a:rPr lang="en-GB" dirty="0">
                <a:solidFill>
                  <a:schemeClr val="accent1"/>
                </a:solidFill>
              </a:rPr>
              <a:t> </a:t>
            </a:r>
            <a:r>
              <a:rPr lang="en-GB" dirty="0" err="1">
                <a:solidFill>
                  <a:schemeClr val="accent1"/>
                </a:solidFill>
              </a:rPr>
              <a:t>joiN</a:t>
            </a:r>
            <a:endParaRPr lang="en-GB" dirty="0"/>
          </a:p>
        </p:txBody>
      </p:sp>
      <p:sp>
        <p:nvSpPr>
          <p:cNvPr id="3" name="Rectangle 2"/>
          <p:cNvSpPr/>
          <p:nvPr/>
        </p:nvSpPr>
        <p:spPr>
          <a:xfrm>
            <a:off x="381000" y="1273285"/>
            <a:ext cx="9639300" cy="3231654"/>
          </a:xfrm>
          <a:prstGeom prst="rect">
            <a:avLst/>
          </a:prstGeom>
        </p:spPr>
        <p:txBody>
          <a:bodyPr wrap="square">
            <a:spAutoFit/>
          </a:bodyPr>
          <a:lstStyle/>
          <a:p>
            <a:r>
              <a:rPr lang="en-GB" sz="2400" dirty="0"/>
              <a:t>All the previous joins we’ve looked at use equal values in two tables. Occasionally, we need to use operators other than equal such as a value in one table belonging to a range in another table. This is called a NON-EQUI JOIN.</a:t>
            </a:r>
            <a:endParaRPr lang="pt-BR" altLang="en-US" sz="2400" i="1" dirty="0"/>
          </a:p>
          <a:p>
            <a:pPr>
              <a:spcBef>
                <a:spcPct val="50000"/>
              </a:spcBef>
            </a:pPr>
            <a:r>
              <a:rPr lang="pt-BR" altLang="en-US" sz="2400" dirty="0"/>
              <a:t>We want to display the monthly salary and salary grade for each employee. The salgrade table holds salary ranges for each grade so we have to join emp to salgrade but there is no relationship between the two tables.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909" y="4193400"/>
            <a:ext cx="5196681" cy="2894055"/>
          </a:xfrm>
          <a:prstGeom prst="rect">
            <a:avLst/>
          </a:prstGeom>
        </p:spPr>
      </p:pic>
    </p:spTree>
    <p:extLst>
      <p:ext uri="{BB962C8B-B14F-4D97-AF65-F5344CB8AC3E}">
        <p14:creationId xmlns:p14="http://schemas.microsoft.com/office/powerpoint/2010/main" val="27477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Non-</a:t>
            </a:r>
            <a:r>
              <a:rPr lang="en-GB" dirty="0" err="1">
                <a:solidFill>
                  <a:schemeClr val="accent1"/>
                </a:solidFill>
              </a:rPr>
              <a:t>equi</a:t>
            </a:r>
            <a:r>
              <a:rPr lang="en-GB" dirty="0">
                <a:solidFill>
                  <a:schemeClr val="accent1"/>
                </a:solidFill>
              </a:rPr>
              <a:t> join example</a:t>
            </a:r>
            <a:endParaRPr lang="en-GB" dirty="0"/>
          </a:p>
        </p:txBody>
      </p:sp>
      <p:sp>
        <p:nvSpPr>
          <p:cNvPr id="3" name="Rectangle 2"/>
          <p:cNvSpPr/>
          <p:nvPr/>
        </p:nvSpPr>
        <p:spPr>
          <a:xfrm>
            <a:off x="381000" y="1273285"/>
            <a:ext cx="9779000" cy="1938992"/>
          </a:xfrm>
          <a:prstGeom prst="rect">
            <a:avLst/>
          </a:prstGeom>
        </p:spPr>
        <p:txBody>
          <a:bodyPr wrap="square">
            <a:spAutoFit/>
          </a:bodyPr>
          <a:lstStyle/>
          <a:p>
            <a:r>
              <a:rPr lang="en-GB" sz="2400" dirty="0"/>
              <a:t>SELECT </a:t>
            </a:r>
            <a:r>
              <a:rPr lang="en-GB" sz="2400" dirty="0" err="1"/>
              <a:t>ename</a:t>
            </a:r>
            <a:r>
              <a:rPr lang="en-GB" sz="2400" dirty="0"/>
              <a:t>, </a:t>
            </a:r>
            <a:r>
              <a:rPr lang="en-GB" sz="2400" dirty="0" err="1"/>
              <a:t>monthly_sal</a:t>
            </a:r>
            <a:r>
              <a:rPr lang="en-GB" sz="2400" dirty="0"/>
              <a:t>, grade</a:t>
            </a:r>
          </a:p>
          <a:p>
            <a:r>
              <a:rPr lang="en-GB" sz="2400" dirty="0"/>
              <a:t>FROM </a:t>
            </a:r>
            <a:r>
              <a:rPr lang="en-GB" sz="2400" dirty="0" err="1"/>
              <a:t>emp</a:t>
            </a:r>
            <a:r>
              <a:rPr lang="en-GB" sz="2400" dirty="0"/>
              <a:t> e</a:t>
            </a:r>
          </a:p>
          <a:p>
            <a:r>
              <a:rPr lang="en-GB" sz="2400" dirty="0"/>
              <a:t>         INNER JOIN </a:t>
            </a:r>
            <a:r>
              <a:rPr lang="en-GB" sz="2400" dirty="0" err="1"/>
              <a:t>salgrade</a:t>
            </a:r>
            <a:r>
              <a:rPr lang="en-GB" sz="2400" dirty="0"/>
              <a:t> s ON </a:t>
            </a:r>
            <a:r>
              <a:rPr lang="en-GB" sz="2400" dirty="0" err="1"/>
              <a:t>e.monthly_sal</a:t>
            </a:r>
            <a:r>
              <a:rPr lang="en-GB" sz="2400" dirty="0"/>
              <a:t> BETWEEN </a:t>
            </a:r>
            <a:r>
              <a:rPr lang="en-GB" sz="2400" dirty="0" err="1"/>
              <a:t>s.losal</a:t>
            </a:r>
            <a:r>
              <a:rPr lang="en-GB" sz="2400" dirty="0"/>
              <a:t> AND </a:t>
            </a:r>
            <a:r>
              <a:rPr lang="en-GB" sz="2400" dirty="0" err="1"/>
              <a:t>s.hisal</a:t>
            </a:r>
            <a:endParaRPr lang="en-GB" sz="2400" dirty="0"/>
          </a:p>
          <a:p>
            <a:pPr>
              <a:spcBef>
                <a:spcPct val="0"/>
              </a:spcBef>
            </a:pPr>
            <a:endParaRPr lang="pt-BR" altLang="en-US" sz="2400" dirty="0"/>
          </a:p>
        </p:txBody>
      </p:sp>
      <p:sp>
        <p:nvSpPr>
          <p:cNvPr id="7" name="TextBox 6"/>
          <p:cNvSpPr txBox="1"/>
          <p:nvPr/>
        </p:nvSpPr>
        <p:spPr>
          <a:xfrm>
            <a:off x="2070100" y="3149085"/>
            <a:ext cx="2353787" cy="307777"/>
          </a:xfrm>
          <a:prstGeom prst="rect">
            <a:avLst/>
          </a:prstGeom>
          <a:noFill/>
        </p:spPr>
        <p:txBody>
          <a:bodyPr wrap="square" lIns="0" tIns="0" rIns="0" bIns="0" rtlCol="0">
            <a:spAutoFit/>
          </a:bodyPr>
          <a:lstStyle/>
          <a:p>
            <a:r>
              <a:rPr lang="en-GB" sz="2000" dirty="0">
                <a:solidFill>
                  <a:schemeClr val="tx2"/>
                </a:solidFill>
              </a:rPr>
              <a:t>Query result:</a:t>
            </a:r>
          </a:p>
        </p:txBody>
      </p:sp>
      <p:graphicFrame>
        <p:nvGraphicFramePr>
          <p:cNvPr id="6" name="Table 5"/>
          <p:cNvGraphicFramePr>
            <a:graphicFrameLocks noGrp="1"/>
          </p:cNvGraphicFramePr>
          <p:nvPr>
            <p:extLst>
              <p:ext uri="{D42A27DB-BD31-4B8C-83A1-F6EECF244321}">
                <p14:modId xmlns:p14="http://schemas.microsoft.com/office/powerpoint/2010/main" val="2755347012"/>
              </p:ext>
            </p:extLst>
          </p:nvPr>
        </p:nvGraphicFramePr>
        <p:xfrm>
          <a:off x="3839686" y="3149079"/>
          <a:ext cx="3526315" cy="3950220"/>
        </p:xfrm>
        <a:graphic>
          <a:graphicData uri="http://schemas.openxmlformats.org/drawingml/2006/table">
            <a:tbl>
              <a:tblPr/>
              <a:tblGrid>
                <a:gridCol w="1001557">
                  <a:extLst>
                    <a:ext uri="{9D8B030D-6E8A-4147-A177-3AD203B41FA5}">
                      <a16:colId xmlns:a16="http://schemas.microsoft.com/office/drawing/2014/main" val="20000"/>
                    </a:ext>
                  </a:extLst>
                </a:gridCol>
                <a:gridCol w="1523201">
                  <a:extLst>
                    <a:ext uri="{9D8B030D-6E8A-4147-A177-3AD203B41FA5}">
                      <a16:colId xmlns:a16="http://schemas.microsoft.com/office/drawing/2014/main" val="20001"/>
                    </a:ext>
                  </a:extLst>
                </a:gridCol>
                <a:gridCol w="1001557">
                  <a:extLst>
                    <a:ext uri="{9D8B030D-6E8A-4147-A177-3AD203B41FA5}">
                      <a16:colId xmlns:a16="http://schemas.microsoft.com/office/drawing/2014/main" val="20002"/>
                    </a:ext>
                  </a:extLst>
                </a:gridCol>
              </a:tblGrid>
              <a:tr h="263348">
                <a:tc>
                  <a:txBody>
                    <a:bodyPr/>
                    <a:lstStyle/>
                    <a:p>
                      <a:pPr algn="ctr" fontAlgn="ctr"/>
                      <a:r>
                        <a:rPr lang="en-GB" sz="1600" b="0" i="0" u="none" strike="noStrike" dirty="0">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dirty="0">
                          <a:solidFill>
                            <a:srgbClr val="0070C0"/>
                          </a:solidFill>
                          <a:effectLst/>
                          <a:latin typeface="Calibri" panose="020F0502020204030204" pitchFamily="34" charset="0"/>
                        </a:rPr>
                        <a:t>MONTHLY_SAL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dirty="0">
                          <a:solidFill>
                            <a:srgbClr val="0070C0"/>
                          </a:solidFill>
                          <a:effectLst/>
                          <a:latin typeface="Calibri" panose="020F0502020204030204" pitchFamily="34" charset="0"/>
                        </a:rPr>
                        <a:t>GRADE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63348">
                <a:tc>
                  <a:txBody>
                    <a:bodyPr/>
                    <a:lstStyle/>
                    <a:p>
                      <a:pPr algn="l" fontAlgn="b"/>
                      <a:r>
                        <a:rPr lang="en-GB" sz="16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263348">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263348">
                <a:tc>
                  <a:txBody>
                    <a:bodyPr/>
                    <a:lstStyle/>
                    <a:p>
                      <a:pPr algn="l" fontAlgn="b"/>
                      <a:r>
                        <a:rPr lang="en-GB" sz="16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1250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263348">
                <a:tc>
                  <a:txBody>
                    <a:bodyPr/>
                    <a:lstStyle/>
                    <a:p>
                      <a:pPr algn="l" fontAlgn="b"/>
                      <a:r>
                        <a:rPr lang="en-GB" sz="16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2975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263348">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1250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263348">
                <a:tc>
                  <a:txBody>
                    <a:bodyPr/>
                    <a:lstStyle/>
                    <a:p>
                      <a:pPr algn="l" fontAlgn="b"/>
                      <a:r>
                        <a:rPr lang="en-GB" sz="16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2850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263348">
                <a:tc>
                  <a:txBody>
                    <a:bodyPr/>
                    <a:lstStyle/>
                    <a:p>
                      <a:pPr algn="l" fontAlgn="b"/>
                      <a:r>
                        <a:rPr lang="en-GB" sz="16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2450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263348">
                <a:tc>
                  <a:txBody>
                    <a:bodyPr/>
                    <a:lstStyle/>
                    <a:p>
                      <a:pPr algn="l" fontAlgn="b"/>
                      <a:r>
                        <a:rPr lang="en-GB" sz="1600" b="0" i="0" u="none" strike="noStrike">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r h="263348">
                <a:tc>
                  <a:txBody>
                    <a:bodyPr/>
                    <a:lstStyle/>
                    <a:p>
                      <a:pPr algn="l" fontAlgn="b"/>
                      <a:r>
                        <a:rPr lang="en-GB" sz="16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9"/>
                  </a:ext>
                </a:extLst>
              </a:tr>
              <a:tr h="263348">
                <a:tc>
                  <a:txBody>
                    <a:bodyPr/>
                    <a:lstStyle/>
                    <a:p>
                      <a:pPr algn="l" fontAlgn="b"/>
                      <a:r>
                        <a:rPr lang="en-GB" sz="16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0"/>
                  </a:ext>
                </a:extLst>
              </a:tr>
              <a:tr h="263348">
                <a:tc>
                  <a:txBody>
                    <a:bodyPr/>
                    <a:lstStyle/>
                    <a:p>
                      <a:pPr algn="l" fontAlgn="b"/>
                      <a:r>
                        <a:rPr lang="en-GB" sz="1600" b="0" i="0" u="none" strike="noStrike">
                          <a:solidFill>
                            <a:srgbClr val="000000"/>
                          </a:solidFill>
                          <a:effectLst/>
                          <a:latin typeface="Calibri" panose="020F0502020204030204" pitchFamily="34" charset="0"/>
                        </a:rPr>
                        <a:t>ADAMS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1"/>
                  </a:ext>
                </a:extLst>
              </a:tr>
              <a:tr h="263348">
                <a:tc>
                  <a:txBody>
                    <a:bodyPr/>
                    <a:lstStyle/>
                    <a:p>
                      <a:pPr algn="l" fontAlgn="b"/>
                      <a:r>
                        <a:rPr lang="en-GB" sz="1600" b="0" i="0" u="none" strike="noStrike">
                          <a:solidFill>
                            <a:srgbClr val="000000"/>
                          </a:solidFill>
                          <a:effectLst/>
                          <a:latin typeface="Calibri" panose="020F0502020204030204" pitchFamily="34" charset="0"/>
                        </a:rPr>
                        <a:t>JAMES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2"/>
                  </a:ext>
                </a:extLst>
              </a:tr>
              <a:tr h="263348">
                <a:tc>
                  <a:txBody>
                    <a:bodyPr/>
                    <a:lstStyle/>
                    <a:p>
                      <a:pPr algn="l" fontAlgn="b"/>
                      <a:r>
                        <a:rPr lang="en-GB" sz="16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3"/>
                  </a:ext>
                </a:extLst>
              </a:tr>
              <a:tr h="263348">
                <a:tc>
                  <a:txBody>
                    <a:bodyPr/>
                    <a:lstStyle/>
                    <a:p>
                      <a:pPr algn="l" fontAlgn="b"/>
                      <a:r>
                        <a:rPr lang="en-GB" sz="1600" b="0" i="0" u="none" strike="noStrike">
                          <a:solidFill>
                            <a:srgbClr val="000000"/>
                          </a:solidFill>
                          <a:effectLst/>
                          <a:latin typeface="Calibri" panose="020F0502020204030204" pitchFamily="34" charset="0"/>
                        </a:rPr>
                        <a:t>MILLER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1300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6958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04667" y="360423"/>
            <a:ext cx="9794240" cy="655577"/>
          </a:xfrm>
        </p:spPr>
        <p:txBody>
          <a:bodyPr>
            <a:normAutofit/>
          </a:bodyPr>
          <a:lstStyle/>
          <a:p>
            <a:r>
              <a:rPr lang="en-GB" dirty="0">
                <a:solidFill>
                  <a:schemeClr val="accent1"/>
                </a:solidFill>
              </a:rPr>
              <a:t>Inner join (</a:t>
            </a:r>
            <a:r>
              <a:rPr lang="en-GB" dirty="0" err="1">
                <a:solidFill>
                  <a:schemeClr val="accent1"/>
                </a:solidFill>
              </a:rPr>
              <a:t>REstrictions</a:t>
            </a:r>
            <a:r>
              <a:rPr lang="en-GB" dirty="0">
                <a:solidFill>
                  <a:schemeClr val="accent1"/>
                </a:solidFill>
              </a:rPr>
              <a:t>)</a:t>
            </a:r>
            <a:endParaRPr lang="en-GB" dirty="0"/>
          </a:p>
        </p:txBody>
      </p:sp>
      <p:sp>
        <p:nvSpPr>
          <p:cNvPr id="3" name="Rectangle 2"/>
          <p:cNvSpPr/>
          <p:nvPr/>
        </p:nvSpPr>
        <p:spPr>
          <a:xfrm>
            <a:off x="381000" y="1273285"/>
            <a:ext cx="9639300" cy="2123658"/>
          </a:xfrm>
          <a:prstGeom prst="rect">
            <a:avLst/>
          </a:prstGeom>
        </p:spPr>
        <p:txBody>
          <a:bodyPr wrap="square">
            <a:spAutoFit/>
          </a:bodyPr>
          <a:lstStyle/>
          <a:p>
            <a:r>
              <a:rPr lang="en-GB" altLang="en-US" sz="2400" dirty="0"/>
              <a:t>SELECT </a:t>
            </a:r>
            <a:r>
              <a:rPr lang="en-GB" altLang="en-US" sz="2400" dirty="0" err="1"/>
              <a:t>ename</a:t>
            </a:r>
            <a:r>
              <a:rPr lang="en-GB" altLang="en-US" sz="2400" dirty="0"/>
              <a:t>, name, job</a:t>
            </a:r>
          </a:p>
          <a:p>
            <a:r>
              <a:rPr lang="en-GB" altLang="en-US" sz="2400" dirty="0"/>
              <a:t>FROM    </a:t>
            </a:r>
            <a:r>
              <a:rPr lang="en-GB" altLang="en-US" sz="2400" dirty="0" err="1"/>
              <a:t>emp</a:t>
            </a:r>
            <a:r>
              <a:rPr lang="en-GB" altLang="en-US" sz="2400" dirty="0"/>
              <a:t> e     </a:t>
            </a:r>
          </a:p>
          <a:p>
            <a:r>
              <a:rPr lang="en-GB" altLang="en-US" sz="2400" dirty="0"/>
              <a:t>           INNER JOIN customer c ON </a:t>
            </a:r>
            <a:r>
              <a:rPr lang="en-GB" altLang="en-US" sz="2400" dirty="0" err="1"/>
              <a:t>c.repid</a:t>
            </a:r>
            <a:r>
              <a:rPr lang="en-GB" altLang="en-US" sz="2400" dirty="0"/>
              <a:t> = </a:t>
            </a:r>
            <a:r>
              <a:rPr lang="en-GB" altLang="en-US" sz="2400" dirty="0" err="1"/>
              <a:t>e.empno</a:t>
            </a:r>
            <a:r>
              <a:rPr lang="en-GB" altLang="en-US" sz="2400" dirty="0"/>
              <a:t>;</a:t>
            </a:r>
          </a:p>
          <a:p>
            <a:pPr>
              <a:spcBef>
                <a:spcPct val="50000"/>
              </a:spcBef>
            </a:pPr>
            <a:r>
              <a:rPr lang="en-GB" altLang="en-US" sz="2400" dirty="0"/>
              <a:t>This query will </a:t>
            </a:r>
            <a:r>
              <a:rPr lang="en-GB" altLang="en-US" sz="2400" dirty="0">
                <a:solidFill>
                  <a:srgbClr val="FF0000"/>
                </a:solidFill>
              </a:rPr>
              <a:t>only return employees that are a sales representative for a customer </a:t>
            </a:r>
            <a:r>
              <a:rPr lang="en-GB" altLang="en-US" sz="2400" dirty="0"/>
              <a:t>(i.e. job = SALESMAN).</a:t>
            </a:r>
          </a:p>
        </p:txBody>
      </p:sp>
      <p:pic>
        <p:nvPicPr>
          <p:cNvPr id="5" name="Picture 8" descr="innerjoi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3400" y="3556000"/>
            <a:ext cx="4711303" cy="277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p:nvSpPr>
        <p:spPr bwMode="auto">
          <a:xfrm>
            <a:off x="5002213" y="6327355"/>
            <a:ext cx="2615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CUSTOMER</a:t>
            </a:r>
          </a:p>
        </p:txBody>
      </p:sp>
      <p:sp>
        <p:nvSpPr>
          <p:cNvPr id="8" name="TextBox 9"/>
          <p:cNvSpPr txBox="1">
            <a:spLocks noChangeArrowheads="1"/>
          </p:cNvSpPr>
          <p:nvPr/>
        </p:nvSpPr>
        <p:spPr bwMode="auto">
          <a:xfrm>
            <a:off x="3073400" y="6341432"/>
            <a:ext cx="2615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EMP</a:t>
            </a:r>
          </a:p>
        </p:txBody>
      </p:sp>
    </p:spTree>
    <p:extLst>
      <p:ext uri="{BB962C8B-B14F-4D97-AF65-F5344CB8AC3E}">
        <p14:creationId xmlns:p14="http://schemas.microsoft.com/office/powerpoint/2010/main" val="123345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04667" y="360423"/>
            <a:ext cx="9794240" cy="655577"/>
          </a:xfrm>
        </p:spPr>
        <p:txBody>
          <a:bodyPr>
            <a:normAutofit/>
          </a:bodyPr>
          <a:lstStyle/>
          <a:p>
            <a:r>
              <a:rPr lang="en-GB" dirty="0">
                <a:solidFill>
                  <a:schemeClr val="accent1"/>
                </a:solidFill>
              </a:rPr>
              <a:t>OUTER JOINs</a:t>
            </a:r>
            <a:endParaRPr lang="en-GB" dirty="0"/>
          </a:p>
        </p:txBody>
      </p:sp>
      <p:sp>
        <p:nvSpPr>
          <p:cNvPr id="3" name="Rectangle 2"/>
          <p:cNvSpPr/>
          <p:nvPr/>
        </p:nvSpPr>
        <p:spPr>
          <a:xfrm>
            <a:off x="381000" y="1273285"/>
            <a:ext cx="4902200" cy="5632311"/>
          </a:xfrm>
          <a:prstGeom prst="rect">
            <a:avLst/>
          </a:prstGeom>
        </p:spPr>
        <p:txBody>
          <a:bodyPr wrap="square">
            <a:spAutoFit/>
          </a:bodyPr>
          <a:lstStyle/>
          <a:p>
            <a:pPr>
              <a:spcBef>
                <a:spcPct val="50000"/>
              </a:spcBef>
            </a:pPr>
            <a:r>
              <a:rPr lang="en-GB" altLang="en-US" sz="2400" dirty="0"/>
              <a:t>Question: How would you display: </a:t>
            </a:r>
          </a:p>
          <a:p>
            <a:pPr marL="342900" indent="-342900">
              <a:spcBef>
                <a:spcPct val="50000"/>
              </a:spcBef>
              <a:buFont typeface="Arial" panose="020B0604020202020204" pitchFamily="34" charset="0"/>
              <a:buChar char="•"/>
            </a:pPr>
            <a:r>
              <a:rPr lang="en-GB" altLang="en-US" sz="2400" dirty="0"/>
              <a:t>All employees irrespective of whether they were a representative for a customer or not? </a:t>
            </a:r>
          </a:p>
          <a:p>
            <a:pPr>
              <a:spcBef>
                <a:spcPct val="50000"/>
              </a:spcBef>
            </a:pPr>
            <a:r>
              <a:rPr lang="en-GB" altLang="en-US" sz="2400" dirty="0"/>
              <a:t>Answer: Use a LEFT OUTER JOIN</a:t>
            </a:r>
          </a:p>
          <a:p>
            <a:pPr marL="342900" indent="-342900">
              <a:spcBef>
                <a:spcPct val="50000"/>
              </a:spcBef>
              <a:buFont typeface="Arial" panose="020B0604020202020204" pitchFamily="34" charset="0"/>
              <a:buChar char="•"/>
            </a:pPr>
            <a:r>
              <a:rPr lang="en-GB" altLang="en-US" sz="2400" dirty="0"/>
              <a:t>All customers irrespective of whether they had a sales rep associated with them or not?</a:t>
            </a:r>
          </a:p>
          <a:p>
            <a:pPr>
              <a:spcBef>
                <a:spcPct val="50000"/>
              </a:spcBef>
            </a:pPr>
            <a:r>
              <a:rPr lang="en-GB" altLang="en-US" sz="2400" dirty="0"/>
              <a:t>Answer: Use a RIGHT OUTER JOIN</a:t>
            </a:r>
          </a:p>
          <a:p>
            <a:pPr marL="342900" indent="-342900">
              <a:spcBef>
                <a:spcPct val="50000"/>
              </a:spcBef>
              <a:buFont typeface="Arial" panose="020B0604020202020204" pitchFamily="34" charset="0"/>
              <a:buChar char="•"/>
            </a:pPr>
            <a:r>
              <a:rPr lang="en-GB" altLang="en-US" sz="2400" dirty="0"/>
              <a:t>Both of the above?</a:t>
            </a:r>
          </a:p>
          <a:p>
            <a:pPr>
              <a:spcBef>
                <a:spcPct val="50000"/>
              </a:spcBef>
            </a:pPr>
            <a:r>
              <a:rPr lang="en-GB" altLang="en-US" sz="2400" dirty="0"/>
              <a:t>Answer: Use a FULL OUTER JOIN</a:t>
            </a:r>
          </a:p>
        </p:txBody>
      </p:sp>
      <p:pic>
        <p:nvPicPr>
          <p:cNvPr id="5" name="Picture 3" descr="leftouterjoi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1911" y="744441"/>
            <a:ext cx="3054263" cy="213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rightouterjoi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1911" y="2878604"/>
            <a:ext cx="3150913"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llouterjoi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47642" y="5075704"/>
            <a:ext cx="3075375" cy="211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7949042" y="1668624"/>
            <a:ext cx="2615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CUSTOMER</a:t>
            </a:r>
          </a:p>
        </p:txBody>
      </p:sp>
      <p:sp>
        <p:nvSpPr>
          <p:cNvPr id="9" name="TextBox 9"/>
          <p:cNvSpPr txBox="1">
            <a:spLocks noChangeArrowheads="1"/>
          </p:cNvSpPr>
          <p:nvPr/>
        </p:nvSpPr>
        <p:spPr bwMode="auto">
          <a:xfrm>
            <a:off x="7997367" y="3923043"/>
            <a:ext cx="2615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CUSTOMER</a:t>
            </a:r>
          </a:p>
        </p:txBody>
      </p:sp>
      <p:sp>
        <p:nvSpPr>
          <p:cNvPr id="10" name="TextBox 9"/>
          <p:cNvSpPr txBox="1">
            <a:spLocks noChangeArrowheads="1"/>
          </p:cNvSpPr>
          <p:nvPr/>
        </p:nvSpPr>
        <p:spPr bwMode="auto">
          <a:xfrm>
            <a:off x="7997367" y="5946629"/>
            <a:ext cx="2615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CUSTOMER</a:t>
            </a:r>
          </a:p>
        </p:txBody>
      </p:sp>
      <p:sp>
        <p:nvSpPr>
          <p:cNvPr id="11" name="TextBox 9"/>
          <p:cNvSpPr txBox="1">
            <a:spLocks noChangeArrowheads="1"/>
          </p:cNvSpPr>
          <p:nvPr/>
        </p:nvSpPr>
        <p:spPr bwMode="auto">
          <a:xfrm>
            <a:off x="6328233" y="5992223"/>
            <a:ext cx="1619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EMP</a:t>
            </a:r>
          </a:p>
        </p:txBody>
      </p:sp>
      <p:sp>
        <p:nvSpPr>
          <p:cNvPr id="12" name="TextBox 9"/>
          <p:cNvSpPr txBox="1">
            <a:spLocks noChangeArrowheads="1"/>
          </p:cNvSpPr>
          <p:nvPr/>
        </p:nvSpPr>
        <p:spPr bwMode="auto">
          <a:xfrm>
            <a:off x="6365042" y="3942622"/>
            <a:ext cx="1619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EMP</a:t>
            </a:r>
          </a:p>
        </p:txBody>
      </p:sp>
      <p:sp>
        <p:nvSpPr>
          <p:cNvPr id="13" name="TextBox 9"/>
          <p:cNvSpPr txBox="1">
            <a:spLocks noChangeArrowheads="1"/>
          </p:cNvSpPr>
          <p:nvPr/>
        </p:nvSpPr>
        <p:spPr bwMode="auto">
          <a:xfrm>
            <a:off x="6316645" y="1670300"/>
            <a:ext cx="1619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EMP</a:t>
            </a:r>
          </a:p>
        </p:txBody>
      </p:sp>
    </p:spTree>
    <p:extLst>
      <p:ext uri="{BB962C8B-B14F-4D97-AF65-F5344CB8AC3E}">
        <p14:creationId xmlns:p14="http://schemas.microsoft.com/office/powerpoint/2010/main" val="388949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OUTER JOINs IN SQLITE</a:t>
            </a:r>
            <a:endParaRPr lang="en-GB" dirty="0"/>
          </a:p>
        </p:txBody>
      </p:sp>
      <p:sp>
        <p:nvSpPr>
          <p:cNvPr id="3" name="Rectangle 2"/>
          <p:cNvSpPr/>
          <p:nvPr/>
        </p:nvSpPr>
        <p:spPr>
          <a:xfrm>
            <a:off x="381000" y="1273285"/>
            <a:ext cx="9639300" cy="1569660"/>
          </a:xfrm>
          <a:prstGeom prst="rect">
            <a:avLst/>
          </a:prstGeom>
        </p:spPr>
        <p:txBody>
          <a:bodyPr wrap="square">
            <a:spAutoFit/>
          </a:bodyPr>
          <a:lstStyle/>
          <a:p>
            <a:r>
              <a:rPr lang="en-GB" altLang="en-US" sz="2400" dirty="0"/>
              <a:t>Note: Although some database vendors have implemented all three outer join types, SQLite has only implemented LEFT OUTER JOIN but there are ways to simulate a RIGHT OUTER JOIN and FULL OUTER JOIN as illustrated in the following slides </a:t>
            </a:r>
          </a:p>
        </p:txBody>
      </p:sp>
    </p:spTree>
    <p:extLst>
      <p:ext uri="{BB962C8B-B14F-4D97-AF65-F5344CB8AC3E}">
        <p14:creationId xmlns:p14="http://schemas.microsoft.com/office/powerpoint/2010/main" val="401501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Left OUTER JOIN example</a:t>
            </a:r>
            <a:endParaRPr lang="en-GB" dirty="0"/>
          </a:p>
        </p:txBody>
      </p:sp>
      <p:sp>
        <p:nvSpPr>
          <p:cNvPr id="3" name="Rectangle 2"/>
          <p:cNvSpPr/>
          <p:nvPr/>
        </p:nvSpPr>
        <p:spPr>
          <a:xfrm>
            <a:off x="425605" y="1124430"/>
            <a:ext cx="9639300" cy="2492990"/>
          </a:xfrm>
          <a:prstGeom prst="rect">
            <a:avLst/>
          </a:prstGeom>
        </p:spPr>
        <p:txBody>
          <a:bodyPr wrap="square">
            <a:spAutoFit/>
          </a:bodyPr>
          <a:lstStyle/>
          <a:p>
            <a:pPr>
              <a:spcBef>
                <a:spcPct val="0"/>
              </a:spcBef>
              <a:tabLst>
                <a:tab pos="3049588" algn="l"/>
              </a:tabLst>
            </a:pPr>
            <a:r>
              <a:rPr lang="en-GB" altLang="en-US" sz="2400" dirty="0"/>
              <a:t>SELECT   </a:t>
            </a:r>
            <a:r>
              <a:rPr lang="en-GB" altLang="en-US" sz="2400" dirty="0" err="1"/>
              <a:t>ename</a:t>
            </a:r>
            <a:r>
              <a:rPr lang="en-GB" altLang="en-US" sz="2400" dirty="0"/>
              <a:t> AS REP_NAME, name AS CUST_NAME</a:t>
            </a:r>
          </a:p>
          <a:p>
            <a:pPr>
              <a:spcBef>
                <a:spcPct val="0"/>
              </a:spcBef>
              <a:tabLst>
                <a:tab pos="3049588" algn="l"/>
              </a:tabLst>
            </a:pPr>
            <a:r>
              <a:rPr lang="en-GB" altLang="en-US" sz="2400" dirty="0"/>
              <a:t>FROM      </a:t>
            </a:r>
            <a:r>
              <a:rPr lang="en-GB" altLang="en-US" sz="2400" dirty="0" err="1"/>
              <a:t>emp</a:t>
            </a:r>
            <a:r>
              <a:rPr lang="en-GB" altLang="en-US" sz="2400" dirty="0"/>
              <a:t> e  </a:t>
            </a:r>
          </a:p>
          <a:p>
            <a:pPr>
              <a:spcBef>
                <a:spcPct val="0"/>
              </a:spcBef>
              <a:tabLst>
                <a:tab pos="3049588" algn="l"/>
              </a:tabLst>
            </a:pPr>
            <a:r>
              <a:rPr lang="en-GB" altLang="en-US" sz="2400" dirty="0"/>
              <a:t>              LEFT OUTER JOIN customer c ON </a:t>
            </a:r>
            <a:r>
              <a:rPr lang="en-GB" altLang="en-US" sz="2400" dirty="0" err="1"/>
              <a:t>c.repid</a:t>
            </a:r>
            <a:r>
              <a:rPr lang="en-GB" altLang="en-US" sz="2400" dirty="0"/>
              <a:t> = </a:t>
            </a:r>
            <a:r>
              <a:rPr lang="en-GB" altLang="en-US" sz="2400" dirty="0" err="1"/>
              <a:t>e.empno</a:t>
            </a:r>
            <a:endParaRPr lang="en-GB" altLang="en-US" sz="2400" dirty="0"/>
          </a:p>
          <a:p>
            <a:pPr>
              <a:spcBef>
                <a:spcPct val="0"/>
              </a:spcBef>
              <a:tabLst>
                <a:tab pos="3049588" algn="l"/>
              </a:tabLst>
            </a:pPr>
            <a:r>
              <a:rPr lang="en-GB" altLang="en-US" sz="2400" dirty="0"/>
              <a:t>ORDER BY </a:t>
            </a:r>
            <a:r>
              <a:rPr lang="en-GB" altLang="en-US" sz="2400" dirty="0" err="1"/>
              <a:t>ename</a:t>
            </a:r>
            <a:r>
              <a:rPr lang="en-GB" altLang="en-US" sz="2400" dirty="0"/>
              <a:t>;</a:t>
            </a:r>
          </a:p>
          <a:p>
            <a:pPr>
              <a:spcBef>
                <a:spcPct val="50000"/>
              </a:spcBef>
              <a:tabLst>
                <a:tab pos="3049588" algn="l"/>
              </a:tabLst>
            </a:pPr>
            <a:r>
              <a:rPr lang="en-GB" altLang="en-US" sz="2400" i="1" dirty="0"/>
              <a:t>Displays </a:t>
            </a:r>
            <a:r>
              <a:rPr lang="en-GB" altLang="en-US" sz="2400" i="1" u="sng" dirty="0"/>
              <a:t>all employees </a:t>
            </a:r>
            <a:r>
              <a:rPr lang="en-GB" altLang="en-US" sz="2400" i="1" dirty="0"/>
              <a:t>irrespective of whether they are a customer rep or not.   Because </a:t>
            </a:r>
            <a:r>
              <a:rPr lang="en-GB" altLang="en-US" sz="2400" i="1" dirty="0" err="1"/>
              <a:t>emp</a:t>
            </a:r>
            <a:r>
              <a:rPr lang="en-GB" altLang="en-US" sz="2400" i="1" dirty="0"/>
              <a:t> is on the left hand side of the join</a:t>
            </a:r>
          </a:p>
        </p:txBody>
      </p:sp>
    </p:spTree>
    <p:extLst>
      <p:ext uri="{BB962C8B-B14F-4D97-AF65-F5344CB8AC3E}">
        <p14:creationId xmlns:p14="http://schemas.microsoft.com/office/powerpoint/2010/main" val="163549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Left OUTER JOIN example</a:t>
            </a:r>
            <a:endParaRPr lang="en-GB" dirty="0"/>
          </a:p>
        </p:txBody>
      </p:sp>
      <p:sp>
        <p:nvSpPr>
          <p:cNvPr id="9" name="TextBox 8"/>
          <p:cNvSpPr txBox="1"/>
          <p:nvPr/>
        </p:nvSpPr>
        <p:spPr>
          <a:xfrm>
            <a:off x="626908" y="1124430"/>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graphicFrame>
        <p:nvGraphicFramePr>
          <p:cNvPr id="5" name="Table 4">
            <a:extLst>
              <a:ext uri="{FF2B5EF4-FFF2-40B4-BE49-F238E27FC236}">
                <a16:creationId xmlns:a16="http://schemas.microsoft.com/office/drawing/2014/main" id="{8445845E-464D-4F1D-A099-A39787574CF1}"/>
              </a:ext>
            </a:extLst>
          </p:cNvPr>
          <p:cNvGraphicFramePr>
            <a:graphicFrameLocks noGrp="1"/>
          </p:cNvGraphicFramePr>
          <p:nvPr>
            <p:extLst>
              <p:ext uri="{D42A27DB-BD31-4B8C-83A1-F6EECF244321}">
                <p14:modId xmlns:p14="http://schemas.microsoft.com/office/powerpoint/2010/main" val="2352163972"/>
              </p:ext>
            </p:extLst>
          </p:nvPr>
        </p:nvGraphicFramePr>
        <p:xfrm>
          <a:off x="2297152" y="1124430"/>
          <a:ext cx="7504770" cy="5755880"/>
        </p:xfrm>
        <a:graphic>
          <a:graphicData uri="http://schemas.openxmlformats.org/drawingml/2006/table">
            <a:tbl>
              <a:tblPr/>
              <a:tblGrid>
                <a:gridCol w="1712800">
                  <a:extLst>
                    <a:ext uri="{9D8B030D-6E8A-4147-A177-3AD203B41FA5}">
                      <a16:colId xmlns:a16="http://schemas.microsoft.com/office/drawing/2014/main" val="3825354721"/>
                    </a:ext>
                  </a:extLst>
                </a:gridCol>
                <a:gridCol w="5791970">
                  <a:extLst>
                    <a:ext uri="{9D8B030D-6E8A-4147-A177-3AD203B41FA5}">
                      <a16:colId xmlns:a16="http://schemas.microsoft.com/office/drawing/2014/main" val="2496388706"/>
                    </a:ext>
                  </a:extLst>
                </a:gridCol>
              </a:tblGrid>
              <a:tr h="287794">
                <a:tc>
                  <a:txBody>
                    <a:bodyPr/>
                    <a:lstStyle/>
                    <a:p>
                      <a:pPr algn="ctr" fontAlgn="ctr"/>
                      <a:r>
                        <a:rPr lang="en-GB" sz="1800" b="0" i="0" u="none" strike="noStrike" dirty="0">
                          <a:solidFill>
                            <a:srgbClr val="0070C0"/>
                          </a:solidFill>
                          <a:effectLst/>
                          <a:latin typeface="Calibri" panose="020F0502020204030204" pitchFamily="34" charset="0"/>
                        </a:rPr>
                        <a:t>REP_NAME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800" b="0" i="0" u="none" strike="noStrike">
                          <a:solidFill>
                            <a:srgbClr val="0070C0"/>
                          </a:solidFill>
                          <a:effectLst/>
                          <a:latin typeface="Calibri" panose="020F0502020204030204" pitchFamily="34" charset="0"/>
                        </a:rPr>
                        <a:t>CUST_NAME</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358523550"/>
                  </a:ext>
                </a:extLst>
              </a:tr>
              <a:tr h="287794">
                <a:tc>
                  <a:txBody>
                    <a:bodyPr/>
                    <a:lstStyle/>
                    <a:p>
                      <a:pPr algn="l" fontAlgn="b"/>
                      <a:r>
                        <a:rPr lang="en-GB" sz="1800" b="0" i="0" u="none" strike="noStrike" dirty="0">
                          <a:solidFill>
                            <a:srgbClr val="000000"/>
                          </a:solidFill>
                          <a:effectLst/>
                          <a:latin typeface="Calibri" panose="020F0502020204030204" pitchFamily="34" charset="0"/>
                        </a:rPr>
                        <a:t>ADAMS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90427899"/>
                  </a:ext>
                </a:extLst>
              </a:tr>
              <a:tr h="287794">
                <a:tc>
                  <a:txBody>
                    <a:bodyPr/>
                    <a:lstStyle/>
                    <a:p>
                      <a:pPr algn="l" fontAlgn="b"/>
                      <a:r>
                        <a:rPr lang="en-GB" sz="18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74026854"/>
                  </a:ext>
                </a:extLst>
              </a:tr>
              <a:tr h="287794">
                <a:tc>
                  <a:txBody>
                    <a:bodyPr/>
                    <a:lstStyle/>
                    <a:p>
                      <a:pPr algn="l" fontAlgn="b"/>
                      <a:r>
                        <a:rPr lang="en-GB" sz="18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WOMENS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640956734"/>
                  </a:ext>
                </a:extLst>
              </a:tr>
              <a:tr h="287794">
                <a:tc>
                  <a:txBody>
                    <a:bodyPr/>
                    <a:lstStyle/>
                    <a:p>
                      <a:pPr algn="l" fontAlgn="b"/>
                      <a:r>
                        <a:rPr lang="en-GB" sz="1800" b="0" i="0" u="none" strike="noStrike" dirty="0">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972469231"/>
                  </a:ext>
                </a:extLst>
              </a:tr>
              <a:tr h="287794">
                <a:tc>
                  <a:txBody>
                    <a:bodyPr/>
                    <a:lstStyle/>
                    <a:p>
                      <a:pPr algn="l" fontAlgn="b"/>
                      <a:r>
                        <a:rPr lang="en-GB" sz="18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441527464"/>
                  </a:ext>
                </a:extLst>
              </a:tr>
              <a:tr h="287794">
                <a:tc>
                  <a:txBody>
                    <a:bodyPr/>
                    <a:lstStyle/>
                    <a:p>
                      <a:pPr algn="l" fontAlgn="b"/>
                      <a:r>
                        <a:rPr lang="en-GB" sz="18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318786645"/>
                  </a:ext>
                </a:extLst>
              </a:tr>
              <a:tr h="287794">
                <a:tc>
                  <a:txBody>
                    <a:bodyPr/>
                    <a:lstStyle/>
                    <a:p>
                      <a:pPr algn="l" fontAlgn="b"/>
                      <a:r>
                        <a:rPr lang="en-GB" sz="1800" b="0" i="0" u="none" strike="noStrike">
                          <a:solidFill>
                            <a:srgbClr val="000000"/>
                          </a:solidFill>
                          <a:effectLst/>
                          <a:latin typeface="Calibri" panose="020F0502020204030204" pitchFamily="34" charset="0"/>
                        </a:rPr>
                        <a:t>JAMES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358109602"/>
                  </a:ext>
                </a:extLst>
              </a:tr>
              <a:tr h="287794">
                <a:tc>
                  <a:txBody>
                    <a:bodyPr/>
                    <a:lstStyle/>
                    <a:p>
                      <a:pPr algn="l" fontAlgn="b"/>
                      <a:r>
                        <a:rPr lang="en-GB" sz="18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357552587"/>
                  </a:ext>
                </a:extLst>
              </a:tr>
              <a:tr h="287794">
                <a:tc>
                  <a:txBody>
                    <a:bodyPr/>
                    <a:lstStyle/>
                    <a:p>
                      <a:pPr algn="l" fontAlgn="b"/>
                      <a:r>
                        <a:rPr lang="en-GB" sz="18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862474504"/>
                  </a:ext>
                </a:extLst>
              </a:tr>
              <a:tr h="287794">
                <a:tc>
                  <a:txBody>
                    <a:bodyPr/>
                    <a:lstStyle/>
                    <a:p>
                      <a:pPr algn="l" fontAlgn="b"/>
                      <a:r>
                        <a:rPr lang="en-GB" sz="18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TKB SPORT SHOP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582782034"/>
                  </a:ext>
                </a:extLst>
              </a:tr>
              <a:tr h="287794">
                <a:tc>
                  <a:txBody>
                    <a:bodyPr/>
                    <a:lstStyle/>
                    <a:p>
                      <a:pPr algn="l" fontAlgn="b"/>
                      <a:r>
                        <a:rPr lang="en-GB" sz="18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310307510"/>
                  </a:ext>
                </a:extLst>
              </a:tr>
              <a:tr h="287794">
                <a:tc>
                  <a:txBody>
                    <a:bodyPr/>
                    <a:lstStyle/>
                    <a:p>
                      <a:pPr algn="l" fontAlgn="b"/>
                      <a:r>
                        <a:rPr lang="en-GB" sz="1800" b="0" i="0" u="none" strike="noStrike">
                          <a:solidFill>
                            <a:srgbClr val="000000"/>
                          </a:solidFill>
                          <a:effectLst/>
                          <a:latin typeface="Calibri" panose="020F0502020204030204" pitchFamily="34" charset="0"/>
                        </a:rPr>
                        <a:t>MILLER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500851777"/>
                  </a:ext>
                </a:extLst>
              </a:tr>
              <a:tr h="287794">
                <a:tc>
                  <a:txBody>
                    <a:bodyPr/>
                    <a:lstStyle/>
                    <a:p>
                      <a:pPr algn="l" fontAlgn="b"/>
                      <a:r>
                        <a:rPr lang="en-GB" sz="1800" b="0" i="0" u="none" strike="noStrike">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432115338"/>
                  </a:ext>
                </a:extLst>
              </a:tr>
              <a:tr h="287794">
                <a:tc>
                  <a:txBody>
                    <a:bodyPr/>
                    <a:lstStyle/>
                    <a:p>
                      <a:pPr algn="l" fontAlgn="b"/>
                      <a:r>
                        <a:rPr lang="en-GB" sz="18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490229741"/>
                  </a:ext>
                </a:extLst>
              </a:tr>
              <a:tr h="287794">
                <a:tc>
                  <a:txBody>
                    <a:bodyPr/>
                    <a:lstStyle/>
                    <a:p>
                      <a:pPr algn="l" fontAlgn="b"/>
                      <a:r>
                        <a:rPr lang="en-GB" sz="18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798508897"/>
                  </a:ext>
                </a:extLst>
              </a:tr>
              <a:tr h="287794">
                <a:tc>
                  <a:txBody>
                    <a:bodyPr/>
                    <a:lstStyle/>
                    <a:p>
                      <a:pPr algn="l" fontAlgn="b"/>
                      <a:r>
                        <a:rPr lang="en-GB" sz="18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K + T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23880483"/>
                  </a:ext>
                </a:extLst>
              </a:tr>
              <a:tr h="287794">
                <a:tc>
                  <a:txBody>
                    <a:bodyPr/>
                    <a:lstStyle/>
                    <a:p>
                      <a:pPr algn="l" fontAlgn="b"/>
                      <a:r>
                        <a:rPr lang="en-GB" sz="18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NORTH WOODS HEALTH AND FITNESS SUPPLY CENTRE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297038090"/>
                  </a:ext>
                </a:extLst>
              </a:tr>
              <a:tr h="287794">
                <a:tc>
                  <a:txBody>
                    <a:bodyPr/>
                    <a:lstStyle/>
                    <a:p>
                      <a:pPr algn="l" fontAlgn="b"/>
                      <a:r>
                        <a:rPr lang="en-GB" sz="18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JUST TENNIS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932259488"/>
                  </a:ext>
                </a:extLst>
              </a:tr>
              <a:tr h="287794">
                <a:tc>
                  <a:txBody>
                    <a:bodyPr/>
                    <a:lstStyle/>
                    <a:p>
                      <a:pPr algn="l" fontAlgn="b"/>
                      <a:r>
                        <a:rPr lang="en-GB" sz="18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SHAPE 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537773164"/>
                  </a:ext>
                </a:extLst>
              </a:tr>
            </a:tbl>
          </a:graphicData>
        </a:graphic>
      </p:graphicFrame>
    </p:spTree>
    <p:extLst>
      <p:ext uri="{BB962C8B-B14F-4D97-AF65-F5344CB8AC3E}">
        <p14:creationId xmlns:p14="http://schemas.microsoft.com/office/powerpoint/2010/main" val="331638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Simulating a right OUTER JOIN</a:t>
            </a:r>
            <a:endParaRPr lang="en-GB" dirty="0"/>
          </a:p>
        </p:txBody>
      </p:sp>
      <p:sp>
        <p:nvSpPr>
          <p:cNvPr id="3" name="Rectangle 2"/>
          <p:cNvSpPr/>
          <p:nvPr/>
        </p:nvSpPr>
        <p:spPr>
          <a:xfrm>
            <a:off x="381000" y="1150992"/>
            <a:ext cx="9639300" cy="3231654"/>
          </a:xfrm>
          <a:prstGeom prst="rect">
            <a:avLst/>
          </a:prstGeom>
        </p:spPr>
        <p:txBody>
          <a:bodyPr wrap="square">
            <a:spAutoFit/>
          </a:bodyPr>
          <a:lstStyle/>
          <a:p>
            <a:pPr>
              <a:spcBef>
                <a:spcPct val="0"/>
              </a:spcBef>
            </a:pPr>
            <a:r>
              <a:rPr lang="en-GB" altLang="en-US" sz="2400" dirty="0"/>
              <a:t>SELECT   </a:t>
            </a:r>
            <a:r>
              <a:rPr lang="en-GB" altLang="en-US" sz="2400" dirty="0" err="1"/>
              <a:t>ename</a:t>
            </a:r>
            <a:r>
              <a:rPr lang="en-GB" altLang="en-US" sz="2400" dirty="0"/>
              <a:t> AS REP_NAME, name AS CUST_NAME</a:t>
            </a:r>
          </a:p>
          <a:p>
            <a:pPr>
              <a:spcBef>
                <a:spcPct val="0"/>
              </a:spcBef>
            </a:pPr>
            <a:r>
              <a:rPr lang="en-GB" altLang="en-US" sz="2400" dirty="0"/>
              <a:t>FROM      customer c   </a:t>
            </a:r>
          </a:p>
          <a:p>
            <a:pPr>
              <a:spcBef>
                <a:spcPct val="0"/>
              </a:spcBef>
            </a:pPr>
            <a:r>
              <a:rPr lang="en-GB" altLang="en-US" sz="2400" dirty="0"/>
              <a:t>              LEFT OUTER JOIN emp e ON </a:t>
            </a:r>
            <a:r>
              <a:rPr lang="en-GB" altLang="en-US" sz="2400" dirty="0" err="1"/>
              <a:t>e.empno</a:t>
            </a:r>
            <a:r>
              <a:rPr lang="en-GB" altLang="en-US" sz="2400" dirty="0"/>
              <a:t> = </a:t>
            </a:r>
            <a:r>
              <a:rPr lang="en-GB" altLang="en-US" sz="2400" dirty="0" err="1"/>
              <a:t>c.repid</a:t>
            </a:r>
            <a:endParaRPr lang="en-GB" altLang="en-US" sz="2400" dirty="0"/>
          </a:p>
          <a:p>
            <a:pPr>
              <a:spcBef>
                <a:spcPct val="0"/>
              </a:spcBef>
            </a:pPr>
            <a:r>
              <a:rPr lang="en-GB" altLang="en-US" sz="2400" dirty="0"/>
              <a:t>ORDER BY </a:t>
            </a:r>
            <a:r>
              <a:rPr lang="en-GB" altLang="en-US" sz="2400" dirty="0" err="1"/>
              <a:t>ename</a:t>
            </a:r>
            <a:r>
              <a:rPr lang="en-GB" altLang="en-US" sz="2400" dirty="0"/>
              <a:t>; </a:t>
            </a:r>
          </a:p>
          <a:p>
            <a:pPr>
              <a:spcBef>
                <a:spcPct val="50000"/>
              </a:spcBef>
            </a:pPr>
            <a:r>
              <a:rPr lang="en-GB" altLang="en-US" sz="2400" i="1" dirty="0"/>
              <a:t>As RIGHT-OUTER JOIN is not available in SQLite, we simulate it by putting the customer on the left hand side of the join and using LEFT OUTER JOIN. Displays </a:t>
            </a:r>
            <a:r>
              <a:rPr lang="en-GB" altLang="en-US" sz="2400" i="1" u="sng" dirty="0"/>
              <a:t>all customers </a:t>
            </a:r>
            <a:r>
              <a:rPr lang="en-GB" altLang="en-US" sz="2400" i="1" dirty="0"/>
              <a:t>irrespective of whether they have a employee representative or not. </a:t>
            </a:r>
          </a:p>
        </p:txBody>
      </p:sp>
      <p:sp>
        <p:nvSpPr>
          <p:cNvPr id="6" name="TextBox 5"/>
          <p:cNvSpPr txBox="1"/>
          <p:nvPr/>
        </p:nvSpPr>
        <p:spPr>
          <a:xfrm>
            <a:off x="504666" y="4504939"/>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graphicFrame>
        <p:nvGraphicFramePr>
          <p:cNvPr id="8" name="Table 7">
            <a:extLst>
              <a:ext uri="{FF2B5EF4-FFF2-40B4-BE49-F238E27FC236}">
                <a16:creationId xmlns:a16="http://schemas.microsoft.com/office/drawing/2014/main" id="{2FE60121-A3D5-44A7-8962-7E84063ABF55}"/>
              </a:ext>
            </a:extLst>
          </p:cNvPr>
          <p:cNvGraphicFramePr>
            <a:graphicFrameLocks noGrp="1"/>
          </p:cNvGraphicFramePr>
          <p:nvPr>
            <p:extLst>
              <p:ext uri="{D42A27DB-BD31-4B8C-83A1-F6EECF244321}">
                <p14:modId xmlns:p14="http://schemas.microsoft.com/office/powerpoint/2010/main" val="1269636302"/>
              </p:ext>
            </p:extLst>
          </p:nvPr>
        </p:nvGraphicFramePr>
        <p:xfrm>
          <a:off x="2848284" y="4504938"/>
          <a:ext cx="4745696" cy="2610091"/>
        </p:xfrm>
        <a:graphic>
          <a:graphicData uri="http://schemas.openxmlformats.org/drawingml/2006/table">
            <a:tbl>
              <a:tblPr/>
              <a:tblGrid>
                <a:gridCol w="1083102">
                  <a:extLst>
                    <a:ext uri="{9D8B030D-6E8A-4147-A177-3AD203B41FA5}">
                      <a16:colId xmlns:a16="http://schemas.microsoft.com/office/drawing/2014/main" val="305143020"/>
                    </a:ext>
                  </a:extLst>
                </a:gridCol>
                <a:gridCol w="3662594">
                  <a:extLst>
                    <a:ext uri="{9D8B030D-6E8A-4147-A177-3AD203B41FA5}">
                      <a16:colId xmlns:a16="http://schemas.microsoft.com/office/drawing/2014/main" val="88078749"/>
                    </a:ext>
                  </a:extLst>
                </a:gridCol>
              </a:tblGrid>
              <a:tr h="237281">
                <a:tc>
                  <a:txBody>
                    <a:bodyPr/>
                    <a:lstStyle/>
                    <a:p>
                      <a:pPr algn="ctr" fontAlgn="ctr"/>
                      <a:r>
                        <a:rPr lang="en-GB" sz="1100" b="0" i="0" u="none" strike="noStrike">
                          <a:solidFill>
                            <a:srgbClr val="0070C0"/>
                          </a:solidFill>
                          <a:effectLst/>
                          <a:latin typeface="Calibri" panose="020F0502020204030204" pitchFamily="34" charset="0"/>
                        </a:rPr>
                        <a:t>REP_NAME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CUST_NAME</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30910658"/>
                  </a:ext>
                </a:extLst>
              </a:tr>
              <a:tr h="237281">
                <a:tc>
                  <a:txBody>
                    <a:bodyPr/>
                    <a:lstStyle/>
                    <a:p>
                      <a:pPr algn="ctr" fontAlgn="b"/>
                      <a:r>
                        <a:rPr lang="en-GB" sz="1100" b="0" i="0" u="none" strike="noStrike">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KW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232055303"/>
                  </a:ext>
                </a:extLst>
              </a:tr>
              <a:tr h="237281">
                <a:tc>
                  <a:txBody>
                    <a:bodyPr/>
                    <a:lstStyle/>
                    <a:p>
                      <a:pPr algn="l" fontAlgn="b"/>
                      <a:r>
                        <a:rPr lang="en-GB" sz="11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765428909"/>
                  </a:ext>
                </a:extLst>
              </a:tr>
              <a:tr h="237281">
                <a:tc>
                  <a:txBody>
                    <a:bodyPr/>
                    <a:lstStyle/>
                    <a:p>
                      <a:pPr algn="l" fontAlgn="b"/>
                      <a:r>
                        <a:rPr lang="en-GB" sz="11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WOMENS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647595328"/>
                  </a:ext>
                </a:extLst>
              </a:tr>
              <a:tr h="237281">
                <a:tc>
                  <a:txBody>
                    <a:bodyPr/>
                    <a:lstStyle/>
                    <a:p>
                      <a:pPr algn="l" fontAlgn="b"/>
                      <a:r>
                        <a:rPr lang="en-GB" sz="11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TKB SPORT SHOP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243295967"/>
                  </a:ext>
                </a:extLst>
              </a:tr>
              <a:tr h="237281">
                <a:tc>
                  <a:txBody>
                    <a:bodyPr/>
                    <a:lstStyle/>
                    <a:p>
                      <a:pPr algn="l" fontAlgn="b"/>
                      <a:r>
                        <a:rPr lang="en-GB" sz="11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324417430"/>
                  </a:ext>
                </a:extLst>
              </a:tr>
              <a:tr h="237281">
                <a:tc>
                  <a:txBody>
                    <a:bodyPr/>
                    <a:lstStyle/>
                    <a:p>
                      <a:pPr algn="l" fontAlgn="b"/>
                      <a:r>
                        <a:rPr lang="en-GB" sz="11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722431473"/>
                  </a:ext>
                </a:extLst>
              </a:tr>
              <a:tr h="237281">
                <a:tc>
                  <a:txBody>
                    <a:bodyPr/>
                    <a:lstStyle/>
                    <a:p>
                      <a:pPr algn="l" fontAlgn="b"/>
                      <a:r>
                        <a:rPr lang="en-GB" sz="11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K + T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901582419"/>
                  </a:ext>
                </a:extLst>
              </a:tr>
              <a:tr h="237281">
                <a:tc>
                  <a:txBody>
                    <a:bodyPr/>
                    <a:lstStyle/>
                    <a:p>
                      <a:pPr algn="l" fontAlgn="b"/>
                      <a:r>
                        <a:rPr lang="en-GB" sz="11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NORTH WOODS HEALTH AND FITNESS SUPPLY CENTRE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938890896"/>
                  </a:ext>
                </a:extLst>
              </a:tr>
              <a:tr h="237281">
                <a:tc>
                  <a:txBody>
                    <a:bodyPr/>
                    <a:lstStyle/>
                    <a:p>
                      <a:pPr algn="l" fontAlgn="b"/>
                      <a:r>
                        <a:rPr lang="en-GB" sz="11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a:solidFill>
                            <a:srgbClr val="000000"/>
                          </a:solidFill>
                          <a:effectLst/>
                          <a:latin typeface="Calibri" panose="020F0502020204030204" pitchFamily="34" charset="0"/>
                        </a:rPr>
                        <a:t>JUST TENNIS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692552904"/>
                  </a:ext>
                </a:extLst>
              </a:tr>
              <a:tr h="237281">
                <a:tc>
                  <a:txBody>
                    <a:bodyPr/>
                    <a:lstStyle/>
                    <a:p>
                      <a:pPr algn="l" fontAlgn="b"/>
                      <a:r>
                        <a:rPr lang="en-GB" sz="11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100" b="0" i="0" u="none" strike="noStrike" dirty="0">
                          <a:solidFill>
                            <a:srgbClr val="000000"/>
                          </a:solidFill>
                          <a:effectLst/>
                          <a:latin typeface="Calibri" panose="020F0502020204030204" pitchFamily="34" charset="0"/>
                        </a:rPr>
                        <a:t>SHAPE 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580056972"/>
                  </a:ext>
                </a:extLst>
              </a:tr>
            </a:tbl>
          </a:graphicData>
        </a:graphic>
      </p:graphicFrame>
    </p:spTree>
    <p:extLst>
      <p:ext uri="{BB962C8B-B14F-4D97-AF65-F5344CB8AC3E}">
        <p14:creationId xmlns:p14="http://schemas.microsoft.com/office/powerpoint/2010/main" val="191426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Simulating a full OUTER JOIN</a:t>
            </a:r>
            <a:endParaRPr lang="en-GB" dirty="0"/>
          </a:p>
        </p:txBody>
      </p:sp>
      <p:sp>
        <p:nvSpPr>
          <p:cNvPr id="3" name="Rectangle 2"/>
          <p:cNvSpPr/>
          <p:nvPr/>
        </p:nvSpPr>
        <p:spPr>
          <a:xfrm>
            <a:off x="381000" y="1273285"/>
            <a:ext cx="9639300" cy="5632311"/>
          </a:xfrm>
          <a:prstGeom prst="rect">
            <a:avLst/>
          </a:prstGeom>
        </p:spPr>
        <p:txBody>
          <a:bodyPr wrap="square">
            <a:spAutoFit/>
          </a:bodyPr>
          <a:lstStyle/>
          <a:p>
            <a:pPr>
              <a:spcBef>
                <a:spcPct val="0"/>
              </a:spcBef>
              <a:tabLst>
                <a:tab pos="3049588" algn="l"/>
              </a:tabLst>
            </a:pPr>
            <a:r>
              <a:rPr lang="en-GB" altLang="en-US" sz="2400" dirty="0"/>
              <a:t>SELECT   </a:t>
            </a:r>
            <a:r>
              <a:rPr lang="en-GB" altLang="en-US" sz="2400" dirty="0" err="1"/>
              <a:t>ename</a:t>
            </a:r>
            <a:r>
              <a:rPr lang="en-GB" altLang="en-US" sz="2400" dirty="0"/>
              <a:t> AS REP_NAME, name AS CUST_NAME</a:t>
            </a:r>
          </a:p>
          <a:p>
            <a:pPr>
              <a:spcBef>
                <a:spcPct val="0"/>
              </a:spcBef>
              <a:tabLst>
                <a:tab pos="3049588" algn="l"/>
              </a:tabLst>
            </a:pPr>
            <a:r>
              <a:rPr lang="en-GB" altLang="en-US" sz="2400" dirty="0"/>
              <a:t>FROM      emp e  </a:t>
            </a:r>
          </a:p>
          <a:p>
            <a:pPr>
              <a:spcBef>
                <a:spcPct val="0"/>
              </a:spcBef>
              <a:tabLst>
                <a:tab pos="3049588" algn="l"/>
              </a:tabLst>
            </a:pPr>
            <a:r>
              <a:rPr lang="en-GB" altLang="en-US" sz="2400" dirty="0"/>
              <a:t>              LEFT OUTER JOIN customer c ON </a:t>
            </a:r>
            <a:r>
              <a:rPr lang="en-GB" altLang="en-US" sz="2400" dirty="0" err="1"/>
              <a:t>c.repid</a:t>
            </a:r>
            <a:r>
              <a:rPr lang="en-GB" altLang="en-US" sz="2400" dirty="0"/>
              <a:t> = </a:t>
            </a:r>
            <a:r>
              <a:rPr lang="en-GB" altLang="en-US" sz="2400" dirty="0" err="1"/>
              <a:t>e.empno</a:t>
            </a:r>
            <a:endParaRPr lang="en-GB" altLang="en-US" sz="2400" dirty="0"/>
          </a:p>
          <a:p>
            <a:pPr>
              <a:spcBef>
                <a:spcPct val="0"/>
              </a:spcBef>
            </a:pPr>
            <a:r>
              <a:rPr lang="en-GB" altLang="en-US" sz="2400" dirty="0">
                <a:solidFill>
                  <a:srgbClr val="FF0000"/>
                </a:solidFill>
              </a:rPr>
              <a:t>UNION</a:t>
            </a:r>
          </a:p>
          <a:p>
            <a:pPr>
              <a:spcBef>
                <a:spcPct val="0"/>
              </a:spcBef>
            </a:pPr>
            <a:r>
              <a:rPr lang="en-GB" altLang="en-US" sz="2400" dirty="0"/>
              <a:t>SELECT   </a:t>
            </a:r>
            <a:r>
              <a:rPr lang="en-GB" altLang="en-US" sz="2400" dirty="0" err="1"/>
              <a:t>ename</a:t>
            </a:r>
            <a:r>
              <a:rPr lang="en-GB" altLang="en-US" sz="2400" dirty="0"/>
              <a:t> AS REP_NAME, name AS CUST_NAME</a:t>
            </a:r>
          </a:p>
          <a:p>
            <a:pPr>
              <a:spcBef>
                <a:spcPct val="0"/>
              </a:spcBef>
            </a:pPr>
            <a:r>
              <a:rPr lang="en-GB" altLang="en-US" sz="2400" dirty="0"/>
              <a:t>FROM      customer c   </a:t>
            </a:r>
          </a:p>
          <a:p>
            <a:pPr>
              <a:spcBef>
                <a:spcPct val="0"/>
              </a:spcBef>
            </a:pPr>
            <a:r>
              <a:rPr lang="en-GB" altLang="en-US" sz="2400" dirty="0"/>
              <a:t>              LEFT OUTER JOIN emp e ON </a:t>
            </a:r>
            <a:r>
              <a:rPr lang="en-GB" altLang="en-US" sz="2400" dirty="0" err="1"/>
              <a:t>e.empno</a:t>
            </a:r>
            <a:r>
              <a:rPr lang="en-GB" altLang="en-US" sz="2400" dirty="0"/>
              <a:t> = </a:t>
            </a:r>
            <a:r>
              <a:rPr lang="en-GB" altLang="en-US" sz="2400" dirty="0" err="1"/>
              <a:t>c.repid</a:t>
            </a:r>
            <a:r>
              <a:rPr lang="en-GB" altLang="en-US" sz="2400" dirty="0"/>
              <a:t>;</a:t>
            </a:r>
          </a:p>
          <a:p>
            <a:pPr>
              <a:spcBef>
                <a:spcPct val="0"/>
              </a:spcBef>
            </a:pPr>
            <a:r>
              <a:rPr lang="en-GB" altLang="en-US" sz="2400" dirty="0"/>
              <a:t> </a:t>
            </a:r>
          </a:p>
          <a:p>
            <a:pPr>
              <a:spcBef>
                <a:spcPct val="50000"/>
              </a:spcBef>
            </a:pPr>
            <a:r>
              <a:rPr lang="en-GB" altLang="en-US" sz="2400" i="1" dirty="0"/>
              <a:t>As FULL OUTER JOIN is not available in SQLite, we simulate it by using UNION to merge the two previous queries together ensuring that we select the same columns in the same order in both queries. </a:t>
            </a:r>
          </a:p>
          <a:p>
            <a:pPr>
              <a:spcBef>
                <a:spcPct val="50000"/>
              </a:spcBef>
            </a:pPr>
            <a:r>
              <a:rPr lang="en-GB" altLang="en-US" sz="2400" i="1" dirty="0"/>
              <a:t>This will display </a:t>
            </a:r>
            <a:r>
              <a:rPr lang="en-GB" altLang="en-US" sz="2400" i="1" u="sng" dirty="0"/>
              <a:t>all employees </a:t>
            </a:r>
            <a:r>
              <a:rPr lang="en-GB" altLang="en-US" sz="2400" i="1" dirty="0"/>
              <a:t>irrespective of whether they are a customer rep or not and </a:t>
            </a:r>
            <a:r>
              <a:rPr lang="en-GB" altLang="en-US" sz="2400" i="1" u="sng" dirty="0"/>
              <a:t>all customers </a:t>
            </a:r>
            <a:r>
              <a:rPr lang="en-GB" altLang="en-US" sz="2400" i="1" dirty="0"/>
              <a:t>irrespective of whether they have a employee representative or not.</a:t>
            </a:r>
          </a:p>
        </p:txBody>
      </p:sp>
    </p:spTree>
    <p:extLst>
      <p:ext uri="{BB962C8B-B14F-4D97-AF65-F5344CB8AC3E}">
        <p14:creationId xmlns:p14="http://schemas.microsoft.com/office/powerpoint/2010/main" val="380904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a:t>Joining tables</a:t>
            </a:r>
          </a:p>
        </p:txBody>
      </p:sp>
      <p:sp>
        <p:nvSpPr>
          <p:cNvPr id="4" name="Title 3"/>
          <p:cNvSpPr>
            <a:spLocks noGrp="1"/>
          </p:cNvSpPr>
          <p:nvPr>
            <p:ph type="title"/>
          </p:nvPr>
        </p:nvSpPr>
        <p:spPr>
          <a:xfrm>
            <a:off x="530067" y="373123"/>
            <a:ext cx="9794240" cy="655577"/>
          </a:xfrm>
        </p:spPr>
        <p:txBody>
          <a:bodyPr>
            <a:normAutofit/>
          </a:bodyPr>
          <a:lstStyle/>
          <a:p>
            <a:r>
              <a:rPr lang="en-GB" dirty="0">
                <a:solidFill>
                  <a:schemeClr val="accent1"/>
                </a:solidFill>
              </a:rPr>
              <a:t>Simulating a full OUTER JOIN</a:t>
            </a:r>
            <a:endParaRPr lang="en-GB" dirty="0"/>
          </a:p>
        </p:txBody>
      </p:sp>
      <p:graphicFrame>
        <p:nvGraphicFramePr>
          <p:cNvPr id="6" name="Table 5">
            <a:extLst>
              <a:ext uri="{FF2B5EF4-FFF2-40B4-BE49-F238E27FC236}">
                <a16:creationId xmlns:a16="http://schemas.microsoft.com/office/drawing/2014/main" id="{E9EFA835-E645-417D-BBC3-1CC166523591}"/>
              </a:ext>
            </a:extLst>
          </p:cNvPr>
          <p:cNvGraphicFramePr>
            <a:graphicFrameLocks noGrp="1"/>
          </p:cNvGraphicFramePr>
          <p:nvPr>
            <p:extLst>
              <p:ext uri="{D42A27DB-BD31-4B8C-83A1-F6EECF244321}">
                <p14:modId xmlns:p14="http://schemas.microsoft.com/office/powerpoint/2010/main" val="2083791171"/>
              </p:ext>
            </p:extLst>
          </p:nvPr>
        </p:nvGraphicFramePr>
        <p:xfrm>
          <a:off x="1884556" y="1226634"/>
          <a:ext cx="6768789" cy="5876250"/>
        </p:xfrm>
        <a:graphic>
          <a:graphicData uri="http://schemas.openxmlformats.org/drawingml/2006/table">
            <a:tbl>
              <a:tblPr/>
              <a:tblGrid>
                <a:gridCol w="1544829">
                  <a:extLst>
                    <a:ext uri="{9D8B030D-6E8A-4147-A177-3AD203B41FA5}">
                      <a16:colId xmlns:a16="http://schemas.microsoft.com/office/drawing/2014/main" val="2353988557"/>
                    </a:ext>
                  </a:extLst>
                </a:gridCol>
                <a:gridCol w="5223960">
                  <a:extLst>
                    <a:ext uri="{9D8B030D-6E8A-4147-A177-3AD203B41FA5}">
                      <a16:colId xmlns:a16="http://schemas.microsoft.com/office/drawing/2014/main" val="212027575"/>
                    </a:ext>
                  </a:extLst>
                </a:gridCol>
              </a:tblGrid>
              <a:tr h="262850">
                <a:tc>
                  <a:txBody>
                    <a:bodyPr/>
                    <a:lstStyle/>
                    <a:p>
                      <a:pPr algn="ctr" fontAlgn="ctr"/>
                      <a:r>
                        <a:rPr lang="en-GB" sz="1100" b="0" i="0" u="none" strike="noStrike">
                          <a:solidFill>
                            <a:srgbClr val="0070C0"/>
                          </a:solidFill>
                          <a:effectLst/>
                          <a:latin typeface="Calibri" panose="020F0502020204030204" pitchFamily="34" charset="0"/>
                        </a:rPr>
                        <a:t>REP_NAME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100" b="0" i="0" u="none" strike="noStrike">
                          <a:solidFill>
                            <a:srgbClr val="0070C0"/>
                          </a:solidFill>
                          <a:effectLst/>
                          <a:latin typeface="Calibri" panose="020F0502020204030204" pitchFamily="34" charset="0"/>
                        </a:rPr>
                        <a:t>CUST_NAME</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2322230976"/>
                  </a:ext>
                </a:extLst>
              </a:tr>
              <a:tr h="262850">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KW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4122968110"/>
                  </a:ext>
                </a:extLst>
              </a:tr>
              <a:tr h="262850">
                <a:tc>
                  <a:txBody>
                    <a:bodyPr/>
                    <a:lstStyle/>
                    <a:p>
                      <a:pPr algn="l" fontAlgn="b"/>
                      <a:r>
                        <a:rPr lang="en-GB" sz="1800" b="0" i="0" u="none" strike="noStrike" dirty="0">
                          <a:solidFill>
                            <a:srgbClr val="000000"/>
                          </a:solidFill>
                          <a:effectLst/>
                          <a:latin typeface="Calibri" panose="020F0502020204030204" pitchFamily="34" charset="0"/>
                        </a:rPr>
                        <a:t>ADAMS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665626590"/>
                  </a:ext>
                </a:extLst>
              </a:tr>
              <a:tr h="262850">
                <a:tc>
                  <a:txBody>
                    <a:bodyPr/>
                    <a:lstStyle/>
                    <a:p>
                      <a:pPr algn="l" fontAlgn="b"/>
                      <a:r>
                        <a:rPr lang="en-GB" sz="18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67258771"/>
                  </a:ext>
                </a:extLst>
              </a:tr>
              <a:tr h="262850">
                <a:tc>
                  <a:txBody>
                    <a:bodyPr/>
                    <a:lstStyle/>
                    <a:p>
                      <a:pPr algn="l" fontAlgn="b"/>
                      <a:r>
                        <a:rPr lang="en-GB" sz="18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WOMENS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478413151"/>
                  </a:ext>
                </a:extLst>
              </a:tr>
              <a:tr h="262850">
                <a:tc>
                  <a:txBody>
                    <a:bodyPr/>
                    <a:lstStyle/>
                    <a:p>
                      <a:pPr algn="l" fontAlgn="b"/>
                      <a:r>
                        <a:rPr lang="en-GB" sz="1800" b="0" i="0" u="none" strike="noStrike">
                          <a:solidFill>
                            <a:srgbClr val="000000"/>
                          </a:solidFill>
                          <a:effectLst/>
                          <a:latin typeface="Calibri" panose="020F0502020204030204" pitchFamily="34" charset="0"/>
                        </a:rPr>
                        <a:t>BLAKE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759581609"/>
                  </a:ext>
                </a:extLst>
              </a:tr>
              <a:tr h="262850">
                <a:tc>
                  <a:txBody>
                    <a:bodyPr/>
                    <a:lstStyle/>
                    <a:p>
                      <a:pPr algn="l" fontAlgn="b"/>
                      <a:r>
                        <a:rPr lang="en-GB" sz="1800" b="0" i="0" u="none" strike="noStrike">
                          <a:solidFill>
                            <a:srgbClr val="000000"/>
                          </a:solidFill>
                          <a:effectLst/>
                          <a:latin typeface="Calibri" panose="020F0502020204030204" pitchFamily="34" charset="0"/>
                        </a:rPr>
                        <a:t>CLARK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274905142"/>
                  </a:ext>
                </a:extLst>
              </a:tr>
              <a:tr h="262850">
                <a:tc>
                  <a:txBody>
                    <a:bodyPr/>
                    <a:lstStyle/>
                    <a:p>
                      <a:pPr algn="l" fontAlgn="b"/>
                      <a:r>
                        <a:rPr lang="en-GB" sz="1800" b="0" i="0" u="none" strike="noStrike">
                          <a:solidFill>
                            <a:srgbClr val="000000"/>
                          </a:solidFill>
                          <a:effectLst/>
                          <a:latin typeface="Calibri" panose="020F0502020204030204" pitchFamily="34" charset="0"/>
                        </a:rPr>
                        <a:t>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4210954157"/>
                  </a:ext>
                </a:extLst>
              </a:tr>
              <a:tr h="262850">
                <a:tc>
                  <a:txBody>
                    <a:bodyPr/>
                    <a:lstStyle/>
                    <a:p>
                      <a:pPr algn="l" fontAlgn="b"/>
                      <a:r>
                        <a:rPr lang="en-GB" sz="1800" b="0" i="0" u="none" strike="noStrike">
                          <a:solidFill>
                            <a:srgbClr val="000000"/>
                          </a:solidFill>
                          <a:effectLst/>
                          <a:latin typeface="Calibri" panose="020F0502020204030204" pitchFamily="34" charset="0"/>
                        </a:rPr>
                        <a:t>JAMES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17474324"/>
                  </a:ext>
                </a:extLst>
              </a:tr>
              <a:tr h="262850">
                <a:tc>
                  <a:txBody>
                    <a:bodyPr/>
                    <a:lstStyle/>
                    <a:p>
                      <a:pPr algn="l" fontAlgn="b"/>
                      <a:r>
                        <a:rPr lang="en-GB" sz="18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636254401"/>
                  </a:ext>
                </a:extLst>
              </a:tr>
              <a:tr h="262850">
                <a:tc>
                  <a:txBody>
                    <a:bodyPr/>
                    <a:lstStyle/>
                    <a:p>
                      <a:pPr algn="l" fontAlgn="b"/>
                      <a:r>
                        <a:rPr lang="en-GB" sz="1800" b="0" i="0" u="none" strike="noStrike">
                          <a:solidFill>
                            <a:srgbClr val="000000"/>
                          </a:solidFill>
                          <a:effectLst/>
                          <a:latin typeface="Calibri" panose="020F0502020204030204" pitchFamily="34" charset="0"/>
                        </a:rPr>
                        <a:t>KING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527640370"/>
                  </a:ext>
                </a:extLst>
              </a:tr>
              <a:tr h="262850">
                <a:tc>
                  <a:txBody>
                    <a:bodyPr/>
                    <a:lstStyle/>
                    <a:p>
                      <a:pPr algn="l" fontAlgn="b"/>
                      <a:r>
                        <a:rPr lang="en-GB" sz="18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a:solidFill>
                            <a:srgbClr val="000000"/>
                          </a:solidFill>
                          <a:effectLst/>
                          <a:latin typeface="Calibri" panose="020F0502020204030204" pitchFamily="34" charset="0"/>
                        </a:rPr>
                        <a:t>TKB SPORT SHOP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775347097"/>
                  </a:ext>
                </a:extLst>
              </a:tr>
              <a:tr h="262850">
                <a:tc>
                  <a:txBody>
                    <a:bodyPr/>
                    <a:lstStyle/>
                    <a:p>
                      <a:pPr algn="l" fontAlgn="b"/>
                      <a:r>
                        <a:rPr lang="en-GB" sz="18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327229586"/>
                  </a:ext>
                </a:extLst>
              </a:tr>
              <a:tr h="262850">
                <a:tc>
                  <a:txBody>
                    <a:bodyPr/>
                    <a:lstStyle/>
                    <a:p>
                      <a:pPr algn="l" fontAlgn="b"/>
                      <a:r>
                        <a:rPr lang="en-GB" sz="1800" b="0" i="0" u="none" strike="noStrike">
                          <a:solidFill>
                            <a:srgbClr val="000000"/>
                          </a:solidFill>
                          <a:effectLst/>
                          <a:latin typeface="Calibri" panose="020F0502020204030204" pitchFamily="34" charset="0"/>
                        </a:rPr>
                        <a:t>MILLER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536072830"/>
                  </a:ext>
                </a:extLst>
              </a:tr>
              <a:tr h="262850">
                <a:tc>
                  <a:txBody>
                    <a:bodyPr/>
                    <a:lstStyle/>
                    <a:p>
                      <a:pPr algn="l" fontAlgn="b"/>
                      <a:r>
                        <a:rPr lang="en-GB" sz="1800" b="0" i="0" u="none" strike="noStrike">
                          <a:solidFill>
                            <a:srgbClr val="000000"/>
                          </a:solidFill>
                          <a:effectLst/>
                          <a:latin typeface="Calibri" panose="020F0502020204030204" pitchFamily="34" charset="0"/>
                        </a:rPr>
                        <a:t>SCOTT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497616403"/>
                  </a:ext>
                </a:extLst>
              </a:tr>
              <a:tr h="262850">
                <a:tc>
                  <a:txBody>
                    <a:bodyPr/>
                    <a:lstStyle/>
                    <a:p>
                      <a:pPr algn="l" fontAlgn="b"/>
                      <a:r>
                        <a:rPr lang="en-GB" sz="1800" b="0" i="0" u="none" strike="noStrike">
                          <a:solidFill>
                            <a:srgbClr val="000000"/>
                          </a:solidFill>
                          <a:effectLst/>
                          <a:latin typeface="Calibri" panose="020F0502020204030204" pitchFamily="34" charset="0"/>
                        </a:rPr>
                        <a:t>SMITH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ctr" fontAlgn="b"/>
                      <a:r>
                        <a:rPr lang="en-GB" sz="1800" b="0" i="0" u="none" strike="noStrike" dirty="0">
                          <a:solidFill>
                            <a:srgbClr val="BFBFBF"/>
                          </a:solidFill>
                          <a:effectLst/>
                          <a:latin typeface="Calibri" panose="020F0502020204030204" pitchFamily="34" charset="0"/>
                        </a:rPr>
                        <a:t>NULL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878226706"/>
                  </a:ext>
                </a:extLst>
              </a:tr>
              <a:tr h="262850">
                <a:tc>
                  <a:txBody>
                    <a:bodyPr/>
                    <a:lstStyle/>
                    <a:p>
                      <a:pPr algn="l" fontAlgn="b"/>
                      <a:r>
                        <a:rPr lang="en-GB" sz="18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19228097"/>
                  </a:ext>
                </a:extLst>
              </a:tr>
              <a:tr h="262850">
                <a:tc>
                  <a:txBody>
                    <a:bodyPr/>
                    <a:lstStyle/>
                    <a:p>
                      <a:pPr algn="l" fontAlgn="b"/>
                      <a:r>
                        <a:rPr lang="en-GB" sz="18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K + T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550419667"/>
                  </a:ext>
                </a:extLst>
              </a:tr>
              <a:tr h="262850">
                <a:tc>
                  <a:txBody>
                    <a:bodyPr/>
                    <a:lstStyle/>
                    <a:p>
                      <a:pPr algn="l" fontAlgn="b"/>
                      <a:r>
                        <a:rPr lang="en-GB" sz="1800" b="0" i="0" u="none" strike="noStrike">
                          <a:solidFill>
                            <a:srgbClr val="000000"/>
                          </a:solidFill>
                          <a:effectLst/>
                          <a:latin typeface="Calibri" panose="020F0502020204030204" pitchFamily="34" charset="0"/>
                        </a:rPr>
                        <a:t>TURNER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NORTH WOODS HEALTH AND FITNESS SUPPLY CENTRE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500302628"/>
                  </a:ext>
                </a:extLst>
              </a:tr>
              <a:tr h="262850">
                <a:tc>
                  <a:txBody>
                    <a:bodyPr/>
                    <a:lstStyle/>
                    <a:p>
                      <a:pPr algn="l" fontAlgn="b"/>
                      <a:r>
                        <a:rPr lang="en-GB" sz="18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JUST TENNIS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3669223819"/>
                  </a:ext>
                </a:extLst>
              </a:tr>
              <a:tr h="262850">
                <a:tc>
                  <a:txBody>
                    <a:bodyPr/>
                    <a:lstStyle/>
                    <a:p>
                      <a:pPr algn="l" fontAlgn="b"/>
                      <a:r>
                        <a:rPr lang="en-GB" sz="1800" b="0" i="0" u="none" strike="noStrike">
                          <a:solidFill>
                            <a:srgbClr val="000000"/>
                          </a:solidFill>
                          <a:effectLst/>
                          <a:latin typeface="Calibri" panose="020F0502020204030204" pitchFamily="34" charset="0"/>
                        </a:rPr>
                        <a:t>WARD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800" b="0" i="0" u="none" strike="noStrike" dirty="0">
                          <a:solidFill>
                            <a:srgbClr val="000000"/>
                          </a:solidFill>
                          <a:effectLst/>
                          <a:latin typeface="Calibri" panose="020F0502020204030204" pitchFamily="34" charset="0"/>
                        </a:rPr>
                        <a:t>SHAPE 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159654674"/>
                  </a:ext>
                </a:extLst>
              </a:tr>
            </a:tbl>
          </a:graphicData>
        </a:graphic>
      </p:graphicFrame>
      <p:sp>
        <p:nvSpPr>
          <p:cNvPr id="7" name="TextBox 6">
            <a:extLst>
              <a:ext uri="{FF2B5EF4-FFF2-40B4-BE49-F238E27FC236}">
                <a16:creationId xmlns:a16="http://schemas.microsoft.com/office/drawing/2014/main" id="{BE6CB0E8-ECFF-4534-972C-23E40FBB157E}"/>
              </a:ext>
            </a:extLst>
          </p:cNvPr>
          <p:cNvSpPr txBox="1"/>
          <p:nvPr/>
        </p:nvSpPr>
        <p:spPr>
          <a:xfrm>
            <a:off x="267214" y="1226634"/>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Tree>
    <p:extLst>
      <p:ext uri="{BB962C8B-B14F-4D97-AF65-F5344CB8AC3E}">
        <p14:creationId xmlns:p14="http://schemas.microsoft.com/office/powerpoint/2010/main" val="287901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1162</Words>
  <Application>Microsoft Office PowerPoint</Application>
  <PresentationFormat>Custom</PresentationFormat>
  <Paragraphs>327</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Trebuchet MS</vt:lpstr>
      <vt:lpstr>Office Theme</vt:lpstr>
      <vt:lpstr>Joining tables –  other join types </vt:lpstr>
      <vt:lpstr>Inner join (REstrictions)</vt:lpstr>
      <vt:lpstr>OUTER JOINs</vt:lpstr>
      <vt:lpstr>OUTER JOINs IN SQLITE</vt:lpstr>
      <vt:lpstr>Left OUTER JOIN example</vt:lpstr>
      <vt:lpstr>Left OUTER JOIN example</vt:lpstr>
      <vt:lpstr>Simulating a right OUTER JOIN</vt:lpstr>
      <vt:lpstr>Simulating a full OUTER JOIN</vt:lpstr>
      <vt:lpstr>Simulating a full OUTER JOIN</vt:lpstr>
      <vt:lpstr>self JOIN</vt:lpstr>
      <vt:lpstr>Self join example</vt:lpstr>
      <vt:lpstr>Self join example</vt:lpstr>
      <vt:lpstr>Non-equi joiN</vt:lpstr>
      <vt:lpstr>Non-equi join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150</cp:revision>
  <dcterms:modified xsi:type="dcterms:W3CDTF">2020-02-02T14:09:38Z</dcterms:modified>
</cp:coreProperties>
</file>