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300" r:id="rId3"/>
    <p:sldId id="301" r:id="rId4"/>
    <p:sldId id="305" r:id="rId5"/>
    <p:sldId id="303" r:id="rId6"/>
    <p:sldId id="302" r:id="rId7"/>
    <p:sldId id="304" r:id="rId8"/>
    <p:sldId id="306" r:id="rId9"/>
    <p:sldId id="307" r:id="rId10"/>
    <p:sldId id="308" r:id="rId11"/>
    <p:sldId id="309" r:id="rId12"/>
    <p:sldId id="310" r:id="rId13"/>
    <p:sldId id="311" r:id="rId14"/>
    <p:sldId id="312" r:id="rId15"/>
    <p:sldId id="278" r:id="rId16"/>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C00C03-1B6A-4851-9EE0-922AE34477D9}" v="39" dt="2020-02-11T10:29:55.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54" d="100"/>
          <a:sy n="54" d="100"/>
        </p:scale>
        <p:origin x="1372" y="48"/>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ak" userId="S::andrew.leak@solent.ac.uk::043497af-deb9-4f5f-a809-26438eb3c7f7" providerId="AD" clId="Web-{3A78476F-72F7-4A4A-B7A2-0676C69C449A}"/>
    <pc:docChg chg="modSld">
      <pc:chgData name="Andrew Leak" userId="S::andrew.leak@solent.ac.uk::043497af-deb9-4f5f-a809-26438eb3c7f7" providerId="AD" clId="Web-{3A78476F-72F7-4A4A-B7A2-0676C69C449A}" dt="2018-06-07T11:35:26.491" v="331" actId="20577"/>
      <pc:docMkLst>
        <pc:docMk/>
      </pc:docMkLst>
      <pc:sldChg chg="addSp delSp modSp">
        <pc:chgData name="Andrew Leak" userId="S::andrew.leak@solent.ac.uk::043497af-deb9-4f5f-a809-26438eb3c7f7" providerId="AD" clId="Web-{3A78476F-72F7-4A4A-B7A2-0676C69C449A}" dt="2018-06-07T11:27:34.569" v="257" actId="20577"/>
        <pc:sldMkLst>
          <pc:docMk/>
          <pc:sldMk cId="4203446582" sldId="294"/>
        </pc:sldMkLst>
        <pc:spChg chg="mod">
          <ac:chgData name="Andrew Leak" userId="S::andrew.leak@solent.ac.uk::043497af-deb9-4f5f-a809-26438eb3c7f7" providerId="AD" clId="Web-{3A78476F-72F7-4A4A-B7A2-0676C69C449A}" dt="2018-06-07T11:27:34.569" v="257" actId="20577"/>
          <ac:spMkLst>
            <pc:docMk/>
            <pc:sldMk cId="4203446582" sldId="294"/>
            <ac:spMk id="6" creationId="{00000000-0000-0000-0000-000000000000}"/>
          </ac:spMkLst>
        </pc:spChg>
        <pc:spChg chg="add del">
          <ac:chgData name="Andrew Leak" userId="S::andrew.leak@solent.ac.uk::043497af-deb9-4f5f-a809-26438eb3c7f7" providerId="AD" clId="Web-{3A78476F-72F7-4A4A-B7A2-0676C69C449A}" dt="2018-06-07T11:24:52.217" v="198" actId="20577"/>
          <ac:spMkLst>
            <pc:docMk/>
            <pc:sldMk cId="4203446582" sldId="294"/>
            <ac:spMk id="7" creationId="{00000000-0000-0000-0000-000000000000}"/>
          </ac:spMkLst>
        </pc:spChg>
        <pc:spChg chg="add del mod">
          <ac:chgData name="Andrew Leak" userId="S::andrew.leak@solent.ac.uk::043497af-deb9-4f5f-a809-26438eb3c7f7" providerId="AD" clId="Web-{3A78476F-72F7-4A4A-B7A2-0676C69C449A}" dt="2018-06-07T11:24:52.217" v="198" actId="20577"/>
          <ac:spMkLst>
            <pc:docMk/>
            <pc:sldMk cId="4203446582" sldId="294"/>
            <ac:spMk id="8" creationId="{81D789D1-4D9A-4D78-AAA2-54597858F0D6}"/>
          </ac:spMkLst>
        </pc:spChg>
      </pc:sldChg>
      <pc:sldChg chg="modSp">
        <pc:chgData name="Andrew Leak" userId="S::andrew.leak@solent.ac.uk::043497af-deb9-4f5f-a809-26438eb3c7f7" providerId="AD" clId="Web-{3A78476F-72F7-4A4A-B7A2-0676C69C449A}" dt="2018-06-07T11:35:26.491" v="331" actId="20577"/>
        <pc:sldMkLst>
          <pc:docMk/>
          <pc:sldMk cId="1160132986" sldId="295"/>
        </pc:sldMkLst>
        <pc:spChg chg="mod">
          <ac:chgData name="Andrew Leak" userId="S::andrew.leak@solent.ac.uk::043497af-deb9-4f5f-a809-26438eb3c7f7" providerId="AD" clId="Web-{3A78476F-72F7-4A4A-B7A2-0676C69C449A}" dt="2018-06-07T11:35:26.491" v="331" actId="20577"/>
          <ac:spMkLst>
            <pc:docMk/>
            <pc:sldMk cId="1160132986" sldId="295"/>
            <ac:spMk id="6" creationId="{00000000-0000-0000-0000-000000000000}"/>
          </ac:spMkLst>
        </pc:spChg>
      </pc:sldChg>
    </pc:docChg>
  </pc:docChgLst>
  <pc:docChgLst>
    <pc:chgData name="Barry Carter" userId="S::barry.carter@solent.ac.uk::d2ff36e9-fc42-4939-8b0b-c940ae2e703c" providerId="AD" clId="Web-{4DF7B66C-CE43-4CBC-8B1A-6A1B1AF99DDA}"/>
    <pc:docChg chg="modSld">
      <pc:chgData name="Barry Carter" userId="S::barry.carter@solent.ac.uk::d2ff36e9-fc42-4939-8b0b-c940ae2e703c" providerId="AD" clId="Web-{4DF7B66C-CE43-4CBC-8B1A-6A1B1AF99DDA}" dt="2018-06-08T14:36:46.639" v="7" actId="1076"/>
      <pc:docMkLst>
        <pc:docMk/>
      </pc:docMkLst>
      <pc:sldChg chg="modSp">
        <pc:chgData name="Barry Carter" userId="S::barry.carter@solent.ac.uk::d2ff36e9-fc42-4939-8b0b-c940ae2e703c" providerId="AD" clId="Web-{4DF7B66C-CE43-4CBC-8B1A-6A1B1AF99DDA}" dt="2018-06-08T14:36:46.639" v="7" actId="1076"/>
        <pc:sldMkLst>
          <pc:docMk/>
          <pc:sldMk cId="451832677" sldId="289"/>
        </pc:sldMkLst>
        <pc:spChg chg="mod">
          <ac:chgData name="Barry Carter" userId="S::barry.carter@solent.ac.uk::d2ff36e9-fc42-4939-8b0b-c940ae2e703c" providerId="AD" clId="Web-{4DF7B66C-CE43-4CBC-8B1A-6A1B1AF99DDA}" dt="2018-06-08T14:36:12.764" v="0" actId="20577"/>
          <ac:spMkLst>
            <pc:docMk/>
            <pc:sldMk cId="451832677" sldId="289"/>
            <ac:spMk id="5" creationId="{00000000-0000-0000-0000-000000000000}"/>
          </ac:spMkLst>
        </pc:spChg>
        <pc:spChg chg="mod">
          <ac:chgData name="Barry Carter" userId="S::barry.carter@solent.ac.uk::d2ff36e9-fc42-4939-8b0b-c940ae2e703c" providerId="AD" clId="Web-{4DF7B66C-CE43-4CBC-8B1A-6A1B1AF99DDA}" dt="2018-06-08T14:36:30.061" v="5" actId="20577"/>
          <ac:spMkLst>
            <pc:docMk/>
            <pc:sldMk cId="451832677" sldId="289"/>
            <ac:spMk id="7" creationId="{00000000-0000-0000-0000-000000000000}"/>
          </ac:spMkLst>
        </pc:spChg>
        <pc:picChg chg="mod">
          <ac:chgData name="Barry Carter" userId="S::barry.carter@solent.ac.uk::d2ff36e9-fc42-4939-8b0b-c940ae2e703c" providerId="AD" clId="Web-{4DF7B66C-CE43-4CBC-8B1A-6A1B1AF99DDA}" dt="2018-06-08T14:36:46.639" v="7" actId="1076"/>
          <ac:picMkLst>
            <pc:docMk/>
            <pc:sldMk cId="451832677" sldId="289"/>
            <ac:picMk id="10" creationId="{00000000-0000-0000-0000-000000000000}"/>
          </ac:picMkLst>
        </pc:picChg>
      </pc:sldChg>
    </pc:docChg>
  </pc:docChgLst>
  <pc:docChgLst>
    <pc:chgData name="Barry Carter" userId="S::barry.carter@solent.ac.uk::d2ff36e9-fc42-4939-8b0b-c940ae2e703c" providerId="AD" clId="Web-{B33964DE-A9C1-4966-9FFD-9FA7583A6744}"/>
    <pc:docChg chg="modSld">
      <pc:chgData name="Barry Carter" userId="S::barry.carter@solent.ac.uk::d2ff36e9-fc42-4939-8b0b-c940ae2e703c" providerId="AD" clId="Web-{B33964DE-A9C1-4966-9FFD-9FA7583A6744}" dt="2018-06-07T13:56:06.272" v="2312" actId="20577"/>
      <pc:docMkLst>
        <pc:docMk/>
      </pc:docMkLst>
      <pc:sldChg chg="addSp modSp">
        <pc:chgData name="Barry Carter" userId="S::barry.carter@solent.ac.uk::d2ff36e9-fc42-4939-8b0b-c940ae2e703c" providerId="AD" clId="Web-{B33964DE-A9C1-4966-9FFD-9FA7583A6744}" dt="2018-06-07T13:56:06.272" v="2312" actId="20577"/>
        <pc:sldMkLst>
          <pc:docMk/>
          <pc:sldMk cId="410122406" sldId="296"/>
        </pc:sldMkLst>
        <pc:spChg chg="add mod">
          <ac:chgData name="Barry Carter" userId="S::barry.carter@solent.ac.uk::d2ff36e9-fc42-4939-8b0b-c940ae2e703c" providerId="AD" clId="Web-{B33964DE-A9C1-4966-9FFD-9FA7583A6744}" dt="2018-06-07T13:51:25.982" v="2199" actId="20577"/>
          <ac:spMkLst>
            <pc:docMk/>
            <pc:sldMk cId="410122406" sldId="296"/>
            <ac:spMk id="4" creationId="{192D26C5-6879-4AFB-8187-482D67643682}"/>
          </ac:spMkLst>
        </pc:spChg>
        <pc:spChg chg="mod">
          <ac:chgData name="Barry Carter" userId="S::barry.carter@solent.ac.uk::d2ff36e9-fc42-4939-8b0b-c940ae2e703c" providerId="AD" clId="Web-{B33964DE-A9C1-4966-9FFD-9FA7583A6744}" dt="2018-06-07T12:52:01.926" v="101" actId="20577"/>
          <ac:spMkLst>
            <pc:docMk/>
            <pc:sldMk cId="410122406" sldId="296"/>
            <ac:spMk id="5" creationId="{00000000-0000-0000-0000-000000000000}"/>
          </ac:spMkLst>
        </pc:spChg>
        <pc:spChg chg="mod">
          <ac:chgData name="Barry Carter" userId="S::barry.carter@solent.ac.uk::d2ff36e9-fc42-4939-8b0b-c940ae2e703c" providerId="AD" clId="Web-{B33964DE-A9C1-4966-9FFD-9FA7583A6744}" dt="2018-06-07T13:53:14.845" v="2243" actId="20577"/>
          <ac:spMkLst>
            <pc:docMk/>
            <pc:sldMk cId="410122406" sldId="296"/>
            <ac:spMk id="6" creationId="{00000000-0000-0000-0000-000000000000}"/>
          </ac:spMkLst>
        </pc:spChg>
        <pc:spChg chg="mod">
          <ac:chgData name="Barry Carter" userId="S::barry.carter@solent.ac.uk::d2ff36e9-fc42-4939-8b0b-c940ae2e703c" providerId="AD" clId="Web-{B33964DE-A9C1-4966-9FFD-9FA7583A6744}" dt="2018-06-07T13:19:09.909" v="984" actId="14100"/>
          <ac:spMkLst>
            <pc:docMk/>
            <pc:sldMk cId="410122406" sldId="296"/>
            <ac:spMk id="7" creationId="{00000000-0000-0000-0000-000000000000}"/>
          </ac:spMkLst>
        </pc:spChg>
        <pc:spChg chg="mod">
          <ac:chgData name="Barry Carter" userId="S::barry.carter@solent.ac.uk::d2ff36e9-fc42-4939-8b0b-c940ae2e703c" providerId="AD" clId="Web-{B33964DE-A9C1-4966-9FFD-9FA7583A6744}" dt="2018-06-07T13:56:06.272" v="2312"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B909E8F-C182-4982-9D7D-D1C9BCE6997E}"/>
    <pc:docChg chg="modSld">
      <pc:chgData name="Barry Carter" userId="S::barry.carter@solent.ac.uk::d2ff36e9-fc42-4939-8b0b-c940ae2e703c" providerId="AD" clId="Web-{BB909E8F-C182-4982-9D7D-D1C9BCE6997E}" dt="2018-06-07T10:49:27.667" v="127" actId="14100"/>
      <pc:docMkLst>
        <pc:docMk/>
      </pc:docMkLst>
      <pc:sldChg chg="addSp modSp">
        <pc:chgData name="Barry Carter" userId="S::barry.carter@solent.ac.uk::d2ff36e9-fc42-4939-8b0b-c940ae2e703c" providerId="AD" clId="Web-{BB909E8F-C182-4982-9D7D-D1C9BCE6997E}" dt="2018-06-07T10:49:27.667" v="127" actId="14100"/>
        <pc:sldMkLst>
          <pc:docMk/>
          <pc:sldMk cId="410122406" sldId="296"/>
        </pc:sldMkLst>
        <pc:spChg chg="add mod">
          <ac:chgData name="Barry Carter" userId="S::barry.carter@solent.ac.uk::d2ff36e9-fc42-4939-8b0b-c940ae2e703c" providerId="AD" clId="Web-{BB909E8F-C182-4982-9D7D-D1C9BCE6997E}" dt="2018-06-07T10:47:19.231" v="30" actId="20577"/>
          <ac:spMkLst>
            <pc:docMk/>
            <pc:sldMk cId="410122406" sldId="296"/>
            <ac:spMk id="3" creationId="{D7890436-097C-4795-A67E-EE99771CF6C6}"/>
          </ac:spMkLst>
        </pc:spChg>
        <pc:spChg chg="mod">
          <ac:chgData name="Barry Carter" userId="S::barry.carter@solent.ac.uk::d2ff36e9-fc42-4939-8b0b-c940ae2e703c" providerId="AD" clId="Web-{BB909E8F-C182-4982-9D7D-D1C9BCE6997E}" dt="2018-06-07T10:49:27.667" v="127" actId="14100"/>
          <ac:spMkLst>
            <pc:docMk/>
            <pc:sldMk cId="410122406" sldId="296"/>
            <ac:spMk id="6" creationId="{00000000-0000-0000-0000-000000000000}"/>
          </ac:spMkLst>
        </pc:spChg>
        <pc:spChg chg="mod">
          <ac:chgData name="Barry Carter" userId="S::barry.carter@solent.ac.uk::d2ff36e9-fc42-4939-8b0b-c940ae2e703c" providerId="AD" clId="Web-{BB909E8F-C182-4982-9D7D-D1C9BCE6997E}" dt="2018-06-07T10:48:59.402" v="125" actId="20577"/>
          <ac:spMkLst>
            <pc:docMk/>
            <pc:sldMk cId="410122406" sldId="296"/>
            <ac:spMk id="7" creationId="{00000000-0000-0000-0000-000000000000}"/>
          </ac:spMkLst>
        </pc:spChg>
      </pc:sldChg>
    </pc:docChg>
  </pc:docChgLst>
  <pc:docChgLst>
    <pc:chgData name="Andrew Leak" userId="S::andrew.leak@solent.ac.uk::043497af-deb9-4f5f-a809-26438eb3c7f7" providerId="AD" clId="Web-{E1587BE9-1290-447A-9898-E9B692B6AAFC}"/>
    <pc:docChg chg="modSld">
      <pc:chgData name="Andrew Leak" userId="S::andrew.leak@solent.ac.uk::043497af-deb9-4f5f-a809-26438eb3c7f7" providerId="AD" clId="Web-{E1587BE9-1290-447A-9898-E9B692B6AAFC}" dt="2018-06-07T11:38:37.320" v="23" actId="20577"/>
      <pc:docMkLst>
        <pc:docMk/>
      </pc:docMkLst>
      <pc:sldChg chg="modSp">
        <pc:chgData name="Andrew Leak" userId="S::andrew.leak@solent.ac.uk::043497af-deb9-4f5f-a809-26438eb3c7f7" providerId="AD" clId="Web-{E1587BE9-1290-447A-9898-E9B692B6AAFC}" dt="2018-06-07T11:38:37.320" v="23" actId="20577"/>
        <pc:sldMkLst>
          <pc:docMk/>
          <pc:sldMk cId="4203446582" sldId="294"/>
        </pc:sldMkLst>
        <pc:spChg chg="mod">
          <ac:chgData name="Andrew Leak" userId="S::andrew.leak@solent.ac.uk::043497af-deb9-4f5f-a809-26438eb3c7f7" providerId="AD" clId="Web-{E1587BE9-1290-447A-9898-E9B692B6AAFC}" dt="2018-06-07T11:38:37.320" v="23" actId="20577"/>
          <ac:spMkLst>
            <pc:docMk/>
            <pc:sldMk cId="4203446582" sldId="294"/>
            <ac:spMk id="6" creationId="{00000000-0000-0000-0000-000000000000}"/>
          </ac:spMkLst>
        </pc:spChg>
      </pc:sldChg>
      <pc:sldChg chg="modSp">
        <pc:chgData name="Andrew Leak" userId="S::andrew.leak@solent.ac.uk::043497af-deb9-4f5f-a809-26438eb3c7f7" providerId="AD" clId="Web-{E1587BE9-1290-447A-9898-E9B692B6AAFC}" dt="2018-06-07T11:36:32.806" v="5" actId="20577"/>
        <pc:sldMkLst>
          <pc:docMk/>
          <pc:sldMk cId="1160132986" sldId="295"/>
        </pc:sldMkLst>
        <pc:spChg chg="mod">
          <ac:chgData name="Andrew Leak" userId="S::andrew.leak@solent.ac.uk::043497af-deb9-4f5f-a809-26438eb3c7f7" providerId="AD" clId="Web-{E1587BE9-1290-447A-9898-E9B692B6AAFC}" dt="2018-06-07T11:36:32.806" v="5" actId="20577"/>
          <ac:spMkLst>
            <pc:docMk/>
            <pc:sldMk cId="1160132986" sldId="295"/>
            <ac:spMk id="6" creationId="{00000000-0000-0000-0000-000000000000}"/>
          </ac:spMkLst>
        </pc:spChg>
      </pc:sldChg>
    </pc:docChg>
  </pc:docChgLst>
  <pc:docChgLst>
    <pc:chgData name="Kenton Wheeler" userId="49fce512-ddc8-48aa-b34b-6688deb8c326" providerId="ADAL" clId="{AFC00C03-1B6A-4851-9EE0-922AE34477D9}"/>
    <pc:docChg chg="undo custSel delSld modSld sldOrd">
      <pc:chgData name="Kenton Wheeler" userId="49fce512-ddc8-48aa-b34b-6688deb8c326" providerId="ADAL" clId="{AFC00C03-1B6A-4851-9EE0-922AE34477D9}" dt="2020-02-11T10:30:44.707" v="1774" actId="20577"/>
      <pc:docMkLst>
        <pc:docMk/>
      </pc:docMkLst>
      <pc:sldChg chg="del">
        <pc:chgData name="Kenton Wheeler" userId="49fce512-ddc8-48aa-b34b-6688deb8c326" providerId="ADAL" clId="{AFC00C03-1B6A-4851-9EE0-922AE34477D9}" dt="2020-02-09T16:18:32.182" v="706" actId="47"/>
        <pc:sldMkLst>
          <pc:docMk/>
          <pc:sldMk cId="1152728817" sldId="299"/>
        </pc:sldMkLst>
      </pc:sldChg>
      <pc:sldChg chg="modSp">
        <pc:chgData name="Kenton Wheeler" userId="49fce512-ddc8-48aa-b34b-6688deb8c326" providerId="ADAL" clId="{AFC00C03-1B6A-4851-9EE0-922AE34477D9}" dt="2020-02-09T16:21:18.350" v="789" actId="1035"/>
        <pc:sldMkLst>
          <pc:docMk/>
          <pc:sldMk cId="2620300320" sldId="300"/>
        </pc:sldMkLst>
        <pc:spChg chg="mod">
          <ac:chgData name="Kenton Wheeler" userId="49fce512-ddc8-48aa-b34b-6688deb8c326" providerId="ADAL" clId="{AFC00C03-1B6A-4851-9EE0-922AE34477D9}" dt="2020-02-09T16:19:20.911" v="758" actId="20577"/>
          <ac:spMkLst>
            <pc:docMk/>
            <pc:sldMk cId="2620300320" sldId="300"/>
            <ac:spMk id="4" creationId="{00000000-0000-0000-0000-000000000000}"/>
          </ac:spMkLst>
        </pc:spChg>
        <pc:spChg chg="mod">
          <ac:chgData name="Kenton Wheeler" userId="49fce512-ddc8-48aa-b34b-6688deb8c326" providerId="ADAL" clId="{AFC00C03-1B6A-4851-9EE0-922AE34477D9}" dt="2020-02-09T16:21:07.368" v="776" actId="255"/>
          <ac:spMkLst>
            <pc:docMk/>
            <pc:sldMk cId="2620300320" sldId="300"/>
            <ac:spMk id="5" creationId="{00000000-0000-0000-0000-000000000000}"/>
          </ac:spMkLst>
        </pc:spChg>
        <pc:spChg chg="mod">
          <ac:chgData name="Kenton Wheeler" userId="49fce512-ddc8-48aa-b34b-6688deb8c326" providerId="ADAL" clId="{AFC00C03-1B6A-4851-9EE0-922AE34477D9}" dt="2020-02-09T16:21:18.350" v="789" actId="1035"/>
          <ac:spMkLst>
            <pc:docMk/>
            <pc:sldMk cId="2620300320" sldId="300"/>
            <ac:spMk id="8" creationId="{00000000-0000-0000-0000-000000000000}"/>
          </ac:spMkLst>
        </pc:spChg>
        <pc:graphicFrameChg chg="mod modGraphic">
          <ac:chgData name="Kenton Wheeler" userId="49fce512-ddc8-48aa-b34b-6688deb8c326" providerId="ADAL" clId="{AFC00C03-1B6A-4851-9EE0-922AE34477D9}" dt="2020-02-09T16:21:18.350" v="789" actId="1035"/>
          <ac:graphicFrameMkLst>
            <pc:docMk/>
            <pc:sldMk cId="2620300320" sldId="300"/>
            <ac:graphicFrameMk id="7" creationId="{00000000-0000-0000-0000-000000000000}"/>
          </ac:graphicFrameMkLst>
        </pc:graphicFrameChg>
      </pc:sldChg>
      <pc:sldChg chg="modSp">
        <pc:chgData name="Kenton Wheeler" userId="49fce512-ddc8-48aa-b34b-6688deb8c326" providerId="ADAL" clId="{AFC00C03-1B6A-4851-9EE0-922AE34477D9}" dt="2020-02-09T16:19:05.736" v="713" actId="20577"/>
        <pc:sldMkLst>
          <pc:docMk/>
          <pc:sldMk cId="1264919818" sldId="301"/>
        </pc:sldMkLst>
        <pc:spChg chg="mod">
          <ac:chgData name="Kenton Wheeler" userId="49fce512-ddc8-48aa-b34b-6688deb8c326" providerId="ADAL" clId="{AFC00C03-1B6A-4851-9EE0-922AE34477D9}" dt="2020-02-09T16:19:05.736" v="713" actId="20577"/>
          <ac:spMkLst>
            <pc:docMk/>
            <pc:sldMk cId="1264919818" sldId="301"/>
            <ac:spMk id="5" creationId="{00000000-0000-0000-0000-000000000000}"/>
          </ac:spMkLst>
        </pc:spChg>
      </pc:sldChg>
      <pc:sldChg chg="modSp ord">
        <pc:chgData name="Kenton Wheeler" userId="49fce512-ddc8-48aa-b34b-6688deb8c326" providerId="ADAL" clId="{AFC00C03-1B6A-4851-9EE0-922AE34477D9}" dt="2020-02-09T16:25:10.572" v="801"/>
        <pc:sldMkLst>
          <pc:docMk/>
          <pc:sldMk cId="610298137" sldId="302"/>
        </pc:sldMkLst>
        <pc:spChg chg="mod">
          <ac:chgData name="Kenton Wheeler" userId="49fce512-ddc8-48aa-b34b-6688deb8c326" providerId="ADAL" clId="{AFC00C03-1B6A-4851-9EE0-922AE34477D9}" dt="2020-02-09T16:25:06.370" v="799" actId="20577"/>
          <ac:spMkLst>
            <pc:docMk/>
            <pc:sldMk cId="610298137" sldId="302"/>
            <ac:spMk id="4" creationId="{00000000-0000-0000-0000-000000000000}"/>
          </ac:spMkLst>
        </pc:spChg>
        <pc:spChg chg="mod">
          <ac:chgData name="Kenton Wheeler" userId="49fce512-ddc8-48aa-b34b-6688deb8c326" providerId="ADAL" clId="{AFC00C03-1B6A-4851-9EE0-922AE34477D9}" dt="2020-02-09T16:24:51.671" v="797" actId="207"/>
          <ac:spMkLst>
            <pc:docMk/>
            <pc:sldMk cId="610298137" sldId="302"/>
            <ac:spMk id="5" creationId="{00000000-0000-0000-0000-000000000000}"/>
          </ac:spMkLst>
        </pc:spChg>
      </pc:sldChg>
      <pc:sldChg chg="modSp">
        <pc:chgData name="Kenton Wheeler" userId="49fce512-ddc8-48aa-b34b-6688deb8c326" providerId="ADAL" clId="{AFC00C03-1B6A-4851-9EE0-922AE34477D9}" dt="2020-02-09T16:26:04.716" v="818" actId="20577"/>
        <pc:sldMkLst>
          <pc:docMk/>
          <pc:sldMk cId="788817220" sldId="303"/>
        </pc:sldMkLst>
        <pc:spChg chg="mod">
          <ac:chgData name="Kenton Wheeler" userId="49fce512-ddc8-48aa-b34b-6688deb8c326" providerId="ADAL" clId="{AFC00C03-1B6A-4851-9EE0-922AE34477D9}" dt="2020-02-09T16:26:04.716" v="818" actId="20577"/>
          <ac:spMkLst>
            <pc:docMk/>
            <pc:sldMk cId="788817220" sldId="303"/>
            <ac:spMk id="4" creationId="{00000000-0000-0000-0000-000000000000}"/>
          </ac:spMkLst>
        </pc:spChg>
        <pc:spChg chg="mod">
          <ac:chgData name="Kenton Wheeler" userId="49fce512-ddc8-48aa-b34b-6688deb8c326" providerId="ADAL" clId="{AFC00C03-1B6A-4851-9EE0-922AE34477D9}" dt="2020-02-09T16:03:16.988" v="175" actId="20577"/>
          <ac:spMkLst>
            <pc:docMk/>
            <pc:sldMk cId="788817220" sldId="303"/>
            <ac:spMk id="5" creationId="{00000000-0000-0000-0000-000000000000}"/>
          </ac:spMkLst>
        </pc:spChg>
      </pc:sldChg>
      <pc:sldChg chg="modSp">
        <pc:chgData name="Kenton Wheeler" userId="49fce512-ddc8-48aa-b34b-6688deb8c326" providerId="ADAL" clId="{AFC00C03-1B6A-4851-9EE0-922AE34477D9}" dt="2020-02-09T16:26:50.987" v="823" actId="207"/>
        <pc:sldMkLst>
          <pc:docMk/>
          <pc:sldMk cId="2296103282" sldId="304"/>
        </pc:sldMkLst>
        <pc:spChg chg="mod">
          <ac:chgData name="Kenton Wheeler" userId="49fce512-ddc8-48aa-b34b-6688deb8c326" providerId="ADAL" clId="{AFC00C03-1B6A-4851-9EE0-922AE34477D9}" dt="2020-02-09T16:26:50.987" v="823" actId="207"/>
          <ac:spMkLst>
            <pc:docMk/>
            <pc:sldMk cId="2296103282" sldId="304"/>
            <ac:spMk id="5" creationId="{00000000-0000-0000-0000-000000000000}"/>
          </ac:spMkLst>
        </pc:spChg>
      </pc:sldChg>
      <pc:sldChg chg="modSp">
        <pc:chgData name="Kenton Wheeler" userId="49fce512-ddc8-48aa-b34b-6688deb8c326" providerId="ADAL" clId="{AFC00C03-1B6A-4851-9EE0-922AE34477D9}" dt="2020-02-09T16:25:15.524" v="803" actId="20577"/>
        <pc:sldMkLst>
          <pc:docMk/>
          <pc:sldMk cId="3762611239" sldId="305"/>
        </pc:sldMkLst>
        <pc:spChg chg="mod">
          <ac:chgData name="Kenton Wheeler" userId="49fce512-ddc8-48aa-b34b-6688deb8c326" providerId="ADAL" clId="{AFC00C03-1B6A-4851-9EE0-922AE34477D9}" dt="2020-02-09T16:25:15.524" v="803" actId="20577"/>
          <ac:spMkLst>
            <pc:docMk/>
            <pc:sldMk cId="3762611239" sldId="305"/>
            <ac:spMk id="4" creationId="{00000000-0000-0000-0000-000000000000}"/>
          </ac:spMkLst>
        </pc:spChg>
        <pc:spChg chg="mod">
          <ac:chgData name="Kenton Wheeler" userId="49fce512-ddc8-48aa-b34b-6688deb8c326" providerId="ADAL" clId="{AFC00C03-1B6A-4851-9EE0-922AE34477D9}" dt="2020-02-09T16:02:18.285" v="120" actId="20577"/>
          <ac:spMkLst>
            <pc:docMk/>
            <pc:sldMk cId="3762611239" sldId="305"/>
            <ac:spMk id="5" creationId="{00000000-0000-0000-0000-000000000000}"/>
          </ac:spMkLst>
        </pc:spChg>
      </pc:sldChg>
      <pc:sldChg chg="modSp">
        <pc:chgData name="Kenton Wheeler" userId="49fce512-ddc8-48aa-b34b-6688deb8c326" providerId="ADAL" clId="{AFC00C03-1B6A-4851-9EE0-922AE34477D9}" dt="2020-02-09T16:27:21.324" v="832" actId="207"/>
        <pc:sldMkLst>
          <pc:docMk/>
          <pc:sldMk cId="1799740959" sldId="306"/>
        </pc:sldMkLst>
        <pc:spChg chg="mod">
          <ac:chgData name="Kenton Wheeler" userId="49fce512-ddc8-48aa-b34b-6688deb8c326" providerId="ADAL" clId="{AFC00C03-1B6A-4851-9EE0-922AE34477D9}" dt="2020-02-09T16:27:21.324" v="832" actId="207"/>
          <ac:spMkLst>
            <pc:docMk/>
            <pc:sldMk cId="1799740959" sldId="306"/>
            <ac:spMk id="5" creationId="{00000000-0000-0000-0000-000000000000}"/>
          </ac:spMkLst>
        </pc:spChg>
      </pc:sldChg>
      <pc:sldChg chg="modSp">
        <pc:chgData name="Kenton Wheeler" userId="49fce512-ddc8-48aa-b34b-6688deb8c326" providerId="ADAL" clId="{AFC00C03-1B6A-4851-9EE0-922AE34477D9}" dt="2020-02-09T16:07:35.390" v="471" actId="20577"/>
        <pc:sldMkLst>
          <pc:docMk/>
          <pc:sldMk cId="4155394797" sldId="307"/>
        </pc:sldMkLst>
        <pc:spChg chg="mod">
          <ac:chgData name="Kenton Wheeler" userId="49fce512-ddc8-48aa-b34b-6688deb8c326" providerId="ADAL" clId="{AFC00C03-1B6A-4851-9EE0-922AE34477D9}" dt="2020-02-09T16:07:35.390" v="471" actId="20577"/>
          <ac:spMkLst>
            <pc:docMk/>
            <pc:sldMk cId="4155394797" sldId="307"/>
            <ac:spMk id="5" creationId="{00000000-0000-0000-0000-000000000000}"/>
          </ac:spMkLst>
        </pc:spChg>
      </pc:sldChg>
      <pc:sldChg chg="modSp">
        <pc:chgData name="Kenton Wheeler" userId="49fce512-ddc8-48aa-b34b-6688deb8c326" providerId="ADAL" clId="{AFC00C03-1B6A-4851-9EE0-922AE34477D9}" dt="2020-02-09T16:27:46.823" v="836" actId="207"/>
        <pc:sldMkLst>
          <pc:docMk/>
          <pc:sldMk cId="3185634777" sldId="308"/>
        </pc:sldMkLst>
        <pc:spChg chg="mod">
          <ac:chgData name="Kenton Wheeler" userId="49fce512-ddc8-48aa-b34b-6688deb8c326" providerId="ADAL" clId="{AFC00C03-1B6A-4851-9EE0-922AE34477D9}" dt="2020-02-09T16:27:46.823" v="836" actId="207"/>
          <ac:spMkLst>
            <pc:docMk/>
            <pc:sldMk cId="3185634777" sldId="308"/>
            <ac:spMk id="5" creationId="{00000000-0000-0000-0000-000000000000}"/>
          </ac:spMkLst>
        </pc:spChg>
      </pc:sldChg>
      <pc:sldChg chg="addSp modSp">
        <pc:chgData name="Kenton Wheeler" userId="49fce512-ddc8-48aa-b34b-6688deb8c326" providerId="ADAL" clId="{AFC00C03-1B6A-4851-9EE0-922AE34477D9}" dt="2020-02-09T16:45:21.802" v="1280" actId="20577"/>
        <pc:sldMkLst>
          <pc:docMk/>
          <pc:sldMk cId="3708990910" sldId="309"/>
        </pc:sldMkLst>
        <pc:spChg chg="add mod">
          <ac:chgData name="Kenton Wheeler" userId="49fce512-ddc8-48aa-b34b-6688deb8c326" providerId="ADAL" clId="{AFC00C03-1B6A-4851-9EE0-922AE34477D9}" dt="2020-02-09T16:45:21.802" v="1280" actId="20577"/>
          <ac:spMkLst>
            <pc:docMk/>
            <pc:sldMk cId="3708990910" sldId="309"/>
            <ac:spMk id="2" creationId="{53DD5C72-1860-4904-BCD2-CB9C7BDE2023}"/>
          </ac:spMkLst>
        </pc:spChg>
        <pc:spChg chg="mod">
          <ac:chgData name="Kenton Wheeler" userId="49fce512-ddc8-48aa-b34b-6688deb8c326" providerId="ADAL" clId="{AFC00C03-1B6A-4851-9EE0-922AE34477D9}" dt="2020-02-09T16:41:46.972" v="1179" actId="1076"/>
          <ac:spMkLst>
            <pc:docMk/>
            <pc:sldMk cId="3708990910" sldId="309"/>
            <ac:spMk id="5" creationId="{00000000-0000-0000-0000-000000000000}"/>
          </ac:spMkLst>
        </pc:spChg>
        <pc:spChg chg="add mod">
          <ac:chgData name="Kenton Wheeler" userId="49fce512-ddc8-48aa-b34b-6688deb8c326" providerId="ADAL" clId="{AFC00C03-1B6A-4851-9EE0-922AE34477D9}" dt="2020-02-09T16:45:16.726" v="1273" actId="20577"/>
          <ac:spMkLst>
            <pc:docMk/>
            <pc:sldMk cId="3708990910" sldId="309"/>
            <ac:spMk id="9" creationId="{548C1EA2-25F3-4CCC-9091-EAEF5C697411}"/>
          </ac:spMkLst>
        </pc:spChg>
        <pc:graphicFrameChg chg="add mod modGraphic">
          <ac:chgData name="Kenton Wheeler" userId="49fce512-ddc8-48aa-b34b-6688deb8c326" providerId="ADAL" clId="{AFC00C03-1B6A-4851-9EE0-922AE34477D9}" dt="2020-02-09T16:44:33.239" v="1259" actId="1076"/>
          <ac:graphicFrameMkLst>
            <pc:docMk/>
            <pc:sldMk cId="3708990910" sldId="309"/>
            <ac:graphicFrameMk id="7" creationId="{1C934E45-B192-4E1C-805E-9F2309FEF32B}"/>
          </ac:graphicFrameMkLst>
        </pc:graphicFrameChg>
        <pc:graphicFrameChg chg="add mod modGraphic">
          <ac:chgData name="Kenton Wheeler" userId="49fce512-ddc8-48aa-b34b-6688deb8c326" providerId="ADAL" clId="{AFC00C03-1B6A-4851-9EE0-922AE34477D9}" dt="2020-02-09T16:44:10.623" v="1256" actId="1076"/>
          <ac:graphicFrameMkLst>
            <pc:docMk/>
            <pc:sldMk cId="3708990910" sldId="309"/>
            <ac:graphicFrameMk id="8" creationId="{94E89ABF-D0DC-4B39-9A98-9F7DBB54CE04}"/>
          </ac:graphicFrameMkLst>
        </pc:graphicFrameChg>
      </pc:sldChg>
      <pc:sldChg chg="modSp">
        <pc:chgData name="Kenton Wheeler" userId="49fce512-ddc8-48aa-b34b-6688deb8c326" providerId="ADAL" clId="{AFC00C03-1B6A-4851-9EE0-922AE34477D9}" dt="2020-02-11T10:29:55.484" v="1699" actId="207"/>
        <pc:sldMkLst>
          <pc:docMk/>
          <pc:sldMk cId="2748466621" sldId="311"/>
        </pc:sldMkLst>
        <pc:spChg chg="mod">
          <ac:chgData name="Kenton Wheeler" userId="49fce512-ddc8-48aa-b34b-6688deb8c326" providerId="ADAL" clId="{AFC00C03-1B6A-4851-9EE0-922AE34477D9}" dt="2020-02-11T10:29:55.484" v="1699" actId="207"/>
          <ac:spMkLst>
            <pc:docMk/>
            <pc:sldMk cId="2748466621" sldId="311"/>
            <ac:spMk id="5" creationId="{00000000-0000-0000-0000-000000000000}"/>
          </ac:spMkLst>
        </pc:spChg>
      </pc:sldChg>
      <pc:sldChg chg="modSp">
        <pc:chgData name="Kenton Wheeler" userId="49fce512-ddc8-48aa-b34b-6688deb8c326" providerId="ADAL" clId="{AFC00C03-1B6A-4851-9EE0-922AE34477D9}" dt="2020-02-11T10:30:44.707" v="1774" actId="20577"/>
        <pc:sldMkLst>
          <pc:docMk/>
          <pc:sldMk cId="2972220576" sldId="312"/>
        </pc:sldMkLst>
        <pc:spChg chg="mod">
          <ac:chgData name="Kenton Wheeler" userId="49fce512-ddc8-48aa-b34b-6688deb8c326" providerId="ADAL" clId="{AFC00C03-1B6A-4851-9EE0-922AE34477D9}" dt="2020-02-11T10:30:44.707" v="1774" actId="20577"/>
          <ac:spMkLst>
            <pc:docMk/>
            <pc:sldMk cId="2972220576" sldId="312"/>
            <ac:spMk id="5" creationId="{00000000-0000-0000-0000-000000000000}"/>
          </ac:spMkLst>
        </pc:spChg>
      </pc:sldChg>
    </pc:docChg>
  </pc:docChgLst>
  <pc:docChgLst>
    <pc:chgData name="Andrew Leak" userId="S::andrew.leak@solent.ac.uk::043497af-deb9-4f5f-a809-26438eb3c7f7" providerId="AD" clId="Web-{0DF1A3AC-B0CD-47B4-9033-3DB7C74A0BA8}"/>
    <pc:docChg chg="modSld">
      <pc:chgData name="Andrew Leak" userId="S::andrew.leak@solent.ac.uk::043497af-deb9-4f5f-a809-26438eb3c7f7" providerId="AD" clId="Web-{0DF1A3AC-B0CD-47B4-9033-3DB7C74A0BA8}" dt="2018-06-07T14:01:35.311" v="1" actId="20577"/>
      <pc:docMkLst>
        <pc:docMk/>
      </pc:docMkLst>
      <pc:sldChg chg="modSp">
        <pc:chgData name="Andrew Leak" userId="S::andrew.leak@solent.ac.uk::043497af-deb9-4f5f-a809-26438eb3c7f7" providerId="AD" clId="Web-{0DF1A3AC-B0CD-47B4-9033-3DB7C74A0BA8}" dt="2018-06-07T14:01:35.311" v="1" actId="20577"/>
        <pc:sldMkLst>
          <pc:docMk/>
          <pc:sldMk cId="410122406" sldId="296"/>
        </pc:sldMkLst>
        <pc:spChg chg="mod">
          <ac:chgData name="Andrew Leak" userId="S::andrew.leak@solent.ac.uk::043497af-deb9-4f5f-a809-26438eb3c7f7" providerId="AD" clId="Web-{0DF1A3AC-B0CD-47B4-9033-3DB7C74A0BA8}" dt="2018-06-07T14:01:35.311" v="1" actId="20577"/>
          <ac:spMkLst>
            <pc:docMk/>
            <pc:sldMk cId="410122406" sldId="29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11/02/2020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2680019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417812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2674775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1713968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393710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183739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52762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30077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39829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4042568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232587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66179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1396524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1040610" y="2906395"/>
            <a:ext cx="8839200" cy="852805"/>
          </a:xfrm>
        </p:spPr>
        <p:txBody>
          <a:bodyPr>
            <a:normAutofit/>
          </a:bodyPr>
          <a:lstStyle/>
          <a:p>
            <a:r>
              <a:rPr lang="en-US" sz="3600" dirty="0" err="1"/>
              <a:t>summarisinG</a:t>
            </a:r>
            <a:r>
              <a:rPr lang="en-US" sz="3600" dirty="0"/>
              <a:t> data </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 : EXAMPLE 5</a:t>
            </a:r>
            <a:endParaRPr lang="en-GB" dirty="0"/>
          </a:p>
        </p:txBody>
      </p:sp>
      <p:sp>
        <p:nvSpPr>
          <p:cNvPr id="5" name="TextBox 14"/>
          <p:cNvSpPr txBox="1"/>
          <p:nvPr/>
        </p:nvSpPr>
        <p:spPr>
          <a:xfrm>
            <a:off x="311254" y="1027801"/>
            <a:ext cx="9987653" cy="440120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the number of employees and their average salary for each job excluding the PRESIDENT that has an average monthly salary of 2000 or more. </a:t>
            </a:r>
          </a:p>
          <a:p>
            <a:endParaRPr lang="en-GB" sz="2800" dirty="0"/>
          </a:p>
          <a:p>
            <a:r>
              <a:rPr lang="en-GB" sz="2800" dirty="0"/>
              <a:t>SELECT job, </a:t>
            </a:r>
            <a:r>
              <a:rPr lang="en-GB" sz="2800" dirty="0">
                <a:solidFill>
                  <a:srgbClr val="FF0000"/>
                </a:solidFill>
              </a:rPr>
              <a:t>COUNT(</a:t>
            </a:r>
            <a:r>
              <a:rPr lang="en-GB" sz="2800" dirty="0" err="1">
                <a:solidFill>
                  <a:srgbClr val="FF0000"/>
                </a:solidFill>
              </a:rPr>
              <a:t>empno</a:t>
            </a:r>
            <a:r>
              <a:rPr lang="en-GB" sz="2800" dirty="0">
                <a:solidFill>
                  <a:srgbClr val="FF0000"/>
                </a:solidFill>
              </a:rPr>
              <a:t>) </a:t>
            </a:r>
            <a:r>
              <a:rPr lang="en-GB" sz="2800" dirty="0"/>
              <a:t>AS '</a:t>
            </a:r>
            <a:r>
              <a:rPr lang="en-GB" sz="2800" dirty="0" err="1"/>
              <a:t>No.of</a:t>
            </a:r>
            <a:r>
              <a:rPr lang="en-GB" sz="2800" dirty="0"/>
              <a:t> Employees’, </a:t>
            </a:r>
          </a:p>
          <a:p>
            <a:r>
              <a:rPr lang="en-GB" sz="2800" dirty="0">
                <a:solidFill>
                  <a:srgbClr val="FF0000"/>
                </a:solidFill>
              </a:rPr>
              <a:t>AVG(</a:t>
            </a:r>
            <a:r>
              <a:rPr lang="en-GB" sz="2800" dirty="0" err="1">
                <a:solidFill>
                  <a:srgbClr val="FF0000"/>
                </a:solidFill>
              </a:rPr>
              <a:t>monthly_sal</a:t>
            </a:r>
            <a:r>
              <a:rPr lang="en-GB" sz="2800" dirty="0">
                <a:solidFill>
                  <a:srgbClr val="FF0000"/>
                </a:solidFill>
              </a:rPr>
              <a:t>) </a:t>
            </a:r>
            <a:r>
              <a:rPr lang="en-GB" sz="2800" dirty="0"/>
              <a:t>AS ‘Average Salary'</a:t>
            </a:r>
          </a:p>
          <a:p>
            <a:r>
              <a:rPr lang="en-GB" sz="2800" dirty="0"/>
              <a:t>FROM </a:t>
            </a:r>
            <a:r>
              <a:rPr lang="en-GB" sz="2800" dirty="0" err="1"/>
              <a:t>emp</a:t>
            </a:r>
            <a:endParaRPr lang="en-GB" sz="2800" dirty="0"/>
          </a:p>
          <a:p>
            <a:r>
              <a:rPr lang="en-GB" sz="2800" dirty="0"/>
              <a:t>WHERE job &lt;&gt; ‘PRESIDENT’</a:t>
            </a:r>
          </a:p>
          <a:p>
            <a:r>
              <a:rPr lang="en-GB" sz="2800" dirty="0">
                <a:solidFill>
                  <a:srgbClr val="FF0000"/>
                </a:solidFill>
              </a:rPr>
              <a:t>GROUP BY job</a:t>
            </a:r>
          </a:p>
          <a:p>
            <a:r>
              <a:rPr lang="en-GB" sz="2800" dirty="0">
                <a:solidFill>
                  <a:srgbClr val="FF0000"/>
                </a:solidFill>
              </a:rPr>
              <a:t>HAVING AVG(</a:t>
            </a:r>
            <a:r>
              <a:rPr lang="en-GB" sz="2800" dirty="0" err="1">
                <a:solidFill>
                  <a:srgbClr val="FF0000"/>
                </a:solidFill>
              </a:rPr>
              <a:t>monthly_sal</a:t>
            </a:r>
            <a:r>
              <a:rPr lang="en-GB" sz="2800" dirty="0">
                <a:solidFill>
                  <a:srgbClr val="FF0000"/>
                </a:solidFill>
              </a:rPr>
              <a:t>) &gt;= 2000</a:t>
            </a:r>
            <a:r>
              <a:rPr lang="en-GB" sz="2800" dirty="0"/>
              <a:t>;</a:t>
            </a:r>
          </a:p>
        </p:txBody>
      </p:sp>
      <p:sp>
        <p:nvSpPr>
          <p:cNvPr id="7" name="TextBox 6"/>
          <p:cNvSpPr txBox="1"/>
          <p:nvPr/>
        </p:nvSpPr>
        <p:spPr>
          <a:xfrm>
            <a:off x="1263730" y="5429006"/>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graphicFrame>
        <p:nvGraphicFramePr>
          <p:cNvPr id="2" name="Table 1"/>
          <p:cNvGraphicFramePr>
            <a:graphicFrameLocks noGrp="1"/>
          </p:cNvGraphicFramePr>
          <p:nvPr>
            <p:extLst>
              <p:ext uri="{D42A27DB-BD31-4B8C-83A1-F6EECF244321}">
                <p14:modId xmlns:p14="http://schemas.microsoft.com/office/powerpoint/2010/main" val="747564941"/>
              </p:ext>
            </p:extLst>
          </p:nvPr>
        </p:nvGraphicFramePr>
        <p:xfrm>
          <a:off x="1263730" y="5803370"/>
          <a:ext cx="8276113" cy="1116330"/>
        </p:xfrm>
        <a:graphic>
          <a:graphicData uri="http://schemas.openxmlformats.org/drawingml/2006/table">
            <a:tbl>
              <a:tblPr/>
              <a:tblGrid>
                <a:gridCol w="1648354">
                  <a:extLst>
                    <a:ext uri="{9D8B030D-6E8A-4147-A177-3AD203B41FA5}">
                      <a16:colId xmlns:a16="http://schemas.microsoft.com/office/drawing/2014/main" val="20000"/>
                    </a:ext>
                  </a:extLst>
                </a:gridCol>
                <a:gridCol w="2884620">
                  <a:extLst>
                    <a:ext uri="{9D8B030D-6E8A-4147-A177-3AD203B41FA5}">
                      <a16:colId xmlns:a16="http://schemas.microsoft.com/office/drawing/2014/main" val="20001"/>
                    </a:ext>
                  </a:extLst>
                </a:gridCol>
                <a:gridCol w="3743139">
                  <a:extLst>
                    <a:ext uri="{9D8B030D-6E8A-4147-A177-3AD203B41FA5}">
                      <a16:colId xmlns:a16="http://schemas.microsoft.com/office/drawing/2014/main" val="20002"/>
                    </a:ext>
                  </a:extLst>
                </a:gridCol>
              </a:tblGrid>
              <a:tr h="332591">
                <a:tc>
                  <a:txBody>
                    <a:bodyPr/>
                    <a:lstStyle/>
                    <a:p>
                      <a:pPr algn="ctr" fontAlgn="ctr"/>
                      <a:r>
                        <a:rPr lang="en-GB" sz="2400" b="1" i="0" u="none" strike="noStrike" dirty="0">
                          <a:solidFill>
                            <a:srgbClr val="0070C0"/>
                          </a:solidFill>
                          <a:effectLst/>
                          <a:latin typeface="Calibri" panose="020F0502020204030204" pitchFamily="34" charset="0"/>
                        </a:rPr>
                        <a:t>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No. of Employees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Average 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32591">
                <a:tc>
                  <a:txBody>
                    <a:bodyPr/>
                    <a:lstStyle/>
                    <a:p>
                      <a:pPr algn="l" fontAlgn="b"/>
                      <a:r>
                        <a:rPr lang="en-GB" sz="2400" b="0" i="0" u="none" strike="noStrike" dirty="0">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32591">
                <a:tc>
                  <a:txBody>
                    <a:bodyPr/>
                    <a:lstStyle/>
                    <a:p>
                      <a:pPr algn="l" fontAlgn="b"/>
                      <a:r>
                        <a:rPr lang="en-GB" sz="2400" b="0" i="0" u="none" strike="noStrike" dirty="0">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2758.3333333333335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bl>
          </a:graphicData>
        </a:graphic>
      </p:graphicFrame>
      <p:sp>
        <p:nvSpPr>
          <p:cNvPr id="8"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318563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794240" cy="1036577"/>
          </a:xfrm>
        </p:spPr>
        <p:txBody>
          <a:bodyPr>
            <a:noAutofit/>
          </a:bodyPr>
          <a:lstStyle/>
          <a:p>
            <a:r>
              <a:rPr lang="en-GB" dirty="0" err="1">
                <a:solidFill>
                  <a:schemeClr val="accent1"/>
                </a:solidFill>
              </a:rPr>
              <a:t>SummarisED</a:t>
            </a:r>
            <a:r>
              <a:rPr lang="en-GB" dirty="0">
                <a:solidFill>
                  <a:schemeClr val="accent1"/>
                </a:solidFill>
              </a:rPr>
              <a:t> data THAT MATCHES CERTAIN </a:t>
            </a:r>
            <a:r>
              <a:rPr lang="en-GB" dirty="0" err="1">
                <a:solidFill>
                  <a:schemeClr val="accent1"/>
                </a:solidFill>
              </a:rPr>
              <a:t>CRITERIa</a:t>
            </a:r>
            <a:endParaRPr lang="en-GB" dirty="0"/>
          </a:p>
        </p:txBody>
      </p:sp>
      <p:sp>
        <p:nvSpPr>
          <p:cNvPr id="5" name="TextBox 14"/>
          <p:cNvSpPr txBox="1"/>
          <p:nvPr/>
        </p:nvSpPr>
        <p:spPr>
          <a:xfrm>
            <a:off x="311254" y="5416727"/>
            <a:ext cx="9987653" cy="156966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The WHERE clause excludes rows that don’t match the WHERE condition first. The GROUP BY clause then summarises the remaining rows and the HAVING clause then excludes summarised rows that don’t match the HAVING condition. </a:t>
            </a:r>
          </a:p>
        </p:txBody>
      </p:sp>
      <p:sp>
        <p:nvSpPr>
          <p:cNvPr id="6"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graphicFrame>
        <p:nvGraphicFramePr>
          <p:cNvPr id="7" name="Table 6">
            <a:extLst>
              <a:ext uri="{FF2B5EF4-FFF2-40B4-BE49-F238E27FC236}">
                <a16:creationId xmlns:a16="http://schemas.microsoft.com/office/drawing/2014/main" id="{1C934E45-B192-4E1C-805E-9F2309FEF32B}"/>
              </a:ext>
            </a:extLst>
          </p:cNvPr>
          <p:cNvGraphicFramePr>
            <a:graphicFrameLocks noGrp="1"/>
          </p:cNvGraphicFramePr>
          <p:nvPr>
            <p:extLst>
              <p:ext uri="{D42A27DB-BD31-4B8C-83A1-F6EECF244321}">
                <p14:modId xmlns:p14="http://schemas.microsoft.com/office/powerpoint/2010/main" val="3831483294"/>
              </p:ext>
            </p:extLst>
          </p:nvPr>
        </p:nvGraphicFramePr>
        <p:xfrm>
          <a:off x="504667" y="2042509"/>
          <a:ext cx="7234280" cy="933450"/>
        </p:xfrm>
        <a:graphic>
          <a:graphicData uri="http://schemas.openxmlformats.org/drawingml/2006/table">
            <a:tbl>
              <a:tblPr/>
              <a:tblGrid>
                <a:gridCol w="1440852">
                  <a:extLst>
                    <a:ext uri="{9D8B030D-6E8A-4147-A177-3AD203B41FA5}">
                      <a16:colId xmlns:a16="http://schemas.microsoft.com/office/drawing/2014/main" val="20000"/>
                    </a:ext>
                  </a:extLst>
                </a:gridCol>
                <a:gridCol w="2521492">
                  <a:extLst>
                    <a:ext uri="{9D8B030D-6E8A-4147-A177-3AD203B41FA5}">
                      <a16:colId xmlns:a16="http://schemas.microsoft.com/office/drawing/2014/main" val="20001"/>
                    </a:ext>
                  </a:extLst>
                </a:gridCol>
                <a:gridCol w="3271936">
                  <a:extLst>
                    <a:ext uri="{9D8B030D-6E8A-4147-A177-3AD203B41FA5}">
                      <a16:colId xmlns:a16="http://schemas.microsoft.com/office/drawing/2014/main" val="20002"/>
                    </a:ext>
                  </a:extLst>
                </a:gridCol>
              </a:tblGrid>
              <a:tr h="262334">
                <a:tc>
                  <a:txBody>
                    <a:bodyPr/>
                    <a:lstStyle/>
                    <a:p>
                      <a:pPr algn="ctr" fontAlgn="ctr"/>
                      <a:r>
                        <a:rPr lang="en-GB" sz="2000" b="1" i="0" u="none" strike="noStrike" dirty="0">
                          <a:solidFill>
                            <a:srgbClr val="0070C0"/>
                          </a:solidFill>
                          <a:effectLst/>
                          <a:latin typeface="Calibri" panose="020F0502020204030204" pitchFamily="34" charset="0"/>
                        </a:rPr>
                        <a:t>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1" i="0" u="none" strike="noStrike" dirty="0">
                          <a:solidFill>
                            <a:srgbClr val="0070C0"/>
                          </a:solidFill>
                          <a:effectLst/>
                          <a:latin typeface="Calibri" panose="020F0502020204030204" pitchFamily="34" charset="0"/>
                        </a:rPr>
                        <a:t>No. of Employees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1" i="0" u="none" strike="noStrike" dirty="0">
                          <a:solidFill>
                            <a:srgbClr val="0070C0"/>
                          </a:solidFill>
                          <a:effectLst/>
                          <a:latin typeface="Calibri" panose="020F0502020204030204" pitchFamily="34" charset="0"/>
                        </a:rPr>
                        <a:t>Average 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62334">
                <a:tc>
                  <a:txBody>
                    <a:bodyPr/>
                    <a:lstStyle/>
                    <a:p>
                      <a:pPr algn="l" fontAlgn="b"/>
                      <a:r>
                        <a:rPr lang="en-GB" sz="2000" b="0" i="0" u="none" strike="noStrike" dirty="0">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0">
                <a:tc>
                  <a:txBody>
                    <a:bodyPr/>
                    <a:lstStyle/>
                    <a:p>
                      <a:pPr algn="l" fontAlgn="b"/>
                      <a:r>
                        <a:rPr lang="en-GB" sz="2000" b="0" i="0" u="none" strike="noStrike" dirty="0">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2758.3333333333335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bl>
          </a:graphicData>
        </a:graphic>
      </p:graphicFrame>
      <p:graphicFrame>
        <p:nvGraphicFramePr>
          <p:cNvPr id="8" name="Table 7">
            <a:extLst>
              <a:ext uri="{FF2B5EF4-FFF2-40B4-BE49-F238E27FC236}">
                <a16:creationId xmlns:a16="http://schemas.microsoft.com/office/drawing/2014/main" id="{94E89ABF-D0DC-4B39-9A98-9F7DBB54CE04}"/>
              </a:ext>
            </a:extLst>
          </p:cNvPr>
          <p:cNvGraphicFramePr>
            <a:graphicFrameLocks noGrp="1"/>
          </p:cNvGraphicFramePr>
          <p:nvPr>
            <p:extLst>
              <p:ext uri="{D42A27DB-BD31-4B8C-83A1-F6EECF244321}">
                <p14:modId xmlns:p14="http://schemas.microsoft.com/office/powerpoint/2010/main" val="3057253573"/>
              </p:ext>
            </p:extLst>
          </p:nvPr>
        </p:nvGraphicFramePr>
        <p:xfrm>
          <a:off x="504667" y="3632912"/>
          <a:ext cx="7234280" cy="1712430"/>
        </p:xfrm>
        <a:graphic>
          <a:graphicData uri="http://schemas.openxmlformats.org/drawingml/2006/table">
            <a:tbl>
              <a:tblPr/>
              <a:tblGrid>
                <a:gridCol w="1440852">
                  <a:extLst>
                    <a:ext uri="{9D8B030D-6E8A-4147-A177-3AD203B41FA5}">
                      <a16:colId xmlns:a16="http://schemas.microsoft.com/office/drawing/2014/main" val="20000"/>
                    </a:ext>
                  </a:extLst>
                </a:gridCol>
                <a:gridCol w="2521491">
                  <a:extLst>
                    <a:ext uri="{9D8B030D-6E8A-4147-A177-3AD203B41FA5}">
                      <a16:colId xmlns:a16="http://schemas.microsoft.com/office/drawing/2014/main" val="20001"/>
                    </a:ext>
                  </a:extLst>
                </a:gridCol>
                <a:gridCol w="3271937">
                  <a:extLst>
                    <a:ext uri="{9D8B030D-6E8A-4147-A177-3AD203B41FA5}">
                      <a16:colId xmlns:a16="http://schemas.microsoft.com/office/drawing/2014/main" val="20002"/>
                    </a:ext>
                  </a:extLst>
                </a:gridCol>
              </a:tblGrid>
              <a:tr h="342486">
                <a:tc>
                  <a:txBody>
                    <a:bodyPr/>
                    <a:lstStyle/>
                    <a:p>
                      <a:pPr algn="ctr" fontAlgn="ctr"/>
                      <a:r>
                        <a:rPr lang="en-GB" sz="2000" b="1" i="0" u="none" strike="noStrike" dirty="0">
                          <a:solidFill>
                            <a:srgbClr val="0070C0"/>
                          </a:solidFill>
                          <a:effectLst/>
                          <a:latin typeface="Calibri" panose="020F0502020204030204" pitchFamily="34" charset="0"/>
                        </a:rPr>
                        <a:t>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1" i="0" u="none" strike="noStrike" dirty="0">
                          <a:solidFill>
                            <a:srgbClr val="0070C0"/>
                          </a:solidFill>
                          <a:effectLst/>
                          <a:latin typeface="Calibri" panose="020F0502020204030204" pitchFamily="34" charset="0"/>
                        </a:rPr>
                        <a:t>No. of Employees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1" i="0" u="none" strike="noStrike" dirty="0">
                          <a:solidFill>
                            <a:srgbClr val="0070C0"/>
                          </a:solidFill>
                          <a:effectLst/>
                          <a:latin typeface="Calibri" panose="020F0502020204030204" pitchFamily="34" charset="0"/>
                        </a:rPr>
                        <a:t>Average 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42486">
                <a:tc>
                  <a:txBody>
                    <a:bodyPr/>
                    <a:lstStyle/>
                    <a:p>
                      <a:pPr algn="l" fontAlgn="b"/>
                      <a:r>
                        <a:rPr lang="en-GB" sz="2000" b="0" i="0" u="none" strike="noStrike" dirty="0">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42486">
                <a:tc>
                  <a:txBody>
                    <a:bodyPr/>
                    <a:lstStyle/>
                    <a:p>
                      <a:pPr algn="l" fontAlgn="b"/>
                      <a:r>
                        <a:rPr lang="en-GB" sz="2000" b="0" i="0" u="none" strike="noStrike" dirty="0">
                          <a:solidFill>
                            <a:srgbClr val="000000"/>
                          </a:solidFill>
                          <a:effectLst/>
                          <a:latin typeface="Calibri" panose="020F0502020204030204" pitchFamily="34" charset="0"/>
                        </a:rPr>
                        <a:t>CLERK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1037.5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2492607226"/>
                  </a:ext>
                </a:extLst>
              </a:tr>
              <a:tr h="342486">
                <a:tc>
                  <a:txBody>
                    <a:bodyPr/>
                    <a:lstStyle/>
                    <a:p>
                      <a:pPr algn="l" fontAlgn="b"/>
                      <a:r>
                        <a:rPr lang="en-GB" sz="2000" b="0" i="0" u="none" strike="noStrike" dirty="0">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2758.3333333333335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42486">
                <a:tc>
                  <a:txBody>
                    <a:bodyPr/>
                    <a:lstStyle/>
                    <a:p>
                      <a:pPr algn="l" fontAlgn="b"/>
                      <a:r>
                        <a:rPr lang="en-GB" sz="2000" b="0" i="0" u="none" strike="noStrike" dirty="0">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1040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835848673"/>
                  </a:ext>
                </a:extLst>
              </a:tr>
            </a:tbl>
          </a:graphicData>
        </a:graphic>
      </p:graphicFrame>
      <p:sp>
        <p:nvSpPr>
          <p:cNvPr id="2" name="TextBox 1">
            <a:extLst>
              <a:ext uri="{FF2B5EF4-FFF2-40B4-BE49-F238E27FC236}">
                <a16:creationId xmlns:a16="http://schemas.microsoft.com/office/drawing/2014/main" id="{53DD5C72-1860-4904-BCD2-CB9C7BDE2023}"/>
              </a:ext>
            </a:extLst>
          </p:cNvPr>
          <p:cNvSpPr txBox="1"/>
          <p:nvPr/>
        </p:nvSpPr>
        <p:spPr>
          <a:xfrm>
            <a:off x="504666" y="1578566"/>
            <a:ext cx="5922327" cy="307777"/>
          </a:xfrm>
          <a:prstGeom prst="rect">
            <a:avLst/>
          </a:prstGeom>
          <a:noFill/>
        </p:spPr>
        <p:txBody>
          <a:bodyPr wrap="none" lIns="0" tIns="0" rIns="0" bIns="0" rtlCol="0">
            <a:spAutoFit/>
          </a:bodyPr>
          <a:lstStyle/>
          <a:p>
            <a:r>
              <a:rPr lang="en-GB" sz="2000" dirty="0">
                <a:solidFill>
                  <a:schemeClr val="tx2"/>
                </a:solidFill>
              </a:rPr>
              <a:t>Result with HAVING AVG(</a:t>
            </a:r>
            <a:r>
              <a:rPr lang="en-GB" sz="2000" dirty="0" err="1">
                <a:solidFill>
                  <a:schemeClr val="tx2"/>
                </a:solidFill>
              </a:rPr>
              <a:t>monthly_sal</a:t>
            </a:r>
            <a:r>
              <a:rPr lang="en-GB" sz="2000" dirty="0">
                <a:solidFill>
                  <a:schemeClr val="tx2"/>
                </a:solidFill>
              </a:rPr>
              <a:t>) &gt; </a:t>
            </a:r>
            <a:r>
              <a:rPr lang="en-GB" sz="2000">
                <a:solidFill>
                  <a:schemeClr val="tx2"/>
                </a:solidFill>
              </a:rPr>
              <a:t>2000 clause</a:t>
            </a:r>
            <a:endParaRPr lang="en-GB" sz="2000" dirty="0">
              <a:solidFill>
                <a:schemeClr val="tx2"/>
              </a:solidFill>
            </a:endParaRPr>
          </a:p>
        </p:txBody>
      </p:sp>
      <p:sp>
        <p:nvSpPr>
          <p:cNvPr id="9" name="TextBox 8">
            <a:extLst>
              <a:ext uri="{FF2B5EF4-FFF2-40B4-BE49-F238E27FC236}">
                <a16:creationId xmlns:a16="http://schemas.microsoft.com/office/drawing/2014/main" id="{548C1EA2-25F3-4CCC-9091-EAEF5C697411}"/>
              </a:ext>
            </a:extLst>
          </p:cNvPr>
          <p:cNvSpPr txBox="1"/>
          <p:nvPr/>
        </p:nvSpPr>
        <p:spPr>
          <a:xfrm>
            <a:off x="504666" y="3239742"/>
            <a:ext cx="7111617" cy="307777"/>
          </a:xfrm>
          <a:prstGeom prst="rect">
            <a:avLst/>
          </a:prstGeom>
          <a:noFill/>
        </p:spPr>
        <p:txBody>
          <a:bodyPr wrap="square" lIns="0" tIns="0" rIns="0" bIns="0" rtlCol="0">
            <a:spAutoFit/>
          </a:bodyPr>
          <a:lstStyle/>
          <a:p>
            <a:r>
              <a:rPr lang="en-GB" sz="2000" dirty="0">
                <a:solidFill>
                  <a:schemeClr val="tx2"/>
                </a:solidFill>
              </a:rPr>
              <a:t>Result without HAVING AVG(</a:t>
            </a:r>
            <a:r>
              <a:rPr lang="en-GB" sz="2000" dirty="0" err="1">
                <a:solidFill>
                  <a:schemeClr val="tx2"/>
                </a:solidFill>
              </a:rPr>
              <a:t>monthly_sal</a:t>
            </a:r>
            <a:r>
              <a:rPr lang="en-GB" sz="2000" dirty="0">
                <a:solidFill>
                  <a:schemeClr val="tx2"/>
                </a:solidFill>
              </a:rPr>
              <a:t>) &gt; 2000 clause</a:t>
            </a:r>
          </a:p>
        </p:txBody>
      </p:sp>
    </p:spTree>
    <p:extLst>
      <p:ext uri="{BB962C8B-B14F-4D97-AF65-F5344CB8AC3E}">
        <p14:creationId xmlns:p14="http://schemas.microsoft.com/office/powerpoint/2010/main" val="370899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 with joins</a:t>
            </a:r>
            <a:endParaRPr lang="en-GB" dirty="0"/>
          </a:p>
        </p:txBody>
      </p:sp>
      <p:sp>
        <p:nvSpPr>
          <p:cNvPr id="5" name="TextBox 14"/>
          <p:cNvSpPr txBox="1"/>
          <p:nvPr/>
        </p:nvSpPr>
        <p:spPr>
          <a:xfrm>
            <a:off x="311254" y="1053201"/>
            <a:ext cx="9987653" cy="353943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show more meaningful summarised data, it will be necessary to join more than one table together and then summarise the resulting rows.</a:t>
            </a:r>
          </a:p>
          <a:p>
            <a:endParaRPr lang="en-GB" sz="2800" dirty="0"/>
          </a:p>
          <a:p>
            <a:r>
              <a:rPr lang="en-GB" sz="2800" dirty="0"/>
              <a:t>For instance, to display the customer name, total number and value of orders they’ve placed for all customers in the AVON or OXON areas who placed more than one order, we would have to join the CUSTOMER and ORD tables together.</a:t>
            </a:r>
          </a:p>
        </p:txBody>
      </p:sp>
      <p:graphicFrame>
        <p:nvGraphicFramePr>
          <p:cNvPr id="8" name="Table 7"/>
          <p:cNvGraphicFramePr>
            <a:graphicFrameLocks noGrp="1"/>
          </p:cNvGraphicFramePr>
          <p:nvPr>
            <p:extLst>
              <p:ext uri="{D42A27DB-BD31-4B8C-83A1-F6EECF244321}">
                <p14:modId xmlns:p14="http://schemas.microsoft.com/office/powerpoint/2010/main" val="1014267010"/>
              </p:ext>
            </p:extLst>
          </p:nvPr>
        </p:nvGraphicFramePr>
        <p:xfrm>
          <a:off x="928858" y="4859234"/>
          <a:ext cx="8752444" cy="1860550"/>
        </p:xfrm>
        <a:graphic>
          <a:graphicData uri="http://schemas.openxmlformats.org/drawingml/2006/table">
            <a:tbl>
              <a:tblPr/>
              <a:tblGrid>
                <a:gridCol w="2476501">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895348">
                  <a:extLst>
                    <a:ext uri="{9D8B030D-6E8A-4147-A177-3AD203B41FA5}">
                      <a16:colId xmlns:a16="http://schemas.microsoft.com/office/drawing/2014/main" val="20002"/>
                    </a:ext>
                  </a:extLst>
                </a:gridCol>
                <a:gridCol w="3301095">
                  <a:extLst>
                    <a:ext uri="{9D8B030D-6E8A-4147-A177-3AD203B41FA5}">
                      <a16:colId xmlns:a16="http://schemas.microsoft.com/office/drawing/2014/main" val="20003"/>
                    </a:ext>
                  </a:extLst>
                </a:gridCol>
              </a:tblGrid>
              <a:tr h="332591">
                <a:tc>
                  <a:txBody>
                    <a:bodyPr/>
                    <a:lstStyle/>
                    <a:p>
                      <a:pPr algn="ctr" fontAlgn="ctr"/>
                      <a:r>
                        <a:rPr lang="en-GB" sz="2400" b="1" i="0" u="none" strike="noStrike" dirty="0">
                          <a:solidFill>
                            <a:srgbClr val="0070C0"/>
                          </a:solidFill>
                          <a:effectLst/>
                          <a:latin typeface="Calibri" panose="020F0502020204030204" pitchFamily="34" charset="0"/>
                        </a:rPr>
                        <a:t>Customer</a:t>
                      </a:r>
                      <a:r>
                        <a:rPr lang="en-GB" sz="2400" b="1" i="0" u="none" strike="noStrike" baseline="0" dirty="0">
                          <a:solidFill>
                            <a:srgbClr val="0070C0"/>
                          </a:solidFill>
                          <a:effectLst/>
                          <a:latin typeface="Calibri" panose="020F0502020204030204" pitchFamily="34" charset="0"/>
                        </a:rPr>
                        <a:t> name</a:t>
                      </a:r>
                      <a:endParaRPr lang="en-GB" sz="2400" b="1"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Area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No.</a:t>
                      </a:r>
                      <a:r>
                        <a:rPr lang="en-GB" sz="2400" b="1" i="0" u="none" strike="noStrike" baseline="0" dirty="0">
                          <a:solidFill>
                            <a:srgbClr val="0070C0"/>
                          </a:solidFill>
                          <a:effectLst/>
                          <a:latin typeface="Calibri" panose="020F0502020204030204" pitchFamily="34" charset="0"/>
                        </a:rPr>
                        <a:t> of orders</a:t>
                      </a:r>
                      <a:endParaRPr lang="en-GB" sz="2400" b="1"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Total</a:t>
                      </a:r>
                      <a:r>
                        <a:rPr lang="en-GB" sz="2400" b="1" i="0" u="none" strike="noStrike" baseline="0" dirty="0">
                          <a:solidFill>
                            <a:srgbClr val="0070C0"/>
                          </a:solidFill>
                          <a:effectLst/>
                          <a:latin typeface="Calibri" panose="020F0502020204030204" pitchFamily="34" charset="0"/>
                        </a:rPr>
                        <a:t> value of orders</a:t>
                      </a:r>
                      <a:endParaRPr lang="en-GB" sz="2400" b="1"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32591">
                <a:tc>
                  <a:txBody>
                    <a:bodyPr/>
                    <a:lstStyle/>
                    <a:p>
                      <a:pPr algn="l" fontAlgn="b"/>
                      <a:r>
                        <a:rPr lang="en-GB" sz="2400" b="0" i="0" u="none" strike="noStrike" dirty="0">
                          <a:solidFill>
                            <a:srgbClr val="000000"/>
                          </a:solidFill>
                          <a:effectLst/>
                          <a:latin typeface="Calibri" panose="020F0502020204030204" pitchFamily="34" charset="0"/>
                        </a:rPr>
                        <a:t>EVERY</a:t>
                      </a:r>
                      <a:r>
                        <a:rPr lang="en-GB" sz="2400" b="0" i="0" u="none" strike="noStrike" baseline="0" dirty="0">
                          <a:solidFill>
                            <a:srgbClr val="000000"/>
                          </a:solidFill>
                          <a:effectLst/>
                          <a:latin typeface="Calibri" panose="020F0502020204030204" pitchFamily="34" charset="0"/>
                        </a:rPr>
                        <a:t> MOUNTAIN</a:t>
                      </a:r>
                      <a:endParaRPr lang="en-GB" sz="24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OXON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£7160.80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32591">
                <a:tc>
                  <a:txBody>
                    <a:bodyPr/>
                    <a:lstStyle/>
                    <a:p>
                      <a:pPr algn="l" fontAlgn="b"/>
                      <a:r>
                        <a:rPr lang="en-GB" sz="2400" b="0" i="0" u="none" strike="noStrike" dirty="0">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AVON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£5280.90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32591">
                <a:tc>
                  <a:txBody>
                    <a:bodyPr/>
                    <a:lstStyle/>
                    <a:p>
                      <a:pPr algn="l" fontAlgn="b"/>
                      <a:r>
                        <a:rPr lang="en-GB" sz="2400" b="0" i="0" u="none" strike="noStrike" dirty="0">
                          <a:solidFill>
                            <a:srgbClr val="000000"/>
                          </a:solidFill>
                          <a:effectLst/>
                          <a:latin typeface="Calibri" panose="020F0502020204030204" pitchFamily="34" charset="0"/>
                        </a:rPr>
                        <a:t>SHAPE 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OXON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£9024.40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332591">
                <a:tc>
                  <a:txBody>
                    <a:bodyPr/>
                    <a:lstStyle/>
                    <a:p>
                      <a:pPr algn="l" fontAlgn="b"/>
                      <a:r>
                        <a:rPr lang="en-GB" sz="2400" b="0" i="0" u="none" strike="noStrike" dirty="0">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AVON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£27775.50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bl>
          </a:graphicData>
        </a:graphic>
      </p:graphicFrame>
      <p:sp>
        <p:nvSpPr>
          <p:cNvPr id="10"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199510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 : Example 6</a:t>
            </a:r>
            <a:endParaRPr lang="en-GB" dirty="0"/>
          </a:p>
        </p:txBody>
      </p:sp>
      <p:sp>
        <p:nvSpPr>
          <p:cNvPr id="5" name="TextBox 14"/>
          <p:cNvSpPr txBox="1"/>
          <p:nvPr/>
        </p:nvSpPr>
        <p:spPr>
          <a:xfrm>
            <a:off x="311254" y="1053201"/>
            <a:ext cx="9987653" cy="353943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SELECT </a:t>
            </a:r>
            <a:r>
              <a:rPr lang="en-GB" sz="2800" dirty="0">
                <a:solidFill>
                  <a:srgbClr val="FF0000"/>
                </a:solidFill>
              </a:rPr>
              <a:t>name</a:t>
            </a:r>
            <a:r>
              <a:rPr lang="en-GB" sz="2800" dirty="0"/>
              <a:t> AS 'Customer name', </a:t>
            </a:r>
            <a:r>
              <a:rPr lang="en-GB" sz="2800" dirty="0">
                <a:solidFill>
                  <a:srgbClr val="FF0000"/>
                </a:solidFill>
              </a:rPr>
              <a:t>area</a:t>
            </a:r>
            <a:r>
              <a:rPr lang="en-GB" sz="2800" dirty="0"/>
              <a:t> AS 'Area’, </a:t>
            </a:r>
            <a:r>
              <a:rPr lang="en-GB" sz="2800" dirty="0">
                <a:solidFill>
                  <a:srgbClr val="FF0000"/>
                </a:solidFill>
              </a:rPr>
              <a:t>COUNT(</a:t>
            </a:r>
            <a:r>
              <a:rPr lang="en-GB" sz="2800" dirty="0" err="1">
                <a:solidFill>
                  <a:srgbClr val="FF0000"/>
                </a:solidFill>
              </a:rPr>
              <a:t>ordid</a:t>
            </a:r>
            <a:r>
              <a:rPr lang="en-GB" sz="2800" dirty="0">
                <a:solidFill>
                  <a:srgbClr val="FF0000"/>
                </a:solidFill>
              </a:rPr>
              <a:t>) </a:t>
            </a:r>
            <a:r>
              <a:rPr lang="en-GB" sz="2800" dirty="0"/>
              <a:t>AS 'No. of orders’, </a:t>
            </a:r>
          </a:p>
          <a:p>
            <a:r>
              <a:rPr lang="en-GB" sz="2800" dirty="0"/>
              <a:t>PRINTF("£%.2f",</a:t>
            </a:r>
            <a:r>
              <a:rPr lang="en-GB" sz="2800" dirty="0">
                <a:solidFill>
                  <a:srgbClr val="FF0000"/>
                </a:solidFill>
              </a:rPr>
              <a:t>SUM(total)</a:t>
            </a:r>
            <a:r>
              <a:rPr lang="en-GB" sz="2800" dirty="0"/>
              <a:t>) AS 'Total value of orders'</a:t>
            </a:r>
          </a:p>
          <a:p>
            <a:r>
              <a:rPr lang="en-GB" sz="2800" dirty="0"/>
              <a:t>FROM customer c</a:t>
            </a:r>
          </a:p>
          <a:p>
            <a:r>
              <a:rPr lang="en-GB" sz="2800" dirty="0"/>
              <a:t>         INNER JOIN </a:t>
            </a:r>
            <a:r>
              <a:rPr lang="en-GB" sz="2800" dirty="0" err="1"/>
              <a:t>ord</a:t>
            </a:r>
            <a:r>
              <a:rPr lang="en-GB" sz="2800" dirty="0"/>
              <a:t> o ON </a:t>
            </a:r>
            <a:r>
              <a:rPr lang="en-GB" sz="2800" dirty="0" err="1"/>
              <a:t>c.custid</a:t>
            </a:r>
            <a:r>
              <a:rPr lang="en-GB" sz="2800" dirty="0"/>
              <a:t> = </a:t>
            </a:r>
            <a:r>
              <a:rPr lang="en-GB" sz="2800" dirty="0" err="1"/>
              <a:t>o.custid</a:t>
            </a:r>
            <a:endParaRPr lang="en-GB" sz="2800" dirty="0"/>
          </a:p>
          <a:p>
            <a:r>
              <a:rPr lang="en-GB" sz="2800" dirty="0"/>
              <a:t>WHERE area IN ('AVON','OXON')</a:t>
            </a:r>
          </a:p>
          <a:p>
            <a:r>
              <a:rPr lang="en-GB" sz="2800" dirty="0">
                <a:solidFill>
                  <a:srgbClr val="FF0000"/>
                </a:solidFill>
              </a:rPr>
              <a:t>GROUP BY name, area</a:t>
            </a:r>
          </a:p>
          <a:p>
            <a:r>
              <a:rPr lang="en-GB" sz="2800" dirty="0">
                <a:solidFill>
                  <a:srgbClr val="FF0000"/>
                </a:solidFill>
              </a:rPr>
              <a:t>HAVING COUNT(</a:t>
            </a:r>
            <a:r>
              <a:rPr lang="en-GB" sz="2800" dirty="0" err="1">
                <a:solidFill>
                  <a:srgbClr val="FF0000"/>
                </a:solidFill>
              </a:rPr>
              <a:t>ordid</a:t>
            </a:r>
            <a:r>
              <a:rPr lang="en-GB" sz="2800" dirty="0">
                <a:solidFill>
                  <a:srgbClr val="FF0000"/>
                </a:solidFill>
              </a:rPr>
              <a:t>) &gt; 1</a:t>
            </a:r>
            <a:r>
              <a:rPr lang="en-GB" sz="2800" dirty="0"/>
              <a:t>;</a:t>
            </a:r>
          </a:p>
        </p:txBody>
      </p:sp>
      <p:sp>
        <p:nvSpPr>
          <p:cNvPr id="7" name="TextBox 6"/>
          <p:cNvSpPr txBox="1"/>
          <p:nvPr/>
        </p:nvSpPr>
        <p:spPr>
          <a:xfrm>
            <a:off x="837599" y="4639652"/>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graphicFrame>
        <p:nvGraphicFramePr>
          <p:cNvPr id="2" name="Table 1"/>
          <p:cNvGraphicFramePr>
            <a:graphicFrameLocks noGrp="1"/>
          </p:cNvGraphicFramePr>
          <p:nvPr>
            <p:extLst>
              <p:ext uri="{D42A27DB-BD31-4B8C-83A1-F6EECF244321}">
                <p14:modId xmlns:p14="http://schemas.microsoft.com/office/powerpoint/2010/main" val="52687943"/>
              </p:ext>
            </p:extLst>
          </p:nvPr>
        </p:nvGraphicFramePr>
        <p:xfrm>
          <a:off x="787399" y="4994450"/>
          <a:ext cx="8752444" cy="1860550"/>
        </p:xfrm>
        <a:graphic>
          <a:graphicData uri="http://schemas.openxmlformats.org/drawingml/2006/table">
            <a:tbl>
              <a:tblPr/>
              <a:tblGrid>
                <a:gridCol w="2476501">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895348">
                  <a:extLst>
                    <a:ext uri="{9D8B030D-6E8A-4147-A177-3AD203B41FA5}">
                      <a16:colId xmlns:a16="http://schemas.microsoft.com/office/drawing/2014/main" val="20002"/>
                    </a:ext>
                  </a:extLst>
                </a:gridCol>
                <a:gridCol w="3301095">
                  <a:extLst>
                    <a:ext uri="{9D8B030D-6E8A-4147-A177-3AD203B41FA5}">
                      <a16:colId xmlns:a16="http://schemas.microsoft.com/office/drawing/2014/main" val="20003"/>
                    </a:ext>
                  </a:extLst>
                </a:gridCol>
              </a:tblGrid>
              <a:tr h="332591">
                <a:tc>
                  <a:txBody>
                    <a:bodyPr/>
                    <a:lstStyle/>
                    <a:p>
                      <a:pPr algn="ctr" fontAlgn="ctr"/>
                      <a:r>
                        <a:rPr lang="en-GB" sz="2400" b="1" i="0" u="none" strike="noStrike" dirty="0">
                          <a:solidFill>
                            <a:srgbClr val="0070C0"/>
                          </a:solidFill>
                          <a:effectLst/>
                          <a:latin typeface="Calibri" panose="020F0502020204030204" pitchFamily="34" charset="0"/>
                        </a:rPr>
                        <a:t>Customer</a:t>
                      </a:r>
                      <a:r>
                        <a:rPr lang="en-GB" sz="2400" b="1" i="0" u="none" strike="noStrike" baseline="0" dirty="0">
                          <a:solidFill>
                            <a:srgbClr val="0070C0"/>
                          </a:solidFill>
                          <a:effectLst/>
                          <a:latin typeface="Calibri" panose="020F0502020204030204" pitchFamily="34" charset="0"/>
                        </a:rPr>
                        <a:t> name</a:t>
                      </a:r>
                      <a:endParaRPr lang="en-GB" sz="2400" b="1"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Area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No.</a:t>
                      </a:r>
                      <a:r>
                        <a:rPr lang="en-GB" sz="2400" b="1" i="0" u="none" strike="noStrike" baseline="0" dirty="0">
                          <a:solidFill>
                            <a:srgbClr val="0070C0"/>
                          </a:solidFill>
                          <a:effectLst/>
                          <a:latin typeface="Calibri" panose="020F0502020204030204" pitchFamily="34" charset="0"/>
                        </a:rPr>
                        <a:t> of orders</a:t>
                      </a:r>
                      <a:endParaRPr lang="en-GB" sz="2400" b="1"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Total</a:t>
                      </a:r>
                      <a:r>
                        <a:rPr lang="en-GB" sz="2400" b="1" i="0" u="none" strike="noStrike" baseline="0" dirty="0">
                          <a:solidFill>
                            <a:srgbClr val="0070C0"/>
                          </a:solidFill>
                          <a:effectLst/>
                          <a:latin typeface="Calibri" panose="020F0502020204030204" pitchFamily="34" charset="0"/>
                        </a:rPr>
                        <a:t> value of orders</a:t>
                      </a:r>
                      <a:endParaRPr lang="en-GB" sz="2400" b="1"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32591">
                <a:tc>
                  <a:txBody>
                    <a:bodyPr/>
                    <a:lstStyle/>
                    <a:p>
                      <a:pPr algn="l" fontAlgn="b"/>
                      <a:r>
                        <a:rPr lang="en-GB" sz="2400" b="0" i="0" u="none" strike="noStrike" dirty="0">
                          <a:solidFill>
                            <a:srgbClr val="000000"/>
                          </a:solidFill>
                          <a:effectLst/>
                          <a:latin typeface="Calibri" panose="020F0502020204030204" pitchFamily="34" charset="0"/>
                        </a:rPr>
                        <a:t>EVERY</a:t>
                      </a:r>
                      <a:r>
                        <a:rPr lang="en-GB" sz="2400" b="0" i="0" u="none" strike="noStrike" baseline="0" dirty="0">
                          <a:solidFill>
                            <a:srgbClr val="000000"/>
                          </a:solidFill>
                          <a:effectLst/>
                          <a:latin typeface="Calibri" panose="020F0502020204030204" pitchFamily="34" charset="0"/>
                        </a:rPr>
                        <a:t> MOUNTAIN</a:t>
                      </a:r>
                      <a:endParaRPr lang="en-GB" sz="24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OXON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£7160.80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32591">
                <a:tc>
                  <a:txBody>
                    <a:bodyPr/>
                    <a:lstStyle/>
                    <a:p>
                      <a:pPr algn="l" fontAlgn="b"/>
                      <a:r>
                        <a:rPr lang="en-GB" sz="2400" b="0" i="0" u="none" strike="noStrike" dirty="0">
                          <a:solidFill>
                            <a:srgbClr val="000000"/>
                          </a:solidFill>
                          <a:effectLst/>
                          <a:latin typeface="Calibri" panose="020F0502020204030204" pitchFamily="34" charset="0"/>
                        </a:rPr>
                        <a:t>JOCKSPORTS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AVON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£5280.90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32591">
                <a:tc>
                  <a:txBody>
                    <a:bodyPr/>
                    <a:lstStyle/>
                    <a:p>
                      <a:pPr algn="l" fontAlgn="b"/>
                      <a:r>
                        <a:rPr lang="en-GB" sz="2400" b="0" i="0" u="none" strike="noStrike" dirty="0">
                          <a:solidFill>
                            <a:srgbClr val="000000"/>
                          </a:solidFill>
                          <a:effectLst/>
                          <a:latin typeface="Calibri" panose="020F0502020204030204" pitchFamily="34" charset="0"/>
                        </a:rPr>
                        <a:t>SHAPE 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OXON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£9024.40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332591">
                <a:tc>
                  <a:txBody>
                    <a:bodyPr/>
                    <a:lstStyle/>
                    <a:p>
                      <a:pPr algn="l" fontAlgn="b"/>
                      <a:r>
                        <a:rPr lang="en-GB" sz="2400" b="0" i="0" u="none" strike="noStrike" dirty="0">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AVON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£27775.50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bl>
          </a:graphicData>
        </a:graphic>
      </p:graphicFrame>
      <p:sp>
        <p:nvSpPr>
          <p:cNvPr id="8"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27484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a:t>
            </a:r>
            <a:endParaRPr lang="en-GB" dirty="0"/>
          </a:p>
        </p:txBody>
      </p:sp>
      <p:sp>
        <p:nvSpPr>
          <p:cNvPr id="5" name="TextBox 14"/>
          <p:cNvSpPr txBox="1"/>
          <p:nvPr/>
        </p:nvSpPr>
        <p:spPr>
          <a:xfrm>
            <a:off x="311254" y="1053201"/>
            <a:ext cx="9987653" cy="5632311"/>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t>SELECT </a:t>
            </a:r>
            <a:r>
              <a:rPr lang="en-GB" sz="2400" dirty="0">
                <a:solidFill>
                  <a:srgbClr val="FF0000"/>
                </a:solidFill>
              </a:rPr>
              <a:t>name</a:t>
            </a:r>
            <a:r>
              <a:rPr lang="en-GB" sz="2400" dirty="0"/>
              <a:t> AS 'Customer name', </a:t>
            </a:r>
            <a:r>
              <a:rPr lang="en-GB" sz="2400" dirty="0">
                <a:solidFill>
                  <a:srgbClr val="FF0000"/>
                </a:solidFill>
              </a:rPr>
              <a:t>area</a:t>
            </a:r>
            <a:r>
              <a:rPr lang="en-GB" sz="2400" dirty="0"/>
              <a:t> AS 'Area’, </a:t>
            </a:r>
          </a:p>
          <a:p>
            <a:r>
              <a:rPr lang="en-GB" sz="2400" dirty="0"/>
              <a:t>COUNT(</a:t>
            </a:r>
            <a:r>
              <a:rPr lang="en-GB" sz="2400" dirty="0" err="1"/>
              <a:t>ordid</a:t>
            </a:r>
            <a:r>
              <a:rPr lang="en-GB" sz="2400" dirty="0"/>
              <a:t>) AS 'No. of orders',                                </a:t>
            </a:r>
            <a:r>
              <a:rPr lang="en-GB" sz="2400" dirty="0">
                <a:solidFill>
                  <a:srgbClr val="FF0000"/>
                </a:solidFill>
              </a:rPr>
              <a:t> </a:t>
            </a:r>
          </a:p>
          <a:p>
            <a:r>
              <a:rPr lang="en-GB" sz="2400" dirty="0"/>
              <a:t>PRINTF("£%.2f",SUM(total)) AS 'Total value of orders‘  </a:t>
            </a:r>
            <a:endParaRPr lang="en-GB" sz="2400" dirty="0">
              <a:solidFill>
                <a:srgbClr val="FF0000"/>
              </a:solidFill>
            </a:endParaRPr>
          </a:p>
          <a:p>
            <a:r>
              <a:rPr lang="en-GB" sz="2400" dirty="0"/>
              <a:t>FROM customer c</a:t>
            </a:r>
          </a:p>
          <a:p>
            <a:r>
              <a:rPr lang="en-GB" sz="2400" dirty="0"/>
              <a:t>         INNER JOIN </a:t>
            </a:r>
            <a:r>
              <a:rPr lang="en-GB" sz="2400" dirty="0" err="1"/>
              <a:t>ord</a:t>
            </a:r>
            <a:r>
              <a:rPr lang="en-GB" sz="2400" dirty="0"/>
              <a:t> o ON </a:t>
            </a:r>
            <a:r>
              <a:rPr lang="en-GB" sz="2400" dirty="0" err="1"/>
              <a:t>c.custid</a:t>
            </a:r>
            <a:r>
              <a:rPr lang="en-GB" sz="2400" dirty="0"/>
              <a:t> = </a:t>
            </a:r>
            <a:r>
              <a:rPr lang="en-GB" sz="2400" dirty="0" err="1"/>
              <a:t>o.custid</a:t>
            </a:r>
            <a:endParaRPr lang="en-GB" sz="2400" dirty="0"/>
          </a:p>
          <a:p>
            <a:r>
              <a:rPr lang="en-GB" sz="2400" dirty="0"/>
              <a:t>WHERE area IN ('AVON','OXON')</a:t>
            </a:r>
          </a:p>
          <a:p>
            <a:r>
              <a:rPr lang="en-GB" sz="2400" dirty="0"/>
              <a:t>GROUP BY </a:t>
            </a:r>
            <a:r>
              <a:rPr lang="en-GB" sz="2400" dirty="0">
                <a:solidFill>
                  <a:srgbClr val="FF0000"/>
                </a:solidFill>
              </a:rPr>
              <a:t>name, area</a:t>
            </a:r>
          </a:p>
          <a:p>
            <a:r>
              <a:rPr lang="en-GB" sz="2400" dirty="0"/>
              <a:t>HAVING COUNT(</a:t>
            </a:r>
            <a:r>
              <a:rPr lang="en-GB" sz="2400" dirty="0" err="1"/>
              <a:t>ordid</a:t>
            </a:r>
            <a:r>
              <a:rPr lang="en-GB" sz="2400" dirty="0"/>
              <a:t>) &gt; 1;</a:t>
            </a:r>
          </a:p>
          <a:p>
            <a:endParaRPr lang="en-GB" sz="2800" dirty="0"/>
          </a:p>
          <a:p>
            <a:r>
              <a:rPr lang="en-GB" sz="2800" dirty="0"/>
              <a:t>As a rule, all non-aggregated columns in the SELECT list (name and area in this case</a:t>
            </a:r>
            <a:r>
              <a:rPr lang="en-GB" sz="2800"/>
              <a:t>), must </a:t>
            </a:r>
            <a:r>
              <a:rPr lang="en-GB" sz="2800" dirty="0"/>
              <a:t>be added to the GROUP BY columns otherwise you could get some unexpected results or on some databases, you will get an error message like ‘Not a group by expression’  </a:t>
            </a:r>
          </a:p>
        </p:txBody>
      </p:sp>
      <p:sp>
        <p:nvSpPr>
          <p:cNvPr id="8"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297222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Retrieving individual rows</a:t>
            </a:r>
            <a:endParaRPr lang="en-GB" dirty="0"/>
          </a:p>
        </p:txBody>
      </p:sp>
      <p:sp>
        <p:nvSpPr>
          <p:cNvPr id="5" name="TextBox 14"/>
          <p:cNvSpPr txBox="1"/>
          <p:nvPr/>
        </p:nvSpPr>
        <p:spPr>
          <a:xfrm>
            <a:off x="407960" y="1122814"/>
            <a:ext cx="9987653" cy="298543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So far, we have displayed individual rows from tables that match certain criteria e.g.</a:t>
            </a:r>
          </a:p>
          <a:p>
            <a:endParaRPr lang="en-GB" sz="1200" dirty="0"/>
          </a:p>
          <a:p>
            <a:r>
              <a:rPr lang="en-GB" sz="2400" dirty="0"/>
              <a:t>SELECT </a:t>
            </a:r>
            <a:r>
              <a:rPr lang="en-GB" sz="2400" dirty="0" err="1"/>
              <a:t>ename</a:t>
            </a:r>
            <a:r>
              <a:rPr lang="en-GB" sz="2400" dirty="0"/>
              <a:t>, name, </a:t>
            </a:r>
            <a:r>
              <a:rPr lang="en-GB" sz="2400" dirty="0" err="1"/>
              <a:t>ordid</a:t>
            </a:r>
            <a:r>
              <a:rPr lang="en-GB" sz="2400" dirty="0"/>
              <a:t>, total </a:t>
            </a:r>
          </a:p>
          <a:p>
            <a:r>
              <a:rPr lang="en-GB" sz="2400" dirty="0"/>
              <a:t>FROM </a:t>
            </a:r>
            <a:r>
              <a:rPr lang="en-GB" sz="2400" dirty="0" err="1"/>
              <a:t>ord</a:t>
            </a:r>
            <a:r>
              <a:rPr lang="en-GB" sz="2400" dirty="0"/>
              <a:t> o</a:t>
            </a:r>
          </a:p>
          <a:p>
            <a:r>
              <a:rPr lang="en-GB" sz="2400" dirty="0"/>
              <a:t>         INNER JOIN customer c ON </a:t>
            </a:r>
            <a:r>
              <a:rPr lang="en-GB" sz="2400" dirty="0" err="1"/>
              <a:t>o.custid</a:t>
            </a:r>
            <a:r>
              <a:rPr lang="en-GB" sz="2400" dirty="0"/>
              <a:t> = </a:t>
            </a:r>
            <a:r>
              <a:rPr lang="en-GB" sz="2400" dirty="0" err="1"/>
              <a:t>c.custid</a:t>
            </a:r>
            <a:endParaRPr lang="en-GB" sz="2400" dirty="0"/>
          </a:p>
          <a:p>
            <a:r>
              <a:rPr lang="en-GB" sz="2400" dirty="0"/>
              <a:t>         INNER JOIN </a:t>
            </a:r>
            <a:r>
              <a:rPr lang="en-GB" sz="2400" dirty="0" err="1"/>
              <a:t>emp</a:t>
            </a:r>
            <a:r>
              <a:rPr lang="en-GB" sz="2400" dirty="0"/>
              <a:t> e ON </a:t>
            </a:r>
            <a:r>
              <a:rPr lang="en-GB" sz="2400" dirty="0" err="1"/>
              <a:t>c.repid</a:t>
            </a:r>
            <a:r>
              <a:rPr lang="en-GB" sz="2400" dirty="0"/>
              <a:t> = </a:t>
            </a:r>
            <a:r>
              <a:rPr lang="en-GB" sz="2400" dirty="0" err="1"/>
              <a:t>e.empno</a:t>
            </a:r>
            <a:endParaRPr lang="en-GB" sz="2400" dirty="0"/>
          </a:p>
          <a:p>
            <a:r>
              <a:rPr lang="en-GB" sz="2400" dirty="0"/>
              <a:t>ORDER BY </a:t>
            </a:r>
            <a:r>
              <a:rPr lang="en-GB" sz="2400" dirty="0" err="1"/>
              <a:t>ename</a:t>
            </a:r>
            <a:r>
              <a:rPr lang="en-GB" sz="2400" dirty="0"/>
              <a:t>, </a:t>
            </a:r>
            <a:r>
              <a:rPr lang="en-GB" sz="2400" dirty="0" err="1"/>
              <a:t>ordid</a:t>
            </a:r>
            <a:r>
              <a:rPr lang="en-GB" sz="2400" dirty="0"/>
              <a:t>;</a:t>
            </a:r>
          </a:p>
        </p:txBody>
      </p:sp>
      <p:graphicFrame>
        <p:nvGraphicFramePr>
          <p:cNvPr id="7" name="Table 6"/>
          <p:cNvGraphicFramePr>
            <a:graphicFrameLocks noGrp="1"/>
          </p:cNvGraphicFramePr>
          <p:nvPr>
            <p:extLst>
              <p:ext uri="{D42A27DB-BD31-4B8C-83A1-F6EECF244321}">
                <p14:modId xmlns:p14="http://schemas.microsoft.com/office/powerpoint/2010/main" val="1311382237"/>
              </p:ext>
            </p:extLst>
          </p:nvPr>
        </p:nvGraphicFramePr>
        <p:xfrm>
          <a:off x="3082449" y="4345566"/>
          <a:ext cx="3891775" cy="2501900"/>
        </p:xfrm>
        <a:graphic>
          <a:graphicData uri="http://schemas.openxmlformats.org/drawingml/2006/table">
            <a:tbl>
              <a:tblPr/>
              <a:tblGrid>
                <a:gridCol w="707595">
                  <a:extLst>
                    <a:ext uri="{9D8B030D-6E8A-4147-A177-3AD203B41FA5}">
                      <a16:colId xmlns:a16="http://schemas.microsoft.com/office/drawing/2014/main" val="20000"/>
                    </a:ext>
                  </a:extLst>
                </a:gridCol>
                <a:gridCol w="1768990">
                  <a:extLst>
                    <a:ext uri="{9D8B030D-6E8A-4147-A177-3AD203B41FA5}">
                      <a16:colId xmlns:a16="http://schemas.microsoft.com/office/drawing/2014/main" val="20001"/>
                    </a:ext>
                  </a:extLst>
                </a:gridCol>
                <a:gridCol w="707595">
                  <a:extLst>
                    <a:ext uri="{9D8B030D-6E8A-4147-A177-3AD203B41FA5}">
                      <a16:colId xmlns:a16="http://schemas.microsoft.com/office/drawing/2014/main" val="20002"/>
                    </a:ext>
                  </a:extLst>
                </a:gridCol>
                <a:gridCol w="707595">
                  <a:extLst>
                    <a:ext uri="{9D8B030D-6E8A-4147-A177-3AD203B41FA5}">
                      <a16:colId xmlns:a16="http://schemas.microsoft.com/office/drawing/2014/main" val="20003"/>
                    </a:ext>
                  </a:extLst>
                </a:gridCol>
              </a:tblGrid>
              <a:tr h="0">
                <a:tc>
                  <a:txBody>
                    <a:bodyPr/>
                    <a:lstStyle/>
                    <a:p>
                      <a:pPr algn="ctr" fontAlgn="ctr"/>
                      <a:r>
                        <a:rPr lang="en-GB" sz="1600" b="0" i="0" u="none" strike="noStrike" dirty="0">
                          <a:solidFill>
                            <a:srgbClr val="0070C0"/>
                          </a:solidFill>
                          <a:effectLst/>
                          <a:latin typeface="Calibri" panose="020F0502020204030204" pitchFamily="34" charset="0"/>
                        </a:rPr>
                        <a:t>ENAME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ORDID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1600" b="0" i="0" u="none" strike="noStrike">
                          <a:solidFill>
                            <a:srgbClr val="0070C0"/>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45177">
                <a:tc>
                  <a:txBody>
                    <a:bodyPr/>
                    <a:lstStyle/>
                    <a:p>
                      <a:pPr algn="l" fontAlgn="b"/>
                      <a:r>
                        <a:rPr lang="en-GB" sz="1600" b="0" i="0" u="none" strike="noStrike" dirty="0">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245177">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35.2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245177">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5860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245177">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WOMENS SPORTS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710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245177">
                <a:tc>
                  <a:txBody>
                    <a:bodyPr/>
                    <a:lstStyle/>
                    <a:p>
                      <a:pPr algn="l" fontAlgn="b"/>
                      <a:r>
                        <a:rPr lang="en-GB" sz="1600" b="0" i="0" u="none" strike="noStrike">
                          <a:solidFill>
                            <a:srgbClr val="000000"/>
                          </a:solidFill>
                          <a:effectLst/>
                          <a:latin typeface="Calibri" panose="020F0502020204030204" pitchFamily="34" charset="0"/>
                        </a:rPr>
                        <a:t>ALLEN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EVERY MOUNTAIN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1260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245177">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245177">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224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245177">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dirty="0">
                          <a:solidFill>
                            <a:srgbClr val="000000"/>
                          </a:solidFill>
                          <a:effectLst/>
                          <a:latin typeface="Calibri" panose="020F0502020204030204" pitchFamily="34" charset="0"/>
                        </a:rPr>
                        <a:t>TKB SPORT SHOP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610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a:solidFill>
                            <a:srgbClr val="000000"/>
                          </a:solidFill>
                          <a:effectLst/>
                          <a:latin typeface="Calibri" panose="020F0502020204030204" pitchFamily="34" charset="0"/>
                        </a:rPr>
                        <a:t>101.4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r h="245177">
                <a:tc>
                  <a:txBody>
                    <a:bodyPr/>
                    <a:lstStyle/>
                    <a:p>
                      <a:pPr algn="l" fontAlgn="b"/>
                      <a:r>
                        <a:rPr lang="en-GB" sz="1600" b="0" i="0" u="none" strike="noStrike">
                          <a:solidFill>
                            <a:srgbClr val="000000"/>
                          </a:solidFill>
                          <a:effectLst/>
                          <a:latin typeface="Calibri" panose="020F0502020204030204" pitchFamily="34" charset="0"/>
                        </a:rPr>
                        <a:t>MARTIN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1600" b="0" i="0" u="none" strike="noStrike">
                          <a:solidFill>
                            <a:srgbClr val="000000"/>
                          </a:solidFill>
                          <a:effectLst/>
                          <a:latin typeface="Calibri" panose="020F0502020204030204" pitchFamily="34" charset="0"/>
                        </a:rPr>
                        <a:t>VOLLEYRITE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dirty="0">
                          <a:solidFill>
                            <a:srgbClr val="000000"/>
                          </a:solidFill>
                          <a:effectLst/>
                          <a:latin typeface="Calibri" panose="020F0502020204030204" pitchFamily="34" charset="0"/>
                        </a:rPr>
                        <a:t>611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r" fontAlgn="b"/>
                      <a:r>
                        <a:rPr lang="en-GB" sz="1600" b="0" i="0" u="none" strike="noStrike" dirty="0">
                          <a:solidFill>
                            <a:srgbClr val="000000"/>
                          </a:solidFill>
                          <a:effectLst/>
                          <a:latin typeface="Calibri" panose="020F0502020204030204" pitchFamily="34" charset="0"/>
                        </a:rPr>
                        <a:t>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9"/>
                  </a:ext>
                </a:extLst>
              </a:tr>
            </a:tbl>
          </a:graphicData>
        </a:graphic>
      </p:graphicFrame>
      <p:sp>
        <p:nvSpPr>
          <p:cNvPr id="8" name="TextBox 7"/>
          <p:cNvSpPr txBox="1"/>
          <p:nvPr/>
        </p:nvSpPr>
        <p:spPr>
          <a:xfrm>
            <a:off x="1311195" y="4345566"/>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
        <p:nvSpPr>
          <p:cNvPr id="10"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26203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a:t>
            </a:r>
            <a:endParaRPr lang="en-GB" dirty="0"/>
          </a:p>
        </p:txBody>
      </p:sp>
      <p:sp>
        <p:nvSpPr>
          <p:cNvPr id="5" name="TextBox 14"/>
          <p:cNvSpPr txBox="1"/>
          <p:nvPr/>
        </p:nvSpPr>
        <p:spPr>
          <a:xfrm>
            <a:off x="407960" y="1092112"/>
            <a:ext cx="9987653" cy="532453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One very powerful feature of SQL is to be able to </a:t>
            </a:r>
            <a:r>
              <a:rPr lang="en-GB" sz="2800" dirty="0">
                <a:solidFill>
                  <a:srgbClr val="FF0000"/>
                </a:solidFill>
              </a:rPr>
              <a:t>summarise</a:t>
            </a:r>
            <a:r>
              <a:rPr lang="en-GB" sz="2800" dirty="0"/>
              <a:t> (also known as aggregate) multiple rows into one to answer questions such as:</a:t>
            </a:r>
          </a:p>
          <a:p>
            <a:endParaRPr lang="en-GB" sz="2800" dirty="0"/>
          </a:p>
          <a:p>
            <a:pPr marL="457200" indent="-457200">
              <a:buFont typeface="Arial" panose="020B0604020202020204" pitchFamily="34" charset="0"/>
              <a:buChar char="•"/>
            </a:pPr>
            <a:r>
              <a:rPr lang="en-GB" sz="2400" dirty="0"/>
              <a:t>How many employees are there and what is their average salary in each department?</a:t>
            </a:r>
          </a:p>
          <a:p>
            <a:pPr marL="457200" indent="-457200">
              <a:buFont typeface="Arial" panose="020B0604020202020204" pitchFamily="34" charset="0"/>
              <a:buChar char="•"/>
            </a:pPr>
            <a:r>
              <a:rPr lang="en-GB" sz="2400" dirty="0"/>
              <a:t>What’s the total value of orders placed by customer 104?</a:t>
            </a:r>
          </a:p>
          <a:p>
            <a:pPr marL="457200" indent="-457200">
              <a:buFont typeface="Arial" panose="020B0604020202020204" pitchFamily="34" charset="0"/>
              <a:buChar char="•"/>
            </a:pPr>
            <a:r>
              <a:rPr lang="en-GB" sz="2400" dirty="0"/>
              <a:t>What’s the highest commission earned by the sales representatives?</a:t>
            </a:r>
          </a:p>
          <a:p>
            <a:pPr marL="457200" indent="-457200">
              <a:buFont typeface="Arial" panose="020B0604020202020204" pitchFamily="34" charset="0"/>
              <a:buChar char="•"/>
            </a:pPr>
            <a:r>
              <a:rPr lang="en-GB" sz="2400" dirty="0"/>
              <a:t>What the total of all orders placed in Jan, Feb and Mar?</a:t>
            </a:r>
          </a:p>
          <a:p>
            <a:endParaRPr lang="en-GB" sz="2400" dirty="0"/>
          </a:p>
          <a:p>
            <a:r>
              <a:rPr lang="en-GB" sz="2800" dirty="0"/>
              <a:t>To answer these questions, we need to use a new SQL clause called </a:t>
            </a:r>
            <a:r>
              <a:rPr lang="en-GB" sz="2800" dirty="0">
                <a:solidFill>
                  <a:srgbClr val="FF0000"/>
                </a:solidFill>
              </a:rPr>
              <a:t>GROUP BY </a:t>
            </a:r>
            <a:r>
              <a:rPr lang="en-GB" sz="2800" dirty="0"/>
              <a:t>and a range of summary/aggregate functions including </a:t>
            </a:r>
            <a:r>
              <a:rPr lang="en-GB" sz="2800" dirty="0">
                <a:solidFill>
                  <a:srgbClr val="FF0000"/>
                </a:solidFill>
              </a:rPr>
              <a:t>SUM(), COUNT(), AVG(), MIN() and MAX().</a:t>
            </a:r>
          </a:p>
        </p:txBody>
      </p:sp>
      <p:sp>
        <p:nvSpPr>
          <p:cNvPr id="6"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126491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 : EXAMPLE 1</a:t>
            </a:r>
            <a:endParaRPr lang="en-GB" dirty="0"/>
          </a:p>
        </p:txBody>
      </p:sp>
      <p:sp>
        <p:nvSpPr>
          <p:cNvPr id="5" name="TextBox 14"/>
          <p:cNvSpPr txBox="1"/>
          <p:nvPr/>
        </p:nvSpPr>
        <p:spPr>
          <a:xfrm>
            <a:off x="336654" y="1142912"/>
            <a:ext cx="9987653" cy="31085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the number of employees and their average salary in each department:</a:t>
            </a:r>
          </a:p>
          <a:p>
            <a:endParaRPr lang="en-GB" sz="2800" dirty="0"/>
          </a:p>
          <a:p>
            <a:r>
              <a:rPr lang="en-GB" sz="2800" dirty="0"/>
              <a:t>SELECT </a:t>
            </a:r>
            <a:r>
              <a:rPr lang="en-GB" sz="2800" dirty="0" err="1"/>
              <a:t>deptno</a:t>
            </a:r>
            <a:r>
              <a:rPr lang="en-GB" sz="2800" dirty="0"/>
              <a:t>, </a:t>
            </a:r>
            <a:r>
              <a:rPr lang="en-GB" sz="2800" dirty="0">
                <a:solidFill>
                  <a:srgbClr val="FF0000"/>
                </a:solidFill>
              </a:rPr>
              <a:t>COUNT(</a:t>
            </a:r>
            <a:r>
              <a:rPr lang="en-GB" sz="2800" dirty="0" err="1">
                <a:solidFill>
                  <a:srgbClr val="FF0000"/>
                </a:solidFill>
              </a:rPr>
              <a:t>empno</a:t>
            </a:r>
            <a:r>
              <a:rPr lang="en-GB" sz="2800" dirty="0">
                <a:solidFill>
                  <a:srgbClr val="FF0000"/>
                </a:solidFill>
              </a:rPr>
              <a:t>) </a:t>
            </a:r>
            <a:r>
              <a:rPr lang="en-GB" sz="2800" dirty="0"/>
              <a:t>AS '</a:t>
            </a:r>
            <a:r>
              <a:rPr lang="en-GB" sz="2800" dirty="0" err="1"/>
              <a:t>No.of</a:t>
            </a:r>
            <a:r>
              <a:rPr lang="en-GB" sz="2800" dirty="0"/>
              <a:t> Employees’, </a:t>
            </a:r>
            <a:r>
              <a:rPr lang="en-GB" sz="2800" dirty="0">
                <a:solidFill>
                  <a:srgbClr val="FF0000"/>
                </a:solidFill>
              </a:rPr>
              <a:t>AVG(</a:t>
            </a:r>
            <a:r>
              <a:rPr lang="en-GB" sz="2800" dirty="0" err="1">
                <a:solidFill>
                  <a:srgbClr val="FF0000"/>
                </a:solidFill>
              </a:rPr>
              <a:t>monthly_sal</a:t>
            </a:r>
            <a:r>
              <a:rPr lang="en-GB" sz="2800" dirty="0">
                <a:solidFill>
                  <a:srgbClr val="FF0000"/>
                </a:solidFill>
              </a:rPr>
              <a:t>) </a:t>
            </a:r>
            <a:r>
              <a:rPr lang="en-GB" sz="2800" dirty="0"/>
              <a:t>AS 'Average Salary'</a:t>
            </a:r>
          </a:p>
          <a:p>
            <a:r>
              <a:rPr lang="en-GB" sz="2800" dirty="0"/>
              <a:t>FROM </a:t>
            </a:r>
            <a:r>
              <a:rPr lang="en-GB" sz="2800" dirty="0" err="1"/>
              <a:t>emp</a:t>
            </a:r>
            <a:endParaRPr lang="en-GB" sz="2800" dirty="0"/>
          </a:p>
          <a:p>
            <a:r>
              <a:rPr lang="en-GB" sz="2800" dirty="0">
                <a:solidFill>
                  <a:srgbClr val="FF0000"/>
                </a:solidFill>
              </a:rPr>
              <a:t>GROUP BY </a:t>
            </a:r>
            <a:r>
              <a:rPr lang="en-GB" sz="2800" dirty="0" err="1">
                <a:solidFill>
                  <a:srgbClr val="FF0000"/>
                </a:solidFill>
              </a:rPr>
              <a:t>deptno</a:t>
            </a:r>
            <a:r>
              <a:rPr lang="en-GB" sz="2800" dirty="0">
                <a:solidFill>
                  <a:srgbClr val="FF0000"/>
                </a:solidFill>
              </a:rPr>
              <a:t>;</a:t>
            </a:r>
          </a:p>
        </p:txBody>
      </p:sp>
      <p:graphicFrame>
        <p:nvGraphicFramePr>
          <p:cNvPr id="3" name="Table 2"/>
          <p:cNvGraphicFramePr>
            <a:graphicFrameLocks noGrp="1"/>
          </p:cNvGraphicFramePr>
          <p:nvPr>
            <p:extLst>
              <p:ext uri="{D42A27DB-BD31-4B8C-83A1-F6EECF244321}">
                <p14:modId xmlns:p14="http://schemas.microsoft.com/office/powerpoint/2010/main" val="2736484771"/>
              </p:ext>
            </p:extLst>
          </p:nvPr>
        </p:nvGraphicFramePr>
        <p:xfrm>
          <a:off x="987080" y="5026644"/>
          <a:ext cx="8686800" cy="1538456"/>
        </p:xfrm>
        <a:graphic>
          <a:graphicData uri="http://schemas.openxmlformats.org/drawingml/2006/table">
            <a:tbl>
              <a:tblPr/>
              <a:tblGrid>
                <a:gridCol w="1730151">
                  <a:extLst>
                    <a:ext uri="{9D8B030D-6E8A-4147-A177-3AD203B41FA5}">
                      <a16:colId xmlns:a16="http://schemas.microsoft.com/office/drawing/2014/main" val="20000"/>
                    </a:ext>
                  </a:extLst>
                </a:gridCol>
                <a:gridCol w="3027764">
                  <a:extLst>
                    <a:ext uri="{9D8B030D-6E8A-4147-A177-3AD203B41FA5}">
                      <a16:colId xmlns:a16="http://schemas.microsoft.com/office/drawing/2014/main" val="20001"/>
                    </a:ext>
                  </a:extLst>
                </a:gridCol>
                <a:gridCol w="3928885">
                  <a:extLst>
                    <a:ext uri="{9D8B030D-6E8A-4147-A177-3AD203B41FA5}">
                      <a16:colId xmlns:a16="http://schemas.microsoft.com/office/drawing/2014/main" val="20002"/>
                    </a:ext>
                  </a:extLst>
                </a:gridCol>
              </a:tblGrid>
              <a:tr h="384614">
                <a:tc>
                  <a:txBody>
                    <a:bodyPr/>
                    <a:lstStyle/>
                    <a:p>
                      <a:pPr algn="ctr" fontAlgn="ctr"/>
                      <a:r>
                        <a:rPr lang="en-GB" sz="2400" b="1" i="0" u="none" strike="noStrike" dirty="0" err="1">
                          <a:solidFill>
                            <a:srgbClr val="0070C0"/>
                          </a:solidFill>
                          <a:effectLst/>
                          <a:latin typeface="Calibri" panose="020F0502020204030204" pitchFamily="34" charset="0"/>
                        </a:rPr>
                        <a:t>deptno</a:t>
                      </a:r>
                      <a:endParaRPr lang="en-GB" sz="2400" b="1"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No. of Employees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Average 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84614">
                <a:tc>
                  <a:txBody>
                    <a:bodyPr/>
                    <a:lstStyle/>
                    <a:p>
                      <a:pPr algn="l" fontAlgn="b"/>
                      <a:r>
                        <a:rPr lang="en-GB" sz="24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2916.66666666665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84614">
                <a:tc>
                  <a:txBody>
                    <a:bodyPr/>
                    <a:lstStyle/>
                    <a:p>
                      <a:pPr algn="l" fontAlgn="b"/>
                      <a:r>
                        <a:rPr lang="en-GB" sz="24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a:solidFill>
                            <a:srgbClr val="000000"/>
                          </a:solidFill>
                          <a:effectLst/>
                          <a:latin typeface="Calibri" panose="020F0502020204030204" pitchFamily="34" charset="0"/>
                        </a:rPr>
                        <a:t>2175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84614">
                <a:tc>
                  <a:txBody>
                    <a:bodyPr/>
                    <a:lstStyle/>
                    <a:p>
                      <a:pPr algn="l" fontAlgn="b"/>
                      <a:r>
                        <a:rPr lang="en-GB" sz="24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1566.6666666667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1058387" y="4586761"/>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
        <p:nvSpPr>
          <p:cNvPr id="8"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376261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 : example 1</a:t>
            </a:r>
            <a:endParaRPr lang="en-GB" dirty="0"/>
          </a:p>
        </p:txBody>
      </p:sp>
      <p:sp>
        <p:nvSpPr>
          <p:cNvPr id="5" name="TextBox 14"/>
          <p:cNvSpPr txBox="1"/>
          <p:nvPr/>
        </p:nvSpPr>
        <p:spPr>
          <a:xfrm>
            <a:off x="336654" y="1142912"/>
            <a:ext cx="9987653" cy="397031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SELECT </a:t>
            </a:r>
            <a:r>
              <a:rPr lang="en-GB" sz="2800" dirty="0" err="1"/>
              <a:t>deptno</a:t>
            </a:r>
            <a:r>
              <a:rPr lang="en-GB" sz="2800" dirty="0"/>
              <a:t>, COUNT(</a:t>
            </a:r>
            <a:r>
              <a:rPr lang="en-GB" sz="2800" dirty="0" err="1"/>
              <a:t>empno</a:t>
            </a:r>
            <a:r>
              <a:rPr lang="en-GB" sz="2800" dirty="0"/>
              <a:t>) AS '</a:t>
            </a:r>
            <a:r>
              <a:rPr lang="en-GB" sz="2800" dirty="0" err="1"/>
              <a:t>No.of</a:t>
            </a:r>
            <a:r>
              <a:rPr lang="en-GB" sz="2800" dirty="0"/>
              <a:t> Employees’, AVG(</a:t>
            </a:r>
            <a:r>
              <a:rPr lang="en-GB" sz="2800" dirty="0" err="1"/>
              <a:t>monthly_sal</a:t>
            </a:r>
            <a:r>
              <a:rPr lang="en-GB" sz="2800" dirty="0"/>
              <a:t>) AS 'Average Salary'</a:t>
            </a:r>
          </a:p>
          <a:p>
            <a:r>
              <a:rPr lang="en-GB" sz="2800" dirty="0"/>
              <a:t>FROM </a:t>
            </a:r>
            <a:r>
              <a:rPr lang="en-GB" sz="2800" dirty="0" err="1"/>
              <a:t>emp</a:t>
            </a:r>
            <a:endParaRPr lang="en-GB" sz="2800" dirty="0"/>
          </a:p>
          <a:p>
            <a:r>
              <a:rPr lang="en-GB" sz="2800" dirty="0"/>
              <a:t>GROUP BY </a:t>
            </a:r>
            <a:r>
              <a:rPr lang="en-GB" sz="2800" dirty="0" err="1"/>
              <a:t>deptno</a:t>
            </a:r>
            <a:r>
              <a:rPr lang="en-GB" sz="2800" dirty="0"/>
              <a:t>;</a:t>
            </a:r>
          </a:p>
          <a:p>
            <a:endParaRPr lang="en-GB" sz="2800" dirty="0"/>
          </a:p>
          <a:p>
            <a:r>
              <a:rPr lang="en-GB" sz="2800" dirty="0"/>
              <a:t>The SELECT clause tells the database what summary data you want to display (count and average in this case) and the GROUP BY clause tells the database what you want to summarise the data by (</a:t>
            </a:r>
            <a:r>
              <a:rPr lang="en-GB" sz="2800" dirty="0" err="1"/>
              <a:t>deptno</a:t>
            </a:r>
            <a:r>
              <a:rPr lang="en-GB" sz="2800" dirty="0"/>
              <a:t> in this case)</a:t>
            </a:r>
          </a:p>
        </p:txBody>
      </p:sp>
      <p:sp>
        <p:nvSpPr>
          <p:cNvPr id="8"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78881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 : EXAMPLE 2</a:t>
            </a:r>
            <a:endParaRPr lang="en-GB" dirty="0"/>
          </a:p>
        </p:txBody>
      </p:sp>
      <p:sp>
        <p:nvSpPr>
          <p:cNvPr id="5" name="TextBox 14"/>
          <p:cNvSpPr txBox="1"/>
          <p:nvPr/>
        </p:nvSpPr>
        <p:spPr>
          <a:xfrm>
            <a:off x="311254" y="1142912"/>
            <a:ext cx="9987653" cy="2677656"/>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the number of employees and their average salary in the whole company</a:t>
            </a:r>
          </a:p>
          <a:p>
            <a:endParaRPr lang="en-GB" sz="2800" dirty="0"/>
          </a:p>
          <a:p>
            <a:r>
              <a:rPr lang="en-GB" sz="2800" dirty="0"/>
              <a:t>SELECT </a:t>
            </a:r>
            <a:r>
              <a:rPr lang="en-GB" sz="2800" dirty="0">
                <a:solidFill>
                  <a:srgbClr val="FF0000"/>
                </a:solidFill>
              </a:rPr>
              <a:t>COUNT(</a:t>
            </a:r>
            <a:r>
              <a:rPr lang="en-GB" sz="2800" dirty="0" err="1">
                <a:solidFill>
                  <a:srgbClr val="FF0000"/>
                </a:solidFill>
              </a:rPr>
              <a:t>empno</a:t>
            </a:r>
            <a:r>
              <a:rPr lang="en-GB" sz="2800" dirty="0">
                <a:solidFill>
                  <a:srgbClr val="FF0000"/>
                </a:solidFill>
              </a:rPr>
              <a:t>) </a:t>
            </a:r>
            <a:r>
              <a:rPr lang="en-GB" sz="2800" dirty="0"/>
              <a:t>AS '</a:t>
            </a:r>
            <a:r>
              <a:rPr lang="en-GB" sz="2800" dirty="0" err="1"/>
              <a:t>No.of</a:t>
            </a:r>
            <a:r>
              <a:rPr lang="en-GB" sz="2800" dirty="0"/>
              <a:t> Employees’, </a:t>
            </a:r>
          </a:p>
          <a:p>
            <a:r>
              <a:rPr lang="en-GB" sz="2800" dirty="0">
                <a:solidFill>
                  <a:srgbClr val="FF0000"/>
                </a:solidFill>
              </a:rPr>
              <a:t>AVG(</a:t>
            </a:r>
            <a:r>
              <a:rPr lang="en-GB" sz="2800" dirty="0" err="1">
                <a:solidFill>
                  <a:srgbClr val="FF0000"/>
                </a:solidFill>
              </a:rPr>
              <a:t>monthly_sal</a:t>
            </a:r>
            <a:r>
              <a:rPr lang="en-GB" sz="2800" dirty="0">
                <a:solidFill>
                  <a:srgbClr val="FF0000"/>
                </a:solidFill>
              </a:rPr>
              <a:t>) </a:t>
            </a:r>
            <a:r>
              <a:rPr lang="en-GB" sz="2800" dirty="0"/>
              <a:t>AS 'Average Salary'</a:t>
            </a:r>
          </a:p>
          <a:p>
            <a:r>
              <a:rPr lang="en-GB" sz="2800" dirty="0"/>
              <a:t>FROM </a:t>
            </a:r>
            <a:r>
              <a:rPr lang="en-GB" sz="2800" dirty="0" err="1"/>
              <a:t>emp</a:t>
            </a:r>
            <a:r>
              <a:rPr lang="en-GB" sz="2800" dirty="0"/>
              <a:t>;</a:t>
            </a:r>
          </a:p>
        </p:txBody>
      </p:sp>
      <p:graphicFrame>
        <p:nvGraphicFramePr>
          <p:cNvPr id="3" name="Table 2"/>
          <p:cNvGraphicFramePr>
            <a:graphicFrameLocks noGrp="1"/>
          </p:cNvGraphicFramePr>
          <p:nvPr>
            <p:extLst>
              <p:ext uri="{D42A27DB-BD31-4B8C-83A1-F6EECF244321}">
                <p14:modId xmlns:p14="http://schemas.microsoft.com/office/powerpoint/2010/main" val="1642190372"/>
              </p:ext>
            </p:extLst>
          </p:nvPr>
        </p:nvGraphicFramePr>
        <p:xfrm>
          <a:off x="987080" y="4442444"/>
          <a:ext cx="6956649" cy="769228"/>
        </p:xfrm>
        <a:graphic>
          <a:graphicData uri="http://schemas.openxmlformats.org/drawingml/2006/table">
            <a:tbl>
              <a:tblPr/>
              <a:tblGrid>
                <a:gridCol w="3027764">
                  <a:extLst>
                    <a:ext uri="{9D8B030D-6E8A-4147-A177-3AD203B41FA5}">
                      <a16:colId xmlns:a16="http://schemas.microsoft.com/office/drawing/2014/main" val="20000"/>
                    </a:ext>
                  </a:extLst>
                </a:gridCol>
                <a:gridCol w="3928885">
                  <a:extLst>
                    <a:ext uri="{9D8B030D-6E8A-4147-A177-3AD203B41FA5}">
                      <a16:colId xmlns:a16="http://schemas.microsoft.com/office/drawing/2014/main" val="20001"/>
                    </a:ext>
                  </a:extLst>
                </a:gridCol>
              </a:tblGrid>
              <a:tr h="384614">
                <a:tc>
                  <a:txBody>
                    <a:bodyPr/>
                    <a:lstStyle/>
                    <a:p>
                      <a:pPr algn="ctr" fontAlgn="ctr"/>
                      <a:r>
                        <a:rPr lang="en-GB" sz="2400" b="1" i="0" u="none" strike="noStrike" dirty="0" err="1">
                          <a:solidFill>
                            <a:srgbClr val="0070C0"/>
                          </a:solidFill>
                          <a:effectLst/>
                          <a:latin typeface="Calibri" panose="020F0502020204030204" pitchFamily="34" charset="0"/>
                        </a:rPr>
                        <a:t>No.of</a:t>
                      </a:r>
                      <a:r>
                        <a:rPr lang="en-GB" sz="2400" b="1" i="0" u="none" strike="noStrike" dirty="0">
                          <a:solidFill>
                            <a:srgbClr val="0070C0"/>
                          </a:solidFill>
                          <a:effectLst/>
                          <a:latin typeface="Calibri" panose="020F0502020204030204" pitchFamily="34" charset="0"/>
                        </a:rPr>
                        <a:t> Employees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Average 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84614">
                <a:tc>
                  <a:txBody>
                    <a:bodyPr/>
                    <a:lstStyle/>
                    <a:p>
                      <a:pPr algn="l" fontAlgn="b"/>
                      <a:r>
                        <a:rPr lang="en-GB" sz="2400" b="0" i="0" u="none" strike="noStrike" dirty="0">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2073.214285714286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1058387" y="4002561"/>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
        <p:nvSpPr>
          <p:cNvPr id="6" name="Rectangle 5"/>
          <p:cNvSpPr/>
          <p:nvPr/>
        </p:nvSpPr>
        <p:spPr>
          <a:xfrm>
            <a:off x="504666" y="5595283"/>
            <a:ext cx="9794241" cy="954107"/>
          </a:xfrm>
          <a:prstGeom prst="rect">
            <a:avLst/>
          </a:prstGeom>
        </p:spPr>
        <p:txBody>
          <a:bodyPr wrap="square">
            <a:spAutoFit/>
          </a:bodyPr>
          <a:lstStyle/>
          <a:p>
            <a:r>
              <a:rPr lang="en-GB" sz="2800" dirty="0"/>
              <a:t>With no GROUP BY, the aggregate functions group data by all rows in the table.</a:t>
            </a:r>
          </a:p>
        </p:txBody>
      </p:sp>
      <p:sp>
        <p:nvSpPr>
          <p:cNvPr id="10"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61029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 : EXAMPLE 3</a:t>
            </a:r>
            <a:endParaRPr lang="en-GB" dirty="0"/>
          </a:p>
        </p:txBody>
      </p:sp>
      <p:sp>
        <p:nvSpPr>
          <p:cNvPr id="5" name="TextBox 14"/>
          <p:cNvSpPr txBox="1"/>
          <p:nvPr/>
        </p:nvSpPr>
        <p:spPr>
          <a:xfrm>
            <a:off x="336654" y="1142912"/>
            <a:ext cx="9987653" cy="31085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the number of employees and their average salary for each job.</a:t>
            </a:r>
          </a:p>
          <a:p>
            <a:endParaRPr lang="en-GB" sz="2800" dirty="0"/>
          </a:p>
          <a:p>
            <a:r>
              <a:rPr lang="en-GB" sz="2800" dirty="0"/>
              <a:t>SELECT job, </a:t>
            </a:r>
            <a:r>
              <a:rPr lang="en-GB" sz="2800" dirty="0">
                <a:solidFill>
                  <a:srgbClr val="FF0000"/>
                </a:solidFill>
              </a:rPr>
              <a:t>COUNT(</a:t>
            </a:r>
            <a:r>
              <a:rPr lang="en-GB" sz="2800" dirty="0" err="1">
                <a:solidFill>
                  <a:srgbClr val="FF0000"/>
                </a:solidFill>
              </a:rPr>
              <a:t>empno</a:t>
            </a:r>
            <a:r>
              <a:rPr lang="en-GB" sz="2800" dirty="0">
                <a:solidFill>
                  <a:srgbClr val="FF0000"/>
                </a:solidFill>
              </a:rPr>
              <a:t>) </a:t>
            </a:r>
            <a:r>
              <a:rPr lang="en-GB" sz="2800" dirty="0"/>
              <a:t>AS '</a:t>
            </a:r>
            <a:r>
              <a:rPr lang="en-GB" sz="2800" dirty="0" err="1"/>
              <a:t>No.of</a:t>
            </a:r>
            <a:r>
              <a:rPr lang="en-GB" sz="2800" dirty="0"/>
              <a:t> Employees’, </a:t>
            </a:r>
          </a:p>
          <a:p>
            <a:r>
              <a:rPr lang="en-GB" sz="2800" dirty="0">
                <a:solidFill>
                  <a:srgbClr val="FF0000"/>
                </a:solidFill>
              </a:rPr>
              <a:t>MAX(</a:t>
            </a:r>
            <a:r>
              <a:rPr lang="en-GB" sz="2800" dirty="0" err="1">
                <a:solidFill>
                  <a:srgbClr val="FF0000"/>
                </a:solidFill>
              </a:rPr>
              <a:t>monthly_sal</a:t>
            </a:r>
            <a:r>
              <a:rPr lang="en-GB" sz="2800" dirty="0">
                <a:solidFill>
                  <a:srgbClr val="FF0000"/>
                </a:solidFill>
              </a:rPr>
              <a:t>) </a:t>
            </a:r>
            <a:r>
              <a:rPr lang="en-GB" sz="2800" dirty="0"/>
              <a:t>AS ‘Max Salary'</a:t>
            </a:r>
          </a:p>
          <a:p>
            <a:r>
              <a:rPr lang="en-GB" sz="2800" dirty="0"/>
              <a:t>FROM </a:t>
            </a:r>
            <a:r>
              <a:rPr lang="en-GB" sz="2800" dirty="0" err="1"/>
              <a:t>emp</a:t>
            </a:r>
            <a:endParaRPr lang="en-GB" sz="2800" dirty="0"/>
          </a:p>
          <a:p>
            <a:r>
              <a:rPr lang="en-GB" sz="2800" dirty="0">
                <a:solidFill>
                  <a:srgbClr val="FF0000"/>
                </a:solidFill>
              </a:rPr>
              <a:t>GROUP BY job</a:t>
            </a:r>
            <a:r>
              <a:rPr lang="en-GB" sz="2800" dirty="0"/>
              <a:t>;</a:t>
            </a:r>
          </a:p>
        </p:txBody>
      </p:sp>
      <p:graphicFrame>
        <p:nvGraphicFramePr>
          <p:cNvPr id="3" name="Table 2"/>
          <p:cNvGraphicFramePr>
            <a:graphicFrameLocks noGrp="1"/>
          </p:cNvGraphicFramePr>
          <p:nvPr>
            <p:extLst>
              <p:ext uri="{D42A27DB-BD31-4B8C-83A1-F6EECF244321}">
                <p14:modId xmlns:p14="http://schemas.microsoft.com/office/powerpoint/2010/main" val="1468291393"/>
              </p:ext>
            </p:extLst>
          </p:nvPr>
        </p:nvGraphicFramePr>
        <p:xfrm>
          <a:off x="1058387" y="4656479"/>
          <a:ext cx="8276113" cy="2232660"/>
        </p:xfrm>
        <a:graphic>
          <a:graphicData uri="http://schemas.openxmlformats.org/drawingml/2006/table">
            <a:tbl>
              <a:tblPr/>
              <a:tblGrid>
                <a:gridCol w="1648354">
                  <a:extLst>
                    <a:ext uri="{9D8B030D-6E8A-4147-A177-3AD203B41FA5}">
                      <a16:colId xmlns:a16="http://schemas.microsoft.com/office/drawing/2014/main" val="20000"/>
                    </a:ext>
                  </a:extLst>
                </a:gridCol>
                <a:gridCol w="2884620">
                  <a:extLst>
                    <a:ext uri="{9D8B030D-6E8A-4147-A177-3AD203B41FA5}">
                      <a16:colId xmlns:a16="http://schemas.microsoft.com/office/drawing/2014/main" val="20001"/>
                    </a:ext>
                  </a:extLst>
                </a:gridCol>
                <a:gridCol w="3743139">
                  <a:extLst>
                    <a:ext uri="{9D8B030D-6E8A-4147-A177-3AD203B41FA5}">
                      <a16:colId xmlns:a16="http://schemas.microsoft.com/office/drawing/2014/main" val="20002"/>
                    </a:ext>
                  </a:extLst>
                </a:gridCol>
              </a:tblGrid>
              <a:tr h="332591">
                <a:tc>
                  <a:txBody>
                    <a:bodyPr/>
                    <a:lstStyle/>
                    <a:p>
                      <a:pPr algn="ctr" fontAlgn="ctr"/>
                      <a:r>
                        <a:rPr lang="en-GB" sz="2400" b="1" i="0" u="none" strike="noStrike" dirty="0">
                          <a:solidFill>
                            <a:srgbClr val="0070C0"/>
                          </a:solidFill>
                          <a:effectLst/>
                          <a:latin typeface="Calibri" panose="020F0502020204030204" pitchFamily="34" charset="0"/>
                        </a:rPr>
                        <a:t>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err="1">
                          <a:solidFill>
                            <a:srgbClr val="0070C0"/>
                          </a:solidFill>
                          <a:effectLst/>
                          <a:latin typeface="Calibri" panose="020F0502020204030204" pitchFamily="34" charset="0"/>
                        </a:rPr>
                        <a:t>No.of</a:t>
                      </a:r>
                      <a:r>
                        <a:rPr lang="en-GB" sz="2400" b="1" i="0" u="none" strike="noStrike" dirty="0">
                          <a:solidFill>
                            <a:srgbClr val="0070C0"/>
                          </a:solidFill>
                          <a:effectLst/>
                          <a:latin typeface="Calibri" panose="020F0502020204030204" pitchFamily="34" charset="0"/>
                        </a:rPr>
                        <a:t> Employees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400" b="1" i="0" u="none" strike="noStrike" dirty="0">
                          <a:solidFill>
                            <a:srgbClr val="0070C0"/>
                          </a:solidFill>
                          <a:effectLst/>
                          <a:latin typeface="Calibri" panose="020F0502020204030204" pitchFamily="34" charset="0"/>
                        </a:rPr>
                        <a:t>Max 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332591">
                <a:tc>
                  <a:txBody>
                    <a:bodyPr/>
                    <a:lstStyle/>
                    <a:p>
                      <a:pPr algn="l" fontAlgn="b"/>
                      <a:r>
                        <a:rPr lang="en-GB" sz="2400" b="0" i="0" u="none" strike="noStrike" dirty="0">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332591">
                <a:tc>
                  <a:txBody>
                    <a:bodyPr/>
                    <a:lstStyle/>
                    <a:p>
                      <a:pPr algn="l" fontAlgn="b"/>
                      <a:r>
                        <a:rPr lang="en-GB" sz="2400" b="0" i="0" u="none" strike="noStrike" dirty="0">
                          <a:solidFill>
                            <a:srgbClr val="000000"/>
                          </a:solidFill>
                          <a:effectLst/>
                          <a:latin typeface="Calibri" panose="020F0502020204030204" pitchFamily="34" charset="0"/>
                        </a:rPr>
                        <a:t>CLERK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332591">
                <a:tc>
                  <a:txBody>
                    <a:bodyPr/>
                    <a:lstStyle/>
                    <a:p>
                      <a:pPr algn="l" fontAlgn="b"/>
                      <a:r>
                        <a:rPr lang="en-GB" sz="2400" b="0" i="0" u="none" strike="noStrike" dirty="0">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2975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332591">
                <a:tc>
                  <a:txBody>
                    <a:bodyPr/>
                    <a:lstStyle/>
                    <a:p>
                      <a:pPr algn="l" fontAlgn="b"/>
                      <a:r>
                        <a:rPr lang="en-GB" sz="2400" b="0" i="0" u="none" strike="noStrike" dirty="0">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332591">
                <a:tc>
                  <a:txBody>
                    <a:bodyPr/>
                    <a:lstStyle/>
                    <a:p>
                      <a:pPr algn="l" fontAlgn="b"/>
                      <a:r>
                        <a:rPr lang="en-GB" sz="2400" b="0" i="0" u="none" strike="noStrike" dirty="0">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400" b="0" i="0" u="none" strike="noStrike" dirty="0">
                          <a:solidFill>
                            <a:srgbClr val="000000"/>
                          </a:solidFill>
                          <a:effectLst/>
                          <a:latin typeface="Calibri" panose="020F0502020204030204" pitchFamily="34" charset="0"/>
                        </a:rPr>
                        <a:t>1600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bl>
          </a:graphicData>
        </a:graphic>
      </p:graphicFrame>
      <p:sp>
        <p:nvSpPr>
          <p:cNvPr id="7" name="TextBox 6"/>
          <p:cNvSpPr txBox="1"/>
          <p:nvPr/>
        </p:nvSpPr>
        <p:spPr>
          <a:xfrm>
            <a:off x="1058387" y="4251455"/>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sp>
        <p:nvSpPr>
          <p:cNvPr id="8"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229610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Summarising data : EXAMPLE 4</a:t>
            </a:r>
            <a:endParaRPr lang="en-GB" dirty="0"/>
          </a:p>
        </p:txBody>
      </p:sp>
      <p:sp>
        <p:nvSpPr>
          <p:cNvPr id="5" name="TextBox 14"/>
          <p:cNvSpPr txBox="1"/>
          <p:nvPr/>
        </p:nvSpPr>
        <p:spPr>
          <a:xfrm>
            <a:off x="311254" y="1027801"/>
            <a:ext cx="9987653" cy="310854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To display the number of employees and their average salary for each job within each department</a:t>
            </a:r>
          </a:p>
          <a:p>
            <a:endParaRPr lang="en-GB" sz="2800" dirty="0"/>
          </a:p>
          <a:p>
            <a:r>
              <a:rPr lang="en-GB" sz="2800" dirty="0"/>
              <a:t>SELECT </a:t>
            </a:r>
            <a:r>
              <a:rPr lang="en-GB" sz="2800" dirty="0" err="1"/>
              <a:t>deptno</a:t>
            </a:r>
            <a:r>
              <a:rPr lang="en-GB" sz="2800" dirty="0"/>
              <a:t>, job, </a:t>
            </a:r>
            <a:r>
              <a:rPr lang="en-GB" sz="2800" dirty="0">
                <a:solidFill>
                  <a:srgbClr val="FF0000"/>
                </a:solidFill>
              </a:rPr>
              <a:t>COUNT(</a:t>
            </a:r>
            <a:r>
              <a:rPr lang="en-GB" sz="2800" dirty="0" err="1">
                <a:solidFill>
                  <a:srgbClr val="FF0000"/>
                </a:solidFill>
              </a:rPr>
              <a:t>empno</a:t>
            </a:r>
            <a:r>
              <a:rPr lang="en-GB" sz="2800" dirty="0">
                <a:solidFill>
                  <a:srgbClr val="FF0000"/>
                </a:solidFill>
              </a:rPr>
              <a:t>) </a:t>
            </a:r>
            <a:r>
              <a:rPr lang="en-GB" sz="2800" dirty="0"/>
              <a:t>AS '</a:t>
            </a:r>
            <a:r>
              <a:rPr lang="en-GB" sz="2800" dirty="0" err="1"/>
              <a:t>No.of</a:t>
            </a:r>
            <a:r>
              <a:rPr lang="en-GB" sz="2800" dirty="0"/>
              <a:t> Employees’, </a:t>
            </a:r>
          </a:p>
          <a:p>
            <a:r>
              <a:rPr lang="en-GB" sz="2800" dirty="0">
                <a:solidFill>
                  <a:srgbClr val="FF0000"/>
                </a:solidFill>
              </a:rPr>
              <a:t>AVG(</a:t>
            </a:r>
            <a:r>
              <a:rPr lang="en-GB" sz="2800" dirty="0" err="1">
                <a:solidFill>
                  <a:srgbClr val="FF0000"/>
                </a:solidFill>
              </a:rPr>
              <a:t>monthly_sal</a:t>
            </a:r>
            <a:r>
              <a:rPr lang="en-GB" sz="2800" dirty="0">
                <a:solidFill>
                  <a:srgbClr val="FF0000"/>
                </a:solidFill>
              </a:rPr>
              <a:t>)</a:t>
            </a:r>
            <a:r>
              <a:rPr lang="en-GB" sz="2800" dirty="0"/>
              <a:t> AS ‘Average Salary'</a:t>
            </a:r>
          </a:p>
          <a:p>
            <a:r>
              <a:rPr lang="en-GB" sz="2800" dirty="0"/>
              <a:t>FROM </a:t>
            </a:r>
            <a:r>
              <a:rPr lang="en-GB" sz="2800" dirty="0" err="1"/>
              <a:t>emp</a:t>
            </a:r>
            <a:endParaRPr lang="en-GB" sz="2800" dirty="0"/>
          </a:p>
          <a:p>
            <a:r>
              <a:rPr lang="en-GB" sz="2800" dirty="0">
                <a:solidFill>
                  <a:srgbClr val="FF0000"/>
                </a:solidFill>
              </a:rPr>
              <a:t>GROUP BY </a:t>
            </a:r>
            <a:r>
              <a:rPr lang="en-GB" sz="2800" dirty="0" err="1">
                <a:solidFill>
                  <a:srgbClr val="FF0000"/>
                </a:solidFill>
              </a:rPr>
              <a:t>deptno</a:t>
            </a:r>
            <a:r>
              <a:rPr lang="en-GB" sz="2800" dirty="0">
                <a:solidFill>
                  <a:srgbClr val="FF0000"/>
                </a:solidFill>
              </a:rPr>
              <a:t>, job</a:t>
            </a:r>
            <a:r>
              <a:rPr lang="en-GB" sz="2800" dirty="0"/>
              <a:t>;</a:t>
            </a:r>
          </a:p>
        </p:txBody>
      </p:sp>
      <p:sp>
        <p:nvSpPr>
          <p:cNvPr id="7" name="TextBox 6"/>
          <p:cNvSpPr txBox="1"/>
          <p:nvPr/>
        </p:nvSpPr>
        <p:spPr>
          <a:xfrm>
            <a:off x="2068432" y="4251455"/>
            <a:ext cx="3542507" cy="307777"/>
          </a:xfrm>
          <a:prstGeom prst="rect">
            <a:avLst/>
          </a:prstGeom>
          <a:noFill/>
        </p:spPr>
        <p:txBody>
          <a:bodyPr wrap="square" lIns="0" tIns="0" rIns="0" bIns="0" rtlCol="0">
            <a:spAutoFit/>
          </a:bodyPr>
          <a:lstStyle/>
          <a:p>
            <a:r>
              <a:rPr lang="en-GB" sz="2000" dirty="0">
                <a:solidFill>
                  <a:schemeClr val="tx2"/>
                </a:solidFill>
              </a:rPr>
              <a:t>Query result:</a:t>
            </a:r>
          </a:p>
        </p:txBody>
      </p:sp>
      <p:graphicFrame>
        <p:nvGraphicFramePr>
          <p:cNvPr id="6" name="Table 5"/>
          <p:cNvGraphicFramePr>
            <a:graphicFrameLocks noGrp="1"/>
          </p:cNvGraphicFramePr>
          <p:nvPr>
            <p:extLst>
              <p:ext uri="{D42A27DB-BD31-4B8C-83A1-F6EECF244321}">
                <p14:modId xmlns:p14="http://schemas.microsoft.com/office/powerpoint/2010/main" val="2703639030"/>
              </p:ext>
            </p:extLst>
          </p:nvPr>
        </p:nvGraphicFramePr>
        <p:xfrm>
          <a:off x="3657599" y="4251455"/>
          <a:ext cx="6488907" cy="3111500"/>
        </p:xfrm>
        <a:graphic>
          <a:graphicData uri="http://schemas.openxmlformats.org/drawingml/2006/table">
            <a:tbl>
              <a:tblPr/>
              <a:tblGrid>
                <a:gridCol w="1124431">
                  <a:extLst>
                    <a:ext uri="{9D8B030D-6E8A-4147-A177-3AD203B41FA5}">
                      <a16:colId xmlns:a16="http://schemas.microsoft.com/office/drawing/2014/main" val="20000"/>
                    </a:ext>
                  </a:extLst>
                </a:gridCol>
                <a:gridCol w="1639795">
                  <a:extLst>
                    <a:ext uri="{9D8B030D-6E8A-4147-A177-3AD203B41FA5}">
                      <a16:colId xmlns:a16="http://schemas.microsoft.com/office/drawing/2014/main" val="20001"/>
                    </a:ext>
                  </a:extLst>
                </a:gridCol>
                <a:gridCol w="2038033">
                  <a:extLst>
                    <a:ext uri="{9D8B030D-6E8A-4147-A177-3AD203B41FA5}">
                      <a16:colId xmlns:a16="http://schemas.microsoft.com/office/drawing/2014/main" val="20002"/>
                    </a:ext>
                  </a:extLst>
                </a:gridCol>
                <a:gridCol w="1686648">
                  <a:extLst>
                    <a:ext uri="{9D8B030D-6E8A-4147-A177-3AD203B41FA5}">
                      <a16:colId xmlns:a16="http://schemas.microsoft.com/office/drawing/2014/main" val="20003"/>
                    </a:ext>
                  </a:extLst>
                </a:gridCol>
              </a:tblGrid>
              <a:tr h="279096">
                <a:tc>
                  <a:txBody>
                    <a:bodyPr/>
                    <a:lstStyle/>
                    <a:p>
                      <a:pPr algn="ctr" fontAlgn="ctr"/>
                      <a:r>
                        <a:rPr lang="en-GB" sz="2000" b="0" i="0" u="none" strike="noStrike" dirty="0" err="1">
                          <a:solidFill>
                            <a:srgbClr val="0070C0"/>
                          </a:solidFill>
                          <a:effectLst/>
                          <a:latin typeface="Calibri" panose="020F0502020204030204" pitchFamily="34" charset="0"/>
                        </a:rPr>
                        <a:t>deptno</a:t>
                      </a:r>
                      <a:endParaRPr lang="en-GB" sz="2000" b="0" i="0" u="none" strike="noStrike" dirty="0">
                        <a:solidFill>
                          <a:srgbClr val="0070C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No. of employees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8CC98"/>
                    </a:solidFill>
                  </a:tcPr>
                </a:tc>
                <a:tc>
                  <a:txBody>
                    <a:bodyPr/>
                    <a:lstStyle/>
                    <a:p>
                      <a:pPr algn="ctr" fontAlgn="ctr"/>
                      <a:r>
                        <a:rPr lang="en-GB" sz="2000" b="0" i="0" u="none" strike="noStrike">
                          <a:solidFill>
                            <a:srgbClr val="0070C0"/>
                          </a:solidFill>
                          <a:effectLst/>
                          <a:latin typeface="Calibri" panose="020F0502020204030204" pitchFamily="34" charset="0"/>
                        </a:rPr>
                        <a:t>Average salary</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C8CC98"/>
                    </a:solidFill>
                  </a:tcPr>
                </a:tc>
                <a:extLst>
                  <a:ext uri="{0D108BD9-81ED-4DB2-BD59-A6C34878D82A}">
                    <a16:rowId xmlns:a16="http://schemas.microsoft.com/office/drawing/2014/main" val="10000"/>
                  </a:ext>
                </a:extLst>
              </a:tr>
              <a:tr h="279096">
                <a:tc>
                  <a:txBody>
                    <a:bodyPr/>
                    <a:lstStyle/>
                    <a:p>
                      <a:pPr algn="l" fontAlgn="b"/>
                      <a:r>
                        <a:rPr lang="en-GB" sz="20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CLERK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1"/>
                  </a:ext>
                </a:extLst>
              </a:tr>
              <a:tr h="279096">
                <a:tc>
                  <a:txBody>
                    <a:bodyPr/>
                    <a:lstStyle/>
                    <a:p>
                      <a:pPr algn="l" fontAlgn="b"/>
                      <a:r>
                        <a:rPr lang="en-GB" sz="2000" b="0" i="0" u="none" strike="noStrike" dirty="0">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2450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2"/>
                  </a:ext>
                </a:extLst>
              </a:tr>
              <a:tr h="279096">
                <a:tc>
                  <a:txBody>
                    <a:bodyPr/>
                    <a:lstStyle/>
                    <a:p>
                      <a:pPr algn="l" fontAlgn="b"/>
                      <a:r>
                        <a:rPr lang="en-GB" sz="20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PRESIDENT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3"/>
                  </a:ext>
                </a:extLst>
              </a:tr>
              <a:tr h="279096">
                <a:tc>
                  <a:txBody>
                    <a:bodyPr/>
                    <a:lstStyle/>
                    <a:p>
                      <a:pPr algn="l" fontAlgn="b"/>
                      <a:r>
                        <a:rPr lang="en-GB" sz="20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ANALYST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3000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4"/>
                  </a:ext>
                </a:extLst>
              </a:tr>
              <a:tr h="279096">
                <a:tc>
                  <a:txBody>
                    <a:bodyPr/>
                    <a:lstStyle/>
                    <a:p>
                      <a:pPr algn="l" fontAlgn="b"/>
                      <a:r>
                        <a:rPr lang="en-GB" sz="20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CLERK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5"/>
                  </a:ext>
                </a:extLst>
              </a:tr>
              <a:tr h="279096">
                <a:tc>
                  <a:txBody>
                    <a:bodyPr/>
                    <a:lstStyle/>
                    <a:p>
                      <a:pPr algn="l" fontAlgn="b"/>
                      <a:r>
                        <a:rPr lang="en-GB" sz="20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2975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6"/>
                  </a:ext>
                </a:extLst>
              </a:tr>
              <a:tr h="279096">
                <a:tc>
                  <a:txBody>
                    <a:bodyPr/>
                    <a:lstStyle/>
                    <a:p>
                      <a:pPr algn="l" fontAlgn="b"/>
                      <a:r>
                        <a:rPr lang="en-GB" sz="20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CLERK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7"/>
                  </a:ext>
                </a:extLst>
              </a:tr>
              <a:tr h="279096">
                <a:tc>
                  <a:txBody>
                    <a:bodyPr/>
                    <a:lstStyle/>
                    <a:p>
                      <a:pPr algn="l" fontAlgn="b"/>
                      <a:r>
                        <a:rPr lang="en-GB" sz="20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MANAGER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2850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8"/>
                  </a:ext>
                </a:extLst>
              </a:tr>
              <a:tr h="279096">
                <a:tc>
                  <a:txBody>
                    <a:bodyPr/>
                    <a:lstStyle/>
                    <a:p>
                      <a:pPr algn="l" fontAlgn="b"/>
                      <a:r>
                        <a:rPr lang="en-GB" sz="2000" b="0" i="0" u="none" strike="noStrike" dirty="0">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SALESMAN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tc>
                  <a:txBody>
                    <a:bodyPr/>
                    <a:lstStyle/>
                    <a:p>
                      <a:pPr algn="l" fontAlgn="b"/>
                      <a:r>
                        <a:rPr lang="en-GB" sz="2000" b="0" i="0" u="none" strike="noStrike" dirty="0">
                          <a:solidFill>
                            <a:srgbClr val="000000"/>
                          </a:solidFill>
                          <a:effectLst/>
                          <a:latin typeface="Calibri" panose="020F0502020204030204" pitchFamily="34" charset="0"/>
                        </a:rPr>
                        <a:t>1400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BEF"/>
                    </a:solidFill>
                  </a:tcPr>
                </a:tc>
                <a:extLst>
                  <a:ext uri="{0D108BD9-81ED-4DB2-BD59-A6C34878D82A}">
                    <a16:rowId xmlns:a16="http://schemas.microsoft.com/office/drawing/2014/main" val="10009"/>
                  </a:ext>
                </a:extLst>
              </a:tr>
            </a:tbl>
          </a:graphicData>
        </a:graphic>
      </p:graphicFrame>
      <p:sp>
        <p:nvSpPr>
          <p:cNvPr id="10"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179974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794240" cy="1036577"/>
          </a:xfrm>
        </p:spPr>
        <p:txBody>
          <a:bodyPr>
            <a:noAutofit/>
          </a:bodyPr>
          <a:lstStyle/>
          <a:p>
            <a:r>
              <a:rPr lang="en-GB" dirty="0" err="1">
                <a:solidFill>
                  <a:schemeClr val="accent1"/>
                </a:solidFill>
              </a:rPr>
              <a:t>SummarisED</a:t>
            </a:r>
            <a:r>
              <a:rPr lang="en-GB" dirty="0">
                <a:solidFill>
                  <a:schemeClr val="accent1"/>
                </a:solidFill>
              </a:rPr>
              <a:t> data THAT MATCHES CERTAIN CRITERIA</a:t>
            </a:r>
            <a:endParaRPr lang="en-GB" dirty="0"/>
          </a:p>
        </p:txBody>
      </p:sp>
      <p:sp>
        <p:nvSpPr>
          <p:cNvPr id="5" name="TextBox 14"/>
          <p:cNvSpPr txBox="1"/>
          <p:nvPr/>
        </p:nvSpPr>
        <p:spPr>
          <a:xfrm>
            <a:off x="407960" y="1612001"/>
            <a:ext cx="9987653" cy="353943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t>Sometimes you want to display only the summarised rows that match a certain criteria so we need to use another new clause called </a:t>
            </a:r>
            <a:r>
              <a:rPr lang="en-GB" sz="2800" dirty="0">
                <a:solidFill>
                  <a:srgbClr val="FF0000"/>
                </a:solidFill>
              </a:rPr>
              <a:t>HAVING</a:t>
            </a:r>
            <a:r>
              <a:rPr lang="en-GB" sz="2800" dirty="0"/>
              <a:t> which is like a WHERE clause for a GROUP BY.</a:t>
            </a:r>
          </a:p>
          <a:p>
            <a:endParaRPr lang="en-GB" sz="2800" dirty="0"/>
          </a:p>
          <a:p>
            <a:r>
              <a:rPr lang="en-GB" sz="2800" dirty="0"/>
              <a:t>HAVING should not to be confused with the WHERE clause which filters what rows are included in the query before it is summarised.</a:t>
            </a:r>
          </a:p>
        </p:txBody>
      </p:sp>
      <p:sp>
        <p:nvSpPr>
          <p:cNvPr id="8" name="Footer Placeholder 1"/>
          <p:cNvSpPr>
            <a:spLocks noGrp="1"/>
          </p:cNvSpPr>
          <p:nvPr>
            <p:ph type="ftr" sz="quarter" idx="11"/>
          </p:nvPr>
        </p:nvSpPr>
        <p:spPr>
          <a:xfrm>
            <a:off x="504666" y="6986387"/>
            <a:ext cx="6670040" cy="202137"/>
          </a:xfrm>
        </p:spPr>
        <p:txBody>
          <a:bodyPr/>
          <a:lstStyle/>
          <a:p>
            <a:r>
              <a:rPr lang="en-US" sz="1000" dirty="0" err="1"/>
              <a:t>Summarising</a:t>
            </a:r>
            <a:r>
              <a:rPr lang="en-US" sz="1000" dirty="0"/>
              <a:t> data</a:t>
            </a:r>
          </a:p>
        </p:txBody>
      </p:sp>
    </p:spTree>
    <p:extLst>
      <p:ext uri="{BB962C8B-B14F-4D97-AF65-F5344CB8AC3E}">
        <p14:creationId xmlns:p14="http://schemas.microsoft.com/office/powerpoint/2010/main" val="415539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1265</Words>
  <Application>Microsoft Office PowerPoint</Application>
  <PresentationFormat>Custom</PresentationFormat>
  <Paragraphs>312</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Office Theme</vt:lpstr>
      <vt:lpstr>summarisinG data </vt:lpstr>
      <vt:lpstr>Retrieving individual rows</vt:lpstr>
      <vt:lpstr>Summarising data</vt:lpstr>
      <vt:lpstr>Summarising data : EXAMPLE 1</vt:lpstr>
      <vt:lpstr>Summarising data : example 1</vt:lpstr>
      <vt:lpstr>Summarising data : EXAMPLE 2</vt:lpstr>
      <vt:lpstr>Summarising data : EXAMPLE 3</vt:lpstr>
      <vt:lpstr>Summarising data : EXAMPLE 4</vt:lpstr>
      <vt:lpstr>SummarisED data THAT MATCHES CERTAIN CRITERIA</vt:lpstr>
      <vt:lpstr>Summarising data : EXAMPLE 5</vt:lpstr>
      <vt:lpstr>SummarisED data THAT MATCHES CERTAIN CRITERIa</vt:lpstr>
      <vt:lpstr>Summarising data with joins</vt:lpstr>
      <vt:lpstr>Summarising data : Example 6</vt:lpstr>
      <vt:lpstr>Summarising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172</cp:revision>
  <dcterms:modified xsi:type="dcterms:W3CDTF">2020-02-11T10:30:50Z</dcterms:modified>
</cp:coreProperties>
</file>