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56" r:id="rId2"/>
    <p:sldId id="299" r:id="rId3"/>
    <p:sldId id="320" r:id="rId4"/>
    <p:sldId id="321" r:id="rId5"/>
    <p:sldId id="322" r:id="rId6"/>
    <p:sldId id="323" r:id="rId7"/>
    <p:sldId id="324" r:id="rId8"/>
    <p:sldId id="319" r:id="rId9"/>
    <p:sldId id="302" r:id="rId10"/>
    <p:sldId id="303" r:id="rId11"/>
    <p:sldId id="304" r:id="rId12"/>
    <p:sldId id="312" r:id="rId13"/>
    <p:sldId id="325" r:id="rId14"/>
    <p:sldId id="326" r:id="rId15"/>
    <p:sldId id="327" r:id="rId16"/>
    <p:sldId id="305" r:id="rId17"/>
    <p:sldId id="307" r:id="rId18"/>
    <p:sldId id="306" r:id="rId19"/>
    <p:sldId id="310" r:id="rId20"/>
    <p:sldId id="311" r:id="rId21"/>
    <p:sldId id="313" r:id="rId22"/>
    <p:sldId id="314" r:id="rId23"/>
    <p:sldId id="318" r:id="rId24"/>
    <p:sldId id="317" r:id="rId25"/>
    <p:sldId id="309" r:id="rId26"/>
    <p:sldId id="315" r:id="rId27"/>
    <p:sldId id="316" r:id="rId28"/>
    <p:sldId id="278" r:id="rId29"/>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1"/>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660"/>
  </p:normalViewPr>
  <p:slideViewPr>
    <p:cSldViewPr snapToGrid="0">
      <p:cViewPr varScale="1">
        <p:scale>
          <a:sx n="67" d="100"/>
          <a:sy n="67" d="100"/>
        </p:scale>
        <p:origin x="996" y="64"/>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18/02/2020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2057348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301646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2026713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1573398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539186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15</a:t>
            </a:fld>
            <a:endParaRPr lang="en-GB"/>
          </a:p>
        </p:txBody>
      </p:sp>
    </p:spTree>
    <p:extLst>
      <p:ext uri="{BB962C8B-B14F-4D97-AF65-F5344CB8AC3E}">
        <p14:creationId xmlns:p14="http://schemas.microsoft.com/office/powerpoint/2010/main" val="3676410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16</a:t>
            </a:fld>
            <a:endParaRPr lang="en-GB"/>
          </a:p>
        </p:txBody>
      </p:sp>
    </p:spTree>
    <p:extLst>
      <p:ext uri="{BB962C8B-B14F-4D97-AF65-F5344CB8AC3E}">
        <p14:creationId xmlns:p14="http://schemas.microsoft.com/office/powerpoint/2010/main" val="226582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17</a:t>
            </a:fld>
            <a:endParaRPr lang="en-GB"/>
          </a:p>
        </p:txBody>
      </p:sp>
    </p:spTree>
    <p:extLst>
      <p:ext uri="{BB962C8B-B14F-4D97-AF65-F5344CB8AC3E}">
        <p14:creationId xmlns:p14="http://schemas.microsoft.com/office/powerpoint/2010/main" val="2324882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18</a:t>
            </a:fld>
            <a:endParaRPr lang="en-GB"/>
          </a:p>
        </p:txBody>
      </p:sp>
    </p:spTree>
    <p:extLst>
      <p:ext uri="{BB962C8B-B14F-4D97-AF65-F5344CB8AC3E}">
        <p14:creationId xmlns:p14="http://schemas.microsoft.com/office/powerpoint/2010/main" val="145853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19</a:t>
            </a:fld>
            <a:endParaRPr lang="en-GB"/>
          </a:p>
        </p:txBody>
      </p:sp>
    </p:spTree>
    <p:extLst>
      <p:ext uri="{BB962C8B-B14F-4D97-AF65-F5344CB8AC3E}">
        <p14:creationId xmlns:p14="http://schemas.microsoft.com/office/powerpoint/2010/main" val="66474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1769643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20</a:t>
            </a:fld>
            <a:endParaRPr lang="en-GB"/>
          </a:p>
        </p:txBody>
      </p:sp>
    </p:spTree>
    <p:extLst>
      <p:ext uri="{BB962C8B-B14F-4D97-AF65-F5344CB8AC3E}">
        <p14:creationId xmlns:p14="http://schemas.microsoft.com/office/powerpoint/2010/main" val="252946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21</a:t>
            </a:fld>
            <a:endParaRPr lang="en-GB"/>
          </a:p>
        </p:txBody>
      </p:sp>
    </p:spTree>
    <p:extLst>
      <p:ext uri="{BB962C8B-B14F-4D97-AF65-F5344CB8AC3E}">
        <p14:creationId xmlns:p14="http://schemas.microsoft.com/office/powerpoint/2010/main" val="775589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22</a:t>
            </a:fld>
            <a:endParaRPr lang="en-GB"/>
          </a:p>
        </p:txBody>
      </p:sp>
    </p:spTree>
    <p:extLst>
      <p:ext uri="{BB962C8B-B14F-4D97-AF65-F5344CB8AC3E}">
        <p14:creationId xmlns:p14="http://schemas.microsoft.com/office/powerpoint/2010/main" val="2794933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23</a:t>
            </a:fld>
            <a:endParaRPr lang="en-GB"/>
          </a:p>
        </p:txBody>
      </p:sp>
    </p:spTree>
    <p:extLst>
      <p:ext uri="{BB962C8B-B14F-4D97-AF65-F5344CB8AC3E}">
        <p14:creationId xmlns:p14="http://schemas.microsoft.com/office/powerpoint/2010/main" val="627188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24</a:t>
            </a:fld>
            <a:endParaRPr lang="en-GB"/>
          </a:p>
        </p:txBody>
      </p:sp>
    </p:spTree>
    <p:extLst>
      <p:ext uri="{BB962C8B-B14F-4D97-AF65-F5344CB8AC3E}">
        <p14:creationId xmlns:p14="http://schemas.microsoft.com/office/powerpoint/2010/main" val="1782964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25</a:t>
            </a:fld>
            <a:endParaRPr lang="en-GB"/>
          </a:p>
        </p:txBody>
      </p:sp>
    </p:spTree>
    <p:extLst>
      <p:ext uri="{BB962C8B-B14F-4D97-AF65-F5344CB8AC3E}">
        <p14:creationId xmlns:p14="http://schemas.microsoft.com/office/powerpoint/2010/main" val="713269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26</a:t>
            </a:fld>
            <a:endParaRPr lang="en-GB"/>
          </a:p>
        </p:txBody>
      </p:sp>
    </p:spTree>
    <p:extLst>
      <p:ext uri="{BB962C8B-B14F-4D97-AF65-F5344CB8AC3E}">
        <p14:creationId xmlns:p14="http://schemas.microsoft.com/office/powerpoint/2010/main" val="198367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27</a:t>
            </a:fld>
            <a:endParaRPr lang="en-GB"/>
          </a:p>
        </p:txBody>
      </p:sp>
    </p:spTree>
    <p:extLst>
      <p:ext uri="{BB962C8B-B14F-4D97-AF65-F5344CB8AC3E}">
        <p14:creationId xmlns:p14="http://schemas.microsoft.com/office/powerpoint/2010/main" val="264602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375099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116606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326528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3631557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204490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1776190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1607863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p:txBody>
          <a:bodyPr>
            <a:normAutofit/>
          </a:bodyPr>
          <a:lstStyle/>
          <a:p>
            <a:r>
              <a:rPr lang="en-US" sz="3600" dirty="0"/>
              <a:t>Nested queries</a:t>
            </a: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NESTED QUERIES – example 1</a:t>
            </a:r>
            <a:endParaRPr lang="en-GB" dirty="0"/>
          </a:p>
        </p:txBody>
      </p:sp>
      <p:sp>
        <p:nvSpPr>
          <p:cNvPr id="5" name="TextBox 14"/>
          <p:cNvSpPr txBox="1"/>
          <p:nvPr/>
        </p:nvSpPr>
        <p:spPr>
          <a:xfrm>
            <a:off x="400154" y="1122910"/>
            <a:ext cx="9898753"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However, we can find the employee with the lowest salary using one nested query as follows:</a:t>
            </a:r>
          </a:p>
          <a:p>
            <a:endParaRPr lang="en-GB" sz="2800" dirty="0"/>
          </a:p>
          <a:p>
            <a:r>
              <a:rPr lang="en-GB" sz="2800" dirty="0"/>
              <a:t>	SELECT </a:t>
            </a:r>
            <a:r>
              <a:rPr lang="en-GB" sz="2800" dirty="0" err="1"/>
              <a:t>ename</a:t>
            </a:r>
            <a:r>
              <a:rPr lang="en-GB" sz="2800" dirty="0"/>
              <a:t>,  </a:t>
            </a:r>
            <a:r>
              <a:rPr lang="en-GB" sz="2800" dirty="0" err="1"/>
              <a:t>monthly_sal</a:t>
            </a:r>
            <a:r>
              <a:rPr lang="en-GB" sz="2800" dirty="0"/>
              <a:t>, </a:t>
            </a:r>
            <a:r>
              <a:rPr lang="en-GB" sz="2800" dirty="0" err="1"/>
              <a:t>deptno</a:t>
            </a:r>
            <a:endParaRPr lang="en-GB" sz="2800" dirty="0"/>
          </a:p>
          <a:p>
            <a:r>
              <a:rPr lang="en-GB" sz="2800" dirty="0"/>
              <a:t>         FROM </a:t>
            </a:r>
            <a:r>
              <a:rPr lang="en-GB" sz="2800" dirty="0" err="1"/>
              <a:t>emp</a:t>
            </a:r>
            <a:endParaRPr lang="en-GB" sz="2800" dirty="0"/>
          </a:p>
          <a:p>
            <a:r>
              <a:rPr lang="en-GB" sz="2800" dirty="0"/>
              <a:t>         WHERE </a:t>
            </a:r>
            <a:r>
              <a:rPr lang="en-GB" sz="2800" dirty="0" err="1"/>
              <a:t>monthly_sal</a:t>
            </a:r>
            <a:r>
              <a:rPr lang="en-GB" sz="2800" dirty="0"/>
              <a:t>  = </a:t>
            </a:r>
            <a:r>
              <a:rPr lang="en-GB" sz="2800" dirty="0">
                <a:solidFill>
                  <a:srgbClr val="FF0000"/>
                </a:solidFill>
              </a:rPr>
              <a:t>(SELECT MIN(</a:t>
            </a:r>
            <a:r>
              <a:rPr lang="en-GB" sz="2800" dirty="0" err="1">
                <a:solidFill>
                  <a:srgbClr val="FF0000"/>
                </a:solidFill>
              </a:rPr>
              <a:t>monthly_sal</a:t>
            </a:r>
            <a:r>
              <a:rPr lang="en-GB" sz="2800" dirty="0">
                <a:solidFill>
                  <a:srgbClr val="FF0000"/>
                </a:solidFill>
              </a:rPr>
              <a:t>)</a:t>
            </a:r>
          </a:p>
          <a:p>
            <a:r>
              <a:rPr lang="en-GB" sz="2800" dirty="0">
                <a:solidFill>
                  <a:srgbClr val="FF0000"/>
                </a:solidFill>
              </a:rPr>
              <a:t>         				 FROM emp)</a:t>
            </a:r>
            <a:r>
              <a:rPr lang="en-GB" sz="2800" dirty="0"/>
              <a:t>;</a:t>
            </a:r>
          </a:p>
          <a:p>
            <a:endParaRPr lang="en-GB" sz="2800" dirty="0"/>
          </a:p>
          <a:p>
            <a:endParaRPr lang="en-GB" sz="2800" dirty="0"/>
          </a:p>
          <a:p>
            <a:endParaRPr lang="en-GB" sz="2800" dirty="0"/>
          </a:p>
          <a:p>
            <a:endParaRPr lang="en-GB" sz="2800" dirty="0"/>
          </a:p>
          <a:p>
            <a:r>
              <a:rPr lang="en-GB" sz="2800" dirty="0"/>
              <a:t>The sub-query is executed first and the result (800) is returned to the outer-query which is executed second.</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6" name="Table 5"/>
          <p:cNvGraphicFramePr>
            <a:graphicFrameLocks noGrp="1"/>
          </p:cNvGraphicFramePr>
          <p:nvPr>
            <p:extLst>
              <p:ext uri="{D42A27DB-BD31-4B8C-83A1-F6EECF244321}">
                <p14:modId xmlns:p14="http://schemas.microsoft.com/office/powerpoint/2010/main" val="1018777840"/>
              </p:ext>
            </p:extLst>
          </p:nvPr>
        </p:nvGraphicFramePr>
        <p:xfrm>
          <a:off x="2908921" y="4457683"/>
          <a:ext cx="4873970" cy="1088258"/>
        </p:xfrm>
        <a:graphic>
          <a:graphicData uri="http://schemas.openxmlformats.org/drawingml/2006/table">
            <a:tbl>
              <a:tblPr/>
              <a:tblGrid>
                <a:gridCol w="1462191">
                  <a:extLst>
                    <a:ext uri="{9D8B030D-6E8A-4147-A177-3AD203B41FA5}">
                      <a16:colId xmlns:a16="http://schemas.microsoft.com/office/drawing/2014/main" val="20000"/>
                    </a:ext>
                  </a:extLst>
                </a:gridCol>
                <a:gridCol w="1949588">
                  <a:extLst>
                    <a:ext uri="{9D8B030D-6E8A-4147-A177-3AD203B41FA5}">
                      <a16:colId xmlns:a16="http://schemas.microsoft.com/office/drawing/2014/main" val="20001"/>
                    </a:ext>
                  </a:extLst>
                </a:gridCol>
                <a:gridCol w="1462191">
                  <a:extLst>
                    <a:ext uri="{9D8B030D-6E8A-4147-A177-3AD203B41FA5}">
                      <a16:colId xmlns:a16="http://schemas.microsoft.com/office/drawing/2014/main" val="20002"/>
                    </a:ext>
                  </a:extLst>
                </a:gridCol>
              </a:tblGrid>
              <a:tr h="544129">
                <a:tc>
                  <a:txBody>
                    <a:bodyPr/>
                    <a:lstStyle/>
                    <a:p>
                      <a:pPr algn="ctr" fontAlgn="ctr"/>
                      <a:r>
                        <a:rPr lang="en-GB" sz="2800" b="0" i="0" u="none" strike="noStrike" dirty="0" err="1">
                          <a:solidFill>
                            <a:srgbClr val="0070C0"/>
                          </a:solidFill>
                          <a:effectLst/>
                          <a:latin typeface="Calibri" panose="020F0502020204030204" pitchFamily="34" charset="0"/>
                        </a:rPr>
                        <a:t>ename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a:solidFill>
                            <a:srgbClr val="0070C0"/>
                          </a:solidFill>
                          <a:effectLst/>
                          <a:latin typeface="Calibri" panose="020F0502020204030204" pitchFamily="34" charset="0"/>
                        </a:rPr>
                        <a:t>monthly_sal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dirty="0" err="1">
                          <a:solidFill>
                            <a:srgbClr val="0070C0"/>
                          </a:solidFill>
                          <a:effectLst/>
                          <a:latin typeface="Calibri" panose="020F0502020204030204" pitchFamily="34" charset="0"/>
                        </a:rPr>
                        <a:t>deptno</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544129">
                <a:tc>
                  <a:txBody>
                    <a:bodyPr/>
                    <a:lstStyle/>
                    <a:p>
                      <a:pPr algn="l" fontAlgn="b"/>
                      <a:r>
                        <a:rPr lang="en-GB" sz="2800" b="0" i="0" u="none" strike="noStrike" dirty="0">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a:solidFill>
                            <a:srgbClr val="000000"/>
                          </a:solidFill>
                          <a:effectLst/>
                          <a:latin typeface="Calibri" panose="020F0502020204030204" pitchFamily="34" charset="0"/>
                        </a:rPr>
                        <a:t>800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7158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NESTED QUERIES – example 2</a:t>
            </a:r>
            <a:endParaRPr lang="en-GB" dirty="0"/>
          </a:p>
        </p:txBody>
      </p:sp>
      <p:sp>
        <p:nvSpPr>
          <p:cNvPr id="5" name="TextBox 14"/>
          <p:cNvSpPr txBox="1"/>
          <p:nvPr/>
        </p:nvSpPr>
        <p:spPr>
          <a:xfrm>
            <a:off x="504666" y="1165901"/>
            <a:ext cx="9898753" cy="397031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find all the employees who have the same job as TURNER, we would use the nested query:</a:t>
            </a:r>
          </a:p>
          <a:p>
            <a:endParaRPr lang="en-GB" sz="2800" dirty="0"/>
          </a:p>
          <a:p>
            <a:r>
              <a:rPr lang="en-GB" sz="2800" dirty="0"/>
              <a:t>		SELECT </a:t>
            </a:r>
            <a:r>
              <a:rPr lang="en-GB" sz="2800" dirty="0" err="1"/>
              <a:t>ename</a:t>
            </a:r>
            <a:r>
              <a:rPr lang="en-GB" sz="2800" dirty="0"/>
              <a:t>, job</a:t>
            </a:r>
          </a:p>
          <a:p>
            <a:r>
              <a:rPr lang="en-GB" sz="2800" dirty="0"/>
              <a:t>		FROM </a:t>
            </a:r>
            <a:r>
              <a:rPr lang="en-GB" sz="2800" dirty="0" err="1"/>
              <a:t>emp</a:t>
            </a:r>
            <a:endParaRPr lang="en-GB" sz="2800" dirty="0"/>
          </a:p>
          <a:p>
            <a:r>
              <a:rPr lang="en-GB" sz="2800" dirty="0"/>
              <a:t>		WHERE job = </a:t>
            </a:r>
            <a:r>
              <a:rPr lang="en-GB" sz="2800" dirty="0">
                <a:solidFill>
                  <a:srgbClr val="FF0000"/>
                </a:solidFill>
              </a:rPr>
              <a:t>(SELECT job</a:t>
            </a:r>
          </a:p>
          <a:p>
            <a:r>
              <a:rPr lang="en-GB" sz="2800" dirty="0">
                <a:solidFill>
                  <a:srgbClr val="FF0000"/>
                </a:solidFill>
              </a:rPr>
              <a:t>				    FROM </a:t>
            </a:r>
            <a:r>
              <a:rPr lang="en-GB" sz="2800" dirty="0" err="1">
                <a:solidFill>
                  <a:srgbClr val="FF0000"/>
                </a:solidFill>
              </a:rPr>
              <a:t>emp</a:t>
            </a:r>
            <a:endParaRPr lang="en-GB" sz="2800" dirty="0">
              <a:solidFill>
                <a:srgbClr val="FF0000"/>
              </a:solidFill>
            </a:endParaRPr>
          </a:p>
          <a:p>
            <a:r>
              <a:rPr lang="en-GB" sz="2800" dirty="0">
                <a:solidFill>
                  <a:srgbClr val="FF0000"/>
                </a:solidFill>
              </a:rPr>
              <a:t>            			    WHERE </a:t>
            </a:r>
            <a:r>
              <a:rPr lang="en-GB" sz="2800" dirty="0" err="1">
                <a:solidFill>
                  <a:srgbClr val="FF0000"/>
                </a:solidFill>
              </a:rPr>
              <a:t>ename</a:t>
            </a:r>
            <a:r>
              <a:rPr lang="en-GB" sz="2800" dirty="0">
                <a:solidFill>
                  <a:srgbClr val="FF0000"/>
                </a:solidFill>
              </a:rPr>
              <a:t> = 'TURNER')</a:t>
            </a:r>
          </a:p>
          <a:p>
            <a:r>
              <a:rPr lang="en-GB" sz="2800" dirty="0"/>
              <a:t>		AND </a:t>
            </a:r>
            <a:r>
              <a:rPr lang="en-GB" sz="2800" dirty="0" err="1"/>
              <a:t>ename</a:t>
            </a:r>
            <a:r>
              <a:rPr lang="en-GB" sz="2800" dirty="0"/>
              <a:t> &lt;&gt; 'TURNER';</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2" name="Table 1"/>
          <p:cNvGraphicFramePr>
            <a:graphicFrameLocks noGrp="1"/>
          </p:cNvGraphicFramePr>
          <p:nvPr>
            <p:extLst>
              <p:ext uri="{D42A27DB-BD31-4B8C-83A1-F6EECF244321}">
                <p14:modId xmlns:p14="http://schemas.microsoft.com/office/powerpoint/2010/main" val="2975495271"/>
              </p:ext>
            </p:extLst>
          </p:nvPr>
        </p:nvGraphicFramePr>
        <p:xfrm>
          <a:off x="3637942" y="5254107"/>
          <a:ext cx="3632199" cy="1732280"/>
        </p:xfrm>
        <a:graphic>
          <a:graphicData uri="http://schemas.openxmlformats.org/drawingml/2006/table">
            <a:tbl>
              <a:tblPr/>
              <a:tblGrid>
                <a:gridCol w="1556657">
                  <a:extLst>
                    <a:ext uri="{9D8B030D-6E8A-4147-A177-3AD203B41FA5}">
                      <a16:colId xmlns:a16="http://schemas.microsoft.com/office/drawing/2014/main" val="20000"/>
                    </a:ext>
                  </a:extLst>
                </a:gridCol>
                <a:gridCol w="2075542">
                  <a:extLst>
                    <a:ext uri="{9D8B030D-6E8A-4147-A177-3AD203B41FA5}">
                      <a16:colId xmlns:a16="http://schemas.microsoft.com/office/drawing/2014/main" val="20001"/>
                    </a:ext>
                  </a:extLst>
                </a:gridCol>
              </a:tblGrid>
              <a:tr h="409392">
                <a:tc>
                  <a:txBody>
                    <a:bodyPr/>
                    <a:lstStyle/>
                    <a:p>
                      <a:pPr algn="ctr" fontAlgn="ctr"/>
                      <a:r>
                        <a:rPr lang="en-GB" sz="2800" b="0" i="0" u="none" strike="noStrike" dirty="0" err="1">
                          <a:solidFill>
                            <a:srgbClr val="0070C0"/>
                          </a:solidFill>
                          <a:effectLst/>
                          <a:latin typeface="Calibri" panose="020F0502020204030204" pitchFamily="34" charset="0"/>
                        </a:rPr>
                        <a:t>ename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a:solidFill>
                            <a:srgbClr val="0070C0"/>
                          </a:solidFill>
                          <a:effectLst/>
                          <a:latin typeface="Calibri" panose="020F0502020204030204" pitchFamily="34" charset="0"/>
                        </a:rPr>
                        <a:t>job</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09392">
                <a:tc>
                  <a:txBody>
                    <a:bodyPr/>
                    <a:lstStyle/>
                    <a:p>
                      <a:pPr algn="l" fontAlgn="b"/>
                      <a:r>
                        <a:rPr lang="en-GB" sz="28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09392">
                <a:tc>
                  <a:txBody>
                    <a:bodyPr/>
                    <a:lstStyle/>
                    <a:p>
                      <a:pPr algn="l" fontAlgn="b"/>
                      <a:r>
                        <a:rPr lang="en-GB" sz="28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09392">
                <a:tc>
                  <a:txBody>
                    <a:bodyPr/>
                    <a:lstStyle/>
                    <a:p>
                      <a:pPr algn="l" fontAlgn="b"/>
                      <a:r>
                        <a:rPr lang="en-GB" sz="2800" b="0" i="0" u="none" strike="noStrike" dirty="0">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241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NESTED QUERIES – example 3</a:t>
            </a:r>
            <a:endParaRPr lang="en-GB" dirty="0"/>
          </a:p>
        </p:txBody>
      </p:sp>
      <p:sp>
        <p:nvSpPr>
          <p:cNvPr id="5" name="TextBox 14"/>
          <p:cNvSpPr txBox="1"/>
          <p:nvPr/>
        </p:nvSpPr>
        <p:spPr>
          <a:xfrm>
            <a:off x="504666" y="1165901"/>
            <a:ext cx="9898753" cy="397031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show the department(s) which have an average salary bill greater than Department 20 enter:</a:t>
            </a:r>
          </a:p>
          <a:p>
            <a:r>
              <a:rPr lang="en-GB" sz="2800" dirty="0"/>
              <a:t> </a:t>
            </a:r>
          </a:p>
          <a:p>
            <a:r>
              <a:rPr lang="en-GB" sz="2800" dirty="0"/>
              <a:t>            SELECT </a:t>
            </a:r>
            <a:r>
              <a:rPr lang="en-GB" sz="2800" dirty="0" err="1"/>
              <a:t>deptno</a:t>
            </a:r>
            <a:r>
              <a:rPr lang="en-GB" sz="2800" dirty="0"/>
              <a:t>, AVG(</a:t>
            </a:r>
            <a:r>
              <a:rPr lang="en-GB" sz="2800" dirty="0" err="1"/>
              <a:t>monthly_sal</a:t>
            </a:r>
            <a:r>
              <a:rPr lang="en-GB" sz="2800" dirty="0"/>
              <a:t>)</a:t>
            </a:r>
          </a:p>
          <a:p>
            <a:r>
              <a:rPr lang="en-GB" sz="2800" dirty="0"/>
              <a:t>            FROM  </a:t>
            </a:r>
            <a:r>
              <a:rPr lang="en-GB" sz="2800" dirty="0" err="1"/>
              <a:t>emp</a:t>
            </a:r>
            <a:endParaRPr lang="en-GB" sz="2800" dirty="0"/>
          </a:p>
          <a:p>
            <a:r>
              <a:rPr lang="en-GB" sz="2800" dirty="0"/>
              <a:t>            GROUP BY DEPTNO</a:t>
            </a:r>
          </a:p>
          <a:p>
            <a:r>
              <a:rPr lang="en-GB" sz="2800" dirty="0"/>
              <a:t>            HAVING AVG(</a:t>
            </a:r>
            <a:r>
              <a:rPr lang="en-GB" sz="2800" dirty="0" err="1"/>
              <a:t>monthly_sal</a:t>
            </a:r>
            <a:r>
              <a:rPr lang="en-GB" sz="2800" dirty="0"/>
              <a:t>)&gt;</a:t>
            </a:r>
            <a:r>
              <a:rPr lang="en-GB" sz="2800" dirty="0">
                <a:solidFill>
                  <a:srgbClr val="FF0000"/>
                </a:solidFill>
              </a:rPr>
              <a:t>(SELECT AVG(</a:t>
            </a:r>
            <a:r>
              <a:rPr lang="en-GB" sz="2800" dirty="0" err="1">
                <a:solidFill>
                  <a:srgbClr val="FF0000"/>
                </a:solidFill>
              </a:rPr>
              <a:t>monthly_sal</a:t>
            </a:r>
            <a:r>
              <a:rPr lang="en-GB" sz="2800" dirty="0">
                <a:solidFill>
                  <a:srgbClr val="FF0000"/>
                </a:solidFill>
              </a:rPr>
              <a:t>)</a:t>
            </a:r>
          </a:p>
          <a:p>
            <a:r>
              <a:rPr lang="en-GB" sz="2800" dirty="0">
                <a:solidFill>
                  <a:srgbClr val="FF0000"/>
                </a:solidFill>
              </a:rPr>
              <a:t>                                                     FROM </a:t>
            </a:r>
            <a:r>
              <a:rPr lang="en-GB" sz="2800" dirty="0" err="1">
                <a:solidFill>
                  <a:srgbClr val="FF0000"/>
                </a:solidFill>
              </a:rPr>
              <a:t>emp</a:t>
            </a:r>
            <a:endParaRPr lang="en-GB" sz="2800" dirty="0">
              <a:solidFill>
                <a:srgbClr val="FF0000"/>
              </a:solidFill>
            </a:endParaRPr>
          </a:p>
          <a:p>
            <a:r>
              <a:rPr lang="en-GB" sz="2800" dirty="0">
                <a:solidFill>
                  <a:srgbClr val="FF0000"/>
                </a:solidFill>
              </a:rPr>
              <a:t>                                                     WHERE </a:t>
            </a:r>
            <a:r>
              <a:rPr lang="en-GB" sz="2800" dirty="0" err="1">
                <a:solidFill>
                  <a:srgbClr val="FF0000"/>
                </a:solidFill>
              </a:rPr>
              <a:t>deptno</a:t>
            </a:r>
            <a:r>
              <a:rPr lang="en-GB" sz="2800" dirty="0">
                <a:solidFill>
                  <a:srgbClr val="FF0000"/>
                </a:solidFill>
              </a:rPr>
              <a:t> = 20)</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6" name="Table 5"/>
          <p:cNvGraphicFramePr>
            <a:graphicFrameLocks noGrp="1"/>
          </p:cNvGraphicFramePr>
          <p:nvPr>
            <p:extLst>
              <p:ext uri="{D42A27DB-BD31-4B8C-83A1-F6EECF244321}">
                <p14:modId xmlns:p14="http://schemas.microsoft.com/office/powerpoint/2010/main" val="849132744"/>
              </p:ext>
            </p:extLst>
          </p:nvPr>
        </p:nvGraphicFramePr>
        <p:xfrm>
          <a:off x="3148992" y="5348820"/>
          <a:ext cx="4610100" cy="1394880"/>
        </p:xfrm>
        <a:graphic>
          <a:graphicData uri="http://schemas.openxmlformats.org/drawingml/2006/table">
            <a:tbl>
              <a:tblPr/>
              <a:tblGrid>
                <a:gridCol w="1828800">
                  <a:extLst>
                    <a:ext uri="{9D8B030D-6E8A-4147-A177-3AD203B41FA5}">
                      <a16:colId xmlns:a16="http://schemas.microsoft.com/office/drawing/2014/main" val="20000"/>
                    </a:ext>
                  </a:extLst>
                </a:gridCol>
                <a:gridCol w="2781300">
                  <a:extLst>
                    <a:ext uri="{9D8B030D-6E8A-4147-A177-3AD203B41FA5}">
                      <a16:colId xmlns:a16="http://schemas.microsoft.com/office/drawing/2014/main" val="20001"/>
                    </a:ext>
                  </a:extLst>
                </a:gridCol>
              </a:tblGrid>
              <a:tr h="697440">
                <a:tc>
                  <a:txBody>
                    <a:bodyPr/>
                    <a:lstStyle/>
                    <a:p>
                      <a:pPr algn="ctr" fontAlgn="ctr"/>
                      <a:r>
                        <a:rPr lang="en-GB" sz="2800" b="0" i="0" u="none" strike="noStrike" dirty="0" err="1">
                          <a:solidFill>
                            <a:srgbClr val="0070C0"/>
                          </a:solidFill>
                          <a:effectLst/>
                          <a:latin typeface="Calibri" panose="020F0502020204030204" pitchFamily="34" charset="0"/>
                        </a:rPr>
                        <a:t>deptno</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dirty="0" err="1">
                          <a:solidFill>
                            <a:srgbClr val="0070C0"/>
                          </a:solidFill>
                          <a:effectLst/>
                          <a:latin typeface="Calibri" panose="020F0502020204030204" pitchFamily="34" charset="0"/>
                        </a:rPr>
                        <a:t>avg</a:t>
                      </a:r>
                      <a:r>
                        <a:rPr lang="en-GB" sz="2800" b="0" i="0" u="none" strike="noStrike" dirty="0">
                          <a:solidFill>
                            <a:srgbClr val="0070C0"/>
                          </a:solidFill>
                          <a:effectLst/>
                          <a:latin typeface="Calibri" panose="020F0502020204030204" pitchFamily="34" charset="0"/>
                        </a:rPr>
                        <a:t>(</a:t>
                      </a:r>
                      <a:r>
                        <a:rPr lang="en-GB" sz="2800" b="0" i="0" u="none" strike="noStrike" dirty="0" err="1">
                          <a:solidFill>
                            <a:srgbClr val="0070C0"/>
                          </a:solidFill>
                          <a:effectLst/>
                          <a:latin typeface="Calibri" panose="020F0502020204030204" pitchFamily="34" charset="0"/>
                        </a:rPr>
                        <a:t>monthly_sal</a:t>
                      </a:r>
                      <a:r>
                        <a:rPr lang="en-GB" sz="2800" b="0" i="0" u="none" strike="noStrike" dirty="0">
                          <a:solidFill>
                            <a:srgbClr val="0070C0"/>
                          </a:solidFill>
                          <a:effectLst/>
                          <a:latin typeface="Calibri" panose="020F0502020204030204" pitchFamily="34" charset="0"/>
                        </a:rPr>
                        <a: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697440">
                <a:tc>
                  <a:txBody>
                    <a:bodyPr/>
                    <a:lstStyle/>
                    <a:p>
                      <a:pPr algn="l" fontAlgn="b"/>
                      <a:r>
                        <a:rPr lang="en-GB" sz="28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2916.6666666667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436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28577"/>
          </a:xfrm>
        </p:spPr>
        <p:txBody>
          <a:bodyPr>
            <a:noAutofit/>
          </a:bodyPr>
          <a:lstStyle/>
          <a:p>
            <a:r>
              <a:rPr lang="en-GB" sz="3200" dirty="0">
                <a:solidFill>
                  <a:schemeClr val="accent1"/>
                </a:solidFill>
              </a:rPr>
              <a:t>sub-queries with the limit CLAUSE</a:t>
            </a:r>
            <a:endParaRPr lang="en-GB" sz="3200" dirty="0"/>
          </a:p>
        </p:txBody>
      </p:sp>
      <p:sp>
        <p:nvSpPr>
          <p:cNvPr id="5" name="TextBox 14"/>
          <p:cNvSpPr txBox="1"/>
          <p:nvPr/>
        </p:nvSpPr>
        <p:spPr>
          <a:xfrm>
            <a:off x="504666" y="962701"/>
            <a:ext cx="9898753" cy="612475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We saw earlier that the LIMIT clause can be used to show the first, last or nth rows. We can use this is in conjunction with sub-queries to display rows that are =, &gt;, &lt;, != this value. For instance, we want to display all the customers that have placed the least number of orders so the following sub-query can be used to get the fewest orders placed by any customer:</a:t>
            </a:r>
          </a:p>
          <a:p>
            <a:endParaRPr lang="en-GB" sz="2800" dirty="0"/>
          </a:p>
          <a:p>
            <a:pPr marL="1614488" indent="-273050"/>
            <a:r>
              <a:rPr lang="en-GB" sz="2800" dirty="0"/>
              <a:t>SELECT COUNT(</a:t>
            </a:r>
            <a:r>
              <a:rPr lang="en-GB" sz="2800" dirty="0" err="1"/>
              <a:t>o.ordid</a:t>
            </a:r>
            <a:r>
              <a:rPr lang="en-GB" sz="2800" dirty="0"/>
              <a:t>)</a:t>
            </a:r>
          </a:p>
          <a:p>
            <a:pPr marL="1614488" indent="-273050"/>
            <a:r>
              <a:rPr lang="en-GB" sz="2800" dirty="0"/>
              <a:t>FROM customer c</a:t>
            </a:r>
          </a:p>
          <a:p>
            <a:pPr marL="1614488" indent="-273050"/>
            <a:r>
              <a:rPr lang="en-GB" sz="2800" dirty="0"/>
              <a:t>		INNER JOIN </a:t>
            </a:r>
            <a:r>
              <a:rPr lang="en-GB" sz="2800" dirty="0" err="1"/>
              <a:t>ord</a:t>
            </a:r>
            <a:r>
              <a:rPr lang="en-GB" sz="2800" dirty="0"/>
              <a:t> o ON </a:t>
            </a:r>
            <a:r>
              <a:rPr lang="en-GB" sz="2800" dirty="0" err="1"/>
              <a:t>c.custid</a:t>
            </a:r>
            <a:r>
              <a:rPr lang="en-GB" sz="2800" dirty="0"/>
              <a:t> = </a:t>
            </a:r>
            <a:r>
              <a:rPr lang="en-GB" sz="2800" dirty="0" err="1"/>
              <a:t>o.custid</a:t>
            </a:r>
            <a:endParaRPr lang="en-GB" sz="2800" dirty="0"/>
          </a:p>
          <a:p>
            <a:pPr marL="1614488" indent="-273050"/>
            <a:r>
              <a:rPr lang="en-GB" sz="2800" dirty="0"/>
              <a:t>GROUP BY c.name</a:t>
            </a:r>
          </a:p>
          <a:p>
            <a:pPr marL="1614488" indent="-273050"/>
            <a:r>
              <a:rPr lang="en-GB" sz="2800" dirty="0">
                <a:solidFill>
                  <a:srgbClr val="FF0000"/>
                </a:solidFill>
              </a:rPr>
              <a:t>ORDER BY COUNT(</a:t>
            </a:r>
            <a:r>
              <a:rPr lang="en-GB" sz="2800" dirty="0" err="1">
                <a:solidFill>
                  <a:srgbClr val="FF0000"/>
                </a:solidFill>
              </a:rPr>
              <a:t>o.ordid</a:t>
            </a:r>
            <a:r>
              <a:rPr lang="en-GB" sz="2800" dirty="0">
                <a:solidFill>
                  <a:srgbClr val="FF0000"/>
                </a:solidFill>
              </a:rPr>
              <a:t>)</a:t>
            </a:r>
          </a:p>
          <a:p>
            <a:pPr marL="1614488" indent="-273050"/>
            <a:r>
              <a:rPr lang="en-GB" sz="2800" dirty="0">
                <a:solidFill>
                  <a:srgbClr val="FF0000"/>
                </a:solidFill>
              </a:rPr>
              <a:t>LIMIT 1</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3" name="Table 2">
            <a:extLst>
              <a:ext uri="{FF2B5EF4-FFF2-40B4-BE49-F238E27FC236}">
                <a16:creationId xmlns:a16="http://schemas.microsoft.com/office/drawing/2014/main" id="{7A267B06-AA25-49BC-A7E8-4CA9704AE4D4}"/>
              </a:ext>
            </a:extLst>
          </p:cNvPr>
          <p:cNvGraphicFramePr>
            <a:graphicFrameLocks noGrp="1"/>
          </p:cNvGraphicFramePr>
          <p:nvPr>
            <p:extLst>
              <p:ext uri="{D42A27DB-BD31-4B8C-83A1-F6EECF244321}">
                <p14:modId xmlns:p14="http://schemas.microsoft.com/office/powerpoint/2010/main" val="2601881474"/>
              </p:ext>
            </p:extLst>
          </p:nvPr>
        </p:nvGraphicFramePr>
        <p:xfrm>
          <a:off x="7174706" y="5910804"/>
          <a:ext cx="2574936" cy="1088258"/>
        </p:xfrm>
        <a:graphic>
          <a:graphicData uri="http://schemas.openxmlformats.org/drawingml/2006/table">
            <a:tbl>
              <a:tblPr/>
              <a:tblGrid>
                <a:gridCol w="2574936">
                  <a:extLst>
                    <a:ext uri="{9D8B030D-6E8A-4147-A177-3AD203B41FA5}">
                      <a16:colId xmlns:a16="http://schemas.microsoft.com/office/drawing/2014/main" val="1592423103"/>
                    </a:ext>
                  </a:extLst>
                </a:gridCol>
              </a:tblGrid>
              <a:tr h="544129">
                <a:tc>
                  <a:txBody>
                    <a:bodyPr/>
                    <a:lstStyle/>
                    <a:p>
                      <a:pPr algn="ctr" fontAlgn="ctr"/>
                      <a:r>
                        <a:rPr lang="en-GB" sz="2800" b="0" i="0" u="none" strike="noStrike" dirty="0">
                          <a:solidFill>
                            <a:srgbClr val="0070C0"/>
                          </a:solidFill>
                          <a:effectLst/>
                          <a:latin typeface="Calibri" panose="020F0502020204030204" pitchFamily="34" charset="0"/>
                        </a:rPr>
                        <a:t>COUNT(</a:t>
                      </a:r>
                      <a:r>
                        <a:rPr lang="en-GB" sz="2800" b="0" i="0" u="none" strike="noStrike" dirty="0" err="1">
                          <a:solidFill>
                            <a:srgbClr val="0070C0"/>
                          </a:solidFill>
                          <a:effectLst/>
                          <a:latin typeface="Calibri" panose="020F0502020204030204" pitchFamily="34" charset="0"/>
                        </a:rPr>
                        <a:t>o.ordid</a:t>
                      </a:r>
                      <a:r>
                        <a:rPr lang="en-GB" sz="2800" b="0" i="0" u="none" strike="noStrike" dirty="0">
                          <a:solidFill>
                            <a:srgbClr val="0070C0"/>
                          </a:solidFill>
                          <a:effectLst/>
                          <a:latin typeface="Calibri" panose="020F0502020204030204" pitchFamily="34" charset="0"/>
                        </a:rPr>
                        <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4213061936"/>
                  </a:ext>
                </a:extLst>
              </a:tr>
              <a:tr h="544129">
                <a:tc>
                  <a:txBody>
                    <a:bodyPr/>
                    <a:lstStyle/>
                    <a:p>
                      <a:pPr algn="l" fontAlgn="b"/>
                      <a:r>
                        <a:rPr lang="en-GB" sz="28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795601510"/>
                  </a:ext>
                </a:extLst>
              </a:tr>
            </a:tbl>
          </a:graphicData>
        </a:graphic>
      </p:graphicFrame>
    </p:spTree>
    <p:extLst>
      <p:ext uri="{BB962C8B-B14F-4D97-AF65-F5344CB8AC3E}">
        <p14:creationId xmlns:p14="http://schemas.microsoft.com/office/powerpoint/2010/main" val="160176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28577"/>
          </a:xfrm>
        </p:spPr>
        <p:txBody>
          <a:bodyPr>
            <a:noAutofit/>
          </a:bodyPr>
          <a:lstStyle/>
          <a:p>
            <a:r>
              <a:rPr lang="en-GB" sz="3200" dirty="0">
                <a:solidFill>
                  <a:schemeClr val="accent1"/>
                </a:solidFill>
              </a:rPr>
              <a:t>sub-queries with the limit CLAUSE</a:t>
            </a:r>
            <a:endParaRPr lang="en-GB" sz="3200" dirty="0"/>
          </a:p>
        </p:txBody>
      </p:sp>
      <p:sp>
        <p:nvSpPr>
          <p:cNvPr id="5" name="TextBox 14"/>
          <p:cNvSpPr txBox="1"/>
          <p:nvPr/>
        </p:nvSpPr>
        <p:spPr>
          <a:xfrm>
            <a:off x="504666" y="962701"/>
            <a:ext cx="9898753" cy="507831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display all the customers that have placed the least number of orders, the full query would be as follows:</a:t>
            </a:r>
          </a:p>
          <a:p>
            <a:endParaRPr lang="en-GB" sz="2800" dirty="0"/>
          </a:p>
          <a:p>
            <a:r>
              <a:rPr lang="en-GB" sz="2400" dirty="0"/>
              <a:t>SELECT c.name, COUNT(</a:t>
            </a:r>
            <a:r>
              <a:rPr lang="en-GB" sz="2400" dirty="0" err="1"/>
              <a:t>o.ordid</a:t>
            </a:r>
            <a:r>
              <a:rPr lang="en-GB" sz="2400" dirty="0"/>
              <a:t>) "No. of orders"</a:t>
            </a:r>
          </a:p>
          <a:p>
            <a:r>
              <a:rPr lang="en-GB" sz="2400" dirty="0"/>
              <a:t>FROM customer c</a:t>
            </a:r>
          </a:p>
          <a:p>
            <a:r>
              <a:rPr lang="en-GB" sz="2400" dirty="0"/>
              <a:t>	INNER JOIN </a:t>
            </a:r>
            <a:r>
              <a:rPr lang="en-GB" sz="2400" dirty="0" err="1"/>
              <a:t>ord</a:t>
            </a:r>
            <a:r>
              <a:rPr lang="en-GB" sz="2400" dirty="0"/>
              <a:t> o ON </a:t>
            </a:r>
            <a:r>
              <a:rPr lang="en-GB" sz="2400" dirty="0" err="1"/>
              <a:t>c.custid</a:t>
            </a:r>
            <a:r>
              <a:rPr lang="en-GB" sz="2400" dirty="0"/>
              <a:t> = </a:t>
            </a:r>
            <a:r>
              <a:rPr lang="en-GB" sz="2400" dirty="0" err="1"/>
              <a:t>o.custid</a:t>
            </a:r>
            <a:endParaRPr lang="en-GB" sz="2400" dirty="0"/>
          </a:p>
          <a:p>
            <a:r>
              <a:rPr lang="en-GB" sz="2400" dirty="0"/>
              <a:t>GROUP BY c.name</a:t>
            </a:r>
          </a:p>
          <a:p>
            <a:r>
              <a:rPr lang="en-GB" sz="2400" dirty="0"/>
              <a:t>HAVING count(</a:t>
            </a:r>
            <a:r>
              <a:rPr lang="en-GB" sz="2400" dirty="0" err="1"/>
              <a:t>o.ordid</a:t>
            </a:r>
            <a:r>
              <a:rPr lang="en-GB" sz="2400" dirty="0"/>
              <a:t>) = </a:t>
            </a:r>
            <a:r>
              <a:rPr lang="en-GB" sz="2400" dirty="0">
                <a:solidFill>
                  <a:srgbClr val="FF0000"/>
                </a:solidFill>
              </a:rPr>
              <a:t>(SELECT COUNT(</a:t>
            </a:r>
            <a:r>
              <a:rPr lang="en-GB" sz="2400" dirty="0" err="1">
                <a:solidFill>
                  <a:srgbClr val="FF0000"/>
                </a:solidFill>
              </a:rPr>
              <a:t>o.ordid</a:t>
            </a:r>
            <a:r>
              <a:rPr lang="en-GB" sz="2400" dirty="0">
                <a:solidFill>
                  <a:srgbClr val="FF0000"/>
                </a:solidFill>
              </a:rPr>
              <a:t>)</a:t>
            </a:r>
          </a:p>
          <a:p>
            <a:pPr indent="3490913"/>
            <a:r>
              <a:rPr lang="en-GB" sz="2400" dirty="0">
                <a:solidFill>
                  <a:srgbClr val="FF0000"/>
                </a:solidFill>
              </a:rPr>
              <a:t>FROM customer c</a:t>
            </a:r>
          </a:p>
          <a:p>
            <a:pPr indent="3490913"/>
            <a:r>
              <a:rPr lang="en-GB" sz="2400" dirty="0">
                <a:solidFill>
                  <a:srgbClr val="FF0000"/>
                </a:solidFill>
              </a:rPr>
              <a:t>	      INNER JOIN </a:t>
            </a:r>
            <a:r>
              <a:rPr lang="en-GB" sz="2400" dirty="0" err="1">
                <a:solidFill>
                  <a:srgbClr val="FF0000"/>
                </a:solidFill>
              </a:rPr>
              <a:t>ord</a:t>
            </a:r>
            <a:r>
              <a:rPr lang="en-GB" sz="2400" dirty="0">
                <a:solidFill>
                  <a:srgbClr val="FF0000"/>
                </a:solidFill>
              </a:rPr>
              <a:t> o ON </a:t>
            </a:r>
            <a:r>
              <a:rPr lang="en-GB" sz="2400" dirty="0" err="1">
                <a:solidFill>
                  <a:srgbClr val="FF0000"/>
                </a:solidFill>
              </a:rPr>
              <a:t>c.custid</a:t>
            </a:r>
            <a:r>
              <a:rPr lang="en-GB" sz="2400" dirty="0">
                <a:solidFill>
                  <a:srgbClr val="FF0000"/>
                </a:solidFill>
              </a:rPr>
              <a:t> = </a:t>
            </a:r>
            <a:r>
              <a:rPr lang="en-GB" sz="2400" dirty="0" err="1">
                <a:solidFill>
                  <a:srgbClr val="FF0000"/>
                </a:solidFill>
              </a:rPr>
              <a:t>o.custid</a:t>
            </a:r>
            <a:endParaRPr lang="en-GB" sz="2400" dirty="0">
              <a:solidFill>
                <a:srgbClr val="FF0000"/>
              </a:solidFill>
            </a:endParaRPr>
          </a:p>
          <a:p>
            <a:pPr indent="3490913"/>
            <a:r>
              <a:rPr lang="en-GB" sz="2400" dirty="0">
                <a:solidFill>
                  <a:srgbClr val="FF0000"/>
                </a:solidFill>
              </a:rPr>
              <a:t>GROUP BY c.name</a:t>
            </a:r>
          </a:p>
          <a:p>
            <a:pPr indent="3490913"/>
            <a:r>
              <a:rPr lang="en-GB" sz="2400" dirty="0">
                <a:solidFill>
                  <a:srgbClr val="FF0000"/>
                </a:solidFill>
              </a:rPr>
              <a:t>ORDER BY COUNT(</a:t>
            </a:r>
            <a:r>
              <a:rPr lang="en-GB" sz="2400" dirty="0" err="1">
                <a:solidFill>
                  <a:srgbClr val="FF0000"/>
                </a:solidFill>
              </a:rPr>
              <a:t>o.ordid</a:t>
            </a:r>
            <a:r>
              <a:rPr lang="en-GB" sz="2400" dirty="0">
                <a:solidFill>
                  <a:srgbClr val="FF0000"/>
                </a:solidFill>
              </a:rPr>
              <a:t>)</a:t>
            </a:r>
          </a:p>
          <a:p>
            <a:pPr indent="3490913"/>
            <a:r>
              <a:rPr lang="en-GB" sz="2400" dirty="0">
                <a:solidFill>
                  <a:srgbClr val="FF0000"/>
                </a:solidFill>
              </a:rPr>
              <a:t>LIMIT 1)</a:t>
            </a:r>
            <a:r>
              <a:rPr lang="en-GB" sz="24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spTree>
    <p:extLst>
      <p:ext uri="{BB962C8B-B14F-4D97-AF65-F5344CB8AC3E}">
        <p14:creationId xmlns:p14="http://schemas.microsoft.com/office/powerpoint/2010/main" val="406948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28577"/>
          </a:xfrm>
        </p:spPr>
        <p:txBody>
          <a:bodyPr>
            <a:noAutofit/>
          </a:bodyPr>
          <a:lstStyle/>
          <a:p>
            <a:r>
              <a:rPr lang="en-GB" sz="3200" dirty="0">
                <a:solidFill>
                  <a:schemeClr val="accent1"/>
                </a:solidFill>
              </a:rPr>
              <a:t>sub-queries with the limit CLAUSE</a:t>
            </a:r>
            <a:endParaRPr lang="en-GB" sz="3200" dirty="0"/>
          </a:p>
        </p:txBody>
      </p:sp>
      <p:sp>
        <p:nvSpPr>
          <p:cNvPr id="5" name="TextBox 14"/>
          <p:cNvSpPr txBox="1"/>
          <p:nvPr/>
        </p:nvSpPr>
        <p:spPr>
          <a:xfrm>
            <a:off x="504666" y="962701"/>
            <a:ext cx="9898753" cy="1692771"/>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All the customers that have placed the least number of orders:</a:t>
            </a:r>
          </a:p>
          <a:p>
            <a:endParaRPr lang="en-GB" sz="2800" dirty="0"/>
          </a:p>
          <a:p>
            <a:r>
              <a:rPr lang="en-GB" sz="2000" dirty="0"/>
              <a:t>Query Result: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6" name="Table 5">
            <a:extLst>
              <a:ext uri="{FF2B5EF4-FFF2-40B4-BE49-F238E27FC236}">
                <a16:creationId xmlns:a16="http://schemas.microsoft.com/office/drawing/2014/main" id="{D370B37A-C6BB-4276-BA16-72EBA8ADCDAE}"/>
              </a:ext>
            </a:extLst>
          </p:cNvPr>
          <p:cNvGraphicFramePr>
            <a:graphicFrameLocks noGrp="1"/>
          </p:cNvGraphicFramePr>
          <p:nvPr>
            <p:extLst>
              <p:ext uri="{D42A27DB-BD31-4B8C-83A1-F6EECF244321}">
                <p14:modId xmlns:p14="http://schemas.microsoft.com/office/powerpoint/2010/main" val="1303703219"/>
              </p:ext>
            </p:extLst>
          </p:nvPr>
        </p:nvGraphicFramePr>
        <p:xfrm>
          <a:off x="1414698" y="2939027"/>
          <a:ext cx="7809871" cy="3025140"/>
        </p:xfrm>
        <a:graphic>
          <a:graphicData uri="http://schemas.openxmlformats.org/drawingml/2006/table">
            <a:tbl>
              <a:tblPr/>
              <a:tblGrid>
                <a:gridCol w="5719813">
                  <a:extLst>
                    <a:ext uri="{9D8B030D-6E8A-4147-A177-3AD203B41FA5}">
                      <a16:colId xmlns:a16="http://schemas.microsoft.com/office/drawing/2014/main" val="20000"/>
                    </a:ext>
                  </a:extLst>
                </a:gridCol>
                <a:gridCol w="2090058">
                  <a:extLst>
                    <a:ext uri="{9D8B030D-6E8A-4147-A177-3AD203B41FA5}">
                      <a16:colId xmlns:a16="http://schemas.microsoft.com/office/drawing/2014/main" val="20001"/>
                    </a:ext>
                  </a:extLst>
                </a:gridCol>
              </a:tblGrid>
              <a:tr h="409392">
                <a:tc>
                  <a:txBody>
                    <a:bodyPr/>
                    <a:lstStyle/>
                    <a:p>
                      <a:pPr algn="ctr" fontAlgn="ctr"/>
                      <a:r>
                        <a:rPr lang="en-GB" sz="2800" b="0" i="0" u="none" strike="noStrike" dirty="0">
                          <a:solidFill>
                            <a:srgbClr val="0070C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dirty="0">
                          <a:solidFill>
                            <a:srgbClr val="0070C0"/>
                          </a:solidFill>
                          <a:effectLst/>
                          <a:latin typeface="Calibri" panose="020F0502020204030204" pitchFamily="34" charset="0"/>
                        </a:rPr>
                        <a:t>No. of orders</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09392">
                <a:tc>
                  <a:txBody>
                    <a:bodyPr/>
                    <a:lstStyle/>
                    <a:p>
                      <a:pPr algn="l" fontAlgn="b"/>
                      <a:r>
                        <a:rPr lang="en-GB" sz="2800" b="0" i="0" u="none" strike="noStrike" dirty="0">
                          <a:solidFill>
                            <a:srgbClr val="000000"/>
                          </a:solidFill>
                          <a:effectLst/>
                          <a:latin typeface="Calibri" panose="020F0502020204030204" pitchFamily="34" charset="0"/>
                        </a:rPr>
                        <a:t>JUST TENNIS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09392">
                <a:tc>
                  <a:txBody>
                    <a:bodyPr/>
                    <a:lstStyle/>
                    <a:p>
                      <a:pPr algn="l" fontAlgn="b"/>
                      <a:r>
                        <a:rPr lang="en-GB" sz="2800" b="0" i="0" u="none" strike="noStrike" dirty="0">
                          <a:solidFill>
                            <a:srgbClr val="000000"/>
                          </a:solidFill>
                          <a:effectLst/>
                          <a:latin typeface="Calibri" panose="020F0502020204030204" pitchFamily="34" charset="0"/>
                        </a:rPr>
                        <a:t>K + T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461134637"/>
                  </a:ext>
                </a:extLst>
              </a:tr>
              <a:tr h="409392">
                <a:tc>
                  <a:txBody>
                    <a:bodyPr/>
                    <a:lstStyle/>
                    <a:p>
                      <a:pPr algn="l" fontAlgn="b"/>
                      <a:r>
                        <a:rPr lang="en-GB" sz="2800" b="0" i="0" u="none" strike="noStrike" dirty="0">
                          <a:solidFill>
                            <a:srgbClr val="000000"/>
                          </a:solidFill>
                          <a:effectLst/>
                          <a:latin typeface="Calibri" panose="020F0502020204030204" pitchFamily="34" charset="0"/>
                        </a:rPr>
                        <a:t>NORTH WOODS HEALTH AND FITNESS SUPPLY CENTRE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505002132"/>
                  </a:ext>
                </a:extLst>
              </a:tr>
              <a:tr h="409392">
                <a:tc>
                  <a:txBody>
                    <a:bodyPr/>
                    <a:lstStyle/>
                    <a:p>
                      <a:pPr algn="l" fontAlgn="b"/>
                      <a:r>
                        <a:rPr lang="en-GB" sz="2800" b="0" i="0" u="none" strike="noStrike" dirty="0">
                          <a:solidFill>
                            <a:srgbClr val="000000"/>
                          </a:solidFill>
                          <a:effectLst/>
                          <a:latin typeface="Calibri" panose="020F0502020204030204" pitchFamily="34" charset="0"/>
                        </a:rPr>
                        <a:t>TKB SPORTS SHOP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09392">
                <a:tc>
                  <a:txBody>
                    <a:bodyPr/>
                    <a:lstStyle/>
                    <a:p>
                      <a:pPr algn="l" fontAlgn="b"/>
                      <a:r>
                        <a:rPr lang="en-GB" sz="2800" b="0" i="0" u="none" strike="noStrike" dirty="0">
                          <a:solidFill>
                            <a:srgbClr val="000000"/>
                          </a:solidFill>
                          <a:effectLst/>
                          <a:latin typeface="Calibri" panose="020F0502020204030204" pitchFamily="34" charset="0"/>
                        </a:rPr>
                        <a:t>WOMENS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1442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1011177"/>
          </a:xfrm>
        </p:spPr>
        <p:txBody>
          <a:bodyPr>
            <a:noAutofit/>
          </a:bodyPr>
          <a:lstStyle/>
          <a:p>
            <a:r>
              <a:rPr lang="en-GB" sz="3200" dirty="0">
                <a:solidFill>
                  <a:schemeClr val="accent1"/>
                </a:solidFill>
              </a:rPr>
              <a:t>SUB-QUERIES THAT RETURN MORE THAN ONE ROW</a:t>
            </a:r>
            <a:endParaRPr lang="en-GB" sz="3200" dirty="0"/>
          </a:p>
        </p:txBody>
      </p:sp>
      <p:sp>
        <p:nvSpPr>
          <p:cNvPr id="5" name="TextBox 14"/>
          <p:cNvSpPr txBox="1"/>
          <p:nvPr/>
        </p:nvSpPr>
        <p:spPr>
          <a:xfrm>
            <a:off x="370257" y="1621759"/>
            <a:ext cx="9898753" cy="513986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When a sub-query can possibly return more than one row, you can no longer use the comparison operators =, !=, &lt;, &gt;, &gt;= , &lt;= but the following operators can be used instead:</a:t>
            </a:r>
          </a:p>
          <a:p>
            <a:endParaRPr lang="en-GB" sz="2800" dirty="0"/>
          </a:p>
          <a:p>
            <a:r>
              <a:rPr lang="en-GB" sz="2400" dirty="0"/>
              <a:t>IN		In the set of values returned by the sub-query</a:t>
            </a:r>
          </a:p>
          <a:p>
            <a:endParaRPr lang="en-GB" sz="2400" dirty="0"/>
          </a:p>
          <a:p>
            <a:r>
              <a:rPr lang="en-GB" sz="2400" dirty="0"/>
              <a:t>NOT IN	Not in the set of values returned by the sub-query</a:t>
            </a:r>
          </a:p>
          <a:p>
            <a:endParaRPr lang="en-GB" sz="2400" dirty="0"/>
          </a:p>
          <a:p>
            <a:r>
              <a:rPr lang="en-GB" sz="2400" dirty="0"/>
              <a:t>EXISTS		Similar to IN but executes faster if the sub-query record 		set is large and is better at handling NULL values</a:t>
            </a:r>
          </a:p>
          <a:p>
            <a:endParaRPr lang="en-GB" sz="2400" dirty="0"/>
          </a:p>
          <a:p>
            <a:r>
              <a:rPr lang="en-GB" sz="2400" dirty="0"/>
              <a:t>NOT EXISTS	Similar to NOT IN but executes faster if the sub-query		record set is large and is better at handling NULL values</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spTree>
    <p:extLst>
      <p:ext uri="{BB962C8B-B14F-4D97-AF65-F5344CB8AC3E}">
        <p14:creationId xmlns:p14="http://schemas.microsoft.com/office/powerpoint/2010/main" val="425721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1011177"/>
          </a:xfrm>
        </p:spPr>
        <p:txBody>
          <a:bodyPr>
            <a:noAutofit/>
          </a:bodyPr>
          <a:lstStyle/>
          <a:p>
            <a:r>
              <a:rPr lang="en-GB" sz="3200" dirty="0">
                <a:solidFill>
                  <a:schemeClr val="accent1"/>
                </a:solidFill>
              </a:rPr>
              <a:t>Sub-queries that return more than one row – EXAMPLE 1</a:t>
            </a:r>
            <a:endParaRPr lang="en-GB" sz="3200" dirty="0"/>
          </a:p>
        </p:txBody>
      </p:sp>
      <p:sp>
        <p:nvSpPr>
          <p:cNvPr id="5" name="TextBox 14"/>
          <p:cNvSpPr txBox="1"/>
          <p:nvPr/>
        </p:nvSpPr>
        <p:spPr>
          <a:xfrm>
            <a:off x="498922" y="1482615"/>
            <a:ext cx="9898753" cy="507831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find the salesman who haven’t sold any of product 100890:</a:t>
            </a:r>
          </a:p>
          <a:p>
            <a:endParaRPr lang="en-GB" sz="2800" dirty="0"/>
          </a:p>
          <a:p>
            <a:r>
              <a:rPr lang="en-GB" sz="2400" dirty="0"/>
              <a:t>	SELECT DISTINCT </a:t>
            </a:r>
            <a:r>
              <a:rPr lang="en-GB" sz="2400" dirty="0" err="1"/>
              <a:t>ename</a:t>
            </a:r>
            <a:endParaRPr lang="en-GB" sz="2400" dirty="0"/>
          </a:p>
          <a:p>
            <a:r>
              <a:rPr lang="en-GB" sz="2400" dirty="0"/>
              <a:t>	FROM emp e</a:t>
            </a:r>
          </a:p>
          <a:p>
            <a:r>
              <a:rPr lang="en-GB" sz="2400" dirty="0"/>
              <a:t>		INNER JOIN customer cu ON </a:t>
            </a:r>
            <a:r>
              <a:rPr lang="en-GB" sz="2400" dirty="0" err="1"/>
              <a:t>cu.repid</a:t>
            </a:r>
            <a:r>
              <a:rPr lang="en-GB" sz="2400" dirty="0"/>
              <a:t> = </a:t>
            </a:r>
            <a:r>
              <a:rPr lang="en-GB" sz="2400" dirty="0" err="1"/>
              <a:t>e.empno</a:t>
            </a:r>
            <a:endParaRPr lang="en-GB" sz="2400" dirty="0"/>
          </a:p>
          <a:p>
            <a:r>
              <a:rPr lang="en-GB" sz="2400" dirty="0"/>
              <a:t>	WHERE </a:t>
            </a:r>
            <a:r>
              <a:rPr lang="en-GB" sz="2400" dirty="0" err="1"/>
              <a:t>cu.repid</a:t>
            </a:r>
            <a:r>
              <a:rPr lang="en-GB" sz="2400" dirty="0"/>
              <a:t> </a:t>
            </a:r>
            <a:r>
              <a:rPr lang="en-GB" sz="2400" dirty="0">
                <a:solidFill>
                  <a:srgbClr val="FF0000"/>
                </a:solidFill>
              </a:rPr>
              <a:t>NOT IN (SELECT </a:t>
            </a:r>
            <a:r>
              <a:rPr lang="en-GB" sz="2400" dirty="0" err="1">
                <a:solidFill>
                  <a:srgbClr val="FF0000"/>
                </a:solidFill>
              </a:rPr>
              <a:t>c.repid</a:t>
            </a:r>
            <a:endParaRPr lang="en-GB" sz="2400" dirty="0">
              <a:solidFill>
                <a:srgbClr val="FF0000"/>
              </a:solidFill>
            </a:endParaRPr>
          </a:p>
          <a:p>
            <a:r>
              <a:rPr lang="en-GB" sz="2400" dirty="0">
                <a:solidFill>
                  <a:srgbClr val="FF0000"/>
                </a:solidFill>
              </a:rPr>
              <a:t>				       FROM </a:t>
            </a:r>
            <a:r>
              <a:rPr lang="en-GB" sz="2400" dirty="0" err="1">
                <a:solidFill>
                  <a:srgbClr val="FF0000"/>
                </a:solidFill>
              </a:rPr>
              <a:t>ord</a:t>
            </a:r>
            <a:r>
              <a:rPr lang="en-GB" sz="2400" dirty="0">
                <a:solidFill>
                  <a:srgbClr val="FF0000"/>
                </a:solidFill>
              </a:rPr>
              <a:t> o</a:t>
            </a:r>
          </a:p>
          <a:p>
            <a:r>
              <a:rPr lang="en-GB" sz="2400" dirty="0">
                <a:solidFill>
                  <a:srgbClr val="FF0000"/>
                </a:solidFill>
              </a:rPr>
              <a:t>				       		INNER JOIN customer c </a:t>
            </a:r>
          </a:p>
          <a:p>
            <a:r>
              <a:rPr lang="en-GB" sz="2400" dirty="0">
                <a:solidFill>
                  <a:srgbClr val="FF0000"/>
                </a:solidFill>
              </a:rPr>
              <a:t>							ON </a:t>
            </a:r>
            <a:r>
              <a:rPr lang="en-GB" sz="2400" dirty="0" err="1">
                <a:solidFill>
                  <a:srgbClr val="FF0000"/>
                </a:solidFill>
              </a:rPr>
              <a:t>c.custid</a:t>
            </a:r>
            <a:r>
              <a:rPr lang="en-GB" sz="2400" dirty="0">
                <a:solidFill>
                  <a:srgbClr val="FF0000"/>
                </a:solidFill>
              </a:rPr>
              <a:t> = </a:t>
            </a:r>
            <a:r>
              <a:rPr lang="en-GB" sz="2400" dirty="0" err="1">
                <a:solidFill>
                  <a:srgbClr val="FF0000"/>
                </a:solidFill>
              </a:rPr>
              <a:t>o.custid</a:t>
            </a:r>
            <a:endParaRPr lang="en-GB" sz="2400" dirty="0">
              <a:solidFill>
                <a:srgbClr val="FF0000"/>
              </a:solidFill>
            </a:endParaRPr>
          </a:p>
          <a:p>
            <a:r>
              <a:rPr lang="en-GB" sz="2400" dirty="0">
                <a:solidFill>
                  <a:srgbClr val="FF0000"/>
                </a:solidFill>
              </a:rPr>
              <a:t>				       		INNER JOIN item </a:t>
            </a:r>
            <a:r>
              <a:rPr lang="en-GB" sz="2400" dirty="0" err="1">
                <a:solidFill>
                  <a:srgbClr val="FF0000"/>
                </a:solidFill>
              </a:rPr>
              <a:t>i</a:t>
            </a:r>
            <a:endParaRPr lang="en-GB" sz="2400" dirty="0">
              <a:solidFill>
                <a:srgbClr val="FF0000"/>
              </a:solidFill>
            </a:endParaRPr>
          </a:p>
          <a:p>
            <a:r>
              <a:rPr lang="en-GB" sz="2400" dirty="0">
                <a:solidFill>
                  <a:srgbClr val="FF0000"/>
                </a:solidFill>
              </a:rPr>
              <a:t>							ON </a:t>
            </a:r>
            <a:r>
              <a:rPr lang="en-GB" sz="2400" dirty="0" err="1">
                <a:solidFill>
                  <a:srgbClr val="FF0000"/>
                </a:solidFill>
              </a:rPr>
              <a:t>o.ordid</a:t>
            </a:r>
            <a:r>
              <a:rPr lang="en-GB" sz="2400" dirty="0">
                <a:solidFill>
                  <a:srgbClr val="FF0000"/>
                </a:solidFill>
              </a:rPr>
              <a:t> = </a:t>
            </a:r>
            <a:r>
              <a:rPr lang="en-GB" sz="2400" dirty="0" err="1">
                <a:solidFill>
                  <a:srgbClr val="FF0000"/>
                </a:solidFill>
              </a:rPr>
              <a:t>i.ordid</a:t>
            </a:r>
            <a:endParaRPr lang="en-GB" sz="2400" dirty="0">
              <a:solidFill>
                <a:srgbClr val="FF0000"/>
              </a:solidFill>
            </a:endParaRPr>
          </a:p>
          <a:p>
            <a:r>
              <a:rPr lang="en-GB" sz="2400" dirty="0">
                <a:solidFill>
                  <a:srgbClr val="FF0000"/>
                </a:solidFill>
              </a:rPr>
              <a:t>				       WHERE </a:t>
            </a:r>
            <a:r>
              <a:rPr lang="en-GB" sz="2400" dirty="0" err="1">
                <a:solidFill>
                  <a:srgbClr val="FF0000"/>
                </a:solidFill>
              </a:rPr>
              <a:t>i.prodid</a:t>
            </a:r>
            <a:r>
              <a:rPr lang="en-GB" sz="2400" dirty="0">
                <a:solidFill>
                  <a:srgbClr val="FF0000"/>
                </a:solidFill>
              </a:rPr>
              <a:t> = 100890)</a:t>
            </a:r>
            <a:r>
              <a:rPr lang="en-GB" sz="24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9" name="Table 8"/>
          <p:cNvGraphicFramePr>
            <a:graphicFrameLocks noGrp="1"/>
          </p:cNvGraphicFramePr>
          <p:nvPr>
            <p:extLst>
              <p:ext uri="{D42A27DB-BD31-4B8C-83A1-F6EECF244321}">
                <p14:modId xmlns:p14="http://schemas.microsoft.com/office/powerpoint/2010/main" val="4124224106"/>
              </p:ext>
            </p:extLst>
          </p:nvPr>
        </p:nvGraphicFramePr>
        <p:xfrm>
          <a:off x="1711324" y="5294311"/>
          <a:ext cx="2162175" cy="1131888"/>
        </p:xfrm>
        <a:graphic>
          <a:graphicData uri="http://schemas.openxmlformats.org/drawingml/2006/table">
            <a:tbl>
              <a:tblPr/>
              <a:tblGrid>
                <a:gridCol w="2162175">
                  <a:extLst>
                    <a:ext uri="{9D8B030D-6E8A-4147-A177-3AD203B41FA5}">
                      <a16:colId xmlns:a16="http://schemas.microsoft.com/office/drawing/2014/main" val="20000"/>
                    </a:ext>
                  </a:extLst>
                </a:gridCol>
              </a:tblGrid>
              <a:tr h="565944">
                <a:tc>
                  <a:txBody>
                    <a:bodyPr/>
                    <a:lstStyle/>
                    <a:p>
                      <a:pPr algn="ctr" fontAlgn="ctr"/>
                      <a:r>
                        <a:rPr lang="en-GB" sz="2800" b="0" i="0" u="none" strike="noStrike" dirty="0" err="1">
                          <a:solidFill>
                            <a:srgbClr val="0070C0"/>
                          </a:solidFill>
                          <a:effectLst/>
                          <a:latin typeface="Calibri" panose="020F0502020204030204" pitchFamily="34" charset="0"/>
                        </a:rPr>
                        <a:t>ename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565944">
                <a:tc>
                  <a:txBody>
                    <a:bodyPr/>
                    <a:lstStyle/>
                    <a:p>
                      <a:pPr algn="l" fontAlgn="b"/>
                      <a:r>
                        <a:rPr lang="en-GB" sz="28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6232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1011177"/>
          </a:xfrm>
        </p:spPr>
        <p:txBody>
          <a:bodyPr>
            <a:noAutofit/>
          </a:bodyPr>
          <a:lstStyle/>
          <a:p>
            <a:r>
              <a:rPr lang="en-GB" sz="3200" dirty="0">
                <a:solidFill>
                  <a:schemeClr val="accent1"/>
                </a:solidFill>
              </a:rPr>
              <a:t>Sub-queries that return more than one column AND ROW – EXAMPLE 2</a:t>
            </a:r>
            <a:endParaRPr lang="en-GB" sz="3200" dirty="0"/>
          </a:p>
        </p:txBody>
      </p:sp>
      <p:sp>
        <p:nvSpPr>
          <p:cNvPr id="5" name="TextBox 14"/>
          <p:cNvSpPr txBox="1"/>
          <p:nvPr/>
        </p:nvSpPr>
        <p:spPr>
          <a:xfrm>
            <a:off x="498922" y="1482615"/>
            <a:ext cx="9898753" cy="360098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find the employee who earns the minimum salary in their department:</a:t>
            </a:r>
          </a:p>
          <a:p>
            <a:endParaRPr lang="en-GB" sz="2800" dirty="0"/>
          </a:p>
          <a:p>
            <a:r>
              <a:rPr lang="en-GB" sz="2400" dirty="0"/>
              <a:t>SELECT </a:t>
            </a:r>
            <a:r>
              <a:rPr lang="en-GB" sz="2400" dirty="0" err="1"/>
              <a:t>ename</a:t>
            </a:r>
            <a:r>
              <a:rPr lang="en-GB" sz="2400" dirty="0"/>
              <a:t>, </a:t>
            </a:r>
            <a:r>
              <a:rPr lang="en-GB" sz="2400" dirty="0" err="1"/>
              <a:t>monthly_sal</a:t>
            </a:r>
            <a:r>
              <a:rPr lang="en-GB" sz="2400" dirty="0"/>
              <a:t>, </a:t>
            </a:r>
            <a:r>
              <a:rPr lang="en-GB" sz="2400" dirty="0" err="1"/>
              <a:t>deptno</a:t>
            </a:r>
            <a:endParaRPr lang="en-GB" sz="2400" dirty="0"/>
          </a:p>
          <a:p>
            <a:r>
              <a:rPr lang="en-GB" sz="2400" dirty="0"/>
              <a:t>FROM </a:t>
            </a:r>
            <a:r>
              <a:rPr lang="en-GB" sz="2400" dirty="0" err="1"/>
              <a:t>emp</a:t>
            </a:r>
            <a:endParaRPr lang="en-GB" sz="2400" dirty="0"/>
          </a:p>
          <a:p>
            <a:r>
              <a:rPr lang="en-GB" sz="2400" dirty="0"/>
              <a:t>WHERE (</a:t>
            </a:r>
            <a:r>
              <a:rPr lang="en-GB" sz="2400" dirty="0" err="1"/>
              <a:t>monthly_sal</a:t>
            </a:r>
            <a:r>
              <a:rPr lang="en-GB" sz="2400" dirty="0"/>
              <a:t>, </a:t>
            </a:r>
            <a:r>
              <a:rPr lang="en-GB" sz="2400" dirty="0" err="1"/>
              <a:t>deptno</a:t>
            </a:r>
            <a:r>
              <a:rPr lang="en-GB" sz="2400" dirty="0"/>
              <a:t>) </a:t>
            </a:r>
            <a:r>
              <a:rPr lang="en-GB" sz="2400" dirty="0">
                <a:solidFill>
                  <a:srgbClr val="FF0000"/>
                </a:solidFill>
              </a:rPr>
              <a:t>IN</a:t>
            </a:r>
            <a:r>
              <a:rPr lang="en-GB" sz="2400" dirty="0"/>
              <a:t> </a:t>
            </a:r>
            <a:r>
              <a:rPr lang="en-GB" sz="2400" dirty="0">
                <a:solidFill>
                  <a:srgbClr val="FF0000"/>
                </a:solidFill>
              </a:rPr>
              <a:t>(SELECT MIN(</a:t>
            </a:r>
            <a:r>
              <a:rPr lang="en-GB" sz="2400" dirty="0" err="1">
                <a:solidFill>
                  <a:srgbClr val="FF0000"/>
                </a:solidFill>
              </a:rPr>
              <a:t>monthly_sal</a:t>
            </a:r>
            <a:r>
              <a:rPr lang="en-GB" sz="2400" dirty="0">
                <a:solidFill>
                  <a:srgbClr val="FF0000"/>
                </a:solidFill>
              </a:rPr>
              <a:t>),  </a:t>
            </a:r>
            <a:r>
              <a:rPr lang="en-GB" sz="2400" dirty="0" err="1">
                <a:solidFill>
                  <a:srgbClr val="FF0000"/>
                </a:solidFill>
              </a:rPr>
              <a:t>deptno</a:t>
            </a:r>
            <a:endParaRPr lang="en-GB" sz="2400" dirty="0">
              <a:solidFill>
                <a:srgbClr val="FF0000"/>
              </a:solidFill>
            </a:endParaRPr>
          </a:p>
          <a:p>
            <a:r>
              <a:rPr lang="en-GB" sz="2400" dirty="0">
                <a:solidFill>
                  <a:srgbClr val="FF0000"/>
                </a:solidFill>
              </a:rPr>
              <a:t>                                                  FROM </a:t>
            </a:r>
            <a:r>
              <a:rPr lang="en-GB" sz="2400" dirty="0" err="1">
                <a:solidFill>
                  <a:srgbClr val="FF0000"/>
                </a:solidFill>
              </a:rPr>
              <a:t>emp</a:t>
            </a:r>
            <a:endParaRPr lang="en-GB" sz="2400" dirty="0">
              <a:solidFill>
                <a:srgbClr val="FF0000"/>
              </a:solidFill>
            </a:endParaRPr>
          </a:p>
          <a:p>
            <a:r>
              <a:rPr lang="en-GB" sz="2400" dirty="0">
                <a:solidFill>
                  <a:srgbClr val="FF0000"/>
                </a:solidFill>
              </a:rPr>
              <a:t>                                                  GROUP BY </a:t>
            </a:r>
            <a:r>
              <a:rPr lang="en-GB" sz="2400" dirty="0" err="1">
                <a:solidFill>
                  <a:srgbClr val="FF0000"/>
                </a:solidFill>
              </a:rPr>
              <a:t>deptno</a:t>
            </a:r>
            <a:r>
              <a:rPr lang="en-GB" sz="2400" dirty="0">
                <a:solidFill>
                  <a:srgbClr val="FF0000"/>
                </a:solidFill>
              </a:rPr>
              <a:t>)</a:t>
            </a:r>
          </a:p>
          <a:p>
            <a:r>
              <a:rPr lang="en-GB" sz="2400" dirty="0"/>
              <a:t>ORDER BY </a:t>
            </a:r>
            <a:r>
              <a:rPr lang="en-GB" sz="2400" dirty="0" err="1"/>
              <a:t>deptno</a:t>
            </a:r>
            <a:r>
              <a:rPr lang="en-GB" sz="24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6" name="Table 5"/>
          <p:cNvGraphicFramePr>
            <a:graphicFrameLocks noGrp="1"/>
          </p:cNvGraphicFramePr>
          <p:nvPr>
            <p:extLst>
              <p:ext uri="{D42A27DB-BD31-4B8C-83A1-F6EECF244321}">
                <p14:modId xmlns:p14="http://schemas.microsoft.com/office/powerpoint/2010/main" val="1410122274"/>
              </p:ext>
            </p:extLst>
          </p:nvPr>
        </p:nvGraphicFramePr>
        <p:xfrm>
          <a:off x="3098798" y="5169216"/>
          <a:ext cx="4698999" cy="1802312"/>
        </p:xfrm>
        <a:graphic>
          <a:graphicData uri="http://schemas.openxmlformats.org/drawingml/2006/table">
            <a:tbl>
              <a:tblPr/>
              <a:tblGrid>
                <a:gridCol w="1409700">
                  <a:extLst>
                    <a:ext uri="{9D8B030D-6E8A-4147-A177-3AD203B41FA5}">
                      <a16:colId xmlns:a16="http://schemas.microsoft.com/office/drawing/2014/main" val="20000"/>
                    </a:ext>
                  </a:extLst>
                </a:gridCol>
                <a:gridCol w="1879599">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450578">
                <a:tc>
                  <a:txBody>
                    <a:bodyPr/>
                    <a:lstStyle/>
                    <a:p>
                      <a:pPr algn="ctr" fontAlgn="ctr"/>
                      <a:r>
                        <a:rPr lang="en-GB" sz="2800" b="0" i="0" u="none" strike="noStrike" dirty="0" err="1">
                          <a:solidFill>
                            <a:srgbClr val="0070C0"/>
                          </a:solidFill>
                          <a:effectLst/>
                          <a:latin typeface="Calibri" panose="020F0502020204030204" pitchFamily="34" charset="0"/>
                        </a:rPr>
                        <a:t>ename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a:solidFill>
                            <a:srgbClr val="0070C0"/>
                          </a:solidFill>
                          <a:effectLst/>
                          <a:latin typeface="Calibri" panose="020F0502020204030204" pitchFamily="34" charset="0"/>
                        </a:rPr>
                        <a:t>monthly_sal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a:solidFill>
                            <a:srgbClr val="0070C0"/>
                          </a:solidFill>
                          <a:effectLst/>
                          <a:latin typeface="Calibri" panose="020F0502020204030204" pitchFamily="34" charset="0"/>
                        </a:rPr>
                        <a:t>deptno</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50578">
                <a:tc>
                  <a:txBody>
                    <a:bodyPr/>
                    <a:lstStyle/>
                    <a:p>
                      <a:pPr algn="l" fontAlgn="b"/>
                      <a:r>
                        <a:rPr lang="en-GB" sz="2800" b="0" i="0" u="none" strike="noStrike">
                          <a:solidFill>
                            <a:srgbClr val="000000"/>
                          </a:solidFill>
                          <a:effectLst/>
                          <a:latin typeface="Calibri" panose="020F0502020204030204" pitchFamily="34" charset="0"/>
                        </a:rPr>
                        <a:t>MILLER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a:solidFill>
                            <a:srgbClr val="000000"/>
                          </a:solidFill>
                          <a:effectLst/>
                          <a:latin typeface="Calibri" panose="020F0502020204030204" pitchFamily="34" charset="0"/>
                        </a:rPr>
                        <a:t>1300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50578">
                <a:tc>
                  <a:txBody>
                    <a:bodyPr/>
                    <a:lstStyle/>
                    <a:p>
                      <a:pPr algn="l" fontAlgn="b"/>
                      <a:r>
                        <a:rPr lang="en-GB" sz="2800" b="0" i="0" u="none" strike="noStrike">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a:solidFill>
                            <a:srgbClr val="000000"/>
                          </a:solidFill>
                          <a:effectLst/>
                          <a:latin typeface="Calibri" panose="020F0502020204030204" pitchFamily="34" charset="0"/>
                        </a:rPr>
                        <a:t>800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50578">
                <a:tc>
                  <a:txBody>
                    <a:bodyPr/>
                    <a:lstStyle/>
                    <a:p>
                      <a:pPr algn="l" fontAlgn="b"/>
                      <a:r>
                        <a:rPr lang="en-GB" sz="2800" b="0" i="0" u="none" strike="noStrike">
                          <a:solidFill>
                            <a:srgbClr val="000000"/>
                          </a:solidFill>
                          <a:effectLst/>
                          <a:latin typeface="Calibri" panose="020F0502020204030204" pitchFamily="34" charset="0"/>
                        </a:rPr>
                        <a:t>JAMES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a:solidFill>
                            <a:srgbClr val="000000"/>
                          </a:solidFill>
                          <a:effectLst/>
                          <a:latin typeface="Calibri" panose="020F0502020204030204" pitchFamily="34" charset="0"/>
                        </a:rPr>
                        <a:t>950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9002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66677"/>
          </a:xfrm>
        </p:spPr>
        <p:txBody>
          <a:bodyPr>
            <a:noAutofit/>
          </a:bodyPr>
          <a:lstStyle/>
          <a:p>
            <a:r>
              <a:rPr lang="en-GB" sz="3200" dirty="0">
                <a:solidFill>
                  <a:srgbClr val="FF0000"/>
                </a:solidFill>
              </a:rPr>
              <a:t>NESTED QUERIES - GUIDELINES</a:t>
            </a:r>
          </a:p>
        </p:txBody>
      </p:sp>
      <p:sp>
        <p:nvSpPr>
          <p:cNvPr id="5" name="TextBox 14"/>
          <p:cNvSpPr txBox="1"/>
          <p:nvPr/>
        </p:nvSpPr>
        <p:spPr>
          <a:xfrm>
            <a:off x="504666" y="1076215"/>
            <a:ext cx="9898753" cy="397031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t>The sub-query must be enclosed by parentheses</a:t>
            </a:r>
          </a:p>
          <a:p>
            <a:pPr marL="457200" indent="-457200">
              <a:buFont typeface="Arial" panose="020B0604020202020204" pitchFamily="34" charset="0"/>
              <a:buChar char="•"/>
            </a:pPr>
            <a:r>
              <a:rPr lang="en-GB" sz="2800" dirty="0"/>
              <a:t>If multiple columns appear on the left side of the condition in the outer query they must be enclosed by parenthesis and they must match the number and type of columns returned by the sub-query.</a:t>
            </a:r>
          </a:p>
          <a:p>
            <a:pPr marL="457200" indent="-457200">
              <a:buFont typeface="Arial" panose="020B0604020202020204" pitchFamily="34" charset="0"/>
              <a:buChar char="•"/>
            </a:pPr>
            <a:r>
              <a:rPr lang="en-GB" sz="2800" dirty="0"/>
              <a:t>Mathematical operators such as =, &gt;, &lt; can only be used when you can guarantee the sub-query will only return one row otherwise you would use other comparison operators such as IN or EXISTS</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spTree>
    <p:extLst>
      <p:ext uri="{BB962C8B-B14F-4D97-AF65-F5344CB8AC3E}">
        <p14:creationId xmlns:p14="http://schemas.microsoft.com/office/powerpoint/2010/main" val="12410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FF0000"/>
                </a:solidFill>
              </a:rPr>
              <a:t>THE LIMIT CLAUSE</a:t>
            </a:r>
          </a:p>
        </p:txBody>
      </p:sp>
      <p:sp>
        <p:nvSpPr>
          <p:cNvPr id="5" name="TextBox 14"/>
          <p:cNvSpPr txBox="1"/>
          <p:nvPr/>
        </p:nvSpPr>
        <p:spPr>
          <a:xfrm>
            <a:off x="400154" y="1122910"/>
            <a:ext cx="9898753" cy="612475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Sometimes, we want to display the first x rows of a query and to do this in SQLite, we use the </a:t>
            </a:r>
            <a:r>
              <a:rPr lang="en-GB" sz="2800" dirty="0">
                <a:solidFill>
                  <a:schemeClr val="accent1"/>
                </a:solidFill>
              </a:rPr>
              <a:t>LIMIT </a:t>
            </a:r>
            <a:r>
              <a:rPr lang="en-GB" sz="2800" dirty="0"/>
              <a:t>clause. The LIMIT clause should be used in conjunction with the ORDER BY clause because we want to get the rows returned in a specified (not an unspecified) order. OFFSET can also optionally be used to start from a given row otherwise LIMIT will start at row 0.</a:t>
            </a:r>
          </a:p>
          <a:p>
            <a:endParaRPr lang="en-GB" sz="2800" dirty="0"/>
          </a:p>
          <a:p>
            <a:r>
              <a:rPr lang="en-GB" sz="2800" dirty="0"/>
              <a:t>Syntax:</a:t>
            </a:r>
          </a:p>
          <a:p>
            <a:r>
              <a:rPr lang="en-GB" sz="2800" dirty="0"/>
              <a:t>	SELECT </a:t>
            </a:r>
            <a:r>
              <a:rPr lang="en-GB" sz="2800" dirty="0" err="1"/>
              <a:t>column_a</a:t>
            </a:r>
            <a:r>
              <a:rPr lang="en-GB" sz="2800" dirty="0"/>
              <a:t>, </a:t>
            </a:r>
            <a:r>
              <a:rPr lang="en-GB" sz="2800" dirty="0" err="1"/>
              <a:t>column_b</a:t>
            </a:r>
            <a:endParaRPr lang="en-GB" sz="2800" dirty="0"/>
          </a:p>
          <a:p>
            <a:r>
              <a:rPr lang="en-GB" sz="2800" dirty="0"/>
              <a:t>	FROM </a:t>
            </a:r>
            <a:r>
              <a:rPr lang="en-GB" sz="2800" dirty="0" err="1"/>
              <a:t>table_x</a:t>
            </a:r>
            <a:endParaRPr lang="en-GB" sz="2800" dirty="0"/>
          </a:p>
          <a:p>
            <a:r>
              <a:rPr lang="en-GB" sz="2800" dirty="0"/>
              <a:t>	ORDER BY </a:t>
            </a:r>
            <a:r>
              <a:rPr lang="en-GB" sz="2800" dirty="0" err="1"/>
              <a:t>column_a</a:t>
            </a:r>
            <a:endParaRPr lang="en-GB" sz="2800" dirty="0"/>
          </a:p>
          <a:p>
            <a:r>
              <a:rPr lang="en-GB" sz="2800" dirty="0"/>
              <a:t>	LIMIT </a:t>
            </a:r>
            <a:r>
              <a:rPr lang="en-GB" sz="2800" dirty="0" err="1"/>
              <a:t>num_rows</a:t>
            </a:r>
            <a:r>
              <a:rPr lang="en-GB" sz="2800" dirty="0"/>
              <a:t> OFFSET from_row_0;</a:t>
            </a:r>
          </a:p>
          <a:p>
            <a:r>
              <a:rPr lang="en-GB" sz="2800" dirty="0"/>
              <a:t>	</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spTree>
    <p:extLst>
      <p:ext uri="{BB962C8B-B14F-4D97-AF65-F5344CB8AC3E}">
        <p14:creationId xmlns:p14="http://schemas.microsoft.com/office/powerpoint/2010/main" val="115272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66677"/>
          </a:xfrm>
        </p:spPr>
        <p:txBody>
          <a:bodyPr>
            <a:noAutofit/>
          </a:bodyPr>
          <a:lstStyle/>
          <a:p>
            <a:r>
              <a:rPr lang="en-GB" sz="3200" dirty="0">
                <a:solidFill>
                  <a:srgbClr val="FF0000"/>
                </a:solidFill>
              </a:rPr>
              <a:t>Correlated sub-queries</a:t>
            </a:r>
          </a:p>
        </p:txBody>
      </p:sp>
      <p:sp>
        <p:nvSpPr>
          <p:cNvPr id="5" name="TextBox 14"/>
          <p:cNvSpPr txBox="1"/>
          <p:nvPr/>
        </p:nvSpPr>
        <p:spPr>
          <a:xfrm>
            <a:off x="504666" y="1076215"/>
            <a:ext cx="9898753" cy="526297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A correlated sub-query, looks like a nested query in construct, but contains a column that belongs to another query block.  This causes the query to be processed in a very different way to the nested sub-query.</a:t>
            </a:r>
          </a:p>
          <a:p>
            <a:r>
              <a:rPr lang="en-GB" sz="2800" dirty="0"/>
              <a:t> </a:t>
            </a:r>
          </a:p>
          <a:p>
            <a:r>
              <a:rPr lang="en-GB" sz="2800" dirty="0"/>
              <a:t>In a normal nested query, the sub-query runs first and on completion returns values to be used by the outer query.   With a correlated sub-query, the outer query retrieves a row (candidate row) and then executes the sub- query.  This process is repeated for each row retrieved by the outer query.</a:t>
            </a:r>
          </a:p>
          <a:p>
            <a:r>
              <a:rPr lang="en-GB" sz="2800" dirty="0"/>
              <a:t>Note: Correlated sub-queries have a performance overhead.</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spTree>
    <p:extLst>
      <p:ext uri="{BB962C8B-B14F-4D97-AF65-F5344CB8AC3E}">
        <p14:creationId xmlns:p14="http://schemas.microsoft.com/office/powerpoint/2010/main" val="30845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66677"/>
          </a:xfrm>
        </p:spPr>
        <p:txBody>
          <a:bodyPr>
            <a:noAutofit/>
          </a:bodyPr>
          <a:lstStyle/>
          <a:p>
            <a:r>
              <a:rPr lang="en-GB" sz="3200" dirty="0">
                <a:solidFill>
                  <a:srgbClr val="FF0000"/>
                </a:solidFill>
              </a:rPr>
              <a:t>Correlated sub-queries – example 1</a:t>
            </a:r>
          </a:p>
        </p:txBody>
      </p:sp>
      <p:sp>
        <p:nvSpPr>
          <p:cNvPr id="5" name="TextBox 14"/>
          <p:cNvSpPr txBox="1"/>
          <p:nvPr/>
        </p:nvSpPr>
        <p:spPr>
          <a:xfrm>
            <a:off x="504666" y="1076215"/>
            <a:ext cx="9898753" cy="323165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find employees who earn a salary greater than the average salary for their department :</a:t>
            </a:r>
          </a:p>
          <a:p>
            <a:r>
              <a:rPr lang="en-GB" sz="2800" dirty="0"/>
              <a:t> </a:t>
            </a:r>
          </a:p>
          <a:p>
            <a:r>
              <a:rPr lang="en-GB" sz="2400" dirty="0"/>
              <a:t>            SELECT </a:t>
            </a:r>
            <a:r>
              <a:rPr lang="en-GB" sz="2400" dirty="0" err="1"/>
              <a:t>empno</a:t>
            </a:r>
            <a:r>
              <a:rPr lang="en-GB" sz="2400" dirty="0"/>
              <a:t>,  </a:t>
            </a:r>
            <a:r>
              <a:rPr lang="en-GB" sz="2400" dirty="0" err="1"/>
              <a:t>ename</a:t>
            </a:r>
            <a:r>
              <a:rPr lang="en-GB" sz="2400" dirty="0"/>
              <a:t>,  </a:t>
            </a:r>
            <a:r>
              <a:rPr lang="en-GB" sz="2400" dirty="0" err="1"/>
              <a:t>monthly_sal</a:t>
            </a:r>
            <a:r>
              <a:rPr lang="en-GB" sz="2400" dirty="0"/>
              <a:t>,  </a:t>
            </a:r>
            <a:r>
              <a:rPr lang="en-GB" sz="2400" dirty="0" err="1"/>
              <a:t>deptno</a:t>
            </a:r>
            <a:endParaRPr lang="en-GB" sz="2400" dirty="0"/>
          </a:p>
          <a:p>
            <a:r>
              <a:rPr lang="en-GB" sz="2400" dirty="0"/>
              <a:t>            FROM </a:t>
            </a:r>
            <a:r>
              <a:rPr lang="en-GB" sz="2400" dirty="0" err="1"/>
              <a:t>emp</a:t>
            </a:r>
            <a:r>
              <a:rPr lang="en-GB" sz="2400" dirty="0"/>
              <a:t> e1</a:t>
            </a:r>
          </a:p>
          <a:p>
            <a:r>
              <a:rPr lang="en-GB" sz="2400" dirty="0"/>
              <a:t>            WHERE </a:t>
            </a:r>
            <a:r>
              <a:rPr lang="en-GB" sz="2400" dirty="0" err="1"/>
              <a:t>monthly_sal</a:t>
            </a:r>
            <a:r>
              <a:rPr lang="en-GB" sz="2400" dirty="0"/>
              <a:t> &gt; </a:t>
            </a:r>
            <a:r>
              <a:rPr lang="en-GB" sz="2400" dirty="0">
                <a:solidFill>
                  <a:srgbClr val="FF0000"/>
                </a:solidFill>
              </a:rPr>
              <a:t>(SELECT AVG(</a:t>
            </a:r>
            <a:r>
              <a:rPr lang="en-GB" sz="2400" dirty="0" err="1">
                <a:solidFill>
                  <a:srgbClr val="FF0000"/>
                </a:solidFill>
              </a:rPr>
              <a:t>monthly_sal</a:t>
            </a:r>
            <a:r>
              <a:rPr lang="en-GB" sz="2400" dirty="0">
                <a:solidFill>
                  <a:srgbClr val="FF0000"/>
                </a:solidFill>
              </a:rPr>
              <a:t>)</a:t>
            </a:r>
          </a:p>
          <a:p>
            <a:r>
              <a:rPr lang="en-GB" sz="2400" dirty="0">
                <a:solidFill>
                  <a:srgbClr val="FF0000"/>
                </a:solidFill>
              </a:rPr>
              <a:t>                                               FROM </a:t>
            </a:r>
            <a:r>
              <a:rPr lang="en-GB" sz="2400" dirty="0" err="1">
                <a:solidFill>
                  <a:srgbClr val="FF0000"/>
                </a:solidFill>
              </a:rPr>
              <a:t>emp</a:t>
            </a:r>
            <a:r>
              <a:rPr lang="en-GB" sz="2400" dirty="0">
                <a:solidFill>
                  <a:srgbClr val="FF0000"/>
                </a:solidFill>
              </a:rPr>
              <a:t> e2</a:t>
            </a:r>
          </a:p>
          <a:p>
            <a:r>
              <a:rPr lang="en-GB" sz="2400" dirty="0">
                <a:solidFill>
                  <a:srgbClr val="FF0000"/>
                </a:solidFill>
              </a:rPr>
              <a:t>                                               WHERE e2.deptno = e1.deptno)</a:t>
            </a:r>
            <a:r>
              <a:rPr lang="en-GB" sz="24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2" name="Table 1"/>
          <p:cNvGraphicFramePr>
            <a:graphicFrameLocks noGrp="1"/>
          </p:cNvGraphicFramePr>
          <p:nvPr>
            <p:extLst>
              <p:ext uri="{D42A27DB-BD31-4B8C-83A1-F6EECF244321}">
                <p14:modId xmlns:p14="http://schemas.microsoft.com/office/powerpoint/2010/main" val="2655477442"/>
              </p:ext>
            </p:extLst>
          </p:nvPr>
        </p:nvGraphicFramePr>
        <p:xfrm>
          <a:off x="2554811" y="4419600"/>
          <a:ext cx="5798461" cy="2667855"/>
        </p:xfrm>
        <a:graphic>
          <a:graphicData uri="http://schemas.openxmlformats.org/drawingml/2006/table">
            <a:tbl>
              <a:tblPr/>
              <a:tblGrid>
                <a:gridCol w="1363147">
                  <a:extLst>
                    <a:ext uri="{9D8B030D-6E8A-4147-A177-3AD203B41FA5}">
                      <a16:colId xmlns:a16="http://schemas.microsoft.com/office/drawing/2014/main" val="20000"/>
                    </a:ext>
                  </a:extLst>
                </a:gridCol>
                <a:gridCol w="1912475">
                  <a:extLst>
                    <a:ext uri="{9D8B030D-6E8A-4147-A177-3AD203B41FA5}">
                      <a16:colId xmlns:a16="http://schemas.microsoft.com/office/drawing/2014/main" val="20001"/>
                    </a:ext>
                  </a:extLst>
                </a:gridCol>
                <a:gridCol w="1546256">
                  <a:extLst>
                    <a:ext uri="{9D8B030D-6E8A-4147-A177-3AD203B41FA5}">
                      <a16:colId xmlns:a16="http://schemas.microsoft.com/office/drawing/2014/main" val="20002"/>
                    </a:ext>
                  </a:extLst>
                </a:gridCol>
                <a:gridCol w="976583">
                  <a:extLst>
                    <a:ext uri="{9D8B030D-6E8A-4147-A177-3AD203B41FA5}">
                      <a16:colId xmlns:a16="http://schemas.microsoft.com/office/drawing/2014/main" val="20003"/>
                    </a:ext>
                  </a:extLst>
                </a:gridCol>
              </a:tblGrid>
              <a:tr h="381243">
                <a:tc>
                  <a:txBody>
                    <a:bodyPr/>
                    <a:lstStyle/>
                    <a:p>
                      <a:pPr algn="ctr" fontAlgn="ctr"/>
                      <a:r>
                        <a:rPr lang="en-GB" sz="2400" b="0" i="0" u="none" strike="noStrike" dirty="0" err="1">
                          <a:solidFill>
                            <a:srgbClr val="0070C0"/>
                          </a:solidFill>
                          <a:effectLst/>
                          <a:latin typeface="Calibri" panose="020F0502020204030204" pitchFamily="34" charset="0"/>
                        </a:rPr>
                        <a:t>empno</a:t>
                      </a:r>
                      <a:endParaRPr lang="en-GB" sz="24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0" i="0" u="none" strike="noStrike">
                          <a:solidFill>
                            <a:srgbClr val="0070C0"/>
                          </a:solidFill>
                          <a:effectLst/>
                          <a:latin typeface="Calibri" panose="020F0502020204030204" pitchFamily="34" charset="0"/>
                        </a:rPr>
                        <a:t>ename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0" i="0" u="none" strike="noStrike">
                          <a:solidFill>
                            <a:srgbClr val="0070C0"/>
                          </a:solidFill>
                          <a:effectLst/>
                          <a:latin typeface="Calibri" panose="020F0502020204030204" pitchFamily="34" charset="0"/>
                        </a:rPr>
                        <a:t>monthly_sal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0" i="0" u="none" strike="noStrike">
                          <a:solidFill>
                            <a:srgbClr val="0070C0"/>
                          </a:solidFill>
                          <a:effectLst/>
                          <a:latin typeface="Calibri" panose="020F0502020204030204" pitchFamily="34" charset="0"/>
                        </a:rPr>
                        <a:t>deptno</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81102">
                <a:tc>
                  <a:txBody>
                    <a:bodyPr/>
                    <a:lstStyle/>
                    <a:p>
                      <a:pPr algn="l" fontAlgn="b"/>
                      <a:r>
                        <a:rPr lang="en-GB" sz="2400" b="0" i="0" u="none" strike="noStrike" dirty="0">
                          <a:solidFill>
                            <a:srgbClr val="000000"/>
                          </a:solidFill>
                          <a:effectLst/>
                          <a:latin typeface="Calibri" panose="020F0502020204030204" pitchFamily="34" charset="0"/>
                        </a:rPr>
                        <a:t>7499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1600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81102">
                <a:tc>
                  <a:txBody>
                    <a:bodyPr/>
                    <a:lstStyle/>
                    <a:p>
                      <a:pPr algn="l" fontAlgn="b"/>
                      <a:r>
                        <a:rPr lang="en-GB" sz="2400" b="0" i="0" u="none" strike="noStrike" dirty="0">
                          <a:solidFill>
                            <a:srgbClr val="000000"/>
                          </a:solidFill>
                          <a:effectLst/>
                          <a:latin typeface="Calibri" panose="020F0502020204030204" pitchFamily="34" charset="0"/>
                        </a:rPr>
                        <a:t>7566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2975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81102">
                <a:tc>
                  <a:txBody>
                    <a:bodyPr/>
                    <a:lstStyle/>
                    <a:p>
                      <a:pPr algn="l" fontAlgn="b"/>
                      <a:r>
                        <a:rPr lang="en-GB" sz="2400" b="0" i="0" u="none" strike="noStrike" dirty="0">
                          <a:solidFill>
                            <a:srgbClr val="000000"/>
                          </a:solidFill>
                          <a:effectLst/>
                          <a:latin typeface="Calibri" panose="020F0502020204030204" pitchFamily="34" charset="0"/>
                        </a:rPr>
                        <a:t>7698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2850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381102">
                <a:tc>
                  <a:txBody>
                    <a:bodyPr/>
                    <a:lstStyle/>
                    <a:p>
                      <a:pPr algn="l" fontAlgn="b"/>
                      <a:r>
                        <a:rPr lang="en-GB" sz="2400" b="0" i="0" u="none" strike="noStrike">
                          <a:solidFill>
                            <a:srgbClr val="000000"/>
                          </a:solidFill>
                          <a:effectLst/>
                          <a:latin typeface="Calibri" panose="020F0502020204030204" pitchFamily="34" charset="0"/>
                        </a:rPr>
                        <a:t>7788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381102">
                <a:tc>
                  <a:txBody>
                    <a:bodyPr/>
                    <a:lstStyle/>
                    <a:p>
                      <a:pPr algn="l" fontAlgn="b"/>
                      <a:r>
                        <a:rPr lang="en-GB" sz="2400" b="0" i="0" u="none" strike="noStrike">
                          <a:solidFill>
                            <a:srgbClr val="000000"/>
                          </a:solidFill>
                          <a:effectLst/>
                          <a:latin typeface="Calibri" panose="020F0502020204030204" pitchFamily="34" charset="0"/>
                        </a:rPr>
                        <a:t>7839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381102">
                <a:tc>
                  <a:txBody>
                    <a:bodyPr/>
                    <a:lstStyle/>
                    <a:p>
                      <a:pPr algn="l" fontAlgn="b"/>
                      <a:r>
                        <a:rPr lang="en-GB" sz="2400" b="0" i="0" u="none" strike="noStrike">
                          <a:solidFill>
                            <a:srgbClr val="000000"/>
                          </a:solidFill>
                          <a:effectLst/>
                          <a:latin typeface="Calibri" panose="020F0502020204030204" pitchFamily="34" charset="0"/>
                        </a:rPr>
                        <a:t>7902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4092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66677"/>
          </a:xfrm>
        </p:spPr>
        <p:txBody>
          <a:bodyPr>
            <a:noAutofit/>
          </a:bodyPr>
          <a:lstStyle/>
          <a:p>
            <a:r>
              <a:rPr lang="en-GB" sz="3200" dirty="0">
                <a:solidFill>
                  <a:srgbClr val="FF0000"/>
                </a:solidFill>
              </a:rPr>
              <a:t>Correlated sub-queries</a:t>
            </a:r>
          </a:p>
        </p:txBody>
      </p:sp>
      <p:sp>
        <p:nvSpPr>
          <p:cNvPr id="5" name="TextBox 14"/>
          <p:cNvSpPr txBox="1"/>
          <p:nvPr/>
        </p:nvSpPr>
        <p:spPr>
          <a:xfrm>
            <a:off x="491966" y="1088915"/>
            <a:ext cx="9898753" cy="575542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In the last example:</a:t>
            </a:r>
          </a:p>
          <a:p>
            <a:endParaRPr lang="en-GB" sz="1200" dirty="0"/>
          </a:p>
          <a:p>
            <a:pPr defTabSz="712788"/>
            <a:r>
              <a:rPr lang="en-GB" sz="2800" dirty="0"/>
              <a:t>	</a:t>
            </a:r>
            <a:r>
              <a:rPr lang="en-GB" sz="2000" dirty="0"/>
              <a:t>The outer query block :</a:t>
            </a:r>
          </a:p>
          <a:p>
            <a:pPr defTabSz="712788"/>
            <a:endParaRPr lang="en-GB" sz="1200" dirty="0"/>
          </a:p>
          <a:p>
            <a:pPr defTabSz="712788"/>
            <a:r>
              <a:rPr lang="en-GB" sz="2000" dirty="0"/>
              <a:t>1.	Select first candidate row from EMP which is SMITH with a </a:t>
            </a:r>
            <a:r>
              <a:rPr lang="en-GB" sz="2000" dirty="0" err="1"/>
              <a:t>monthly_sal</a:t>
            </a:r>
            <a:r>
              <a:rPr lang="en-GB" sz="2000" dirty="0"/>
              <a:t> of 800</a:t>
            </a:r>
          </a:p>
          <a:p>
            <a:pPr defTabSz="712788"/>
            <a:r>
              <a:rPr lang="en-GB" sz="2000" dirty="0"/>
              <a:t>2.	The FROM clause has alias e1 which is referenced in the sub-query WHERE 	clause so control passes to the inner query block</a:t>
            </a:r>
          </a:p>
          <a:p>
            <a:pPr defTabSz="712788"/>
            <a:r>
              <a:rPr lang="en-GB" sz="2000" dirty="0"/>
              <a:t> </a:t>
            </a:r>
          </a:p>
          <a:p>
            <a:pPr defTabSz="712788"/>
            <a:r>
              <a:rPr lang="en-GB" sz="2000" dirty="0"/>
              <a:t>         The sub-query block :</a:t>
            </a:r>
          </a:p>
          <a:p>
            <a:pPr defTabSz="712788"/>
            <a:r>
              <a:rPr lang="en-GB" sz="2000" dirty="0"/>
              <a:t> </a:t>
            </a:r>
          </a:p>
          <a:p>
            <a:pPr defTabSz="712788"/>
            <a:r>
              <a:rPr lang="en-GB" sz="2000" dirty="0"/>
              <a:t>3.	AVG(</a:t>
            </a:r>
            <a:r>
              <a:rPr lang="en-GB" sz="2000" dirty="0" err="1"/>
              <a:t>monthly_sal</a:t>
            </a:r>
            <a:r>
              <a:rPr lang="en-GB" sz="2000" dirty="0"/>
              <a:t>) is computed from EMP in SMITH’s department (20) is 2175</a:t>
            </a:r>
          </a:p>
          <a:p>
            <a:pPr defTabSz="712788"/>
            <a:r>
              <a:rPr lang="en-GB" sz="2000" dirty="0"/>
              <a:t>4.	Candidate row does not meet condition as 800 is not &gt; 2175 so it is not 		displayed</a:t>
            </a:r>
          </a:p>
          <a:p>
            <a:pPr defTabSz="712788"/>
            <a:r>
              <a:rPr lang="en-GB" sz="2000" dirty="0"/>
              <a:t>5.      Go back to step 1 and select next candidate row which is ALLEN with a 	</a:t>
            </a:r>
            <a:r>
              <a:rPr lang="en-GB" sz="2000" dirty="0" err="1"/>
              <a:t>monthly_sal</a:t>
            </a:r>
            <a:r>
              <a:rPr lang="en-GB" sz="2000" dirty="0"/>
              <a:t> of 1600</a:t>
            </a:r>
          </a:p>
          <a:p>
            <a:pPr defTabSz="712788"/>
            <a:endParaRPr lang="en-GB" sz="1200" dirty="0"/>
          </a:p>
          <a:p>
            <a:r>
              <a:rPr lang="en-GB" sz="2800" dirty="0"/>
              <a:t>The selecting of candidate rows continues and those meeting the condition will be displayed in the query result.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spTree>
    <p:extLst>
      <p:ext uri="{BB962C8B-B14F-4D97-AF65-F5344CB8AC3E}">
        <p14:creationId xmlns:p14="http://schemas.microsoft.com/office/powerpoint/2010/main" val="232074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66677"/>
          </a:xfrm>
        </p:spPr>
        <p:txBody>
          <a:bodyPr>
            <a:noAutofit/>
          </a:bodyPr>
          <a:lstStyle/>
          <a:p>
            <a:r>
              <a:rPr lang="en-GB" sz="3200" dirty="0">
                <a:solidFill>
                  <a:srgbClr val="FF0000"/>
                </a:solidFill>
              </a:rPr>
              <a:t>Correlated sub-queries – example 2</a:t>
            </a:r>
          </a:p>
        </p:txBody>
      </p:sp>
      <p:sp>
        <p:nvSpPr>
          <p:cNvPr id="5" name="TextBox 14"/>
          <p:cNvSpPr txBox="1"/>
          <p:nvPr/>
        </p:nvSpPr>
        <p:spPr>
          <a:xfrm>
            <a:off x="504666" y="1076215"/>
            <a:ext cx="9898753" cy="587853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As well as using sub-queries in the WHERE clause, here we see an example of using one in the SELECT clause:</a:t>
            </a:r>
          </a:p>
          <a:p>
            <a:endParaRPr lang="en-GB" sz="1200" dirty="0"/>
          </a:p>
          <a:p>
            <a:r>
              <a:rPr lang="en-GB" sz="2800" dirty="0"/>
              <a:t>To show each manager and the number of employees that report to them:</a:t>
            </a:r>
          </a:p>
          <a:p>
            <a:endParaRPr lang="en-GB" sz="1200" dirty="0"/>
          </a:p>
          <a:p>
            <a:r>
              <a:rPr lang="en-GB" sz="2400" dirty="0"/>
              <a:t>	SELECT </a:t>
            </a:r>
            <a:r>
              <a:rPr lang="en-GB" sz="2400" dirty="0" err="1"/>
              <a:t>ename</a:t>
            </a:r>
            <a:r>
              <a:rPr lang="en-GB" sz="2400" dirty="0"/>
              <a:t> AS 'Employee Name’, </a:t>
            </a:r>
          </a:p>
          <a:p>
            <a:r>
              <a:rPr lang="en-GB" sz="2400" dirty="0"/>
              <a:t>		</a:t>
            </a:r>
            <a:r>
              <a:rPr lang="en-GB" sz="2400" dirty="0">
                <a:solidFill>
                  <a:srgbClr val="FF0000"/>
                </a:solidFill>
              </a:rPr>
              <a:t>(</a:t>
            </a:r>
          </a:p>
          <a:p>
            <a:r>
              <a:rPr lang="en-GB" sz="2400" dirty="0">
                <a:solidFill>
                  <a:srgbClr val="FF0000"/>
                </a:solidFill>
              </a:rPr>
              <a:t>         		SELECT COUNT(</a:t>
            </a:r>
            <a:r>
              <a:rPr lang="en-GB" sz="2400" dirty="0" err="1">
                <a:solidFill>
                  <a:srgbClr val="FF0000"/>
                </a:solidFill>
              </a:rPr>
              <a:t>ename</a:t>
            </a:r>
            <a:r>
              <a:rPr lang="en-GB" sz="2400" dirty="0">
                <a:solidFill>
                  <a:srgbClr val="FF0000"/>
                </a:solidFill>
              </a:rPr>
              <a:t>)</a:t>
            </a:r>
          </a:p>
          <a:p>
            <a:r>
              <a:rPr lang="en-GB" sz="2400" dirty="0">
                <a:solidFill>
                  <a:srgbClr val="FF0000"/>
                </a:solidFill>
              </a:rPr>
              <a:t>		FROM emp e2</a:t>
            </a:r>
          </a:p>
          <a:p>
            <a:r>
              <a:rPr lang="en-GB" sz="2400" dirty="0">
                <a:solidFill>
                  <a:srgbClr val="FF0000"/>
                </a:solidFill>
              </a:rPr>
              <a:t>		WHERE e2.mgr = e1.empno</a:t>
            </a:r>
          </a:p>
          <a:p>
            <a:r>
              <a:rPr lang="en-GB" sz="2400" dirty="0">
                <a:solidFill>
                  <a:srgbClr val="FF0000"/>
                </a:solidFill>
              </a:rPr>
              <a:t>		) </a:t>
            </a:r>
          </a:p>
          <a:p>
            <a:r>
              <a:rPr lang="en-GB" sz="2400" dirty="0"/>
              <a:t>		</a:t>
            </a:r>
            <a:r>
              <a:rPr lang="en-GB" sz="2400" dirty="0" err="1"/>
              <a:t>direct_reports</a:t>
            </a:r>
            <a:endParaRPr lang="en-GB" sz="2400" dirty="0"/>
          </a:p>
          <a:p>
            <a:r>
              <a:rPr lang="en-GB" sz="2400" dirty="0"/>
              <a:t>	FROM emp e1</a:t>
            </a:r>
          </a:p>
          <a:p>
            <a:r>
              <a:rPr lang="en-GB" sz="2400" dirty="0"/>
              <a:t>	WHERE </a:t>
            </a:r>
            <a:r>
              <a:rPr lang="en-GB" sz="2400" dirty="0" err="1"/>
              <a:t>direct_reports</a:t>
            </a:r>
            <a:r>
              <a:rPr lang="en-GB" sz="2400" dirty="0"/>
              <a:t> &gt; 0</a:t>
            </a:r>
          </a:p>
          <a:p>
            <a:r>
              <a:rPr lang="en-GB" sz="2400" dirty="0"/>
              <a:t>	ORDER BY </a:t>
            </a:r>
            <a:r>
              <a:rPr lang="en-GB" sz="2400" dirty="0" err="1"/>
              <a:t>ename</a:t>
            </a:r>
            <a:r>
              <a:rPr lang="en-GB" sz="24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2" name="Table 1">
            <a:extLst>
              <a:ext uri="{FF2B5EF4-FFF2-40B4-BE49-F238E27FC236}">
                <a16:creationId xmlns:a16="http://schemas.microsoft.com/office/drawing/2014/main" id="{DC1569F0-0F99-4283-A6C4-2671A06E8EF0}"/>
              </a:ext>
            </a:extLst>
          </p:cNvPr>
          <p:cNvGraphicFramePr>
            <a:graphicFrameLocks noGrp="1"/>
          </p:cNvGraphicFramePr>
          <p:nvPr>
            <p:extLst>
              <p:ext uri="{D42A27DB-BD31-4B8C-83A1-F6EECF244321}">
                <p14:modId xmlns:p14="http://schemas.microsoft.com/office/powerpoint/2010/main" val="4142159938"/>
              </p:ext>
            </p:extLst>
          </p:nvPr>
        </p:nvGraphicFramePr>
        <p:xfrm>
          <a:off x="7174706" y="3779837"/>
          <a:ext cx="3275622" cy="3024482"/>
        </p:xfrm>
        <a:graphic>
          <a:graphicData uri="http://schemas.openxmlformats.org/drawingml/2006/table">
            <a:tbl>
              <a:tblPr/>
              <a:tblGrid>
                <a:gridCol w="1363147">
                  <a:extLst>
                    <a:ext uri="{9D8B030D-6E8A-4147-A177-3AD203B41FA5}">
                      <a16:colId xmlns:a16="http://schemas.microsoft.com/office/drawing/2014/main" val="2480262180"/>
                    </a:ext>
                  </a:extLst>
                </a:gridCol>
                <a:gridCol w="1912475">
                  <a:extLst>
                    <a:ext uri="{9D8B030D-6E8A-4147-A177-3AD203B41FA5}">
                      <a16:colId xmlns:a16="http://schemas.microsoft.com/office/drawing/2014/main" val="3123329750"/>
                    </a:ext>
                  </a:extLst>
                </a:gridCol>
              </a:tblGrid>
              <a:tr h="381243">
                <a:tc>
                  <a:txBody>
                    <a:bodyPr/>
                    <a:lstStyle/>
                    <a:p>
                      <a:pPr algn="ctr" fontAlgn="ctr"/>
                      <a:r>
                        <a:rPr lang="en-GB" sz="2400" b="0" i="0" u="none" strike="noStrike" dirty="0">
                          <a:solidFill>
                            <a:srgbClr val="0070C0"/>
                          </a:solidFill>
                          <a:effectLst/>
                          <a:latin typeface="Calibri" panose="020F0502020204030204" pitchFamily="34" charset="0"/>
                        </a:rPr>
                        <a:t>Employee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0" i="0" u="none" strike="noStrike" dirty="0" err="1">
                          <a:solidFill>
                            <a:srgbClr val="0070C0"/>
                          </a:solidFill>
                          <a:effectLst/>
                          <a:latin typeface="Calibri" panose="020F0502020204030204" pitchFamily="34" charset="0"/>
                        </a:rPr>
                        <a:t>Direct_reports</a:t>
                      </a:r>
                      <a:endParaRPr lang="en-GB" sz="24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458621983"/>
                  </a:ext>
                </a:extLst>
              </a:tr>
              <a:tr h="381102">
                <a:tc>
                  <a:txBody>
                    <a:bodyPr/>
                    <a:lstStyle/>
                    <a:p>
                      <a:pPr algn="l" fontAlgn="b"/>
                      <a:r>
                        <a:rPr lang="en-GB" sz="2400" b="0" i="0" u="none" strike="noStrike" dirty="0">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417744822"/>
                  </a:ext>
                </a:extLst>
              </a:tr>
              <a:tr h="381102">
                <a:tc>
                  <a:txBody>
                    <a:bodyPr/>
                    <a:lstStyle/>
                    <a:p>
                      <a:pPr algn="l" fontAlgn="b"/>
                      <a:r>
                        <a:rPr lang="en-GB" sz="2400" b="0" i="0" u="none" strike="noStrike" dirty="0">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101197544"/>
                  </a:ext>
                </a:extLst>
              </a:tr>
              <a:tr h="381102">
                <a:tc>
                  <a:txBody>
                    <a:bodyPr/>
                    <a:lstStyle/>
                    <a:p>
                      <a:pPr algn="l" fontAlgn="b"/>
                      <a:r>
                        <a:rPr lang="en-GB" sz="2400" b="0" i="0" u="none" strike="noStrike" dirty="0">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54088449"/>
                  </a:ext>
                </a:extLst>
              </a:tr>
              <a:tr h="381102">
                <a:tc>
                  <a:txBody>
                    <a:bodyPr/>
                    <a:lstStyle/>
                    <a:p>
                      <a:pPr algn="l" fontAlgn="b"/>
                      <a:r>
                        <a:rPr lang="en-GB" sz="2400" b="0" i="0" u="none" strike="noStrike" dirty="0">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697077910"/>
                  </a:ext>
                </a:extLst>
              </a:tr>
              <a:tr h="381102">
                <a:tc>
                  <a:txBody>
                    <a:bodyPr/>
                    <a:lstStyle/>
                    <a:p>
                      <a:pPr algn="l" fontAlgn="b"/>
                      <a:r>
                        <a:rPr lang="en-GB" sz="2400" b="0" i="0" u="none" strike="noStrike" dirty="0">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110765294"/>
                  </a:ext>
                </a:extLst>
              </a:tr>
              <a:tr h="381102">
                <a:tc>
                  <a:txBody>
                    <a:bodyPr/>
                    <a:lstStyle/>
                    <a:p>
                      <a:pPr algn="l" fontAlgn="b"/>
                      <a:r>
                        <a:rPr lang="en-GB" sz="2400" b="0" i="0" u="none" strike="noStrike" dirty="0">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55561182"/>
                  </a:ext>
                </a:extLst>
              </a:tr>
            </a:tbl>
          </a:graphicData>
        </a:graphic>
      </p:graphicFrame>
    </p:spTree>
    <p:extLst>
      <p:ext uri="{BB962C8B-B14F-4D97-AF65-F5344CB8AC3E}">
        <p14:creationId xmlns:p14="http://schemas.microsoft.com/office/powerpoint/2010/main" val="253623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66677"/>
          </a:xfrm>
        </p:spPr>
        <p:txBody>
          <a:bodyPr>
            <a:noAutofit/>
          </a:bodyPr>
          <a:lstStyle/>
          <a:p>
            <a:r>
              <a:rPr lang="en-GB" sz="3200" dirty="0">
                <a:solidFill>
                  <a:srgbClr val="FF0000"/>
                </a:solidFill>
              </a:rPr>
              <a:t>Correlated sub-queries – example 2</a:t>
            </a:r>
          </a:p>
        </p:txBody>
      </p:sp>
      <p:sp>
        <p:nvSpPr>
          <p:cNvPr id="5" name="TextBox 14"/>
          <p:cNvSpPr txBox="1"/>
          <p:nvPr/>
        </p:nvSpPr>
        <p:spPr>
          <a:xfrm>
            <a:off x="504666" y="1076215"/>
            <a:ext cx="9898753" cy="60016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	SELECT </a:t>
            </a:r>
            <a:r>
              <a:rPr lang="en-GB" sz="2400" dirty="0" err="1"/>
              <a:t>ename</a:t>
            </a:r>
            <a:r>
              <a:rPr lang="en-GB" sz="2400" dirty="0"/>
              <a:t> AS 'Employee Name’, </a:t>
            </a:r>
          </a:p>
          <a:p>
            <a:r>
              <a:rPr lang="en-GB" sz="2400" dirty="0"/>
              <a:t>		</a:t>
            </a:r>
            <a:r>
              <a:rPr lang="en-GB" sz="2400" dirty="0">
                <a:solidFill>
                  <a:srgbClr val="FF0000"/>
                </a:solidFill>
              </a:rPr>
              <a:t>(</a:t>
            </a:r>
          </a:p>
          <a:p>
            <a:r>
              <a:rPr lang="en-GB" sz="2400" dirty="0">
                <a:solidFill>
                  <a:srgbClr val="FF0000"/>
                </a:solidFill>
              </a:rPr>
              <a:t>         		SELECT COUNT(</a:t>
            </a:r>
            <a:r>
              <a:rPr lang="en-GB" sz="2400" dirty="0" err="1">
                <a:solidFill>
                  <a:srgbClr val="FF0000"/>
                </a:solidFill>
              </a:rPr>
              <a:t>ename</a:t>
            </a:r>
            <a:r>
              <a:rPr lang="en-GB" sz="2400" dirty="0">
                <a:solidFill>
                  <a:srgbClr val="FF0000"/>
                </a:solidFill>
              </a:rPr>
              <a:t>)</a:t>
            </a:r>
          </a:p>
          <a:p>
            <a:r>
              <a:rPr lang="en-GB" sz="2400" dirty="0">
                <a:solidFill>
                  <a:srgbClr val="FF0000"/>
                </a:solidFill>
              </a:rPr>
              <a:t>		FROM emp e2</a:t>
            </a:r>
          </a:p>
          <a:p>
            <a:r>
              <a:rPr lang="en-GB" sz="2400" dirty="0">
                <a:solidFill>
                  <a:srgbClr val="FF0000"/>
                </a:solidFill>
              </a:rPr>
              <a:t>		WHERE e2.mgr = e1.empno</a:t>
            </a:r>
          </a:p>
          <a:p>
            <a:r>
              <a:rPr lang="en-GB" sz="2400" dirty="0">
                <a:solidFill>
                  <a:srgbClr val="FF0000"/>
                </a:solidFill>
              </a:rPr>
              <a:t>		) </a:t>
            </a:r>
          </a:p>
          <a:p>
            <a:r>
              <a:rPr lang="en-GB" sz="2400" dirty="0"/>
              <a:t>		</a:t>
            </a:r>
            <a:r>
              <a:rPr lang="en-GB" sz="2400" dirty="0" err="1"/>
              <a:t>direct_reports</a:t>
            </a:r>
            <a:endParaRPr lang="en-GB" sz="2400" dirty="0"/>
          </a:p>
          <a:p>
            <a:r>
              <a:rPr lang="en-GB" sz="2400" dirty="0"/>
              <a:t>	FROM emp e1</a:t>
            </a:r>
          </a:p>
          <a:p>
            <a:r>
              <a:rPr lang="en-GB" sz="2400" dirty="0"/>
              <a:t>	WHERE </a:t>
            </a:r>
            <a:r>
              <a:rPr lang="en-GB" sz="2400" dirty="0" err="1"/>
              <a:t>direct_reports</a:t>
            </a:r>
            <a:r>
              <a:rPr lang="en-GB" sz="2400" dirty="0"/>
              <a:t> &gt; 0</a:t>
            </a:r>
          </a:p>
          <a:p>
            <a:r>
              <a:rPr lang="en-GB" sz="2400" dirty="0"/>
              <a:t>	ORDER BY </a:t>
            </a:r>
            <a:r>
              <a:rPr lang="en-GB" sz="2400" dirty="0" err="1"/>
              <a:t>ename</a:t>
            </a:r>
            <a:r>
              <a:rPr lang="en-GB" sz="2400" dirty="0"/>
              <a:t>;</a:t>
            </a:r>
          </a:p>
          <a:p>
            <a:endParaRPr lang="en-GB" sz="2400" dirty="0"/>
          </a:p>
          <a:p>
            <a:r>
              <a:rPr lang="en-GB" sz="2400" dirty="0"/>
              <a:t>The sub-query returns the number of employees that report to the current employee from the outer query. This result is given the pseudo-column name of </a:t>
            </a:r>
            <a:r>
              <a:rPr lang="en-GB" sz="2400" dirty="0" err="1"/>
              <a:t>direct_reports</a:t>
            </a:r>
            <a:r>
              <a:rPr lang="en-GB" sz="2400" dirty="0"/>
              <a:t> which can then be used in the WHERE condition to only show those managers who have employees reporting to them.</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spTree>
    <p:extLst>
      <p:ext uri="{BB962C8B-B14F-4D97-AF65-F5344CB8AC3E}">
        <p14:creationId xmlns:p14="http://schemas.microsoft.com/office/powerpoint/2010/main" val="209076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4"/>
            <a:ext cx="9629934" cy="557152"/>
          </a:xfrm>
        </p:spPr>
        <p:txBody>
          <a:bodyPr>
            <a:noAutofit/>
          </a:bodyPr>
          <a:lstStyle/>
          <a:p>
            <a:r>
              <a:rPr lang="en-GB" sz="3200" dirty="0">
                <a:solidFill>
                  <a:schemeClr val="accent1"/>
                </a:solidFill>
              </a:rPr>
              <a:t>Correlated sub-queries EXAMPLE 3</a:t>
            </a:r>
            <a:endParaRPr lang="en-GB" sz="3200" dirty="0"/>
          </a:p>
        </p:txBody>
      </p:sp>
      <p:sp>
        <p:nvSpPr>
          <p:cNvPr id="5" name="TextBox 14"/>
          <p:cNvSpPr txBox="1"/>
          <p:nvPr/>
        </p:nvSpPr>
        <p:spPr>
          <a:xfrm>
            <a:off x="396529" y="942976"/>
            <a:ext cx="9898753" cy="372409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find all employees who have at least one person reporting to them:</a:t>
            </a:r>
          </a:p>
          <a:p>
            <a:r>
              <a:rPr lang="en-GB" sz="2800" dirty="0"/>
              <a:t> </a:t>
            </a:r>
          </a:p>
          <a:p>
            <a:r>
              <a:rPr lang="en-GB" sz="2800" dirty="0"/>
              <a:t>          </a:t>
            </a:r>
            <a:r>
              <a:rPr lang="en-GB" sz="2400" dirty="0"/>
              <a:t>SELECT job,  </a:t>
            </a:r>
            <a:r>
              <a:rPr lang="en-GB" sz="2400" dirty="0" err="1"/>
              <a:t>ename</a:t>
            </a:r>
            <a:r>
              <a:rPr lang="en-GB" sz="2400" dirty="0"/>
              <a:t>,  </a:t>
            </a:r>
            <a:r>
              <a:rPr lang="en-GB" sz="2400" dirty="0" err="1"/>
              <a:t>empno</a:t>
            </a:r>
            <a:r>
              <a:rPr lang="en-GB" sz="2400" dirty="0"/>
              <a:t>,  </a:t>
            </a:r>
            <a:r>
              <a:rPr lang="en-GB" sz="2400" dirty="0" err="1"/>
              <a:t>deptno</a:t>
            </a:r>
            <a:endParaRPr lang="en-GB" sz="2400" dirty="0"/>
          </a:p>
          <a:p>
            <a:r>
              <a:rPr lang="en-GB" sz="2400" dirty="0"/>
              <a:t>            FROM </a:t>
            </a:r>
            <a:r>
              <a:rPr lang="en-GB" sz="2400" dirty="0" err="1"/>
              <a:t>emp</a:t>
            </a:r>
            <a:r>
              <a:rPr lang="en-GB" sz="2400" dirty="0"/>
              <a:t> e1</a:t>
            </a:r>
          </a:p>
          <a:p>
            <a:r>
              <a:rPr lang="en-GB" sz="2400" dirty="0"/>
              <a:t>            WHERE </a:t>
            </a:r>
            <a:r>
              <a:rPr lang="en-GB" sz="2400" dirty="0">
                <a:solidFill>
                  <a:srgbClr val="FF0000"/>
                </a:solidFill>
              </a:rPr>
              <a:t>EXISTS</a:t>
            </a:r>
            <a:r>
              <a:rPr lang="en-GB" sz="2400" dirty="0"/>
              <a:t> </a:t>
            </a:r>
            <a:r>
              <a:rPr lang="en-GB" sz="2400" dirty="0">
                <a:solidFill>
                  <a:srgbClr val="FF0000"/>
                </a:solidFill>
              </a:rPr>
              <a:t>(SELECT *</a:t>
            </a:r>
          </a:p>
          <a:p>
            <a:r>
              <a:rPr lang="en-GB" sz="2400" dirty="0">
                <a:solidFill>
                  <a:srgbClr val="FF0000"/>
                </a:solidFill>
              </a:rPr>
              <a:t>                                    FROM </a:t>
            </a:r>
            <a:r>
              <a:rPr lang="en-GB" sz="2400" dirty="0" err="1">
                <a:solidFill>
                  <a:srgbClr val="FF0000"/>
                </a:solidFill>
              </a:rPr>
              <a:t>emp</a:t>
            </a:r>
            <a:r>
              <a:rPr lang="en-GB" sz="2400" dirty="0">
                <a:solidFill>
                  <a:srgbClr val="FF0000"/>
                </a:solidFill>
              </a:rPr>
              <a:t> e2</a:t>
            </a:r>
          </a:p>
          <a:p>
            <a:r>
              <a:rPr lang="en-GB" sz="2400" dirty="0">
                <a:solidFill>
                  <a:srgbClr val="FF0000"/>
                </a:solidFill>
              </a:rPr>
              <a:t>                                    WHERE e2.mgr = e1.empno)</a:t>
            </a:r>
            <a:r>
              <a:rPr lang="en-GB" sz="2400" dirty="0"/>
              <a:t>;</a:t>
            </a:r>
          </a:p>
          <a:p>
            <a:endParaRPr lang="en-GB" sz="28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2" name="Table 1"/>
          <p:cNvGraphicFramePr>
            <a:graphicFrameLocks noGrp="1"/>
          </p:cNvGraphicFramePr>
          <p:nvPr>
            <p:extLst>
              <p:ext uri="{D42A27DB-BD31-4B8C-83A1-F6EECF244321}">
                <p14:modId xmlns:p14="http://schemas.microsoft.com/office/powerpoint/2010/main" val="84842298"/>
              </p:ext>
            </p:extLst>
          </p:nvPr>
        </p:nvGraphicFramePr>
        <p:xfrm>
          <a:off x="3255355" y="4309330"/>
          <a:ext cx="4492624" cy="2178050"/>
        </p:xfrm>
        <a:graphic>
          <a:graphicData uri="http://schemas.openxmlformats.org/drawingml/2006/table">
            <a:tbl>
              <a:tblPr/>
              <a:tblGrid>
                <a:gridCol w="1326017">
                  <a:extLst>
                    <a:ext uri="{9D8B030D-6E8A-4147-A177-3AD203B41FA5}">
                      <a16:colId xmlns:a16="http://schemas.microsoft.com/office/drawing/2014/main" val="20000"/>
                    </a:ext>
                  </a:extLst>
                </a:gridCol>
                <a:gridCol w="1266643">
                  <a:extLst>
                    <a:ext uri="{9D8B030D-6E8A-4147-A177-3AD203B41FA5}">
                      <a16:colId xmlns:a16="http://schemas.microsoft.com/office/drawing/2014/main" val="20001"/>
                    </a:ext>
                  </a:extLst>
                </a:gridCol>
                <a:gridCol w="949982">
                  <a:extLst>
                    <a:ext uri="{9D8B030D-6E8A-4147-A177-3AD203B41FA5}">
                      <a16:colId xmlns:a16="http://schemas.microsoft.com/office/drawing/2014/main" val="20002"/>
                    </a:ext>
                  </a:extLst>
                </a:gridCol>
                <a:gridCol w="949982">
                  <a:extLst>
                    <a:ext uri="{9D8B030D-6E8A-4147-A177-3AD203B41FA5}">
                      <a16:colId xmlns:a16="http://schemas.microsoft.com/office/drawing/2014/main" val="20003"/>
                    </a:ext>
                  </a:extLst>
                </a:gridCol>
              </a:tblGrid>
              <a:tr h="285569">
                <a:tc>
                  <a:txBody>
                    <a:bodyPr/>
                    <a:lstStyle/>
                    <a:p>
                      <a:pPr algn="ctr" fontAlgn="ctr"/>
                      <a:r>
                        <a:rPr lang="en-GB" sz="2000" b="0" i="0" u="none" strike="noStrike" dirty="0">
                          <a:solidFill>
                            <a:srgbClr val="0070C0"/>
                          </a:solidFill>
                          <a:effectLst/>
                          <a:latin typeface="Calibri" panose="020F0502020204030204" pitchFamily="34" charset="0"/>
                        </a:rPr>
                        <a:t>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dirty="0" err="1">
                          <a:solidFill>
                            <a:srgbClr val="0070C0"/>
                          </a:solidFill>
                          <a:effectLst/>
                          <a:latin typeface="Calibri" panose="020F0502020204030204" pitchFamily="34" charset="0"/>
                        </a:rPr>
                        <a:t>ename</a:t>
                      </a:r>
                      <a:endParaRPr lang="en-GB" sz="20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empno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deptno</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285569">
                <a:tc>
                  <a:txBody>
                    <a:bodyPr/>
                    <a:lstStyle/>
                    <a:p>
                      <a:pPr algn="l" fontAlgn="b"/>
                      <a:r>
                        <a:rPr lang="en-GB" sz="2000" b="0" i="0" u="none" strike="noStrike">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7788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285569">
                <a:tc>
                  <a:txBody>
                    <a:bodyPr/>
                    <a:lstStyle/>
                    <a:p>
                      <a:pPr algn="l" fontAlgn="b"/>
                      <a:r>
                        <a:rPr lang="en-GB" sz="2000" b="0" i="0" u="none" strike="noStrike">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7902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285569">
                <a:tc>
                  <a:txBody>
                    <a:bodyPr/>
                    <a:lstStyle/>
                    <a:p>
                      <a:pPr algn="l" fontAlgn="b"/>
                      <a:r>
                        <a:rPr lang="en-GB" sz="20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7566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285569">
                <a:tc>
                  <a:txBody>
                    <a:bodyPr/>
                    <a:lstStyle/>
                    <a:p>
                      <a:pPr algn="l" fontAlgn="b"/>
                      <a:r>
                        <a:rPr lang="en-GB" sz="20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7698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285569">
                <a:tc>
                  <a:txBody>
                    <a:bodyPr/>
                    <a:lstStyle/>
                    <a:p>
                      <a:pPr algn="l" fontAlgn="b"/>
                      <a:r>
                        <a:rPr lang="en-GB" sz="20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7782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285569">
                <a:tc>
                  <a:txBody>
                    <a:bodyPr/>
                    <a:lstStyle/>
                    <a:p>
                      <a:pPr algn="l" fontAlgn="b"/>
                      <a:r>
                        <a:rPr lang="en-GB" sz="2000" b="0" i="0" u="none" strike="noStrike">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7839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569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66677"/>
          </a:xfrm>
        </p:spPr>
        <p:txBody>
          <a:bodyPr>
            <a:noAutofit/>
          </a:bodyPr>
          <a:lstStyle/>
          <a:p>
            <a:r>
              <a:rPr lang="en-GB" sz="3200" dirty="0">
                <a:solidFill>
                  <a:srgbClr val="FF0000"/>
                </a:solidFill>
              </a:rPr>
              <a:t>INLINE QUERY</a:t>
            </a:r>
          </a:p>
        </p:txBody>
      </p:sp>
      <p:sp>
        <p:nvSpPr>
          <p:cNvPr id="5" name="TextBox 14"/>
          <p:cNvSpPr txBox="1"/>
          <p:nvPr/>
        </p:nvSpPr>
        <p:spPr>
          <a:xfrm>
            <a:off x="491966" y="1088915"/>
            <a:ext cx="9898753" cy="397031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So far, we have seen sub-queries that appear in the SELECT, WHERE and HAVING clauses of the outer-query but they can also appear in the FROM clause. These are known as inline queries (or inline views) and they are used to select from the results of another query.</a:t>
            </a:r>
          </a:p>
          <a:p>
            <a:endParaRPr lang="en-GB" sz="2800" dirty="0"/>
          </a:p>
          <a:p>
            <a:endParaRPr lang="en-GB" sz="1200" dirty="0"/>
          </a:p>
          <a:p>
            <a:r>
              <a:rPr lang="en-GB" sz="2400" dirty="0"/>
              <a:t>Syntax:	SELECT x</a:t>
            </a:r>
          </a:p>
          <a:p>
            <a:r>
              <a:rPr lang="en-GB" sz="2400" dirty="0"/>
              <a:t>		FROM </a:t>
            </a:r>
            <a:r>
              <a:rPr lang="en-GB" sz="2400" dirty="0">
                <a:solidFill>
                  <a:srgbClr val="FF0000"/>
                </a:solidFill>
              </a:rPr>
              <a:t>(SELECT </a:t>
            </a:r>
            <a:r>
              <a:rPr lang="en-GB" sz="2400" dirty="0" err="1">
                <a:solidFill>
                  <a:srgbClr val="FF0000"/>
                </a:solidFill>
              </a:rPr>
              <a:t>x,y</a:t>
            </a:r>
            <a:r>
              <a:rPr lang="en-GB" sz="2400" dirty="0">
                <a:solidFill>
                  <a:srgbClr val="FF0000"/>
                </a:solidFill>
              </a:rPr>
              <a:t>         </a:t>
            </a:r>
          </a:p>
          <a:p>
            <a:r>
              <a:rPr lang="en-GB" sz="2400" dirty="0">
                <a:solidFill>
                  <a:srgbClr val="FF0000"/>
                </a:solidFill>
              </a:rPr>
              <a:t>	  		 FROM </a:t>
            </a:r>
            <a:r>
              <a:rPr lang="en-GB" sz="2400" dirty="0" err="1">
                <a:solidFill>
                  <a:srgbClr val="FF0000"/>
                </a:solidFill>
              </a:rPr>
              <a:t>table_a</a:t>
            </a:r>
            <a:r>
              <a:rPr lang="en-GB" sz="2400" dirty="0">
                <a:solidFill>
                  <a:srgbClr val="FF0000"/>
                </a:solidFill>
              </a:rPr>
              <a:t>);       </a:t>
            </a:r>
            <a:r>
              <a:rPr lang="en-GB" dirty="0">
                <a:solidFill>
                  <a:srgbClr val="FF0000"/>
                </a:solidFill>
              </a:rPr>
              <a:t> Inline Query</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cxnSp>
        <p:nvCxnSpPr>
          <p:cNvPr id="6" name="Straight Arrow Connector 5">
            <a:extLst>
              <a:ext uri="{FF2B5EF4-FFF2-40B4-BE49-F238E27FC236}">
                <a16:creationId xmlns:a16="http://schemas.microsoft.com/office/drawing/2014/main" id="{DFE03384-ED37-40E9-BB0F-FEB4DB236498}"/>
              </a:ext>
            </a:extLst>
          </p:cNvPr>
          <p:cNvCxnSpPr>
            <a:cxnSpLocks/>
          </p:cNvCxnSpPr>
          <p:nvPr/>
        </p:nvCxnSpPr>
        <p:spPr>
          <a:xfrm flipH="1">
            <a:off x="5642789" y="4829793"/>
            <a:ext cx="4706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29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629934" cy="566677"/>
          </a:xfrm>
        </p:spPr>
        <p:txBody>
          <a:bodyPr>
            <a:noAutofit/>
          </a:bodyPr>
          <a:lstStyle/>
          <a:p>
            <a:r>
              <a:rPr lang="en-GB" sz="3200" dirty="0">
                <a:solidFill>
                  <a:srgbClr val="FF0000"/>
                </a:solidFill>
              </a:rPr>
              <a:t>INLINE QUERY</a:t>
            </a:r>
          </a:p>
        </p:txBody>
      </p:sp>
      <p:sp>
        <p:nvSpPr>
          <p:cNvPr id="5" name="TextBox 14"/>
          <p:cNvSpPr txBox="1"/>
          <p:nvPr/>
        </p:nvSpPr>
        <p:spPr>
          <a:xfrm>
            <a:off x="491966" y="1088915"/>
            <a:ext cx="9898753" cy="507831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200" dirty="0"/>
              <a:t>For example, to select the highest departmental salary bill in the company:</a:t>
            </a:r>
          </a:p>
          <a:p>
            <a:endParaRPr lang="en-GB" sz="3200" dirty="0"/>
          </a:p>
          <a:p>
            <a:r>
              <a:rPr lang="en-GB" sz="2400" dirty="0"/>
              <a:t>SELECT MAX(remuneration) </a:t>
            </a:r>
          </a:p>
          <a:p>
            <a:r>
              <a:rPr lang="en-GB" sz="2400" dirty="0"/>
              <a:t>FROM  </a:t>
            </a:r>
            <a:r>
              <a:rPr lang="en-GB" sz="2400" dirty="0">
                <a:solidFill>
                  <a:srgbClr val="FF0000"/>
                </a:solidFill>
              </a:rPr>
              <a:t>(SELECT </a:t>
            </a:r>
            <a:r>
              <a:rPr lang="en-GB" sz="2400" dirty="0" err="1">
                <a:solidFill>
                  <a:srgbClr val="FF0000"/>
                </a:solidFill>
              </a:rPr>
              <a:t>deptno</a:t>
            </a:r>
            <a:r>
              <a:rPr lang="en-GB" sz="2400" dirty="0">
                <a:solidFill>
                  <a:srgbClr val="FF0000"/>
                </a:solidFill>
              </a:rPr>
              <a:t>, SUM(</a:t>
            </a:r>
            <a:r>
              <a:rPr lang="en-GB" sz="2400" dirty="0" err="1">
                <a:solidFill>
                  <a:srgbClr val="FF0000"/>
                </a:solidFill>
              </a:rPr>
              <a:t>monthly_sal</a:t>
            </a:r>
            <a:r>
              <a:rPr lang="en-GB" sz="2400" dirty="0">
                <a:solidFill>
                  <a:srgbClr val="FF0000"/>
                </a:solidFill>
              </a:rPr>
              <a:t> *12) + IFNULL(commission,0) </a:t>
            </a:r>
          </a:p>
          <a:p>
            <a:r>
              <a:rPr lang="en-GB" sz="2400" dirty="0">
                <a:solidFill>
                  <a:srgbClr val="FF0000"/>
                </a:solidFill>
              </a:rPr>
              <a:t>                                   AS ‘remuneration'</a:t>
            </a:r>
          </a:p>
          <a:p>
            <a:r>
              <a:rPr lang="en-GB" sz="2400" dirty="0">
                <a:solidFill>
                  <a:srgbClr val="FF0000"/>
                </a:solidFill>
              </a:rPr>
              <a:t>           FROM emp</a:t>
            </a:r>
          </a:p>
          <a:p>
            <a:r>
              <a:rPr lang="en-GB" sz="2400" dirty="0">
                <a:solidFill>
                  <a:srgbClr val="FF0000"/>
                </a:solidFill>
              </a:rPr>
              <a:t>           GROUP BY </a:t>
            </a:r>
            <a:r>
              <a:rPr lang="en-GB" sz="2400" dirty="0" err="1">
                <a:solidFill>
                  <a:srgbClr val="FF0000"/>
                </a:solidFill>
              </a:rPr>
              <a:t>deptno</a:t>
            </a:r>
            <a:r>
              <a:rPr lang="en-GB" sz="2400" dirty="0">
                <a:solidFill>
                  <a:srgbClr val="FF0000"/>
                </a:solidFill>
              </a:rPr>
              <a:t>);</a:t>
            </a:r>
          </a:p>
          <a:p>
            <a:endParaRPr lang="en-GB" sz="2400" dirty="0">
              <a:solidFill>
                <a:srgbClr val="FF0000"/>
              </a:solidFill>
            </a:endParaRPr>
          </a:p>
          <a:p>
            <a:r>
              <a:rPr lang="en-GB" sz="2800" dirty="0"/>
              <a:t>The selected columns in the inline query (</a:t>
            </a:r>
            <a:r>
              <a:rPr lang="en-GB" sz="2800" dirty="0" err="1"/>
              <a:t>deptno</a:t>
            </a:r>
            <a:r>
              <a:rPr lang="en-GB" sz="2800" dirty="0"/>
              <a:t> and remuneration in this case) become a derived table that can be selected from in the outer query.</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spTree>
    <p:extLst>
      <p:ext uri="{BB962C8B-B14F-4D97-AF65-F5344CB8AC3E}">
        <p14:creationId xmlns:p14="http://schemas.microsoft.com/office/powerpoint/2010/main" val="365077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FF0000"/>
                </a:solidFill>
              </a:rPr>
              <a:t>THE LIMIT CLAUSE – example 1</a:t>
            </a:r>
          </a:p>
        </p:txBody>
      </p:sp>
      <p:sp>
        <p:nvSpPr>
          <p:cNvPr id="5" name="TextBox 14"/>
          <p:cNvSpPr txBox="1"/>
          <p:nvPr/>
        </p:nvSpPr>
        <p:spPr>
          <a:xfrm>
            <a:off x="400154" y="1122910"/>
            <a:ext cx="9898753" cy="31085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display the 3 longest serving employees, we would use the following query:</a:t>
            </a:r>
          </a:p>
          <a:p>
            <a:endParaRPr lang="en-GB" sz="2800" dirty="0"/>
          </a:p>
          <a:p>
            <a:r>
              <a:rPr lang="en-GB" sz="2800" dirty="0"/>
              <a:t>	SELECT </a:t>
            </a:r>
            <a:r>
              <a:rPr lang="en-GB" sz="2800" dirty="0" err="1"/>
              <a:t>ename</a:t>
            </a:r>
            <a:r>
              <a:rPr lang="en-GB" sz="2800" dirty="0"/>
              <a:t>, </a:t>
            </a:r>
            <a:r>
              <a:rPr lang="en-GB" sz="2800" dirty="0" err="1"/>
              <a:t>hiredate</a:t>
            </a:r>
            <a:endParaRPr lang="en-GB" sz="2800" dirty="0"/>
          </a:p>
          <a:p>
            <a:r>
              <a:rPr lang="en-GB" sz="2800" dirty="0"/>
              <a:t>	FROM emp</a:t>
            </a:r>
          </a:p>
          <a:p>
            <a:r>
              <a:rPr lang="en-GB" sz="2800" dirty="0"/>
              <a:t>	</a:t>
            </a:r>
            <a:r>
              <a:rPr lang="en-GB" sz="2800" dirty="0">
                <a:solidFill>
                  <a:schemeClr val="accent1"/>
                </a:solidFill>
              </a:rPr>
              <a:t>ORDER BY </a:t>
            </a:r>
            <a:r>
              <a:rPr lang="en-GB" sz="2800" dirty="0" err="1">
                <a:solidFill>
                  <a:schemeClr val="accent1"/>
                </a:solidFill>
              </a:rPr>
              <a:t>hiredate</a:t>
            </a:r>
            <a:endParaRPr lang="en-GB" sz="2800" dirty="0">
              <a:solidFill>
                <a:schemeClr val="accent1"/>
              </a:solidFill>
            </a:endParaRPr>
          </a:p>
          <a:p>
            <a:r>
              <a:rPr lang="en-GB" sz="2800" dirty="0">
                <a:solidFill>
                  <a:schemeClr val="accent1"/>
                </a:solidFill>
              </a:rPr>
              <a:t>	LIMIT 3</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6" name="Table 5">
            <a:extLst>
              <a:ext uri="{FF2B5EF4-FFF2-40B4-BE49-F238E27FC236}">
                <a16:creationId xmlns:a16="http://schemas.microsoft.com/office/drawing/2014/main" id="{BA4AC08A-DC87-4E73-B214-D8E10A5AFA72}"/>
              </a:ext>
            </a:extLst>
          </p:cNvPr>
          <p:cNvGraphicFramePr>
            <a:graphicFrameLocks noGrp="1"/>
          </p:cNvGraphicFramePr>
          <p:nvPr>
            <p:extLst>
              <p:ext uri="{D42A27DB-BD31-4B8C-83A1-F6EECF244321}">
                <p14:modId xmlns:p14="http://schemas.microsoft.com/office/powerpoint/2010/main" val="580716720"/>
              </p:ext>
            </p:extLst>
          </p:nvPr>
        </p:nvGraphicFramePr>
        <p:xfrm>
          <a:off x="2365665" y="4549008"/>
          <a:ext cx="3632199" cy="1732280"/>
        </p:xfrm>
        <a:graphic>
          <a:graphicData uri="http://schemas.openxmlformats.org/drawingml/2006/table">
            <a:tbl>
              <a:tblPr/>
              <a:tblGrid>
                <a:gridCol w="1556657">
                  <a:extLst>
                    <a:ext uri="{9D8B030D-6E8A-4147-A177-3AD203B41FA5}">
                      <a16:colId xmlns:a16="http://schemas.microsoft.com/office/drawing/2014/main" val="20000"/>
                    </a:ext>
                  </a:extLst>
                </a:gridCol>
                <a:gridCol w="2075542">
                  <a:extLst>
                    <a:ext uri="{9D8B030D-6E8A-4147-A177-3AD203B41FA5}">
                      <a16:colId xmlns:a16="http://schemas.microsoft.com/office/drawing/2014/main" val="20001"/>
                    </a:ext>
                  </a:extLst>
                </a:gridCol>
              </a:tblGrid>
              <a:tr h="409392">
                <a:tc>
                  <a:txBody>
                    <a:bodyPr/>
                    <a:lstStyle/>
                    <a:p>
                      <a:pPr algn="ctr" fontAlgn="ctr"/>
                      <a:r>
                        <a:rPr lang="en-GB" sz="2800" b="0" i="0" u="none" strike="noStrike" dirty="0" err="1">
                          <a:solidFill>
                            <a:srgbClr val="0070C0"/>
                          </a:solidFill>
                          <a:effectLst/>
                          <a:latin typeface="Calibri" panose="020F0502020204030204" pitchFamily="34" charset="0"/>
                        </a:rPr>
                        <a:t>ename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dirty="0" err="1">
                          <a:solidFill>
                            <a:srgbClr val="0070C0"/>
                          </a:solidFill>
                          <a:effectLst/>
                          <a:latin typeface="Calibri" panose="020F0502020204030204" pitchFamily="34" charset="0"/>
                        </a:rPr>
                        <a:t>hiredate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09392">
                <a:tc>
                  <a:txBody>
                    <a:bodyPr/>
                    <a:lstStyle/>
                    <a:p>
                      <a:pPr algn="l" fontAlgn="b"/>
                      <a:r>
                        <a:rPr lang="en-GB" sz="2800" b="0" i="0" u="none" strike="noStrike" dirty="0">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1980-12-17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409392">
                <a:tc>
                  <a:txBody>
                    <a:bodyPr/>
                    <a:lstStyle/>
                    <a:p>
                      <a:pPr algn="l" fontAlgn="b"/>
                      <a:r>
                        <a:rPr lang="en-GB" sz="28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1981-02-20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409392">
                <a:tc>
                  <a:txBody>
                    <a:bodyPr/>
                    <a:lstStyle/>
                    <a:p>
                      <a:pPr algn="l" fontAlgn="b"/>
                      <a:r>
                        <a:rPr lang="en-GB" sz="2800" b="0" i="0" u="none" strike="noStrike" dirty="0">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1981-02-22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82B72F35-82C6-4EA2-98C9-29EF65134D08}"/>
              </a:ext>
            </a:extLst>
          </p:cNvPr>
          <p:cNvGraphicFramePr>
            <a:graphicFrameLocks noGrp="1"/>
          </p:cNvGraphicFramePr>
          <p:nvPr>
            <p:extLst>
              <p:ext uri="{D42A27DB-BD31-4B8C-83A1-F6EECF244321}">
                <p14:modId xmlns:p14="http://schemas.microsoft.com/office/powerpoint/2010/main" val="583259125"/>
              </p:ext>
            </p:extLst>
          </p:nvPr>
        </p:nvGraphicFramePr>
        <p:xfrm>
          <a:off x="7873340" y="1868569"/>
          <a:ext cx="1939760" cy="4568190"/>
        </p:xfrm>
        <a:graphic>
          <a:graphicData uri="http://schemas.openxmlformats.org/drawingml/2006/table">
            <a:tbl>
              <a:tblPr/>
              <a:tblGrid>
                <a:gridCol w="727410">
                  <a:extLst>
                    <a:ext uri="{9D8B030D-6E8A-4147-A177-3AD203B41FA5}">
                      <a16:colId xmlns:a16="http://schemas.microsoft.com/office/drawing/2014/main" val="1418500316"/>
                    </a:ext>
                  </a:extLst>
                </a:gridCol>
                <a:gridCol w="1212350">
                  <a:extLst>
                    <a:ext uri="{9D8B030D-6E8A-4147-A177-3AD203B41FA5}">
                      <a16:colId xmlns:a16="http://schemas.microsoft.com/office/drawing/2014/main" val="1445235966"/>
                    </a:ext>
                  </a:extLst>
                </a:gridCol>
              </a:tblGrid>
              <a:tr h="304546">
                <a:tc>
                  <a:txBody>
                    <a:bodyPr/>
                    <a:lstStyle/>
                    <a:p>
                      <a:pPr algn="ctr" fontAlgn="ctr"/>
                      <a:r>
                        <a:rPr lang="en-GB" sz="1100" b="0" i="0" u="none" strike="noStrike">
                          <a:solidFill>
                            <a:srgbClr val="0070C0"/>
                          </a:solidFill>
                          <a:effectLst/>
                          <a:latin typeface="Calibri" panose="020F0502020204030204" pitchFamily="34" charset="0"/>
                        </a:rPr>
                        <a:t>ENAME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HIREDATE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124271602"/>
                  </a:ext>
                </a:extLst>
              </a:tr>
              <a:tr h="304546">
                <a:tc>
                  <a:txBody>
                    <a:bodyPr/>
                    <a:lstStyle/>
                    <a:p>
                      <a:pPr algn="l" fontAlgn="b"/>
                      <a:r>
                        <a:rPr lang="en-GB" sz="1100" b="0" i="0" u="none" strike="noStrike" dirty="0">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100" b="0" i="0" u="none" strike="noStrike">
                          <a:solidFill>
                            <a:srgbClr val="000000"/>
                          </a:solidFill>
                          <a:effectLst/>
                          <a:latin typeface="Calibri" panose="020F0502020204030204" pitchFamily="34" charset="0"/>
                        </a:rPr>
                        <a:t>1980-12-17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28215889"/>
                  </a:ext>
                </a:extLst>
              </a:tr>
              <a:tr h="304546">
                <a:tc>
                  <a:txBody>
                    <a:bodyPr/>
                    <a:lstStyle/>
                    <a:p>
                      <a:pPr algn="l" fontAlgn="b"/>
                      <a:r>
                        <a:rPr lang="en-GB" sz="11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100" b="0" i="0" u="none" strike="noStrike" dirty="0">
                          <a:solidFill>
                            <a:srgbClr val="000000"/>
                          </a:solidFill>
                          <a:effectLst/>
                          <a:latin typeface="Calibri" panose="020F0502020204030204" pitchFamily="34" charset="0"/>
                        </a:rPr>
                        <a:t>1981-02-20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24474070"/>
                  </a:ext>
                </a:extLst>
              </a:tr>
              <a:tr h="304546">
                <a:tc>
                  <a:txBody>
                    <a:bodyPr/>
                    <a:lstStyle/>
                    <a:p>
                      <a:pPr algn="l" fontAlgn="b"/>
                      <a:r>
                        <a:rPr lang="en-GB" sz="11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100" b="0" i="0" u="none" strike="noStrike" dirty="0">
                          <a:solidFill>
                            <a:srgbClr val="000000"/>
                          </a:solidFill>
                          <a:effectLst/>
                          <a:latin typeface="Calibri" panose="020F0502020204030204" pitchFamily="34" charset="0"/>
                        </a:rPr>
                        <a:t>1981-02-22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04909032"/>
                  </a:ext>
                </a:extLst>
              </a:tr>
              <a:tr h="304546">
                <a:tc>
                  <a:txBody>
                    <a:bodyPr/>
                    <a:lstStyle/>
                    <a:p>
                      <a:pPr algn="l" fontAlgn="b"/>
                      <a:r>
                        <a:rPr lang="en-GB" sz="11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1981-04-02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950979952"/>
                  </a:ext>
                </a:extLst>
              </a:tr>
              <a:tr h="304546">
                <a:tc>
                  <a:txBody>
                    <a:bodyPr/>
                    <a:lstStyle/>
                    <a:p>
                      <a:pPr algn="l" fontAlgn="b"/>
                      <a:r>
                        <a:rPr lang="en-GB" sz="11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1981-05-01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674024172"/>
                  </a:ext>
                </a:extLst>
              </a:tr>
              <a:tr h="304546">
                <a:tc>
                  <a:txBody>
                    <a:bodyPr/>
                    <a:lstStyle/>
                    <a:p>
                      <a:pPr algn="l" fontAlgn="b"/>
                      <a:r>
                        <a:rPr lang="en-GB" sz="11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1981-06-09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244273040"/>
                  </a:ext>
                </a:extLst>
              </a:tr>
              <a:tr h="304546">
                <a:tc>
                  <a:txBody>
                    <a:bodyPr/>
                    <a:lstStyle/>
                    <a:p>
                      <a:pPr algn="l" fontAlgn="b"/>
                      <a:r>
                        <a:rPr lang="en-GB" sz="11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1981-09-08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870570991"/>
                  </a:ext>
                </a:extLst>
              </a:tr>
              <a:tr h="304546">
                <a:tc>
                  <a:txBody>
                    <a:bodyPr/>
                    <a:lstStyle/>
                    <a:p>
                      <a:pPr algn="l" fontAlgn="b"/>
                      <a:r>
                        <a:rPr lang="en-GB" sz="1100" b="0" i="0" u="none" strike="noStrike" dirty="0">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1981-09-28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408016823"/>
                  </a:ext>
                </a:extLst>
              </a:tr>
              <a:tr h="304546">
                <a:tc>
                  <a:txBody>
                    <a:bodyPr/>
                    <a:lstStyle/>
                    <a:p>
                      <a:pPr algn="l" fontAlgn="b"/>
                      <a:r>
                        <a:rPr lang="en-GB" sz="11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1981-11-17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319856755"/>
                  </a:ext>
                </a:extLst>
              </a:tr>
              <a:tr h="304546">
                <a:tc>
                  <a:txBody>
                    <a:bodyPr/>
                    <a:lstStyle/>
                    <a:p>
                      <a:pPr algn="l" fontAlgn="b"/>
                      <a:r>
                        <a:rPr lang="en-GB" sz="1100" b="0" i="0" u="none" strike="noStrike">
                          <a:solidFill>
                            <a:srgbClr val="000000"/>
                          </a:solidFill>
                          <a:effectLst/>
                          <a:latin typeface="Calibri" panose="020F0502020204030204" pitchFamily="34" charset="0"/>
                        </a:rPr>
                        <a:t>JAMES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1981-12-03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4184033391"/>
                  </a:ext>
                </a:extLst>
              </a:tr>
              <a:tr h="304546">
                <a:tc>
                  <a:txBody>
                    <a:bodyPr/>
                    <a:lstStyle/>
                    <a:p>
                      <a:pPr algn="l" fontAlgn="b"/>
                      <a:r>
                        <a:rPr lang="en-GB" sz="11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1981-12-03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004484906"/>
                  </a:ext>
                </a:extLst>
              </a:tr>
              <a:tr h="304546">
                <a:tc>
                  <a:txBody>
                    <a:bodyPr/>
                    <a:lstStyle/>
                    <a:p>
                      <a:pPr algn="l" fontAlgn="b"/>
                      <a:r>
                        <a:rPr lang="en-GB" sz="1100" b="0" i="0" u="none" strike="noStrike" dirty="0">
                          <a:solidFill>
                            <a:srgbClr val="000000"/>
                          </a:solidFill>
                          <a:effectLst/>
                          <a:latin typeface="Calibri" panose="020F0502020204030204" pitchFamily="34" charset="0"/>
                        </a:rPr>
                        <a:t>MILLER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1982-01-23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485446615"/>
                  </a:ext>
                </a:extLst>
              </a:tr>
              <a:tr h="304546">
                <a:tc>
                  <a:txBody>
                    <a:bodyPr/>
                    <a:lstStyle/>
                    <a:p>
                      <a:pPr algn="l" fontAlgn="b"/>
                      <a:r>
                        <a:rPr lang="en-GB" sz="1100" b="0" i="0" u="none" strike="noStrike">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1982-12-09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408992885"/>
                  </a:ext>
                </a:extLst>
              </a:tr>
              <a:tr h="304546">
                <a:tc>
                  <a:txBody>
                    <a:bodyPr/>
                    <a:lstStyle/>
                    <a:p>
                      <a:pPr algn="l" fontAlgn="b"/>
                      <a:r>
                        <a:rPr lang="en-GB" sz="1100" b="0" i="0" u="none" strike="noStrike">
                          <a:solidFill>
                            <a:srgbClr val="000000"/>
                          </a:solidFill>
                          <a:effectLst/>
                          <a:latin typeface="Calibri" panose="020F0502020204030204" pitchFamily="34" charset="0"/>
                        </a:rPr>
                        <a:t>ADAMS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dirty="0">
                          <a:solidFill>
                            <a:srgbClr val="000000"/>
                          </a:solidFill>
                          <a:effectLst/>
                          <a:latin typeface="Calibri" panose="020F0502020204030204" pitchFamily="34" charset="0"/>
                        </a:rPr>
                        <a:t>1983-01-12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915374940"/>
                  </a:ext>
                </a:extLst>
              </a:tr>
            </a:tbl>
          </a:graphicData>
        </a:graphic>
      </p:graphicFrame>
      <p:cxnSp>
        <p:nvCxnSpPr>
          <p:cNvPr id="10" name="Straight Arrow Connector 9">
            <a:extLst>
              <a:ext uri="{FF2B5EF4-FFF2-40B4-BE49-F238E27FC236}">
                <a16:creationId xmlns:a16="http://schemas.microsoft.com/office/drawing/2014/main" id="{F1BA5F72-D6DB-4770-9215-6F217F75ACE2}"/>
              </a:ext>
            </a:extLst>
          </p:cNvPr>
          <p:cNvCxnSpPr>
            <a:cxnSpLocks/>
          </p:cNvCxnSpPr>
          <p:nvPr/>
        </p:nvCxnSpPr>
        <p:spPr>
          <a:xfrm flipH="1">
            <a:off x="6127668" y="2648197"/>
            <a:ext cx="1626919" cy="29807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81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FF0000"/>
                </a:solidFill>
              </a:rPr>
              <a:t>THE LIMIT CLAUSE – example 2</a:t>
            </a:r>
          </a:p>
        </p:txBody>
      </p:sp>
      <p:sp>
        <p:nvSpPr>
          <p:cNvPr id="5" name="TextBox 14"/>
          <p:cNvSpPr txBox="1"/>
          <p:nvPr/>
        </p:nvSpPr>
        <p:spPr>
          <a:xfrm>
            <a:off x="400154" y="1122910"/>
            <a:ext cx="9898753" cy="31085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display the most recently employed member of staff:</a:t>
            </a:r>
          </a:p>
          <a:p>
            <a:endParaRPr lang="en-GB" sz="2800" dirty="0"/>
          </a:p>
          <a:p>
            <a:r>
              <a:rPr lang="en-GB" sz="2800" dirty="0"/>
              <a:t>	SELECT </a:t>
            </a:r>
            <a:r>
              <a:rPr lang="en-GB" sz="2800" dirty="0" err="1"/>
              <a:t>ename</a:t>
            </a:r>
            <a:r>
              <a:rPr lang="en-GB" sz="2800" dirty="0"/>
              <a:t>, </a:t>
            </a:r>
            <a:r>
              <a:rPr lang="en-GB" sz="2800" dirty="0" err="1"/>
              <a:t>hiredate</a:t>
            </a:r>
            <a:endParaRPr lang="en-GB" sz="2800" dirty="0"/>
          </a:p>
          <a:p>
            <a:r>
              <a:rPr lang="en-GB" sz="2800" dirty="0"/>
              <a:t>	FROM emp</a:t>
            </a:r>
          </a:p>
          <a:p>
            <a:r>
              <a:rPr lang="en-GB" sz="2800" dirty="0"/>
              <a:t>	</a:t>
            </a:r>
            <a:r>
              <a:rPr lang="en-GB" sz="2800" dirty="0">
                <a:solidFill>
                  <a:schemeClr val="accent1"/>
                </a:solidFill>
              </a:rPr>
              <a:t>ORDER BY </a:t>
            </a:r>
            <a:r>
              <a:rPr lang="en-GB" sz="2800" dirty="0" err="1">
                <a:solidFill>
                  <a:schemeClr val="accent1"/>
                </a:solidFill>
              </a:rPr>
              <a:t>hiredate</a:t>
            </a:r>
            <a:r>
              <a:rPr lang="en-GB" sz="2800" dirty="0">
                <a:solidFill>
                  <a:schemeClr val="accent1"/>
                </a:solidFill>
              </a:rPr>
              <a:t> DESC</a:t>
            </a:r>
          </a:p>
          <a:p>
            <a:r>
              <a:rPr lang="en-GB" sz="2800" dirty="0">
                <a:solidFill>
                  <a:schemeClr val="accent1"/>
                </a:solidFill>
              </a:rPr>
              <a:t>	LIMIT 1</a:t>
            </a:r>
            <a:r>
              <a:rPr lang="en-GB" sz="2800" dirty="0"/>
              <a:t>;</a:t>
            </a:r>
          </a:p>
          <a:p>
            <a:r>
              <a:rPr lang="en-GB" sz="2800" dirty="0"/>
              <a:t>	</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6" name="Table 5">
            <a:extLst>
              <a:ext uri="{FF2B5EF4-FFF2-40B4-BE49-F238E27FC236}">
                <a16:creationId xmlns:a16="http://schemas.microsoft.com/office/drawing/2014/main" id="{BA4AC08A-DC87-4E73-B214-D8E10A5AFA72}"/>
              </a:ext>
            </a:extLst>
          </p:cNvPr>
          <p:cNvGraphicFramePr>
            <a:graphicFrameLocks noGrp="1"/>
          </p:cNvGraphicFramePr>
          <p:nvPr>
            <p:extLst>
              <p:ext uri="{D42A27DB-BD31-4B8C-83A1-F6EECF244321}">
                <p14:modId xmlns:p14="http://schemas.microsoft.com/office/powerpoint/2010/main" val="330249033"/>
              </p:ext>
            </p:extLst>
          </p:nvPr>
        </p:nvGraphicFramePr>
        <p:xfrm>
          <a:off x="2320648" y="4742780"/>
          <a:ext cx="3632199" cy="866140"/>
        </p:xfrm>
        <a:graphic>
          <a:graphicData uri="http://schemas.openxmlformats.org/drawingml/2006/table">
            <a:tbl>
              <a:tblPr/>
              <a:tblGrid>
                <a:gridCol w="1556657">
                  <a:extLst>
                    <a:ext uri="{9D8B030D-6E8A-4147-A177-3AD203B41FA5}">
                      <a16:colId xmlns:a16="http://schemas.microsoft.com/office/drawing/2014/main" val="20000"/>
                    </a:ext>
                  </a:extLst>
                </a:gridCol>
                <a:gridCol w="2075542">
                  <a:extLst>
                    <a:ext uri="{9D8B030D-6E8A-4147-A177-3AD203B41FA5}">
                      <a16:colId xmlns:a16="http://schemas.microsoft.com/office/drawing/2014/main" val="20001"/>
                    </a:ext>
                  </a:extLst>
                </a:gridCol>
              </a:tblGrid>
              <a:tr h="409392">
                <a:tc>
                  <a:txBody>
                    <a:bodyPr/>
                    <a:lstStyle/>
                    <a:p>
                      <a:pPr algn="ctr" fontAlgn="ctr"/>
                      <a:r>
                        <a:rPr lang="en-GB" sz="2800" b="0" i="0" u="none" strike="noStrike" dirty="0" err="1">
                          <a:solidFill>
                            <a:srgbClr val="0070C0"/>
                          </a:solidFill>
                          <a:effectLst/>
                          <a:latin typeface="Calibri" panose="020F0502020204030204" pitchFamily="34" charset="0"/>
                        </a:rPr>
                        <a:t>ename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dirty="0" err="1">
                          <a:solidFill>
                            <a:srgbClr val="0070C0"/>
                          </a:solidFill>
                          <a:effectLst/>
                          <a:latin typeface="Calibri" panose="020F0502020204030204" pitchFamily="34" charset="0"/>
                        </a:rPr>
                        <a:t>hiredate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09392">
                <a:tc>
                  <a:txBody>
                    <a:bodyPr/>
                    <a:lstStyle/>
                    <a:p>
                      <a:pPr algn="l" fontAlgn="b"/>
                      <a:r>
                        <a:rPr lang="en-GB" sz="2800" b="0" i="0" u="none" strike="noStrike" dirty="0">
                          <a:solidFill>
                            <a:srgbClr val="000000"/>
                          </a:solidFill>
                          <a:effectLst/>
                          <a:latin typeface="Calibri" panose="020F0502020204030204" pitchFamily="34" charset="0"/>
                        </a:rPr>
                        <a:t>ADAMS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1983-01-12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cxnSp>
        <p:nvCxnSpPr>
          <p:cNvPr id="9" name="Straight Arrow Connector 8">
            <a:extLst>
              <a:ext uri="{FF2B5EF4-FFF2-40B4-BE49-F238E27FC236}">
                <a16:creationId xmlns:a16="http://schemas.microsoft.com/office/drawing/2014/main" id="{0483A467-1B74-495A-B2A5-D348E9797713}"/>
              </a:ext>
            </a:extLst>
          </p:cNvPr>
          <p:cNvCxnSpPr>
            <a:cxnSpLocks/>
          </p:cNvCxnSpPr>
          <p:nvPr/>
        </p:nvCxnSpPr>
        <p:spPr>
          <a:xfrm flipH="1">
            <a:off x="6014235" y="2330767"/>
            <a:ext cx="1811604" cy="31556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2036B444-F7A4-4714-9D92-D7EB70CB6659}"/>
              </a:ext>
            </a:extLst>
          </p:cNvPr>
          <p:cNvGraphicFramePr>
            <a:graphicFrameLocks noGrp="1"/>
          </p:cNvGraphicFramePr>
          <p:nvPr>
            <p:extLst>
              <p:ext uri="{D42A27DB-BD31-4B8C-83A1-F6EECF244321}">
                <p14:modId xmlns:p14="http://schemas.microsoft.com/office/powerpoint/2010/main" val="325137218"/>
              </p:ext>
            </p:extLst>
          </p:nvPr>
        </p:nvGraphicFramePr>
        <p:xfrm>
          <a:off x="7956468" y="1907272"/>
          <a:ext cx="1625600" cy="3864135"/>
        </p:xfrm>
        <a:graphic>
          <a:graphicData uri="http://schemas.openxmlformats.org/drawingml/2006/table">
            <a:tbl>
              <a:tblPr/>
              <a:tblGrid>
                <a:gridCol w="609600">
                  <a:extLst>
                    <a:ext uri="{9D8B030D-6E8A-4147-A177-3AD203B41FA5}">
                      <a16:colId xmlns:a16="http://schemas.microsoft.com/office/drawing/2014/main" val="2813163092"/>
                    </a:ext>
                  </a:extLst>
                </a:gridCol>
                <a:gridCol w="1016000">
                  <a:extLst>
                    <a:ext uri="{9D8B030D-6E8A-4147-A177-3AD203B41FA5}">
                      <a16:colId xmlns:a16="http://schemas.microsoft.com/office/drawing/2014/main" val="2155501623"/>
                    </a:ext>
                  </a:extLst>
                </a:gridCol>
              </a:tblGrid>
              <a:tr h="257609">
                <a:tc>
                  <a:txBody>
                    <a:bodyPr/>
                    <a:lstStyle/>
                    <a:p>
                      <a:pPr algn="ctr" fontAlgn="ctr"/>
                      <a:r>
                        <a:rPr lang="en-GB" sz="1100" b="0" i="0" u="none" strike="noStrike">
                          <a:solidFill>
                            <a:srgbClr val="0070C0"/>
                          </a:solidFill>
                          <a:effectLst/>
                          <a:latin typeface="Calibri" panose="020F0502020204030204" pitchFamily="34" charset="0"/>
                        </a:rPr>
                        <a:t>ENAME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HIREDATE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940767543"/>
                  </a:ext>
                </a:extLst>
              </a:tr>
              <a:tr h="257609">
                <a:tc>
                  <a:txBody>
                    <a:bodyPr/>
                    <a:lstStyle/>
                    <a:p>
                      <a:pPr algn="l" fontAlgn="b"/>
                      <a:r>
                        <a:rPr lang="en-GB" sz="1100" b="0" i="0" u="none" strike="noStrike">
                          <a:solidFill>
                            <a:srgbClr val="000000"/>
                          </a:solidFill>
                          <a:effectLst/>
                          <a:latin typeface="Calibri" panose="020F0502020204030204" pitchFamily="34" charset="0"/>
                        </a:rPr>
                        <a:t>ADAMS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100" b="0" i="0" u="none" strike="noStrike" dirty="0">
                          <a:solidFill>
                            <a:srgbClr val="000000"/>
                          </a:solidFill>
                          <a:effectLst/>
                          <a:latin typeface="Calibri" panose="020F0502020204030204" pitchFamily="34" charset="0"/>
                        </a:rPr>
                        <a:t>1983-01-12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34978229"/>
                  </a:ext>
                </a:extLst>
              </a:tr>
              <a:tr h="257609">
                <a:tc>
                  <a:txBody>
                    <a:bodyPr/>
                    <a:lstStyle/>
                    <a:p>
                      <a:pPr algn="l" fontAlgn="b"/>
                      <a:r>
                        <a:rPr lang="en-GB" sz="1100" b="0" i="0" u="none" strike="noStrike" dirty="0">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7E1"/>
                    </a:solidFill>
                  </a:tcPr>
                </a:tc>
                <a:tc>
                  <a:txBody>
                    <a:bodyPr/>
                    <a:lstStyle/>
                    <a:p>
                      <a:pPr algn="l" fontAlgn="b"/>
                      <a:r>
                        <a:rPr lang="en-GB" sz="1100" b="0" i="0" u="none" strike="noStrike" dirty="0">
                          <a:solidFill>
                            <a:srgbClr val="000000"/>
                          </a:solidFill>
                          <a:effectLst/>
                          <a:latin typeface="Calibri" panose="020F0502020204030204" pitchFamily="34" charset="0"/>
                        </a:rPr>
                        <a:t>1982-12-09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7E1"/>
                    </a:solidFill>
                  </a:tcPr>
                </a:tc>
                <a:extLst>
                  <a:ext uri="{0D108BD9-81ED-4DB2-BD59-A6C34878D82A}">
                    <a16:rowId xmlns:a16="http://schemas.microsoft.com/office/drawing/2014/main" val="1046289554"/>
                  </a:ext>
                </a:extLst>
              </a:tr>
              <a:tr h="257609">
                <a:tc>
                  <a:txBody>
                    <a:bodyPr/>
                    <a:lstStyle/>
                    <a:p>
                      <a:pPr algn="l" fontAlgn="b"/>
                      <a:r>
                        <a:rPr lang="en-GB" sz="1100" b="0" i="0" u="none" strike="noStrike">
                          <a:solidFill>
                            <a:srgbClr val="000000"/>
                          </a:solidFill>
                          <a:effectLst/>
                          <a:latin typeface="Calibri" panose="020F0502020204030204" pitchFamily="34" charset="0"/>
                        </a:rPr>
                        <a:t>MILLER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1982-01-23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88759537"/>
                  </a:ext>
                </a:extLst>
              </a:tr>
              <a:tr h="257609">
                <a:tc>
                  <a:txBody>
                    <a:bodyPr/>
                    <a:lstStyle/>
                    <a:p>
                      <a:pPr algn="l" fontAlgn="b"/>
                      <a:r>
                        <a:rPr lang="en-GB" sz="1100" b="0" i="0" u="none" strike="noStrike">
                          <a:solidFill>
                            <a:srgbClr val="000000"/>
                          </a:solidFill>
                          <a:effectLst/>
                          <a:latin typeface="Calibri" panose="020F0502020204030204" pitchFamily="34" charset="0"/>
                        </a:rPr>
                        <a:t>JAMES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1981-12-03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57185305"/>
                  </a:ext>
                </a:extLst>
              </a:tr>
              <a:tr h="257609">
                <a:tc>
                  <a:txBody>
                    <a:bodyPr/>
                    <a:lstStyle/>
                    <a:p>
                      <a:pPr algn="l" fontAlgn="b"/>
                      <a:r>
                        <a:rPr lang="en-GB" sz="11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1981-12-03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296133544"/>
                  </a:ext>
                </a:extLst>
              </a:tr>
              <a:tr h="257609">
                <a:tc>
                  <a:txBody>
                    <a:bodyPr/>
                    <a:lstStyle/>
                    <a:p>
                      <a:pPr algn="l" fontAlgn="b"/>
                      <a:r>
                        <a:rPr lang="en-GB" sz="1100" b="0" i="0" u="none" strike="noStrike" dirty="0">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1981-11-17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231823937"/>
                  </a:ext>
                </a:extLst>
              </a:tr>
              <a:tr h="257609">
                <a:tc>
                  <a:txBody>
                    <a:bodyPr/>
                    <a:lstStyle/>
                    <a:p>
                      <a:pPr algn="l" fontAlgn="b"/>
                      <a:r>
                        <a:rPr lang="en-GB" sz="11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1981-09-28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93412007"/>
                  </a:ext>
                </a:extLst>
              </a:tr>
              <a:tr h="257609">
                <a:tc>
                  <a:txBody>
                    <a:bodyPr/>
                    <a:lstStyle/>
                    <a:p>
                      <a:pPr algn="l" fontAlgn="b"/>
                      <a:r>
                        <a:rPr lang="en-GB" sz="11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dirty="0">
                          <a:solidFill>
                            <a:srgbClr val="000000"/>
                          </a:solidFill>
                          <a:effectLst/>
                          <a:latin typeface="Calibri" panose="020F0502020204030204" pitchFamily="34" charset="0"/>
                        </a:rPr>
                        <a:t>1981-09-08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584096505"/>
                  </a:ext>
                </a:extLst>
              </a:tr>
              <a:tr h="257609">
                <a:tc>
                  <a:txBody>
                    <a:bodyPr/>
                    <a:lstStyle/>
                    <a:p>
                      <a:pPr algn="l" fontAlgn="b"/>
                      <a:r>
                        <a:rPr lang="en-GB" sz="11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1981-06-09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197481789"/>
                  </a:ext>
                </a:extLst>
              </a:tr>
              <a:tr h="257609">
                <a:tc>
                  <a:txBody>
                    <a:bodyPr/>
                    <a:lstStyle/>
                    <a:p>
                      <a:pPr algn="l" fontAlgn="b"/>
                      <a:r>
                        <a:rPr lang="en-GB" sz="11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1981-05-01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785404694"/>
                  </a:ext>
                </a:extLst>
              </a:tr>
              <a:tr h="257609">
                <a:tc>
                  <a:txBody>
                    <a:bodyPr/>
                    <a:lstStyle/>
                    <a:p>
                      <a:pPr algn="l" fontAlgn="b"/>
                      <a:r>
                        <a:rPr lang="en-GB" sz="11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1981-04-02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552390814"/>
                  </a:ext>
                </a:extLst>
              </a:tr>
              <a:tr h="257609">
                <a:tc>
                  <a:txBody>
                    <a:bodyPr/>
                    <a:lstStyle/>
                    <a:p>
                      <a:pPr algn="l" fontAlgn="b"/>
                      <a:r>
                        <a:rPr lang="en-GB" sz="11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dirty="0">
                          <a:solidFill>
                            <a:srgbClr val="000000"/>
                          </a:solidFill>
                          <a:effectLst/>
                          <a:latin typeface="Calibri" panose="020F0502020204030204" pitchFamily="34" charset="0"/>
                        </a:rPr>
                        <a:t>1981-02-22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254715255"/>
                  </a:ext>
                </a:extLst>
              </a:tr>
              <a:tr h="257609">
                <a:tc>
                  <a:txBody>
                    <a:bodyPr/>
                    <a:lstStyle/>
                    <a:p>
                      <a:pPr algn="l" fontAlgn="b"/>
                      <a:r>
                        <a:rPr lang="en-GB" sz="11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1981-02-20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547086742"/>
                  </a:ext>
                </a:extLst>
              </a:tr>
              <a:tr h="257609">
                <a:tc>
                  <a:txBody>
                    <a:bodyPr/>
                    <a:lstStyle/>
                    <a:p>
                      <a:pPr algn="l" fontAlgn="b"/>
                      <a:r>
                        <a:rPr lang="en-GB" sz="1100" b="0" i="0" u="none" strike="noStrike">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dirty="0">
                          <a:solidFill>
                            <a:srgbClr val="000000"/>
                          </a:solidFill>
                          <a:effectLst/>
                          <a:latin typeface="Calibri" panose="020F0502020204030204" pitchFamily="34" charset="0"/>
                        </a:rPr>
                        <a:t>1980-12-17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343083679"/>
                  </a:ext>
                </a:extLst>
              </a:tr>
            </a:tbl>
          </a:graphicData>
        </a:graphic>
      </p:graphicFrame>
    </p:spTree>
    <p:extLst>
      <p:ext uri="{BB962C8B-B14F-4D97-AF65-F5344CB8AC3E}">
        <p14:creationId xmlns:p14="http://schemas.microsoft.com/office/powerpoint/2010/main" val="239167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FF0000"/>
                </a:solidFill>
              </a:rPr>
              <a:t>THE LIMIT CLAUSE – example 3</a:t>
            </a:r>
          </a:p>
        </p:txBody>
      </p:sp>
      <p:sp>
        <p:nvSpPr>
          <p:cNvPr id="5" name="TextBox 14"/>
          <p:cNvSpPr txBox="1"/>
          <p:nvPr/>
        </p:nvSpPr>
        <p:spPr>
          <a:xfrm>
            <a:off x="400154" y="1122910"/>
            <a:ext cx="9898753"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display the second most recently employed member of staff:</a:t>
            </a:r>
          </a:p>
          <a:p>
            <a:endParaRPr lang="en-GB" sz="2800" dirty="0"/>
          </a:p>
          <a:p>
            <a:r>
              <a:rPr lang="en-GB" sz="2800" dirty="0"/>
              <a:t>	SELECT </a:t>
            </a:r>
            <a:r>
              <a:rPr lang="en-GB" sz="2800" dirty="0" err="1"/>
              <a:t>ename</a:t>
            </a:r>
            <a:r>
              <a:rPr lang="en-GB" sz="2800" dirty="0"/>
              <a:t>, </a:t>
            </a:r>
            <a:r>
              <a:rPr lang="en-GB" sz="2800" dirty="0" err="1"/>
              <a:t>hiredate</a:t>
            </a:r>
            <a:endParaRPr lang="en-GB" sz="2800" dirty="0"/>
          </a:p>
          <a:p>
            <a:r>
              <a:rPr lang="en-GB" sz="2800" dirty="0"/>
              <a:t>	FROM emp</a:t>
            </a:r>
          </a:p>
          <a:p>
            <a:r>
              <a:rPr lang="en-GB" sz="2800" dirty="0"/>
              <a:t>	</a:t>
            </a:r>
            <a:r>
              <a:rPr lang="en-GB" sz="2800" dirty="0">
                <a:solidFill>
                  <a:schemeClr val="accent1"/>
                </a:solidFill>
              </a:rPr>
              <a:t>ORDER BY </a:t>
            </a:r>
            <a:r>
              <a:rPr lang="en-GB" sz="2800" dirty="0" err="1">
                <a:solidFill>
                  <a:schemeClr val="accent1"/>
                </a:solidFill>
              </a:rPr>
              <a:t>hiredate</a:t>
            </a:r>
            <a:r>
              <a:rPr lang="en-GB" sz="2800" dirty="0">
                <a:solidFill>
                  <a:schemeClr val="accent1"/>
                </a:solidFill>
              </a:rPr>
              <a:t> DESC</a:t>
            </a:r>
          </a:p>
          <a:p>
            <a:r>
              <a:rPr lang="en-GB" sz="2800" dirty="0">
                <a:solidFill>
                  <a:schemeClr val="accent1"/>
                </a:solidFill>
              </a:rPr>
              <a:t>	LIMIT 1 OFFSET 1</a:t>
            </a:r>
            <a:r>
              <a:rPr lang="en-GB" sz="2800" dirty="0"/>
              <a:t>;</a:t>
            </a:r>
          </a:p>
          <a:p>
            <a:r>
              <a:rPr lang="en-GB" sz="2800" dirty="0"/>
              <a:t>	</a:t>
            </a:r>
          </a:p>
          <a:p>
            <a:endParaRPr lang="en-GB" sz="2800" dirty="0"/>
          </a:p>
          <a:p>
            <a:endParaRPr lang="en-GB" sz="2800" dirty="0"/>
          </a:p>
          <a:p>
            <a:endParaRPr lang="en-GB" sz="2800" dirty="0"/>
          </a:p>
          <a:p>
            <a:r>
              <a:rPr lang="en-GB" sz="2800" dirty="0"/>
              <a:t>The OFFSET value to get the nth row is n-1 as the starting row is 0.</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6" name="Table 5">
            <a:extLst>
              <a:ext uri="{FF2B5EF4-FFF2-40B4-BE49-F238E27FC236}">
                <a16:creationId xmlns:a16="http://schemas.microsoft.com/office/drawing/2014/main" id="{BA4AC08A-DC87-4E73-B214-D8E10A5AFA72}"/>
              </a:ext>
            </a:extLst>
          </p:cNvPr>
          <p:cNvGraphicFramePr>
            <a:graphicFrameLocks noGrp="1"/>
          </p:cNvGraphicFramePr>
          <p:nvPr>
            <p:extLst>
              <p:ext uri="{D42A27DB-BD31-4B8C-83A1-F6EECF244321}">
                <p14:modId xmlns:p14="http://schemas.microsoft.com/office/powerpoint/2010/main" val="4091652834"/>
              </p:ext>
            </p:extLst>
          </p:nvPr>
        </p:nvGraphicFramePr>
        <p:xfrm>
          <a:off x="2165401" y="4513382"/>
          <a:ext cx="3632199" cy="866140"/>
        </p:xfrm>
        <a:graphic>
          <a:graphicData uri="http://schemas.openxmlformats.org/drawingml/2006/table">
            <a:tbl>
              <a:tblPr/>
              <a:tblGrid>
                <a:gridCol w="1556657">
                  <a:extLst>
                    <a:ext uri="{9D8B030D-6E8A-4147-A177-3AD203B41FA5}">
                      <a16:colId xmlns:a16="http://schemas.microsoft.com/office/drawing/2014/main" val="20000"/>
                    </a:ext>
                  </a:extLst>
                </a:gridCol>
                <a:gridCol w="2075542">
                  <a:extLst>
                    <a:ext uri="{9D8B030D-6E8A-4147-A177-3AD203B41FA5}">
                      <a16:colId xmlns:a16="http://schemas.microsoft.com/office/drawing/2014/main" val="20001"/>
                    </a:ext>
                  </a:extLst>
                </a:gridCol>
              </a:tblGrid>
              <a:tr h="409392">
                <a:tc>
                  <a:txBody>
                    <a:bodyPr/>
                    <a:lstStyle/>
                    <a:p>
                      <a:pPr algn="ctr" fontAlgn="ctr"/>
                      <a:r>
                        <a:rPr lang="en-GB" sz="2800" b="0" i="0" u="none" strike="noStrike" dirty="0" err="1">
                          <a:solidFill>
                            <a:srgbClr val="0070C0"/>
                          </a:solidFill>
                          <a:effectLst/>
                          <a:latin typeface="Calibri" panose="020F0502020204030204" pitchFamily="34" charset="0"/>
                        </a:rPr>
                        <a:t>ename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dirty="0" err="1">
                          <a:solidFill>
                            <a:srgbClr val="0070C0"/>
                          </a:solidFill>
                          <a:effectLst/>
                          <a:latin typeface="Calibri" panose="020F0502020204030204" pitchFamily="34" charset="0"/>
                        </a:rPr>
                        <a:t>hiredate</a:t>
                      </a:r>
                      <a:endParaRPr lang="en-GB" sz="28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09392">
                <a:tc>
                  <a:txBody>
                    <a:bodyPr/>
                    <a:lstStyle/>
                    <a:p>
                      <a:pPr algn="l" fontAlgn="b"/>
                      <a:r>
                        <a:rPr lang="en-GB" sz="2800" b="0" i="0" u="none" strike="noStrike" dirty="0">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1982-12-09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cxnSp>
        <p:nvCxnSpPr>
          <p:cNvPr id="8" name="Straight Arrow Connector 7">
            <a:extLst>
              <a:ext uri="{FF2B5EF4-FFF2-40B4-BE49-F238E27FC236}">
                <a16:creationId xmlns:a16="http://schemas.microsoft.com/office/drawing/2014/main" id="{49E72414-6DED-4BCD-B767-141B3FF7ABCD}"/>
              </a:ext>
            </a:extLst>
          </p:cNvPr>
          <p:cNvCxnSpPr>
            <a:cxnSpLocks/>
          </p:cNvCxnSpPr>
          <p:nvPr/>
        </p:nvCxnSpPr>
        <p:spPr>
          <a:xfrm flipH="1">
            <a:off x="5938884" y="2576945"/>
            <a:ext cx="1898830" cy="25888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9679F8EA-6D11-4AEA-9456-85F00517229B}"/>
              </a:ext>
            </a:extLst>
          </p:cNvPr>
          <p:cNvGraphicFramePr>
            <a:graphicFrameLocks noGrp="1"/>
          </p:cNvGraphicFramePr>
          <p:nvPr>
            <p:extLst>
              <p:ext uri="{D42A27DB-BD31-4B8C-83A1-F6EECF244321}">
                <p14:modId xmlns:p14="http://schemas.microsoft.com/office/powerpoint/2010/main" val="1327893461"/>
              </p:ext>
            </p:extLst>
          </p:nvPr>
        </p:nvGraphicFramePr>
        <p:xfrm>
          <a:off x="7956468" y="1907272"/>
          <a:ext cx="1625600" cy="3864135"/>
        </p:xfrm>
        <a:graphic>
          <a:graphicData uri="http://schemas.openxmlformats.org/drawingml/2006/table">
            <a:tbl>
              <a:tblPr/>
              <a:tblGrid>
                <a:gridCol w="609600">
                  <a:extLst>
                    <a:ext uri="{9D8B030D-6E8A-4147-A177-3AD203B41FA5}">
                      <a16:colId xmlns:a16="http://schemas.microsoft.com/office/drawing/2014/main" val="2813163092"/>
                    </a:ext>
                  </a:extLst>
                </a:gridCol>
                <a:gridCol w="1016000">
                  <a:extLst>
                    <a:ext uri="{9D8B030D-6E8A-4147-A177-3AD203B41FA5}">
                      <a16:colId xmlns:a16="http://schemas.microsoft.com/office/drawing/2014/main" val="2155501623"/>
                    </a:ext>
                  </a:extLst>
                </a:gridCol>
              </a:tblGrid>
              <a:tr h="257609">
                <a:tc>
                  <a:txBody>
                    <a:bodyPr/>
                    <a:lstStyle/>
                    <a:p>
                      <a:pPr algn="ctr" fontAlgn="ctr"/>
                      <a:r>
                        <a:rPr lang="en-GB" sz="1100" b="0" i="0" u="none" strike="noStrike">
                          <a:solidFill>
                            <a:srgbClr val="0070C0"/>
                          </a:solidFill>
                          <a:effectLst/>
                          <a:latin typeface="Calibri" panose="020F0502020204030204" pitchFamily="34" charset="0"/>
                        </a:rPr>
                        <a:t>ENAME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HIREDATE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940767543"/>
                  </a:ext>
                </a:extLst>
              </a:tr>
              <a:tr h="257609">
                <a:tc>
                  <a:txBody>
                    <a:bodyPr/>
                    <a:lstStyle/>
                    <a:p>
                      <a:pPr algn="l" fontAlgn="b"/>
                      <a:r>
                        <a:rPr lang="en-GB" sz="1100" b="0" i="0" u="none" strike="noStrike">
                          <a:solidFill>
                            <a:srgbClr val="000000"/>
                          </a:solidFill>
                          <a:effectLst/>
                          <a:latin typeface="Calibri" panose="020F0502020204030204" pitchFamily="34" charset="0"/>
                        </a:rPr>
                        <a:t>ADAMS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1983-01-12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4034978229"/>
                  </a:ext>
                </a:extLst>
              </a:tr>
              <a:tr h="257609">
                <a:tc>
                  <a:txBody>
                    <a:bodyPr/>
                    <a:lstStyle/>
                    <a:p>
                      <a:pPr algn="l" fontAlgn="b"/>
                      <a:r>
                        <a:rPr lang="en-GB" sz="1100" b="0" i="0" u="none" strike="noStrike" dirty="0">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100" b="0" i="0" u="none" strike="noStrike" dirty="0">
                          <a:solidFill>
                            <a:srgbClr val="000000"/>
                          </a:solidFill>
                          <a:effectLst/>
                          <a:latin typeface="Calibri" panose="020F0502020204030204" pitchFamily="34" charset="0"/>
                        </a:rPr>
                        <a:t>1982-12-09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46289554"/>
                  </a:ext>
                </a:extLst>
              </a:tr>
              <a:tr h="257609">
                <a:tc>
                  <a:txBody>
                    <a:bodyPr/>
                    <a:lstStyle/>
                    <a:p>
                      <a:pPr algn="l" fontAlgn="b"/>
                      <a:r>
                        <a:rPr lang="en-GB" sz="1100" b="0" i="0" u="none" strike="noStrike">
                          <a:solidFill>
                            <a:srgbClr val="000000"/>
                          </a:solidFill>
                          <a:effectLst/>
                          <a:latin typeface="Calibri" panose="020F0502020204030204" pitchFamily="34" charset="0"/>
                        </a:rPr>
                        <a:t>MILLER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1982-01-23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88759537"/>
                  </a:ext>
                </a:extLst>
              </a:tr>
              <a:tr h="257609">
                <a:tc>
                  <a:txBody>
                    <a:bodyPr/>
                    <a:lstStyle/>
                    <a:p>
                      <a:pPr algn="l" fontAlgn="b"/>
                      <a:r>
                        <a:rPr lang="en-GB" sz="1100" b="0" i="0" u="none" strike="noStrike">
                          <a:solidFill>
                            <a:srgbClr val="000000"/>
                          </a:solidFill>
                          <a:effectLst/>
                          <a:latin typeface="Calibri" panose="020F0502020204030204" pitchFamily="34" charset="0"/>
                        </a:rPr>
                        <a:t>JAMES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1981-12-03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57185305"/>
                  </a:ext>
                </a:extLst>
              </a:tr>
              <a:tr h="257609">
                <a:tc>
                  <a:txBody>
                    <a:bodyPr/>
                    <a:lstStyle/>
                    <a:p>
                      <a:pPr algn="l" fontAlgn="b"/>
                      <a:r>
                        <a:rPr lang="en-GB" sz="11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1981-12-03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296133544"/>
                  </a:ext>
                </a:extLst>
              </a:tr>
              <a:tr h="257609">
                <a:tc>
                  <a:txBody>
                    <a:bodyPr/>
                    <a:lstStyle/>
                    <a:p>
                      <a:pPr algn="l" fontAlgn="b"/>
                      <a:r>
                        <a:rPr lang="en-GB" sz="1100" b="0" i="0" u="none" strike="noStrike" dirty="0">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1981-11-17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231823937"/>
                  </a:ext>
                </a:extLst>
              </a:tr>
              <a:tr h="257609">
                <a:tc>
                  <a:txBody>
                    <a:bodyPr/>
                    <a:lstStyle/>
                    <a:p>
                      <a:pPr algn="l" fontAlgn="b"/>
                      <a:r>
                        <a:rPr lang="en-GB" sz="11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1981-09-28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93412007"/>
                  </a:ext>
                </a:extLst>
              </a:tr>
              <a:tr h="257609">
                <a:tc>
                  <a:txBody>
                    <a:bodyPr/>
                    <a:lstStyle/>
                    <a:p>
                      <a:pPr algn="l" fontAlgn="b"/>
                      <a:r>
                        <a:rPr lang="en-GB" sz="11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1981-09-08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584096505"/>
                  </a:ext>
                </a:extLst>
              </a:tr>
              <a:tr h="257609">
                <a:tc>
                  <a:txBody>
                    <a:bodyPr/>
                    <a:lstStyle/>
                    <a:p>
                      <a:pPr algn="l" fontAlgn="b"/>
                      <a:r>
                        <a:rPr lang="en-GB" sz="11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1981-06-09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197481789"/>
                  </a:ext>
                </a:extLst>
              </a:tr>
              <a:tr h="257609">
                <a:tc>
                  <a:txBody>
                    <a:bodyPr/>
                    <a:lstStyle/>
                    <a:p>
                      <a:pPr algn="l" fontAlgn="b"/>
                      <a:r>
                        <a:rPr lang="en-GB" sz="11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1981-05-01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785404694"/>
                  </a:ext>
                </a:extLst>
              </a:tr>
              <a:tr h="257609">
                <a:tc>
                  <a:txBody>
                    <a:bodyPr/>
                    <a:lstStyle/>
                    <a:p>
                      <a:pPr algn="l" fontAlgn="b"/>
                      <a:r>
                        <a:rPr lang="en-GB" sz="11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1981-04-02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552390814"/>
                  </a:ext>
                </a:extLst>
              </a:tr>
              <a:tr h="257609">
                <a:tc>
                  <a:txBody>
                    <a:bodyPr/>
                    <a:lstStyle/>
                    <a:p>
                      <a:pPr algn="l" fontAlgn="b"/>
                      <a:r>
                        <a:rPr lang="en-GB" sz="11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1981-02-22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254715255"/>
                  </a:ext>
                </a:extLst>
              </a:tr>
              <a:tr h="257609">
                <a:tc>
                  <a:txBody>
                    <a:bodyPr/>
                    <a:lstStyle/>
                    <a:p>
                      <a:pPr algn="l" fontAlgn="b"/>
                      <a:r>
                        <a:rPr lang="en-GB" sz="11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1981-02-20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547086742"/>
                  </a:ext>
                </a:extLst>
              </a:tr>
              <a:tr h="257609">
                <a:tc>
                  <a:txBody>
                    <a:bodyPr/>
                    <a:lstStyle/>
                    <a:p>
                      <a:pPr algn="l" fontAlgn="b"/>
                      <a:r>
                        <a:rPr lang="en-GB" sz="1100" b="0" i="0" u="none" strike="noStrike">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dirty="0">
                          <a:solidFill>
                            <a:srgbClr val="000000"/>
                          </a:solidFill>
                          <a:effectLst/>
                          <a:latin typeface="Calibri" panose="020F0502020204030204" pitchFamily="34" charset="0"/>
                        </a:rPr>
                        <a:t>1980-12-17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343083679"/>
                  </a:ext>
                </a:extLst>
              </a:tr>
            </a:tbl>
          </a:graphicData>
        </a:graphic>
      </p:graphicFrame>
    </p:spTree>
    <p:extLst>
      <p:ext uri="{BB962C8B-B14F-4D97-AF65-F5344CB8AC3E}">
        <p14:creationId xmlns:p14="http://schemas.microsoft.com/office/powerpoint/2010/main" val="334536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FF0000"/>
                </a:solidFill>
              </a:rPr>
              <a:t>THE LIMIT CLAUSE – example 4</a:t>
            </a:r>
          </a:p>
        </p:txBody>
      </p:sp>
      <p:sp>
        <p:nvSpPr>
          <p:cNvPr id="5" name="TextBox 14"/>
          <p:cNvSpPr txBox="1"/>
          <p:nvPr/>
        </p:nvSpPr>
        <p:spPr>
          <a:xfrm>
            <a:off x="400154" y="1122910"/>
            <a:ext cx="9898753" cy="483209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The LIMIT clause can also be used in conjunction with the GROUP BY clause to display the first x summarised rows. For instance, to display the customer who has placed the most orders:</a:t>
            </a:r>
          </a:p>
          <a:p>
            <a:endParaRPr lang="en-GB" sz="2800" dirty="0"/>
          </a:p>
          <a:p>
            <a:pPr marL="1614488" indent="-273050"/>
            <a:r>
              <a:rPr lang="en-GB" sz="2800" dirty="0"/>
              <a:t>SELECT </a:t>
            </a:r>
            <a:r>
              <a:rPr lang="en-GB" sz="2800" dirty="0" err="1"/>
              <a:t>c.name,COUNT</a:t>
            </a:r>
            <a:r>
              <a:rPr lang="en-GB" sz="2800" dirty="0"/>
              <a:t>(</a:t>
            </a:r>
            <a:r>
              <a:rPr lang="en-GB" sz="2800" dirty="0" err="1"/>
              <a:t>o.ordid</a:t>
            </a:r>
            <a:r>
              <a:rPr lang="en-GB" sz="2800" dirty="0"/>
              <a:t>)</a:t>
            </a:r>
          </a:p>
          <a:p>
            <a:pPr marL="1614488" indent="-273050"/>
            <a:r>
              <a:rPr lang="en-GB" sz="2800" dirty="0"/>
              <a:t>FROM customer c</a:t>
            </a:r>
          </a:p>
          <a:p>
            <a:pPr marL="1614488" indent="-273050"/>
            <a:r>
              <a:rPr lang="en-GB" sz="2800" dirty="0"/>
              <a:t>			INNER JOIN </a:t>
            </a:r>
            <a:r>
              <a:rPr lang="en-GB" sz="2800" dirty="0" err="1"/>
              <a:t>ord</a:t>
            </a:r>
            <a:r>
              <a:rPr lang="en-GB" sz="2800" dirty="0"/>
              <a:t> o ON </a:t>
            </a:r>
            <a:r>
              <a:rPr lang="en-GB" sz="2800" dirty="0" err="1"/>
              <a:t>c.custid</a:t>
            </a:r>
            <a:r>
              <a:rPr lang="en-GB" sz="2800" dirty="0"/>
              <a:t> = </a:t>
            </a:r>
            <a:r>
              <a:rPr lang="en-GB" sz="2800" dirty="0" err="1"/>
              <a:t>o.custid</a:t>
            </a:r>
            <a:endParaRPr lang="en-GB" sz="2800" dirty="0"/>
          </a:p>
          <a:p>
            <a:pPr marL="1614488" indent="-273050"/>
            <a:r>
              <a:rPr lang="en-GB" sz="2800" dirty="0"/>
              <a:t>GROUP BY c.name</a:t>
            </a:r>
          </a:p>
          <a:p>
            <a:pPr marL="1614488" indent="-273050"/>
            <a:r>
              <a:rPr lang="en-GB" sz="2800" dirty="0">
                <a:solidFill>
                  <a:srgbClr val="FF0000"/>
                </a:solidFill>
              </a:rPr>
              <a:t>ORDER BY COUNT(</a:t>
            </a:r>
            <a:r>
              <a:rPr lang="en-GB" sz="2800" dirty="0" err="1">
                <a:solidFill>
                  <a:srgbClr val="FF0000"/>
                </a:solidFill>
              </a:rPr>
              <a:t>o.ordid</a:t>
            </a:r>
            <a:r>
              <a:rPr lang="en-GB" sz="2800" dirty="0">
                <a:solidFill>
                  <a:srgbClr val="FF0000"/>
                </a:solidFill>
              </a:rPr>
              <a:t>) DESC</a:t>
            </a:r>
          </a:p>
          <a:p>
            <a:pPr marL="1614488" indent="-273050"/>
            <a:r>
              <a:rPr lang="en-GB" sz="2800" dirty="0">
                <a:solidFill>
                  <a:srgbClr val="FF0000"/>
                </a:solidFill>
              </a:rPr>
              <a:t>LIMIT 1</a:t>
            </a:r>
            <a:r>
              <a:rPr lang="en-GB" sz="2800" dirty="0"/>
              <a:t>;	</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6" name="Table 5">
            <a:extLst>
              <a:ext uri="{FF2B5EF4-FFF2-40B4-BE49-F238E27FC236}">
                <a16:creationId xmlns:a16="http://schemas.microsoft.com/office/drawing/2014/main" id="{BA4AC08A-DC87-4E73-B214-D8E10A5AFA72}"/>
              </a:ext>
            </a:extLst>
          </p:cNvPr>
          <p:cNvGraphicFramePr>
            <a:graphicFrameLocks noGrp="1"/>
          </p:cNvGraphicFramePr>
          <p:nvPr>
            <p:extLst>
              <p:ext uri="{D42A27DB-BD31-4B8C-83A1-F6EECF244321}">
                <p14:modId xmlns:p14="http://schemas.microsoft.com/office/powerpoint/2010/main" val="2446752196"/>
              </p:ext>
            </p:extLst>
          </p:nvPr>
        </p:nvGraphicFramePr>
        <p:xfrm>
          <a:off x="2458193" y="6120247"/>
          <a:ext cx="5415148" cy="866140"/>
        </p:xfrm>
        <a:graphic>
          <a:graphicData uri="http://schemas.openxmlformats.org/drawingml/2006/table">
            <a:tbl>
              <a:tblPr/>
              <a:tblGrid>
                <a:gridCol w="2320778">
                  <a:extLst>
                    <a:ext uri="{9D8B030D-6E8A-4147-A177-3AD203B41FA5}">
                      <a16:colId xmlns:a16="http://schemas.microsoft.com/office/drawing/2014/main" val="20000"/>
                    </a:ext>
                  </a:extLst>
                </a:gridCol>
                <a:gridCol w="3094370">
                  <a:extLst>
                    <a:ext uri="{9D8B030D-6E8A-4147-A177-3AD203B41FA5}">
                      <a16:colId xmlns:a16="http://schemas.microsoft.com/office/drawing/2014/main" val="20001"/>
                    </a:ext>
                  </a:extLst>
                </a:gridCol>
              </a:tblGrid>
              <a:tr h="409392">
                <a:tc>
                  <a:txBody>
                    <a:bodyPr/>
                    <a:lstStyle/>
                    <a:p>
                      <a:pPr algn="ctr" fontAlgn="ctr"/>
                      <a:r>
                        <a:rPr lang="en-GB" sz="2800" b="0" i="0" u="none" strike="noStrike" dirty="0">
                          <a:solidFill>
                            <a:srgbClr val="0070C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dirty="0">
                          <a:solidFill>
                            <a:srgbClr val="0070C0"/>
                          </a:solidFill>
                          <a:effectLst/>
                          <a:latin typeface="Calibri" panose="020F0502020204030204" pitchFamily="34" charset="0"/>
                        </a:rPr>
                        <a:t>Number of orders</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09392">
                <a:tc>
                  <a:txBody>
                    <a:bodyPr/>
                    <a:lstStyle/>
                    <a:p>
                      <a:pPr algn="l" fontAlgn="b"/>
                      <a:r>
                        <a:rPr lang="en-GB" sz="2800" b="0" i="0" u="none" strike="noStrike" dirty="0">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0499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rgbClr val="FF0000"/>
                </a:solidFill>
              </a:rPr>
              <a:t>THE LIMIT CLAUSE and GROUP BY </a:t>
            </a:r>
          </a:p>
        </p:txBody>
      </p:sp>
      <p:sp>
        <p:nvSpPr>
          <p:cNvPr id="5" name="TextBox 14"/>
          <p:cNvSpPr txBox="1"/>
          <p:nvPr/>
        </p:nvSpPr>
        <p:spPr>
          <a:xfrm>
            <a:off x="400154" y="1122910"/>
            <a:ext cx="9898753" cy="483209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Note: If there were two or more customers who had placed 5 orders, then the following command would only display the first customer so the results would be incomplete. Therefore, use LIMIT and GROUP BY with caution.</a:t>
            </a:r>
          </a:p>
          <a:p>
            <a:endParaRPr lang="en-GB" sz="2800" dirty="0"/>
          </a:p>
          <a:p>
            <a:pPr marL="1614488" indent="-273050"/>
            <a:r>
              <a:rPr lang="en-GB" sz="2800" dirty="0"/>
              <a:t>SELECT </a:t>
            </a:r>
            <a:r>
              <a:rPr lang="en-GB" sz="2800" dirty="0" err="1"/>
              <a:t>c.name,COUNT</a:t>
            </a:r>
            <a:r>
              <a:rPr lang="en-GB" sz="2800" dirty="0"/>
              <a:t>(</a:t>
            </a:r>
            <a:r>
              <a:rPr lang="en-GB" sz="2800" dirty="0" err="1"/>
              <a:t>o.ordid</a:t>
            </a:r>
            <a:r>
              <a:rPr lang="en-GB" sz="2800" dirty="0"/>
              <a:t>)</a:t>
            </a:r>
          </a:p>
          <a:p>
            <a:pPr marL="1614488" indent="-273050"/>
            <a:r>
              <a:rPr lang="en-GB" sz="2800" dirty="0"/>
              <a:t>FROM customer c</a:t>
            </a:r>
          </a:p>
          <a:p>
            <a:pPr marL="1614488" indent="-273050"/>
            <a:r>
              <a:rPr lang="en-GB" sz="2800" dirty="0"/>
              <a:t>			INNER JOIN </a:t>
            </a:r>
            <a:r>
              <a:rPr lang="en-GB" sz="2800" dirty="0" err="1"/>
              <a:t>ord</a:t>
            </a:r>
            <a:r>
              <a:rPr lang="en-GB" sz="2800" dirty="0"/>
              <a:t> o ON </a:t>
            </a:r>
            <a:r>
              <a:rPr lang="en-GB" sz="2800" dirty="0" err="1"/>
              <a:t>c.custid</a:t>
            </a:r>
            <a:r>
              <a:rPr lang="en-GB" sz="2800" dirty="0"/>
              <a:t> = </a:t>
            </a:r>
            <a:r>
              <a:rPr lang="en-GB" sz="2800" dirty="0" err="1"/>
              <a:t>o.custid</a:t>
            </a:r>
            <a:endParaRPr lang="en-GB" sz="2800" dirty="0"/>
          </a:p>
          <a:p>
            <a:pPr marL="1614488" indent="-273050"/>
            <a:r>
              <a:rPr lang="en-GB" sz="2800" dirty="0"/>
              <a:t>GROUP BY c.name</a:t>
            </a:r>
          </a:p>
          <a:p>
            <a:pPr marL="1614488" indent="-273050"/>
            <a:r>
              <a:rPr lang="en-GB" sz="2800" dirty="0">
                <a:solidFill>
                  <a:srgbClr val="FF0000"/>
                </a:solidFill>
              </a:rPr>
              <a:t>ORDER BY COUNT(</a:t>
            </a:r>
            <a:r>
              <a:rPr lang="en-GB" sz="2800" dirty="0" err="1">
                <a:solidFill>
                  <a:srgbClr val="FF0000"/>
                </a:solidFill>
              </a:rPr>
              <a:t>o.ordid</a:t>
            </a:r>
            <a:r>
              <a:rPr lang="en-GB" sz="2800" dirty="0">
                <a:solidFill>
                  <a:srgbClr val="FF0000"/>
                </a:solidFill>
              </a:rPr>
              <a:t>) DESC</a:t>
            </a:r>
          </a:p>
          <a:p>
            <a:pPr marL="1614488" indent="-273050"/>
            <a:r>
              <a:rPr lang="en-GB" sz="2800" dirty="0">
                <a:solidFill>
                  <a:srgbClr val="FF0000"/>
                </a:solidFill>
              </a:rPr>
              <a:t>LIMIT 1</a:t>
            </a:r>
            <a:r>
              <a:rPr lang="en-GB" sz="2800" dirty="0"/>
              <a:t>;	</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graphicFrame>
        <p:nvGraphicFramePr>
          <p:cNvPr id="6" name="Table 5">
            <a:extLst>
              <a:ext uri="{FF2B5EF4-FFF2-40B4-BE49-F238E27FC236}">
                <a16:creationId xmlns:a16="http://schemas.microsoft.com/office/drawing/2014/main" id="{BA4AC08A-DC87-4E73-B214-D8E10A5AFA72}"/>
              </a:ext>
            </a:extLst>
          </p:cNvPr>
          <p:cNvGraphicFramePr>
            <a:graphicFrameLocks noGrp="1"/>
          </p:cNvGraphicFramePr>
          <p:nvPr>
            <p:extLst>
              <p:ext uri="{D42A27DB-BD31-4B8C-83A1-F6EECF244321}">
                <p14:modId xmlns:p14="http://schemas.microsoft.com/office/powerpoint/2010/main" val="637213009"/>
              </p:ext>
            </p:extLst>
          </p:nvPr>
        </p:nvGraphicFramePr>
        <p:xfrm>
          <a:off x="2638332" y="6120247"/>
          <a:ext cx="5415148" cy="866140"/>
        </p:xfrm>
        <a:graphic>
          <a:graphicData uri="http://schemas.openxmlformats.org/drawingml/2006/table">
            <a:tbl>
              <a:tblPr/>
              <a:tblGrid>
                <a:gridCol w="2320778">
                  <a:extLst>
                    <a:ext uri="{9D8B030D-6E8A-4147-A177-3AD203B41FA5}">
                      <a16:colId xmlns:a16="http://schemas.microsoft.com/office/drawing/2014/main" val="20000"/>
                    </a:ext>
                  </a:extLst>
                </a:gridCol>
                <a:gridCol w="3094370">
                  <a:extLst>
                    <a:ext uri="{9D8B030D-6E8A-4147-A177-3AD203B41FA5}">
                      <a16:colId xmlns:a16="http://schemas.microsoft.com/office/drawing/2014/main" val="20001"/>
                    </a:ext>
                  </a:extLst>
                </a:gridCol>
              </a:tblGrid>
              <a:tr h="409392">
                <a:tc>
                  <a:txBody>
                    <a:bodyPr/>
                    <a:lstStyle/>
                    <a:p>
                      <a:pPr algn="ctr" fontAlgn="ctr"/>
                      <a:r>
                        <a:rPr lang="en-GB" sz="2800" b="0" i="0" u="none" strike="noStrike" dirty="0">
                          <a:solidFill>
                            <a:srgbClr val="0070C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800" b="0" i="0" u="none" strike="noStrike" dirty="0">
                          <a:solidFill>
                            <a:srgbClr val="0070C0"/>
                          </a:solidFill>
                          <a:effectLst/>
                          <a:latin typeface="Calibri" panose="020F0502020204030204" pitchFamily="34" charset="0"/>
                        </a:rPr>
                        <a:t>Number of orders</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409392">
                <a:tc>
                  <a:txBody>
                    <a:bodyPr/>
                    <a:lstStyle/>
                    <a:p>
                      <a:pPr algn="l" fontAlgn="b"/>
                      <a:r>
                        <a:rPr lang="en-GB" sz="2800" b="0" i="0" u="none" strike="noStrike" dirty="0">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8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704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NESTED queries</a:t>
            </a:r>
            <a:endParaRPr lang="en-GB" dirty="0"/>
          </a:p>
        </p:txBody>
      </p:sp>
      <p:sp>
        <p:nvSpPr>
          <p:cNvPr id="5" name="TextBox 14"/>
          <p:cNvSpPr txBox="1"/>
          <p:nvPr/>
        </p:nvSpPr>
        <p:spPr>
          <a:xfrm>
            <a:off x="400154" y="1122910"/>
            <a:ext cx="9898753"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Nested queries are those where an inner-query (known as a sub-query) returns results to an outer-query.</a:t>
            </a:r>
          </a:p>
          <a:p>
            <a:endParaRPr lang="en-GB" sz="2800" dirty="0"/>
          </a:p>
          <a:p>
            <a:r>
              <a:rPr lang="en-GB" sz="2800" dirty="0"/>
              <a:t>Format:	SELECT </a:t>
            </a:r>
            <a:r>
              <a:rPr lang="en-GB" sz="2800" dirty="0" err="1"/>
              <a:t>col_x,col_y</a:t>
            </a:r>
            <a:r>
              <a:rPr lang="en-GB" sz="2800" dirty="0"/>
              <a:t>		</a:t>
            </a:r>
            <a:r>
              <a:rPr lang="en-GB" sz="2000" b="1" dirty="0"/>
              <a:t>Outer query</a:t>
            </a:r>
          </a:p>
          <a:p>
            <a:r>
              <a:rPr lang="en-GB" sz="2800" dirty="0"/>
              <a:t>		FROM </a:t>
            </a:r>
            <a:r>
              <a:rPr lang="en-GB" sz="2800" dirty="0" err="1"/>
              <a:t>table_a</a:t>
            </a:r>
            <a:endParaRPr lang="en-GB" sz="2800" dirty="0"/>
          </a:p>
          <a:p>
            <a:r>
              <a:rPr lang="en-GB" sz="2800" dirty="0"/>
              <a:t>		WHERE </a:t>
            </a:r>
            <a:r>
              <a:rPr lang="en-GB" sz="2800" dirty="0" err="1"/>
              <a:t>col_x</a:t>
            </a:r>
            <a:r>
              <a:rPr lang="en-GB" sz="2800" dirty="0"/>
              <a:t> = (SELECT col z	</a:t>
            </a:r>
            <a:r>
              <a:rPr lang="en-GB" sz="2000" b="1" dirty="0"/>
              <a:t>Sub-query</a:t>
            </a:r>
          </a:p>
          <a:p>
            <a:r>
              <a:rPr lang="en-GB" sz="2800" dirty="0"/>
              <a:t>				       FROM </a:t>
            </a:r>
            <a:r>
              <a:rPr lang="en-GB" sz="2800" dirty="0" err="1"/>
              <a:t>table_b</a:t>
            </a:r>
            <a:r>
              <a:rPr lang="en-GB" sz="2800" dirty="0"/>
              <a:t>);</a:t>
            </a:r>
          </a:p>
          <a:p>
            <a:endParaRPr lang="en-GB" sz="2800" dirty="0"/>
          </a:p>
          <a:p>
            <a:r>
              <a:rPr lang="en-GB" sz="2800" dirty="0"/>
              <a:t>The sub-query is enclosed in parenthesis () in the WHERE condition.</a:t>
            </a:r>
          </a:p>
          <a:p>
            <a:r>
              <a:rPr lang="en-GB" sz="2800" dirty="0"/>
              <a:t>If the comparison operators that compare the result of the sub-query to the outer-query are =, &lt;, &gt;, &lt;=, &gt;=, != then the sub-query </a:t>
            </a:r>
            <a:r>
              <a:rPr lang="en-GB" sz="2800" dirty="0">
                <a:solidFill>
                  <a:srgbClr val="FF0000"/>
                </a:solidFill>
              </a:rPr>
              <a:t>must only return one row.</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cxnSp>
        <p:nvCxnSpPr>
          <p:cNvPr id="3" name="Straight Arrow Connector 2"/>
          <p:cNvCxnSpPr>
            <a:cxnSpLocks/>
          </p:cNvCxnSpPr>
          <p:nvPr/>
        </p:nvCxnSpPr>
        <p:spPr>
          <a:xfrm flipH="1">
            <a:off x="5569527" y="2717635"/>
            <a:ext cx="123767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a:off x="7174706" y="3559134"/>
            <a:ext cx="4706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97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NESTED QUERIES</a:t>
            </a:r>
            <a:endParaRPr lang="en-GB" dirty="0"/>
          </a:p>
        </p:txBody>
      </p:sp>
      <p:sp>
        <p:nvSpPr>
          <p:cNvPr id="5" name="TextBox 14"/>
          <p:cNvSpPr txBox="1"/>
          <p:nvPr/>
        </p:nvSpPr>
        <p:spPr>
          <a:xfrm>
            <a:off x="400154" y="1305601"/>
            <a:ext cx="9898753" cy="526297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find the employee who earns the minimum salary in the company, up until now, we would have used two queries:</a:t>
            </a:r>
          </a:p>
          <a:p>
            <a:endParaRPr lang="en-GB" sz="2800" dirty="0"/>
          </a:p>
          <a:p>
            <a:r>
              <a:rPr lang="en-GB" sz="2800" dirty="0"/>
              <a:t>            Find the minimum salary amount :       </a:t>
            </a:r>
          </a:p>
          <a:p>
            <a:r>
              <a:rPr lang="en-GB" sz="2800" dirty="0"/>
              <a:t>            1.         SELECT </a:t>
            </a:r>
            <a:r>
              <a:rPr lang="en-GB" sz="2800" dirty="0">
                <a:solidFill>
                  <a:srgbClr val="FF0000"/>
                </a:solidFill>
              </a:rPr>
              <a:t>MIN(</a:t>
            </a:r>
            <a:r>
              <a:rPr lang="en-GB" sz="2800" dirty="0" err="1">
                <a:solidFill>
                  <a:srgbClr val="FF0000"/>
                </a:solidFill>
              </a:rPr>
              <a:t>monthly_sal</a:t>
            </a:r>
            <a:r>
              <a:rPr lang="en-GB" sz="2800" dirty="0">
                <a:solidFill>
                  <a:srgbClr val="FF0000"/>
                </a:solidFill>
              </a:rPr>
              <a:t>) AS ‘</a:t>
            </a:r>
            <a:r>
              <a:rPr lang="en-GB" sz="2800" dirty="0" err="1">
                <a:solidFill>
                  <a:srgbClr val="FF0000"/>
                </a:solidFill>
              </a:rPr>
              <a:t>min_salary</a:t>
            </a:r>
            <a:r>
              <a:rPr lang="en-GB" sz="2800" dirty="0">
                <a:solidFill>
                  <a:srgbClr val="FF0000"/>
                </a:solidFill>
              </a:rPr>
              <a:t>’</a:t>
            </a:r>
          </a:p>
          <a:p>
            <a:r>
              <a:rPr lang="en-GB" sz="2800" dirty="0"/>
              <a:t>                        FROM </a:t>
            </a:r>
            <a:r>
              <a:rPr lang="en-GB" sz="2800" dirty="0" err="1"/>
              <a:t>emp</a:t>
            </a:r>
            <a:r>
              <a:rPr lang="en-GB" sz="2800" dirty="0"/>
              <a:t>;</a:t>
            </a:r>
          </a:p>
          <a:p>
            <a:r>
              <a:rPr lang="en-GB" sz="2800" dirty="0"/>
              <a:t> </a:t>
            </a:r>
          </a:p>
          <a:p>
            <a:r>
              <a:rPr lang="en-GB" sz="2800" dirty="0"/>
              <a:t>            Find the employee who earns that amount : </a:t>
            </a:r>
          </a:p>
          <a:p>
            <a:r>
              <a:rPr lang="en-GB" sz="2800" dirty="0"/>
              <a:t>            2.         SELECT </a:t>
            </a:r>
            <a:r>
              <a:rPr lang="en-GB" sz="2800" dirty="0" err="1"/>
              <a:t>ename</a:t>
            </a:r>
            <a:r>
              <a:rPr lang="en-GB" sz="2800" dirty="0"/>
              <a:t>,  </a:t>
            </a:r>
            <a:r>
              <a:rPr lang="en-GB" sz="2800" dirty="0" err="1"/>
              <a:t>monthly_sal</a:t>
            </a:r>
            <a:r>
              <a:rPr lang="en-GB" sz="2800" dirty="0"/>
              <a:t>, </a:t>
            </a:r>
            <a:r>
              <a:rPr lang="en-GB" sz="2800" dirty="0" err="1"/>
              <a:t>deptno</a:t>
            </a:r>
            <a:endParaRPr lang="en-GB" sz="2800" dirty="0"/>
          </a:p>
          <a:p>
            <a:r>
              <a:rPr lang="en-GB" sz="2800" dirty="0"/>
              <a:t>                        FROM </a:t>
            </a:r>
            <a:r>
              <a:rPr lang="en-GB" sz="2800" dirty="0" err="1"/>
              <a:t>emp</a:t>
            </a:r>
            <a:endParaRPr lang="en-GB" sz="2800" dirty="0"/>
          </a:p>
          <a:p>
            <a:r>
              <a:rPr lang="en-GB" sz="2800" dirty="0"/>
              <a:t>                        WHERE </a:t>
            </a:r>
            <a:r>
              <a:rPr lang="en-GB" sz="2800" dirty="0" err="1"/>
              <a:t>monthly_sal</a:t>
            </a:r>
            <a:r>
              <a:rPr lang="en-GB" sz="2800" dirty="0"/>
              <a:t> = </a:t>
            </a:r>
            <a:r>
              <a:rPr lang="en-GB" sz="2800" i="1" dirty="0" err="1">
                <a:solidFill>
                  <a:srgbClr val="FF0000"/>
                </a:solidFill>
              </a:rPr>
              <a:t>min_salary</a:t>
            </a:r>
            <a:r>
              <a:rPr lang="en-GB" sz="2800" i="1" dirty="0">
                <a:solidFill>
                  <a:srgbClr val="FF0000"/>
                </a:solidFill>
              </a:rPr>
              <a:t>;</a:t>
            </a:r>
            <a:endParaRPr lang="en-GB" sz="2800" dirty="0"/>
          </a:p>
          <a:p>
            <a:endParaRPr lang="en-GB" sz="28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a:t>Nested Queries</a:t>
            </a:r>
          </a:p>
        </p:txBody>
      </p:sp>
      <p:cxnSp>
        <p:nvCxnSpPr>
          <p:cNvPr id="3" name="Elbow Connector 2"/>
          <p:cNvCxnSpPr/>
          <p:nvPr/>
        </p:nvCxnSpPr>
        <p:spPr>
          <a:xfrm rot="5400000">
            <a:off x="7816850" y="4356100"/>
            <a:ext cx="2330450" cy="742950"/>
          </a:xfrm>
          <a:prstGeom prst="bentConnector3">
            <a:avLst>
              <a:gd name="adj1" fmla="val 9850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24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2470</TotalTime>
  <Words>1322</Words>
  <Application>Microsoft Office PowerPoint</Application>
  <PresentationFormat>Custom</PresentationFormat>
  <Paragraphs>532</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Trebuchet MS</vt:lpstr>
      <vt:lpstr>Office Theme</vt:lpstr>
      <vt:lpstr>Nested queries</vt:lpstr>
      <vt:lpstr>THE LIMIT CLAUSE</vt:lpstr>
      <vt:lpstr>THE LIMIT CLAUSE – example 1</vt:lpstr>
      <vt:lpstr>THE LIMIT CLAUSE – example 2</vt:lpstr>
      <vt:lpstr>THE LIMIT CLAUSE – example 3</vt:lpstr>
      <vt:lpstr>THE LIMIT CLAUSE – example 4</vt:lpstr>
      <vt:lpstr>THE LIMIT CLAUSE and GROUP BY </vt:lpstr>
      <vt:lpstr>NESTED queries</vt:lpstr>
      <vt:lpstr>NESTED QUERIES</vt:lpstr>
      <vt:lpstr>NESTED QUERIES – example 1</vt:lpstr>
      <vt:lpstr>NESTED QUERIES – example 2</vt:lpstr>
      <vt:lpstr>NESTED QUERIES – example 3</vt:lpstr>
      <vt:lpstr>sub-queries with the limit CLAUSE</vt:lpstr>
      <vt:lpstr>sub-queries with the limit CLAUSE</vt:lpstr>
      <vt:lpstr>sub-queries with the limit CLAUSE</vt:lpstr>
      <vt:lpstr>SUB-QUERIES THAT RETURN MORE THAN ONE ROW</vt:lpstr>
      <vt:lpstr>Sub-queries that return more than one row – EXAMPLE 1</vt:lpstr>
      <vt:lpstr>Sub-queries that return more than one column AND ROW – EXAMPLE 2</vt:lpstr>
      <vt:lpstr>NESTED QUERIES - GUIDELINES</vt:lpstr>
      <vt:lpstr>Correlated sub-queries</vt:lpstr>
      <vt:lpstr>Correlated sub-queries – example 1</vt:lpstr>
      <vt:lpstr>Correlated sub-queries</vt:lpstr>
      <vt:lpstr>Correlated sub-queries – example 2</vt:lpstr>
      <vt:lpstr>Correlated sub-queries – example 2</vt:lpstr>
      <vt:lpstr>Correlated sub-queries EXAMPLE 3</vt:lpstr>
      <vt:lpstr>INLINE QUERY</vt:lpstr>
      <vt:lpstr>INLINE QUERY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208</cp:revision>
  <dcterms:modified xsi:type="dcterms:W3CDTF">2020-02-18T16:38:32Z</dcterms:modified>
</cp:coreProperties>
</file>