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300" r:id="rId3"/>
    <p:sldId id="301" r:id="rId4"/>
    <p:sldId id="302" r:id="rId5"/>
    <p:sldId id="304" r:id="rId6"/>
    <p:sldId id="305" r:id="rId7"/>
    <p:sldId id="303" r:id="rId8"/>
    <p:sldId id="328" r:id="rId9"/>
    <p:sldId id="329" r:id="rId10"/>
    <p:sldId id="306" r:id="rId11"/>
    <p:sldId id="307" r:id="rId12"/>
    <p:sldId id="323" r:id="rId13"/>
    <p:sldId id="324" r:id="rId14"/>
    <p:sldId id="322" r:id="rId15"/>
    <p:sldId id="308" r:id="rId16"/>
    <p:sldId id="310" r:id="rId17"/>
    <p:sldId id="311" r:id="rId18"/>
    <p:sldId id="312" r:id="rId19"/>
    <p:sldId id="313" r:id="rId20"/>
    <p:sldId id="314" r:id="rId21"/>
    <p:sldId id="315" r:id="rId22"/>
    <p:sldId id="325" r:id="rId23"/>
    <p:sldId id="316" r:id="rId24"/>
    <p:sldId id="326" r:id="rId25"/>
    <p:sldId id="318" r:id="rId26"/>
    <p:sldId id="319" r:id="rId27"/>
    <p:sldId id="320" r:id="rId28"/>
    <p:sldId id="321" r:id="rId29"/>
    <p:sldId id="317" r:id="rId30"/>
    <p:sldId id="327" r:id="rId31"/>
    <p:sldId id="309" r:id="rId32"/>
    <p:sldId id="278" r:id="rId33"/>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7B66C-CE43-4CBC-8B1A-6A1B1AF99DDA}" v="5" dt="2018-06-08T14:36:34.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1332" y="40"/>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09/01/2020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205162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3509980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2976564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152563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4028462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2218371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16</a:t>
            </a:fld>
            <a:endParaRPr lang="en-GB"/>
          </a:p>
        </p:txBody>
      </p:sp>
    </p:spTree>
    <p:extLst>
      <p:ext uri="{BB962C8B-B14F-4D97-AF65-F5344CB8AC3E}">
        <p14:creationId xmlns:p14="http://schemas.microsoft.com/office/powerpoint/2010/main" val="3290372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17</a:t>
            </a:fld>
            <a:endParaRPr lang="en-GB"/>
          </a:p>
        </p:txBody>
      </p:sp>
    </p:spTree>
    <p:extLst>
      <p:ext uri="{BB962C8B-B14F-4D97-AF65-F5344CB8AC3E}">
        <p14:creationId xmlns:p14="http://schemas.microsoft.com/office/powerpoint/2010/main" val="3757019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18</a:t>
            </a:fld>
            <a:endParaRPr lang="en-GB"/>
          </a:p>
        </p:txBody>
      </p:sp>
    </p:spTree>
    <p:extLst>
      <p:ext uri="{BB962C8B-B14F-4D97-AF65-F5344CB8AC3E}">
        <p14:creationId xmlns:p14="http://schemas.microsoft.com/office/powerpoint/2010/main" val="3465309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19</a:t>
            </a:fld>
            <a:endParaRPr lang="en-GB"/>
          </a:p>
        </p:txBody>
      </p:sp>
    </p:spTree>
    <p:extLst>
      <p:ext uri="{BB962C8B-B14F-4D97-AF65-F5344CB8AC3E}">
        <p14:creationId xmlns:p14="http://schemas.microsoft.com/office/powerpoint/2010/main" val="131707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685217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20</a:t>
            </a:fld>
            <a:endParaRPr lang="en-GB"/>
          </a:p>
        </p:txBody>
      </p:sp>
    </p:spTree>
    <p:extLst>
      <p:ext uri="{BB962C8B-B14F-4D97-AF65-F5344CB8AC3E}">
        <p14:creationId xmlns:p14="http://schemas.microsoft.com/office/powerpoint/2010/main" val="2761768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21</a:t>
            </a:fld>
            <a:endParaRPr lang="en-GB"/>
          </a:p>
        </p:txBody>
      </p:sp>
    </p:spTree>
    <p:extLst>
      <p:ext uri="{BB962C8B-B14F-4D97-AF65-F5344CB8AC3E}">
        <p14:creationId xmlns:p14="http://schemas.microsoft.com/office/powerpoint/2010/main" val="175654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22</a:t>
            </a:fld>
            <a:endParaRPr lang="en-GB"/>
          </a:p>
        </p:txBody>
      </p:sp>
    </p:spTree>
    <p:extLst>
      <p:ext uri="{BB962C8B-B14F-4D97-AF65-F5344CB8AC3E}">
        <p14:creationId xmlns:p14="http://schemas.microsoft.com/office/powerpoint/2010/main" val="1666571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23</a:t>
            </a:fld>
            <a:endParaRPr lang="en-GB"/>
          </a:p>
        </p:txBody>
      </p:sp>
    </p:spTree>
    <p:extLst>
      <p:ext uri="{BB962C8B-B14F-4D97-AF65-F5344CB8AC3E}">
        <p14:creationId xmlns:p14="http://schemas.microsoft.com/office/powerpoint/2010/main" val="614938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24</a:t>
            </a:fld>
            <a:endParaRPr lang="en-GB"/>
          </a:p>
        </p:txBody>
      </p:sp>
    </p:spTree>
    <p:extLst>
      <p:ext uri="{BB962C8B-B14F-4D97-AF65-F5344CB8AC3E}">
        <p14:creationId xmlns:p14="http://schemas.microsoft.com/office/powerpoint/2010/main" val="2521229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25</a:t>
            </a:fld>
            <a:endParaRPr lang="en-GB"/>
          </a:p>
        </p:txBody>
      </p:sp>
    </p:spTree>
    <p:extLst>
      <p:ext uri="{BB962C8B-B14F-4D97-AF65-F5344CB8AC3E}">
        <p14:creationId xmlns:p14="http://schemas.microsoft.com/office/powerpoint/2010/main" val="1267972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26</a:t>
            </a:fld>
            <a:endParaRPr lang="en-GB"/>
          </a:p>
        </p:txBody>
      </p:sp>
    </p:spTree>
    <p:extLst>
      <p:ext uri="{BB962C8B-B14F-4D97-AF65-F5344CB8AC3E}">
        <p14:creationId xmlns:p14="http://schemas.microsoft.com/office/powerpoint/2010/main" val="181103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27</a:t>
            </a:fld>
            <a:endParaRPr lang="en-GB"/>
          </a:p>
        </p:txBody>
      </p:sp>
    </p:spTree>
    <p:extLst>
      <p:ext uri="{BB962C8B-B14F-4D97-AF65-F5344CB8AC3E}">
        <p14:creationId xmlns:p14="http://schemas.microsoft.com/office/powerpoint/2010/main" val="3102286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28</a:t>
            </a:fld>
            <a:endParaRPr lang="en-GB"/>
          </a:p>
        </p:txBody>
      </p:sp>
    </p:spTree>
    <p:extLst>
      <p:ext uri="{BB962C8B-B14F-4D97-AF65-F5344CB8AC3E}">
        <p14:creationId xmlns:p14="http://schemas.microsoft.com/office/powerpoint/2010/main" val="2154010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29</a:t>
            </a:fld>
            <a:endParaRPr lang="en-GB"/>
          </a:p>
        </p:txBody>
      </p:sp>
    </p:spTree>
    <p:extLst>
      <p:ext uri="{BB962C8B-B14F-4D97-AF65-F5344CB8AC3E}">
        <p14:creationId xmlns:p14="http://schemas.microsoft.com/office/powerpoint/2010/main" val="397687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187947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30</a:t>
            </a:fld>
            <a:endParaRPr lang="en-GB"/>
          </a:p>
        </p:txBody>
      </p:sp>
    </p:spTree>
    <p:extLst>
      <p:ext uri="{BB962C8B-B14F-4D97-AF65-F5344CB8AC3E}">
        <p14:creationId xmlns:p14="http://schemas.microsoft.com/office/powerpoint/2010/main" val="2441718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31</a:t>
            </a:fld>
            <a:endParaRPr lang="en-GB"/>
          </a:p>
        </p:txBody>
      </p:sp>
    </p:spTree>
    <p:extLst>
      <p:ext uri="{BB962C8B-B14F-4D97-AF65-F5344CB8AC3E}">
        <p14:creationId xmlns:p14="http://schemas.microsoft.com/office/powerpoint/2010/main" val="281325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232211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363458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206265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289808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289338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3026531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951710" y="3134995"/>
            <a:ext cx="8839200" cy="1483043"/>
          </a:xfrm>
        </p:spPr>
        <p:txBody>
          <a:bodyPr>
            <a:normAutofit/>
          </a:bodyPr>
          <a:lstStyle/>
          <a:p>
            <a:r>
              <a:rPr lang="en-US" sz="3600" dirty="0" smtClean="0"/>
              <a:t>IMPLEMENTING A DATABASE DESIGN</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a table – example 1 </a:t>
            </a:r>
            <a:endParaRPr lang="en-GB" dirty="0"/>
          </a:p>
        </p:txBody>
      </p:sp>
      <p:sp>
        <p:nvSpPr>
          <p:cNvPr id="5" name="TextBox 14"/>
          <p:cNvSpPr txBox="1"/>
          <p:nvPr/>
        </p:nvSpPr>
        <p:spPr>
          <a:xfrm>
            <a:off x="400154" y="1122910"/>
            <a:ext cx="10102746" cy="489364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CREATE TABLE </a:t>
            </a:r>
            <a:r>
              <a:rPr lang="en-GB" sz="2400" dirty="0" err="1" smtClean="0"/>
              <a:t>unit_type</a:t>
            </a:r>
            <a:endParaRPr lang="en-GB" sz="2400" dirty="0"/>
          </a:p>
          <a:p>
            <a:r>
              <a:rPr lang="en-GB" sz="2400" dirty="0" smtClean="0"/>
              <a:t>	(</a:t>
            </a:r>
            <a:r>
              <a:rPr lang="en-GB" sz="2400" dirty="0" err="1" smtClean="0"/>
              <a:t>unit_type_name</a:t>
            </a:r>
            <a:r>
              <a:rPr lang="en-GB" sz="2400" dirty="0" smtClean="0"/>
              <a:t> TEXT PRIMARY KEY AUTOINCREMENT,</a:t>
            </a:r>
            <a:endParaRPr lang="en-GB" sz="2400" dirty="0"/>
          </a:p>
          <a:p>
            <a:r>
              <a:rPr lang="en-GB" sz="2400" dirty="0"/>
              <a:t>	</a:t>
            </a:r>
            <a:r>
              <a:rPr lang="en-GB" sz="2400" dirty="0" smtClean="0"/>
              <a:t> points INTEGER NOT NULL</a:t>
            </a:r>
          </a:p>
          <a:p>
            <a:r>
              <a:rPr lang="en-GB" sz="2400" dirty="0"/>
              <a:t>	</a:t>
            </a:r>
            <a:r>
              <a:rPr lang="en-GB" sz="2400" dirty="0" smtClean="0"/>
              <a:t>);</a:t>
            </a:r>
          </a:p>
          <a:p>
            <a:endParaRPr lang="en-GB" sz="2400" dirty="0"/>
          </a:p>
          <a:p>
            <a:r>
              <a:rPr lang="en-GB" sz="2400" dirty="0" smtClean="0"/>
              <a:t>The NOT NULL constraint makes the column mandatory</a:t>
            </a:r>
          </a:p>
          <a:p>
            <a:r>
              <a:rPr lang="en-GB" sz="2400" dirty="0" smtClean="0"/>
              <a:t>AUTOINCREMENT for a primary key creates a sequence in SQLite.</a:t>
            </a:r>
          </a:p>
          <a:p>
            <a:r>
              <a:rPr lang="en-GB" sz="2400" dirty="0" smtClean="0"/>
              <a:t> </a:t>
            </a:r>
          </a:p>
          <a:p>
            <a:r>
              <a:rPr lang="en-GB" sz="2400" dirty="0" smtClean="0"/>
              <a:t>Although optional, it is good practice to name each constraint you create – </a:t>
            </a:r>
            <a:r>
              <a:rPr lang="en-GB" sz="2400" dirty="0" err="1" smtClean="0"/>
              <a:t>unit_type_pk</a:t>
            </a:r>
            <a:r>
              <a:rPr lang="en-GB" sz="2400" dirty="0" smtClean="0"/>
              <a:t> (</a:t>
            </a:r>
            <a:r>
              <a:rPr lang="en-GB" sz="2400" dirty="0" err="1" smtClean="0"/>
              <a:t>pk</a:t>
            </a:r>
            <a:r>
              <a:rPr lang="en-GB" sz="2400" dirty="0" smtClean="0"/>
              <a:t> for primary key) in the above example.</a:t>
            </a:r>
          </a:p>
          <a:p>
            <a:endParaRPr lang="en-GB" sz="2400" dirty="0"/>
          </a:p>
          <a:p>
            <a:r>
              <a:rPr lang="en-GB" sz="2400" dirty="0" smtClean="0"/>
              <a:t>Table, column and constraint names cant have spaces in their name so these should be replaced with an underscore (_) e.g. </a:t>
            </a:r>
            <a:r>
              <a:rPr lang="en-GB" sz="2400" dirty="0" err="1" smtClean="0"/>
              <a:t>unit_type</a:t>
            </a:r>
            <a:r>
              <a:rPr lang="en-GB" sz="2400" dirty="0" smtClean="0"/>
              <a:t>.</a:t>
            </a:r>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75496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a table – example 2 </a:t>
            </a:r>
            <a:endParaRPr lang="en-GB" dirty="0"/>
          </a:p>
        </p:txBody>
      </p:sp>
      <p:sp>
        <p:nvSpPr>
          <p:cNvPr id="5" name="TextBox 14"/>
          <p:cNvSpPr txBox="1"/>
          <p:nvPr/>
        </p:nvSpPr>
        <p:spPr>
          <a:xfrm>
            <a:off x="425554" y="1148310"/>
            <a:ext cx="10102746" cy="563231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CREATE TABLE </a:t>
            </a:r>
            <a:r>
              <a:rPr lang="en-GB" sz="2400" dirty="0" err="1" smtClean="0"/>
              <a:t>course_unit</a:t>
            </a:r>
            <a:endParaRPr lang="en-GB" sz="2400" dirty="0"/>
          </a:p>
          <a:p>
            <a:r>
              <a:rPr lang="en-GB" sz="2400" dirty="0"/>
              <a:t> </a:t>
            </a:r>
            <a:r>
              <a:rPr lang="en-GB" sz="2400" dirty="0" smtClean="0"/>
              <a:t>    (</a:t>
            </a:r>
            <a:r>
              <a:rPr lang="en-GB" sz="2400" dirty="0" err="1" smtClean="0"/>
              <a:t>course_code</a:t>
            </a:r>
            <a:r>
              <a:rPr lang="en-GB" sz="2400" dirty="0"/>
              <a:t> </a:t>
            </a:r>
            <a:r>
              <a:rPr lang="en-GB" sz="2400" dirty="0" smtClean="0"/>
              <a:t>INTEGER,</a:t>
            </a:r>
            <a:endParaRPr lang="en-GB" sz="2400" dirty="0"/>
          </a:p>
          <a:p>
            <a:r>
              <a:rPr lang="en-GB" sz="2400" dirty="0"/>
              <a:t> </a:t>
            </a:r>
            <a:r>
              <a:rPr lang="en-GB" sz="2400" dirty="0" smtClean="0"/>
              <a:t>     </a:t>
            </a:r>
            <a:r>
              <a:rPr lang="en-GB" sz="2400" dirty="0" err="1" smtClean="0"/>
              <a:t>unit_code</a:t>
            </a:r>
            <a:r>
              <a:rPr lang="en-GB" sz="2400" dirty="0" smtClean="0"/>
              <a:t> INTEGER,</a:t>
            </a:r>
            <a:endParaRPr lang="en-GB" sz="2400" dirty="0"/>
          </a:p>
          <a:p>
            <a:r>
              <a:rPr lang="en-GB" sz="2400" dirty="0"/>
              <a:t> </a:t>
            </a:r>
            <a:r>
              <a:rPr lang="en-GB" sz="2400" dirty="0" smtClean="0"/>
              <a:t>     CONSTRAINT </a:t>
            </a:r>
            <a:r>
              <a:rPr lang="en-GB" sz="2400" dirty="0" err="1" smtClean="0"/>
              <a:t>course_unit_pk</a:t>
            </a:r>
            <a:r>
              <a:rPr lang="en-GB" sz="2400" dirty="0" smtClean="0"/>
              <a:t> </a:t>
            </a:r>
            <a:r>
              <a:rPr lang="en-GB" sz="2400" dirty="0"/>
              <a:t>PRIMARY KEY </a:t>
            </a:r>
            <a:r>
              <a:rPr lang="en-GB" sz="2400" dirty="0" smtClean="0"/>
              <a:t>(</a:t>
            </a:r>
            <a:r>
              <a:rPr lang="en-GB" sz="2400" dirty="0" err="1" smtClean="0"/>
              <a:t>course_code,unit_code</a:t>
            </a:r>
            <a:r>
              <a:rPr lang="en-GB" sz="2400" dirty="0"/>
              <a:t>),</a:t>
            </a:r>
          </a:p>
          <a:p>
            <a:r>
              <a:rPr lang="en-GB" sz="2400" dirty="0"/>
              <a:t> </a:t>
            </a:r>
            <a:r>
              <a:rPr lang="en-GB" sz="2400" dirty="0" smtClean="0"/>
              <a:t>     CONSTRAINT </a:t>
            </a:r>
            <a:r>
              <a:rPr lang="en-GB" sz="2400" dirty="0" err="1" smtClean="0"/>
              <a:t>course_code_course_fk</a:t>
            </a:r>
            <a:r>
              <a:rPr lang="en-GB" sz="2400" dirty="0" smtClean="0"/>
              <a:t> </a:t>
            </a:r>
            <a:r>
              <a:rPr lang="en-GB" sz="2400" dirty="0"/>
              <a:t>FOREIGN KEY </a:t>
            </a:r>
            <a:r>
              <a:rPr lang="en-GB" sz="2400" dirty="0" smtClean="0"/>
              <a:t>(</a:t>
            </a:r>
            <a:r>
              <a:rPr lang="en-GB" sz="2400" dirty="0" err="1" smtClean="0"/>
              <a:t>course_code</a:t>
            </a:r>
            <a:r>
              <a:rPr lang="en-GB" sz="2400" dirty="0" smtClean="0"/>
              <a:t>) </a:t>
            </a:r>
          </a:p>
          <a:p>
            <a:r>
              <a:rPr lang="en-GB" sz="2400" dirty="0" smtClean="0"/>
              <a:t>				REFERENCES course(</a:t>
            </a:r>
            <a:r>
              <a:rPr lang="en-GB" sz="2400" dirty="0" err="1" smtClean="0"/>
              <a:t>course_code</a:t>
            </a:r>
            <a:r>
              <a:rPr lang="en-GB" sz="2400" dirty="0" smtClean="0"/>
              <a:t>),</a:t>
            </a:r>
            <a:endParaRPr lang="en-GB" sz="2400" dirty="0"/>
          </a:p>
          <a:p>
            <a:r>
              <a:rPr lang="en-GB" sz="2400" dirty="0" smtClean="0"/>
              <a:t>      CONSTRAINT </a:t>
            </a:r>
            <a:r>
              <a:rPr lang="en-GB" sz="2400" dirty="0" err="1"/>
              <a:t>course_code_course_fk</a:t>
            </a:r>
            <a:r>
              <a:rPr lang="en-GB" sz="2400" dirty="0"/>
              <a:t> FOREIGN KEY </a:t>
            </a:r>
            <a:r>
              <a:rPr lang="en-GB" sz="2400" dirty="0" smtClean="0"/>
              <a:t>(</a:t>
            </a:r>
            <a:r>
              <a:rPr lang="en-GB" sz="2400" dirty="0" err="1" smtClean="0"/>
              <a:t>unit_code</a:t>
            </a:r>
            <a:r>
              <a:rPr lang="en-GB" sz="2400" dirty="0"/>
              <a:t>) </a:t>
            </a:r>
          </a:p>
          <a:p>
            <a:r>
              <a:rPr lang="en-GB" sz="2400" dirty="0"/>
              <a:t>				REFERENCES </a:t>
            </a:r>
            <a:r>
              <a:rPr lang="en-GB" sz="2400" dirty="0" smtClean="0"/>
              <a:t>unit(</a:t>
            </a:r>
            <a:r>
              <a:rPr lang="en-GB" sz="2400" dirty="0" err="1" smtClean="0"/>
              <a:t>unit_code</a:t>
            </a:r>
            <a:r>
              <a:rPr lang="en-GB" sz="2400" dirty="0"/>
              <a:t>),</a:t>
            </a:r>
            <a:endParaRPr lang="en-GB" sz="2400" dirty="0" smtClean="0"/>
          </a:p>
          <a:p>
            <a:r>
              <a:rPr lang="en-GB" sz="2400" dirty="0" smtClean="0"/>
              <a:t>     );</a:t>
            </a:r>
          </a:p>
          <a:p>
            <a:endParaRPr lang="en-GB" sz="2400" dirty="0"/>
          </a:p>
          <a:p>
            <a:r>
              <a:rPr lang="en-GB" sz="2400" dirty="0" smtClean="0"/>
              <a:t>This shows an example of a compound primary key (one that is composed of more than one column)</a:t>
            </a:r>
          </a:p>
          <a:p>
            <a:endParaRPr lang="en-GB" sz="2400" dirty="0"/>
          </a:p>
          <a:p>
            <a:r>
              <a:rPr lang="en-GB" sz="2400" dirty="0" smtClean="0"/>
              <a:t>The FOREIGN KEY constraints enforces referential integrity to ensure that the course and unit codes exist in their respective parent tables.</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24425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Check constraints </a:t>
            </a:r>
            <a:endParaRPr lang="en-GB" dirty="0"/>
          </a:p>
        </p:txBody>
      </p:sp>
      <p:sp>
        <p:nvSpPr>
          <p:cNvPr id="5" name="TextBox 14"/>
          <p:cNvSpPr txBox="1"/>
          <p:nvPr/>
        </p:nvSpPr>
        <p:spPr>
          <a:xfrm>
            <a:off x="400154" y="1148310"/>
            <a:ext cx="10102746" cy="52629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So far we have seen the following types of constraints:</a:t>
            </a:r>
          </a:p>
          <a:p>
            <a:endParaRPr lang="en-GB" sz="2400" dirty="0"/>
          </a:p>
          <a:p>
            <a:pPr marL="1168400" indent="-444500">
              <a:buFont typeface="Arial" panose="020B0604020202020204" pitchFamily="34" charset="0"/>
              <a:buChar char="•"/>
            </a:pPr>
            <a:r>
              <a:rPr lang="en-GB" sz="2400" dirty="0" smtClean="0"/>
              <a:t>Primary key</a:t>
            </a:r>
          </a:p>
          <a:p>
            <a:pPr marL="1168400" indent="-444500">
              <a:buFont typeface="Arial" panose="020B0604020202020204" pitchFamily="34" charset="0"/>
              <a:buChar char="•"/>
            </a:pPr>
            <a:r>
              <a:rPr lang="en-GB" sz="2400" dirty="0" smtClean="0"/>
              <a:t>Foreign key</a:t>
            </a:r>
          </a:p>
          <a:p>
            <a:pPr marL="1168400" lvl="1" indent="-444500">
              <a:buFont typeface="Arial" panose="020B0604020202020204" pitchFamily="34" charset="0"/>
              <a:buChar char="•"/>
            </a:pPr>
            <a:r>
              <a:rPr lang="en-GB" sz="2400" dirty="0" smtClean="0"/>
              <a:t>Not Null </a:t>
            </a:r>
          </a:p>
          <a:p>
            <a:pPr marL="342900"/>
            <a:endParaRPr lang="en-GB" sz="2400" dirty="0" smtClean="0"/>
          </a:p>
          <a:p>
            <a:r>
              <a:rPr lang="en-GB" sz="2400" dirty="0" smtClean="0"/>
              <a:t>Another type of constraint is a CHECK constraint that allows us to implement other business rules identified as part of the requirements gathering stage. </a:t>
            </a:r>
          </a:p>
          <a:p>
            <a:endParaRPr lang="en-GB" sz="2400" dirty="0"/>
          </a:p>
          <a:p>
            <a:r>
              <a:rPr lang="en-GB" sz="2400" dirty="0" smtClean="0"/>
              <a:t>Check constraints ensure that values entered into a particular column meet a certain criteria such as being in a set of valid values, greater than/less than a value, have a specific format or length etc.</a:t>
            </a:r>
          </a:p>
          <a:p>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326088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Check constraints </a:t>
            </a:r>
            <a:endParaRPr lang="en-GB" dirty="0"/>
          </a:p>
        </p:txBody>
      </p:sp>
      <p:sp>
        <p:nvSpPr>
          <p:cNvPr id="5" name="TextBox 14"/>
          <p:cNvSpPr txBox="1"/>
          <p:nvPr/>
        </p:nvSpPr>
        <p:spPr>
          <a:xfrm>
            <a:off x="400154" y="1148310"/>
            <a:ext cx="10102746" cy="489364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Syntax variants:</a:t>
            </a:r>
          </a:p>
          <a:p>
            <a:endParaRPr lang="en-GB" sz="2400" dirty="0" smtClean="0"/>
          </a:p>
          <a:p>
            <a:r>
              <a:rPr lang="en-GB" sz="2400" dirty="0" smtClean="0"/>
              <a:t>        CREATE TABLE </a:t>
            </a:r>
            <a:r>
              <a:rPr lang="en-GB" sz="2400" dirty="0" err="1" smtClean="0"/>
              <a:t>table_name</a:t>
            </a:r>
            <a:endParaRPr lang="en-GB" sz="2400" dirty="0" smtClean="0"/>
          </a:p>
          <a:p>
            <a:r>
              <a:rPr lang="en-GB" sz="2400" dirty="0"/>
              <a:t>	 </a:t>
            </a:r>
            <a:r>
              <a:rPr lang="en-GB" sz="2400" dirty="0" smtClean="0"/>
              <a:t>   (</a:t>
            </a:r>
            <a:r>
              <a:rPr lang="en-GB" sz="2400" dirty="0" err="1" smtClean="0"/>
              <a:t>column_a</a:t>
            </a:r>
            <a:r>
              <a:rPr lang="en-GB" sz="2400" dirty="0" smtClean="0"/>
              <a:t> datatype,</a:t>
            </a:r>
          </a:p>
          <a:p>
            <a:r>
              <a:rPr lang="en-GB" sz="2400" dirty="0"/>
              <a:t>	 </a:t>
            </a:r>
            <a:r>
              <a:rPr lang="en-GB" sz="2400" dirty="0" smtClean="0"/>
              <a:t>    </a:t>
            </a:r>
            <a:r>
              <a:rPr lang="en-GB" sz="2400" dirty="0" err="1" smtClean="0"/>
              <a:t>column_b</a:t>
            </a:r>
            <a:r>
              <a:rPr lang="en-GB" sz="2400" dirty="0" smtClean="0"/>
              <a:t> datatype CHECK (</a:t>
            </a:r>
            <a:r>
              <a:rPr lang="en-GB" sz="2400" dirty="0" err="1" smtClean="0"/>
              <a:t>column_b</a:t>
            </a:r>
            <a:r>
              <a:rPr lang="en-GB" sz="2400" dirty="0" smtClean="0"/>
              <a:t> IN (‘value1’,’value2’));</a:t>
            </a:r>
          </a:p>
          <a:p>
            <a:endParaRPr lang="en-GB" sz="2400" dirty="0" smtClean="0"/>
          </a:p>
          <a:p>
            <a:r>
              <a:rPr lang="en-GB" sz="2400" dirty="0"/>
              <a:t> </a:t>
            </a:r>
            <a:r>
              <a:rPr lang="en-GB" sz="2400" dirty="0" smtClean="0"/>
              <a:t>       CREATE </a:t>
            </a:r>
            <a:r>
              <a:rPr lang="en-GB" sz="2400" dirty="0"/>
              <a:t>TABLE </a:t>
            </a:r>
            <a:r>
              <a:rPr lang="en-GB" sz="2400" dirty="0" err="1"/>
              <a:t>table_name</a:t>
            </a:r>
            <a:endParaRPr lang="en-GB" sz="2400" dirty="0"/>
          </a:p>
          <a:p>
            <a:r>
              <a:rPr lang="en-GB" sz="2400" dirty="0"/>
              <a:t>	    (</a:t>
            </a:r>
            <a:r>
              <a:rPr lang="en-GB" sz="2400" dirty="0" err="1"/>
              <a:t>column_a</a:t>
            </a:r>
            <a:r>
              <a:rPr lang="en-GB" sz="2400" dirty="0"/>
              <a:t> datatype,</a:t>
            </a:r>
          </a:p>
          <a:p>
            <a:r>
              <a:rPr lang="en-GB" sz="2400" dirty="0"/>
              <a:t>	     </a:t>
            </a:r>
            <a:r>
              <a:rPr lang="en-GB" sz="2400" dirty="0" err="1"/>
              <a:t>column_b</a:t>
            </a:r>
            <a:r>
              <a:rPr lang="en-GB" sz="2400" dirty="0"/>
              <a:t> datatype CHECK (</a:t>
            </a:r>
            <a:r>
              <a:rPr lang="en-GB" sz="2400" dirty="0" err="1"/>
              <a:t>column_b</a:t>
            </a:r>
            <a:r>
              <a:rPr lang="en-GB" sz="2400" dirty="0"/>
              <a:t> </a:t>
            </a:r>
            <a:r>
              <a:rPr lang="en-GB" sz="2400" dirty="0" smtClean="0"/>
              <a:t>&lt; value);</a:t>
            </a:r>
            <a:endParaRPr lang="en-GB" sz="2400" dirty="0"/>
          </a:p>
          <a:p>
            <a:endParaRPr lang="en-GB" sz="2400" dirty="0" smtClean="0"/>
          </a:p>
          <a:p>
            <a:r>
              <a:rPr lang="en-GB" sz="2400" dirty="0"/>
              <a:t>  </a:t>
            </a:r>
            <a:r>
              <a:rPr lang="en-GB" sz="2400" dirty="0" smtClean="0"/>
              <a:t>      CREATE </a:t>
            </a:r>
            <a:r>
              <a:rPr lang="en-GB" sz="2400" dirty="0"/>
              <a:t>TABLE </a:t>
            </a:r>
            <a:r>
              <a:rPr lang="en-GB" sz="2400" dirty="0" err="1"/>
              <a:t>table_name</a:t>
            </a:r>
            <a:endParaRPr lang="en-GB" sz="2400" dirty="0"/>
          </a:p>
          <a:p>
            <a:r>
              <a:rPr lang="en-GB" sz="2400" dirty="0"/>
              <a:t>	    (</a:t>
            </a:r>
            <a:r>
              <a:rPr lang="en-GB" sz="2400" dirty="0" err="1"/>
              <a:t>column_a</a:t>
            </a:r>
            <a:r>
              <a:rPr lang="en-GB" sz="2400" dirty="0"/>
              <a:t> datatype,</a:t>
            </a:r>
          </a:p>
          <a:p>
            <a:r>
              <a:rPr lang="en-GB" sz="2400" dirty="0"/>
              <a:t>	     </a:t>
            </a:r>
            <a:r>
              <a:rPr lang="en-GB" sz="2400" dirty="0" err="1"/>
              <a:t>column_b</a:t>
            </a:r>
            <a:r>
              <a:rPr lang="en-GB" sz="2400" dirty="0"/>
              <a:t> datatype CHECK </a:t>
            </a:r>
            <a:r>
              <a:rPr lang="en-GB" sz="2400" dirty="0" smtClean="0"/>
              <a:t>(length(</a:t>
            </a:r>
            <a:r>
              <a:rPr lang="en-GB" sz="2400" dirty="0" err="1" smtClean="0"/>
              <a:t>column_b</a:t>
            </a:r>
            <a:r>
              <a:rPr lang="en-GB" sz="2400" dirty="0" smtClean="0"/>
              <a:t>) </a:t>
            </a:r>
            <a:r>
              <a:rPr lang="en-GB" sz="2400" dirty="0"/>
              <a:t>=</a:t>
            </a:r>
            <a:r>
              <a:rPr lang="en-GB" sz="2400" dirty="0" smtClean="0"/>
              <a:t> 6);</a:t>
            </a:r>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50696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a table – example 3 </a:t>
            </a:r>
            <a:endParaRPr lang="en-GB" dirty="0"/>
          </a:p>
        </p:txBody>
      </p:sp>
      <p:sp>
        <p:nvSpPr>
          <p:cNvPr id="5" name="TextBox 14"/>
          <p:cNvSpPr txBox="1"/>
          <p:nvPr/>
        </p:nvSpPr>
        <p:spPr>
          <a:xfrm>
            <a:off x="400154" y="1148310"/>
            <a:ext cx="10102746" cy="341632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CREATE TABLE course</a:t>
            </a:r>
          </a:p>
          <a:p>
            <a:r>
              <a:rPr lang="en-GB" sz="2400" dirty="0"/>
              <a:t>	(</a:t>
            </a:r>
            <a:r>
              <a:rPr lang="en-GB" sz="2400" dirty="0" err="1"/>
              <a:t>course_code</a:t>
            </a:r>
            <a:r>
              <a:rPr lang="en-GB" sz="2400" dirty="0"/>
              <a:t> TEXT,</a:t>
            </a:r>
          </a:p>
          <a:p>
            <a:r>
              <a:rPr lang="en-GB" sz="2400" dirty="0"/>
              <a:t>	 </a:t>
            </a:r>
            <a:r>
              <a:rPr lang="en-GB" sz="2400" dirty="0" err="1"/>
              <a:t>course_name</a:t>
            </a:r>
            <a:r>
              <a:rPr lang="en-GB" sz="2400" dirty="0"/>
              <a:t> TEXT NOT NULL,</a:t>
            </a:r>
          </a:p>
          <a:p>
            <a:r>
              <a:rPr lang="en-GB" sz="2400" dirty="0"/>
              <a:t>	 </a:t>
            </a:r>
            <a:r>
              <a:rPr lang="en-GB" sz="2400" dirty="0" err="1"/>
              <a:t>course_level</a:t>
            </a:r>
            <a:r>
              <a:rPr lang="en-GB" sz="2400" dirty="0"/>
              <a:t> </a:t>
            </a:r>
            <a:r>
              <a:rPr lang="en-GB" sz="2400" dirty="0" smtClean="0"/>
              <a:t>TEXT CHECK (</a:t>
            </a:r>
            <a:r>
              <a:rPr lang="en-GB" sz="2400" dirty="0" err="1" smtClean="0"/>
              <a:t>course_level</a:t>
            </a:r>
            <a:r>
              <a:rPr lang="en-GB" sz="2400" dirty="0" smtClean="0"/>
              <a:t> IN (‘</a:t>
            </a:r>
            <a:r>
              <a:rPr lang="en-GB" sz="2400" dirty="0" err="1" smtClean="0"/>
              <a:t>MSc’,’BSc’,’HND</a:t>
            </a:r>
            <a:r>
              <a:rPr lang="en-GB" sz="2400" dirty="0" smtClean="0"/>
              <a:t>’)),</a:t>
            </a:r>
            <a:endParaRPr lang="en-GB" sz="2400" dirty="0"/>
          </a:p>
          <a:p>
            <a:r>
              <a:rPr lang="en-GB" sz="2400" dirty="0"/>
              <a:t>	CONSTRAINT </a:t>
            </a:r>
            <a:r>
              <a:rPr lang="en-GB" sz="2400" dirty="0" err="1"/>
              <a:t>course_pk</a:t>
            </a:r>
            <a:r>
              <a:rPr lang="en-GB" sz="2400" dirty="0"/>
              <a:t> PRIMARY KEY (</a:t>
            </a:r>
            <a:r>
              <a:rPr lang="en-GB" sz="2400" dirty="0" err="1"/>
              <a:t>course_code</a:t>
            </a:r>
            <a:r>
              <a:rPr lang="en-GB" sz="2400" dirty="0"/>
              <a:t>)</a:t>
            </a:r>
          </a:p>
          <a:p>
            <a:r>
              <a:rPr lang="en-GB" sz="2400" dirty="0"/>
              <a:t>	);</a:t>
            </a:r>
          </a:p>
          <a:p>
            <a:endParaRPr lang="en-GB" sz="2400" dirty="0" smtClean="0"/>
          </a:p>
          <a:p>
            <a:r>
              <a:rPr lang="en-GB" sz="2400" dirty="0" smtClean="0"/>
              <a:t>Above a CHECK constraint is used to implement a business rule stating that the only valid entries for </a:t>
            </a:r>
            <a:r>
              <a:rPr lang="en-GB" sz="2400" dirty="0" err="1" smtClean="0"/>
              <a:t>course_level</a:t>
            </a:r>
            <a:r>
              <a:rPr lang="en-GB" sz="2400" dirty="0" smtClean="0"/>
              <a:t> are MSc, BSc and HND.</a:t>
            </a:r>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98356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a table – example 4 </a:t>
            </a:r>
            <a:endParaRPr lang="en-GB" dirty="0"/>
          </a:p>
        </p:txBody>
      </p:sp>
      <p:sp>
        <p:nvSpPr>
          <p:cNvPr id="5" name="TextBox 14"/>
          <p:cNvSpPr txBox="1"/>
          <p:nvPr/>
        </p:nvSpPr>
        <p:spPr>
          <a:xfrm>
            <a:off x="400154" y="1148310"/>
            <a:ext cx="10102746" cy="489364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CREATE </a:t>
            </a:r>
            <a:r>
              <a:rPr lang="en-GB" sz="2400" dirty="0"/>
              <a:t>TABLE </a:t>
            </a:r>
            <a:r>
              <a:rPr lang="en-GB" sz="2400" dirty="0" err="1" smtClean="0"/>
              <a:t>course_unit</a:t>
            </a:r>
            <a:endParaRPr lang="en-GB" sz="2400" dirty="0"/>
          </a:p>
          <a:p>
            <a:r>
              <a:rPr lang="en-GB" sz="2400" dirty="0"/>
              <a:t>	</a:t>
            </a:r>
            <a:r>
              <a:rPr lang="en-GB" sz="2400" dirty="0" smtClean="0"/>
              <a:t>(</a:t>
            </a:r>
            <a:r>
              <a:rPr lang="en-GB" sz="2400" dirty="0" err="1" smtClean="0"/>
              <a:t>course_code</a:t>
            </a:r>
            <a:r>
              <a:rPr lang="en-GB" sz="2400" dirty="0" smtClean="0"/>
              <a:t> </a:t>
            </a:r>
            <a:r>
              <a:rPr lang="en-GB" sz="2400" dirty="0"/>
              <a:t>TEXT,</a:t>
            </a:r>
          </a:p>
          <a:p>
            <a:r>
              <a:rPr lang="en-GB" sz="2400" dirty="0"/>
              <a:t>	 </a:t>
            </a:r>
            <a:r>
              <a:rPr lang="en-GB" sz="2400" dirty="0" err="1" smtClean="0"/>
              <a:t>unit_code</a:t>
            </a:r>
            <a:r>
              <a:rPr lang="en-GB" sz="2400" dirty="0" smtClean="0"/>
              <a:t> TEXT</a:t>
            </a:r>
            <a:r>
              <a:rPr lang="en-GB" sz="2400" dirty="0"/>
              <a:t>,</a:t>
            </a:r>
          </a:p>
          <a:p>
            <a:r>
              <a:rPr lang="en-GB" sz="2400" dirty="0"/>
              <a:t>	CONSTRAINT </a:t>
            </a:r>
            <a:r>
              <a:rPr lang="en-GB" sz="2400" dirty="0" err="1" smtClean="0"/>
              <a:t>course_unit_pk</a:t>
            </a:r>
            <a:r>
              <a:rPr lang="en-GB" sz="2400" dirty="0" smtClean="0"/>
              <a:t> </a:t>
            </a:r>
            <a:r>
              <a:rPr lang="en-GB" sz="2400" dirty="0"/>
              <a:t>PRIMARY KEY </a:t>
            </a:r>
            <a:r>
              <a:rPr lang="en-GB" sz="2400" dirty="0" smtClean="0"/>
              <a:t>(</a:t>
            </a:r>
            <a:r>
              <a:rPr lang="en-GB" sz="2400" dirty="0" err="1" smtClean="0"/>
              <a:t>course_code</a:t>
            </a:r>
            <a:r>
              <a:rPr lang="en-GB" sz="2400" dirty="0" smtClean="0"/>
              <a:t>, 								     </a:t>
            </a:r>
            <a:r>
              <a:rPr lang="en-GB" sz="2400" dirty="0" err="1" smtClean="0"/>
              <a:t>unit_code</a:t>
            </a:r>
            <a:r>
              <a:rPr lang="en-GB" sz="2400" dirty="0"/>
              <a:t>),</a:t>
            </a:r>
          </a:p>
          <a:p>
            <a:r>
              <a:rPr lang="en-GB" sz="2400" dirty="0"/>
              <a:t>	CONSTRAINT </a:t>
            </a:r>
            <a:r>
              <a:rPr lang="en-GB" sz="2400" dirty="0" err="1" smtClean="0"/>
              <a:t>course_code</a:t>
            </a:r>
            <a:r>
              <a:rPr lang="en-GB" sz="2400" dirty="0" err="1"/>
              <a:t>_</a:t>
            </a:r>
            <a:r>
              <a:rPr lang="en-GB" sz="2400" dirty="0" err="1" smtClean="0"/>
              <a:t>fk</a:t>
            </a:r>
            <a:r>
              <a:rPr lang="en-GB" sz="2400" dirty="0" smtClean="0"/>
              <a:t> </a:t>
            </a:r>
            <a:r>
              <a:rPr lang="en-GB" sz="2400" dirty="0"/>
              <a:t>FOREIGN KEY </a:t>
            </a:r>
            <a:r>
              <a:rPr lang="en-GB" sz="2400" dirty="0" smtClean="0"/>
              <a:t>(</a:t>
            </a:r>
            <a:r>
              <a:rPr lang="en-GB" sz="2400" dirty="0" err="1" smtClean="0"/>
              <a:t>course_code</a:t>
            </a:r>
            <a:r>
              <a:rPr lang="en-GB" sz="2400" dirty="0" smtClean="0"/>
              <a:t>) </a:t>
            </a:r>
            <a:endParaRPr lang="en-GB" sz="2400" dirty="0"/>
          </a:p>
          <a:p>
            <a:r>
              <a:rPr lang="en-GB" sz="2400" dirty="0"/>
              <a:t>				REFERENCES </a:t>
            </a:r>
            <a:r>
              <a:rPr lang="en-GB" sz="2400" dirty="0" smtClean="0"/>
              <a:t>course(</a:t>
            </a:r>
            <a:r>
              <a:rPr lang="en-GB" sz="2400" dirty="0" err="1" smtClean="0"/>
              <a:t>course_code</a:t>
            </a:r>
            <a:r>
              <a:rPr lang="en-GB" sz="2400" dirty="0" smtClean="0"/>
              <a:t>),</a:t>
            </a:r>
          </a:p>
          <a:p>
            <a:r>
              <a:rPr lang="en-GB" sz="2400" dirty="0" smtClean="0"/>
              <a:t>	</a:t>
            </a:r>
            <a:r>
              <a:rPr lang="en-GB" sz="2400" dirty="0"/>
              <a:t>CONSTRAINT </a:t>
            </a:r>
            <a:r>
              <a:rPr lang="en-GB" sz="2400" dirty="0" err="1" smtClean="0"/>
              <a:t>unit_code_fk</a:t>
            </a:r>
            <a:r>
              <a:rPr lang="en-GB" sz="2400" dirty="0" smtClean="0"/>
              <a:t> </a:t>
            </a:r>
            <a:r>
              <a:rPr lang="en-GB" sz="2400" dirty="0"/>
              <a:t>FOREIGN KEY </a:t>
            </a:r>
            <a:r>
              <a:rPr lang="en-GB" sz="2400" dirty="0" smtClean="0"/>
              <a:t>(</a:t>
            </a:r>
            <a:r>
              <a:rPr lang="en-GB" sz="2400" dirty="0" err="1" smtClean="0"/>
              <a:t>unit_code</a:t>
            </a:r>
            <a:r>
              <a:rPr lang="en-GB" sz="2400" dirty="0"/>
              <a:t>) </a:t>
            </a:r>
          </a:p>
          <a:p>
            <a:r>
              <a:rPr lang="en-GB" sz="2400" dirty="0"/>
              <a:t>				REFERENCES </a:t>
            </a:r>
            <a:r>
              <a:rPr lang="en-GB" sz="2400" dirty="0" smtClean="0"/>
              <a:t>unit(</a:t>
            </a:r>
            <a:r>
              <a:rPr lang="en-GB" sz="2400" dirty="0" err="1" smtClean="0"/>
              <a:t>unit_code</a:t>
            </a:r>
            <a:r>
              <a:rPr lang="en-GB" sz="2400" dirty="0" smtClean="0"/>
              <a:t>)</a:t>
            </a:r>
            <a:endParaRPr lang="en-GB" sz="2400" dirty="0"/>
          </a:p>
          <a:p>
            <a:r>
              <a:rPr lang="en-GB" sz="2400" dirty="0"/>
              <a:t>	);</a:t>
            </a:r>
          </a:p>
          <a:p>
            <a:endParaRPr lang="en-GB" sz="2400" dirty="0" smtClean="0"/>
          </a:p>
          <a:p>
            <a:r>
              <a:rPr lang="en-GB" sz="2400" dirty="0" smtClean="0"/>
              <a:t>Above is an example of defining a compound primary key and multiple foreign key constraints.</a:t>
            </a:r>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90434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Altering tables in SQLite </a:t>
            </a:r>
            <a:endParaRPr lang="en-GB" dirty="0"/>
          </a:p>
        </p:txBody>
      </p:sp>
      <p:sp>
        <p:nvSpPr>
          <p:cNvPr id="5" name="TextBox 14"/>
          <p:cNvSpPr txBox="1"/>
          <p:nvPr/>
        </p:nvSpPr>
        <p:spPr>
          <a:xfrm>
            <a:off x="504666" y="984744"/>
            <a:ext cx="10102746" cy="60016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The implementation of the ALTER TABLE command in SQLite is basic in comparison to other database vendors in that it only allows the following to be modified:</a:t>
            </a:r>
          </a:p>
          <a:p>
            <a:endParaRPr lang="en-GB" sz="2400" dirty="0"/>
          </a:p>
          <a:p>
            <a:pPr marL="342900" indent="-342900">
              <a:buFont typeface="Arial" panose="020B0604020202020204" pitchFamily="34" charset="0"/>
              <a:buChar char="•"/>
            </a:pPr>
            <a:r>
              <a:rPr lang="en-GB" sz="2400" dirty="0" smtClean="0"/>
              <a:t>Rename the table itself</a:t>
            </a:r>
          </a:p>
          <a:p>
            <a:pPr marL="342900" indent="-342900">
              <a:buFont typeface="Arial" panose="020B0604020202020204" pitchFamily="34" charset="0"/>
              <a:buChar char="•"/>
            </a:pPr>
            <a:r>
              <a:rPr lang="en-GB" sz="2400" dirty="0" smtClean="0"/>
              <a:t>Add a column to a table</a:t>
            </a:r>
          </a:p>
          <a:p>
            <a:endParaRPr lang="en-GB" sz="2400" dirty="0" smtClean="0"/>
          </a:p>
          <a:p>
            <a:r>
              <a:rPr lang="en-GB" sz="2400" dirty="0" smtClean="0"/>
              <a:t>You cannot rename a column, change its type or add constraints with the ALTER TABLE command.</a:t>
            </a:r>
          </a:p>
          <a:p>
            <a:endParaRPr lang="en-GB" sz="2400" dirty="0"/>
          </a:p>
          <a:p>
            <a:r>
              <a:rPr lang="en-GB" sz="2400" dirty="0"/>
              <a:t>Syntax</a:t>
            </a:r>
            <a:r>
              <a:rPr lang="en-GB" sz="2400" dirty="0" smtClean="0"/>
              <a:t>:</a:t>
            </a:r>
          </a:p>
          <a:p>
            <a:r>
              <a:rPr lang="en-GB" sz="2400" dirty="0"/>
              <a:t>	</a:t>
            </a:r>
            <a:r>
              <a:rPr lang="en-GB" sz="2400" dirty="0" smtClean="0"/>
              <a:t>ALTER TABLE </a:t>
            </a:r>
            <a:r>
              <a:rPr lang="en-GB" sz="2400" dirty="0" err="1" smtClean="0"/>
              <a:t>table_name</a:t>
            </a:r>
            <a:endParaRPr lang="en-GB" sz="2400" dirty="0" smtClean="0"/>
          </a:p>
          <a:p>
            <a:r>
              <a:rPr lang="en-GB" sz="2400" dirty="0"/>
              <a:t>	</a:t>
            </a:r>
            <a:r>
              <a:rPr lang="en-GB" sz="2400" dirty="0" smtClean="0"/>
              <a:t>	RENAME TO </a:t>
            </a:r>
            <a:r>
              <a:rPr lang="en-GB" sz="2400" dirty="0" err="1" smtClean="0"/>
              <a:t>new_table_name</a:t>
            </a:r>
            <a:r>
              <a:rPr lang="en-GB" sz="2400" dirty="0" smtClean="0"/>
              <a:t>;</a:t>
            </a:r>
          </a:p>
          <a:p>
            <a:endParaRPr lang="en-GB" sz="2400" dirty="0"/>
          </a:p>
          <a:p>
            <a:r>
              <a:rPr lang="en-GB" sz="2400" dirty="0" smtClean="0"/>
              <a:t>	ALTER TABLE </a:t>
            </a:r>
            <a:r>
              <a:rPr lang="en-GB" sz="2400" dirty="0" err="1" smtClean="0"/>
              <a:t>table_name</a:t>
            </a:r>
            <a:endParaRPr lang="en-GB" sz="2400" dirty="0" smtClean="0"/>
          </a:p>
          <a:p>
            <a:r>
              <a:rPr lang="en-GB" sz="2400" dirty="0"/>
              <a:t>	</a:t>
            </a:r>
            <a:r>
              <a:rPr lang="en-GB" sz="2400" dirty="0" smtClean="0"/>
              <a:t>	ADD COLUMN </a:t>
            </a:r>
            <a:r>
              <a:rPr lang="en-GB" sz="2400" dirty="0" err="1" smtClean="0"/>
              <a:t>column_name</a:t>
            </a:r>
            <a:r>
              <a:rPr lang="en-GB" sz="2400" dirty="0" smtClean="0"/>
              <a:t> datatype; </a:t>
            </a:r>
            <a:r>
              <a:rPr lang="en-GB" sz="2400" dirty="0"/>
              <a: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17541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dropping tables </a:t>
            </a:r>
            <a:endParaRPr lang="en-GB" dirty="0"/>
          </a:p>
        </p:txBody>
      </p:sp>
      <p:sp>
        <p:nvSpPr>
          <p:cNvPr id="5" name="TextBox 14"/>
          <p:cNvSpPr txBox="1"/>
          <p:nvPr/>
        </p:nvSpPr>
        <p:spPr>
          <a:xfrm>
            <a:off x="400154" y="1148310"/>
            <a:ext cx="10102746" cy="304698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Syntax:</a:t>
            </a:r>
          </a:p>
          <a:p>
            <a:r>
              <a:rPr lang="en-GB" sz="2400" dirty="0"/>
              <a:t>	</a:t>
            </a:r>
            <a:r>
              <a:rPr lang="en-GB" sz="2400" dirty="0" smtClean="0"/>
              <a:t>DROP TABLE </a:t>
            </a:r>
            <a:r>
              <a:rPr lang="en-GB" sz="2400" dirty="0" smtClean="0">
                <a:solidFill>
                  <a:schemeClr val="accent5"/>
                </a:solidFill>
              </a:rPr>
              <a:t>IF EXISTS</a:t>
            </a:r>
            <a:r>
              <a:rPr lang="en-GB" sz="2400" dirty="0" smtClean="0"/>
              <a:t> </a:t>
            </a:r>
            <a:r>
              <a:rPr lang="en-GB" sz="2400" dirty="0" err="1" smtClean="0"/>
              <a:t>table_name</a:t>
            </a:r>
            <a:r>
              <a:rPr lang="en-GB" sz="2400" dirty="0" smtClean="0"/>
              <a:t>;</a:t>
            </a:r>
          </a:p>
          <a:p>
            <a:endParaRPr lang="en-GB" sz="2400" dirty="0"/>
          </a:p>
          <a:p>
            <a:r>
              <a:rPr lang="en-GB" sz="2400" dirty="0" smtClean="0"/>
              <a:t>e.g.</a:t>
            </a:r>
          </a:p>
          <a:p>
            <a:r>
              <a:rPr lang="en-GB" sz="2400" dirty="0" smtClean="0"/>
              <a:t>	DROP TABLE </a:t>
            </a:r>
            <a:r>
              <a:rPr lang="en-GB" sz="2400" dirty="0" err="1" smtClean="0"/>
              <a:t>course_unit</a:t>
            </a:r>
            <a:endParaRPr lang="en-GB" sz="2400" dirty="0" smtClean="0"/>
          </a:p>
          <a:p>
            <a:r>
              <a:rPr lang="en-GB" sz="2400" dirty="0"/>
              <a:t>	</a:t>
            </a:r>
            <a:r>
              <a:rPr lang="en-GB" sz="2400" dirty="0" smtClean="0"/>
              <a:t>DROP TABLE IF EXISTS </a:t>
            </a:r>
            <a:r>
              <a:rPr lang="en-GB" sz="2400" dirty="0" err="1" smtClean="0"/>
              <a:t>course_unit</a:t>
            </a:r>
            <a:r>
              <a:rPr lang="en-GB" sz="2400" dirty="0" smtClean="0"/>
              <a:t>;</a:t>
            </a:r>
          </a:p>
          <a:p>
            <a:endParaRPr lang="en-GB" sz="2400" dirty="0"/>
          </a:p>
          <a:p>
            <a:r>
              <a:rPr lang="en-GB" sz="2400" dirty="0" smtClean="0"/>
              <a:t>Optional elements are shown in </a:t>
            </a:r>
            <a:r>
              <a:rPr lang="en-GB" sz="2400" dirty="0" smtClean="0">
                <a:solidFill>
                  <a:schemeClr val="accent5"/>
                </a:solidFill>
              </a:rPr>
              <a:t>blue</a:t>
            </a:r>
            <a:endParaRPr lang="en-GB" sz="2400" dirty="0">
              <a:solidFill>
                <a:schemeClr val="accent5"/>
              </a:solidFill>
            </a:endParaRP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40767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INSERTING DATA INTO TABLES</a:t>
            </a:r>
            <a:endParaRPr lang="en-GB" dirty="0"/>
          </a:p>
        </p:txBody>
      </p:sp>
      <p:sp>
        <p:nvSpPr>
          <p:cNvPr id="5" name="TextBox 14"/>
          <p:cNvSpPr txBox="1"/>
          <p:nvPr/>
        </p:nvSpPr>
        <p:spPr>
          <a:xfrm>
            <a:off x="412854" y="1148310"/>
            <a:ext cx="10102746" cy="52629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Syntax variants:</a:t>
            </a:r>
          </a:p>
          <a:p>
            <a:endParaRPr lang="en-GB" sz="2400" dirty="0" smtClean="0"/>
          </a:p>
          <a:p>
            <a:r>
              <a:rPr lang="en-GB" sz="2400" dirty="0" smtClean="0"/>
              <a:t>To insert values into all columns of a table:</a:t>
            </a:r>
          </a:p>
          <a:p>
            <a:r>
              <a:rPr lang="en-GB" sz="2400" dirty="0"/>
              <a:t>	</a:t>
            </a:r>
            <a:r>
              <a:rPr lang="en-GB" sz="2400" dirty="0" smtClean="0"/>
              <a:t>INSERT INTO </a:t>
            </a:r>
            <a:r>
              <a:rPr lang="en-GB" sz="2400" dirty="0" err="1" smtClean="0"/>
              <a:t>table_name</a:t>
            </a:r>
            <a:endParaRPr lang="en-GB" sz="2400" dirty="0"/>
          </a:p>
          <a:p>
            <a:r>
              <a:rPr lang="en-GB" sz="2400" dirty="0" smtClean="0"/>
              <a:t>		VALUES (value1, value2, value3);</a:t>
            </a:r>
          </a:p>
          <a:p>
            <a:endParaRPr lang="en-GB" sz="2400" dirty="0" smtClean="0"/>
          </a:p>
          <a:p>
            <a:r>
              <a:rPr lang="en-GB" sz="2400" dirty="0" smtClean="0"/>
              <a:t>To insert values into a subset of the columns of a table:</a:t>
            </a:r>
            <a:endParaRPr lang="en-GB" sz="2400" dirty="0"/>
          </a:p>
          <a:p>
            <a:r>
              <a:rPr lang="en-GB" sz="2400" dirty="0" smtClean="0"/>
              <a:t>	INSERT INTO </a:t>
            </a:r>
            <a:r>
              <a:rPr lang="en-GB" sz="2400" dirty="0" err="1" smtClean="0"/>
              <a:t>table_name</a:t>
            </a:r>
            <a:r>
              <a:rPr lang="en-GB" sz="2400" dirty="0" smtClean="0"/>
              <a:t> (</a:t>
            </a:r>
            <a:r>
              <a:rPr lang="en-GB" sz="2400" dirty="0" err="1" smtClean="0"/>
              <a:t>column_a</a:t>
            </a:r>
            <a:r>
              <a:rPr lang="en-GB" sz="2400" dirty="0" smtClean="0"/>
              <a:t>, </a:t>
            </a:r>
            <a:r>
              <a:rPr lang="en-GB" sz="2400" dirty="0" err="1" smtClean="0"/>
              <a:t>column_c</a:t>
            </a:r>
            <a:r>
              <a:rPr lang="en-GB" sz="2400" dirty="0" smtClean="0"/>
              <a:t>)</a:t>
            </a:r>
          </a:p>
          <a:p>
            <a:r>
              <a:rPr lang="en-GB" sz="2400" dirty="0"/>
              <a:t>	</a:t>
            </a:r>
            <a:r>
              <a:rPr lang="en-GB" sz="2400" dirty="0" smtClean="0"/>
              <a:t>	VALUES (value_1, value2);</a:t>
            </a:r>
          </a:p>
          <a:p>
            <a:endParaRPr lang="en-GB" sz="2400" dirty="0"/>
          </a:p>
          <a:p>
            <a:r>
              <a:rPr lang="en-GB" sz="2400" dirty="0" smtClean="0"/>
              <a:t>To insert values into a table from columns in another table: </a:t>
            </a:r>
            <a:endParaRPr lang="en-GB" sz="2400" dirty="0"/>
          </a:p>
          <a:p>
            <a:r>
              <a:rPr lang="en-GB" sz="2400" dirty="0" smtClean="0"/>
              <a:t>	INSERT INTO </a:t>
            </a:r>
            <a:r>
              <a:rPr lang="en-GB" sz="2400" dirty="0" err="1" smtClean="0"/>
              <a:t>table_name</a:t>
            </a:r>
            <a:r>
              <a:rPr lang="en-GB" sz="2400" dirty="0" smtClean="0"/>
              <a:t> </a:t>
            </a:r>
            <a:r>
              <a:rPr lang="en-GB" sz="2400" dirty="0"/>
              <a:t>(</a:t>
            </a:r>
            <a:r>
              <a:rPr lang="en-GB" sz="2400" dirty="0" err="1"/>
              <a:t>column_a</a:t>
            </a:r>
            <a:r>
              <a:rPr lang="en-GB" sz="2400" dirty="0"/>
              <a:t>, </a:t>
            </a:r>
            <a:r>
              <a:rPr lang="en-GB" sz="2400" dirty="0" err="1" smtClean="0"/>
              <a:t>column_b</a:t>
            </a:r>
            <a:r>
              <a:rPr lang="en-GB" sz="2400" dirty="0" smtClean="0"/>
              <a:t>)</a:t>
            </a:r>
            <a:endParaRPr lang="en-GB" sz="2400" dirty="0"/>
          </a:p>
          <a:p>
            <a:r>
              <a:rPr lang="en-GB" sz="2400" dirty="0" smtClean="0"/>
              <a:t>		SELECT </a:t>
            </a:r>
            <a:r>
              <a:rPr lang="en-GB" sz="2400" dirty="0" err="1" smtClean="0"/>
              <a:t>column_x</a:t>
            </a:r>
            <a:r>
              <a:rPr lang="en-GB" sz="2400" dirty="0" smtClean="0"/>
              <a:t>, </a:t>
            </a:r>
            <a:r>
              <a:rPr lang="en-GB" sz="2400" dirty="0" err="1" smtClean="0"/>
              <a:t>column_y</a:t>
            </a:r>
            <a:r>
              <a:rPr lang="en-GB" sz="2400" dirty="0" smtClean="0"/>
              <a:t> FROM </a:t>
            </a:r>
            <a:r>
              <a:rPr lang="en-GB" sz="2400" dirty="0" err="1" smtClean="0"/>
              <a:t>table_z</a:t>
            </a:r>
            <a:r>
              <a:rPr lang="en-GB" sz="2400" dirty="0" smtClean="0"/>
              <a:t>;</a:t>
            </a:r>
          </a:p>
          <a:p>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382158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INSERTING DATA - </a:t>
            </a:r>
            <a:r>
              <a:rPr lang="en-GB" dirty="0" err="1" smtClean="0">
                <a:solidFill>
                  <a:schemeClr val="accent1"/>
                </a:solidFill>
              </a:rPr>
              <a:t>ExampleS</a:t>
            </a:r>
            <a:endParaRPr lang="en-GB" dirty="0"/>
          </a:p>
        </p:txBody>
      </p:sp>
      <p:sp>
        <p:nvSpPr>
          <p:cNvPr id="5" name="TextBox 14"/>
          <p:cNvSpPr txBox="1"/>
          <p:nvPr/>
        </p:nvSpPr>
        <p:spPr>
          <a:xfrm>
            <a:off x="412854" y="1148310"/>
            <a:ext cx="10102746" cy="452431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INSERT INTO </a:t>
            </a:r>
            <a:r>
              <a:rPr lang="en-GB" sz="2400" dirty="0" err="1" smtClean="0"/>
              <a:t>unit_type</a:t>
            </a:r>
            <a:endParaRPr lang="en-GB" sz="2400" dirty="0" smtClean="0"/>
          </a:p>
          <a:p>
            <a:r>
              <a:rPr lang="en-GB" sz="2400" dirty="0"/>
              <a:t>	</a:t>
            </a:r>
            <a:r>
              <a:rPr lang="en-GB" sz="2400" dirty="0" smtClean="0"/>
              <a:t>VALUES ('Basic</a:t>
            </a:r>
            <a:r>
              <a:rPr lang="en-GB" sz="2400" dirty="0"/>
              <a:t>',8</a:t>
            </a:r>
            <a:r>
              <a:rPr lang="en-GB" sz="2400" dirty="0" smtClean="0"/>
              <a:t>);</a:t>
            </a:r>
          </a:p>
          <a:p>
            <a:endParaRPr lang="en-GB" sz="2400" dirty="0"/>
          </a:p>
          <a:p>
            <a:r>
              <a:rPr lang="en-GB" sz="2400" dirty="0" smtClean="0"/>
              <a:t>INSERT INTO unit</a:t>
            </a:r>
          </a:p>
          <a:p>
            <a:r>
              <a:rPr lang="en-GB" sz="2400" dirty="0"/>
              <a:t>	</a:t>
            </a:r>
            <a:r>
              <a:rPr lang="en-GB" sz="2400" dirty="0" smtClean="0"/>
              <a:t>VALUES (‘B742',‘Hardware 1', </a:t>
            </a:r>
            <a:r>
              <a:rPr lang="en-GB" sz="2400" dirty="0"/>
              <a:t>'Basic</a:t>
            </a:r>
            <a:r>
              <a:rPr lang="en-GB" sz="2400" dirty="0" smtClean="0"/>
              <a:t>');</a:t>
            </a:r>
          </a:p>
          <a:p>
            <a:endParaRPr lang="en-GB" sz="2400" dirty="0"/>
          </a:p>
          <a:p>
            <a:r>
              <a:rPr lang="en-GB" sz="2400" dirty="0" smtClean="0"/>
              <a:t>INSERT INTO course (</a:t>
            </a:r>
            <a:r>
              <a:rPr lang="en-GB" sz="2400" dirty="0" err="1" smtClean="0"/>
              <a:t>course_code</a:t>
            </a:r>
            <a:r>
              <a:rPr lang="en-GB" sz="2400" dirty="0" smtClean="0"/>
              <a:t>, </a:t>
            </a:r>
            <a:r>
              <a:rPr lang="en-GB" sz="2400" dirty="0" err="1" smtClean="0"/>
              <a:t>course_name</a:t>
            </a:r>
            <a:r>
              <a:rPr lang="en-GB" sz="2400" dirty="0" smtClean="0"/>
              <a:t>)</a:t>
            </a:r>
          </a:p>
          <a:p>
            <a:r>
              <a:rPr lang="en-GB" sz="2400" dirty="0"/>
              <a:t>	</a:t>
            </a:r>
            <a:r>
              <a:rPr lang="en-GB" sz="2400" dirty="0" smtClean="0"/>
              <a:t>VALUES (‘B74’,’Comp Science’);</a:t>
            </a:r>
          </a:p>
          <a:p>
            <a:endParaRPr lang="en-GB" sz="2400" dirty="0" smtClean="0"/>
          </a:p>
          <a:p>
            <a:r>
              <a:rPr lang="en-GB" sz="2400" dirty="0" smtClean="0"/>
              <a:t>INSERT INTO </a:t>
            </a:r>
            <a:r>
              <a:rPr lang="en-GB" sz="2400" dirty="0" err="1" smtClean="0"/>
              <a:t>course_unit</a:t>
            </a:r>
            <a:endParaRPr lang="en-GB" sz="2400" dirty="0" smtClean="0"/>
          </a:p>
          <a:p>
            <a:r>
              <a:rPr lang="en-GB" sz="2400" dirty="0"/>
              <a:t>	</a:t>
            </a:r>
            <a:r>
              <a:rPr lang="en-GB" sz="2400" dirty="0" smtClean="0"/>
              <a:t>VALUES (‘B74,’B742’);</a:t>
            </a:r>
          </a:p>
          <a:p>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387391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Implementing A database design </a:t>
            </a:r>
            <a:endParaRPr lang="en-GB" dirty="0"/>
          </a:p>
        </p:txBody>
      </p:sp>
      <p:sp>
        <p:nvSpPr>
          <p:cNvPr id="5" name="TextBox 14"/>
          <p:cNvSpPr txBox="1"/>
          <p:nvPr/>
        </p:nvSpPr>
        <p:spPr>
          <a:xfrm>
            <a:off x="452410" y="1122910"/>
            <a:ext cx="9898753" cy="612475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Once we’ve designed a database, we need to implement that design. </a:t>
            </a:r>
          </a:p>
          <a:p>
            <a:endParaRPr lang="en-GB" altLang="en-US" sz="2800" dirty="0"/>
          </a:p>
          <a:p>
            <a:r>
              <a:rPr lang="en-GB" altLang="en-US" sz="2800" dirty="0" smtClean="0"/>
              <a:t>Up until now we have used the SELECT statement which is a Data Manipulation Language (DML) command. Now we will introduce some more DML commands and some Data Definition Language (DDL) commands in SQL that allow you to define the tables and other objects in the database.</a:t>
            </a:r>
          </a:p>
          <a:p>
            <a:endParaRPr lang="en-GB" altLang="en-US" sz="2800" dirty="0"/>
          </a:p>
          <a:p>
            <a:r>
              <a:rPr lang="en-GB" altLang="en-US" sz="2800" dirty="0"/>
              <a:t>	</a:t>
            </a:r>
            <a:r>
              <a:rPr lang="en-GB" altLang="en-US" sz="2800" u="sng" dirty="0" smtClean="0"/>
              <a:t>DDL commands</a:t>
            </a:r>
            <a:r>
              <a:rPr lang="en-GB" altLang="en-US" sz="2800" dirty="0" smtClean="0"/>
              <a:t>			</a:t>
            </a:r>
            <a:r>
              <a:rPr lang="en-GB" altLang="en-US" sz="2800" u="sng" dirty="0" smtClean="0"/>
              <a:t>DML commands</a:t>
            </a:r>
          </a:p>
          <a:p>
            <a:r>
              <a:rPr lang="en-GB" altLang="en-US" sz="2800" dirty="0"/>
              <a:t>	</a:t>
            </a:r>
            <a:r>
              <a:rPr lang="en-GB" altLang="en-US" sz="2800" dirty="0" smtClean="0"/>
              <a:t>CREATE TABLE			SELECT</a:t>
            </a:r>
          </a:p>
          <a:p>
            <a:r>
              <a:rPr lang="en-GB" altLang="en-US" sz="2800" dirty="0"/>
              <a:t>	</a:t>
            </a:r>
            <a:r>
              <a:rPr lang="en-GB" altLang="en-US" sz="2800" dirty="0" smtClean="0"/>
              <a:t>ALTER TABLE			INSERT</a:t>
            </a:r>
          </a:p>
          <a:p>
            <a:r>
              <a:rPr lang="en-GB" altLang="en-US" sz="2800" dirty="0"/>
              <a:t>	</a:t>
            </a:r>
            <a:r>
              <a:rPr lang="en-GB" altLang="en-US" sz="2800" dirty="0" smtClean="0"/>
              <a:t>DROP TABLE			UPDATE</a:t>
            </a:r>
          </a:p>
          <a:p>
            <a:r>
              <a:rPr lang="en-GB" altLang="en-US" sz="2800" dirty="0"/>
              <a:t>	</a:t>
            </a:r>
            <a:r>
              <a:rPr lang="en-GB" altLang="en-US" sz="2800" dirty="0" smtClean="0"/>
              <a:t>					DELETE</a:t>
            </a:r>
            <a:endParaRPr lang="en-GB" altLang="en-US"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72772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INSERTING DATA - errors</a:t>
            </a:r>
            <a:endParaRPr lang="en-GB" dirty="0"/>
          </a:p>
        </p:txBody>
      </p:sp>
      <p:sp>
        <p:nvSpPr>
          <p:cNvPr id="5" name="TextBox 14"/>
          <p:cNvSpPr txBox="1"/>
          <p:nvPr/>
        </p:nvSpPr>
        <p:spPr>
          <a:xfrm>
            <a:off x="387454" y="1148310"/>
            <a:ext cx="10102746" cy="452431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INSERT INTO unit</a:t>
            </a:r>
          </a:p>
          <a:p>
            <a:r>
              <a:rPr lang="en-GB" sz="2400" dirty="0"/>
              <a:t>	</a:t>
            </a:r>
            <a:r>
              <a:rPr lang="en-GB" sz="2400" dirty="0" smtClean="0"/>
              <a:t>VALUES (‘B742',‘Hardware 1', </a:t>
            </a:r>
            <a:r>
              <a:rPr lang="en-GB" sz="2400" dirty="0"/>
              <a:t>'Basic</a:t>
            </a:r>
            <a:r>
              <a:rPr lang="en-GB" sz="2400" dirty="0" smtClean="0"/>
              <a:t>');</a:t>
            </a:r>
          </a:p>
          <a:p>
            <a:endParaRPr lang="en-GB" sz="2400" dirty="0" smtClean="0"/>
          </a:p>
          <a:p>
            <a:r>
              <a:rPr lang="en-GB" sz="2400" dirty="0"/>
              <a:t>INSERT INTO unit</a:t>
            </a:r>
          </a:p>
          <a:p>
            <a:r>
              <a:rPr lang="en-GB" sz="2400" dirty="0"/>
              <a:t>	VALUES (‘B742</a:t>
            </a:r>
            <a:r>
              <a:rPr lang="en-GB" sz="2400" dirty="0" smtClean="0"/>
              <a:t>',‘Data Processing 1 ', </a:t>
            </a:r>
            <a:r>
              <a:rPr lang="en-GB" sz="2400" dirty="0"/>
              <a:t>'Basic</a:t>
            </a:r>
            <a:r>
              <a:rPr lang="en-GB" sz="2400" dirty="0" smtClean="0"/>
              <a:t>');</a:t>
            </a:r>
          </a:p>
          <a:p>
            <a:endParaRPr lang="en-GB" sz="2400" dirty="0"/>
          </a:p>
          <a:p>
            <a:r>
              <a:rPr lang="en-GB" sz="2400" dirty="0" smtClean="0"/>
              <a:t>The second INSERT will generate the following error:</a:t>
            </a:r>
          </a:p>
          <a:p>
            <a:r>
              <a:rPr lang="en-GB" sz="2400" dirty="0"/>
              <a:t>	</a:t>
            </a:r>
            <a:r>
              <a:rPr lang="en-GB" sz="2400" dirty="0" smtClean="0"/>
              <a:t>UNIQUE </a:t>
            </a:r>
            <a:r>
              <a:rPr lang="en-GB" sz="2400" dirty="0"/>
              <a:t>constraint failed: </a:t>
            </a:r>
            <a:r>
              <a:rPr lang="en-GB" sz="2400" dirty="0" err="1" smtClean="0"/>
              <a:t>unit.unit_code</a:t>
            </a:r>
            <a:endParaRPr lang="en-GB" sz="2400" dirty="0" smtClean="0"/>
          </a:p>
          <a:p>
            <a:endParaRPr lang="en-GB" sz="2400" dirty="0"/>
          </a:p>
          <a:p>
            <a:r>
              <a:rPr lang="en-GB" sz="2400" dirty="0" smtClean="0"/>
              <a:t>This is because of the PRIMARY KEY on the </a:t>
            </a:r>
            <a:r>
              <a:rPr lang="en-GB" sz="2400" dirty="0" err="1" smtClean="0"/>
              <a:t>unit_code</a:t>
            </a:r>
            <a:r>
              <a:rPr lang="en-GB" sz="2400" dirty="0" smtClean="0"/>
              <a:t> of the unit table which is enforcing uniqueness as </a:t>
            </a:r>
            <a:r>
              <a:rPr lang="en-GB" sz="2400" dirty="0" err="1" smtClean="0"/>
              <a:t>unit_code</a:t>
            </a:r>
            <a:r>
              <a:rPr lang="en-GB" sz="2400" dirty="0" smtClean="0"/>
              <a:t> B742 already exists.</a:t>
            </a:r>
            <a:endParaRPr lang="en-GB" sz="2400" dirty="0"/>
          </a:p>
          <a:p>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0960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INSERTING DATA - errors</a:t>
            </a:r>
            <a:endParaRPr lang="en-GB" dirty="0"/>
          </a:p>
        </p:txBody>
      </p:sp>
      <p:sp>
        <p:nvSpPr>
          <p:cNvPr id="5" name="TextBox 14"/>
          <p:cNvSpPr txBox="1"/>
          <p:nvPr/>
        </p:nvSpPr>
        <p:spPr>
          <a:xfrm>
            <a:off x="387454" y="1148310"/>
            <a:ext cx="10102746" cy="489364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INSERT INTO course (</a:t>
            </a:r>
            <a:r>
              <a:rPr lang="en-GB" sz="2400" dirty="0" err="1" smtClean="0"/>
              <a:t>course_code</a:t>
            </a:r>
            <a:r>
              <a:rPr lang="en-GB" sz="2400" dirty="0" smtClean="0"/>
              <a:t>, </a:t>
            </a:r>
            <a:r>
              <a:rPr lang="en-GB" sz="2400" dirty="0" err="1" smtClean="0"/>
              <a:t>course_level</a:t>
            </a:r>
            <a:r>
              <a:rPr lang="en-GB" sz="2400" dirty="0" smtClean="0"/>
              <a:t>)</a:t>
            </a:r>
          </a:p>
          <a:p>
            <a:r>
              <a:rPr lang="en-GB" sz="2400" dirty="0"/>
              <a:t>	</a:t>
            </a:r>
            <a:r>
              <a:rPr lang="en-GB" sz="2400" dirty="0" smtClean="0"/>
              <a:t>VALUES (‘B94’,’BSc’);</a:t>
            </a:r>
          </a:p>
          <a:p>
            <a:endParaRPr lang="en-GB" sz="2400" dirty="0" smtClean="0"/>
          </a:p>
          <a:p>
            <a:r>
              <a:rPr lang="en-GB" sz="2400" dirty="0"/>
              <a:t>INSERT INTO course (</a:t>
            </a:r>
            <a:r>
              <a:rPr lang="en-GB" sz="2400" dirty="0" err="1"/>
              <a:t>course_code</a:t>
            </a:r>
            <a:r>
              <a:rPr lang="en-GB" sz="2400" dirty="0"/>
              <a:t>, </a:t>
            </a:r>
            <a:r>
              <a:rPr lang="en-GB" sz="2400" dirty="0" err="1" smtClean="0"/>
              <a:t>course_name,course_level</a:t>
            </a:r>
            <a:r>
              <a:rPr lang="en-GB" sz="2400" dirty="0" smtClean="0"/>
              <a:t>)</a:t>
            </a:r>
            <a:endParaRPr lang="en-GB" sz="2400" dirty="0"/>
          </a:p>
          <a:p>
            <a:r>
              <a:rPr lang="en-GB" sz="2400" dirty="0"/>
              <a:t>	VALUES (‘B94</a:t>
            </a:r>
            <a:r>
              <a:rPr lang="en-GB" sz="2400" dirty="0" smtClean="0"/>
              <a:t>’,NULL,’BSc’);</a:t>
            </a:r>
            <a:endParaRPr lang="en-GB" sz="2400" dirty="0"/>
          </a:p>
          <a:p>
            <a:endParaRPr lang="en-GB" sz="2400" dirty="0" smtClean="0"/>
          </a:p>
          <a:p>
            <a:r>
              <a:rPr lang="en-GB" sz="2400" dirty="0" smtClean="0"/>
              <a:t>Both these INSERT commands will generate the following error:</a:t>
            </a:r>
          </a:p>
          <a:p>
            <a:r>
              <a:rPr lang="en-GB" sz="2400" dirty="0"/>
              <a:t>	NULL constraint failed: </a:t>
            </a:r>
            <a:r>
              <a:rPr lang="en-GB" sz="2400" dirty="0" err="1" smtClean="0"/>
              <a:t>course.course_name</a:t>
            </a:r>
            <a:endParaRPr lang="en-GB" sz="2400" dirty="0" smtClean="0"/>
          </a:p>
          <a:p>
            <a:endParaRPr lang="en-GB" sz="2400" dirty="0"/>
          </a:p>
          <a:p>
            <a:r>
              <a:rPr lang="en-GB" sz="2400" dirty="0" smtClean="0"/>
              <a:t>This is because we defined NOT NULL against the </a:t>
            </a:r>
            <a:r>
              <a:rPr lang="en-GB" sz="2400" dirty="0" err="1" smtClean="0"/>
              <a:t>course_name</a:t>
            </a:r>
            <a:r>
              <a:rPr lang="en-GB" sz="2400" dirty="0" smtClean="0"/>
              <a:t> column when we created the course table and we are attempting to enter a NULL value into that column.</a:t>
            </a:r>
            <a:endParaRPr lang="en-GB" sz="2400" dirty="0"/>
          </a:p>
          <a:p>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33065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INSERTING DATA - errors</a:t>
            </a:r>
            <a:endParaRPr lang="en-GB" dirty="0"/>
          </a:p>
        </p:txBody>
      </p:sp>
      <p:sp>
        <p:nvSpPr>
          <p:cNvPr id="5" name="TextBox 14"/>
          <p:cNvSpPr txBox="1"/>
          <p:nvPr/>
        </p:nvSpPr>
        <p:spPr>
          <a:xfrm>
            <a:off x="387454" y="1148310"/>
            <a:ext cx="10102746" cy="378565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INSERT </a:t>
            </a:r>
            <a:r>
              <a:rPr lang="en-GB" sz="2400" dirty="0"/>
              <a:t>INTO course (</a:t>
            </a:r>
            <a:r>
              <a:rPr lang="en-GB" sz="2400" dirty="0" err="1"/>
              <a:t>course_code</a:t>
            </a:r>
            <a:r>
              <a:rPr lang="en-GB" sz="2400" dirty="0"/>
              <a:t>, </a:t>
            </a:r>
            <a:r>
              <a:rPr lang="en-GB" sz="2400" dirty="0" err="1" smtClean="0"/>
              <a:t>course_name,course_level</a:t>
            </a:r>
            <a:r>
              <a:rPr lang="en-GB" sz="2400" dirty="0" smtClean="0"/>
              <a:t>)</a:t>
            </a:r>
            <a:endParaRPr lang="en-GB" sz="2400" dirty="0"/>
          </a:p>
          <a:p>
            <a:r>
              <a:rPr lang="en-GB" sz="2400" dirty="0"/>
              <a:t>	VALUES (‘B94’,’Comp </a:t>
            </a:r>
            <a:r>
              <a:rPr lang="en-GB" sz="2400" dirty="0" err="1"/>
              <a:t>Applications</a:t>
            </a:r>
            <a:r>
              <a:rPr lang="en-GB" sz="2400" dirty="0" err="1" smtClean="0"/>
              <a:t>’,’HNC</a:t>
            </a:r>
            <a:r>
              <a:rPr lang="en-GB" sz="2400" dirty="0" smtClean="0"/>
              <a:t>’);</a:t>
            </a:r>
            <a:endParaRPr lang="en-GB" sz="2400" dirty="0"/>
          </a:p>
          <a:p>
            <a:endParaRPr lang="en-GB" sz="2400" dirty="0" smtClean="0"/>
          </a:p>
          <a:p>
            <a:r>
              <a:rPr lang="en-GB" sz="2400" dirty="0" smtClean="0"/>
              <a:t>This command will generate the following error:</a:t>
            </a:r>
          </a:p>
          <a:p>
            <a:r>
              <a:rPr lang="en-GB" sz="2400" dirty="0"/>
              <a:t>	</a:t>
            </a:r>
            <a:r>
              <a:rPr lang="en-GB" sz="2400" dirty="0" smtClean="0"/>
              <a:t>CHECK </a:t>
            </a:r>
            <a:r>
              <a:rPr lang="en-GB" sz="2400" dirty="0"/>
              <a:t>constraint failed: </a:t>
            </a:r>
            <a:r>
              <a:rPr lang="en-GB" sz="2400" dirty="0" smtClean="0"/>
              <a:t>course</a:t>
            </a:r>
          </a:p>
          <a:p>
            <a:endParaRPr lang="en-GB" sz="2400" dirty="0"/>
          </a:p>
          <a:p>
            <a:r>
              <a:rPr lang="en-GB" sz="2400" dirty="0" smtClean="0"/>
              <a:t>This is because we defined a CHECK CONSTRAINT on the </a:t>
            </a:r>
            <a:r>
              <a:rPr lang="en-GB" sz="2400" dirty="0" err="1" smtClean="0"/>
              <a:t>course_level</a:t>
            </a:r>
            <a:r>
              <a:rPr lang="en-GB" sz="2400" dirty="0" smtClean="0"/>
              <a:t> column when we created the course table and we are attempting to enter a value which is not in the set of valid entries (‘</a:t>
            </a:r>
            <a:r>
              <a:rPr lang="en-GB" sz="2400" dirty="0" err="1" smtClean="0"/>
              <a:t>MSc’,’BSc’,’HND</a:t>
            </a:r>
            <a:r>
              <a:rPr lang="en-GB" sz="2400" dirty="0" smtClean="0"/>
              <a:t>’)</a:t>
            </a:r>
            <a:endParaRPr lang="en-GB" sz="2400" dirty="0"/>
          </a:p>
          <a:p>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01914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INSERTING DATA - errors</a:t>
            </a:r>
            <a:endParaRPr lang="en-GB" dirty="0"/>
          </a:p>
        </p:txBody>
      </p:sp>
      <p:sp>
        <p:nvSpPr>
          <p:cNvPr id="5" name="TextBox 14"/>
          <p:cNvSpPr txBox="1"/>
          <p:nvPr/>
        </p:nvSpPr>
        <p:spPr>
          <a:xfrm>
            <a:off x="387454" y="1148310"/>
            <a:ext cx="10102746" cy="563231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INSERT INTO course (</a:t>
            </a:r>
            <a:r>
              <a:rPr lang="en-GB" sz="2400" dirty="0" err="1" smtClean="0"/>
              <a:t>course_code</a:t>
            </a:r>
            <a:r>
              <a:rPr lang="en-GB" sz="2400" dirty="0" smtClean="0"/>
              <a:t>, </a:t>
            </a:r>
            <a:r>
              <a:rPr lang="en-GB" sz="2400" dirty="0" err="1" smtClean="0"/>
              <a:t>course_name</a:t>
            </a:r>
            <a:r>
              <a:rPr lang="en-GB" sz="2400" dirty="0" smtClean="0"/>
              <a:t>)</a:t>
            </a:r>
          </a:p>
          <a:p>
            <a:r>
              <a:rPr lang="en-GB" sz="2400" dirty="0"/>
              <a:t>	</a:t>
            </a:r>
            <a:r>
              <a:rPr lang="en-GB" sz="2400" dirty="0" smtClean="0"/>
              <a:t>VALUES (‘B94’,’Comp Applications’);</a:t>
            </a:r>
          </a:p>
          <a:p>
            <a:endParaRPr lang="en-GB" sz="2400" dirty="0"/>
          </a:p>
          <a:p>
            <a:r>
              <a:rPr lang="en-GB" sz="2400" dirty="0"/>
              <a:t>INSERT INTO unit</a:t>
            </a:r>
          </a:p>
          <a:p>
            <a:r>
              <a:rPr lang="en-GB" sz="2400" dirty="0"/>
              <a:t>	VALUES (‘B742',‘Hardware 1', 'Basic</a:t>
            </a:r>
            <a:r>
              <a:rPr lang="en-GB" sz="2400" dirty="0" smtClean="0"/>
              <a:t>');</a:t>
            </a:r>
          </a:p>
          <a:p>
            <a:endParaRPr lang="en-GB" sz="2400" dirty="0" smtClean="0"/>
          </a:p>
          <a:p>
            <a:r>
              <a:rPr lang="en-GB" sz="2400" dirty="0"/>
              <a:t>INSERT INTO </a:t>
            </a:r>
            <a:r>
              <a:rPr lang="en-GB" sz="2400" dirty="0" err="1" smtClean="0"/>
              <a:t>course_unit</a:t>
            </a:r>
            <a:r>
              <a:rPr lang="en-GB" sz="2400" dirty="0" smtClean="0"/>
              <a:t> </a:t>
            </a:r>
            <a:r>
              <a:rPr lang="en-GB" sz="2400" dirty="0"/>
              <a:t>(</a:t>
            </a:r>
            <a:r>
              <a:rPr lang="en-GB" sz="2400" dirty="0" err="1"/>
              <a:t>course_code</a:t>
            </a:r>
            <a:r>
              <a:rPr lang="en-GB" sz="2400" dirty="0"/>
              <a:t>, </a:t>
            </a:r>
            <a:r>
              <a:rPr lang="en-GB" sz="2400" dirty="0" err="1" smtClean="0"/>
              <a:t>unit_code</a:t>
            </a:r>
            <a:r>
              <a:rPr lang="en-GB" sz="2400" dirty="0" smtClean="0"/>
              <a:t>)</a:t>
            </a:r>
            <a:endParaRPr lang="en-GB" sz="2400" dirty="0"/>
          </a:p>
          <a:p>
            <a:r>
              <a:rPr lang="en-GB" sz="2400" dirty="0"/>
              <a:t>	VALUES (‘</a:t>
            </a:r>
            <a:r>
              <a:rPr lang="en-GB" sz="2400" dirty="0" smtClean="0"/>
              <a:t>B95’,’B742’);</a:t>
            </a:r>
            <a:endParaRPr lang="en-GB" sz="2400" dirty="0"/>
          </a:p>
          <a:p>
            <a:endParaRPr lang="en-GB" sz="2400" dirty="0" smtClean="0"/>
          </a:p>
          <a:p>
            <a:r>
              <a:rPr lang="en-GB" sz="2400" dirty="0" smtClean="0"/>
              <a:t>The third INSERT command will generate the following error:</a:t>
            </a:r>
          </a:p>
          <a:p>
            <a:r>
              <a:rPr lang="en-GB" sz="2400" dirty="0"/>
              <a:t>	FOREIGN KEY constraint </a:t>
            </a:r>
            <a:r>
              <a:rPr lang="en-GB" sz="2400" dirty="0" smtClean="0"/>
              <a:t>failed</a:t>
            </a:r>
          </a:p>
          <a:p>
            <a:endParaRPr lang="en-GB" sz="2400" dirty="0"/>
          </a:p>
          <a:p>
            <a:r>
              <a:rPr lang="en-GB" sz="2400" dirty="0" smtClean="0"/>
              <a:t>This is because of the FOREIGN KEY on the </a:t>
            </a:r>
            <a:r>
              <a:rPr lang="en-GB" sz="2400" dirty="0" err="1" smtClean="0"/>
              <a:t>course_code</a:t>
            </a:r>
            <a:r>
              <a:rPr lang="en-GB" sz="2400" dirty="0" smtClean="0"/>
              <a:t> column of the </a:t>
            </a:r>
            <a:r>
              <a:rPr lang="en-GB" sz="2400" dirty="0" err="1" smtClean="0"/>
              <a:t>course_unit</a:t>
            </a:r>
            <a:r>
              <a:rPr lang="en-GB" sz="2400" dirty="0" smtClean="0"/>
              <a:t> table which enforces any value entered must exist in the </a:t>
            </a:r>
            <a:r>
              <a:rPr lang="en-GB" sz="2400" dirty="0" err="1" smtClean="0"/>
              <a:t>course_code</a:t>
            </a:r>
            <a:r>
              <a:rPr lang="en-GB" sz="2400" dirty="0" smtClean="0"/>
              <a:t> column of the course table it references.</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42493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updating DATA IN TABLES</a:t>
            </a:r>
            <a:endParaRPr lang="en-GB" dirty="0"/>
          </a:p>
        </p:txBody>
      </p:sp>
      <p:sp>
        <p:nvSpPr>
          <p:cNvPr id="5" name="TextBox 14"/>
          <p:cNvSpPr txBox="1"/>
          <p:nvPr/>
        </p:nvSpPr>
        <p:spPr>
          <a:xfrm>
            <a:off x="350414" y="1084810"/>
            <a:ext cx="10102746" cy="60016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Syntax variants:</a:t>
            </a:r>
          </a:p>
          <a:p>
            <a:endParaRPr lang="en-GB" sz="2400" dirty="0" smtClean="0"/>
          </a:p>
          <a:p>
            <a:r>
              <a:rPr lang="en-GB" sz="2400" dirty="0" smtClean="0"/>
              <a:t>To update a single column in a table unconditionally (i.e. all rows):</a:t>
            </a:r>
          </a:p>
          <a:p>
            <a:r>
              <a:rPr lang="en-GB" sz="2400" dirty="0"/>
              <a:t>	UPDATE </a:t>
            </a:r>
            <a:r>
              <a:rPr lang="en-GB" sz="2400" dirty="0" err="1"/>
              <a:t>table_name</a:t>
            </a:r>
            <a:endParaRPr lang="en-GB" sz="2400" dirty="0"/>
          </a:p>
          <a:p>
            <a:r>
              <a:rPr lang="en-GB" sz="2400" dirty="0"/>
              <a:t>		SET </a:t>
            </a:r>
            <a:r>
              <a:rPr lang="en-GB" sz="2400" dirty="0" err="1"/>
              <a:t>column_a</a:t>
            </a:r>
            <a:r>
              <a:rPr lang="en-GB" sz="2400" dirty="0"/>
              <a:t> = </a:t>
            </a:r>
            <a:r>
              <a:rPr lang="en-GB" sz="2400" dirty="0" smtClean="0"/>
              <a:t>new_value1;</a:t>
            </a:r>
            <a:endParaRPr lang="en-GB" sz="2400" dirty="0"/>
          </a:p>
          <a:p>
            <a:endParaRPr lang="en-GB" sz="2400" dirty="0" smtClean="0"/>
          </a:p>
          <a:p>
            <a:r>
              <a:rPr lang="en-GB" sz="2400" dirty="0"/>
              <a:t>To update </a:t>
            </a:r>
            <a:r>
              <a:rPr lang="en-GB" sz="2400" dirty="0" smtClean="0"/>
              <a:t>multiple </a:t>
            </a:r>
            <a:r>
              <a:rPr lang="en-GB" sz="2400" dirty="0"/>
              <a:t>columns in a table </a:t>
            </a:r>
            <a:r>
              <a:rPr lang="en-GB" sz="2400" dirty="0" smtClean="0"/>
              <a:t>where the rows meet a certain condition:</a:t>
            </a:r>
            <a:endParaRPr lang="en-GB" sz="2400" dirty="0"/>
          </a:p>
          <a:p>
            <a:r>
              <a:rPr lang="en-GB" sz="2400" dirty="0"/>
              <a:t>	UPDATE </a:t>
            </a:r>
            <a:r>
              <a:rPr lang="en-GB" sz="2400" dirty="0" err="1"/>
              <a:t>table_name</a:t>
            </a:r>
            <a:endParaRPr lang="en-GB" sz="2400" dirty="0"/>
          </a:p>
          <a:p>
            <a:r>
              <a:rPr lang="en-GB" sz="2400" dirty="0"/>
              <a:t>		SET </a:t>
            </a:r>
            <a:r>
              <a:rPr lang="en-GB" sz="2400" dirty="0" err="1"/>
              <a:t>column_a</a:t>
            </a:r>
            <a:r>
              <a:rPr lang="en-GB" sz="2400" dirty="0"/>
              <a:t> = new_value1,</a:t>
            </a:r>
          </a:p>
          <a:p>
            <a:r>
              <a:rPr lang="en-GB" sz="2400" dirty="0"/>
              <a:t>		      </a:t>
            </a:r>
            <a:r>
              <a:rPr lang="en-GB" sz="2400" dirty="0" err="1"/>
              <a:t>column_b</a:t>
            </a:r>
            <a:r>
              <a:rPr lang="en-GB" sz="2400" dirty="0"/>
              <a:t> = new_value2 </a:t>
            </a:r>
          </a:p>
          <a:p>
            <a:r>
              <a:rPr lang="en-GB" sz="2400" dirty="0"/>
              <a:t>		WHERE </a:t>
            </a:r>
            <a:r>
              <a:rPr lang="en-GB" sz="2400" dirty="0" err="1" smtClean="0"/>
              <a:t>column_c</a:t>
            </a:r>
            <a:r>
              <a:rPr lang="en-GB" sz="2400" dirty="0" smtClean="0"/>
              <a:t> = value3;</a:t>
            </a:r>
            <a:endParaRPr lang="en-GB" sz="2400" dirty="0"/>
          </a:p>
          <a:p>
            <a:endParaRPr lang="en-GB" sz="2400" dirty="0"/>
          </a:p>
          <a:p>
            <a:r>
              <a:rPr lang="en-GB" sz="2400" dirty="0" smtClean="0"/>
              <a:t>To update a column in a table from a column in another table: </a:t>
            </a:r>
            <a:endParaRPr lang="en-GB" sz="2400" dirty="0"/>
          </a:p>
          <a:p>
            <a:r>
              <a:rPr lang="en-GB" sz="2400" dirty="0" smtClean="0"/>
              <a:t>	UPDATE </a:t>
            </a:r>
            <a:r>
              <a:rPr lang="en-GB" sz="2400" dirty="0" err="1" smtClean="0"/>
              <a:t>table_name</a:t>
            </a:r>
            <a:endParaRPr lang="en-GB" sz="2400" dirty="0" smtClean="0"/>
          </a:p>
          <a:p>
            <a:r>
              <a:rPr lang="en-GB" sz="2400" dirty="0"/>
              <a:t>	</a:t>
            </a:r>
            <a:r>
              <a:rPr lang="en-GB" sz="2400" dirty="0" smtClean="0"/>
              <a:t>	SET </a:t>
            </a:r>
            <a:r>
              <a:rPr lang="en-GB" sz="2400" dirty="0" err="1" smtClean="0"/>
              <a:t>column_a</a:t>
            </a:r>
            <a:r>
              <a:rPr lang="en-GB" sz="2400" dirty="0"/>
              <a:t> </a:t>
            </a:r>
            <a:r>
              <a:rPr lang="en-GB" sz="2400" dirty="0" smtClean="0"/>
              <a:t>= (SELECT </a:t>
            </a:r>
            <a:r>
              <a:rPr lang="en-GB" sz="2400" dirty="0" err="1" smtClean="0"/>
              <a:t>column_x</a:t>
            </a:r>
            <a:r>
              <a:rPr lang="en-GB" sz="2400" dirty="0" smtClean="0"/>
              <a:t> FROM </a:t>
            </a:r>
            <a:r>
              <a:rPr lang="en-GB" sz="2400" dirty="0" err="1" smtClean="0"/>
              <a:t>table_z</a:t>
            </a:r>
            <a:r>
              <a:rPr lang="en-GB" sz="2400" dirty="0" smtClean="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42051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updating DATA - examples</a:t>
            </a:r>
            <a:endParaRPr lang="en-GB" dirty="0"/>
          </a:p>
        </p:txBody>
      </p:sp>
      <p:sp>
        <p:nvSpPr>
          <p:cNvPr id="5" name="TextBox 14"/>
          <p:cNvSpPr txBox="1"/>
          <p:nvPr/>
        </p:nvSpPr>
        <p:spPr>
          <a:xfrm>
            <a:off x="350414" y="1084810"/>
            <a:ext cx="10102746" cy="415498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UPDATE unit</a:t>
            </a:r>
          </a:p>
          <a:p>
            <a:r>
              <a:rPr lang="en-GB" sz="2400" dirty="0"/>
              <a:t>	</a:t>
            </a:r>
            <a:r>
              <a:rPr lang="en-GB" sz="2400" dirty="0" smtClean="0"/>
              <a:t>SET </a:t>
            </a:r>
            <a:r>
              <a:rPr lang="en-GB" sz="2400" dirty="0" err="1" smtClean="0"/>
              <a:t>unit_type</a:t>
            </a:r>
            <a:r>
              <a:rPr lang="en-GB" sz="2400" dirty="0" smtClean="0"/>
              <a:t> = ‘Medium’</a:t>
            </a:r>
          </a:p>
          <a:p>
            <a:r>
              <a:rPr lang="en-GB" sz="2400" dirty="0"/>
              <a:t>	</a:t>
            </a:r>
            <a:r>
              <a:rPr lang="en-GB" sz="2400" dirty="0" smtClean="0"/>
              <a:t>WHERE </a:t>
            </a:r>
            <a:r>
              <a:rPr lang="en-GB" sz="2400" dirty="0" err="1" smtClean="0"/>
              <a:t>unit_code</a:t>
            </a:r>
            <a:r>
              <a:rPr lang="en-GB" sz="2400" dirty="0" smtClean="0"/>
              <a:t> = ‘B742’);</a:t>
            </a:r>
          </a:p>
          <a:p>
            <a:endParaRPr lang="en-GB" sz="2400" dirty="0"/>
          </a:p>
          <a:p>
            <a:r>
              <a:rPr lang="en-GB" sz="2400" dirty="0" smtClean="0"/>
              <a:t>UPDATE course</a:t>
            </a:r>
          </a:p>
          <a:p>
            <a:r>
              <a:rPr lang="en-GB" sz="2400" dirty="0"/>
              <a:t>	</a:t>
            </a:r>
            <a:r>
              <a:rPr lang="en-GB" sz="2400" dirty="0" smtClean="0"/>
              <a:t>SET </a:t>
            </a:r>
            <a:r>
              <a:rPr lang="en-GB" sz="2400" dirty="0" err="1" smtClean="0"/>
              <a:t>course_name</a:t>
            </a:r>
            <a:r>
              <a:rPr lang="en-GB" sz="2400" dirty="0" smtClean="0"/>
              <a:t> = ‘Computer Science’,</a:t>
            </a:r>
          </a:p>
          <a:p>
            <a:r>
              <a:rPr lang="en-GB" sz="2400" dirty="0"/>
              <a:t>	</a:t>
            </a:r>
            <a:r>
              <a:rPr lang="en-GB" sz="2400" dirty="0" smtClean="0"/>
              <a:t>      </a:t>
            </a:r>
            <a:r>
              <a:rPr lang="en-GB" sz="2400" dirty="0" err="1" smtClean="0"/>
              <a:t>course_level</a:t>
            </a:r>
            <a:r>
              <a:rPr lang="en-GB" sz="2400" dirty="0" smtClean="0"/>
              <a:t> = ‘BSc’</a:t>
            </a:r>
          </a:p>
          <a:p>
            <a:r>
              <a:rPr lang="en-GB" sz="2400" dirty="0"/>
              <a:t>	</a:t>
            </a:r>
            <a:r>
              <a:rPr lang="en-GB" sz="2400" dirty="0" smtClean="0"/>
              <a:t>WHERE </a:t>
            </a:r>
            <a:r>
              <a:rPr lang="en-GB" sz="2400" dirty="0" err="1" smtClean="0"/>
              <a:t>course_code</a:t>
            </a:r>
            <a:r>
              <a:rPr lang="en-GB" sz="2400" dirty="0" smtClean="0"/>
              <a:t> = ‘B74’;</a:t>
            </a:r>
          </a:p>
          <a:p>
            <a:endParaRPr lang="en-GB" sz="2400" dirty="0"/>
          </a:p>
          <a:p>
            <a:r>
              <a:rPr lang="en-GB" sz="2400" dirty="0" smtClean="0"/>
              <a:t>Note: Any primary key, foreign key and not null constraints will be enforced in UPDATE statements the same as with INSERT statements.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47624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deleting DATA from TABLES</a:t>
            </a:r>
            <a:endParaRPr lang="en-GB" dirty="0"/>
          </a:p>
        </p:txBody>
      </p:sp>
      <p:sp>
        <p:nvSpPr>
          <p:cNvPr id="5" name="TextBox 14"/>
          <p:cNvSpPr txBox="1"/>
          <p:nvPr/>
        </p:nvSpPr>
        <p:spPr>
          <a:xfrm>
            <a:off x="350414" y="1084810"/>
            <a:ext cx="10102746" cy="52629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Syntax variants:</a:t>
            </a:r>
          </a:p>
          <a:p>
            <a:endParaRPr lang="en-GB" sz="2400" dirty="0" smtClean="0"/>
          </a:p>
          <a:p>
            <a:r>
              <a:rPr lang="en-GB" sz="2400" dirty="0" smtClean="0"/>
              <a:t>To delete all rows from a table leaving an empty table:</a:t>
            </a:r>
          </a:p>
          <a:p>
            <a:r>
              <a:rPr lang="en-GB" sz="2400" dirty="0"/>
              <a:t>	</a:t>
            </a:r>
            <a:r>
              <a:rPr lang="en-GB" sz="2400" dirty="0" smtClean="0"/>
              <a:t>DELETE FROM </a:t>
            </a:r>
            <a:r>
              <a:rPr lang="en-GB" sz="2400" dirty="0" err="1" smtClean="0"/>
              <a:t>table_name</a:t>
            </a:r>
            <a:r>
              <a:rPr lang="en-GB" sz="2400" dirty="0" smtClean="0"/>
              <a:t>;</a:t>
            </a:r>
            <a:endParaRPr lang="en-GB" sz="2400" dirty="0"/>
          </a:p>
          <a:p>
            <a:endParaRPr lang="en-GB" sz="2400" dirty="0" smtClean="0"/>
          </a:p>
          <a:p>
            <a:r>
              <a:rPr lang="en-GB" sz="2400" dirty="0"/>
              <a:t>To </a:t>
            </a:r>
            <a:r>
              <a:rPr lang="en-GB" sz="2400" dirty="0" smtClean="0"/>
              <a:t>delete rows from a table where they meet a certain condition:</a:t>
            </a:r>
            <a:endParaRPr lang="en-GB" sz="2400" dirty="0"/>
          </a:p>
          <a:p>
            <a:r>
              <a:rPr lang="en-GB" sz="2400" dirty="0"/>
              <a:t>	</a:t>
            </a:r>
            <a:r>
              <a:rPr lang="en-GB" sz="2400" dirty="0" smtClean="0"/>
              <a:t>DELETE FROM </a:t>
            </a:r>
            <a:r>
              <a:rPr lang="en-GB" sz="2400" dirty="0" err="1" smtClean="0"/>
              <a:t>table_name</a:t>
            </a:r>
            <a:endParaRPr lang="en-GB" sz="2400" dirty="0" smtClean="0"/>
          </a:p>
          <a:p>
            <a:r>
              <a:rPr lang="en-GB" sz="2400" dirty="0"/>
              <a:t>	</a:t>
            </a:r>
            <a:r>
              <a:rPr lang="en-GB" sz="2400" dirty="0" smtClean="0"/>
              <a:t>	WHERE </a:t>
            </a:r>
            <a:r>
              <a:rPr lang="en-GB" sz="2400" dirty="0" err="1" smtClean="0"/>
              <a:t>column_a</a:t>
            </a:r>
            <a:r>
              <a:rPr lang="en-GB" sz="2400" dirty="0" smtClean="0"/>
              <a:t> = value;</a:t>
            </a:r>
          </a:p>
          <a:p>
            <a:endParaRPr lang="en-GB" sz="2400" dirty="0"/>
          </a:p>
          <a:p>
            <a:r>
              <a:rPr lang="en-GB" sz="2400" dirty="0" smtClean="0"/>
              <a:t>To delete rows from a table where they meet a certain condition returned from a subquery:</a:t>
            </a:r>
          </a:p>
          <a:p>
            <a:r>
              <a:rPr lang="en-GB" sz="2400" dirty="0" smtClean="0"/>
              <a:t>	DELETE </a:t>
            </a:r>
            <a:r>
              <a:rPr lang="en-GB" sz="2400" dirty="0"/>
              <a:t>FROM </a:t>
            </a:r>
            <a:r>
              <a:rPr lang="en-GB" sz="2400" dirty="0" err="1"/>
              <a:t>table_name</a:t>
            </a:r>
            <a:endParaRPr lang="en-GB" sz="2400" dirty="0"/>
          </a:p>
          <a:p>
            <a:r>
              <a:rPr lang="en-GB" sz="2400" dirty="0"/>
              <a:t>		WHERE </a:t>
            </a:r>
            <a:r>
              <a:rPr lang="en-GB" sz="2400" dirty="0" err="1" smtClean="0"/>
              <a:t>column_a</a:t>
            </a:r>
            <a:r>
              <a:rPr lang="en-GB" sz="2400" dirty="0" smtClean="0"/>
              <a:t> = (SELECT </a:t>
            </a:r>
            <a:r>
              <a:rPr lang="en-GB" sz="2400" dirty="0" err="1" smtClean="0"/>
              <a:t>column_x</a:t>
            </a:r>
            <a:r>
              <a:rPr lang="en-GB" sz="2400" dirty="0" smtClean="0"/>
              <a:t> FROM </a:t>
            </a:r>
            <a:r>
              <a:rPr lang="en-GB" sz="2400" smtClean="0"/>
              <a:t>table_z);</a:t>
            </a:r>
            <a:endParaRPr lang="en-GB" sz="2400" dirty="0"/>
          </a:p>
          <a:p>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94177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deleting DATA - examples</a:t>
            </a:r>
            <a:endParaRPr lang="en-GB" dirty="0"/>
          </a:p>
        </p:txBody>
      </p:sp>
      <p:sp>
        <p:nvSpPr>
          <p:cNvPr id="5" name="TextBox 14"/>
          <p:cNvSpPr txBox="1"/>
          <p:nvPr/>
        </p:nvSpPr>
        <p:spPr>
          <a:xfrm>
            <a:off x="363114" y="1084810"/>
            <a:ext cx="10102746" cy="2308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DELETE FROM </a:t>
            </a:r>
            <a:r>
              <a:rPr lang="en-GB" sz="2400" dirty="0" err="1" smtClean="0"/>
              <a:t>course_unit</a:t>
            </a:r>
            <a:r>
              <a:rPr lang="en-GB" sz="2400" dirty="0" smtClean="0"/>
              <a:t>;</a:t>
            </a:r>
          </a:p>
          <a:p>
            <a:endParaRPr lang="en-GB" sz="2400" dirty="0" smtClean="0"/>
          </a:p>
          <a:p>
            <a:r>
              <a:rPr lang="en-GB" sz="2400" dirty="0" smtClean="0"/>
              <a:t>DELETE FROM </a:t>
            </a:r>
            <a:r>
              <a:rPr lang="en-GB" sz="2400" dirty="0" err="1" smtClean="0"/>
              <a:t>course_unit</a:t>
            </a:r>
            <a:endParaRPr lang="en-GB" sz="2400" dirty="0" smtClean="0"/>
          </a:p>
          <a:p>
            <a:r>
              <a:rPr lang="en-GB" sz="2400" dirty="0" smtClean="0"/>
              <a:t>	WHERE </a:t>
            </a:r>
            <a:r>
              <a:rPr lang="en-GB" sz="2400" dirty="0" err="1" smtClean="0"/>
              <a:t>course_code</a:t>
            </a:r>
            <a:r>
              <a:rPr lang="en-GB" sz="2400" dirty="0" smtClean="0"/>
              <a:t> ‘B74’</a:t>
            </a:r>
          </a:p>
          <a:p>
            <a:r>
              <a:rPr lang="en-GB" sz="2400" dirty="0" smtClean="0"/>
              <a:t>	AND </a:t>
            </a:r>
            <a:r>
              <a:rPr lang="en-GB" sz="2400" dirty="0" err="1" smtClean="0"/>
              <a:t>unit_code</a:t>
            </a:r>
            <a:r>
              <a:rPr lang="en-GB" sz="2400" dirty="0" smtClean="0"/>
              <a:t> = ’B742’;</a:t>
            </a:r>
            <a:endParaRPr lang="en-GB" sz="2400" dirty="0"/>
          </a:p>
          <a:p>
            <a:endParaRPr lang="en-GB" sz="2400" dirty="0" smtClean="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86012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deleting DATA - errors</a:t>
            </a:r>
            <a:endParaRPr lang="en-GB" dirty="0"/>
          </a:p>
        </p:txBody>
      </p:sp>
      <p:sp>
        <p:nvSpPr>
          <p:cNvPr id="5" name="TextBox 14"/>
          <p:cNvSpPr txBox="1"/>
          <p:nvPr/>
        </p:nvSpPr>
        <p:spPr>
          <a:xfrm>
            <a:off x="350414" y="953300"/>
            <a:ext cx="10102746" cy="60016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INSERT </a:t>
            </a:r>
            <a:r>
              <a:rPr lang="en-GB" sz="2400" dirty="0"/>
              <a:t>INTO course (</a:t>
            </a:r>
            <a:r>
              <a:rPr lang="en-GB" sz="2400" dirty="0" err="1"/>
              <a:t>course_code</a:t>
            </a:r>
            <a:r>
              <a:rPr lang="en-GB" sz="2400" dirty="0"/>
              <a:t>, </a:t>
            </a:r>
            <a:r>
              <a:rPr lang="en-GB" sz="2400" dirty="0" err="1"/>
              <a:t>course_name</a:t>
            </a:r>
            <a:r>
              <a:rPr lang="en-GB" sz="2400" dirty="0"/>
              <a:t>)</a:t>
            </a:r>
          </a:p>
          <a:p>
            <a:r>
              <a:rPr lang="en-GB" sz="2400" dirty="0"/>
              <a:t>	VALUES (‘B74’,’Comp Science’);</a:t>
            </a:r>
          </a:p>
          <a:p>
            <a:endParaRPr lang="en-GB" sz="2400" dirty="0"/>
          </a:p>
          <a:p>
            <a:r>
              <a:rPr lang="en-GB" sz="2400" dirty="0"/>
              <a:t>INSERT INTO </a:t>
            </a:r>
            <a:r>
              <a:rPr lang="en-GB" sz="2400" dirty="0" err="1"/>
              <a:t>course_unit</a:t>
            </a:r>
            <a:endParaRPr lang="en-GB" sz="2400" dirty="0"/>
          </a:p>
          <a:p>
            <a:r>
              <a:rPr lang="en-GB" sz="2400" dirty="0"/>
              <a:t>	VALUES (‘B74,’B742’);</a:t>
            </a:r>
          </a:p>
          <a:p>
            <a:endParaRPr lang="en-GB" sz="2400" dirty="0" smtClean="0"/>
          </a:p>
          <a:p>
            <a:r>
              <a:rPr lang="en-GB" sz="2400" dirty="0" smtClean="0"/>
              <a:t>DELETE FROM course</a:t>
            </a:r>
          </a:p>
          <a:p>
            <a:r>
              <a:rPr lang="en-GB" sz="2400" dirty="0"/>
              <a:t>	</a:t>
            </a:r>
            <a:r>
              <a:rPr lang="en-GB" sz="2400" dirty="0" smtClean="0"/>
              <a:t>WHERE </a:t>
            </a:r>
            <a:r>
              <a:rPr lang="en-GB" sz="2400" dirty="0" err="1" smtClean="0"/>
              <a:t>course_code</a:t>
            </a:r>
            <a:r>
              <a:rPr lang="en-GB" sz="2400" dirty="0" smtClean="0"/>
              <a:t> = ‘B74’);</a:t>
            </a:r>
          </a:p>
          <a:p>
            <a:endParaRPr lang="en-GB" sz="2400" dirty="0"/>
          </a:p>
          <a:p>
            <a:r>
              <a:rPr lang="en-GB" sz="2400" dirty="0" smtClean="0"/>
              <a:t>The delete statement will generate the following error:</a:t>
            </a:r>
          </a:p>
          <a:p>
            <a:r>
              <a:rPr lang="en-GB" sz="2400" dirty="0"/>
              <a:t>	FOREIGN KEY constraint failed</a:t>
            </a:r>
          </a:p>
          <a:p>
            <a:endParaRPr lang="en-GB" sz="2400" dirty="0"/>
          </a:p>
          <a:p>
            <a:r>
              <a:rPr lang="en-GB" sz="2400" dirty="0"/>
              <a:t>This is because </a:t>
            </a:r>
            <a:r>
              <a:rPr lang="en-GB" sz="2400" dirty="0" smtClean="0"/>
              <a:t>the </a:t>
            </a:r>
            <a:r>
              <a:rPr lang="en-GB" sz="2400" dirty="0"/>
              <a:t>FOREIGN KEY on the </a:t>
            </a:r>
            <a:r>
              <a:rPr lang="en-GB" sz="2400" dirty="0" err="1"/>
              <a:t>course_code</a:t>
            </a:r>
            <a:r>
              <a:rPr lang="en-GB" sz="2400" dirty="0"/>
              <a:t> column of the </a:t>
            </a:r>
            <a:r>
              <a:rPr lang="en-GB" sz="2400" dirty="0" err="1"/>
              <a:t>course_unit</a:t>
            </a:r>
            <a:r>
              <a:rPr lang="en-GB" sz="2400" dirty="0"/>
              <a:t> table which </a:t>
            </a:r>
            <a:r>
              <a:rPr lang="en-GB" sz="2400" dirty="0" smtClean="0"/>
              <a:t>stops a row being deleted if it’s referenced in another table. In this example, </a:t>
            </a:r>
            <a:r>
              <a:rPr lang="en-GB" sz="2400" dirty="0" err="1" smtClean="0"/>
              <a:t>course_code</a:t>
            </a:r>
            <a:r>
              <a:rPr lang="en-GB" sz="2400" dirty="0" smtClean="0"/>
              <a:t> B74 exists in the </a:t>
            </a:r>
            <a:r>
              <a:rPr lang="en-GB" sz="2400" dirty="0" err="1" smtClean="0"/>
              <a:t>course_unit</a:t>
            </a:r>
            <a:r>
              <a:rPr lang="en-GB" sz="2400" dirty="0" smtClean="0"/>
              <a:t> table.</a:t>
            </a:r>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30562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Transaction control</a:t>
            </a:r>
            <a:endParaRPr lang="en-GB" dirty="0"/>
          </a:p>
        </p:txBody>
      </p:sp>
      <p:sp>
        <p:nvSpPr>
          <p:cNvPr id="5" name="TextBox 14"/>
          <p:cNvSpPr txBox="1"/>
          <p:nvPr/>
        </p:nvSpPr>
        <p:spPr>
          <a:xfrm>
            <a:off x="350414" y="1084810"/>
            <a:ext cx="10102746" cy="489364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When we make changes to a database using INSERT, UPDATE or DELETE statements, by </a:t>
            </a:r>
            <a:r>
              <a:rPr lang="en-GB" sz="2400" dirty="0"/>
              <a:t>default, SQLite operates in auto-commit </a:t>
            </a:r>
            <a:r>
              <a:rPr lang="en-GB" sz="2400" dirty="0" smtClean="0"/>
              <a:t>mode</a:t>
            </a:r>
            <a:r>
              <a:rPr lang="en-GB" sz="2400" dirty="0"/>
              <a:t> </a:t>
            </a:r>
            <a:r>
              <a:rPr lang="en-GB" sz="2400" dirty="0" smtClean="0"/>
              <a:t>which </a:t>
            </a:r>
            <a:r>
              <a:rPr lang="en-GB" sz="2400" dirty="0"/>
              <a:t>means that for each command, SQLite starts, processes, and commits the </a:t>
            </a:r>
            <a:r>
              <a:rPr lang="en-GB" sz="2400" dirty="0" smtClean="0"/>
              <a:t>changes automatically. This is an implicit transaction.</a:t>
            </a:r>
          </a:p>
          <a:p>
            <a:endParaRPr lang="en-GB" sz="2400" dirty="0"/>
          </a:p>
          <a:p>
            <a:r>
              <a:rPr lang="en-GB" sz="2400" dirty="0" smtClean="0"/>
              <a:t>You can however, change the behaviour of this by explicitly opening a transaction using the following command:</a:t>
            </a:r>
          </a:p>
          <a:p>
            <a:endParaRPr lang="en-GB" sz="2400" dirty="0"/>
          </a:p>
          <a:p>
            <a:r>
              <a:rPr lang="en-GB" sz="2400" dirty="0" smtClean="0"/>
              <a:t>	BEGIN TRANSACTION;</a:t>
            </a:r>
          </a:p>
          <a:p>
            <a:endParaRPr lang="en-GB" sz="2400" dirty="0"/>
          </a:p>
          <a:p>
            <a:r>
              <a:rPr lang="en-GB" sz="2400" dirty="0" smtClean="0"/>
              <a:t>Once you’ve made the changes to the database, you then need to explicitly issue a COMMIT; (to save) or ROLLBACK; (to abort) those changes.</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45643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Datatypes </a:t>
            </a:r>
            <a:endParaRPr lang="en-GB" dirty="0"/>
          </a:p>
        </p:txBody>
      </p:sp>
      <p:sp>
        <p:nvSpPr>
          <p:cNvPr id="5" name="TextBox 14"/>
          <p:cNvSpPr txBox="1"/>
          <p:nvPr/>
        </p:nvSpPr>
        <p:spPr>
          <a:xfrm>
            <a:off x="452410" y="11229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When you create new tables, you need to define what datatypes each column will have.</a:t>
            </a:r>
          </a:p>
          <a:p>
            <a:endParaRPr lang="en-GB" altLang="en-US" sz="2800" dirty="0"/>
          </a:p>
          <a:p>
            <a:r>
              <a:rPr lang="en-GB" sz="2800" dirty="0"/>
              <a:t>If </a:t>
            </a:r>
            <a:r>
              <a:rPr lang="en-GB" sz="2800" dirty="0" smtClean="0"/>
              <a:t>you’re already familiar with other </a:t>
            </a:r>
            <a:r>
              <a:rPr lang="en-GB" sz="2800" dirty="0"/>
              <a:t>database systems such as </a:t>
            </a:r>
            <a:r>
              <a:rPr lang="en-GB" sz="2800" dirty="0" smtClean="0"/>
              <a:t>Oracle or SQL Server, you’ll know that </a:t>
            </a:r>
            <a:r>
              <a:rPr lang="en-GB" sz="2800" dirty="0"/>
              <a:t>they use </a:t>
            </a:r>
            <a:r>
              <a:rPr lang="en-GB" sz="2800" i="1" dirty="0">
                <a:solidFill>
                  <a:srgbClr val="FF0000"/>
                </a:solidFill>
              </a:rPr>
              <a:t>static typing</a:t>
            </a:r>
            <a:r>
              <a:rPr lang="en-GB" sz="2800" dirty="0"/>
              <a:t>. </a:t>
            </a:r>
            <a:r>
              <a:rPr lang="en-GB" sz="2800" dirty="0" smtClean="0"/>
              <a:t>This </a:t>
            </a:r>
            <a:r>
              <a:rPr lang="en-GB" sz="2800" dirty="0"/>
              <a:t>means when you declare a column with a specific data type, that column can </a:t>
            </a:r>
            <a:r>
              <a:rPr lang="en-GB" sz="2800" dirty="0" smtClean="0"/>
              <a:t>only store data </a:t>
            </a:r>
            <a:r>
              <a:rPr lang="en-GB" sz="2800" dirty="0"/>
              <a:t>of the declared data type</a:t>
            </a:r>
            <a:r>
              <a:rPr lang="en-GB" sz="2800" dirty="0" smtClean="0"/>
              <a:t>.</a:t>
            </a:r>
          </a:p>
          <a:p>
            <a:endParaRPr lang="en-GB" sz="2800" dirty="0"/>
          </a:p>
          <a:p>
            <a:r>
              <a:rPr lang="en-GB" sz="2800" dirty="0" smtClean="0"/>
              <a:t>SQLite, by contrast, </a:t>
            </a:r>
            <a:r>
              <a:rPr lang="en-GB" sz="2800" dirty="0"/>
              <a:t>uses </a:t>
            </a:r>
            <a:r>
              <a:rPr lang="en-GB" sz="2800" i="1" dirty="0">
                <a:solidFill>
                  <a:srgbClr val="FF0000"/>
                </a:solidFill>
              </a:rPr>
              <a:t>dynamic </a:t>
            </a:r>
            <a:r>
              <a:rPr lang="en-GB" sz="2800" i="1" dirty="0" smtClean="0">
                <a:solidFill>
                  <a:srgbClr val="FF0000"/>
                </a:solidFill>
              </a:rPr>
              <a:t>typing </a:t>
            </a:r>
            <a:r>
              <a:rPr lang="en-GB" sz="2800" i="1" dirty="0" smtClean="0"/>
              <a:t>which means that</a:t>
            </a:r>
            <a:r>
              <a:rPr lang="en-GB" sz="2800" dirty="0" smtClean="0"/>
              <a:t> the </a:t>
            </a:r>
            <a:r>
              <a:rPr lang="en-GB" sz="2800" dirty="0"/>
              <a:t>value stored in a column determines its data type, not the column’s data type.</a:t>
            </a:r>
          </a:p>
          <a:p>
            <a:endParaRPr lang="en-GB" altLang="en-US"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371134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Transaction control</a:t>
            </a:r>
            <a:endParaRPr lang="en-GB" dirty="0"/>
          </a:p>
        </p:txBody>
      </p:sp>
      <p:sp>
        <p:nvSpPr>
          <p:cNvPr id="5" name="TextBox 14"/>
          <p:cNvSpPr txBox="1"/>
          <p:nvPr/>
        </p:nvSpPr>
        <p:spPr>
          <a:xfrm>
            <a:off x="504666" y="953300"/>
            <a:ext cx="10102746" cy="60016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smtClean="0"/>
              <a:t>BEGIN TRANSACTION;</a:t>
            </a:r>
          </a:p>
          <a:p>
            <a:endParaRPr lang="en-GB" sz="2400" dirty="0" smtClean="0"/>
          </a:p>
          <a:p>
            <a:r>
              <a:rPr lang="en-GB" sz="2400" dirty="0"/>
              <a:t>DELETE FROM </a:t>
            </a:r>
            <a:r>
              <a:rPr lang="en-GB" sz="2400" dirty="0" smtClean="0"/>
              <a:t>PRICE </a:t>
            </a:r>
            <a:r>
              <a:rPr lang="en-GB" sz="2400" dirty="0"/>
              <a:t>WHERE PRODID=200380;</a:t>
            </a:r>
          </a:p>
          <a:p>
            <a:r>
              <a:rPr lang="en-GB" sz="2400" dirty="0"/>
              <a:t>DELETE FROM PRODUCT WHERE PRODID=200380;</a:t>
            </a:r>
            <a:endParaRPr lang="en-GB" sz="2400" dirty="0" smtClean="0"/>
          </a:p>
          <a:p>
            <a:endParaRPr lang="en-GB" sz="2400" dirty="0"/>
          </a:p>
          <a:p>
            <a:r>
              <a:rPr lang="en-GB" sz="2400" dirty="0" smtClean="0"/>
              <a:t>If the first delete succeeds but then the second one fails (due to a foreign key constraint as there are rows in the item table for </a:t>
            </a:r>
            <a:r>
              <a:rPr lang="en-GB" sz="2400" dirty="0" err="1" smtClean="0"/>
              <a:t>prodid</a:t>
            </a:r>
            <a:r>
              <a:rPr lang="en-GB" sz="2400" dirty="0" smtClean="0"/>
              <a:t> 200380), we don’t want the first delete to be saved so we would issue the following command to abort the transaction:</a:t>
            </a:r>
          </a:p>
          <a:p>
            <a:endParaRPr lang="en-GB" sz="2400" dirty="0"/>
          </a:p>
          <a:p>
            <a:r>
              <a:rPr lang="en-GB" sz="2400" dirty="0" smtClean="0"/>
              <a:t>ROLLBACK;</a:t>
            </a:r>
          </a:p>
          <a:p>
            <a:endParaRPr lang="en-GB" sz="2400" dirty="0"/>
          </a:p>
          <a:p>
            <a:r>
              <a:rPr lang="en-GB" sz="2400" dirty="0" smtClean="0"/>
              <a:t>If both delete statements work correctly, we can issue the following command to save both changes:</a:t>
            </a:r>
          </a:p>
          <a:p>
            <a:endParaRPr lang="en-GB" sz="2400" dirty="0"/>
          </a:p>
          <a:p>
            <a:r>
              <a:rPr lang="en-GB" sz="2400" dirty="0" smtClean="0"/>
              <a:t>COMMIT;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23901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Important settings in </a:t>
            </a:r>
            <a:r>
              <a:rPr lang="en-GB" dirty="0" err="1" smtClean="0">
                <a:solidFill>
                  <a:schemeClr val="accent1"/>
                </a:solidFill>
              </a:rPr>
              <a:t>sqlite</a:t>
            </a:r>
            <a:r>
              <a:rPr lang="en-GB" dirty="0" smtClean="0">
                <a:solidFill>
                  <a:schemeClr val="accent1"/>
                </a:solidFill>
              </a:rPr>
              <a:t> </a:t>
            </a:r>
            <a:endParaRPr lang="en-GB" dirty="0"/>
          </a:p>
        </p:txBody>
      </p:sp>
      <p:sp>
        <p:nvSpPr>
          <p:cNvPr id="5" name="TextBox 14"/>
          <p:cNvSpPr txBox="1"/>
          <p:nvPr/>
        </p:nvSpPr>
        <p:spPr>
          <a:xfrm>
            <a:off x="400154" y="1161010"/>
            <a:ext cx="10102746" cy="341632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PRAGMA </a:t>
            </a:r>
            <a:r>
              <a:rPr lang="en-GB" sz="2400" dirty="0" err="1"/>
              <a:t>foreign_keys</a:t>
            </a:r>
            <a:r>
              <a:rPr lang="en-GB" sz="2400" dirty="0"/>
              <a:t> = ON</a:t>
            </a:r>
            <a:r>
              <a:rPr lang="en-GB" sz="2400" dirty="0" smtClean="0"/>
              <a:t>; - Enables foreign key constraint checks</a:t>
            </a:r>
          </a:p>
          <a:p>
            <a:r>
              <a:rPr lang="en-GB" sz="2400" dirty="0"/>
              <a:t>PRAGMA </a:t>
            </a:r>
            <a:r>
              <a:rPr lang="en-GB" sz="2400" dirty="0" err="1"/>
              <a:t>foreign_keys</a:t>
            </a:r>
            <a:r>
              <a:rPr lang="en-GB" sz="2400" dirty="0"/>
              <a:t> = </a:t>
            </a:r>
            <a:r>
              <a:rPr lang="en-GB" sz="2400" dirty="0" smtClean="0"/>
              <a:t>OFF; </a:t>
            </a:r>
            <a:r>
              <a:rPr lang="en-GB" sz="2400" dirty="0"/>
              <a:t>- </a:t>
            </a:r>
            <a:r>
              <a:rPr lang="en-GB" sz="2400" dirty="0" smtClean="0"/>
              <a:t>Disables </a:t>
            </a:r>
            <a:r>
              <a:rPr lang="en-GB" sz="2400" dirty="0"/>
              <a:t>foreign key constraint </a:t>
            </a:r>
            <a:r>
              <a:rPr lang="en-GB" sz="2400" dirty="0" smtClean="0"/>
              <a:t>checks</a:t>
            </a:r>
          </a:p>
          <a:p>
            <a:endParaRPr lang="en-GB" sz="2400" dirty="0"/>
          </a:p>
          <a:p>
            <a:r>
              <a:rPr lang="en-GB" sz="2400" dirty="0" smtClean="0"/>
              <a:t>By default, foreign key constraint checks are disabled so they should be enabled before populating data in a database.</a:t>
            </a:r>
          </a:p>
          <a:p>
            <a:endParaRPr lang="en-GB" sz="2400" dirty="0"/>
          </a:p>
          <a:p>
            <a:r>
              <a:rPr lang="en-GB" sz="2400" dirty="0" smtClean="0"/>
              <a:t>Sometimes it is necessary to temporarily disable foreign key constraints checks whilst performing maintenance and then enable them again afterwards.</a:t>
            </a:r>
            <a:endParaRPr lang="en-GB" sz="24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96139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SQLITE Datatypes </a:t>
            </a:r>
            <a:endParaRPr lang="en-GB" dirty="0"/>
          </a:p>
        </p:txBody>
      </p:sp>
      <p:sp>
        <p:nvSpPr>
          <p:cNvPr id="5" name="TextBox 14"/>
          <p:cNvSpPr txBox="1"/>
          <p:nvPr/>
        </p:nvSpPr>
        <p:spPr>
          <a:xfrm>
            <a:off x="452410" y="11229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Due to its dynamic typing system, when we create a new table in SQLite, the data types we decide to assign to each column will be appropriate to what values we expect to be stored in each column but unlike other database vendors, SQLite will not enforce this.</a:t>
            </a:r>
          </a:p>
          <a:p>
            <a:endParaRPr lang="en-GB" altLang="en-US" sz="2800" dirty="0"/>
          </a:p>
          <a:p>
            <a:r>
              <a:rPr lang="en-GB" altLang="en-US" sz="2800" dirty="0" smtClean="0"/>
              <a:t>SQLite provides the following main datatypes:</a:t>
            </a:r>
          </a:p>
          <a:p>
            <a:endParaRPr lang="en-GB" altLang="en-US" sz="2800" dirty="0"/>
          </a:p>
          <a:p>
            <a:r>
              <a:rPr lang="en-GB" altLang="en-US" sz="2800" dirty="0" smtClean="0"/>
              <a:t>	TEXT		U</a:t>
            </a:r>
            <a:r>
              <a:rPr lang="en-GB" sz="2800" dirty="0" smtClean="0"/>
              <a:t>sed </a:t>
            </a:r>
            <a:r>
              <a:rPr lang="en-GB" sz="2800" dirty="0"/>
              <a:t>to store character data. </a:t>
            </a:r>
            <a:endParaRPr lang="en-GB" altLang="en-US" sz="2800" dirty="0" smtClean="0"/>
          </a:p>
          <a:p>
            <a:r>
              <a:rPr lang="en-GB" altLang="en-US" sz="2800" dirty="0" smtClean="0"/>
              <a:t>	INTEGER	Used to store whole numbers (+ or -)</a:t>
            </a:r>
          </a:p>
          <a:p>
            <a:r>
              <a:rPr lang="en-GB" altLang="en-US" sz="2800" dirty="0" smtClean="0"/>
              <a:t>	REAL		Used to store numbers with decimal places</a:t>
            </a:r>
          </a:p>
          <a:p>
            <a:r>
              <a:rPr lang="en-GB" altLang="en-US" sz="2800" dirty="0" smtClean="0"/>
              <a:t>	BLOB		Used to store all other types of values</a:t>
            </a:r>
          </a:p>
          <a:p>
            <a:r>
              <a:rPr lang="en-GB" altLang="en-US" sz="2800" dirty="0"/>
              <a:t>	</a:t>
            </a:r>
            <a:r>
              <a:rPr lang="en-GB" altLang="en-US" sz="2800" dirty="0" smtClean="0"/>
              <a:t>		such as images, multimedia, files etc.</a:t>
            </a:r>
            <a:endParaRPr lang="en-GB" altLang="en-US"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183664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tables - examples </a:t>
            </a:r>
            <a:endParaRPr lang="en-GB" dirty="0"/>
          </a:p>
        </p:txBody>
      </p:sp>
      <p:sp>
        <p:nvSpPr>
          <p:cNvPr id="5" name="TextBox 14"/>
          <p:cNvSpPr txBox="1"/>
          <p:nvPr/>
        </p:nvSpPr>
        <p:spPr>
          <a:xfrm>
            <a:off x="452410" y="1122910"/>
            <a:ext cx="9898753" cy="52322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Recall the course unit database design from last week:</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
        <p:nvSpPr>
          <p:cNvPr id="6" name="Rectangle 5"/>
          <p:cNvSpPr/>
          <p:nvPr/>
        </p:nvSpPr>
        <p:spPr>
          <a:xfrm>
            <a:off x="2463800" y="2102384"/>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t>C</a:t>
            </a:r>
            <a:r>
              <a:rPr lang="en-GB" u="sng" dirty="0" smtClean="0">
                <a:solidFill>
                  <a:schemeClr val="tx1"/>
                </a:solidFill>
              </a:rPr>
              <a:t>COURSE</a:t>
            </a:r>
          </a:p>
          <a:p>
            <a:pPr algn="ctr"/>
            <a:endParaRPr lang="en-GB" u="sng" dirty="0" smtClean="0">
              <a:solidFill>
                <a:schemeClr val="tx1"/>
              </a:solidFill>
            </a:endParaRPr>
          </a:p>
          <a:p>
            <a:r>
              <a:rPr lang="en-GB" u="sng" dirty="0" smtClean="0">
                <a:solidFill>
                  <a:schemeClr val="tx1"/>
                </a:solidFill>
              </a:rPr>
              <a:t>Course code</a:t>
            </a:r>
          </a:p>
          <a:p>
            <a:r>
              <a:rPr lang="en-GB" dirty="0" smtClean="0">
                <a:solidFill>
                  <a:schemeClr val="tx1"/>
                </a:solidFill>
              </a:rPr>
              <a:t>Course name</a:t>
            </a:r>
          </a:p>
          <a:p>
            <a:r>
              <a:rPr lang="en-GB" dirty="0" smtClean="0">
                <a:solidFill>
                  <a:schemeClr val="tx1"/>
                </a:solidFill>
              </a:rPr>
              <a:t>Course level</a:t>
            </a:r>
          </a:p>
        </p:txBody>
      </p:sp>
      <p:sp>
        <p:nvSpPr>
          <p:cNvPr id="8" name="Rectangle 7"/>
          <p:cNvSpPr/>
          <p:nvPr/>
        </p:nvSpPr>
        <p:spPr>
          <a:xfrm>
            <a:off x="6184900" y="5006133"/>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t>C</a:t>
            </a:r>
            <a:r>
              <a:rPr lang="en-GB" u="sng" dirty="0" smtClean="0">
                <a:solidFill>
                  <a:schemeClr val="tx1"/>
                </a:solidFill>
              </a:rPr>
              <a:t>UNIT</a:t>
            </a:r>
          </a:p>
          <a:p>
            <a:pPr algn="ctr"/>
            <a:endParaRPr lang="en-GB" u="sng" dirty="0" smtClean="0">
              <a:solidFill>
                <a:schemeClr val="tx1"/>
              </a:solidFill>
            </a:endParaRPr>
          </a:p>
          <a:p>
            <a:r>
              <a:rPr lang="en-GB" u="sng" dirty="0" smtClean="0">
                <a:solidFill>
                  <a:schemeClr val="tx1"/>
                </a:solidFill>
              </a:rPr>
              <a:t>Unit code</a:t>
            </a:r>
          </a:p>
          <a:p>
            <a:r>
              <a:rPr lang="en-GB" dirty="0" smtClean="0">
                <a:solidFill>
                  <a:schemeClr val="tx1"/>
                </a:solidFill>
              </a:rPr>
              <a:t>Unit name</a:t>
            </a:r>
          </a:p>
          <a:p>
            <a:r>
              <a:rPr lang="en-GB" dirty="0" smtClean="0">
                <a:solidFill>
                  <a:schemeClr val="tx1"/>
                </a:solidFill>
              </a:rPr>
              <a:t>* Unit type</a:t>
            </a:r>
          </a:p>
        </p:txBody>
      </p:sp>
      <p:sp>
        <p:nvSpPr>
          <p:cNvPr id="9" name="Rectangle 8"/>
          <p:cNvSpPr/>
          <p:nvPr/>
        </p:nvSpPr>
        <p:spPr>
          <a:xfrm>
            <a:off x="2463800" y="5006133"/>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solidFill>
                  <a:schemeClr val="tx1"/>
                </a:solidFill>
              </a:rPr>
              <a:t>COURSE UNIT</a:t>
            </a:r>
          </a:p>
          <a:p>
            <a:endParaRPr lang="en-GB" u="sng" dirty="0">
              <a:solidFill>
                <a:schemeClr val="tx1"/>
              </a:solidFill>
            </a:endParaRPr>
          </a:p>
          <a:p>
            <a:r>
              <a:rPr lang="en-GB" u="sng" dirty="0" smtClean="0">
                <a:solidFill>
                  <a:schemeClr val="tx1"/>
                </a:solidFill>
              </a:rPr>
              <a:t>* Course code</a:t>
            </a:r>
          </a:p>
          <a:p>
            <a:r>
              <a:rPr lang="en-GB" dirty="0" smtClean="0">
                <a:solidFill>
                  <a:schemeClr val="tx1"/>
                </a:solidFill>
              </a:rPr>
              <a:t>* </a:t>
            </a:r>
            <a:r>
              <a:rPr lang="en-GB" u="sng" dirty="0" smtClean="0">
                <a:solidFill>
                  <a:schemeClr val="tx1"/>
                </a:solidFill>
              </a:rPr>
              <a:t>Unit code</a:t>
            </a:r>
          </a:p>
          <a:p>
            <a:endParaRPr lang="en-GB" dirty="0" smtClean="0">
              <a:solidFill>
                <a:schemeClr val="tx1"/>
              </a:solidFill>
            </a:endParaRPr>
          </a:p>
        </p:txBody>
      </p:sp>
      <p:sp>
        <p:nvSpPr>
          <p:cNvPr id="10" name="Rectangle 9"/>
          <p:cNvSpPr/>
          <p:nvPr/>
        </p:nvSpPr>
        <p:spPr>
          <a:xfrm>
            <a:off x="6184900" y="2115084"/>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solidFill>
                  <a:schemeClr val="tx1"/>
                </a:solidFill>
              </a:rPr>
              <a:t>UNIT TYPE</a:t>
            </a:r>
          </a:p>
          <a:p>
            <a:endParaRPr lang="en-GB" u="sng" dirty="0">
              <a:solidFill>
                <a:schemeClr val="tx1"/>
              </a:solidFill>
            </a:endParaRPr>
          </a:p>
          <a:p>
            <a:r>
              <a:rPr lang="en-GB" u="sng" dirty="0" smtClean="0">
                <a:solidFill>
                  <a:schemeClr val="tx1"/>
                </a:solidFill>
              </a:rPr>
              <a:t>Unit type name</a:t>
            </a:r>
          </a:p>
          <a:p>
            <a:r>
              <a:rPr lang="en-GB" dirty="0" smtClean="0">
                <a:solidFill>
                  <a:schemeClr val="tx1"/>
                </a:solidFill>
              </a:rPr>
              <a:t>Points</a:t>
            </a:r>
          </a:p>
          <a:p>
            <a:endParaRPr lang="en-GB" dirty="0" smtClean="0">
              <a:solidFill>
                <a:schemeClr val="tx1"/>
              </a:solidFill>
            </a:endParaRPr>
          </a:p>
        </p:txBody>
      </p:sp>
      <p:cxnSp>
        <p:nvCxnSpPr>
          <p:cNvPr id="11" name="Straight Connector 10"/>
          <p:cNvCxnSpPr>
            <a:stCxn id="10" idx="2"/>
            <a:endCxn id="8" idx="0"/>
          </p:cNvCxnSpPr>
          <p:nvPr/>
        </p:nvCxnSpPr>
        <p:spPr>
          <a:xfrm>
            <a:off x="7372350" y="3639084"/>
            <a:ext cx="0" cy="1367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9" idx="0"/>
          </p:cNvCxnSpPr>
          <p:nvPr/>
        </p:nvCxnSpPr>
        <p:spPr>
          <a:xfrm>
            <a:off x="3651250" y="3626384"/>
            <a:ext cx="0" cy="1379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8" idx="1"/>
          </p:cNvCxnSpPr>
          <p:nvPr/>
        </p:nvCxnSpPr>
        <p:spPr>
          <a:xfrm>
            <a:off x="4838700" y="5768133"/>
            <a:ext cx="134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529173" y="4780942"/>
            <a:ext cx="122077" cy="225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51250" y="4791217"/>
            <a:ext cx="145051" cy="214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38700" y="5587464"/>
            <a:ext cx="241871" cy="180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38700" y="5768133"/>
            <a:ext cx="241871" cy="230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222733" y="4780942"/>
            <a:ext cx="149617" cy="225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72350" y="4780942"/>
            <a:ext cx="179156" cy="2251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51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Order of creating tables </a:t>
            </a:r>
            <a:endParaRPr lang="en-GB" dirty="0"/>
          </a:p>
        </p:txBody>
      </p:sp>
      <p:sp>
        <p:nvSpPr>
          <p:cNvPr id="5" name="TextBox 14"/>
          <p:cNvSpPr txBox="1"/>
          <p:nvPr/>
        </p:nvSpPr>
        <p:spPr>
          <a:xfrm>
            <a:off x="228600" y="1122910"/>
            <a:ext cx="3905179"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When you create</a:t>
            </a:r>
          </a:p>
          <a:p>
            <a:r>
              <a:rPr lang="en-GB" altLang="en-US" sz="2800" dirty="0"/>
              <a:t>t</a:t>
            </a:r>
            <a:r>
              <a:rPr lang="en-GB" altLang="en-US" sz="2800" dirty="0" smtClean="0"/>
              <a:t>ables, you need to create them in a particular order. Tables that are referenced by other tables have to be created first. In our example:</a:t>
            </a:r>
          </a:p>
          <a:p>
            <a:endParaRPr lang="en-GB" altLang="en-US" sz="2800" dirty="0"/>
          </a:p>
          <a:p>
            <a:pPr marL="514350" indent="-514350">
              <a:buAutoNum type="arabicPeriod"/>
            </a:pPr>
            <a:r>
              <a:rPr lang="en-GB" altLang="en-US" sz="2800" dirty="0" err="1" smtClean="0"/>
              <a:t>Unit_Type</a:t>
            </a:r>
            <a:endParaRPr lang="en-GB" altLang="en-US" sz="2800" dirty="0" smtClean="0"/>
          </a:p>
          <a:p>
            <a:pPr marL="514350" indent="-514350">
              <a:buAutoNum type="arabicPeriod"/>
            </a:pPr>
            <a:r>
              <a:rPr lang="en-GB" altLang="en-US" sz="2800" dirty="0" smtClean="0"/>
              <a:t>Unit</a:t>
            </a:r>
          </a:p>
          <a:p>
            <a:pPr marL="514350" indent="-514350">
              <a:buAutoNum type="arabicPeriod"/>
            </a:pPr>
            <a:r>
              <a:rPr lang="en-GB" altLang="en-US" sz="2800" dirty="0" smtClean="0"/>
              <a:t>Course</a:t>
            </a:r>
          </a:p>
          <a:p>
            <a:pPr marL="514350" indent="-514350">
              <a:buAutoNum type="arabicPeriod"/>
            </a:pPr>
            <a:r>
              <a:rPr lang="en-GB" altLang="en-US" sz="2800" dirty="0" err="1" smtClean="0"/>
              <a:t>Course_Unit</a:t>
            </a:r>
            <a:r>
              <a:rPr lang="en-GB" altLang="en-US" sz="2800" dirty="0" smtClean="0"/>
              <a: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
        <p:nvSpPr>
          <p:cNvPr id="6" name="Rectangle 5"/>
          <p:cNvSpPr/>
          <p:nvPr/>
        </p:nvSpPr>
        <p:spPr>
          <a:xfrm>
            <a:off x="4292600" y="1879240"/>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t>C</a:t>
            </a:r>
            <a:r>
              <a:rPr lang="en-GB" u="sng" dirty="0" smtClean="0">
                <a:solidFill>
                  <a:schemeClr val="tx1"/>
                </a:solidFill>
              </a:rPr>
              <a:t>COURSE</a:t>
            </a:r>
          </a:p>
          <a:p>
            <a:pPr algn="ctr"/>
            <a:endParaRPr lang="en-GB" u="sng" dirty="0" smtClean="0">
              <a:solidFill>
                <a:schemeClr val="tx1"/>
              </a:solidFill>
            </a:endParaRPr>
          </a:p>
          <a:p>
            <a:r>
              <a:rPr lang="en-GB" u="sng" dirty="0" smtClean="0">
                <a:solidFill>
                  <a:schemeClr val="tx1"/>
                </a:solidFill>
              </a:rPr>
              <a:t>Course code</a:t>
            </a:r>
          </a:p>
          <a:p>
            <a:r>
              <a:rPr lang="en-GB" dirty="0" smtClean="0">
                <a:solidFill>
                  <a:schemeClr val="tx1"/>
                </a:solidFill>
              </a:rPr>
              <a:t>Course name</a:t>
            </a:r>
          </a:p>
          <a:p>
            <a:r>
              <a:rPr lang="en-GB" dirty="0" smtClean="0">
                <a:solidFill>
                  <a:schemeClr val="tx1"/>
                </a:solidFill>
              </a:rPr>
              <a:t>Course level</a:t>
            </a:r>
          </a:p>
        </p:txBody>
      </p:sp>
      <p:sp>
        <p:nvSpPr>
          <p:cNvPr id="8" name="Rectangle 7"/>
          <p:cNvSpPr/>
          <p:nvPr/>
        </p:nvSpPr>
        <p:spPr>
          <a:xfrm>
            <a:off x="8013700" y="4782989"/>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t>C</a:t>
            </a:r>
            <a:r>
              <a:rPr lang="en-GB" u="sng" dirty="0" smtClean="0">
                <a:solidFill>
                  <a:schemeClr val="tx1"/>
                </a:solidFill>
              </a:rPr>
              <a:t>UNIT</a:t>
            </a:r>
          </a:p>
          <a:p>
            <a:pPr algn="ctr"/>
            <a:endParaRPr lang="en-GB" u="sng" dirty="0" smtClean="0">
              <a:solidFill>
                <a:schemeClr val="tx1"/>
              </a:solidFill>
            </a:endParaRPr>
          </a:p>
          <a:p>
            <a:r>
              <a:rPr lang="en-GB" u="sng" dirty="0" smtClean="0">
                <a:solidFill>
                  <a:schemeClr val="tx1"/>
                </a:solidFill>
              </a:rPr>
              <a:t>Unit code</a:t>
            </a:r>
          </a:p>
          <a:p>
            <a:r>
              <a:rPr lang="en-GB" dirty="0" smtClean="0">
                <a:solidFill>
                  <a:schemeClr val="tx1"/>
                </a:solidFill>
              </a:rPr>
              <a:t>Unit name</a:t>
            </a:r>
          </a:p>
          <a:p>
            <a:r>
              <a:rPr lang="en-GB" dirty="0" smtClean="0">
                <a:solidFill>
                  <a:schemeClr val="tx1"/>
                </a:solidFill>
              </a:rPr>
              <a:t>* Unit type</a:t>
            </a:r>
          </a:p>
        </p:txBody>
      </p:sp>
      <p:sp>
        <p:nvSpPr>
          <p:cNvPr id="9" name="Rectangle 8"/>
          <p:cNvSpPr/>
          <p:nvPr/>
        </p:nvSpPr>
        <p:spPr>
          <a:xfrm>
            <a:off x="4292600" y="4782989"/>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solidFill>
                  <a:schemeClr val="tx1"/>
                </a:solidFill>
              </a:rPr>
              <a:t>COURSE UNIT</a:t>
            </a:r>
          </a:p>
          <a:p>
            <a:endParaRPr lang="en-GB" u="sng" dirty="0">
              <a:solidFill>
                <a:schemeClr val="tx1"/>
              </a:solidFill>
            </a:endParaRPr>
          </a:p>
          <a:p>
            <a:r>
              <a:rPr lang="en-GB" u="sng" dirty="0" smtClean="0">
                <a:solidFill>
                  <a:schemeClr val="tx1"/>
                </a:solidFill>
              </a:rPr>
              <a:t>* Course code</a:t>
            </a:r>
          </a:p>
          <a:p>
            <a:r>
              <a:rPr lang="en-GB" dirty="0" smtClean="0">
                <a:solidFill>
                  <a:schemeClr val="tx1"/>
                </a:solidFill>
              </a:rPr>
              <a:t>* </a:t>
            </a:r>
            <a:r>
              <a:rPr lang="en-GB" u="sng" dirty="0" smtClean="0">
                <a:solidFill>
                  <a:schemeClr val="tx1"/>
                </a:solidFill>
              </a:rPr>
              <a:t>Unit code</a:t>
            </a:r>
          </a:p>
          <a:p>
            <a:endParaRPr lang="en-GB" dirty="0" smtClean="0">
              <a:solidFill>
                <a:schemeClr val="tx1"/>
              </a:solidFill>
            </a:endParaRPr>
          </a:p>
        </p:txBody>
      </p:sp>
      <p:sp>
        <p:nvSpPr>
          <p:cNvPr id="10" name="Rectangle 9"/>
          <p:cNvSpPr/>
          <p:nvPr/>
        </p:nvSpPr>
        <p:spPr>
          <a:xfrm>
            <a:off x="8013700" y="1891940"/>
            <a:ext cx="23749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solidFill>
                  <a:schemeClr val="tx1"/>
                </a:solidFill>
              </a:rPr>
              <a:t>UNIT TYPE</a:t>
            </a:r>
          </a:p>
          <a:p>
            <a:endParaRPr lang="en-GB" u="sng" dirty="0">
              <a:solidFill>
                <a:schemeClr val="tx1"/>
              </a:solidFill>
            </a:endParaRPr>
          </a:p>
          <a:p>
            <a:r>
              <a:rPr lang="en-GB" u="sng" dirty="0" smtClean="0">
                <a:solidFill>
                  <a:schemeClr val="tx1"/>
                </a:solidFill>
              </a:rPr>
              <a:t>Unit type name</a:t>
            </a:r>
          </a:p>
          <a:p>
            <a:r>
              <a:rPr lang="en-GB" dirty="0" smtClean="0">
                <a:solidFill>
                  <a:schemeClr val="tx1"/>
                </a:solidFill>
              </a:rPr>
              <a:t>Points</a:t>
            </a:r>
          </a:p>
          <a:p>
            <a:endParaRPr lang="en-GB" dirty="0" smtClean="0">
              <a:solidFill>
                <a:schemeClr val="tx1"/>
              </a:solidFill>
            </a:endParaRPr>
          </a:p>
        </p:txBody>
      </p:sp>
      <p:cxnSp>
        <p:nvCxnSpPr>
          <p:cNvPr id="11" name="Straight Connector 10"/>
          <p:cNvCxnSpPr>
            <a:stCxn id="10" idx="2"/>
            <a:endCxn id="8" idx="0"/>
          </p:cNvCxnSpPr>
          <p:nvPr/>
        </p:nvCxnSpPr>
        <p:spPr>
          <a:xfrm>
            <a:off x="9201150" y="3415940"/>
            <a:ext cx="0" cy="1367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9" idx="0"/>
          </p:cNvCxnSpPr>
          <p:nvPr/>
        </p:nvCxnSpPr>
        <p:spPr>
          <a:xfrm>
            <a:off x="5480050" y="3403240"/>
            <a:ext cx="0" cy="1379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8" idx="1"/>
          </p:cNvCxnSpPr>
          <p:nvPr/>
        </p:nvCxnSpPr>
        <p:spPr>
          <a:xfrm>
            <a:off x="6667500" y="5544989"/>
            <a:ext cx="134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357973" y="4557798"/>
            <a:ext cx="122077" cy="225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80050" y="4568073"/>
            <a:ext cx="145051" cy="214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67500" y="5364320"/>
            <a:ext cx="241871" cy="180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667500" y="5544989"/>
            <a:ext cx="241871" cy="230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9051533" y="4557798"/>
            <a:ext cx="149617" cy="225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201150" y="4557798"/>
            <a:ext cx="179156" cy="2251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09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a table IN </a:t>
            </a:r>
            <a:r>
              <a:rPr lang="en-GB" dirty="0" err="1" smtClean="0">
                <a:solidFill>
                  <a:schemeClr val="accent1"/>
                </a:solidFill>
              </a:rPr>
              <a:t>sqlITE</a:t>
            </a:r>
            <a:r>
              <a:rPr lang="en-GB" dirty="0" smtClean="0">
                <a:solidFill>
                  <a:schemeClr val="accent1"/>
                </a:solidFill>
              </a:rPr>
              <a:t> </a:t>
            </a:r>
            <a:endParaRPr lang="en-GB" dirty="0"/>
          </a:p>
        </p:txBody>
      </p:sp>
      <p:sp>
        <p:nvSpPr>
          <p:cNvPr id="5" name="TextBox 14"/>
          <p:cNvSpPr txBox="1"/>
          <p:nvPr/>
        </p:nvSpPr>
        <p:spPr>
          <a:xfrm>
            <a:off x="452410" y="1122910"/>
            <a:ext cx="10128504" cy="513986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Syntax for simple primary key:</a:t>
            </a:r>
            <a:endParaRPr lang="en-GB" altLang="en-US" sz="2800" dirty="0"/>
          </a:p>
          <a:p>
            <a:r>
              <a:rPr lang="en-GB" altLang="en-US" sz="2800" dirty="0" smtClean="0"/>
              <a:t>	CREATE TABLE </a:t>
            </a:r>
            <a:r>
              <a:rPr lang="en-GB" altLang="en-US" sz="2800" dirty="0" smtClean="0">
                <a:solidFill>
                  <a:schemeClr val="accent5"/>
                </a:solidFill>
              </a:rPr>
              <a:t>IF NOT EXISTS</a:t>
            </a:r>
            <a:r>
              <a:rPr lang="en-GB" altLang="en-US" sz="2800" dirty="0" smtClean="0"/>
              <a:t> </a:t>
            </a:r>
            <a:r>
              <a:rPr lang="en-GB" altLang="en-US" sz="2800" dirty="0" err="1" smtClean="0"/>
              <a:t>table_name</a:t>
            </a:r>
            <a:r>
              <a:rPr lang="en-GB" altLang="en-US" sz="2800" dirty="0" smtClean="0"/>
              <a:t> (</a:t>
            </a:r>
          </a:p>
          <a:p>
            <a:r>
              <a:rPr lang="en-GB" altLang="en-US" sz="2800" dirty="0"/>
              <a:t>	</a:t>
            </a:r>
            <a:r>
              <a:rPr lang="en-GB" altLang="en-US" sz="2800" dirty="0" smtClean="0"/>
              <a:t>	</a:t>
            </a:r>
            <a:r>
              <a:rPr lang="en-GB" altLang="en-US" sz="2800" dirty="0" err="1" smtClean="0"/>
              <a:t>column_a</a:t>
            </a:r>
            <a:r>
              <a:rPr lang="en-GB" altLang="en-US" sz="2800" dirty="0" smtClean="0"/>
              <a:t> datatype PRIMARY KEY </a:t>
            </a:r>
            <a:r>
              <a:rPr lang="en-GB" altLang="en-US" sz="2800" dirty="0" smtClean="0">
                <a:solidFill>
                  <a:srgbClr val="0070C0"/>
                </a:solidFill>
              </a:rPr>
              <a:t>AUTOINCREMENT</a:t>
            </a:r>
            <a:r>
              <a:rPr lang="en-GB" altLang="en-US" sz="2800" dirty="0" smtClean="0"/>
              <a:t>,</a:t>
            </a:r>
          </a:p>
          <a:p>
            <a:r>
              <a:rPr lang="en-GB" altLang="en-US" sz="2800" dirty="0"/>
              <a:t>	</a:t>
            </a:r>
            <a:r>
              <a:rPr lang="en-GB" altLang="en-US" sz="2800" dirty="0" smtClean="0"/>
              <a:t>	</a:t>
            </a:r>
            <a:r>
              <a:rPr lang="en-GB" altLang="en-US" sz="2800" dirty="0" err="1" smtClean="0"/>
              <a:t>column_b</a:t>
            </a:r>
            <a:r>
              <a:rPr lang="en-GB" altLang="en-US" sz="2800" dirty="0" smtClean="0"/>
              <a:t> datatype </a:t>
            </a:r>
            <a:r>
              <a:rPr lang="en-GB" altLang="en-US" sz="2800" dirty="0" smtClean="0">
                <a:solidFill>
                  <a:schemeClr val="accent5"/>
                </a:solidFill>
              </a:rPr>
              <a:t>NOT NULL</a:t>
            </a:r>
            <a:r>
              <a:rPr lang="en-GB" altLang="en-US" sz="2800" dirty="0" smtClean="0"/>
              <a:t>,</a:t>
            </a:r>
          </a:p>
          <a:p>
            <a:r>
              <a:rPr lang="en-GB" altLang="en-US" sz="2800" dirty="0"/>
              <a:t>	</a:t>
            </a:r>
            <a:r>
              <a:rPr lang="en-GB" altLang="en-US" sz="2800" dirty="0" smtClean="0"/>
              <a:t>	…</a:t>
            </a:r>
          </a:p>
          <a:p>
            <a:r>
              <a:rPr lang="en-GB" altLang="en-US" sz="2800" dirty="0"/>
              <a:t>	</a:t>
            </a:r>
            <a:r>
              <a:rPr lang="en-GB" altLang="en-US" sz="2800" dirty="0" smtClean="0"/>
              <a:t>	</a:t>
            </a:r>
            <a:r>
              <a:rPr lang="en-GB" altLang="en-US" sz="2800" dirty="0" smtClean="0">
                <a:solidFill>
                  <a:schemeClr val="accent5"/>
                </a:solidFill>
              </a:rPr>
              <a:t>CONSTRAINT </a:t>
            </a:r>
            <a:r>
              <a:rPr lang="en-GB" altLang="en-US" sz="2800" dirty="0" err="1" smtClean="0">
                <a:solidFill>
                  <a:schemeClr val="accent5"/>
                </a:solidFill>
              </a:rPr>
              <a:t>constraint_name</a:t>
            </a:r>
            <a:r>
              <a:rPr lang="en-GB" altLang="en-US" sz="2800" dirty="0" smtClean="0">
                <a:solidFill>
                  <a:schemeClr val="accent5"/>
                </a:solidFill>
              </a:rPr>
              <a:t> FOREIGN KEY (</a:t>
            </a:r>
            <a:r>
              <a:rPr lang="en-GB" altLang="en-US" sz="2800" dirty="0" err="1" smtClean="0">
                <a:solidFill>
                  <a:schemeClr val="accent5"/>
                </a:solidFill>
              </a:rPr>
              <a:t>column_b</a:t>
            </a:r>
            <a:r>
              <a:rPr lang="en-GB" altLang="en-US" sz="2800" dirty="0" smtClean="0">
                <a:solidFill>
                  <a:schemeClr val="accent5"/>
                </a:solidFill>
              </a:rPr>
              <a:t>) REFERENCES </a:t>
            </a:r>
            <a:r>
              <a:rPr lang="en-GB" altLang="en-US" sz="2800" dirty="0" err="1" smtClean="0">
                <a:solidFill>
                  <a:schemeClr val="accent5"/>
                </a:solidFill>
              </a:rPr>
              <a:t>table_x</a:t>
            </a:r>
            <a:r>
              <a:rPr lang="en-GB" altLang="en-US" sz="2800" dirty="0" smtClean="0">
                <a:solidFill>
                  <a:schemeClr val="accent5"/>
                </a:solidFill>
              </a:rPr>
              <a:t> (</a:t>
            </a:r>
            <a:r>
              <a:rPr lang="en-GB" altLang="en-US" sz="2800" dirty="0" err="1" smtClean="0">
                <a:solidFill>
                  <a:schemeClr val="accent5"/>
                </a:solidFill>
              </a:rPr>
              <a:t>column_y</a:t>
            </a:r>
            <a:r>
              <a:rPr lang="en-GB" altLang="en-US" sz="2800" dirty="0" smtClean="0">
                <a:solidFill>
                  <a:schemeClr val="accent5"/>
                </a:solidFill>
              </a:rPr>
              <a:t>),</a:t>
            </a:r>
          </a:p>
          <a:p>
            <a:r>
              <a:rPr lang="en-GB" altLang="en-US" sz="2800" dirty="0">
                <a:solidFill>
                  <a:schemeClr val="accent5"/>
                </a:solidFill>
              </a:rPr>
              <a:t>	</a:t>
            </a:r>
            <a:r>
              <a:rPr lang="en-GB" altLang="en-US" sz="2800" dirty="0" smtClean="0">
                <a:solidFill>
                  <a:schemeClr val="accent5"/>
                </a:solidFill>
              </a:rPr>
              <a:t>	CONSTRAINT </a:t>
            </a:r>
            <a:r>
              <a:rPr lang="en-GB" altLang="en-US" sz="2800" dirty="0" err="1" smtClean="0">
                <a:solidFill>
                  <a:schemeClr val="accent5"/>
                </a:solidFill>
              </a:rPr>
              <a:t>constraint_name</a:t>
            </a:r>
            <a:r>
              <a:rPr lang="en-GB" altLang="en-US" sz="2800" dirty="0" smtClean="0">
                <a:solidFill>
                  <a:schemeClr val="accent5"/>
                </a:solidFill>
              </a:rPr>
              <a:t> CHECK (</a:t>
            </a:r>
            <a:r>
              <a:rPr lang="en-GB" altLang="en-US" sz="2800" dirty="0" err="1" smtClean="0">
                <a:solidFill>
                  <a:schemeClr val="accent5"/>
                </a:solidFill>
              </a:rPr>
              <a:t>check_condition</a:t>
            </a:r>
            <a:r>
              <a:rPr lang="en-GB" altLang="en-US" sz="2800" dirty="0" smtClean="0">
                <a:solidFill>
                  <a:schemeClr val="accent5"/>
                </a:solidFill>
              </a:rPr>
              <a:t>)</a:t>
            </a:r>
          </a:p>
          <a:p>
            <a:r>
              <a:rPr lang="en-GB" altLang="en-US" sz="2800" dirty="0"/>
              <a:t>	</a:t>
            </a:r>
            <a:r>
              <a:rPr lang="en-GB" altLang="en-US" sz="2800" dirty="0" smtClean="0"/>
              <a:t>	);</a:t>
            </a:r>
          </a:p>
          <a:p>
            <a:endParaRPr lang="en-GB" altLang="en-US" sz="2000" dirty="0"/>
          </a:p>
          <a:p>
            <a:r>
              <a:rPr lang="en-GB" altLang="en-US" sz="2800" dirty="0" smtClean="0"/>
              <a:t>Optional elements are shown in </a:t>
            </a:r>
            <a:r>
              <a:rPr lang="en-GB" altLang="en-US" sz="2800" dirty="0" smtClean="0">
                <a:solidFill>
                  <a:schemeClr val="accent5"/>
                </a:solidFill>
              </a:rPr>
              <a:t>blue</a:t>
            </a:r>
            <a:endParaRPr lang="en-GB" altLang="en-US" sz="2800" dirty="0">
              <a:solidFill>
                <a:schemeClr val="accent5"/>
              </a:solidFill>
            </a:endParaRP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68371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a table IN </a:t>
            </a:r>
            <a:r>
              <a:rPr lang="en-GB" dirty="0" err="1" smtClean="0">
                <a:solidFill>
                  <a:schemeClr val="accent1"/>
                </a:solidFill>
              </a:rPr>
              <a:t>sqlITE</a:t>
            </a:r>
            <a:r>
              <a:rPr lang="en-GB" dirty="0" smtClean="0">
                <a:solidFill>
                  <a:schemeClr val="accent1"/>
                </a:solidFill>
              </a:rPr>
              <a:t> </a:t>
            </a:r>
            <a:endParaRPr lang="en-GB" dirty="0"/>
          </a:p>
        </p:txBody>
      </p:sp>
      <p:sp>
        <p:nvSpPr>
          <p:cNvPr id="5" name="TextBox 14"/>
          <p:cNvSpPr txBox="1"/>
          <p:nvPr/>
        </p:nvSpPr>
        <p:spPr>
          <a:xfrm>
            <a:off x="452410" y="1122910"/>
            <a:ext cx="9898753" cy="612475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Syntax for compound primary key:</a:t>
            </a:r>
            <a:endParaRPr lang="en-GB" altLang="en-US" sz="2800" dirty="0"/>
          </a:p>
          <a:p>
            <a:r>
              <a:rPr lang="en-GB" altLang="en-US" sz="2800" dirty="0" smtClean="0"/>
              <a:t>	CREATE TABLE </a:t>
            </a:r>
            <a:r>
              <a:rPr lang="en-GB" altLang="en-US" sz="2800" dirty="0" smtClean="0">
                <a:solidFill>
                  <a:schemeClr val="accent5"/>
                </a:solidFill>
              </a:rPr>
              <a:t>IF NOT EXISTS</a:t>
            </a:r>
            <a:r>
              <a:rPr lang="en-GB" altLang="en-US" sz="2800" dirty="0" smtClean="0"/>
              <a:t> </a:t>
            </a:r>
            <a:r>
              <a:rPr lang="en-GB" altLang="en-US" sz="2800" dirty="0" err="1" smtClean="0"/>
              <a:t>table_name</a:t>
            </a:r>
            <a:r>
              <a:rPr lang="en-GB" altLang="en-US" sz="2800" dirty="0" smtClean="0"/>
              <a:t> (</a:t>
            </a:r>
          </a:p>
          <a:p>
            <a:r>
              <a:rPr lang="en-GB" altLang="en-US" sz="2800" dirty="0"/>
              <a:t>	</a:t>
            </a:r>
            <a:r>
              <a:rPr lang="en-GB" altLang="en-US" sz="2800" dirty="0" smtClean="0"/>
              <a:t>	</a:t>
            </a:r>
            <a:r>
              <a:rPr lang="en-GB" altLang="en-US" sz="2800" dirty="0" err="1" smtClean="0"/>
              <a:t>column_a</a:t>
            </a:r>
            <a:r>
              <a:rPr lang="en-GB" altLang="en-US" sz="2800" dirty="0" smtClean="0"/>
              <a:t> datatype,</a:t>
            </a:r>
          </a:p>
          <a:p>
            <a:r>
              <a:rPr lang="en-GB" altLang="en-US" sz="2800" dirty="0"/>
              <a:t>	</a:t>
            </a:r>
            <a:r>
              <a:rPr lang="en-GB" altLang="en-US" sz="2800" dirty="0" smtClean="0"/>
              <a:t>	</a:t>
            </a:r>
            <a:r>
              <a:rPr lang="en-GB" altLang="en-US" sz="2800" dirty="0" err="1" smtClean="0"/>
              <a:t>column_b</a:t>
            </a:r>
            <a:r>
              <a:rPr lang="en-GB" altLang="en-US" sz="2800" dirty="0" smtClean="0"/>
              <a:t> datatype </a:t>
            </a:r>
            <a:r>
              <a:rPr lang="en-GB" altLang="en-US" sz="2800" dirty="0" smtClean="0">
                <a:solidFill>
                  <a:schemeClr val="accent5"/>
                </a:solidFill>
              </a:rPr>
              <a:t>NOT NULL</a:t>
            </a:r>
            <a:r>
              <a:rPr lang="en-GB" altLang="en-US" sz="2800" dirty="0" smtClean="0"/>
              <a:t>,</a:t>
            </a:r>
          </a:p>
          <a:p>
            <a:r>
              <a:rPr lang="en-GB" altLang="en-US" sz="2800" dirty="0"/>
              <a:t>	</a:t>
            </a:r>
            <a:r>
              <a:rPr lang="en-GB" altLang="en-US" sz="2800" dirty="0" smtClean="0"/>
              <a:t>	…</a:t>
            </a:r>
          </a:p>
          <a:p>
            <a:r>
              <a:rPr lang="en-GB" altLang="en-US" sz="2800" dirty="0"/>
              <a:t>	</a:t>
            </a:r>
            <a:r>
              <a:rPr lang="en-GB" altLang="en-US" sz="2800" dirty="0" smtClean="0"/>
              <a:t>	CONSTRAINT </a:t>
            </a:r>
            <a:r>
              <a:rPr lang="en-GB" altLang="en-US" sz="2800" dirty="0" err="1" smtClean="0"/>
              <a:t>constraint_name</a:t>
            </a:r>
            <a:r>
              <a:rPr lang="en-GB" altLang="en-US" sz="2800" dirty="0" smtClean="0"/>
              <a:t> PRIMARY KEY (</a:t>
            </a:r>
            <a:r>
              <a:rPr lang="en-GB" altLang="en-US" sz="2800" dirty="0" err="1" smtClean="0"/>
              <a:t>column_a</a:t>
            </a:r>
            <a:r>
              <a:rPr lang="en-GB" altLang="en-US" sz="2800" dirty="0" smtClean="0"/>
              <a:t>, </a:t>
            </a:r>
            <a:r>
              <a:rPr lang="en-GB" altLang="en-US" sz="2800" dirty="0" err="1" smtClean="0"/>
              <a:t>column_b</a:t>
            </a:r>
            <a:r>
              <a:rPr lang="en-GB" altLang="en-US" sz="2800" dirty="0" smtClean="0"/>
              <a:t>),</a:t>
            </a:r>
          </a:p>
          <a:p>
            <a:r>
              <a:rPr lang="en-GB" altLang="en-US" sz="2800" dirty="0"/>
              <a:t>	</a:t>
            </a:r>
            <a:r>
              <a:rPr lang="en-GB" altLang="en-US" sz="2800" dirty="0" smtClean="0"/>
              <a:t>	</a:t>
            </a:r>
            <a:r>
              <a:rPr lang="en-GB" altLang="en-US" sz="2800" dirty="0" smtClean="0">
                <a:solidFill>
                  <a:schemeClr val="accent5"/>
                </a:solidFill>
              </a:rPr>
              <a:t>CONSTRAINT </a:t>
            </a:r>
            <a:r>
              <a:rPr lang="en-GB" altLang="en-US" sz="2800" dirty="0" err="1" smtClean="0">
                <a:solidFill>
                  <a:schemeClr val="accent5"/>
                </a:solidFill>
              </a:rPr>
              <a:t>constraint_name</a:t>
            </a:r>
            <a:r>
              <a:rPr lang="en-GB" altLang="en-US" sz="2800" dirty="0" smtClean="0">
                <a:solidFill>
                  <a:schemeClr val="accent5"/>
                </a:solidFill>
              </a:rPr>
              <a:t> FOREIGN KEY (</a:t>
            </a:r>
            <a:r>
              <a:rPr lang="en-GB" altLang="en-US" sz="2800" dirty="0" err="1" smtClean="0">
                <a:solidFill>
                  <a:schemeClr val="accent5"/>
                </a:solidFill>
              </a:rPr>
              <a:t>column_b</a:t>
            </a:r>
            <a:r>
              <a:rPr lang="en-GB" altLang="en-US" sz="2800" dirty="0" smtClean="0">
                <a:solidFill>
                  <a:schemeClr val="accent5"/>
                </a:solidFill>
              </a:rPr>
              <a:t>) REFERENCES </a:t>
            </a:r>
            <a:r>
              <a:rPr lang="en-GB" altLang="en-US" sz="2800" dirty="0" err="1" smtClean="0">
                <a:solidFill>
                  <a:schemeClr val="accent5"/>
                </a:solidFill>
              </a:rPr>
              <a:t>table_x</a:t>
            </a:r>
            <a:r>
              <a:rPr lang="en-GB" altLang="en-US" sz="2800" dirty="0" smtClean="0">
                <a:solidFill>
                  <a:schemeClr val="accent5"/>
                </a:solidFill>
              </a:rPr>
              <a:t> (</a:t>
            </a:r>
            <a:r>
              <a:rPr lang="en-GB" altLang="en-US" sz="2800" dirty="0" err="1" smtClean="0">
                <a:solidFill>
                  <a:schemeClr val="accent5"/>
                </a:solidFill>
              </a:rPr>
              <a:t>column_y</a:t>
            </a:r>
            <a:r>
              <a:rPr lang="en-GB" altLang="en-US" sz="2800" dirty="0" smtClean="0">
                <a:solidFill>
                  <a:schemeClr val="accent5"/>
                </a:solidFill>
              </a:rPr>
              <a:t>),</a:t>
            </a:r>
          </a:p>
          <a:p>
            <a:r>
              <a:rPr lang="en-GB" altLang="en-US" sz="2800" dirty="0">
                <a:solidFill>
                  <a:schemeClr val="accent5"/>
                </a:solidFill>
              </a:rPr>
              <a:t>	</a:t>
            </a:r>
            <a:r>
              <a:rPr lang="en-GB" altLang="en-US" sz="2800" dirty="0" smtClean="0">
                <a:solidFill>
                  <a:schemeClr val="accent5"/>
                </a:solidFill>
              </a:rPr>
              <a:t>	CONSTRAINT </a:t>
            </a:r>
            <a:r>
              <a:rPr lang="en-GB" altLang="en-US" sz="2800" dirty="0" err="1" smtClean="0">
                <a:solidFill>
                  <a:schemeClr val="accent5"/>
                </a:solidFill>
              </a:rPr>
              <a:t>constraint_name</a:t>
            </a:r>
            <a:r>
              <a:rPr lang="en-GB" altLang="en-US" sz="2800" dirty="0" smtClean="0">
                <a:solidFill>
                  <a:schemeClr val="accent5"/>
                </a:solidFill>
              </a:rPr>
              <a:t> CHECK (</a:t>
            </a:r>
            <a:r>
              <a:rPr lang="en-GB" altLang="en-US" sz="2800" dirty="0" err="1" smtClean="0">
                <a:solidFill>
                  <a:schemeClr val="accent5"/>
                </a:solidFill>
              </a:rPr>
              <a:t>check_condition</a:t>
            </a:r>
            <a:r>
              <a:rPr lang="en-GB" altLang="en-US" sz="2800" dirty="0" smtClean="0">
                <a:solidFill>
                  <a:schemeClr val="accent5"/>
                </a:solidFill>
              </a:rPr>
              <a:t>)</a:t>
            </a:r>
          </a:p>
          <a:p>
            <a:r>
              <a:rPr lang="en-GB" altLang="en-US" sz="2800" dirty="0"/>
              <a:t>	</a:t>
            </a:r>
            <a:r>
              <a:rPr lang="en-GB" altLang="en-US" sz="2800" dirty="0" smtClean="0"/>
              <a:t>	);</a:t>
            </a:r>
          </a:p>
          <a:p>
            <a:endParaRPr lang="en-GB" altLang="en-US" sz="2000" dirty="0"/>
          </a:p>
          <a:p>
            <a:r>
              <a:rPr lang="en-GB" altLang="en-US" sz="2800" dirty="0" smtClean="0"/>
              <a:t>Optional elements are shown in </a:t>
            </a:r>
            <a:r>
              <a:rPr lang="en-GB" altLang="en-US" sz="2800" dirty="0" smtClean="0">
                <a:solidFill>
                  <a:schemeClr val="accent5"/>
                </a:solidFill>
              </a:rPr>
              <a:t>blue</a:t>
            </a:r>
            <a:endParaRPr lang="en-GB" altLang="en-US" sz="2800" dirty="0">
              <a:solidFill>
                <a:schemeClr val="accent5"/>
              </a:solidFill>
            </a:endParaRP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60592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Creating a table IN </a:t>
            </a:r>
            <a:r>
              <a:rPr lang="en-GB" dirty="0" err="1" smtClean="0">
                <a:solidFill>
                  <a:schemeClr val="accent1"/>
                </a:solidFill>
              </a:rPr>
              <a:t>sqlITE</a:t>
            </a:r>
            <a:r>
              <a:rPr lang="en-GB" dirty="0" smtClean="0">
                <a:solidFill>
                  <a:schemeClr val="accent1"/>
                </a:solidFill>
              </a:rPr>
              <a:t> </a:t>
            </a:r>
            <a:endParaRPr lang="en-GB" dirty="0"/>
          </a:p>
        </p:txBody>
      </p:sp>
      <p:sp>
        <p:nvSpPr>
          <p:cNvPr id="5" name="TextBox 14"/>
          <p:cNvSpPr txBox="1"/>
          <p:nvPr/>
        </p:nvSpPr>
        <p:spPr>
          <a:xfrm>
            <a:off x="452410" y="1122910"/>
            <a:ext cx="9898753" cy="544764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smtClean="0"/>
              <a:t>Syntax for compound </a:t>
            </a:r>
            <a:r>
              <a:rPr lang="en-GB" altLang="en-US" sz="2800" dirty="0" smtClean="0"/>
              <a:t>primary </a:t>
            </a:r>
            <a:r>
              <a:rPr lang="en-GB" altLang="en-US" sz="2800" smtClean="0"/>
              <a:t>and compound foreign </a:t>
            </a:r>
            <a:r>
              <a:rPr lang="en-GB" altLang="en-US" sz="2800" dirty="0" smtClean="0"/>
              <a:t>key:</a:t>
            </a:r>
          </a:p>
          <a:p>
            <a:endParaRPr lang="en-GB" altLang="en-US" sz="2800" dirty="0"/>
          </a:p>
          <a:p>
            <a:r>
              <a:rPr lang="en-GB" altLang="en-US" sz="2400" dirty="0" smtClean="0"/>
              <a:t>	CREATE TABLE </a:t>
            </a:r>
            <a:r>
              <a:rPr lang="en-GB" altLang="en-US" sz="2400" dirty="0" smtClean="0">
                <a:solidFill>
                  <a:schemeClr val="accent5"/>
                </a:solidFill>
              </a:rPr>
              <a:t>IF NOT EXISTS</a:t>
            </a:r>
            <a:r>
              <a:rPr lang="en-GB" altLang="en-US" sz="2400" dirty="0" smtClean="0"/>
              <a:t> </a:t>
            </a:r>
            <a:r>
              <a:rPr lang="en-GB" altLang="en-US" sz="2400" dirty="0" err="1" smtClean="0"/>
              <a:t>table_name</a:t>
            </a:r>
            <a:r>
              <a:rPr lang="en-GB" altLang="en-US" sz="2400" dirty="0" smtClean="0"/>
              <a:t> (</a:t>
            </a:r>
          </a:p>
          <a:p>
            <a:r>
              <a:rPr lang="en-GB" altLang="en-US" sz="2400" dirty="0"/>
              <a:t>	</a:t>
            </a:r>
            <a:r>
              <a:rPr lang="en-GB" altLang="en-US" sz="2400" dirty="0" smtClean="0"/>
              <a:t>	</a:t>
            </a:r>
            <a:r>
              <a:rPr lang="en-GB" altLang="en-US" sz="2400" dirty="0" err="1" smtClean="0"/>
              <a:t>column_a</a:t>
            </a:r>
            <a:r>
              <a:rPr lang="en-GB" altLang="en-US" sz="2400" dirty="0" smtClean="0"/>
              <a:t> datatype,</a:t>
            </a:r>
          </a:p>
          <a:p>
            <a:r>
              <a:rPr lang="en-GB" altLang="en-US" sz="2400" dirty="0"/>
              <a:t>	</a:t>
            </a:r>
            <a:r>
              <a:rPr lang="en-GB" altLang="en-US" sz="2400" dirty="0" smtClean="0"/>
              <a:t>	</a:t>
            </a:r>
            <a:r>
              <a:rPr lang="en-GB" altLang="en-US" sz="2400" dirty="0" err="1" smtClean="0"/>
              <a:t>column_b</a:t>
            </a:r>
            <a:r>
              <a:rPr lang="en-GB" altLang="en-US" sz="2400" dirty="0" smtClean="0"/>
              <a:t> datatype </a:t>
            </a:r>
            <a:r>
              <a:rPr lang="en-GB" altLang="en-US" sz="2400" dirty="0" smtClean="0">
                <a:solidFill>
                  <a:schemeClr val="accent5"/>
                </a:solidFill>
              </a:rPr>
              <a:t>NOT NULL</a:t>
            </a:r>
            <a:r>
              <a:rPr lang="en-GB" altLang="en-US" sz="2400" dirty="0" smtClean="0"/>
              <a:t>,</a:t>
            </a:r>
          </a:p>
          <a:p>
            <a:r>
              <a:rPr lang="en-GB" altLang="en-US" sz="2400" dirty="0"/>
              <a:t>	</a:t>
            </a:r>
            <a:r>
              <a:rPr lang="en-GB" altLang="en-US" sz="2400" dirty="0" smtClean="0"/>
              <a:t>	</a:t>
            </a:r>
            <a:r>
              <a:rPr lang="en-GB" altLang="en-US" sz="2400" dirty="0" err="1" smtClean="0"/>
              <a:t>column_c</a:t>
            </a:r>
            <a:r>
              <a:rPr lang="en-GB" altLang="en-US" sz="2400" dirty="0" smtClean="0"/>
              <a:t> </a:t>
            </a:r>
            <a:r>
              <a:rPr lang="en-GB" altLang="en-US" sz="2400" dirty="0"/>
              <a:t>datatype </a:t>
            </a:r>
            <a:r>
              <a:rPr lang="en-GB" altLang="en-US" sz="2400" dirty="0">
                <a:solidFill>
                  <a:schemeClr val="accent5"/>
                </a:solidFill>
              </a:rPr>
              <a:t>NOT NULL</a:t>
            </a:r>
            <a:r>
              <a:rPr lang="en-GB" altLang="en-US" sz="2400" dirty="0"/>
              <a:t>,</a:t>
            </a:r>
          </a:p>
          <a:p>
            <a:r>
              <a:rPr lang="en-GB" altLang="en-US" sz="2400" dirty="0" smtClean="0"/>
              <a:t>		…</a:t>
            </a:r>
          </a:p>
          <a:p>
            <a:r>
              <a:rPr lang="en-GB" altLang="en-US" sz="2400" dirty="0"/>
              <a:t>	</a:t>
            </a:r>
            <a:r>
              <a:rPr lang="en-GB" altLang="en-US" sz="2400" dirty="0" smtClean="0"/>
              <a:t>	CONSTRAINT </a:t>
            </a:r>
            <a:r>
              <a:rPr lang="en-GB" altLang="en-US" sz="2400" dirty="0" err="1" smtClean="0"/>
              <a:t>constraint_name</a:t>
            </a:r>
            <a:r>
              <a:rPr lang="en-GB" altLang="en-US" sz="2400" dirty="0" smtClean="0"/>
              <a:t> PRIMARY KEY (</a:t>
            </a:r>
            <a:r>
              <a:rPr lang="en-GB" altLang="en-US" sz="2400" dirty="0" err="1" smtClean="0"/>
              <a:t>column_a,colum</a:t>
            </a:r>
            <a:r>
              <a:rPr lang="en-GB" altLang="en-US" sz="2400" dirty="0" err="1" smtClean="0"/>
              <a:t>n_b,column_c</a:t>
            </a:r>
            <a:r>
              <a:rPr lang="en-GB" altLang="en-US" sz="2400" dirty="0" smtClean="0"/>
              <a:t>),</a:t>
            </a:r>
            <a:endParaRPr lang="en-GB" altLang="en-US" sz="2400" dirty="0" smtClean="0"/>
          </a:p>
          <a:p>
            <a:r>
              <a:rPr lang="en-GB" altLang="en-US" sz="2400" dirty="0"/>
              <a:t>	</a:t>
            </a:r>
            <a:r>
              <a:rPr lang="en-GB" altLang="en-US" sz="2400" dirty="0" smtClean="0"/>
              <a:t>	CONSTRAINT </a:t>
            </a:r>
            <a:r>
              <a:rPr lang="en-GB" altLang="en-US" sz="2400" dirty="0" err="1" smtClean="0"/>
              <a:t>constraint_name</a:t>
            </a:r>
            <a:r>
              <a:rPr lang="en-GB" altLang="en-US" sz="2400" dirty="0" smtClean="0"/>
              <a:t> FOREIGN KEY (</a:t>
            </a:r>
            <a:r>
              <a:rPr lang="en-GB" altLang="en-US" sz="2400" dirty="0" err="1" smtClean="0"/>
              <a:t>column_b,column_c</a:t>
            </a:r>
            <a:r>
              <a:rPr lang="en-GB" altLang="en-US" sz="2400" dirty="0" smtClean="0"/>
              <a:t>) REFERENCES </a:t>
            </a:r>
            <a:r>
              <a:rPr lang="en-GB" altLang="en-US" sz="2400" dirty="0" err="1" smtClean="0"/>
              <a:t>table_x</a:t>
            </a:r>
            <a:r>
              <a:rPr lang="en-GB" altLang="en-US" sz="2400" dirty="0" smtClean="0"/>
              <a:t> (</a:t>
            </a:r>
            <a:r>
              <a:rPr lang="en-GB" altLang="en-US" sz="2400" dirty="0" err="1" smtClean="0"/>
              <a:t>column_x</a:t>
            </a:r>
            <a:r>
              <a:rPr lang="en-GB" altLang="en-US" sz="2400" dirty="0" smtClean="0"/>
              <a:t>, </a:t>
            </a:r>
            <a:r>
              <a:rPr lang="en-GB" altLang="en-US" sz="2400" dirty="0" err="1" smtClean="0"/>
              <a:t>column_y</a:t>
            </a:r>
            <a:r>
              <a:rPr lang="en-GB" altLang="en-US" sz="2400" dirty="0" smtClean="0"/>
              <a:t>)</a:t>
            </a:r>
          </a:p>
          <a:p>
            <a:r>
              <a:rPr lang="en-GB" altLang="en-US" sz="2800" dirty="0"/>
              <a:t>	</a:t>
            </a:r>
            <a:r>
              <a:rPr lang="en-GB" altLang="en-US" sz="2800" dirty="0" smtClean="0"/>
              <a:t>	);</a:t>
            </a:r>
          </a:p>
          <a:p>
            <a:endParaRPr lang="en-GB" altLang="en-US" sz="2000" dirty="0"/>
          </a:p>
          <a:p>
            <a:r>
              <a:rPr lang="en-GB" altLang="en-US" sz="2800" dirty="0" smtClean="0"/>
              <a:t>Optional elements are shown in </a:t>
            </a:r>
            <a:r>
              <a:rPr lang="en-GB" altLang="en-US" sz="2800" dirty="0" smtClean="0">
                <a:solidFill>
                  <a:schemeClr val="accent5"/>
                </a:solidFill>
              </a:rPr>
              <a:t>blue</a:t>
            </a:r>
            <a:endParaRPr lang="en-GB" altLang="en-US" sz="2800" dirty="0">
              <a:solidFill>
                <a:schemeClr val="accent5"/>
              </a:solidFill>
            </a:endParaRPr>
          </a:p>
        </p:txBody>
      </p:sp>
      <p:sp>
        <p:nvSpPr>
          <p:cNvPr id="7" name="Footer Placeholder 1"/>
          <p:cNvSpPr>
            <a:spLocks noGrp="1"/>
          </p:cNvSpPr>
          <p:nvPr>
            <p:ph type="ftr" sz="quarter" idx="11"/>
          </p:nvPr>
        </p:nvSpPr>
        <p:spPr>
          <a:xfrm>
            <a:off x="504666" y="6986387"/>
            <a:ext cx="6670040" cy="202137"/>
          </a:xfrm>
        </p:spPr>
        <p:txBody>
          <a:bodyPr/>
          <a:lstStyle/>
          <a:p>
            <a:r>
              <a:rPr lang="en-US" sz="1000" dirty="0" smtClean="0"/>
              <a:t>Implementing a database design</a:t>
            </a:r>
          </a:p>
        </p:txBody>
      </p:sp>
    </p:spTree>
    <p:extLst>
      <p:ext uri="{BB962C8B-B14F-4D97-AF65-F5344CB8AC3E}">
        <p14:creationId xmlns:p14="http://schemas.microsoft.com/office/powerpoint/2010/main" val="250661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3341</TotalTime>
  <Words>1109</Words>
  <Application>Microsoft Office PowerPoint</Application>
  <PresentationFormat>Custom</PresentationFormat>
  <Paragraphs>422</Paragraphs>
  <Slides>32</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Trebuchet MS</vt:lpstr>
      <vt:lpstr>Office Theme</vt:lpstr>
      <vt:lpstr>IMPLEMENTING A DATABASE DESIGN</vt:lpstr>
      <vt:lpstr>Implementing A database design </vt:lpstr>
      <vt:lpstr>Datatypes </vt:lpstr>
      <vt:lpstr>SQLITE Datatypes </vt:lpstr>
      <vt:lpstr>Creating tables - examples </vt:lpstr>
      <vt:lpstr>Order of creating tables </vt:lpstr>
      <vt:lpstr>Creating a table IN sqlITE </vt:lpstr>
      <vt:lpstr>Creating a table IN sqlITE </vt:lpstr>
      <vt:lpstr>Creating a table IN sqlITE </vt:lpstr>
      <vt:lpstr>Creating a table – example 1 </vt:lpstr>
      <vt:lpstr>Creating a table – example 2 </vt:lpstr>
      <vt:lpstr>Check constraints </vt:lpstr>
      <vt:lpstr>Check constraints </vt:lpstr>
      <vt:lpstr>Creating a table – example 3 </vt:lpstr>
      <vt:lpstr>Creating a table – example 4 </vt:lpstr>
      <vt:lpstr>Altering tables in SQLite </vt:lpstr>
      <vt:lpstr>dropping tables </vt:lpstr>
      <vt:lpstr>INSERTING DATA INTO TABLES</vt:lpstr>
      <vt:lpstr>INSERTING DATA - ExampleS</vt:lpstr>
      <vt:lpstr>INSERTING DATA - errors</vt:lpstr>
      <vt:lpstr>INSERTING DATA - errors</vt:lpstr>
      <vt:lpstr>INSERTING DATA - errors</vt:lpstr>
      <vt:lpstr>INSERTING DATA - errors</vt:lpstr>
      <vt:lpstr>updating DATA IN TABLES</vt:lpstr>
      <vt:lpstr>updating DATA - examples</vt:lpstr>
      <vt:lpstr>deleting DATA from TABLES</vt:lpstr>
      <vt:lpstr>deleting DATA - examples</vt:lpstr>
      <vt:lpstr>deleting DATA - errors</vt:lpstr>
      <vt:lpstr>Transaction control</vt:lpstr>
      <vt:lpstr>Transaction control</vt:lpstr>
      <vt:lpstr>Important settings in sqlite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290</cp:revision>
  <dcterms:modified xsi:type="dcterms:W3CDTF">2020-01-09T21:49:03Z</dcterms:modified>
</cp:coreProperties>
</file>