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90" r:id="rId3"/>
    <p:sldId id="291" r:id="rId4"/>
    <p:sldId id="294" r:id="rId5"/>
    <p:sldId id="292" r:id="rId6"/>
    <p:sldId id="316" r:id="rId7"/>
    <p:sldId id="305" r:id="rId8"/>
    <p:sldId id="306" r:id="rId9"/>
    <p:sldId id="299" r:id="rId10"/>
    <p:sldId id="317" r:id="rId11"/>
    <p:sldId id="320" r:id="rId12"/>
    <p:sldId id="321" r:id="rId13"/>
    <p:sldId id="319" r:id="rId14"/>
    <p:sldId id="325" r:id="rId15"/>
    <p:sldId id="318" r:id="rId16"/>
    <p:sldId id="300" r:id="rId17"/>
    <p:sldId id="307" r:id="rId18"/>
    <p:sldId id="301" r:id="rId19"/>
    <p:sldId id="308" r:id="rId20"/>
    <p:sldId id="309" r:id="rId21"/>
    <p:sldId id="310" r:id="rId22"/>
    <p:sldId id="312" r:id="rId23"/>
    <p:sldId id="311" r:id="rId24"/>
    <p:sldId id="302" r:id="rId25"/>
    <p:sldId id="313" r:id="rId26"/>
    <p:sldId id="303" r:id="rId27"/>
    <p:sldId id="315" r:id="rId28"/>
    <p:sldId id="323" r:id="rId29"/>
    <p:sldId id="324" r:id="rId30"/>
    <p:sldId id="314" r:id="rId31"/>
    <p:sldId id="304" r:id="rId32"/>
    <p:sldId id="322" r:id="rId33"/>
    <p:sldId id="295" r:id="rId34"/>
    <p:sldId id="297" r:id="rId35"/>
    <p:sldId id="278" r:id="rId36"/>
  </p:sldIdLst>
  <p:sldSz cx="10691813" cy="7559675"/>
  <p:notesSz cx="6858000" cy="9144000"/>
  <p:defaultTextStyle>
    <a:defPPr>
      <a:defRPr lang="en-US"/>
    </a:defPPr>
    <a:lvl1pPr marL="0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116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229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3342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4458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5570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6686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47800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68915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Jenner" initials="MJ" lastIdx="1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6DAD9"/>
    <a:srgbClr val="A5A9A8"/>
    <a:srgbClr val="E22319"/>
    <a:srgbClr val="E30613"/>
    <a:srgbClr val="33373C"/>
    <a:srgbClr val="33FF34"/>
    <a:srgbClr val="828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7B66C-CE43-4CBC-8B1A-6A1B1AF99DDA}" v="5" dt="2018-06-08T14:36:3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50" y="120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eak" userId="S::andrew.leak@solent.ac.uk::043497af-deb9-4f5f-a809-26438eb3c7f7" providerId="AD" clId="Web-{E1587BE9-1290-447A-9898-E9B692B6AAFC}"/>
    <pc:docChg chg="modSld">
      <pc:chgData name="Andrew Leak" userId="S::andrew.leak@solent.ac.uk::043497af-deb9-4f5f-a809-26438eb3c7f7" providerId="AD" clId="Web-{E1587BE9-1290-447A-9898-E9B692B6AAFC}" dt="2018-06-07T11:38:37.320" v="23" actId="20577"/>
      <pc:docMkLst>
        <pc:docMk/>
      </pc:docMkLst>
      <pc:sldChg chg="modSp">
        <pc:chgData name="Andrew Leak" userId="S::andrew.leak@solent.ac.uk::043497af-deb9-4f5f-a809-26438eb3c7f7" providerId="AD" clId="Web-{E1587BE9-1290-447A-9898-E9B692B6AAFC}" dt="2018-06-07T11:38:37.320" v="23" actId="20577"/>
        <pc:sldMkLst>
          <pc:docMk/>
          <pc:sldMk cId="4203446582" sldId="294"/>
        </pc:sldMkLst>
        <pc:spChg chg="mod">
          <ac:chgData name="Andrew Leak" userId="S::andrew.leak@solent.ac.uk::043497af-deb9-4f5f-a809-26438eb3c7f7" providerId="AD" clId="Web-{E1587BE9-1290-447A-9898-E9B692B6AAFC}" dt="2018-06-07T11:38:37.320" v="23" actId="20577"/>
          <ac:spMkLst>
            <pc:docMk/>
            <pc:sldMk cId="4203446582" sldId="294"/>
            <ac:spMk id="6" creationId="{00000000-0000-0000-0000-000000000000}"/>
          </ac:spMkLst>
        </pc:spChg>
      </pc:sldChg>
      <pc:sldChg chg="modSp">
        <pc:chgData name="Andrew Leak" userId="S::andrew.leak@solent.ac.uk::043497af-deb9-4f5f-a809-26438eb3c7f7" providerId="AD" clId="Web-{E1587BE9-1290-447A-9898-E9B692B6AAFC}" dt="2018-06-07T11:36:32.806" v="5" actId="20577"/>
        <pc:sldMkLst>
          <pc:docMk/>
          <pc:sldMk cId="1160132986" sldId="295"/>
        </pc:sldMkLst>
        <pc:spChg chg="mod">
          <ac:chgData name="Andrew Leak" userId="S::andrew.leak@solent.ac.uk::043497af-deb9-4f5f-a809-26438eb3c7f7" providerId="AD" clId="Web-{E1587BE9-1290-447A-9898-E9B692B6AAFC}" dt="2018-06-07T11:36:32.806" v="5" actId="20577"/>
          <ac:spMkLst>
            <pc:docMk/>
            <pc:sldMk cId="1160132986" sldId="295"/>
            <ac:spMk id="6" creationId="{00000000-0000-0000-0000-000000000000}"/>
          </ac:spMkLst>
        </pc:spChg>
      </pc:sldChg>
    </pc:docChg>
  </pc:docChgLst>
  <pc:docChgLst>
    <pc:chgData name="Barry Carter" userId="S::barry.carter@solent.ac.uk::d2ff36e9-fc42-4939-8b0b-c940ae2e703c" providerId="AD" clId="Web-{4DF7B66C-CE43-4CBC-8B1A-6A1B1AF99DDA}"/>
    <pc:docChg chg="modSld">
      <pc:chgData name="Barry Carter" userId="S::barry.carter@solent.ac.uk::d2ff36e9-fc42-4939-8b0b-c940ae2e703c" providerId="AD" clId="Web-{4DF7B66C-CE43-4CBC-8B1A-6A1B1AF99DDA}" dt="2018-06-08T14:36:46.639" v="7" actId="1076"/>
      <pc:docMkLst>
        <pc:docMk/>
      </pc:docMkLst>
      <pc:sldChg chg="modSp">
        <pc:chgData name="Barry Carter" userId="S::barry.carter@solent.ac.uk::d2ff36e9-fc42-4939-8b0b-c940ae2e703c" providerId="AD" clId="Web-{4DF7B66C-CE43-4CBC-8B1A-6A1B1AF99DDA}" dt="2018-06-08T14:36:46.639" v="7" actId="1076"/>
        <pc:sldMkLst>
          <pc:docMk/>
          <pc:sldMk cId="451832677" sldId="289"/>
        </pc:sldMkLst>
        <pc:spChg chg="mod">
          <ac:chgData name="Barry Carter" userId="S::barry.carter@solent.ac.uk::d2ff36e9-fc42-4939-8b0b-c940ae2e703c" providerId="AD" clId="Web-{4DF7B66C-CE43-4CBC-8B1A-6A1B1AF99DDA}" dt="2018-06-08T14:36:12.764" v="0" actId="20577"/>
          <ac:spMkLst>
            <pc:docMk/>
            <pc:sldMk cId="451832677" sldId="289"/>
            <ac:spMk id="5" creationId="{00000000-0000-0000-0000-000000000000}"/>
          </ac:spMkLst>
        </pc:spChg>
        <pc:spChg chg="mod">
          <ac:chgData name="Barry Carter" userId="S::barry.carter@solent.ac.uk::d2ff36e9-fc42-4939-8b0b-c940ae2e703c" providerId="AD" clId="Web-{4DF7B66C-CE43-4CBC-8B1A-6A1B1AF99DDA}" dt="2018-06-08T14:36:30.061" v="5" actId="20577"/>
          <ac:spMkLst>
            <pc:docMk/>
            <pc:sldMk cId="451832677" sldId="289"/>
            <ac:spMk id="7" creationId="{00000000-0000-0000-0000-000000000000}"/>
          </ac:spMkLst>
        </pc:spChg>
        <pc:picChg chg="mod">
          <ac:chgData name="Barry Carter" userId="S::barry.carter@solent.ac.uk::d2ff36e9-fc42-4939-8b0b-c940ae2e703c" providerId="AD" clId="Web-{4DF7B66C-CE43-4CBC-8B1A-6A1B1AF99DDA}" dt="2018-06-08T14:36:46.639" v="7" actId="1076"/>
          <ac:picMkLst>
            <pc:docMk/>
            <pc:sldMk cId="451832677" sldId="289"/>
            <ac:picMk id="10" creationId="{00000000-0000-0000-0000-000000000000}"/>
          </ac:picMkLst>
        </pc:picChg>
      </pc:sldChg>
    </pc:docChg>
  </pc:docChgLst>
  <pc:docChgLst>
    <pc:chgData name="Andrew Leak" userId="S::andrew.leak@solent.ac.uk::043497af-deb9-4f5f-a809-26438eb3c7f7" providerId="AD" clId="Web-{0DF1A3AC-B0CD-47B4-9033-3DB7C74A0BA8}"/>
    <pc:docChg chg="modSld">
      <pc:chgData name="Andrew Leak" userId="S::andrew.leak@solent.ac.uk::043497af-deb9-4f5f-a809-26438eb3c7f7" providerId="AD" clId="Web-{0DF1A3AC-B0CD-47B4-9033-3DB7C74A0BA8}" dt="2018-06-07T14:01:35.311" v="1" actId="20577"/>
      <pc:docMkLst>
        <pc:docMk/>
      </pc:docMkLst>
      <pc:sldChg chg="modSp">
        <pc:chgData name="Andrew Leak" userId="S::andrew.leak@solent.ac.uk::043497af-deb9-4f5f-a809-26438eb3c7f7" providerId="AD" clId="Web-{0DF1A3AC-B0CD-47B4-9033-3DB7C74A0BA8}" dt="2018-06-07T14:01:35.311" v="1" actId="20577"/>
        <pc:sldMkLst>
          <pc:docMk/>
          <pc:sldMk cId="410122406" sldId="296"/>
        </pc:sldMkLst>
        <pc:spChg chg="mod">
          <ac:chgData name="Andrew Leak" userId="S::andrew.leak@solent.ac.uk::043497af-deb9-4f5f-a809-26438eb3c7f7" providerId="AD" clId="Web-{0DF1A3AC-B0CD-47B4-9033-3DB7C74A0BA8}" dt="2018-06-07T14:01:35.311" v="1" actId="20577"/>
          <ac:spMkLst>
            <pc:docMk/>
            <pc:sldMk cId="410122406" sldId="296"/>
            <ac:spMk id="8" creationId="{00000000-0000-0000-0000-000000000000}"/>
          </ac:spMkLst>
        </pc:spChg>
      </pc:sldChg>
    </pc:docChg>
  </pc:docChgLst>
  <pc:docChgLst>
    <pc:chgData name="Barry Carter" userId="S::barry.carter@solent.ac.uk::d2ff36e9-fc42-4939-8b0b-c940ae2e703c" providerId="AD" clId="Web-{B33964DE-A9C1-4966-9FFD-9FA7583A6744}"/>
    <pc:docChg chg="modSld">
      <pc:chgData name="Barry Carter" userId="S::barry.carter@solent.ac.uk::d2ff36e9-fc42-4939-8b0b-c940ae2e703c" providerId="AD" clId="Web-{B33964DE-A9C1-4966-9FFD-9FA7583A6744}" dt="2018-06-07T13:56:06.272" v="2312" actId="20577"/>
      <pc:docMkLst>
        <pc:docMk/>
      </pc:docMkLst>
      <pc:sldChg chg="addSp modSp">
        <pc:chgData name="Barry Carter" userId="S::barry.carter@solent.ac.uk::d2ff36e9-fc42-4939-8b0b-c940ae2e703c" providerId="AD" clId="Web-{B33964DE-A9C1-4966-9FFD-9FA7583A6744}" dt="2018-06-07T13:56:06.272" v="2312" actId="20577"/>
        <pc:sldMkLst>
          <pc:docMk/>
          <pc:sldMk cId="410122406" sldId="296"/>
        </pc:sldMkLst>
        <pc:spChg chg="add mod">
          <ac:chgData name="Barry Carter" userId="S::barry.carter@solent.ac.uk::d2ff36e9-fc42-4939-8b0b-c940ae2e703c" providerId="AD" clId="Web-{B33964DE-A9C1-4966-9FFD-9FA7583A6744}" dt="2018-06-07T13:51:25.982" v="2199" actId="20577"/>
          <ac:spMkLst>
            <pc:docMk/>
            <pc:sldMk cId="410122406" sldId="296"/>
            <ac:spMk id="4" creationId="{192D26C5-6879-4AFB-8187-482D67643682}"/>
          </ac:spMkLst>
        </pc:spChg>
        <pc:spChg chg="mod">
          <ac:chgData name="Barry Carter" userId="S::barry.carter@solent.ac.uk::d2ff36e9-fc42-4939-8b0b-c940ae2e703c" providerId="AD" clId="Web-{B33964DE-A9C1-4966-9FFD-9FA7583A6744}" dt="2018-06-07T12:52:01.926" v="101" actId="20577"/>
          <ac:spMkLst>
            <pc:docMk/>
            <pc:sldMk cId="410122406" sldId="296"/>
            <ac:spMk id="5" creationId="{00000000-0000-0000-0000-000000000000}"/>
          </ac:spMkLst>
        </pc:spChg>
        <pc:spChg chg="mod">
          <ac:chgData name="Barry Carter" userId="S::barry.carter@solent.ac.uk::d2ff36e9-fc42-4939-8b0b-c940ae2e703c" providerId="AD" clId="Web-{B33964DE-A9C1-4966-9FFD-9FA7583A6744}" dt="2018-06-07T13:53:14.845" v="2243" actId="20577"/>
          <ac:spMkLst>
            <pc:docMk/>
            <pc:sldMk cId="410122406" sldId="296"/>
            <ac:spMk id="6" creationId="{00000000-0000-0000-0000-000000000000}"/>
          </ac:spMkLst>
        </pc:spChg>
        <pc:spChg chg="mod">
          <ac:chgData name="Barry Carter" userId="S::barry.carter@solent.ac.uk::d2ff36e9-fc42-4939-8b0b-c940ae2e703c" providerId="AD" clId="Web-{B33964DE-A9C1-4966-9FFD-9FA7583A6744}" dt="2018-06-07T13:19:09.909" v="984" actId="14100"/>
          <ac:spMkLst>
            <pc:docMk/>
            <pc:sldMk cId="410122406" sldId="296"/>
            <ac:spMk id="7" creationId="{00000000-0000-0000-0000-000000000000}"/>
          </ac:spMkLst>
        </pc:spChg>
        <pc:spChg chg="mod">
          <ac:chgData name="Barry Carter" userId="S::barry.carter@solent.ac.uk::d2ff36e9-fc42-4939-8b0b-c940ae2e703c" providerId="AD" clId="Web-{B33964DE-A9C1-4966-9FFD-9FA7583A6744}" dt="2018-06-07T13:56:06.272" v="2312" actId="20577"/>
          <ac:spMkLst>
            <pc:docMk/>
            <pc:sldMk cId="410122406" sldId="296"/>
            <ac:spMk id="8" creationId="{00000000-0000-0000-0000-000000000000}"/>
          </ac:spMkLst>
        </pc:spChg>
      </pc:sldChg>
    </pc:docChg>
  </pc:docChgLst>
  <pc:docChgLst>
    <pc:chgData name="Barry Carter" userId="S::barry.carter@solent.ac.uk::d2ff36e9-fc42-4939-8b0b-c940ae2e703c" providerId="AD" clId="Web-{BB909E8F-C182-4982-9D7D-D1C9BCE6997E}"/>
    <pc:docChg chg="modSld">
      <pc:chgData name="Barry Carter" userId="S::barry.carter@solent.ac.uk::d2ff36e9-fc42-4939-8b0b-c940ae2e703c" providerId="AD" clId="Web-{BB909E8F-C182-4982-9D7D-D1C9BCE6997E}" dt="2018-06-07T10:49:27.667" v="127" actId="14100"/>
      <pc:docMkLst>
        <pc:docMk/>
      </pc:docMkLst>
      <pc:sldChg chg="addSp modSp">
        <pc:chgData name="Barry Carter" userId="S::barry.carter@solent.ac.uk::d2ff36e9-fc42-4939-8b0b-c940ae2e703c" providerId="AD" clId="Web-{BB909E8F-C182-4982-9D7D-D1C9BCE6997E}" dt="2018-06-07T10:49:27.667" v="127" actId="14100"/>
        <pc:sldMkLst>
          <pc:docMk/>
          <pc:sldMk cId="410122406" sldId="296"/>
        </pc:sldMkLst>
        <pc:spChg chg="add mod">
          <ac:chgData name="Barry Carter" userId="S::barry.carter@solent.ac.uk::d2ff36e9-fc42-4939-8b0b-c940ae2e703c" providerId="AD" clId="Web-{BB909E8F-C182-4982-9D7D-D1C9BCE6997E}" dt="2018-06-07T10:47:19.231" v="30" actId="20577"/>
          <ac:spMkLst>
            <pc:docMk/>
            <pc:sldMk cId="410122406" sldId="296"/>
            <ac:spMk id="3" creationId="{D7890436-097C-4795-A67E-EE99771CF6C6}"/>
          </ac:spMkLst>
        </pc:spChg>
        <pc:spChg chg="mod">
          <ac:chgData name="Barry Carter" userId="S::barry.carter@solent.ac.uk::d2ff36e9-fc42-4939-8b0b-c940ae2e703c" providerId="AD" clId="Web-{BB909E8F-C182-4982-9D7D-D1C9BCE6997E}" dt="2018-06-07T10:49:27.667" v="127" actId="14100"/>
          <ac:spMkLst>
            <pc:docMk/>
            <pc:sldMk cId="410122406" sldId="296"/>
            <ac:spMk id="6" creationId="{00000000-0000-0000-0000-000000000000}"/>
          </ac:spMkLst>
        </pc:spChg>
        <pc:spChg chg="mod">
          <ac:chgData name="Barry Carter" userId="S::barry.carter@solent.ac.uk::d2ff36e9-fc42-4939-8b0b-c940ae2e703c" providerId="AD" clId="Web-{BB909E8F-C182-4982-9D7D-D1C9BCE6997E}" dt="2018-06-07T10:48:59.402" v="125" actId="20577"/>
          <ac:spMkLst>
            <pc:docMk/>
            <pc:sldMk cId="410122406" sldId="296"/>
            <ac:spMk id="7" creationId="{00000000-0000-0000-0000-000000000000}"/>
          </ac:spMkLst>
        </pc:spChg>
      </pc:sldChg>
    </pc:docChg>
  </pc:docChgLst>
  <pc:docChgLst>
    <pc:chgData name="Andrew Leak" userId="S::andrew.leak@solent.ac.uk::043497af-deb9-4f5f-a809-26438eb3c7f7" providerId="AD" clId="Web-{3A78476F-72F7-4A4A-B7A2-0676C69C449A}"/>
    <pc:docChg chg="modSld">
      <pc:chgData name="Andrew Leak" userId="S::andrew.leak@solent.ac.uk::043497af-deb9-4f5f-a809-26438eb3c7f7" providerId="AD" clId="Web-{3A78476F-72F7-4A4A-B7A2-0676C69C449A}" dt="2018-06-07T11:35:26.491" v="331" actId="20577"/>
      <pc:docMkLst>
        <pc:docMk/>
      </pc:docMkLst>
      <pc:sldChg chg="addSp delSp modSp">
        <pc:chgData name="Andrew Leak" userId="S::andrew.leak@solent.ac.uk::043497af-deb9-4f5f-a809-26438eb3c7f7" providerId="AD" clId="Web-{3A78476F-72F7-4A4A-B7A2-0676C69C449A}" dt="2018-06-07T11:27:34.569" v="257" actId="20577"/>
        <pc:sldMkLst>
          <pc:docMk/>
          <pc:sldMk cId="4203446582" sldId="294"/>
        </pc:sldMkLst>
        <pc:spChg chg="mod">
          <ac:chgData name="Andrew Leak" userId="S::andrew.leak@solent.ac.uk::043497af-deb9-4f5f-a809-26438eb3c7f7" providerId="AD" clId="Web-{3A78476F-72F7-4A4A-B7A2-0676C69C449A}" dt="2018-06-07T11:27:34.569" v="257" actId="20577"/>
          <ac:spMkLst>
            <pc:docMk/>
            <pc:sldMk cId="4203446582" sldId="294"/>
            <ac:spMk id="6" creationId="{00000000-0000-0000-0000-000000000000}"/>
          </ac:spMkLst>
        </pc:spChg>
        <pc:spChg chg="add del">
          <ac:chgData name="Andrew Leak" userId="S::andrew.leak@solent.ac.uk::043497af-deb9-4f5f-a809-26438eb3c7f7" providerId="AD" clId="Web-{3A78476F-72F7-4A4A-B7A2-0676C69C449A}" dt="2018-06-07T11:24:52.217" v="198" actId="20577"/>
          <ac:spMkLst>
            <pc:docMk/>
            <pc:sldMk cId="4203446582" sldId="294"/>
            <ac:spMk id="7" creationId="{00000000-0000-0000-0000-000000000000}"/>
          </ac:spMkLst>
        </pc:spChg>
        <pc:spChg chg="add del mod">
          <ac:chgData name="Andrew Leak" userId="S::andrew.leak@solent.ac.uk::043497af-deb9-4f5f-a809-26438eb3c7f7" providerId="AD" clId="Web-{3A78476F-72F7-4A4A-B7A2-0676C69C449A}" dt="2018-06-07T11:24:52.217" v="198" actId="20577"/>
          <ac:spMkLst>
            <pc:docMk/>
            <pc:sldMk cId="4203446582" sldId="294"/>
            <ac:spMk id="8" creationId="{81D789D1-4D9A-4D78-AAA2-54597858F0D6}"/>
          </ac:spMkLst>
        </pc:spChg>
      </pc:sldChg>
      <pc:sldChg chg="modSp">
        <pc:chgData name="Andrew Leak" userId="S::andrew.leak@solent.ac.uk::043497af-deb9-4f5f-a809-26438eb3c7f7" providerId="AD" clId="Web-{3A78476F-72F7-4A4A-B7A2-0676C69C449A}" dt="2018-06-07T11:35:26.491" v="331" actId="20577"/>
        <pc:sldMkLst>
          <pc:docMk/>
          <pc:sldMk cId="1160132986" sldId="295"/>
        </pc:sldMkLst>
        <pc:spChg chg="mod">
          <ac:chgData name="Andrew Leak" userId="S::andrew.leak@solent.ac.uk::043497af-deb9-4f5f-a809-26438eb3c7f7" providerId="AD" clId="Web-{3A78476F-72F7-4A4A-B7A2-0676C69C449A}" dt="2018-06-07T11:35:26.491" v="331" actId="20577"/>
          <ac:spMkLst>
            <pc:docMk/>
            <pc:sldMk cId="1160132986" sldId="295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EFA44-0771-4DFC-B26A-9102D4547DD2}" type="datetimeFigureOut">
              <a:rPr lang="en-GB" smtClean="0"/>
              <a:pPr/>
              <a:t>20/02/2020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4A314-C704-4C33-84AA-6D9A56C39A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10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15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34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52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69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87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03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22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339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589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868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309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53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18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322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492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011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6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984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65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597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598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99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4473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89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4559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03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413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827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56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02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311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832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875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8178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554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460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473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4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797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97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2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1506" y="5183199"/>
            <a:ext cx="6477000" cy="1483043"/>
          </a:xfrm>
        </p:spPr>
        <p:txBody>
          <a:bodyPr anchor="b">
            <a:normAutofit/>
          </a:bodyPr>
          <a:lstStyle>
            <a:lvl1pPr algn="l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1506" y="6793244"/>
            <a:ext cx="8018860" cy="762000"/>
          </a:xfrm>
        </p:spPr>
        <p:txBody>
          <a:bodyPr>
            <a:normAutofit/>
          </a:bodyPr>
          <a:lstStyle>
            <a:lvl1pPr marL="0" indent="0" algn="l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31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72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051446" y="5183199"/>
            <a:ext cx="8018860" cy="1483043"/>
          </a:xfrm>
        </p:spPr>
        <p:txBody>
          <a:bodyPr anchor="b">
            <a:norm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93244"/>
            <a:ext cx="8018860" cy="762000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5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051446" y="5183199"/>
            <a:ext cx="8018860" cy="1483043"/>
          </a:xfrm>
        </p:spPr>
        <p:txBody>
          <a:bodyPr anchor="b">
            <a:normAutofit/>
          </a:bodyPr>
          <a:lstStyle>
            <a:lvl1pPr algn="r">
              <a:defRPr sz="3000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93244"/>
            <a:ext cx="8018860" cy="762000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tx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6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051446" y="5183199"/>
            <a:ext cx="8018860" cy="1483043"/>
          </a:xfrm>
        </p:spPr>
        <p:txBody>
          <a:bodyPr anchor="b">
            <a:norm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93244"/>
            <a:ext cx="8018860" cy="762000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0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2051446" y="5183199"/>
            <a:ext cx="8018860" cy="148304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r" defTabSz="7559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kern="1200" cap="all" spc="5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18939" y="6209954"/>
            <a:ext cx="9651367" cy="515888"/>
          </a:xfrm>
        </p:spPr>
        <p:txBody>
          <a:bodyPr>
            <a:norm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86274"/>
            <a:ext cx="8018860" cy="692727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86274"/>
            <a:ext cx="8018860" cy="692727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  <p:sp>
        <p:nvSpPr>
          <p:cNvPr id="20" name="Title 17"/>
          <p:cNvSpPr>
            <a:spLocks noGrp="1"/>
          </p:cNvSpPr>
          <p:nvPr>
            <p:ph type="title" hasCustomPrompt="1"/>
          </p:nvPr>
        </p:nvSpPr>
        <p:spPr>
          <a:xfrm>
            <a:off x="5117306" y="6204876"/>
            <a:ext cx="4953000" cy="830844"/>
          </a:xfrm>
        </p:spPr>
        <p:txBody>
          <a:bodyPr>
            <a:no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4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504667" y="1560017"/>
            <a:ext cx="9794240" cy="526782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7" y="1022353"/>
            <a:ext cx="97942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9" name="Title 6"/>
          <p:cNvSpPr>
            <a:spLocks noGrp="1"/>
          </p:cNvSpPr>
          <p:nvPr>
            <p:ph type="title" hasCustomPrompt="1"/>
          </p:nvPr>
        </p:nvSpPr>
        <p:spPr>
          <a:xfrm>
            <a:off x="504667" y="385823"/>
            <a:ext cx="9794240" cy="567477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5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7" name="Title 6"/>
          <p:cNvSpPr>
            <a:spLocks noGrp="1"/>
          </p:cNvSpPr>
          <p:nvPr>
            <p:ph type="title" hasCustomPrompt="1"/>
          </p:nvPr>
        </p:nvSpPr>
        <p:spPr>
          <a:xfrm>
            <a:off x="504666" y="385823"/>
            <a:ext cx="4917440" cy="56747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5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808" y="4364037"/>
            <a:ext cx="2667000" cy="2250850"/>
          </a:xfrm>
        </p:spPr>
        <p:txBody>
          <a:bodyPr/>
          <a:lstStyle>
            <a:lvl1pPr algn="ctr">
              <a:spcAft>
                <a:spcPts val="600"/>
              </a:spcAft>
              <a:defRPr sz="1100" spc="320" baseline="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025107" y="4364037"/>
            <a:ext cx="2667000" cy="2250850"/>
          </a:xfrm>
        </p:spPr>
        <p:txBody>
          <a:bodyPr/>
          <a:lstStyle>
            <a:lvl1pPr algn="ctr">
              <a:spcAft>
                <a:spcPts val="600"/>
              </a:spcAft>
              <a:defRPr sz="1100" spc="320" baseline="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806406" y="4364037"/>
            <a:ext cx="2667000" cy="2250850"/>
          </a:xfrm>
        </p:spPr>
        <p:txBody>
          <a:bodyPr/>
          <a:lstStyle>
            <a:lvl1pPr algn="ctr">
              <a:spcAft>
                <a:spcPts val="600"/>
              </a:spcAft>
              <a:defRPr sz="1100" spc="320" baseline="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605311" y="2051736"/>
            <a:ext cx="1944001" cy="1944001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386611" y="2051736"/>
            <a:ext cx="1944001" cy="1944001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7167910" y="2051736"/>
            <a:ext cx="1944001" cy="1944001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red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50466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3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5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red, text on right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794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42210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42210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42210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0466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41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white, text on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794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42210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42210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42210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65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grey">
    <p:bg>
      <p:bgPr>
        <a:solidFill>
          <a:srgbClr val="D6D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504666" y="385823"/>
            <a:ext cx="4917440" cy="56747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3600"/>
              <a:t>Click to edit Master title style</a:t>
            </a:r>
            <a:endParaRPr lang="en-GB" sz="36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3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grey, text on right">
    <p:bg>
      <p:bgPr>
        <a:solidFill>
          <a:srgbClr val="D6D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794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42210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42210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42210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15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Content &amp; 2 x Images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7" y="-2"/>
            <a:ext cx="5343525" cy="3779838"/>
          </a:xfrm>
          <a:prstGeom prst="rect">
            <a:avLst/>
          </a:prstGeom>
          <a:solidFill>
            <a:srgbClr val="33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3"/>
          </a:p>
        </p:txBody>
      </p:sp>
      <p:sp>
        <p:nvSpPr>
          <p:cNvPr id="7" name="Rectangle 6"/>
          <p:cNvSpPr/>
          <p:nvPr userDrawn="1"/>
        </p:nvSpPr>
        <p:spPr>
          <a:xfrm>
            <a:off x="5343533" y="3779837"/>
            <a:ext cx="5343525" cy="3779838"/>
          </a:xfrm>
          <a:prstGeom prst="rect">
            <a:avLst/>
          </a:prstGeom>
          <a:solidFill>
            <a:srgbClr val="E22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3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" y="3779837"/>
            <a:ext cx="5343525" cy="3779838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2802" y="4780711"/>
            <a:ext cx="4094252" cy="2133600"/>
          </a:xfrm>
        </p:spPr>
        <p:txBody>
          <a:bodyPr/>
          <a:lstStyle>
            <a:lvl1pPr>
              <a:spcAft>
                <a:spcPts val="1200"/>
              </a:spcAft>
              <a:defRPr sz="1200" spc="320" baseline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defRPr>
                <a:solidFill>
                  <a:schemeClr val="bg1"/>
                </a:solidFill>
              </a:defRPr>
            </a:lvl2pPr>
            <a:lvl3pPr marL="174625" indent="0">
              <a:lnSpc>
                <a:spcPct val="120000"/>
              </a:lnSpc>
              <a:defRPr>
                <a:solidFill>
                  <a:schemeClr val="bg1"/>
                </a:solidFill>
              </a:defRPr>
            </a:lvl3pPr>
            <a:lvl4pPr marL="360363" indent="0">
              <a:lnSpc>
                <a:spcPct val="120000"/>
              </a:lnSpc>
              <a:defRPr>
                <a:solidFill>
                  <a:schemeClr val="bg1"/>
                </a:solidFill>
              </a:defRPr>
            </a:lvl4pPr>
            <a:lvl5pPr marL="534988" indent="0">
              <a:lnSpc>
                <a:spcPct val="12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18258" y="991259"/>
            <a:ext cx="4094252" cy="2133600"/>
          </a:xfrm>
        </p:spPr>
        <p:txBody>
          <a:bodyPr/>
          <a:lstStyle>
            <a:lvl1pPr>
              <a:spcAft>
                <a:spcPts val="1200"/>
              </a:spcAft>
              <a:defRPr sz="1200" spc="320" baseline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defRPr>
                <a:solidFill>
                  <a:schemeClr val="bg1"/>
                </a:solidFill>
              </a:defRPr>
            </a:lvl2pPr>
            <a:lvl3pPr marL="174625" indent="0">
              <a:lnSpc>
                <a:spcPct val="120000"/>
              </a:lnSpc>
              <a:defRPr>
                <a:solidFill>
                  <a:schemeClr val="bg1"/>
                </a:solidFill>
              </a:defRPr>
            </a:lvl3pPr>
            <a:lvl4pPr marL="360363" indent="0">
              <a:lnSpc>
                <a:spcPct val="120000"/>
              </a:lnSpc>
              <a:defRPr>
                <a:solidFill>
                  <a:schemeClr val="bg1"/>
                </a:solidFill>
              </a:defRPr>
            </a:lvl4pPr>
            <a:lvl5pPr marL="534988" indent="0">
              <a:lnSpc>
                <a:spcPct val="12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343533" y="0"/>
            <a:ext cx="5343525" cy="3779838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62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(with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8" t="55174" r="-3129" b="-1109"/>
          <a:stretch/>
        </p:blipFill>
        <p:spPr>
          <a:xfrm>
            <a:off x="4" y="1"/>
            <a:ext cx="3974306" cy="24844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2206" y="2605088"/>
            <a:ext cx="6286500" cy="3886200"/>
          </a:xfrm>
        </p:spPr>
        <p:txBody>
          <a:bodyPr/>
          <a:lstStyle>
            <a:lvl1pPr>
              <a:spcAft>
                <a:spcPts val="400"/>
              </a:spcAft>
              <a:defRPr sz="1800" spc="400" baseline="0"/>
            </a:lvl1pPr>
            <a:lvl2pPr marL="0" indent="0">
              <a:lnSpc>
                <a:spcPct val="120000"/>
              </a:lnSpc>
              <a:defRPr sz="1400"/>
            </a:lvl2pPr>
            <a:lvl3pPr marL="0" indent="0"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9" y="4619625"/>
            <a:ext cx="3901858" cy="294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038166"/>
          </a:xfrm>
        </p:spPr>
        <p:txBody>
          <a:bodyPr anchor="ctr">
            <a:normAutofit/>
          </a:bodyPr>
          <a:lstStyle>
            <a:lvl1pPr algn="ctr">
              <a:defRPr sz="3200" spc="4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02" b="59997"/>
          <a:stretch/>
        </p:blipFill>
        <p:spPr>
          <a:xfrm>
            <a:off x="2690606" y="4465637"/>
            <a:ext cx="5649825" cy="25088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1" y="6974475"/>
            <a:ext cx="10691813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113" y="7"/>
            <a:ext cx="5302800" cy="19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6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8" userDrawn="1">
          <p15:clr>
            <a:srgbClr val="FBAE40"/>
          </p15:clr>
        </p15:guide>
        <p15:guide id="3" orient="horz" pos="2381" userDrawn="1">
          <p15:clr>
            <a:srgbClr val="FBAE40"/>
          </p15:clr>
        </p15:guide>
        <p15:guide id="4" orient="horz" pos="296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8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3368" userDrawn="1">
          <p15:clr>
            <a:srgbClr val="FBAE40"/>
          </p15:clr>
        </p15:guide>
        <p15:guide id="3" orient="horz" pos="296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9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1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4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21506" y="5183199"/>
            <a:ext cx="6477000" cy="1483043"/>
          </a:xfrm>
        </p:spPr>
        <p:txBody>
          <a:bodyPr anchor="b">
            <a:normAutofit/>
          </a:bodyPr>
          <a:lstStyle>
            <a:lvl1pPr algn="l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1506" y="6793244"/>
            <a:ext cx="8018860" cy="762000"/>
          </a:xfrm>
        </p:spPr>
        <p:txBody>
          <a:bodyPr>
            <a:normAutofit/>
          </a:bodyPr>
          <a:lstStyle>
            <a:lvl1pPr marL="0" indent="0" algn="l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5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tx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70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tx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1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671" y="385823"/>
            <a:ext cx="9651367" cy="5674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Title goes here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71" y="953298"/>
            <a:ext cx="9651367" cy="587454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4711" y="6986387"/>
            <a:ext cx="2180481" cy="2021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spc="15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666" y="6986387"/>
            <a:ext cx="6670040" cy="2021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spc="15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55188" y="6986387"/>
            <a:ext cx="800845" cy="2021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spc="150" baseline="0">
                <a:solidFill>
                  <a:schemeClr val="tx2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73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50" r:id="rId16"/>
    <p:sldLayoutId id="2147483670" r:id="rId17"/>
    <p:sldLayoutId id="2147483658" r:id="rId18"/>
    <p:sldLayoutId id="2147483656" r:id="rId19"/>
    <p:sldLayoutId id="2147483673" r:id="rId20"/>
    <p:sldLayoutId id="2147483668" r:id="rId21"/>
    <p:sldLayoutId id="2147483674" r:id="rId22"/>
    <p:sldLayoutId id="2147483669" r:id="rId23"/>
    <p:sldLayoutId id="2147483675" r:id="rId24"/>
    <p:sldLayoutId id="2147483666" r:id="rId25"/>
    <p:sldLayoutId id="2147483664" r:id="rId26"/>
    <p:sldLayoutId id="2147483651" r:id="rId27"/>
    <p:sldLayoutId id="2147483672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755957" rtl="0" eaLnBrk="1" latinLnBrk="0" hangingPunct="1">
        <a:lnSpc>
          <a:spcPct val="100000"/>
        </a:lnSpc>
        <a:spcBef>
          <a:spcPct val="0"/>
        </a:spcBef>
        <a:buNone/>
        <a:defRPr sz="3600" kern="1200" cap="all" spc="38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1pPr>
      <a:lvl2pPr marL="180975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358775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539750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17550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078883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861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840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819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7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57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36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93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72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51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2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ctrTitle"/>
          </p:nvPr>
        </p:nvSpPr>
        <p:spPr>
          <a:xfrm>
            <a:off x="888210" y="2830195"/>
            <a:ext cx="8839200" cy="148304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 </a:t>
            </a:r>
            <a:br>
              <a:rPr lang="en-US" sz="3600" dirty="0" smtClean="0"/>
            </a:br>
            <a:r>
              <a:rPr lang="en-US" sz="3600" dirty="0" smtClean="0"/>
              <a:t>to python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592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FORMATTING string values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953300"/>
            <a:ext cx="9933941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The following escape characters can be used in the print</a:t>
            </a:r>
          </a:p>
          <a:p>
            <a:r>
              <a:rPr lang="en-GB" sz="2800" dirty="0"/>
              <a:t>c</a:t>
            </a:r>
            <a:r>
              <a:rPr lang="en-GB" sz="2800" dirty="0" smtClean="0"/>
              <a:t>ommand:</a:t>
            </a:r>
            <a:endParaRPr lang="en-GB" sz="2800" dirty="0"/>
          </a:p>
          <a:p>
            <a:r>
              <a:rPr lang="en-GB" sz="2800" dirty="0" smtClean="0"/>
              <a:t> 	</a:t>
            </a:r>
            <a:r>
              <a:rPr lang="en-GB" sz="2400" dirty="0" smtClean="0"/>
              <a:t>\t	Tab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\n	New line</a:t>
            </a:r>
          </a:p>
          <a:p>
            <a:endParaRPr lang="en-GB" sz="2800" dirty="0"/>
          </a:p>
          <a:p>
            <a:r>
              <a:rPr lang="en-GB" sz="2800" dirty="0" smtClean="0"/>
              <a:t>For example:</a:t>
            </a:r>
            <a:endParaRPr lang="en-GB" sz="2800" dirty="0"/>
          </a:p>
          <a:p>
            <a:pPr indent="985838"/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name = "John"</a:t>
            </a:r>
          </a:p>
          <a:p>
            <a:pPr indent="985838"/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age = 41</a:t>
            </a:r>
          </a:p>
          <a:p>
            <a:pPr indent="985838"/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height = "1.88m"</a:t>
            </a:r>
          </a:p>
          <a:p>
            <a:pPr indent="985838"/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print("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Name \t Age \t Height \n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")</a:t>
            </a:r>
          </a:p>
          <a:p>
            <a:pPr indent="985838"/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print(name,"\</a:t>
            </a:r>
            <a:r>
              <a:rPr lang="en-GB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t",age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,"\</a:t>
            </a:r>
            <a:r>
              <a:rPr lang="en-GB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t",height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  <a:endParaRPr lang="en-GB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39" y="5581403"/>
            <a:ext cx="3429053" cy="13063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6379" y="5983537"/>
            <a:ext cx="41678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>
                <a:solidFill>
                  <a:schemeClr val="tx2"/>
                </a:solidFill>
              </a:rPr>
              <a:t>Blank line due to the use of \n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01340" y="6187056"/>
            <a:ext cx="128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60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FORMATTING string values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953300"/>
            <a:ext cx="99339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The example below shows the use of the .format method which replaces {0} and {1} with the values of variables name and age accordingly. It also shows the \ escape character which is required if some text you want to print contains a ‘ or “</a:t>
            </a:r>
          </a:p>
          <a:p>
            <a:endParaRPr lang="en-GB" sz="2800" dirty="0"/>
          </a:p>
          <a:p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name 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 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"John"</a:t>
            </a:r>
            <a:endParaRPr lang="en-GB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age 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 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41</a:t>
            </a:r>
            <a:endParaRPr lang="en-GB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print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("My 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name is 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{0} 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and I\'m 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{1} 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years </a:t>
            </a:r>
            <a:r>
              <a:rPr lang="en-GB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old</a:t>
            </a:r>
            <a:r>
              <a:rPr lang="en-GB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".format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name,age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))</a:t>
            </a:r>
            <a:endParaRPr lang="en-GB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42" y="5306429"/>
            <a:ext cx="6041384" cy="5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FORMATTING string values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953300"/>
            <a:ext cx="979424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Below are a few useful string methods available that can be used in the print statement:</a:t>
            </a:r>
          </a:p>
          <a:p>
            <a:endParaRPr lang="en-GB" sz="2800" dirty="0"/>
          </a:p>
          <a:p>
            <a:r>
              <a:rPr lang="en-GB" sz="2800" dirty="0" smtClean="0"/>
              <a:t>	.upper()	Converts string to all uppercase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.lower()	Converts string to all lowercase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.join()		Concatenates multiple strings into one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.</a:t>
            </a:r>
            <a:r>
              <a:rPr lang="en-GB" sz="2800" dirty="0" err="1" smtClean="0"/>
              <a:t>center</a:t>
            </a:r>
            <a:r>
              <a:rPr lang="en-GB" sz="2800" dirty="0" smtClean="0"/>
              <a:t>()	Centres a string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.</a:t>
            </a:r>
            <a:r>
              <a:rPr lang="en-GB" sz="2800" dirty="0" err="1" smtClean="0"/>
              <a:t>ljust</a:t>
            </a:r>
            <a:r>
              <a:rPr lang="en-GB" sz="2800" dirty="0" smtClean="0"/>
              <a:t>()	Left-justifies a string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.</a:t>
            </a:r>
            <a:r>
              <a:rPr lang="en-GB" sz="2800" dirty="0" err="1" smtClean="0"/>
              <a:t>rjust</a:t>
            </a:r>
            <a:r>
              <a:rPr lang="en-GB" sz="2800" dirty="0" smtClean="0"/>
              <a:t>()	Right-justifies a string </a:t>
            </a:r>
          </a:p>
          <a:p>
            <a:endParaRPr lang="en-GB" sz="2800" dirty="0"/>
          </a:p>
          <a:p>
            <a:r>
              <a:rPr lang="en-GB" sz="2800" dirty="0" smtClean="0"/>
              <a:t>Multiple string methods can be used in the same </a:t>
            </a:r>
            <a:r>
              <a:rPr lang="en-GB" sz="2800" smtClean="0"/>
              <a:t>print statement.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4093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FORMATTING string values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953300"/>
            <a:ext cx="97942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The following example shows different justification for text</a:t>
            </a:r>
          </a:p>
          <a:p>
            <a:endParaRPr lang="en-GB" sz="2800" dirty="0"/>
          </a:p>
          <a:p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2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mystr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 "I love databases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"</a:t>
            </a:r>
            <a:endParaRPr lang="en-GB" sz="2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print(</a:t>
            </a:r>
            <a:r>
              <a:rPr lang="en-GB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"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The centre </a:t>
            </a:r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aligned string 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is : </a:t>
            </a:r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")</a:t>
            </a:r>
          </a:p>
          <a:p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print(</a:t>
            </a:r>
            <a:r>
              <a:rPr lang="en-GB" sz="22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mystr.center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(40</a:t>
            </a:r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'#'))</a:t>
            </a:r>
            <a:endParaRPr lang="en-GB" sz="2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print</a:t>
            </a:r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("The left aligned string is : ")</a:t>
            </a:r>
          </a:p>
          <a:p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print(</a:t>
            </a:r>
            <a:r>
              <a:rPr lang="en-GB" sz="22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mystr.ljust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(40</a:t>
            </a:r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'-'))</a:t>
            </a:r>
            <a:endParaRPr lang="en-GB" sz="2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print</a:t>
            </a:r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("The right aligned string is : ")</a:t>
            </a:r>
          </a:p>
          <a:p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print(</a:t>
            </a:r>
            <a:r>
              <a:rPr lang="en-GB" sz="22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mystr.upper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().</a:t>
            </a:r>
            <a:r>
              <a:rPr lang="en-GB" sz="22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rjust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(40))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66" y="4496033"/>
            <a:ext cx="5187041" cy="227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FORMATTING floating point values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5" y="1020748"/>
            <a:ext cx="979424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There are many ways to format floating point values e.g.</a:t>
            </a:r>
          </a:p>
          <a:p>
            <a:endParaRPr lang="en-GB" sz="1200" dirty="0" smtClean="0"/>
          </a:p>
          <a:p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num1 </a:t>
            </a:r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 78.6465</a:t>
            </a:r>
          </a:p>
          <a:p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num2 </a:t>
            </a:r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 40.1</a:t>
            </a:r>
          </a:p>
          <a:p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print("num1 is 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{</a:t>
            </a:r>
            <a:r>
              <a:rPr lang="en-GB" sz="2200" dirty="0" smtClean="0">
                <a:solidFill>
                  <a:srgbClr val="FF0000"/>
                </a:solidFill>
              </a:rPr>
              <a:t>0</a:t>
            </a:r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}".format(num1))</a:t>
            </a:r>
          </a:p>
          <a:p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print("num1 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rounded to nearest </a:t>
            </a:r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integer is 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{</a:t>
            </a:r>
            <a:r>
              <a:rPr lang="en-GB" sz="2200" dirty="0" smtClean="0">
                <a:solidFill>
                  <a:srgbClr val="FF0000"/>
                </a:solidFill>
              </a:rPr>
              <a:t>0</a:t>
            </a:r>
            <a:r>
              <a:rPr lang="en-GB" sz="2200" dirty="0" smtClean="0"/>
              <a:t>:</a:t>
            </a:r>
            <a:r>
              <a:rPr lang="en-GB" sz="2200" dirty="0" smtClean="0">
                <a:solidFill>
                  <a:srgbClr val="FFC000"/>
                </a:solidFill>
              </a:rPr>
              <a:t>.0f</a:t>
            </a:r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}".format(num1))</a:t>
            </a:r>
          </a:p>
          <a:p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print("num1 rounded to 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1 </a:t>
            </a:r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decimal 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place </a:t>
            </a:r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is 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{</a:t>
            </a:r>
            <a:r>
              <a:rPr lang="en-GB" sz="2200" dirty="0" smtClean="0">
                <a:solidFill>
                  <a:srgbClr val="FF0000"/>
                </a:solidFill>
              </a:rPr>
              <a:t>0</a:t>
            </a:r>
            <a:r>
              <a:rPr lang="en-GB" sz="2200" dirty="0" smtClean="0"/>
              <a:t>:</a:t>
            </a:r>
            <a:r>
              <a:rPr lang="en-GB" sz="2200" dirty="0" smtClean="0">
                <a:solidFill>
                  <a:srgbClr val="FFC000"/>
                </a:solidFill>
              </a:rPr>
              <a:t>.1f</a:t>
            </a:r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}".format(num1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))</a:t>
            </a:r>
            <a:endParaRPr lang="en-GB" sz="2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print("In currency 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format num1 </a:t>
            </a:r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is 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£{</a:t>
            </a:r>
            <a:r>
              <a:rPr lang="en-GB" sz="2200" dirty="0" smtClean="0">
                <a:solidFill>
                  <a:srgbClr val="FF0000"/>
                </a:solidFill>
              </a:rPr>
              <a:t>0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:</a:t>
            </a:r>
            <a:r>
              <a:rPr lang="en-GB" sz="2200" dirty="0" smtClean="0">
                <a:solidFill>
                  <a:srgbClr val="FFC000"/>
                </a:solidFill>
              </a:rPr>
              <a:t>.2f</a:t>
            </a:r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} 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and num2 is £{</a:t>
            </a:r>
            <a:r>
              <a:rPr lang="en-GB" sz="2200" dirty="0" smtClean="0">
                <a:solidFill>
                  <a:srgbClr val="FF0000"/>
                </a:solidFill>
              </a:rPr>
              <a:t>1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:</a:t>
            </a:r>
            <a:r>
              <a:rPr lang="en-GB" sz="2200" dirty="0" smtClean="0">
                <a:solidFill>
                  <a:srgbClr val="FFC000"/>
                </a:solidFill>
              </a:rPr>
              <a:t>.</a:t>
            </a:r>
            <a:r>
              <a:rPr lang="en-GB" sz="2200" dirty="0">
                <a:solidFill>
                  <a:srgbClr val="FFC000"/>
                </a:solidFill>
              </a:rPr>
              <a:t>2f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}" \</a:t>
            </a:r>
          </a:p>
          <a:p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.</a:t>
            </a:r>
            <a:r>
              <a:rPr lang="en-GB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format(num1,num2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))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66" y="4098514"/>
            <a:ext cx="5910175" cy="13986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782" y="5494806"/>
            <a:ext cx="9794241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200" dirty="0" smtClean="0"/>
              <a:t>Inside the {}, </a:t>
            </a:r>
            <a:r>
              <a:rPr lang="en-GB" sz="2200" dirty="0" smtClean="0">
                <a:solidFill>
                  <a:srgbClr val="FF0000"/>
                </a:solidFill>
              </a:rPr>
              <a:t>0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200" dirty="0"/>
              <a:t>and </a:t>
            </a:r>
            <a:r>
              <a:rPr lang="en-GB" sz="2200" dirty="0">
                <a:solidFill>
                  <a:srgbClr val="FF0000"/>
                </a:solidFill>
              </a:rPr>
              <a:t>1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200" dirty="0"/>
              <a:t>are </a:t>
            </a:r>
            <a:r>
              <a:rPr lang="en-GB" sz="2200" dirty="0" smtClean="0"/>
              <a:t>the fields to be printed. These are replaced </a:t>
            </a:r>
            <a:r>
              <a:rPr lang="en-GB" sz="2200" dirty="0"/>
              <a:t>by the </a:t>
            </a:r>
            <a:r>
              <a:rPr lang="en-GB" sz="2200" dirty="0" smtClean="0"/>
              <a:t>corresponding values </a:t>
            </a:r>
            <a:r>
              <a:rPr lang="en-GB" sz="2200" dirty="0"/>
              <a:t>in the .format </a:t>
            </a:r>
            <a:r>
              <a:rPr lang="en-GB" sz="2200" dirty="0" smtClean="0"/>
              <a:t>method. The : indicates a conversion to the following data type - </a:t>
            </a:r>
            <a:r>
              <a:rPr lang="en-GB" sz="2200" dirty="0" smtClean="0">
                <a:solidFill>
                  <a:srgbClr val="FFC000"/>
                </a:solidFill>
              </a:rPr>
              <a:t>.</a:t>
            </a:r>
            <a:r>
              <a:rPr lang="en-GB" sz="2200" dirty="0">
                <a:solidFill>
                  <a:srgbClr val="FFC000"/>
                </a:solidFill>
              </a:rPr>
              <a:t>0f </a:t>
            </a:r>
            <a:r>
              <a:rPr lang="en-GB" sz="2200" dirty="0" smtClean="0"/>
              <a:t>is a floating point number with 0 decimal </a:t>
            </a:r>
            <a:r>
              <a:rPr lang="en-GB" sz="2200" dirty="0"/>
              <a:t>places, </a:t>
            </a:r>
            <a:r>
              <a:rPr lang="en-GB" sz="2200" dirty="0">
                <a:solidFill>
                  <a:srgbClr val="FFC000"/>
                </a:solidFill>
              </a:rPr>
              <a:t>.</a:t>
            </a:r>
            <a:r>
              <a:rPr lang="en-GB" sz="2200" dirty="0" smtClean="0">
                <a:solidFill>
                  <a:srgbClr val="FFC000"/>
                </a:solidFill>
              </a:rPr>
              <a:t>1f</a:t>
            </a:r>
            <a:r>
              <a:rPr lang="en-GB" sz="2200" dirty="0" smtClean="0"/>
              <a:t> is 1 </a:t>
            </a:r>
            <a:r>
              <a:rPr lang="en-GB" sz="2200" dirty="0"/>
              <a:t>decimal </a:t>
            </a:r>
            <a:r>
              <a:rPr lang="en-GB" sz="2200" dirty="0" smtClean="0"/>
              <a:t>place and </a:t>
            </a:r>
            <a:r>
              <a:rPr lang="en-GB" sz="2200" dirty="0">
                <a:solidFill>
                  <a:srgbClr val="FFC000"/>
                </a:solidFill>
              </a:rPr>
              <a:t>.2f </a:t>
            </a:r>
            <a:r>
              <a:rPr lang="en-GB" sz="2200" dirty="0" smtClean="0"/>
              <a:t>is 2 </a:t>
            </a:r>
            <a:r>
              <a:rPr lang="en-GB" sz="2200" dirty="0"/>
              <a:t>decimal </a:t>
            </a:r>
            <a:r>
              <a:rPr lang="en-GB" sz="2200" dirty="0" smtClean="0"/>
              <a:t>places.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88985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printing values in columns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5" y="1020748"/>
            <a:ext cx="979424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If you want to print values in fixed-width columns, you use format width values as shown below:</a:t>
            </a:r>
          </a:p>
          <a:p>
            <a:endParaRPr lang="en-GB" sz="1200" dirty="0" smtClean="0"/>
          </a:p>
          <a:p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num1 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 </a:t>
            </a:r>
            <a:r>
              <a:rPr lang="en-GB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78</a:t>
            </a:r>
            <a:endParaRPr lang="en-GB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num2 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 </a:t>
            </a:r>
            <a:r>
              <a:rPr lang="en-GB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4010.1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num3 = 101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num4 = 188.7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str1 = “Black”</a:t>
            </a:r>
          </a:p>
          <a:p>
            <a:r>
              <a:rPr lang="en-GB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str2 = “</a:t>
            </a:r>
            <a:r>
              <a:rPr lang="en-GB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Turquiose</a:t>
            </a:r>
            <a:r>
              <a:rPr lang="en-GB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”</a:t>
            </a:r>
            <a:endParaRPr lang="en-GB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print(“{</a:t>
            </a:r>
            <a:r>
              <a:rPr lang="en-GB" sz="2000" dirty="0" smtClean="0">
                <a:solidFill>
                  <a:srgbClr val="FF0000"/>
                </a:solidFill>
              </a:rPr>
              <a:t>0</a:t>
            </a:r>
            <a:r>
              <a:rPr lang="en-GB" sz="2000" dirty="0" smtClean="0">
                <a:solidFill>
                  <a:srgbClr val="FFC000"/>
                </a:solidFill>
              </a:rPr>
              <a:t>:10</a:t>
            </a:r>
            <a:r>
              <a:rPr lang="en-GB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}\t{</a:t>
            </a:r>
            <a:r>
              <a:rPr lang="en-GB" sz="2000" dirty="0" smtClean="0">
                <a:solidFill>
                  <a:srgbClr val="FF0000"/>
                </a:solidFill>
              </a:rPr>
              <a:t>1</a:t>
            </a:r>
            <a:r>
              <a:rPr lang="en-GB" sz="2000" dirty="0" smtClean="0"/>
              <a:t>:</a:t>
            </a:r>
            <a:r>
              <a:rPr lang="en-GB" sz="2000" dirty="0" smtClean="0">
                <a:solidFill>
                  <a:srgbClr val="FFC000"/>
                </a:solidFill>
              </a:rPr>
              <a:t>5</a:t>
            </a:r>
            <a:r>
              <a:rPr lang="en-GB" sz="2000" dirty="0" smtClean="0"/>
              <a:t>d</a:t>
            </a:r>
            <a:r>
              <a:rPr lang="en-GB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}\t{</a:t>
            </a:r>
            <a:r>
              <a:rPr lang="en-GB" sz="2000" dirty="0">
                <a:solidFill>
                  <a:srgbClr val="FF0000"/>
                </a:solidFill>
              </a:rPr>
              <a:t>2</a:t>
            </a:r>
            <a:r>
              <a:rPr lang="en-GB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:</a:t>
            </a:r>
            <a:r>
              <a:rPr lang="en-GB" sz="2000" dirty="0" smtClean="0">
                <a:solidFill>
                  <a:srgbClr val="FFC000"/>
                </a:solidFill>
              </a:rPr>
              <a:t>7</a:t>
            </a:r>
            <a:r>
              <a:rPr lang="en-GB" sz="2000" dirty="0" smtClean="0"/>
              <a:t>.2f</a:t>
            </a:r>
            <a:r>
              <a:rPr lang="en-GB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}".format(str1,num1,num2))</a:t>
            </a:r>
            <a:endParaRPr lang="en-GB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print</a:t>
            </a:r>
            <a:r>
              <a:rPr lang="en-GB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(“{</a:t>
            </a:r>
            <a:r>
              <a:rPr lang="en-GB" sz="2000" dirty="0" smtClean="0">
                <a:solidFill>
                  <a:srgbClr val="FF0000"/>
                </a:solidFill>
              </a:rPr>
              <a:t>0</a:t>
            </a:r>
            <a:r>
              <a:rPr lang="en-GB" sz="2000" dirty="0" smtClean="0">
                <a:solidFill>
                  <a:srgbClr val="FFC000"/>
                </a:solidFill>
              </a:rPr>
              <a:t>:10</a:t>
            </a:r>
            <a:r>
              <a:rPr lang="en-GB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}\t{</a:t>
            </a:r>
            <a:r>
              <a:rPr lang="en-GB" sz="2000" dirty="0" smtClean="0">
                <a:solidFill>
                  <a:srgbClr val="FF0000"/>
                </a:solidFill>
              </a:rPr>
              <a:t>1</a:t>
            </a:r>
            <a:r>
              <a:rPr lang="en-GB" sz="2000" dirty="0" smtClean="0"/>
              <a:t>:</a:t>
            </a:r>
            <a:r>
              <a:rPr lang="en-GB" sz="2000" dirty="0" smtClean="0">
                <a:solidFill>
                  <a:srgbClr val="FFC000"/>
                </a:solidFill>
              </a:rPr>
              <a:t>5</a:t>
            </a:r>
            <a:r>
              <a:rPr lang="en-GB" sz="2000" dirty="0" smtClean="0"/>
              <a:t>d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}\</a:t>
            </a:r>
            <a:r>
              <a:rPr lang="en-GB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t{</a:t>
            </a:r>
            <a:r>
              <a:rPr lang="en-GB" sz="2000" dirty="0">
                <a:solidFill>
                  <a:srgbClr val="FF0000"/>
                </a:solidFill>
              </a:rPr>
              <a:t>2</a:t>
            </a:r>
            <a:r>
              <a:rPr lang="en-GB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:</a:t>
            </a:r>
            <a:r>
              <a:rPr lang="en-GB" sz="2000" dirty="0" smtClean="0">
                <a:solidFill>
                  <a:srgbClr val="FFC000"/>
                </a:solidFill>
              </a:rPr>
              <a:t>7</a:t>
            </a:r>
            <a:r>
              <a:rPr lang="en-GB" sz="2000" dirty="0" smtClean="0"/>
              <a:t>.2f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}".</a:t>
            </a:r>
            <a:r>
              <a:rPr lang="en-GB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format(str2,num3,num4))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4782" y="5494806"/>
            <a:ext cx="9794241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200" dirty="0" smtClean="0"/>
              <a:t>Inside the {}, </a:t>
            </a:r>
            <a:r>
              <a:rPr lang="en-GB" sz="2200" dirty="0" smtClean="0">
                <a:solidFill>
                  <a:srgbClr val="FF0000"/>
                </a:solidFill>
              </a:rPr>
              <a:t>0</a:t>
            </a:r>
            <a:r>
              <a:rPr lang="en-GB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2200" dirty="0" smtClean="0">
                <a:solidFill>
                  <a:srgbClr val="FF0000"/>
                </a:solidFill>
              </a:rPr>
              <a:t>1</a:t>
            </a:r>
            <a:r>
              <a:rPr lang="en-GB" sz="2200" dirty="0" smtClean="0"/>
              <a:t>  and </a:t>
            </a:r>
            <a:r>
              <a:rPr lang="en-GB" sz="2200" dirty="0" smtClean="0">
                <a:solidFill>
                  <a:srgbClr val="FF0000"/>
                </a:solidFill>
              </a:rPr>
              <a:t>2</a:t>
            </a:r>
            <a:r>
              <a:rPr lang="en-GB" sz="2200" dirty="0" smtClean="0"/>
              <a:t> are the fields to be printed. These are replaced </a:t>
            </a:r>
            <a:r>
              <a:rPr lang="en-GB" sz="2200" dirty="0"/>
              <a:t>by the </a:t>
            </a:r>
            <a:r>
              <a:rPr lang="en-GB" sz="2200" dirty="0" smtClean="0"/>
              <a:t>corresponding values </a:t>
            </a:r>
            <a:r>
              <a:rPr lang="en-GB" sz="2200" dirty="0"/>
              <a:t>in the .format </a:t>
            </a:r>
            <a:r>
              <a:rPr lang="en-GB" sz="2200" dirty="0" smtClean="0"/>
              <a:t>method. The number after the : indicates the width of the column (</a:t>
            </a:r>
            <a:r>
              <a:rPr lang="en-GB" sz="2200" dirty="0" smtClean="0">
                <a:solidFill>
                  <a:srgbClr val="FFC000"/>
                </a:solidFill>
              </a:rPr>
              <a:t>10</a:t>
            </a:r>
            <a:r>
              <a:rPr lang="en-GB" sz="2200" dirty="0" smtClean="0"/>
              <a:t>, </a:t>
            </a:r>
            <a:r>
              <a:rPr lang="en-GB" sz="2200" dirty="0" smtClean="0">
                <a:solidFill>
                  <a:srgbClr val="FFC000"/>
                </a:solidFill>
              </a:rPr>
              <a:t>5</a:t>
            </a:r>
            <a:r>
              <a:rPr lang="en-GB" sz="2200" dirty="0" smtClean="0"/>
              <a:t> and </a:t>
            </a:r>
            <a:r>
              <a:rPr lang="en-GB" sz="2200" dirty="0" smtClean="0">
                <a:solidFill>
                  <a:srgbClr val="FFC000"/>
                </a:solidFill>
              </a:rPr>
              <a:t>7</a:t>
            </a:r>
            <a:r>
              <a:rPr lang="en-GB" sz="2200" dirty="0" smtClean="0"/>
              <a:t>),</a:t>
            </a:r>
            <a:r>
              <a:rPr lang="en-GB" sz="2200" dirty="0" smtClean="0">
                <a:solidFill>
                  <a:srgbClr val="FFC000"/>
                </a:solidFill>
              </a:rPr>
              <a:t> </a:t>
            </a:r>
            <a:r>
              <a:rPr lang="en-GB" sz="2200" dirty="0" smtClean="0"/>
              <a:t>d</a:t>
            </a:r>
            <a:r>
              <a:rPr lang="en-GB" sz="2200" dirty="0" smtClean="0">
                <a:solidFill>
                  <a:srgbClr val="FFC000"/>
                </a:solidFill>
              </a:rPr>
              <a:t> </a:t>
            </a:r>
            <a:r>
              <a:rPr lang="en-GB" sz="2200" dirty="0" smtClean="0"/>
              <a:t>indicates an integer value and .2f is a floating point value with 2 decimal places.</a:t>
            </a:r>
            <a:endParaRPr lang="en-GB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66" y="4652511"/>
            <a:ext cx="3553589" cy="77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Getting input from the user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1108722"/>
            <a:ext cx="979424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In order to make your program interactive, you can get input from the user by using the </a:t>
            </a:r>
            <a:r>
              <a:rPr lang="en-GB" sz="2800" dirty="0" smtClean="0">
                <a:solidFill>
                  <a:srgbClr val="FF0000"/>
                </a:solidFill>
              </a:rPr>
              <a:t>input</a:t>
            </a:r>
            <a:r>
              <a:rPr lang="en-GB" sz="2800" dirty="0" smtClean="0"/>
              <a:t> command</a:t>
            </a:r>
          </a:p>
          <a:p>
            <a:endParaRPr lang="en-GB" sz="2800" dirty="0"/>
          </a:p>
          <a:p>
            <a:r>
              <a:rPr lang="en-GB" sz="2800" dirty="0" smtClean="0"/>
              <a:t>Syntax variants:</a:t>
            </a:r>
          </a:p>
          <a:p>
            <a:endParaRPr lang="en-GB" sz="2800" dirty="0"/>
          </a:p>
          <a:p>
            <a:r>
              <a:rPr lang="en-GB" sz="2800" dirty="0" smtClean="0"/>
              <a:t>	# Input a string, no </a:t>
            </a:r>
            <a:r>
              <a:rPr lang="en-GB" sz="2800" dirty="0"/>
              <a:t>prompt is displayed</a:t>
            </a:r>
            <a:endParaRPr lang="en-GB" sz="28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800" dirty="0" err="1" smtClean="0"/>
              <a:t>variable_name</a:t>
            </a:r>
            <a:r>
              <a:rPr lang="en-GB" sz="2800" dirty="0" smtClean="0"/>
              <a:t> = input() </a:t>
            </a:r>
          </a:p>
          <a:p>
            <a:r>
              <a:rPr lang="en-GB" sz="2800" dirty="0"/>
              <a:t>	# Input a </a:t>
            </a:r>
            <a:r>
              <a:rPr lang="en-GB" sz="2800" dirty="0" smtClean="0"/>
              <a:t>string with a prompt</a:t>
            </a:r>
          </a:p>
          <a:p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800" dirty="0" err="1" smtClean="0"/>
              <a:t>variable_name</a:t>
            </a:r>
            <a:r>
              <a:rPr lang="en-GB" sz="2800" dirty="0" smtClean="0"/>
              <a:t> = input(“Prompt “)</a:t>
            </a:r>
          </a:p>
          <a:p>
            <a:r>
              <a:rPr lang="en-GB" sz="2800" dirty="0"/>
              <a:t>	# Input a </a:t>
            </a:r>
            <a:r>
              <a:rPr lang="en-GB" sz="2800" dirty="0" smtClean="0"/>
              <a:t>integer number with a prompt</a:t>
            </a:r>
          </a:p>
          <a:p>
            <a:r>
              <a:rPr lang="en-GB" sz="2800" dirty="0"/>
              <a:t>	</a:t>
            </a:r>
            <a:r>
              <a:rPr lang="en-GB" sz="2800" dirty="0" err="1" smtClean="0"/>
              <a:t>variable_name</a:t>
            </a:r>
            <a:r>
              <a:rPr lang="en-GB" sz="2800" dirty="0" smtClean="0"/>
              <a:t> = </a:t>
            </a:r>
            <a:r>
              <a:rPr lang="en-GB" sz="2800" dirty="0" err="1" smtClean="0"/>
              <a:t>int</a:t>
            </a:r>
            <a:r>
              <a:rPr lang="en-GB" sz="2800" dirty="0" smtClean="0"/>
              <a:t>(input(“Prompt “))</a:t>
            </a:r>
          </a:p>
          <a:p>
            <a:r>
              <a:rPr lang="en-GB" sz="2800" dirty="0"/>
              <a:t>	# Input a </a:t>
            </a:r>
            <a:r>
              <a:rPr lang="en-GB" sz="2800" dirty="0" smtClean="0"/>
              <a:t>floating point number with a prompt</a:t>
            </a:r>
          </a:p>
          <a:p>
            <a:r>
              <a:rPr lang="en-GB" sz="2800" dirty="0" smtClean="0"/>
              <a:t>	</a:t>
            </a:r>
            <a:r>
              <a:rPr lang="en-GB" sz="2800" dirty="0" err="1" smtClean="0"/>
              <a:t>variable_name</a:t>
            </a:r>
            <a:r>
              <a:rPr lang="en-GB" sz="2800" dirty="0" smtClean="0"/>
              <a:t> = float(input</a:t>
            </a:r>
            <a:r>
              <a:rPr lang="en-GB" sz="2800" dirty="0"/>
              <a:t>(“Prompt </a:t>
            </a:r>
            <a:r>
              <a:rPr lang="en-GB" sz="2800" dirty="0" smtClean="0"/>
              <a:t>“))</a:t>
            </a:r>
          </a:p>
        </p:txBody>
      </p:sp>
    </p:spTree>
    <p:extLst>
      <p:ext uri="{BB962C8B-B14F-4D97-AF65-F5344CB8AC3E}">
        <p14:creationId xmlns:p14="http://schemas.microsoft.com/office/powerpoint/2010/main" val="71158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Getting input from the user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1071451"/>
            <a:ext cx="97942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Examples: </a:t>
            </a:r>
            <a:endParaRPr lang="en-GB" sz="2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GB" sz="28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name = </a:t>
            </a:r>
            <a:r>
              <a:rPr lang="en-GB" sz="28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int</a:t>
            </a:r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(input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("Enter your name: ")</a:t>
            </a:r>
          </a:p>
          <a:p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age </a:t>
            </a:r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 </a:t>
            </a:r>
            <a:r>
              <a:rPr lang="en-GB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int</a:t>
            </a:r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(input("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Enter your age: "))</a:t>
            </a:r>
          </a:p>
          <a:p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height = </a:t>
            </a:r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float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("Enter your height in metres: "))</a:t>
            </a:r>
          </a:p>
          <a:p>
            <a:endParaRPr lang="en-GB" sz="2800" dirty="0" smtClean="0"/>
          </a:p>
          <a:p>
            <a:r>
              <a:rPr lang="en-GB" sz="2800" dirty="0" err="1" smtClean="0"/>
              <a:t>Int</a:t>
            </a:r>
            <a:r>
              <a:rPr lang="en-GB" sz="2800" dirty="0" smtClean="0"/>
              <a:t> and float are functions that convert the value the user has entered into an integer or floating point value respectively.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3515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If statement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1108722"/>
            <a:ext cx="979424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In your code, you will often need to make decisions and run certain code if a condition(s) are true. To do this, you use the </a:t>
            </a:r>
            <a:r>
              <a:rPr lang="en-GB" sz="2800" dirty="0" smtClean="0">
                <a:solidFill>
                  <a:srgbClr val="FF0000"/>
                </a:solidFill>
              </a:rPr>
              <a:t>if</a:t>
            </a:r>
            <a:r>
              <a:rPr lang="en-GB" sz="2800" dirty="0" smtClean="0"/>
              <a:t> statement.</a:t>
            </a:r>
          </a:p>
          <a:p>
            <a:endParaRPr lang="en-GB" sz="2800" dirty="0"/>
          </a:p>
          <a:p>
            <a:r>
              <a:rPr lang="en-GB" sz="2800" dirty="0" smtClean="0"/>
              <a:t>Syntax variants:</a:t>
            </a:r>
          </a:p>
          <a:p>
            <a:endParaRPr lang="en-GB" sz="2800" dirty="0"/>
          </a:p>
          <a:p>
            <a:r>
              <a:rPr lang="en-GB" sz="2400" dirty="0" smtClean="0"/>
              <a:t>1.	if condition: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&lt;some </a:t>
            </a:r>
            <a:r>
              <a:rPr lang="en-GB" sz="2400" dirty="0"/>
              <a:t>code&gt;	</a:t>
            </a:r>
            <a:r>
              <a:rPr lang="en-GB" sz="2400" dirty="0" smtClean="0"/>
              <a:t># </a:t>
            </a:r>
            <a:r>
              <a:rPr lang="en-GB" sz="2400" dirty="0"/>
              <a:t>code that runs if condition is true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2.	if condition: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&lt;some code&gt;   # code that runs if condition is true</a:t>
            </a:r>
          </a:p>
          <a:p>
            <a:r>
              <a:rPr lang="en-GB" sz="2400" dirty="0" smtClean="0"/>
              <a:t>	else: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&lt;some code&gt;   # code that runs if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21143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If statement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1108722"/>
            <a:ext cx="9794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Example: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135" y="1108722"/>
            <a:ext cx="3428571" cy="400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965" y="5139613"/>
            <a:ext cx="97942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if 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first_number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&gt; </a:t>
            </a:r>
            <a:r>
              <a:rPr lang="en-GB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second_number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): </a:t>
            </a:r>
            <a:endParaRPr lang="en-GB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print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("First 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number is bigger")</a:t>
            </a:r>
          </a:p>
          <a:p>
            <a:endParaRPr lang="en-GB" sz="28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800" dirty="0"/>
              <a:t>Note: The code inside the if has to be </a:t>
            </a:r>
            <a:r>
              <a:rPr lang="en-GB" sz="2800" dirty="0" smtClean="0"/>
              <a:t>indented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8584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Introduction to Python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WHAT IS PYTHON?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04666" y="1137055"/>
            <a:ext cx="979424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Python </a:t>
            </a:r>
            <a:r>
              <a:rPr lang="en-GB" sz="2400" dirty="0"/>
              <a:t>is a high-level, </a:t>
            </a:r>
            <a:r>
              <a:rPr lang="en-GB" sz="2400" dirty="0" smtClean="0"/>
              <a:t>interpreted scripting language that can be used for developing simple or complex applications quickly.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It </a:t>
            </a:r>
            <a:r>
              <a:rPr lang="en-GB" sz="2400" dirty="0"/>
              <a:t>uses English </a:t>
            </a:r>
            <a:r>
              <a:rPr lang="en-GB" sz="2400" dirty="0" smtClean="0"/>
              <a:t>keywords, less punctuation and fewer </a:t>
            </a:r>
            <a:r>
              <a:rPr lang="en-GB" sz="2400" dirty="0"/>
              <a:t>syntactical </a:t>
            </a:r>
            <a:r>
              <a:rPr lang="en-GB" sz="2400" dirty="0" smtClean="0"/>
              <a:t>constructs </a:t>
            </a:r>
            <a:r>
              <a:rPr lang="en-GB" sz="2400" dirty="0"/>
              <a:t>than other </a:t>
            </a:r>
            <a:r>
              <a:rPr lang="en-GB" sz="2400" dirty="0" smtClean="0"/>
              <a:t>programming languages making it an easy language to learn for those with little or no programming experience.</a:t>
            </a:r>
          </a:p>
          <a:p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Python is Interpreted </a:t>
            </a:r>
            <a:r>
              <a:rPr lang="en-GB" sz="2400" dirty="0" smtClean="0"/>
              <a:t>which means that the code is processed </a:t>
            </a:r>
            <a:r>
              <a:rPr lang="en-GB" sz="2400" dirty="0"/>
              <a:t>at runtime by the </a:t>
            </a:r>
            <a:r>
              <a:rPr lang="en-GB" sz="2400" dirty="0" smtClean="0"/>
              <a:t>interpreter</a:t>
            </a:r>
            <a:r>
              <a:rPr lang="en-GB" sz="2400" dirty="0"/>
              <a:t> </a:t>
            </a:r>
            <a:r>
              <a:rPr lang="en-GB" sz="2400" dirty="0" smtClean="0"/>
              <a:t>and does </a:t>
            </a:r>
            <a:r>
              <a:rPr lang="en-GB" sz="2400" dirty="0"/>
              <a:t>not need to </a:t>
            </a:r>
            <a:r>
              <a:rPr lang="en-GB" sz="2400" dirty="0" smtClean="0"/>
              <a:t>be compiled before execution. </a:t>
            </a:r>
            <a:r>
              <a:rPr lang="en-GB" sz="2400" dirty="0"/>
              <a:t>This is similar to PERL and PHP</a:t>
            </a:r>
            <a:r>
              <a:rPr lang="en-GB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It supports procedural as well as object-oriented programming techniques.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180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If statement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1108722"/>
            <a:ext cx="9794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Example:</a:t>
            </a:r>
          </a:p>
        </p:txBody>
      </p:sp>
      <p:sp>
        <p:nvSpPr>
          <p:cNvPr id="6" name="Rectangle 5"/>
          <p:cNvSpPr/>
          <p:nvPr/>
        </p:nvSpPr>
        <p:spPr>
          <a:xfrm>
            <a:off x="364966" y="4874666"/>
            <a:ext cx="979424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if 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first_number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&gt; </a:t>
            </a:r>
            <a:r>
              <a:rPr lang="en-GB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second_number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): </a:t>
            </a:r>
            <a:endParaRPr lang="en-GB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print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("First 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number is bigger")</a:t>
            </a:r>
          </a:p>
          <a:p>
            <a:r>
              <a:rPr lang="en-GB" sz="2400" dirty="0"/>
              <a:t>	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else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endParaRPr lang="en-GB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print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("First 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number is 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equal or 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smaller")</a:t>
            </a:r>
          </a:p>
          <a:p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print (“Done”)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469" y="1198562"/>
            <a:ext cx="4482517" cy="38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0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Comparison </a:t>
            </a:r>
            <a:r>
              <a:rPr lang="en-GB" dirty="0" err="1" smtClean="0">
                <a:solidFill>
                  <a:schemeClr val="accent1"/>
                </a:solidFill>
              </a:rPr>
              <a:t>operatorS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1108722"/>
            <a:ext cx="97942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Below are the available comparison operators in Python:</a:t>
            </a:r>
          </a:p>
          <a:p>
            <a:endParaRPr lang="en-GB" sz="2800" dirty="0"/>
          </a:p>
          <a:p>
            <a:r>
              <a:rPr lang="en-GB" sz="2800" dirty="0" smtClean="0"/>
              <a:t>	==		Equal to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&gt;		Greater than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&lt;		Less than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&gt;=		Greater than or equal to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&lt;=		Less than or equal to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!=		Not equal to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IN		In a list of values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NOT IN	Not in a list of values</a:t>
            </a:r>
          </a:p>
        </p:txBody>
      </p:sp>
    </p:spTree>
    <p:extLst>
      <p:ext uri="{BB962C8B-B14F-4D97-AF65-F5344CB8AC3E}">
        <p14:creationId xmlns:p14="http://schemas.microsoft.com/office/powerpoint/2010/main" val="337341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Multiple conditions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1108722"/>
            <a:ext cx="979424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In an IF statement, we might need to test more than one condition is true separated by the following logical operators:</a:t>
            </a:r>
          </a:p>
          <a:p>
            <a:endParaRPr lang="en-GB" sz="2800" dirty="0"/>
          </a:p>
          <a:p>
            <a:r>
              <a:rPr lang="en-GB" sz="2800" dirty="0" smtClean="0"/>
              <a:t>	AND – both condition1 and condition2 are true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OR   – either condition1 or condition 2 is true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NOT – test for false</a:t>
            </a:r>
          </a:p>
          <a:p>
            <a:endParaRPr lang="en-GB" sz="2800" dirty="0"/>
          </a:p>
          <a:p>
            <a:r>
              <a:rPr lang="en-GB" sz="2800" dirty="0" smtClean="0"/>
              <a:t>Examples:</a:t>
            </a:r>
          </a:p>
          <a:p>
            <a:endParaRPr lang="en-GB" sz="2800" dirty="0" smtClean="0"/>
          </a:p>
          <a:p>
            <a:r>
              <a:rPr lang="en-GB" sz="2800" dirty="0"/>
              <a:t>	</a:t>
            </a:r>
            <a:r>
              <a:rPr lang="en-GB" sz="2800" dirty="0" smtClean="0"/>
              <a:t>if age &lt;= 18 or age &gt;= 65: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if age &lt;= 18 and gender == male: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if age &lt;= 18 and not (gender = male): </a:t>
            </a:r>
          </a:p>
        </p:txBody>
      </p:sp>
    </p:spTree>
    <p:extLst>
      <p:ext uri="{BB962C8B-B14F-4D97-AF65-F5344CB8AC3E}">
        <p14:creationId xmlns:p14="http://schemas.microsoft.com/office/powerpoint/2010/main" val="246763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NESTED If statements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1108722"/>
            <a:ext cx="979424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Sometimes, it is necessary to have one IF statement inside another (known as nested).</a:t>
            </a:r>
          </a:p>
          <a:p>
            <a:endParaRPr lang="en-GB" sz="2800" dirty="0"/>
          </a:p>
          <a:p>
            <a:r>
              <a:rPr lang="en-GB" sz="2800" dirty="0" smtClean="0"/>
              <a:t>Syntax:</a:t>
            </a:r>
          </a:p>
          <a:p>
            <a:endParaRPr lang="en-GB" sz="2800" dirty="0"/>
          </a:p>
          <a:p>
            <a:r>
              <a:rPr lang="en-GB" sz="2800" dirty="0" smtClean="0"/>
              <a:t>	if condition1: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	&lt;some code&gt;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	if condition2: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		&lt;some code&gt;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	else: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		&lt;some code&gt;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else: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	&lt;some code&gt;</a:t>
            </a:r>
          </a:p>
        </p:txBody>
      </p:sp>
    </p:spTree>
    <p:extLst>
      <p:ext uri="{BB962C8B-B14F-4D97-AF65-F5344CB8AC3E}">
        <p14:creationId xmlns:p14="http://schemas.microsoft.com/office/powerpoint/2010/main" val="85636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LOOPS – FOR STATEMENT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1108722"/>
            <a:ext cx="97942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In Python, we may wish to run a section of a certain number of times – called a loop or a definite iteration. We do this using the </a:t>
            </a:r>
            <a:r>
              <a:rPr lang="en-GB" sz="2800" dirty="0" smtClean="0">
                <a:solidFill>
                  <a:srgbClr val="FF0000"/>
                </a:solidFill>
              </a:rPr>
              <a:t>for</a:t>
            </a:r>
            <a:r>
              <a:rPr lang="en-GB" sz="2800" dirty="0" smtClean="0"/>
              <a:t> statement</a:t>
            </a:r>
          </a:p>
          <a:p>
            <a:endParaRPr lang="en-GB" sz="2800" dirty="0"/>
          </a:p>
          <a:p>
            <a:r>
              <a:rPr lang="en-GB" sz="2800" dirty="0" smtClean="0"/>
              <a:t>Syntax variants:</a:t>
            </a:r>
          </a:p>
          <a:p>
            <a:endParaRPr lang="en-GB" sz="2800" dirty="0"/>
          </a:p>
          <a:p>
            <a:r>
              <a:rPr lang="en-GB" sz="2800" dirty="0" smtClean="0"/>
              <a:t>	for variable in range(start, end):</a:t>
            </a:r>
          </a:p>
          <a:p>
            <a:r>
              <a:rPr lang="en-GB" sz="2800" dirty="0" smtClean="0"/>
              <a:t>	for variable in list:</a:t>
            </a:r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5927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LOOPS – FOR STATEMENT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1108722"/>
            <a:ext cx="97942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Example – Get the user to input a word and then print each character on a new line.</a:t>
            </a:r>
          </a:p>
          <a:p>
            <a:endParaRPr lang="en-GB" sz="2800" dirty="0"/>
          </a:p>
          <a:p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word </a:t>
            </a:r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 input("Enter a word: ")</a:t>
            </a:r>
          </a:p>
          <a:p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for </a:t>
            </a:r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count in range(0, </a:t>
            </a:r>
            <a:r>
              <a:rPr lang="en-GB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len</a:t>
            </a:r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(word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)):</a:t>
            </a:r>
            <a:endParaRPr lang="en-GB" sz="2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	print</a:t>
            </a:r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("index", count, ":", word[count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])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22" y="4026683"/>
            <a:ext cx="2969729" cy="25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6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LOOPS – while statement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1108722"/>
            <a:ext cx="979424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As an alternative to looping through a section of code a certain number of times, </a:t>
            </a:r>
            <a:r>
              <a:rPr lang="en-GB" sz="2800" dirty="0"/>
              <a:t>we may wish to run a section of code </a:t>
            </a:r>
            <a:r>
              <a:rPr lang="en-GB" sz="2800" dirty="0" smtClean="0"/>
              <a:t>while a certain condition is true (called an indefinite iteration). We </a:t>
            </a:r>
            <a:r>
              <a:rPr lang="en-GB" sz="2800" dirty="0"/>
              <a:t>do this using the </a:t>
            </a:r>
            <a:r>
              <a:rPr lang="en-GB" sz="2800" dirty="0" smtClean="0">
                <a:solidFill>
                  <a:srgbClr val="FF0000"/>
                </a:solidFill>
              </a:rPr>
              <a:t>while</a:t>
            </a:r>
            <a:r>
              <a:rPr lang="en-GB" sz="2800" dirty="0" smtClean="0"/>
              <a:t> statement.</a:t>
            </a:r>
          </a:p>
          <a:p>
            <a:endParaRPr lang="en-GB" sz="2800" dirty="0" smtClean="0"/>
          </a:p>
          <a:p>
            <a:r>
              <a:rPr lang="en-GB" sz="2800" dirty="0" smtClean="0"/>
              <a:t>Syntax:</a:t>
            </a:r>
          </a:p>
          <a:p>
            <a:endParaRPr lang="en-GB" sz="2800" dirty="0"/>
          </a:p>
          <a:p>
            <a:r>
              <a:rPr lang="en-GB" sz="2800" dirty="0" smtClean="0"/>
              <a:t>	while condition: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	&lt;some code&gt;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 smtClean="0"/>
              <a:t>The condition </a:t>
            </a:r>
            <a:r>
              <a:rPr lang="en-GB" sz="2800" dirty="0"/>
              <a:t>should </a:t>
            </a:r>
            <a:r>
              <a:rPr lang="en-GB" sz="2800" dirty="0" smtClean="0"/>
              <a:t>become </a:t>
            </a:r>
            <a:r>
              <a:rPr lang="en-GB" sz="2800" dirty="0"/>
              <a:t>true within the loop otherwise </a:t>
            </a:r>
            <a:r>
              <a:rPr lang="en-GB" sz="2800" dirty="0" smtClean="0"/>
              <a:t>you </a:t>
            </a:r>
            <a:r>
              <a:rPr lang="en-GB" sz="2800" dirty="0"/>
              <a:t>will get an infinite </a:t>
            </a:r>
            <a:r>
              <a:rPr lang="en-GB" sz="2800" dirty="0" smtClean="0"/>
              <a:t>loop and the code will never end.</a:t>
            </a:r>
          </a:p>
        </p:txBody>
      </p:sp>
    </p:spTree>
    <p:extLst>
      <p:ext uri="{BB962C8B-B14F-4D97-AF65-F5344CB8AC3E}">
        <p14:creationId xmlns:p14="http://schemas.microsoft.com/office/powerpoint/2010/main" val="12464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LOOPS – while statement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1108722"/>
            <a:ext cx="97942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Example: Get the user to enter a number and calculate the square of that number. Do this repeatedly until the user enters a 0.</a:t>
            </a:r>
          </a:p>
          <a:p>
            <a:endParaRPr lang="en-GB" sz="2800" dirty="0"/>
          </a:p>
          <a:p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print(“Calculate 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square of a number")</a:t>
            </a:r>
          </a:p>
          <a:p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</a:t>
            </a:r>
            <a:r>
              <a:rPr lang="en-GB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int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(input("Enter a number (0 to quit): "))</a:t>
            </a:r>
          </a:p>
          <a:p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while </a:t>
            </a:r>
            <a:r>
              <a:rPr lang="en-GB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!= 0:</a:t>
            </a:r>
          </a:p>
          <a:p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	square 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 </a:t>
            </a:r>
            <a:r>
              <a:rPr lang="en-GB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* </a:t>
            </a:r>
            <a:r>
              <a:rPr lang="en-GB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endParaRPr lang="en-GB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print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("The square of ",</a:t>
            </a:r>
            <a:r>
              <a:rPr lang="en-GB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," is ",square)</a:t>
            </a:r>
          </a:p>
          <a:p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	</a:t>
            </a:r>
            <a:r>
              <a:rPr lang="en-GB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</a:t>
            </a:r>
            <a:r>
              <a:rPr lang="en-GB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int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(input("Enter a number (0 to quit): "))</a:t>
            </a:r>
            <a:endParaRPr lang="en-GB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66" y="4803574"/>
            <a:ext cx="30670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Working with lists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1108722"/>
            <a:ext cx="9794241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A list is an ordered list of values which can be of any type (integer, string or floating point)</a:t>
            </a:r>
          </a:p>
          <a:p>
            <a:endParaRPr lang="en-GB" sz="2400" dirty="0"/>
          </a:p>
          <a:p>
            <a:r>
              <a:rPr lang="en-GB" sz="2400" dirty="0" smtClean="0"/>
              <a:t>A list has to be initiated either as an empty list or with an initial set of values e.g.</a:t>
            </a:r>
          </a:p>
          <a:p>
            <a:endParaRPr lang="en-GB" sz="1200" dirty="0"/>
          </a:p>
          <a:p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colour_list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= []			# initiates an empty list</a:t>
            </a:r>
          </a:p>
          <a:p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colour_list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= [‘</a:t>
            </a:r>
            <a:r>
              <a:rPr lang="en-GB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white’,’red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’]	# initiates a populated list</a:t>
            </a:r>
          </a:p>
          <a:p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num_list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= [8,6,5,9,1]		# </a:t>
            </a:r>
            <a:r>
              <a:rPr lang="en-GB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initates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a populated list</a:t>
            </a:r>
          </a:p>
          <a:p>
            <a:endParaRPr lang="en-GB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400" dirty="0" smtClean="0"/>
              <a:t>You can then do many things with a list including adding, modifying and removing values</a:t>
            </a:r>
            <a:r>
              <a:rPr lang="en-GB" sz="2400" dirty="0"/>
              <a:t>.</a:t>
            </a:r>
            <a:r>
              <a:rPr lang="en-GB" sz="2400" dirty="0" smtClean="0"/>
              <a:t> </a:t>
            </a:r>
          </a:p>
          <a:p>
            <a:endParaRPr lang="en-GB" sz="2400" dirty="0"/>
          </a:p>
          <a:p>
            <a:r>
              <a:rPr lang="en-GB" sz="2400" dirty="0" smtClean="0"/>
              <a:t>To add a value to a list, we use </a:t>
            </a:r>
            <a:r>
              <a:rPr lang="en-GB" sz="2400" dirty="0" err="1" smtClean="0">
                <a:solidFill>
                  <a:srgbClr val="FF0000"/>
                </a:solidFill>
              </a:rPr>
              <a:t>listname.append</a:t>
            </a:r>
            <a:r>
              <a:rPr lang="en-GB" sz="2400" dirty="0" smtClean="0">
                <a:solidFill>
                  <a:srgbClr val="FF0000"/>
                </a:solidFill>
              </a:rPr>
              <a:t>(value)</a:t>
            </a:r>
            <a:r>
              <a:rPr lang="en-GB" sz="2400" dirty="0" smtClean="0"/>
              <a:t> e.g</a:t>
            </a:r>
            <a:r>
              <a:rPr lang="en-GB" sz="2400" dirty="0"/>
              <a:t>.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	</a:t>
            </a:r>
            <a:r>
              <a:rPr lang="en-GB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colour_list.append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(‘black’) </a:t>
            </a:r>
          </a:p>
        </p:txBody>
      </p:sp>
    </p:spTree>
    <p:extLst>
      <p:ext uri="{BB962C8B-B14F-4D97-AF65-F5344CB8AC3E}">
        <p14:creationId xmlns:p14="http://schemas.microsoft.com/office/powerpoint/2010/main" val="229840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Working with lists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1108722"/>
            <a:ext cx="979424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To remove a value from a list, we use </a:t>
            </a:r>
            <a:r>
              <a:rPr lang="en-GB" sz="2400" dirty="0" err="1" smtClean="0">
                <a:solidFill>
                  <a:srgbClr val="FF0000"/>
                </a:solidFill>
              </a:rPr>
              <a:t>listname.remove</a:t>
            </a:r>
            <a:r>
              <a:rPr lang="en-GB" sz="2400" dirty="0" smtClean="0">
                <a:solidFill>
                  <a:srgbClr val="FF0000"/>
                </a:solidFill>
              </a:rPr>
              <a:t>(value)</a:t>
            </a:r>
            <a:r>
              <a:rPr lang="en-GB" sz="2400" dirty="0" smtClean="0"/>
              <a:t> e.g</a:t>
            </a:r>
            <a:r>
              <a:rPr lang="en-GB" sz="2400" dirty="0"/>
              <a:t>.</a:t>
            </a:r>
            <a:endParaRPr lang="en-GB" sz="2400" dirty="0" smtClean="0"/>
          </a:p>
          <a:p>
            <a:endParaRPr lang="en-GB" sz="1200" dirty="0"/>
          </a:p>
          <a:p>
            <a:r>
              <a:rPr lang="en-GB" sz="2400" dirty="0" smtClean="0"/>
              <a:t>	</a:t>
            </a:r>
            <a:r>
              <a:rPr lang="en-GB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colour_list.remove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(‘red’)</a:t>
            </a:r>
          </a:p>
          <a:p>
            <a:endParaRPr lang="en-GB" sz="12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400" dirty="0" smtClean="0"/>
              <a:t>To access the nth value on a list, we use </a:t>
            </a:r>
            <a:r>
              <a:rPr lang="en-GB" sz="2400" dirty="0" err="1" smtClean="0"/>
              <a:t>listname</a:t>
            </a:r>
            <a:r>
              <a:rPr lang="en-GB" sz="2400" dirty="0" smtClean="0"/>
              <a:t>[n-1] as the first element of a list is 0 e.g.  </a:t>
            </a:r>
            <a:r>
              <a:rPr lang="en-GB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nth_item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= </a:t>
            </a:r>
            <a:r>
              <a:rPr lang="en-GB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num_list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[n-1])</a:t>
            </a:r>
          </a:p>
          <a:p>
            <a:endParaRPr lang="en-GB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400" dirty="0" smtClean="0"/>
              <a:t>You can count the number of items in a list using </a:t>
            </a:r>
            <a:r>
              <a:rPr lang="en-GB" sz="2400" dirty="0" err="1" smtClean="0">
                <a:solidFill>
                  <a:srgbClr val="FF0000"/>
                </a:solidFill>
              </a:rPr>
              <a:t>len</a:t>
            </a:r>
            <a:r>
              <a:rPr lang="en-GB" sz="2400" dirty="0" smtClean="0">
                <a:solidFill>
                  <a:srgbClr val="FF0000"/>
                </a:solidFill>
              </a:rPr>
              <a:t>(</a:t>
            </a:r>
            <a:r>
              <a:rPr lang="en-GB" sz="2400" dirty="0" err="1" smtClean="0">
                <a:solidFill>
                  <a:srgbClr val="FF0000"/>
                </a:solidFill>
              </a:rPr>
              <a:t>listname</a:t>
            </a:r>
            <a:r>
              <a:rPr lang="en-GB" sz="2400" dirty="0" smtClean="0">
                <a:solidFill>
                  <a:srgbClr val="FF0000"/>
                </a:solidFill>
              </a:rPr>
              <a:t>)</a:t>
            </a:r>
          </a:p>
          <a:p>
            <a:endParaRPr lang="en-GB" sz="1200" dirty="0"/>
          </a:p>
          <a:p>
            <a:r>
              <a:rPr lang="en-GB" sz="2400" dirty="0" smtClean="0"/>
              <a:t>	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count = </a:t>
            </a:r>
            <a:r>
              <a:rPr lang="en-GB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len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num_list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en-GB" sz="1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400" dirty="0" smtClean="0"/>
              <a:t>To check if an item is in a list, use </a:t>
            </a:r>
            <a:r>
              <a:rPr lang="en-GB" sz="2400" dirty="0" smtClean="0">
                <a:solidFill>
                  <a:srgbClr val="FF0000"/>
                </a:solidFill>
              </a:rPr>
              <a:t>in </a:t>
            </a:r>
            <a:r>
              <a:rPr lang="en-GB" sz="2400" dirty="0" err="1" smtClean="0">
                <a:solidFill>
                  <a:srgbClr val="FF0000"/>
                </a:solidFill>
              </a:rPr>
              <a:t>listname</a:t>
            </a:r>
            <a:endParaRPr lang="en-GB" sz="2400" dirty="0" smtClean="0"/>
          </a:p>
          <a:p>
            <a:endParaRPr lang="en-GB" sz="1200" dirty="0"/>
          </a:p>
          <a:p>
            <a:r>
              <a:rPr lang="en-GB" sz="2400" dirty="0" smtClean="0"/>
              <a:t>	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if </a:t>
            </a:r>
            <a:r>
              <a:rPr lang="en-GB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in </a:t>
            </a:r>
            <a:r>
              <a:rPr lang="en-GB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num_list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:</a:t>
            </a:r>
          </a:p>
          <a:p>
            <a:endParaRPr lang="en-GB" sz="1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400" dirty="0"/>
              <a:t>To check if an item is </a:t>
            </a:r>
            <a:r>
              <a:rPr lang="en-GB" sz="2400" dirty="0" smtClean="0"/>
              <a:t>not in </a:t>
            </a:r>
            <a:r>
              <a:rPr lang="en-GB" sz="2400" dirty="0"/>
              <a:t>a list, use </a:t>
            </a:r>
            <a:r>
              <a:rPr lang="en-GB" sz="2400" dirty="0" smtClean="0">
                <a:solidFill>
                  <a:srgbClr val="FF0000"/>
                </a:solidFill>
              </a:rPr>
              <a:t>not in </a:t>
            </a:r>
            <a:r>
              <a:rPr lang="en-GB" sz="2400" dirty="0" err="1" smtClean="0">
                <a:solidFill>
                  <a:srgbClr val="FF0000"/>
                </a:solidFill>
              </a:rPr>
              <a:t>listname</a:t>
            </a:r>
            <a:endParaRPr lang="en-GB" sz="2400" dirty="0">
              <a:solidFill>
                <a:srgbClr val="FF0000"/>
              </a:solidFill>
            </a:endParaRPr>
          </a:p>
          <a:p>
            <a:endParaRPr lang="en-GB" sz="1200" dirty="0"/>
          </a:p>
          <a:p>
            <a:r>
              <a:rPr lang="en-GB" sz="2400" dirty="0"/>
              <a:t>	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while </a:t>
            </a:r>
            <a:r>
              <a:rPr lang="en-GB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not in </a:t>
            </a:r>
            <a:r>
              <a:rPr lang="en-GB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num_list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:</a:t>
            </a:r>
            <a:endParaRPr lang="en-GB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8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PYTHON FEATURES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04666" y="969022"/>
            <a:ext cx="979424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Easy to learn</a:t>
            </a:r>
            <a:r>
              <a:rPr lang="en-GB" sz="2400" dirty="0" smtClean="0"/>
              <a:t> </a:t>
            </a:r>
            <a:r>
              <a:rPr lang="en-GB" sz="2400" dirty="0"/>
              <a:t>− Python has few keywords, simple structure, and a clearly defined syntax. This allows the student to pick up the language quickly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b="1" dirty="0" smtClean="0"/>
              <a:t>Easy to read and maintain</a:t>
            </a:r>
            <a:r>
              <a:rPr lang="en-GB" sz="2400" dirty="0" smtClean="0"/>
              <a:t> </a:t>
            </a:r>
            <a:r>
              <a:rPr lang="en-GB" sz="2400" dirty="0"/>
              <a:t>− Python code </a:t>
            </a:r>
            <a:r>
              <a:rPr lang="en-GB" sz="2400" dirty="0" smtClean="0"/>
              <a:t>is easier to read and therefore it is easier to understand and maintain someone else’s code</a:t>
            </a:r>
          </a:p>
          <a:p>
            <a:endParaRPr lang="en-GB" sz="2400" dirty="0"/>
          </a:p>
          <a:p>
            <a:r>
              <a:rPr lang="en-GB" sz="2400" b="1" dirty="0" smtClean="0"/>
              <a:t>Portable</a:t>
            </a:r>
            <a:r>
              <a:rPr lang="en-GB" sz="2400" dirty="0" smtClean="0"/>
              <a:t> </a:t>
            </a:r>
            <a:r>
              <a:rPr lang="en-GB" sz="2400" dirty="0"/>
              <a:t>− Python can run on a wide variety of hardware platforms and has the same interface </a:t>
            </a:r>
            <a:r>
              <a:rPr lang="en-GB" sz="2400" dirty="0" smtClean="0"/>
              <a:t>across all platforms</a:t>
            </a:r>
          </a:p>
          <a:p>
            <a:endParaRPr lang="en-GB" sz="2400" dirty="0"/>
          </a:p>
          <a:p>
            <a:r>
              <a:rPr lang="en-GB" sz="2400" b="1" dirty="0" smtClean="0"/>
              <a:t>Database support</a:t>
            </a:r>
            <a:r>
              <a:rPr lang="en-GB" sz="2400" dirty="0" smtClean="0"/>
              <a:t> </a:t>
            </a:r>
            <a:r>
              <a:rPr lang="en-GB" sz="2400" dirty="0"/>
              <a:t>− Python provides interfaces to all major commercial databases.</a:t>
            </a:r>
          </a:p>
          <a:p>
            <a:endParaRPr lang="en-GB" sz="2400" b="1" dirty="0"/>
          </a:p>
          <a:p>
            <a:r>
              <a:rPr lang="en-GB" sz="2400" b="1" dirty="0" smtClean="0"/>
              <a:t>Modular - </a:t>
            </a:r>
            <a:r>
              <a:rPr lang="en-GB" sz="2400" dirty="0"/>
              <a:t>supports the use of modules and packages, which means that programs can be designed in a modular style and code can be reused across a variety of </a:t>
            </a:r>
            <a:r>
              <a:rPr lang="en-GB" sz="2400" dirty="0" smtClean="0"/>
              <a:t>projects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791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WORKING WITH LISTS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1108722"/>
            <a:ext cx="979424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Example – Print each item in a list on a separate line</a:t>
            </a:r>
          </a:p>
          <a:p>
            <a:endParaRPr lang="en-GB" sz="2800" dirty="0"/>
          </a:p>
          <a:p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8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name_list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 ['Darren', 'Kenton', 'Anton']</a:t>
            </a:r>
          </a:p>
          <a:p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for </a:t>
            </a:r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name in </a:t>
            </a:r>
            <a:r>
              <a:rPr lang="en-GB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name_list</a:t>
            </a:r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	print</a:t>
            </a:r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("Next name in the list </a:t>
            </a:r>
            <a:r>
              <a:rPr lang="en-GB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is",name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en-GB" sz="2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GB" sz="28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GB" sz="2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800" dirty="0" smtClean="0"/>
              <a:t>Example - Print the second item in the list</a:t>
            </a:r>
          </a:p>
          <a:p>
            <a:endParaRPr lang="en-GB" sz="2800" dirty="0"/>
          </a:p>
          <a:p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name_list</a:t>
            </a:r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= ['Darren', 'Kenton', 'Anton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']</a:t>
            </a:r>
          </a:p>
          <a:p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print("Second name in the list is",</a:t>
            </a:r>
            <a:r>
              <a:rPr lang="en-GB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name_list</a:t>
            </a:r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[1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])</a:t>
            </a:r>
            <a:endParaRPr lang="en-GB" sz="2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66" y="3479471"/>
            <a:ext cx="3837800" cy="9878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23" y="6471721"/>
            <a:ext cx="3977447" cy="4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5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comments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1108722"/>
            <a:ext cx="979424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It is good practice to put comments in your code to aid readability and make it easier to maintain. Comments are indicated by the use of the </a:t>
            </a:r>
            <a:r>
              <a:rPr lang="en-GB" sz="2800" dirty="0" smtClean="0">
                <a:solidFill>
                  <a:srgbClr val="FF0000"/>
                </a:solidFill>
              </a:rPr>
              <a:t>#</a:t>
            </a:r>
            <a:r>
              <a:rPr lang="en-GB" sz="2800" dirty="0" smtClean="0"/>
              <a:t> character </a:t>
            </a:r>
          </a:p>
          <a:p>
            <a:endParaRPr lang="en-GB" sz="2800" dirty="0"/>
          </a:p>
          <a:p>
            <a:r>
              <a:rPr lang="en-GB" sz="2800" dirty="0" smtClean="0"/>
              <a:t>Example:</a:t>
            </a:r>
          </a:p>
          <a:p>
            <a:endParaRPr lang="en-GB" sz="2800" dirty="0" smtClean="0"/>
          </a:p>
          <a:p>
            <a:r>
              <a:rPr lang="en-GB" sz="2800" dirty="0"/>
              <a:t>	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# test if the first number is bigger than the second</a:t>
            </a:r>
            <a:endParaRPr lang="en-GB" sz="2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if </a:t>
            </a:r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first_number</a:t>
            </a:r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&gt; </a:t>
            </a:r>
            <a:r>
              <a:rPr lang="en-GB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second_number</a:t>
            </a:r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): </a:t>
            </a:r>
          </a:p>
          <a:p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	print("First number is bigger")</a:t>
            </a:r>
          </a:p>
          <a:p>
            <a:r>
              <a:rPr lang="en-GB" sz="2800" dirty="0"/>
              <a:t>	</a:t>
            </a:r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else: </a:t>
            </a:r>
          </a:p>
          <a:p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	print("First number is equal or smaller")</a:t>
            </a:r>
          </a:p>
          <a:p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print (“Done”)</a:t>
            </a:r>
          </a:p>
          <a:p>
            <a:endParaRPr lang="en-GB" sz="2800" dirty="0" smtClean="0"/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51178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Importing other modules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1108722"/>
            <a:ext cx="979424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Sometimes it is necessary to import other Python modules into your code to gain access to other code or functions not available by default.</a:t>
            </a:r>
          </a:p>
          <a:p>
            <a:endParaRPr lang="en-GB" sz="2800" dirty="0"/>
          </a:p>
          <a:p>
            <a:r>
              <a:rPr lang="en-GB" sz="2800" dirty="0" smtClean="0"/>
              <a:t>Syntax:</a:t>
            </a:r>
          </a:p>
          <a:p>
            <a:r>
              <a:rPr lang="en-GB" sz="2800" dirty="0"/>
              <a:t>	</a:t>
            </a:r>
            <a:r>
              <a:rPr lang="en-GB" sz="2800" dirty="0" smtClean="0"/>
              <a:t>import </a:t>
            </a:r>
            <a:r>
              <a:rPr lang="en-GB" sz="2800" dirty="0" err="1" smtClean="0"/>
              <a:t>module_name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 smtClean="0"/>
              <a:t>The import command is placed at the top of your code.</a:t>
            </a:r>
          </a:p>
          <a:p>
            <a:r>
              <a:rPr lang="en-GB" sz="2800" dirty="0" smtClean="0"/>
              <a:t>Example: To generate a random integer between 1 and 10</a:t>
            </a:r>
          </a:p>
          <a:p>
            <a:endParaRPr lang="en-GB" sz="2800" dirty="0" smtClean="0"/>
          </a:p>
          <a:p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import random</a:t>
            </a:r>
          </a:p>
          <a:p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8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=</a:t>
            </a:r>
            <a:r>
              <a:rPr lang="en-GB" sz="28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random.randint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(1,10) </a:t>
            </a:r>
          </a:p>
          <a:p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print(“The random number generated is”,</a:t>
            </a:r>
            <a:r>
              <a:rPr lang="en-GB" sz="28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  <a:endParaRPr lang="en-GB" sz="2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2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04666" y="6935587"/>
            <a:ext cx="6670040" cy="202137"/>
          </a:xfrm>
        </p:spPr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A full python code example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112386" y="994967"/>
            <a:ext cx="557863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# Program to check if a number is prime or not</a:t>
            </a:r>
          </a:p>
          <a:p>
            <a:endParaRPr lang="en-GB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# Get user to enter a number</a:t>
            </a:r>
          </a:p>
          <a:p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= 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int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(input("Enter a number: "))</a:t>
            </a:r>
          </a:p>
          <a:p>
            <a:endParaRPr lang="en-GB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prime = True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# prime numbers are greater than 1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if 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&gt; 1: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# check for factors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for 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in range(2, 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):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if (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% 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 == 0: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    print(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"is not a prime number")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    print(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"times", 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// 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"is", 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    prime = False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    break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if prime: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print(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"is a prime number")</a:t>
            </a:r>
          </a:p>
          <a:p>
            <a:endParaRPr lang="en-GB" sz="2000" dirty="0"/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# if input number </a:t>
            </a:r>
            <a:r>
              <a:rPr lang="en-GB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&lt;= 1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it is not prime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else: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print(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"is not a prime number")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032" y="1077212"/>
            <a:ext cx="4138773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# denotes a comment</a:t>
            </a:r>
          </a:p>
          <a:p>
            <a:endParaRPr lang="en-GB" sz="2000" dirty="0" smtClean="0">
              <a:solidFill>
                <a:schemeClr val="tx2"/>
              </a:solidFill>
            </a:endParaRPr>
          </a:p>
          <a:p>
            <a:r>
              <a:rPr lang="en-GB" sz="2000" dirty="0" err="1">
                <a:solidFill>
                  <a:schemeClr val="tx2"/>
                </a:solidFill>
              </a:rPr>
              <a:t>n</a:t>
            </a:r>
            <a:r>
              <a:rPr lang="en-GB" sz="2000" dirty="0" err="1" smtClean="0">
                <a:solidFill>
                  <a:schemeClr val="tx2"/>
                </a:solidFill>
              </a:rPr>
              <a:t>um</a:t>
            </a:r>
            <a:r>
              <a:rPr lang="en-GB" sz="2000" dirty="0" smtClean="0">
                <a:solidFill>
                  <a:schemeClr val="tx2"/>
                </a:solidFill>
              </a:rPr>
              <a:t> is an integer variable set to</a:t>
            </a:r>
          </a:p>
          <a:p>
            <a:r>
              <a:rPr lang="en-GB" sz="2000" dirty="0" smtClean="0">
                <a:solidFill>
                  <a:schemeClr val="tx2"/>
                </a:solidFill>
              </a:rPr>
              <a:t>      a value input at runtime</a:t>
            </a:r>
          </a:p>
          <a:p>
            <a:endParaRPr lang="en-GB" sz="2000" dirty="0" smtClean="0">
              <a:solidFill>
                <a:schemeClr val="tx2"/>
              </a:solidFill>
            </a:endParaRPr>
          </a:p>
          <a:p>
            <a:r>
              <a:rPr lang="en-GB" sz="2000" dirty="0" smtClean="0">
                <a:solidFill>
                  <a:schemeClr val="tx2"/>
                </a:solidFill>
              </a:rPr>
              <a:t>prime is a </a:t>
            </a:r>
            <a:r>
              <a:rPr lang="en-GB" sz="2000" dirty="0" err="1" smtClean="0">
                <a:solidFill>
                  <a:schemeClr val="tx2"/>
                </a:solidFill>
              </a:rPr>
              <a:t>boolean</a:t>
            </a:r>
            <a:r>
              <a:rPr lang="en-GB" sz="2000" dirty="0" smtClean="0">
                <a:solidFill>
                  <a:schemeClr val="tx2"/>
                </a:solidFill>
              </a:rPr>
              <a:t> variable</a:t>
            </a:r>
          </a:p>
          <a:p>
            <a:r>
              <a:rPr lang="en-GB" sz="2000" dirty="0" smtClean="0">
                <a:solidFill>
                  <a:schemeClr val="tx2"/>
                </a:solidFill>
              </a:rPr>
              <a:t>     set initially to True</a:t>
            </a:r>
          </a:p>
          <a:p>
            <a:r>
              <a:rPr lang="en-GB" sz="2000" dirty="0">
                <a:solidFill>
                  <a:schemeClr val="tx2"/>
                </a:solidFill>
              </a:rPr>
              <a:t>i</a:t>
            </a:r>
            <a:r>
              <a:rPr lang="en-GB" sz="2000" dirty="0" smtClean="0">
                <a:solidFill>
                  <a:schemeClr val="tx2"/>
                </a:solidFill>
              </a:rPr>
              <a:t>f statement</a:t>
            </a:r>
          </a:p>
          <a:p>
            <a:endParaRPr lang="en-GB" sz="2000" dirty="0" smtClean="0">
              <a:solidFill>
                <a:schemeClr val="tx2"/>
              </a:solidFill>
            </a:endParaRPr>
          </a:p>
          <a:p>
            <a:r>
              <a:rPr lang="en-GB" sz="2000" dirty="0">
                <a:solidFill>
                  <a:schemeClr val="tx2"/>
                </a:solidFill>
              </a:rPr>
              <a:t>f</a:t>
            </a:r>
            <a:r>
              <a:rPr lang="en-GB" sz="2000" dirty="0" smtClean="0">
                <a:solidFill>
                  <a:schemeClr val="tx2"/>
                </a:solidFill>
              </a:rPr>
              <a:t>or loop</a:t>
            </a:r>
          </a:p>
          <a:p>
            <a:r>
              <a:rPr lang="en-GB" sz="2000" dirty="0" smtClean="0">
                <a:solidFill>
                  <a:schemeClr val="tx2"/>
                </a:solidFill>
              </a:rPr>
              <a:t>% is the remainder from the division</a:t>
            </a:r>
          </a:p>
          <a:p>
            <a:r>
              <a:rPr lang="en-GB" sz="2000" dirty="0" smtClean="0">
                <a:solidFill>
                  <a:schemeClr val="tx2"/>
                </a:solidFill>
              </a:rPr>
              <a:t>      of </a:t>
            </a:r>
            <a:r>
              <a:rPr lang="en-GB" sz="2000" dirty="0" err="1" smtClean="0">
                <a:solidFill>
                  <a:schemeClr val="tx2"/>
                </a:solidFill>
              </a:rPr>
              <a:t>num</a:t>
            </a:r>
            <a:r>
              <a:rPr lang="en-GB" sz="2000" dirty="0" smtClean="0">
                <a:solidFill>
                  <a:schemeClr val="tx2"/>
                </a:solidFill>
              </a:rPr>
              <a:t> by </a:t>
            </a:r>
            <a:r>
              <a:rPr lang="en-GB" sz="2000" dirty="0" err="1" smtClean="0">
                <a:solidFill>
                  <a:schemeClr val="tx2"/>
                </a:solidFill>
              </a:rPr>
              <a:t>i</a:t>
            </a:r>
            <a:endParaRPr lang="en-GB" sz="2000" dirty="0" smtClean="0">
              <a:solidFill>
                <a:schemeClr val="tx2"/>
              </a:solidFill>
            </a:endParaRPr>
          </a:p>
          <a:p>
            <a:r>
              <a:rPr lang="en-GB" sz="2000" dirty="0" smtClean="0">
                <a:solidFill>
                  <a:schemeClr val="tx2"/>
                </a:solidFill>
              </a:rPr>
              <a:t>print displays text to the screen</a:t>
            </a:r>
          </a:p>
          <a:p>
            <a:endParaRPr lang="en-GB" sz="2000" dirty="0">
              <a:solidFill>
                <a:schemeClr val="tx2"/>
              </a:solidFill>
            </a:endParaRPr>
          </a:p>
          <a:p>
            <a:r>
              <a:rPr lang="en-GB" sz="2000" dirty="0">
                <a:solidFill>
                  <a:schemeClr val="tx2"/>
                </a:solidFill>
              </a:rPr>
              <a:t>b</a:t>
            </a:r>
            <a:r>
              <a:rPr lang="en-GB" sz="2000" dirty="0" smtClean="0">
                <a:solidFill>
                  <a:schemeClr val="tx2"/>
                </a:solidFill>
              </a:rPr>
              <a:t>reak is the keyword to exit the</a:t>
            </a:r>
          </a:p>
          <a:p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dirty="0" smtClean="0">
                <a:solidFill>
                  <a:schemeClr val="tx2"/>
                </a:solidFill>
              </a:rPr>
              <a:t>    loop immediately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87700" y="1219200"/>
            <a:ext cx="1924686" cy="11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86" y="2104662"/>
            <a:ext cx="1272700" cy="11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46500" y="2769983"/>
            <a:ext cx="1365886" cy="11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20094" y="3379584"/>
            <a:ext cx="3092292" cy="4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43844" y="3981457"/>
            <a:ext cx="39282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563122" y="4718057"/>
            <a:ext cx="1494778" cy="3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386263" y="5487924"/>
            <a:ext cx="1671637" cy="8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654398" y="4270072"/>
            <a:ext cx="1124965" cy="13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1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important things to note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54456" y="1108722"/>
            <a:ext cx="97942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Indentation affects how the code is interpreted so be careful to indent correctly:</a:t>
            </a:r>
            <a:endParaRPr lang="en-GB" sz="2400" dirty="0"/>
          </a:p>
          <a:p>
            <a:pPr marL="630238" indent="-630238">
              <a:buAutoNum type="arabicPeriod" startAt="3"/>
            </a:pPr>
            <a:endParaRPr lang="en-GB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93942" y="2177028"/>
            <a:ext cx="5343525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for 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in range(2, 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):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if (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% 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 == 0: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    print(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"is not a prime number")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    print(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"times", 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// 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"is", 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    prime = False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    break</a:t>
            </a:r>
          </a:p>
          <a:p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if prime:</a:t>
            </a:r>
          </a:p>
          <a:p>
            <a:r>
              <a:rPr lang="en-GB" sz="2000" dirty="0">
                <a:solidFill>
                  <a:srgbClr val="FF0000"/>
                </a:solidFill>
              </a:rPr>
              <a:t>       print(</a:t>
            </a:r>
            <a:r>
              <a:rPr lang="en-GB" sz="2000" dirty="0" err="1">
                <a:solidFill>
                  <a:srgbClr val="FF0000"/>
                </a:solidFill>
              </a:rPr>
              <a:t>num</a:t>
            </a:r>
            <a:r>
              <a:rPr lang="en-GB" sz="2000" dirty="0">
                <a:solidFill>
                  <a:srgbClr val="FF0000"/>
                </a:solidFill>
              </a:rPr>
              <a:t>, "is a prime number</a:t>
            </a:r>
            <a:r>
              <a:rPr lang="en-GB" sz="2000" dirty="0" smtClean="0">
                <a:solidFill>
                  <a:srgbClr val="FF0000"/>
                </a:solidFill>
              </a:rPr>
              <a:t>")</a:t>
            </a:r>
          </a:p>
          <a:p>
            <a:endParaRPr lang="en-GB" sz="2000" dirty="0">
              <a:solidFill>
                <a:srgbClr val="FF0000"/>
              </a:solidFill>
            </a:endParaRPr>
          </a:p>
          <a:p>
            <a:r>
              <a:rPr lang="en-GB" sz="2000" dirty="0" smtClean="0"/>
              <a:t>The code in red executes after the for loop</a:t>
            </a:r>
          </a:p>
          <a:p>
            <a:r>
              <a:rPr lang="en-GB" sz="2000" dirty="0" smtClean="0"/>
              <a:t>has been exited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5437864" y="2177028"/>
            <a:ext cx="52539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for 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in range(2, 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):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if (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% 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 == 0: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    print(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"is not a prime number")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    print(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"times", 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// 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"is", </a:t>
            </a:r>
            <a:r>
              <a:rPr lang="en-GB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    prime = False</a:t>
            </a:r>
          </a:p>
          <a:p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    break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     </a:t>
            </a:r>
            <a:r>
              <a:rPr lang="en-GB" sz="2000" dirty="0" smtClean="0">
                <a:solidFill>
                  <a:srgbClr val="FF0000"/>
                </a:solidFill>
              </a:rPr>
              <a:t>if </a:t>
            </a:r>
            <a:r>
              <a:rPr lang="en-GB" sz="2000" dirty="0">
                <a:solidFill>
                  <a:srgbClr val="FF0000"/>
                </a:solidFill>
              </a:rPr>
              <a:t>prime:</a:t>
            </a:r>
          </a:p>
          <a:p>
            <a:r>
              <a:rPr lang="en-GB" sz="2000" dirty="0">
                <a:solidFill>
                  <a:srgbClr val="FF0000"/>
                </a:solidFill>
              </a:rPr>
              <a:t>       </a:t>
            </a:r>
            <a:r>
              <a:rPr lang="en-GB" sz="2000" dirty="0" smtClean="0">
                <a:solidFill>
                  <a:srgbClr val="FF0000"/>
                </a:solidFill>
              </a:rPr>
              <a:t>     print(</a:t>
            </a:r>
            <a:r>
              <a:rPr lang="en-GB" sz="2000" dirty="0" err="1" smtClean="0">
                <a:solidFill>
                  <a:srgbClr val="FF0000"/>
                </a:solidFill>
              </a:rPr>
              <a:t>num</a:t>
            </a:r>
            <a:r>
              <a:rPr lang="en-GB" sz="2000" dirty="0">
                <a:solidFill>
                  <a:srgbClr val="FF0000"/>
                </a:solidFill>
              </a:rPr>
              <a:t>, "is a prime number</a:t>
            </a:r>
            <a:r>
              <a:rPr lang="en-GB" sz="2000" dirty="0" smtClean="0">
                <a:solidFill>
                  <a:srgbClr val="FF0000"/>
                </a:solidFill>
              </a:rPr>
              <a:t>")</a:t>
            </a:r>
          </a:p>
          <a:p>
            <a:endParaRPr lang="en-GB" sz="2000" dirty="0">
              <a:solidFill>
                <a:srgbClr val="FF0000"/>
              </a:solidFill>
            </a:endParaRPr>
          </a:p>
          <a:p>
            <a:r>
              <a:rPr lang="en-GB" sz="2000" dirty="0" smtClean="0"/>
              <a:t>The code in red executes for each iteration</a:t>
            </a:r>
          </a:p>
          <a:p>
            <a:r>
              <a:rPr lang="en-GB" sz="2000" dirty="0"/>
              <a:t>o</a:t>
            </a:r>
            <a:r>
              <a:rPr lang="en-GB" sz="2000" dirty="0" smtClean="0"/>
              <a:t>f the for loop</a:t>
            </a:r>
            <a:endParaRPr lang="en-GB" sz="2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437864" y="1997476"/>
            <a:ext cx="0" cy="38706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4966" y="4811697"/>
            <a:ext cx="10234972" cy="8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1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WRITING PYTHON CODE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04666" y="969022"/>
            <a:ext cx="979424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You can write a Python program in a normal text editor such as Notepad, save it as a .</a:t>
            </a:r>
            <a:r>
              <a:rPr lang="en-GB" sz="2400" dirty="0" err="1" smtClean="0"/>
              <a:t>py</a:t>
            </a:r>
            <a:r>
              <a:rPr lang="en-GB" sz="2400" dirty="0" smtClean="0"/>
              <a:t> file and execute it within the Python interpreter.</a:t>
            </a:r>
          </a:p>
          <a:p>
            <a:endParaRPr lang="en-GB" sz="2400" dirty="0"/>
          </a:p>
          <a:p>
            <a:r>
              <a:rPr lang="en-GB" sz="2400" dirty="0" smtClean="0"/>
              <a:t>However, like most programming languages, it is simpler to develop code in an integrated development environment (IDE) which provides a GUI with a language-sensitive editor that helps you to write you write and debug your code, provides helpful prompts for language syntax, highlights coding errors and work on development projects.</a:t>
            </a:r>
          </a:p>
          <a:p>
            <a:endParaRPr lang="en-GB" sz="2400" dirty="0"/>
          </a:p>
          <a:p>
            <a:r>
              <a:rPr lang="en-GB" sz="2400" dirty="0" smtClean="0"/>
              <a:t>There are a wide-range of IDEs available for Python including: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FF0000"/>
                </a:solidFill>
              </a:rPr>
              <a:t>Visual Studio Code (which we will use on this unit)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PyCharm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Spyder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Jupyter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Eclipse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7488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Basic python CONCEPTS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1108722"/>
            <a:ext cx="979424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This week, we will look at the following basic Python concepts:</a:t>
            </a:r>
          </a:p>
          <a:p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Printing and formatting output to the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Getting input from the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Running code based on certain conditions (if statements)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Repeating code a certain number of times or while a condition is true (while and for statements)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Working with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Indentation and 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Importing modules </a:t>
            </a:r>
          </a:p>
        </p:txBody>
      </p:sp>
    </p:spTree>
    <p:extLst>
      <p:ext uri="{BB962C8B-B14F-4D97-AF65-F5344CB8AC3E}">
        <p14:creationId xmlns:p14="http://schemas.microsoft.com/office/powerpoint/2010/main" val="16842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Basic python CONCEPTS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1108722"/>
            <a:ext cx="979424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All Python keywords must be written in lowercase e.g. </a:t>
            </a:r>
            <a:r>
              <a:rPr lang="en-GB" sz="2800" dirty="0" smtClean="0"/>
              <a:t>if</a:t>
            </a:r>
            <a:r>
              <a:rPr lang="en-GB" sz="2800" dirty="0"/>
              <a:t>, else, </a:t>
            </a:r>
            <a:r>
              <a:rPr lang="en-GB" sz="2800" dirty="0" smtClean="0"/>
              <a:t>for while </a:t>
            </a:r>
            <a:r>
              <a:rPr lang="en-GB" sz="2800" dirty="0"/>
              <a:t>etc. The only exceptions to this are True, False and None which need to be written with an initial capital letter. 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 smtClean="0"/>
              <a:t>Therefore </a:t>
            </a:r>
            <a:r>
              <a:rPr lang="en-GB" sz="2800" dirty="0"/>
              <a:t>If or IF, false or FALSE would generate a syntax error. </a:t>
            </a:r>
          </a:p>
        </p:txBody>
      </p:sp>
    </p:spTree>
    <p:extLst>
      <p:ext uri="{BB962C8B-B14F-4D97-AF65-F5344CB8AC3E}">
        <p14:creationId xmlns:p14="http://schemas.microsoft.com/office/powerpoint/2010/main" val="323408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variables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1108722"/>
            <a:ext cx="979424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In Python, just like all other programming languages, we need to temporarily store data in memory for use within the program. These temporary storage areas are called variables and each variable has a name and a value.</a:t>
            </a:r>
          </a:p>
          <a:p>
            <a:endParaRPr lang="en-GB" sz="2400" dirty="0" smtClean="0"/>
          </a:p>
          <a:p>
            <a:r>
              <a:rPr lang="en-GB" sz="2400" dirty="0" smtClean="0"/>
              <a:t>To assign a value to a variable, you use the following syntax:</a:t>
            </a:r>
          </a:p>
          <a:p>
            <a:endParaRPr lang="en-GB" sz="2400" dirty="0"/>
          </a:p>
          <a:p>
            <a:r>
              <a:rPr lang="en-GB" sz="2400" dirty="0" smtClean="0"/>
              <a:t>	</a:t>
            </a:r>
            <a:r>
              <a:rPr lang="en-GB" sz="2400" dirty="0" err="1" smtClean="0"/>
              <a:t>variable_name</a:t>
            </a:r>
            <a:r>
              <a:rPr lang="en-GB" sz="2400" dirty="0" smtClean="0"/>
              <a:t> = value</a:t>
            </a:r>
          </a:p>
          <a:p>
            <a:endParaRPr lang="en-GB" sz="2400" dirty="0"/>
          </a:p>
          <a:p>
            <a:r>
              <a:rPr lang="en-GB" sz="2400" dirty="0" smtClean="0"/>
              <a:t>Examples:</a:t>
            </a:r>
          </a:p>
          <a:p>
            <a:endParaRPr lang="en-GB" sz="2400" dirty="0"/>
          </a:p>
          <a:p>
            <a:r>
              <a:rPr lang="en-GB" sz="2400" dirty="0" smtClean="0"/>
              <a:t>	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age = 12</a:t>
            </a:r>
            <a:r>
              <a:rPr lang="en-GB" sz="2400" dirty="0" smtClean="0"/>
              <a:t>		# assign an integer value</a:t>
            </a:r>
          </a:p>
          <a:p>
            <a:r>
              <a:rPr lang="en-GB" sz="2400" dirty="0"/>
              <a:t>	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name = “Darren”</a:t>
            </a:r>
            <a:r>
              <a:rPr lang="en-GB" sz="2400" dirty="0" smtClean="0"/>
              <a:t>	# assign a string value</a:t>
            </a:r>
          </a:p>
          <a:p>
            <a:r>
              <a:rPr lang="en-GB" sz="2400" dirty="0"/>
              <a:t>	</a:t>
            </a:r>
            <a:r>
              <a:rPr lang="en-GB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under_18 = True</a:t>
            </a:r>
            <a:r>
              <a:rPr lang="en-GB" sz="2400" dirty="0" smtClean="0"/>
              <a:t>	# assign a </a:t>
            </a:r>
            <a:r>
              <a:rPr lang="en-GB" sz="2400" dirty="0" err="1"/>
              <a:t>b</a:t>
            </a:r>
            <a:r>
              <a:rPr lang="en-GB" sz="2400" dirty="0" err="1" smtClean="0"/>
              <a:t>oolean</a:t>
            </a:r>
            <a:r>
              <a:rPr lang="en-GB" sz="2400" dirty="0" smtClean="0"/>
              <a:t> value </a:t>
            </a:r>
          </a:p>
        </p:txBody>
      </p:sp>
    </p:spTree>
    <p:extLst>
      <p:ext uri="{BB962C8B-B14F-4D97-AF65-F5344CB8AC3E}">
        <p14:creationId xmlns:p14="http://schemas.microsoft.com/office/powerpoint/2010/main" val="327702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variables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1108722"/>
            <a:ext cx="97942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To use a variable, you </a:t>
            </a:r>
            <a:r>
              <a:rPr lang="en-GB" sz="2800" dirty="0" smtClean="0"/>
              <a:t>refer </a:t>
            </a:r>
            <a:r>
              <a:rPr lang="en-GB" sz="2800" dirty="0"/>
              <a:t>to it by its </a:t>
            </a:r>
            <a:r>
              <a:rPr lang="en-GB" sz="2800" dirty="0" smtClean="0"/>
              <a:t>name, for example: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	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age = age + 1</a:t>
            </a:r>
            <a:endParaRPr lang="en-GB" sz="2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GB" sz="2800" dirty="0" smtClean="0"/>
          </a:p>
          <a:p>
            <a:r>
              <a:rPr lang="en-GB" sz="2800" dirty="0" smtClean="0"/>
              <a:t>Python </a:t>
            </a:r>
            <a:r>
              <a:rPr lang="en-GB" sz="2800" dirty="0"/>
              <a:t>variables are dynamically-typed so do not need to be defined as a particular type at the beginning of the </a:t>
            </a:r>
            <a:r>
              <a:rPr lang="en-GB" sz="2800" dirty="0" smtClean="0"/>
              <a:t>program unlike some other programming languages.</a:t>
            </a:r>
            <a:endParaRPr lang="en-GB" sz="2800" dirty="0"/>
          </a:p>
          <a:p>
            <a:pPr marL="630238" indent="-630238">
              <a:buFont typeface="Arial" panose="020B0604020202020204" pitchFamily="34" charset="0"/>
              <a:buChar char="•"/>
            </a:pPr>
            <a:endParaRPr lang="en-GB" sz="2800" dirty="0"/>
          </a:p>
          <a:p>
            <a:r>
              <a:rPr lang="en-GB" sz="2800" dirty="0"/>
              <a:t>Variables are case-sensitive i.e. </a:t>
            </a:r>
            <a:r>
              <a:rPr lang="en-GB" sz="2800" dirty="0" err="1"/>
              <a:t>num</a:t>
            </a:r>
            <a:r>
              <a:rPr lang="en-GB" sz="2800" dirty="0"/>
              <a:t> is a different variable to </a:t>
            </a:r>
            <a:r>
              <a:rPr lang="en-GB" sz="2800" dirty="0" smtClean="0"/>
              <a:t>Num.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5847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Python</a:t>
            </a:r>
          </a:p>
          <a:p>
            <a:endParaRPr lang="en-US" sz="1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PRINTING OUTPUT TO THE SCREEN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966" y="1108722"/>
            <a:ext cx="979424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To print output to the screen, we use the </a:t>
            </a:r>
            <a:r>
              <a:rPr lang="en-GB" sz="2800" dirty="0" smtClean="0">
                <a:solidFill>
                  <a:srgbClr val="FF0000"/>
                </a:solidFill>
              </a:rPr>
              <a:t>print</a:t>
            </a:r>
            <a:r>
              <a:rPr lang="en-GB" sz="2800" dirty="0" smtClean="0"/>
              <a:t> command</a:t>
            </a:r>
          </a:p>
          <a:p>
            <a:endParaRPr lang="en-GB" sz="2800" dirty="0"/>
          </a:p>
          <a:p>
            <a:r>
              <a:rPr lang="en-GB" sz="2800" dirty="0" smtClean="0"/>
              <a:t>Syntax variants:</a:t>
            </a:r>
          </a:p>
          <a:p>
            <a:endParaRPr lang="en-GB" sz="2800" dirty="0"/>
          </a:p>
          <a:p>
            <a:r>
              <a:rPr lang="en-GB" sz="2800" dirty="0" smtClean="0"/>
              <a:t>1.	</a:t>
            </a:r>
            <a:r>
              <a:rPr lang="en-GB" sz="2800" dirty="0" smtClean="0"/>
              <a:t>print(</a:t>
            </a:r>
            <a:r>
              <a:rPr lang="en-GB" sz="2800" dirty="0" smtClean="0"/>
              <a:t>"</a:t>
            </a:r>
            <a:r>
              <a:rPr lang="en-GB" sz="2800" dirty="0" smtClean="0"/>
              <a:t>some text</a:t>
            </a:r>
            <a:r>
              <a:rPr lang="en-GB" sz="2800" dirty="0" smtClean="0"/>
              <a:t>"</a:t>
            </a:r>
            <a:r>
              <a:rPr lang="en-GB" sz="2800" dirty="0" smtClean="0"/>
              <a:t>)</a:t>
            </a:r>
            <a:endParaRPr lang="en-GB" sz="2800" dirty="0" smtClean="0"/>
          </a:p>
          <a:p>
            <a:r>
              <a:rPr lang="en-GB" sz="2800" dirty="0" smtClean="0"/>
              <a:t>2.</a:t>
            </a:r>
            <a:r>
              <a:rPr lang="en-GB" sz="2800" dirty="0"/>
              <a:t>	</a:t>
            </a:r>
            <a:r>
              <a:rPr lang="en-GB" sz="2800" dirty="0" smtClean="0"/>
              <a:t>print(</a:t>
            </a:r>
            <a:r>
              <a:rPr lang="en-GB" sz="2800" dirty="0" smtClean="0"/>
              <a:t>"</a:t>
            </a:r>
            <a:r>
              <a:rPr lang="en-GB" sz="2800" dirty="0" smtClean="0"/>
              <a:t>some text</a:t>
            </a:r>
            <a:r>
              <a:rPr lang="en-GB" sz="2800" dirty="0" smtClean="0"/>
              <a:t>"</a:t>
            </a:r>
            <a:r>
              <a:rPr lang="en-GB" sz="2800" dirty="0" smtClean="0"/>
              <a:t>, </a:t>
            </a:r>
            <a:r>
              <a:rPr lang="en-GB" sz="2800" dirty="0" smtClean="0"/>
              <a:t>variable, </a:t>
            </a:r>
            <a:r>
              <a:rPr lang="en-GB" sz="2800" dirty="0" smtClean="0"/>
              <a:t>"</a:t>
            </a:r>
            <a:r>
              <a:rPr lang="en-GB" sz="2800" dirty="0" smtClean="0"/>
              <a:t>some </a:t>
            </a:r>
            <a:r>
              <a:rPr lang="en-GB" sz="2800" dirty="0" smtClean="0"/>
              <a:t>more </a:t>
            </a:r>
            <a:r>
              <a:rPr lang="en-GB" sz="2800" dirty="0" smtClean="0"/>
              <a:t>text</a:t>
            </a:r>
            <a:r>
              <a:rPr lang="en-GB" sz="2800" dirty="0" smtClean="0"/>
              <a:t>"</a:t>
            </a:r>
            <a:r>
              <a:rPr lang="en-GB" sz="2800" dirty="0" smtClean="0"/>
              <a:t>)</a:t>
            </a:r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Examples:</a:t>
            </a:r>
          </a:p>
          <a:p>
            <a:endParaRPr lang="en-GB" sz="2800" dirty="0"/>
          </a:p>
          <a:p>
            <a:r>
              <a:rPr lang="en-GB" sz="2800" dirty="0" smtClean="0"/>
              <a:t>	</a:t>
            </a:r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print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("</a:t>
            </a:r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Main menu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"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  <a:endParaRPr lang="en-GB" sz="28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print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("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Your 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age is 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"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,</a:t>
            </a:r>
            <a:r>
              <a:rPr lang="en-GB" sz="2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age)</a:t>
            </a:r>
          </a:p>
        </p:txBody>
      </p:sp>
    </p:spTree>
    <p:extLst>
      <p:ext uri="{BB962C8B-B14F-4D97-AF65-F5344CB8AC3E}">
        <p14:creationId xmlns:p14="http://schemas.microsoft.com/office/powerpoint/2010/main" val="6119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51">
      <a:dk1>
        <a:sysClr val="windowText" lastClr="000000"/>
      </a:dk1>
      <a:lt1>
        <a:sysClr val="window" lastClr="FFFFFF"/>
      </a:lt1>
      <a:dk2>
        <a:srgbClr val="172934"/>
      </a:dk2>
      <a:lt2>
        <a:srgbClr val="E7E6E6"/>
      </a:lt2>
      <a:accent1>
        <a:srgbClr val="E3061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uthampton-solent-presentation-template-rebranded (1).pptx" id="{48005A90-EDBF-4390-B355-2718616D2950}" vid="{9995C5E9-0685-4989-9FEA-747A5EFEA4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1747</Words>
  <Application>Microsoft Office PowerPoint</Application>
  <PresentationFormat>Custom</PresentationFormat>
  <Paragraphs>450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Trebuchet MS</vt:lpstr>
      <vt:lpstr>Office Theme</vt:lpstr>
      <vt:lpstr>Introduction  to python</vt:lpstr>
      <vt:lpstr>WHAT IS PYTHON?</vt:lpstr>
      <vt:lpstr>PYTHON FEATURES</vt:lpstr>
      <vt:lpstr>WRITING PYTHON CODE</vt:lpstr>
      <vt:lpstr>Basic python CONCEPTS </vt:lpstr>
      <vt:lpstr>Basic python CONCEPTS </vt:lpstr>
      <vt:lpstr>variables </vt:lpstr>
      <vt:lpstr>variables </vt:lpstr>
      <vt:lpstr>PRINTING OUTPUT TO THE SCREEN </vt:lpstr>
      <vt:lpstr>FORMATTING string values </vt:lpstr>
      <vt:lpstr>FORMATTING string values </vt:lpstr>
      <vt:lpstr>FORMATTING string values </vt:lpstr>
      <vt:lpstr>FORMATTING string values </vt:lpstr>
      <vt:lpstr>FORMATTING floating point values </vt:lpstr>
      <vt:lpstr>printing values in columns </vt:lpstr>
      <vt:lpstr>Getting input from the user </vt:lpstr>
      <vt:lpstr>Getting input from the user </vt:lpstr>
      <vt:lpstr>If statement </vt:lpstr>
      <vt:lpstr>If statement </vt:lpstr>
      <vt:lpstr>If statement </vt:lpstr>
      <vt:lpstr>Comparison operatorS </vt:lpstr>
      <vt:lpstr>Multiple conditions </vt:lpstr>
      <vt:lpstr>NESTED If statements </vt:lpstr>
      <vt:lpstr>LOOPS – FOR STATEMENT </vt:lpstr>
      <vt:lpstr>LOOPS – FOR STATEMENT </vt:lpstr>
      <vt:lpstr>LOOPS – while statement </vt:lpstr>
      <vt:lpstr>LOOPS – while statement </vt:lpstr>
      <vt:lpstr>Working with lists </vt:lpstr>
      <vt:lpstr>Working with lists </vt:lpstr>
      <vt:lpstr>WORKING WITH LISTS </vt:lpstr>
      <vt:lpstr>comments</vt:lpstr>
      <vt:lpstr>Importing other modules</vt:lpstr>
      <vt:lpstr>A full python code example</vt:lpstr>
      <vt:lpstr>important things to note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Information Systems</dc:title>
  <dc:creator>Anton Jenkins</dc:creator>
  <cp:lastModifiedBy>Kenton Wheeler</cp:lastModifiedBy>
  <cp:revision>215</cp:revision>
  <dcterms:modified xsi:type="dcterms:W3CDTF">2020-02-20T14:21:04Z</dcterms:modified>
</cp:coreProperties>
</file>