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sldIdLst>
    <p:sldId id="256" r:id="rId2"/>
    <p:sldId id="296" r:id="rId3"/>
    <p:sldId id="293" r:id="rId4"/>
    <p:sldId id="299" r:id="rId5"/>
    <p:sldId id="312" r:id="rId6"/>
    <p:sldId id="298" r:id="rId7"/>
    <p:sldId id="300" r:id="rId8"/>
    <p:sldId id="301" r:id="rId9"/>
    <p:sldId id="302" r:id="rId10"/>
    <p:sldId id="311" r:id="rId11"/>
    <p:sldId id="313" r:id="rId12"/>
    <p:sldId id="310" r:id="rId13"/>
    <p:sldId id="303" r:id="rId14"/>
    <p:sldId id="304" r:id="rId15"/>
    <p:sldId id="305" r:id="rId16"/>
    <p:sldId id="306" r:id="rId17"/>
    <p:sldId id="307" r:id="rId18"/>
    <p:sldId id="308" r:id="rId19"/>
    <p:sldId id="309" r:id="rId20"/>
    <p:sldId id="278" r:id="rId21"/>
  </p:sldIdLst>
  <p:sldSz cx="10691813" cy="7559675"/>
  <p:notesSz cx="6858000" cy="9144000"/>
  <p:defaultTextStyle>
    <a:defPPr>
      <a:defRPr lang="en-US"/>
    </a:defPPr>
    <a:lvl1pPr marL="0" algn="l" defTabSz="1042229" rtl="0" eaLnBrk="1" latinLnBrk="0" hangingPunct="1">
      <a:defRPr sz="2053" kern="1200">
        <a:solidFill>
          <a:schemeClr val="tx1"/>
        </a:solidFill>
        <a:latin typeface="+mn-lt"/>
        <a:ea typeface="+mn-ea"/>
        <a:cs typeface="+mn-cs"/>
      </a:defRPr>
    </a:lvl1pPr>
    <a:lvl2pPr marL="521116" algn="l" defTabSz="1042229" rtl="0" eaLnBrk="1" latinLnBrk="0" hangingPunct="1">
      <a:defRPr sz="2053" kern="1200">
        <a:solidFill>
          <a:schemeClr val="tx1"/>
        </a:solidFill>
        <a:latin typeface="+mn-lt"/>
        <a:ea typeface="+mn-ea"/>
        <a:cs typeface="+mn-cs"/>
      </a:defRPr>
    </a:lvl2pPr>
    <a:lvl3pPr marL="1042229" algn="l" defTabSz="1042229" rtl="0" eaLnBrk="1" latinLnBrk="0" hangingPunct="1">
      <a:defRPr sz="2053" kern="1200">
        <a:solidFill>
          <a:schemeClr val="tx1"/>
        </a:solidFill>
        <a:latin typeface="+mn-lt"/>
        <a:ea typeface="+mn-ea"/>
        <a:cs typeface="+mn-cs"/>
      </a:defRPr>
    </a:lvl3pPr>
    <a:lvl4pPr marL="1563342" algn="l" defTabSz="1042229" rtl="0" eaLnBrk="1" latinLnBrk="0" hangingPunct="1">
      <a:defRPr sz="2053" kern="1200">
        <a:solidFill>
          <a:schemeClr val="tx1"/>
        </a:solidFill>
        <a:latin typeface="+mn-lt"/>
        <a:ea typeface="+mn-ea"/>
        <a:cs typeface="+mn-cs"/>
      </a:defRPr>
    </a:lvl4pPr>
    <a:lvl5pPr marL="2084458" algn="l" defTabSz="1042229" rtl="0" eaLnBrk="1" latinLnBrk="0" hangingPunct="1">
      <a:defRPr sz="2053" kern="1200">
        <a:solidFill>
          <a:schemeClr val="tx1"/>
        </a:solidFill>
        <a:latin typeface="+mn-lt"/>
        <a:ea typeface="+mn-ea"/>
        <a:cs typeface="+mn-cs"/>
      </a:defRPr>
    </a:lvl5pPr>
    <a:lvl6pPr marL="2605570" algn="l" defTabSz="1042229" rtl="0" eaLnBrk="1" latinLnBrk="0" hangingPunct="1">
      <a:defRPr sz="2053" kern="1200">
        <a:solidFill>
          <a:schemeClr val="tx1"/>
        </a:solidFill>
        <a:latin typeface="+mn-lt"/>
        <a:ea typeface="+mn-ea"/>
        <a:cs typeface="+mn-cs"/>
      </a:defRPr>
    </a:lvl6pPr>
    <a:lvl7pPr marL="3126686" algn="l" defTabSz="1042229" rtl="0" eaLnBrk="1" latinLnBrk="0" hangingPunct="1">
      <a:defRPr sz="2053" kern="1200">
        <a:solidFill>
          <a:schemeClr val="tx1"/>
        </a:solidFill>
        <a:latin typeface="+mn-lt"/>
        <a:ea typeface="+mn-ea"/>
        <a:cs typeface="+mn-cs"/>
      </a:defRPr>
    </a:lvl7pPr>
    <a:lvl8pPr marL="3647800" algn="l" defTabSz="1042229" rtl="0" eaLnBrk="1" latinLnBrk="0" hangingPunct="1">
      <a:defRPr sz="2053" kern="1200">
        <a:solidFill>
          <a:schemeClr val="tx1"/>
        </a:solidFill>
        <a:latin typeface="+mn-lt"/>
        <a:ea typeface="+mn-ea"/>
        <a:cs typeface="+mn-cs"/>
      </a:defRPr>
    </a:lvl8pPr>
    <a:lvl9pPr marL="4168915" algn="l" defTabSz="1042229" rtl="0" eaLnBrk="1" latinLnBrk="0" hangingPunct="1">
      <a:defRPr sz="205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3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Jenner" initials="MJ" lastIdx="1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6DAD9"/>
    <a:srgbClr val="A5A9A8"/>
    <a:srgbClr val="E22319"/>
    <a:srgbClr val="E30613"/>
    <a:srgbClr val="33373C"/>
    <a:srgbClr val="33FF34"/>
    <a:srgbClr val="8281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F7B66C-CE43-4CBC-8B1A-6A1B1AF99DDA}" v="5" dt="2018-06-08T14:36:34.3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94660"/>
  </p:normalViewPr>
  <p:slideViewPr>
    <p:cSldViewPr snapToGrid="0">
      <p:cViewPr varScale="1">
        <p:scale>
          <a:sx n="97" d="100"/>
          <a:sy n="97" d="100"/>
        </p:scale>
        <p:origin x="1548" y="84"/>
      </p:cViewPr>
      <p:guideLst>
        <p:guide orient="horz" pos="2381"/>
        <p:guide pos="3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Leak" userId="S::andrew.leak@solent.ac.uk::043497af-deb9-4f5f-a809-26438eb3c7f7" providerId="AD" clId="Web-{E1587BE9-1290-447A-9898-E9B692B6AAFC}"/>
    <pc:docChg chg="modSld">
      <pc:chgData name="Andrew Leak" userId="S::andrew.leak@solent.ac.uk::043497af-deb9-4f5f-a809-26438eb3c7f7" providerId="AD" clId="Web-{E1587BE9-1290-447A-9898-E9B692B6AAFC}" dt="2018-06-07T11:38:37.320" v="23" actId="20577"/>
      <pc:docMkLst>
        <pc:docMk/>
      </pc:docMkLst>
      <pc:sldChg chg="modSp">
        <pc:chgData name="Andrew Leak" userId="S::andrew.leak@solent.ac.uk::043497af-deb9-4f5f-a809-26438eb3c7f7" providerId="AD" clId="Web-{E1587BE9-1290-447A-9898-E9B692B6AAFC}" dt="2018-06-07T11:38:37.320" v="23" actId="20577"/>
        <pc:sldMkLst>
          <pc:docMk/>
          <pc:sldMk cId="4203446582" sldId="294"/>
        </pc:sldMkLst>
        <pc:spChg chg="mod">
          <ac:chgData name="Andrew Leak" userId="S::andrew.leak@solent.ac.uk::043497af-deb9-4f5f-a809-26438eb3c7f7" providerId="AD" clId="Web-{E1587BE9-1290-447A-9898-E9B692B6AAFC}" dt="2018-06-07T11:38:37.320" v="23" actId="20577"/>
          <ac:spMkLst>
            <pc:docMk/>
            <pc:sldMk cId="4203446582" sldId="294"/>
            <ac:spMk id="6" creationId="{00000000-0000-0000-0000-000000000000}"/>
          </ac:spMkLst>
        </pc:spChg>
      </pc:sldChg>
      <pc:sldChg chg="modSp">
        <pc:chgData name="Andrew Leak" userId="S::andrew.leak@solent.ac.uk::043497af-deb9-4f5f-a809-26438eb3c7f7" providerId="AD" clId="Web-{E1587BE9-1290-447A-9898-E9B692B6AAFC}" dt="2018-06-07T11:36:32.806" v="5" actId="20577"/>
        <pc:sldMkLst>
          <pc:docMk/>
          <pc:sldMk cId="1160132986" sldId="295"/>
        </pc:sldMkLst>
        <pc:spChg chg="mod">
          <ac:chgData name="Andrew Leak" userId="S::andrew.leak@solent.ac.uk::043497af-deb9-4f5f-a809-26438eb3c7f7" providerId="AD" clId="Web-{E1587BE9-1290-447A-9898-E9B692B6AAFC}" dt="2018-06-07T11:36:32.806" v="5" actId="20577"/>
          <ac:spMkLst>
            <pc:docMk/>
            <pc:sldMk cId="1160132986" sldId="295"/>
            <ac:spMk id="6" creationId="{00000000-0000-0000-0000-000000000000}"/>
          </ac:spMkLst>
        </pc:spChg>
      </pc:sldChg>
    </pc:docChg>
  </pc:docChgLst>
  <pc:docChgLst>
    <pc:chgData name="Barry Carter" userId="S::barry.carter@solent.ac.uk::d2ff36e9-fc42-4939-8b0b-c940ae2e703c" providerId="AD" clId="Web-{4DF7B66C-CE43-4CBC-8B1A-6A1B1AF99DDA}"/>
    <pc:docChg chg="modSld">
      <pc:chgData name="Barry Carter" userId="S::barry.carter@solent.ac.uk::d2ff36e9-fc42-4939-8b0b-c940ae2e703c" providerId="AD" clId="Web-{4DF7B66C-CE43-4CBC-8B1A-6A1B1AF99DDA}" dt="2018-06-08T14:36:46.639" v="7" actId="1076"/>
      <pc:docMkLst>
        <pc:docMk/>
      </pc:docMkLst>
      <pc:sldChg chg="modSp">
        <pc:chgData name="Barry Carter" userId="S::barry.carter@solent.ac.uk::d2ff36e9-fc42-4939-8b0b-c940ae2e703c" providerId="AD" clId="Web-{4DF7B66C-CE43-4CBC-8B1A-6A1B1AF99DDA}" dt="2018-06-08T14:36:46.639" v="7" actId="1076"/>
        <pc:sldMkLst>
          <pc:docMk/>
          <pc:sldMk cId="451832677" sldId="289"/>
        </pc:sldMkLst>
        <pc:spChg chg="mod">
          <ac:chgData name="Barry Carter" userId="S::barry.carter@solent.ac.uk::d2ff36e9-fc42-4939-8b0b-c940ae2e703c" providerId="AD" clId="Web-{4DF7B66C-CE43-4CBC-8B1A-6A1B1AF99DDA}" dt="2018-06-08T14:36:12.764" v="0" actId="20577"/>
          <ac:spMkLst>
            <pc:docMk/>
            <pc:sldMk cId="451832677" sldId="289"/>
            <ac:spMk id="5" creationId="{00000000-0000-0000-0000-000000000000}"/>
          </ac:spMkLst>
        </pc:spChg>
        <pc:spChg chg="mod">
          <ac:chgData name="Barry Carter" userId="S::barry.carter@solent.ac.uk::d2ff36e9-fc42-4939-8b0b-c940ae2e703c" providerId="AD" clId="Web-{4DF7B66C-CE43-4CBC-8B1A-6A1B1AF99DDA}" dt="2018-06-08T14:36:30.061" v="5" actId="20577"/>
          <ac:spMkLst>
            <pc:docMk/>
            <pc:sldMk cId="451832677" sldId="289"/>
            <ac:spMk id="7" creationId="{00000000-0000-0000-0000-000000000000}"/>
          </ac:spMkLst>
        </pc:spChg>
        <pc:picChg chg="mod">
          <ac:chgData name="Barry Carter" userId="S::barry.carter@solent.ac.uk::d2ff36e9-fc42-4939-8b0b-c940ae2e703c" providerId="AD" clId="Web-{4DF7B66C-CE43-4CBC-8B1A-6A1B1AF99DDA}" dt="2018-06-08T14:36:46.639" v="7" actId="1076"/>
          <ac:picMkLst>
            <pc:docMk/>
            <pc:sldMk cId="451832677" sldId="289"/>
            <ac:picMk id="10" creationId="{00000000-0000-0000-0000-000000000000}"/>
          </ac:picMkLst>
        </pc:picChg>
      </pc:sldChg>
    </pc:docChg>
  </pc:docChgLst>
  <pc:docChgLst>
    <pc:chgData name="Andrew Leak" userId="S::andrew.leak@solent.ac.uk::043497af-deb9-4f5f-a809-26438eb3c7f7" providerId="AD" clId="Web-{0DF1A3AC-B0CD-47B4-9033-3DB7C74A0BA8}"/>
    <pc:docChg chg="modSld">
      <pc:chgData name="Andrew Leak" userId="S::andrew.leak@solent.ac.uk::043497af-deb9-4f5f-a809-26438eb3c7f7" providerId="AD" clId="Web-{0DF1A3AC-B0CD-47B4-9033-3DB7C74A0BA8}" dt="2018-06-07T14:01:35.311" v="1" actId="20577"/>
      <pc:docMkLst>
        <pc:docMk/>
      </pc:docMkLst>
      <pc:sldChg chg="modSp">
        <pc:chgData name="Andrew Leak" userId="S::andrew.leak@solent.ac.uk::043497af-deb9-4f5f-a809-26438eb3c7f7" providerId="AD" clId="Web-{0DF1A3AC-B0CD-47B4-9033-3DB7C74A0BA8}" dt="2018-06-07T14:01:35.311" v="1" actId="20577"/>
        <pc:sldMkLst>
          <pc:docMk/>
          <pc:sldMk cId="410122406" sldId="296"/>
        </pc:sldMkLst>
        <pc:spChg chg="mod">
          <ac:chgData name="Andrew Leak" userId="S::andrew.leak@solent.ac.uk::043497af-deb9-4f5f-a809-26438eb3c7f7" providerId="AD" clId="Web-{0DF1A3AC-B0CD-47B4-9033-3DB7C74A0BA8}" dt="2018-06-07T14:01:35.311" v="1" actId="20577"/>
          <ac:spMkLst>
            <pc:docMk/>
            <pc:sldMk cId="410122406" sldId="296"/>
            <ac:spMk id="8" creationId="{00000000-0000-0000-0000-000000000000}"/>
          </ac:spMkLst>
        </pc:spChg>
      </pc:sldChg>
    </pc:docChg>
  </pc:docChgLst>
  <pc:docChgLst>
    <pc:chgData name="Barry Carter" userId="S::barry.carter@solent.ac.uk::d2ff36e9-fc42-4939-8b0b-c940ae2e703c" providerId="AD" clId="Web-{B33964DE-A9C1-4966-9FFD-9FA7583A6744}"/>
    <pc:docChg chg="modSld">
      <pc:chgData name="Barry Carter" userId="S::barry.carter@solent.ac.uk::d2ff36e9-fc42-4939-8b0b-c940ae2e703c" providerId="AD" clId="Web-{B33964DE-A9C1-4966-9FFD-9FA7583A6744}" dt="2018-06-07T13:56:06.272" v="2312" actId="20577"/>
      <pc:docMkLst>
        <pc:docMk/>
      </pc:docMkLst>
      <pc:sldChg chg="addSp modSp">
        <pc:chgData name="Barry Carter" userId="S::barry.carter@solent.ac.uk::d2ff36e9-fc42-4939-8b0b-c940ae2e703c" providerId="AD" clId="Web-{B33964DE-A9C1-4966-9FFD-9FA7583A6744}" dt="2018-06-07T13:56:06.272" v="2312" actId="20577"/>
        <pc:sldMkLst>
          <pc:docMk/>
          <pc:sldMk cId="410122406" sldId="296"/>
        </pc:sldMkLst>
        <pc:spChg chg="add mod">
          <ac:chgData name="Barry Carter" userId="S::barry.carter@solent.ac.uk::d2ff36e9-fc42-4939-8b0b-c940ae2e703c" providerId="AD" clId="Web-{B33964DE-A9C1-4966-9FFD-9FA7583A6744}" dt="2018-06-07T13:51:25.982" v="2199" actId="20577"/>
          <ac:spMkLst>
            <pc:docMk/>
            <pc:sldMk cId="410122406" sldId="296"/>
            <ac:spMk id="4" creationId="{192D26C5-6879-4AFB-8187-482D67643682}"/>
          </ac:spMkLst>
        </pc:spChg>
        <pc:spChg chg="mod">
          <ac:chgData name="Barry Carter" userId="S::barry.carter@solent.ac.uk::d2ff36e9-fc42-4939-8b0b-c940ae2e703c" providerId="AD" clId="Web-{B33964DE-A9C1-4966-9FFD-9FA7583A6744}" dt="2018-06-07T12:52:01.926" v="101" actId="20577"/>
          <ac:spMkLst>
            <pc:docMk/>
            <pc:sldMk cId="410122406" sldId="296"/>
            <ac:spMk id="5" creationId="{00000000-0000-0000-0000-000000000000}"/>
          </ac:spMkLst>
        </pc:spChg>
        <pc:spChg chg="mod">
          <ac:chgData name="Barry Carter" userId="S::barry.carter@solent.ac.uk::d2ff36e9-fc42-4939-8b0b-c940ae2e703c" providerId="AD" clId="Web-{B33964DE-A9C1-4966-9FFD-9FA7583A6744}" dt="2018-06-07T13:53:14.845" v="2243" actId="20577"/>
          <ac:spMkLst>
            <pc:docMk/>
            <pc:sldMk cId="410122406" sldId="296"/>
            <ac:spMk id="6" creationId="{00000000-0000-0000-0000-000000000000}"/>
          </ac:spMkLst>
        </pc:spChg>
        <pc:spChg chg="mod">
          <ac:chgData name="Barry Carter" userId="S::barry.carter@solent.ac.uk::d2ff36e9-fc42-4939-8b0b-c940ae2e703c" providerId="AD" clId="Web-{B33964DE-A9C1-4966-9FFD-9FA7583A6744}" dt="2018-06-07T13:19:09.909" v="984" actId="14100"/>
          <ac:spMkLst>
            <pc:docMk/>
            <pc:sldMk cId="410122406" sldId="296"/>
            <ac:spMk id="7" creationId="{00000000-0000-0000-0000-000000000000}"/>
          </ac:spMkLst>
        </pc:spChg>
        <pc:spChg chg="mod">
          <ac:chgData name="Barry Carter" userId="S::barry.carter@solent.ac.uk::d2ff36e9-fc42-4939-8b0b-c940ae2e703c" providerId="AD" clId="Web-{B33964DE-A9C1-4966-9FFD-9FA7583A6744}" dt="2018-06-07T13:56:06.272" v="2312" actId="20577"/>
          <ac:spMkLst>
            <pc:docMk/>
            <pc:sldMk cId="410122406" sldId="296"/>
            <ac:spMk id="8" creationId="{00000000-0000-0000-0000-000000000000}"/>
          </ac:spMkLst>
        </pc:spChg>
      </pc:sldChg>
    </pc:docChg>
  </pc:docChgLst>
  <pc:docChgLst>
    <pc:chgData name="Barry Carter" userId="S::barry.carter@solent.ac.uk::d2ff36e9-fc42-4939-8b0b-c940ae2e703c" providerId="AD" clId="Web-{BB909E8F-C182-4982-9D7D-D1C9BCE6997E}"/>
    <pc:docChg chg="modSld">
      <pc:chgData name="Barry Carter" userId="S::barry.carter@solent.ac.uk::d2ff36e9-fc42-4939-8b0b-c940ae2e703c" providerId="AD" clId="Web-{BB909E8F-C182-4982-9D7D-D1C9BCE6997E}" dt="2018-06-07T10:49:27.667" v="127" actId="14100"/>
      <pc:docMkLst>
        <pc:docMk/>
      </pc:docMkLst>
      <pc:sldChg chg="addSp modSp">
        <pc:chgData name="Barry Carter" userId="S::barry.carter@solent.ac.uk::d2ff36e9-fc42-4939-8b0b-c940ae2e703c" providerId="AD" clId="Web-{BB909E8F-C182-4982-9D7D-D1C9BCE6997E}" dt="2018-06-07T10:49:27.667" v="127" actId="14100"/>
        <pc:sldMkLst>
          <pc:docMk/>
          <pc:sldMk cId="410122406" sldId="296"/>
        </pc:sldMkLst>
        <pc:spChg chg="add mod">
          <ac:chgData name="Barry Carter" userId="S::barry.carter@solent.ac.uk::d2ff36e9-fc42-4939-8b0b-c940ae2e703c" providerId="AD" clId="Web-{BB909E8F-C182-4982-9D7D-D1C9BCE6997E}" dt="2018-06-07T10:47:19.231" v="30" actId="20577"/>
          <ac:spMkLst>
            <pc:docMk/>
            <pc:sldMk cId="410122406" sldId="296"/>
            <ac:spMk id="3" creationId="{D7890436-097C-4795-A67E-EE99771CF6C6}"/>
          </ac:spMkLst>
        </pc:spChg>
        <pc:spChg chg="mod">
          <ac:chgData name="Barry Carter" userId="S::barry.carter@solent.ac.uk::d2ff36e9-fc42-4939-8b0b-c940ae2e703c" providerId="AD" clId="Web-{BB909E8F-C182-4982-9D7D-D1C9BCE6997E}" dt="2018-06-07T10:49:27.667" v="127" actId="14100"/>
          <ac:spMkLst>
            <pc:docMk/>
            <pc:sldMk cId="410122406" sldId="296"/>
            <ac:spMk id="6" creationId="{00000000-0000-0000-0000-000000000000}"/>
          </ac:spMkLst>
        </pc:spChg>
        <pc:spChg chg="mod">
          <ac:chgData name="Barry Carter" userId="S::barry.carter@solent.ac.uk::d2ff36e9-fc42-4939-8b0b-c940ae2e703c" providerId="AD" clId="Web-{BB909E8F-C182-4982-9D7D-D1C9BCE6997E}" dt="2018-06-07T10:48:59.402" v="125" actId="20577"/>
          <ac:spMkLst>
            <pc:docMk/>
            <pc:sldMk cId="410122406" sldId="296"/>
            <ac:spMk id="7" creationId="{00000000-0000-0000-0000-000000000000}"/>
          </ac:spMkLst>
        </pc:spChg>
      </pc:sldChg>
    </pc:docChg>
  </pc:docChgLst>
  <pc:docChgLst>
    <pc:chgData name="Andrew Leak" userId="S::andrew.leak@solent.ac.uk::043497af-deb9-4f5f-a809-26438eb3c7f7" providerId="AD" clId="Web-{3A78476F-72F7-4A4A-B7A2-0676C69C449A}"/>
    <pc:docChg chg="modSld">
      <pc:chgData name="Andrew Leak" userId="S::andrew.leak@solent.ac.uk::043497af-deb9-4f5f-a809-26438eb3c7f7" providerId="AD" clId="Web-{3A78476F-72F7-4A4A-B7A2-0676C69C449A}" dt="2018-06-07T11:35:26.491" v="331" actId="20577"/>
      <pc:docMkLst>
        <pc:docMk/>
      </pc:docMkLst>
      <pc:sldChg chg="addSp delSp modSp">
        <pc:chgData name="Andrew Leak" userId="S::andrew.leak@solent.ac.uk::043497af-deb9-4f5f-a809-26438eb3c7f7" providerId="AD" clId="Web-{3A78476F-72F7-4A4A-B7A2-0676C69C449A}" dt="2018-06-07T11:27:34.569" v="257" actId="20577"/>
        <pc:sldMkLst>
          <pc:docMk/>
          <pc:sldMk cId="4203446582" sldId="294"/>
        </pc:sldMkLst>
        <pc:spChg chg="mod">
          <ac:chgData name="Andrew Leak" userId="S::andrew.leak@solent.ac.uk::043497af-deb9-4f5f-a809-26438eb3c7f7" providerId="AD" clId="Web-{3A78476F-72F7-4A4A-B7A2-0676C69C449A}" dt="2018-06-07T11:27:34.569" v="257" actId="20577"/>
          <ac:spMkLst>
            <pc:docMk/>
            <pc:sldMk cId="4203446582" sldId="294"/>
            <ac:spMk id="6" creationId="{00000000-0000-0000-0000-000000000000}"/>
          </ac:spMkLst>
        </pc:spChg>
        <pc:spChg chg="add del">
          <ac:chgData name="Andrew Leak" userId="S::andrew.leak@solent.ac.uk::043497af-deb9-4f5f-a809-26438eb3c7f7" providerId="AD" clId="Web-{3A78476F-72F7-4A4A-B7A2-0676C69C449A}" dt="2018-06-07T11:24:52.217" v="198" actId="20577"/>
          <ac:spMkLst>
            <pc:docMk/>
            <pc:sldMk cId="4203446582" sldId="294"/>
            <ac:spMk id="7" creationId="{00000000-0000-0000-0000-000000000000}"/>
          </ac:spMkLst>
        </pc:spChg>
        <pc:spChg chg="add del mod">
          <ac:chgData name="Andrew Leak" userId="S::andrew.leak@solent.ac.uk::043497af-deb9-4f5f-a809-26438eb3c7f7" providerId="AD" clId="Web-{3A78476F-72F7-4A4A-B7A2-0676C69C449A}" dt="2018-06-07T11:24:52.217" v="198" actId="20577"/>
          <ac:spMkLst>
            <pc:docMk/>
            <pc:sldMk cId="4203446582" sldId="294"/>
            <ac:spMk id="8" creationId="{81D789D1-4D9A-4D78-AAA2-54597858F0D6}"/>
          </ac:spMkLst>
        </pc:spChg>
      </pc:sldChg>
      <pc:sldChg chg="modSp">
        <pc:chgData name="Andrew Leak" userId="S::andrew.leak@solent.ac.uk::043497af-deb9-4f5f-a809-26438eb3c7f7" providerId="AD" clId="Web-{3A78476F-72F7-4A4A-B7A2-0676C69C449A}" dt="2018-06-07T11:35:26.491" v="331" actId="20577"/>
        <pc:sldMkLst>
          <pc:docMk/>
          <pc:sldMk cId="1160132986" sldId="295"/>
        </pc:sldMkLst>
        <pc:spChg chg="mod">
          <ac:chgData name="Andrew Leak" userId="S::andrew.leak@solent.ac.uk::043497af-deb9-4f5f-a809-26438eb3c7f7" providerId="AD" clId="Web-{3A78476F-72F7-4A4A-B7A2-0676C69C449A}" dt="2018-06-07T11:35:26.491" v="331" actId="20577"/>
          <ac:spMkLst>
            <pc:docMk/>
            <pc:sldMk cId="1160132986" sldId="295"/>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AEFA44-0771-4DFC-B26A-9102D4547DD2}" type="datetimeFigureOut">
              <a:rPr lang="en-GB" smtClean="0"/>
              <a:pPr/>
              <a:t>20/02/2020</a:t>
            </a:fld>
            <a:endParaRPr lang="en-GB"/>
          </a:p>
        </p:txBody>
      </p:sp>
      <p:sp>
        <p:nvSpPr>
          <p:cNvPr id="4" name="Slide Image Placeholder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04A314-C704-4C33-84AA-6D9A56C39AB3}" type="slidenum">
              <a:rPr lang="en-GB" smtClean="0"/>
              <a:pPr/>
              <a:t>‹#›</a:t>
            </a:fld>
            <a:endParaRPr lang="en-GB"/>
          </a:p>
        </p:txBody>
      </p:sp>
    </p:spTree>
    <p:extLst>
      <p:ext uri="{BB962C8B-B14F-4D97-AF65-F5344CB8AC3E}">
        <p14:creationId xmlns:p14="http://schemas.microsoft.com/office/powerpoint/2010/main" val="2879104051"/>
      </p:ext>
    </p:extLst>
  </p:cSld>
  <p:clrMap bg1="lt1" tx1="dk1" bg2="lt2" tx2="dk2" accent1="accent1" accent2="accent2" accent3="accent3" accent4="accent4" accent5="accent5" accent6="accent6" hlink="hlink" folHlink="folHlink"/>
  <p:notesStyle>
    <a:lvl1pPr marL="0" algn="l" defTabSz="913834" rtl="0" eaLnBrk="1" latinLnBrk="0" hangingPunct="1">
      <a:defRPr sz="1200" kern="1200">
        <a:solidFill>
          <a:schemeClr val="tx1"/>
        </a:solidFill>
        <a:latin typeface="+mn-lt"/>
        <a:ea typeface="+mn-ea"/>
        <a:cs typeface="+mn-cs"/>
      </a:defRPr>
    </a:lvl1pPr>
    <a:lvl2pPr marL="456915" algn="l" defTabSz="913834" rtl="0" eaLnBrk="1" latinLnBrk="0" hangingPunct="1">
      <a:defRPr sz="1200" kern="1200">
        <a:solidFill>
          <a:schemeClr val="tx1"/>
        </a:solidFill>
        <a:latin typeface="+mn-lt"/>
        <a:ea typeface="+mn-ea"/>
        <a:cs typeface="+mn-cs"/>
      </a:defRPr>
    </a:lvl2pPr>
    <a:lvl3pPr marL="913834" algn="l" defTabSz="913834" rtl="0" eaLnBrk="1" latinLnBrk="0" hangingPunct="1">
      <a:defRPr sz="1200" kern="1200">
        <a:solidFill>
          <a:schemeClr val="tx1"/>
        </a:solidFill>
        <a:latin typeface="+mn-lt"/>
        <a:ea typeface="+mn-ea"/>
        <a:cs typeface="+mn-cs"/>
      </a:defRPr>
    </a:lvl3pPr>
    <a:lvl4pPr marL="1370752" algn="l" defTabSz="913834" rtl="0" eaLnBrk="1" latinLnBrk="0" hangingPunct="1">
      <a:defRPr sz="1200" kern="1200">
        <a:solidFill>
          <a:schemeClr val="tx1"/>
        </a:solidFill>
        <a:latin typeface="+mn-lt"/>
        <a:ea typeface="+mn-ea"/>
        <a:cs typeface="+mn-cs"/>
      </a:defRPr>
    </a:lvl4pPr>
    <a:lvl5pPr marL="1827669" algn="l" defTabSz="913834" rtl="0" eaLnBrk="1" latinLnBrk="0" hangingPunct="1">
      <a:defRPr sz="1200" kern="1200">
        <a:solidFill>
          <a:schemeClr val="tx1"/>
        </a:solidFill>
        <a:latin typeface="+mn-lt"/>
        <a:ea typeface="+mn-ea"/>
        <a:cs typeface="+mn-cs"/>
      </a:defRPr>
    </a:lvl5pPr>
    <a:lvl6pPr marL="2284587" algn="l" defTabSz="913834" rtl="0" eaLnBrk="1" latinLnBrk="0" hangingPunct="1">
      <a:defRPr sz="1200" kern="1200">
        <a:solidFill>
          <a:schemeClr val="tx1"/>
        </a:solidFill>
        <a:latin typeface="+mn-lt"/>
        <a:ea typeface="+mn-ea"/>
        <a:cs typeface="+mn-cs"/>
      </a:defRPr>
    </a:lvl6pPr>
    <a:lvl7pPr marL="2741503" algn="l" defTabSz="913834" rtl="0" eaLnBrk="1" latinLnBrk="0" hangingPunct="1">
      <a:defRPr sz="1200" kern="1200">
        <a:solidFill>
          <a:schemeClr val="tx1"/>
        </a:solidFill>
        <a:latin typeface="+mn-lt"/>
        <a:ea typeface="+mn-ea"/>
        <a:cs typeface="+mn-cs"/>
      </a:defRPr>
    </a:lvl7pPr>
    <a:lvl8pPr marL="3198422" algn="l" defTabSz="913834" rtl="0" eaLnBrk="1" latinLnBrk="0" hangingPunct="1">
      <a:defRPr sz="1200" kern="1200">
        <a:solidFill>
          <a:schemeClr val="tx1"/>
        </a:solidFill>
        <a:latin typeface="+mn-lt"/>
        <a:ea typeface="+mn-ea"/>
        <a:cs typeface="+mn-cs"/>
      </a:defRPr>
    </a:lvl8pPr>
    <a:lvl9pPr marL="3655339" algn="l" defTabSz="91383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a:t>
            </a:fld>
            <a:endParaRPr lang="en-GB"/>
          </a:p>
        </p:txBody>
      </p:sp>
    </p:spTree>
    <p:extLst>
      <p:ext uri="{BB962C8B-B14F-4D97-AF65-F5344CB8AC3E}">
        <p14:creationId xmlns:p14="http://schemas.microsoft.com/office/powerpoint/2010/main" val="596589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10</a:t>
            </a:fld>
            <a:endParaRPr lang="en-GB"/>
          </a:p>
        </p:txBody>
      </p:sp>
    </p:spTree>
    <p:extLst>
      <p:ext uri="{BB962C8B-B14F-4D97-AF65-F5344CB8AC3E}">
        <p14:creationId xmlns:p14="http://schemas.microsoft.com/office/powerpoint/2010/main" val="3736409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11</a:t>
            </a:fld>
            <a:endParaRPr lang="en-GB"/>
          </a:p>
        </p:txBody>
      </p:sp>
    </p:spTree>
    <p:extLst>
      <p:ext uri="{BB962C8B-B14F-4D97-AF65-F5344CB8AC3E}">
        <p14:creationId xmlns:p14="http://schemas.microsoft.com/office/powerpoint/2010/main" val="3149182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12</a:t>
            </a:fld>
            <a:endParaRPr lang="en-GB"/>
          </a:p>
        </p:txBody>
      </p:sp>
    </p:spTree>
    <p:extLst>
      <p:ext uri="{BB962C8B-B14F-4D97-AF65-F5344CB8AC3E}">
        <p14:creationId xmlns:p14="http://schemas.microsoft.com/office/powerpoint/2010/main" val="1281660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13</a:t>
            </a:fld>
            <a:endParaRPr lang="en-GB"/>
          </a:p>
        </p:txBody>
      </p:sp>
    </p:spTree>
    <p:extLst>
      <p:ext uri="{BB962C8B-B14F-4D97-AF65-F5344CB8AC3E}">
        <p14:creationId xmlns:p14="http://schemas.microsoft.com/office/powerpoint/2010/main" val="913988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14</a:t>
            </a:fld>
            <a:endParaRPr lang="en-GB"/>
          </a:p>
        </p:txBody>
      </p:sp>
    </p:spTree>
    <p:extLst>
      <p:ext uri="{BB962C8B-B14F-4D97-AF65-F5344CB8AC3E}">
        <p14:creationId xmlns:p14="http://schemas.microsoft.com/office/powerpoint/2010/main" val="1307723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15</a:t>
            </a:fld>
            <a:endParaRPr lang="en-GB"/>
          </a:p>
        </p:txBody>
      </p:sp>
    </p:spTree>
    <p:extLst>
      <p:ext uri="{BB962C8B-B14F-4D97-AF65-F5344CB8AC3E}">
        <p14:creationId xmlns:p14="http://schemas.microsoft.com/office/powerpoint/2010/main" val="1798138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16</a:t>
            </a:fld>
            <a:endParaRPr lang="en-GB"/>
          </a:p>
        </p:txBody>
      </p:sp>
    </p:spTree>
    <p:extLst>
      <p:ext uri="{BB962C8B-B14F-4D97-AF65-F5344CB8AC3E}">
        <p14:creationId xmlns:p14="http://schemas.microsoft.com/office/powerpoint/2010/main" val="3268019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17</a:t>
            </a:fld>
            <a:endParaRPr lang="en-GB"/>
          </a:p>
        </p:txBody>
      </p:sp>
    </p:spTree>
    <p:extLst>
      <p:ext uri="{BB962C8B-B14F-4D97-AF65-F5344CB8AC3E}">
        <p14:creationId xmlns:p14="http://schemas.microsoft.com/office/powerpoint/2010/main" val="15974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18</a:t>
            </a:fld>
            <a:endParaRPr lang="en-GB"/>
          </a:p>
        </p:txBody>
      </p:sp>
    </p:spTree>
    <p:extLst>
      <p:ext uri="{BB962C8B-B14F-4D97-AF65-F5344CB8AC3E}">
        <p14:creationId xmlns:p14="http://schemas.microsoft.com/office/powerpoint/2010/main" val="4064189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19</a:t>
            </a:fld>
            <a:endParaRPr lang="en-GB"/>
          </a:p>
        </p:txBody>
      </p:sp>
    </p:spTree>
    <p:extLst>
      <p:ext uri="{BB962C8B-B14F-4D97-AF65-F5344CB8AC3E}">
        <p14:creationId xmlns:p14="http://schemas.microsoft.com/office/powerpoint/2010/main" val="235852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2</a:t>
            </a:fld>
            <a:endParaRPr lang="en-GB"/>
          </a:p>
        </p:txBody>
      </p:sp>
    </p:spTree>
    <p:extLst>
      <p:ext uri="{BB962C8B-B14F-4D97-AF65-F5344CB8AC3E}">
        <p14:creationId xmlns:p14="http://schemas.microsoft.com/office/powerpoint/2010/main" val="3161826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3</a:t>
            </a:fld>
            <a:endParaRPr lang="en-GB"/>
          </a:p>
        </p:txBody>
      </p:sp>
    </p:spTree>
    <p:extLst>
      <p:ext uri="{BB962C8B-B14F-4D97-AF65-F5344CB8AC3E}">
        <p14:creationId xmlns:p14="http://schemas.microsoft.com/office/powerpoint/2010/main" val="4149203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4</a:t>
            </a:fld>
            <a:endParaRPr lang="en-GB"/>
          </a:p>
        </p:txBody>
      </p:sp>
    </p:spTree>
    <p:extLst>
      <p:ext uri="{BB962C8B-B14F-4D97-AF65-F5344CB8AC3E}">
        <p14:creationId xmlns:p14="http://schemas.microsoft.com/office/powerpoint/2010/main" val="122467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5</a:t>
            </a:fld>
            <a:endParaRPr lang="en-GB"/>
          </a:p>
        </p:txBody>
      </p:sp>
    </p:spTree>
    <p:extLst>
      <p:ext uri="{BB962C8B-B14F-4D97-AF65-F5344CB8AC3E}">
        <p14:creationId xmlns:p14="http://schemas.microsoft.com/office/powerpoint/2010/main" val="4292895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6</a:t>
            </a:fld>
            <a:endParaRPr lang="en-GB"/>
          </a:p>
        </p:txBody>
      </p:sp>
    </p:spTree>
    <p:extLst>
      <p:ext uri="{BB962C8B-B14F-4D97-AF65-F5344CB8AC3E}">
        <p14:creationId xmlns:p14="http://schemas.microsoft.com/office/powerpoint/2010/main" val="2525777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7</a:t>
            </a:fld>
            <a:endParaRPr lang="en-GB"/>
          </a:p>
        </p:txBody>
      </p:sp>
    </p:spTree>
    <p:extLst>
      <p:ext uri="{BB962C8B-B14F-4D97-AF65-F5344CB8AC3E}">
        <p14:creationId xmlns:p14="http://schemas.microsoft.com/office/powerpoint/2010/main" val="4067994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8</a:t>
            </a:fld>
            <a:endParaRPr lang="en-GB"/>
          </a:p>
        </p:txBody>
      </p:sp>
    </p:spTree>
    <p:extLst>
      <p:ext uri="{BB962C8B-B14F-4D97-AF65-F5344CB8AC3E}">
        <p14:creationId xmlns:p14="http://schemas.microsoft.com/office/powerpoint/2010/main" val="2576479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04A314-C704-4C33-84AA-6D9A56C39AB3}" type="slidenum">
              <a:rPr lang="en-GB" smtClean="0"/>
              <a:pPr/>
              <a:t>9</a:t>
            </a:fld>
            <a:endParaRPr lang="en-GB"/>
          </a:p>
        </p:txBody>
      </p:sp>
    </p:spTree>
    <p:extLst>
      <p:ext uri="{BB962C8B-B14F-4D97-AF65-F5344CB8AC3E}">
        <p14:creationId xmlns:p14="http://schemas.microsoft.com/office/powerpoint/2010/main" val="8417500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621506" y="5183199"/>
            <a:ext cx="6477000" cy="1483043"/>
          </a:xfrm>
        </p:spPr>
        <p:txBody>
          <a:bodyPr anchor="b">
            <a:normAutofit/>
          </a:bodyPr>
          <a:lstStyle>
            <a:lvl1pPr algn="l">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621506" y="6793244"/>
            <a:ext cx="8018860" cy="762000"/>
          </a:xfrm>
        </p:spPr>
        <p:txBody>
          <a:bodyPr>
            <a:normAutofit/>
          </a:bodyPr>
          <a:lstStyle>
            <a:lvl1pPr marL="0" indent="0" algn="l">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290315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7"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32572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10" name="Title 1"/>
          <p:cNvSpPr>
            <a:spLocks noGrp="1"/>
          </p:cNvSpPr>
          <p:nvPr>
            <p:ph type="ctrTitle" hasCustomPrompt="1"/>
          </p:nvPr>
        </p:nvSpPr>
        <p:spPr>
          <a:xfrm>
            <a:off x="2051446" y="5183199"/>
            <a:ext cx="8018860" cy="1483043"/>
          </a:xfrm>
        </p:spPr>
        <p:txBody>
          <a:bodyPr anchor="b">
            <a:normAutofit/>
          </a:bodyPr>
          <a:lstStyle>
            <a:lvl1pPr algn="r">
              <a:defRPr sz="3000" spc="500" baseline="0">
                <a:solidFill>
                  <a:schemeClr val="bg1"/>
                </a:solidFill>
              </a:defRPr>
            </a:lvl1pPr>
          </a:lstStyle>
          <a:p>
            <a:r>
              <a:rPr lang="en-US"/>
              <a:t>Click to edit title</a:t>
            </a:r>
            <a:endParaRPr lang="en-GB"/>
          </a:p>
        </p:txBody>
      </p:sp>
      <p:sp>
        <p:nvSpPr>
          <p:cNvPr id="12" name="Subtitle 2"/>
          <p:cNvSpPr>
            <a:spLocks noGrp="1"/>
          </p:cNvSpPr>
          <p:nvPr>
            <p:ph type="subTitle" idx="1" hasCustomPrompt="1"/>
          </p:nvPr>
        </p:nvSpPr>
        <p:spPr>
          <a:xfrm>
            <a:off x="2051446" y="6793244"/>
            <a:ext cx="8018860" cy="762000"/>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10455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10" name="Title 1"/>
          <p:cNvSpPr>
            <a:spLocks noGrp="1"/>
          </p:cNvSpPr>
          <p:nvPr>
            <p:ph type="ctrTitle" hasCustomPrompt="1"/>
          </p:nvPr>
        </p:nvSpPr>
        <p:spPr>
          <a:xfrm>
            <a:off x="2051446" y="5183199"/>
            <a:ext cx="8018860" cy="1483043"/>
          </a:xfrm>
        </p:spPr>
        <p:txBody>
          <a:bodyPr anchor="b">
            <a:normAutofit/>
          </a:bodyPr>
          <a:lstStyle>
            <a:lvl1pPr algn="r">
              <a:defRPr sz="3000" spc="500" baseline="0">
                <a:solidFill>
                  <a:schemeClr val="tx1"/>
                </a:solidFill>
              </a:defRPr>
            </a:lvl1pPr>
          </a:lstStyle>
          <a:p>
            <a:r>
              <a:rPr lang="en-US"/>
              <a:t>Click to edit title</a:t>
            </a:r>
            <a:endParaRPr lang="en-GB"/>
          </a:p>
        </p:txBody>
      </p:sp>
      <p:sp>
        <p:nvSpPr>
          <p:cNvPr id="12" name="Subtitle 2"/>
          <p:cNvSpPr>
            <a:spLocks noGrp="1"/>
          </p:cNvSpPr>
          <p:nvPr>
            <p:ph type="subTitle" idx="1" hasCustomPrompt="1"/>
          </p:nvPr>
        </p:nvSpPr>
        <p:spPr>
          <a:xfrm>
            <a:off x="2051446" y="6793244"/>
            <a:ext cx="8018860" cy="762000"/>
          </a:xfrm>
        </p:spPr>
        <p:txBody>
          <a:bodyPr>
            <a:normAutofit/>
          </a:bodyPr>
          <a:lstStyle>
            <a:lvl1pPr marL="0" indent="0" algn="r">
              <a:buNone/>
              <a:defRPr sz="1500" cap="all" spc="200" baseline="0">
                <a:solidFill>
                  <a:schemeClr val="tx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03526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9" name="Title 1"/>
          <p:cNvSpPr>
            <a:spLocks noGrp="1"/>
          </p:cNvSpPr>
          <p:nvPr>
            <p:ph type="ctrTitle" hasCustomPrompt="1"/>
          </p:nvPr>
        </p:nvSpPr>
        <p:spPr>
          <a:xfrm>
            <a:off x="2051446" y="5183199"/>
            <a:ext cx="8018860" cy="1483043"/>
          </a:xfrm>
        </p:spPr>
        <p:txBody>
          <a:bodyPr anchor="b">
            <a:normAutofit/>
          </a:bodyPr>
          <a:lstStyle>
            <a:lvl1pPr algn="r">
              <a:defRPr sz="3000" spc="500" baseline="0">
                <a:solidFill>
                  <a:schemeClr val="bg1"/>
                </a:solidFill>
              </a:defRPr>
            </a:lvl1pPr>
          </a:lstStyle>
          <a:p>
            <a:r>
              <a:rPr lang="en-US"/>
              <a:t>Click to edit title</a:t>
            </a:r>
            <a:endParaRPr lang="en-GB"/>
          </a:p>
        </p:txBody>
      </p:sp>
      <p:sp>
        <p:nvSpPr>
          <p:cNvPr id="10" name="Subtitle 2"/>
          <p:cNvSpPr>
            <a:spLocks noGrp="1"/>
          </p:cNvSpPr>
          <p:nvPr>
            <p:ph type="subTitle" idx="1" hasCustomPrompt="1"/>
          </p:nvPr>
        </p:nvSpPr>
        <p:spPr>
          <a:xfrm>
            <a:off x="2051446" y="6793244"/>
            <a:ext cx="8018860" cy="762000"/>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53930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10" name="Title 1"/>
          <p:cNvSpPr txBox="1">
            <a:spLocks/>
          </p:cNvSpPr>
          <p:nvPr userDrawn="1"/>
        </p:nvSpPr>
        <p:spPr>
          <a:xfrm>
            <a:off x="2051446" y="5183199"/>
            <a:ext cx="8018860" cy="1483043"/>
          </a:xfrm>
          <a:prstGeom prst="rect">
            <a:avLst/>
          </a:prstGeom>
        </p:spPr>
        <p:txBody>
          <a:bodyPr vert="horz" lIns="0" tIns="0" rIns="0" bIns="0" rtlCol="0" anchor="b">
            <a:normAutofit/>
          </a:bodyPr>
          <a:lstStyle>
            <a:lvl1pPr algn="r" defTabSz="755957" rtl="0" eaLnBrk="1" latinLnBrk="0" hangingPunct="1">
              <a:lnSpc>
                <a:spcPct val="100000"/>
              </a:lnSpc>
              <a:spcBef>
                <a:spcPct val="0"/>
              </a:spcBef>
              <a:buNone/>
              <a:defRPr sz="3000" kern="1200" cap="all" spc="500" baseline="0">
                <a:solidFill>
                  <a:schemeClr val="bg1"/>
                </a:solidFill>
                <a:latin typeface="+mj-lt"/>
                <a:ea typeface="+mj-ea"/>
                <a:cs typeface="+mj-cs"/>
              </a:defRPr>
            </a:lvl1pPr>
          </a:lstStyle>
          <a:p>
            <a:r>
              <a:rPr lang="en-US"/>
              <a:t>Click to edit title</a:t>
            </a:r>
            <a:endParaRPr lang="en-GB"/>
          </a:p>
        </p:txBody>
      </p:sp>
      <p:sp>
        <p:nvSpPr>
          <p:cNvPr id="14" name="Title 13"/>
          <p:cNvSpPr>
            <a:spLocks noGrp="1"/>
          </p:cNvSpPr>
          <p:nvPr>
            <p:ph type="title" hasCustomPrompt="1"/>
          </p:nvPr>
        </p:nvSpPr>
        <p:spPr>
          <a:xfrm>
            <a:off x="418939" y="6209954"/>
            <a:ext cx="9651367" cy="515888"/>
          </a:xfrm>
        </p:spPr>
        <p:txBody>
          <a:bodyPr>
            <a:normAutofit/>
          </a:bodyPr>
          <a:lstStyle>
            <a:lvl1pPr algn="r">
              <a:defRPr sz="3000" spc="500" baseline="0">
                <a:solidFill>
                  <a:schemeClr val="bg1"/>
                </a:solidFill>
              </a:defRPr>
            </a:lvl1pPr>
          </a:lstStyle>
          <a:p>
            <a:r>
              <a:rPr lang="en-US"/>
              <a:t>Click to edit title</a:t>
            </a:r>
            <a:endParaRPr lang="en-GB"/>
          </a:p>
        </p:txBody>
      </p:sp>
      <p:sp>
        <p:nvSpPr>
          <p:cNvPr id="15" name="Subtitle 2"/>
          <p:cNvSpPr>
            <a:spLocks noGrp="1"/>
          </p:cNvSpPr>
          <p:nvPr>
            <p:ph type="subTitle" idx="1" hasCustomPrompt="1"/>
          </p:nvPr>
        </p:nvSpPr>
        <p:spPr>
          <a:xfrm>
            <a:off x="2051446" y="6786274"/>
            <a:ext cx="8018860" cy="692727"/>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328277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3" name="Subtitle 2"/>
          <p:cNvSpPr>
            <a:spLocks noGrp="1"/>
          </p:cNvSpPr>
          <p:nvPr>
            <p:ph type="subTitle" idx="1" hasCustomPrompt="1"/>
          </p:nvPr>
        </p:nvSpPr>
        <p:spPr>
          <a:xfrm>
            <a:off x="2051446" y="6786274"/>
            <a:ext cx="8018860" cy="692727"/>
          </a:xfrm>
        </p:spPr>
        <p:txBody>
          <a:bodyPr>
            <a:normAutofit/>
          </a:bodyPr>
          <a:lstStyle>
            <a:lvl1pPr marL="0" indent="0" algn="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
        <p:nvSpPr>
          <p:cNvPr id="20" name="Title 17"/>
          <p:cNvSpPr>
            <a:spLocks noGrp="1"/>
          </p:cNvSpPr>
          <p:nvPr>
            <p:ph type="title" hasCustomPrompt="1"/>
          </p:nvPr>
        </p:nvSpPr>
        <p:spPr>
          <a:xfrm>
            <a:off x="5117306" y="6204876"/>
            <a:ext cx="4953000" cy="830844"/>
          </a:xfrm>
        </p:spPr>
        <p:txBody>
          <a:bodyPr>
            <a:noAutofit/>
          </a:bodyPr>
          <a:lstStyle>
            <a:lvl1pPr algn="r">
              <a:defRPr sz="3000" spc="500" baseline="0">
                <a:solidFill>
                  <a:schemeClr val="bg1"/>
                </a:solidFill>
              </a:defRPr>
            </a:lvl1pPr>
          </a:lstStyle>
          <a:p>
            <a:r>
              <a:rPr lang="en-US"/>
              <a:t>Click to edit title</a:t>
            </a:r>
            <a:endParaRPr lang="en-GB"/>
          </a:p>
        </p:txBody>
      </p:sp>
    </p:spTree>
    <p:extLst>
      <p:ext uri="{BB962C8B-B14F-4D97-AF65-F5344CB8AC3E}">
        <p14:creationId xmlns:p14="http://schemas.microsoft.com/office/powerpoint/2010/main" val="108146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Information Systems May 2018 Review</a:t>
            </a:r>
          </a:p>
        </p:txBody>
      </p:sp>
      <p:sp>
        <p:nvSpPr>
          <p:cNvPr id="6" name="Slide Number Placeholder 5"/>
          <p:cNvSpPr>
            <a:spLocks noGrp="1"/>
          </p:cNvSpPr>
          <p:nvPr>
            <p:ph type="sldNum" sz="quarter" idx="12"/>
          </p:nvPr>
        </p:nvSpPr>
        <p:spPr/>
        <p:txBody>
          <a:bodyPr/>
          <a:lstStyle/>
          <a:p>
            <a:fld id="{7B914098-EA5F-4E0F-8262-B37EEDEAEE84}" type="slidenum">
              <a:rPr lang="en-GB" smtClean="0"/>
              <a:pPr/>
              <a:t>‹#›</a:t>
            </a:fld>
            <a:endParaRPr lang="en-GB"/>
          </a:p>
        </p:txBody>
      </p:sp>
      <p:sp>
        <p:nvSpPr>
          <p:cNvPr id="7" name="Content Placeholder 4"/>
          <p:cNvSpPr>
            <a:spLocks noGrp="1"/>
          </p:cNvSpPr>
          <p:nvPr>
            <p:ph idx="1"/>
          </p:nvPr>
        </p:nvSpPr>
        <p:spPr>
          <a:xfrm>
            <a:off x="504667" y="1560017"/>
            <a:ext cx="9794240" cy="5267821"/>
          </a:xfrm>
        </p:spPr>
        <p:txBody>
          <a:bodyPr>
            <a:normAutofit/>
          </a:bodyPr>
          <a:lstStyle/>
          <a:p>
            <a:pPr lvl="0"/>
            <a:r>
              <a:rPr lang="en-US"/>
              <a:t>Click to edit Master text styles</a:t>
            </a:r>
          </a:p>
        </p:txBody>
      </p:sp>
      <p:sp>
        <p:nvSpPr>
          <p:cNvPr id="8" name="Text Placeholder 13"/>
          <p:cNvSpPr>
            <a:spLocks noGrp="1"/>
          </p:cNvSpPr>
          <p:nvPr>
            <p:ph type="body" sz="quarter" idx="14" hasCustomPrompt="1"/>
          </p:nvPr>
        </p:nvSpPr>
        <p:spPr>
          <a:xfrm>
            <a:off x="504667" y="1022353"/>
            <a:ext cx="97942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9" name="Title 6"/>
          <p:cNvSpPr>
            <a:spLocks noGrp="1"/>
          </p:cNvSpPr>
          <p:nvPr>
            <p:ph type="title" hasCustomPrompt="1"/>
          </p:nvPr>
        </p:nvSpPr>
        <p:spPr>
          <a:xfrm>
            <a:off x="504667" y="385823"/>
            <a:ext cx="9794240" cy="567477"/>
          </a:xfrm>
        </p:spPr>
        <p:txBody>
          <a:bodyPr>
            <a:normAutofit/>
          </a:bodyPr>
          <a:lstStyle>
            <a:lvl1pPr>
              <a:defRPr sz="3600" baseline="0"/>
            </a:lvl1pPr>
          </a:lstStyle>
          <a:p>
            <a:r>
              <a:rPr lang="en-US"/>
              <a:t>HEADER</a:t>
            </a:r>
            <a:endParaRPr lang="en-GB"/>
          </a:p>
        </p:txBody>
      </p:sp>
    </p:spTree>
    <p:extLst>
      <p:ext uri="{BB962C8B-B14F-4D97-AF65-F5344CB8AC3E}">
        <p14:creationId xmlns:p14="http://schemas.microsoft.com/office/powerpoint/2010/main" val="98545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slide">
    <p:bg>
      <p:bgPr>
        <a:solidFill>
          <a:srgbClr val="E2231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noChangeAspect="1"/>
          </p:cNvSpPr>
          <p:nvPr>
            <p:ph type="pic" sz="quarter" idx="13"/>
          </p:nvPr>
        </p:nvSpPr>
        <p:spPr>
          <a:xfrm>
            <a:off x="5649916"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04666" y="1560017"/>
            <a:ext cx="4917440" cy="5267821"/>
          </a:xfrm>
        </p:spPr>
        <p:txBody>
          <a:bodyPr>
            <a:normAutofit/>
          </a:bodyPr>
          <a:lstStyle>
            <a:lvl1pPr>
              <a:defRPr>
                <a:solidFill>
                  <a:schemeClr val="bg1"/>
                </a:solidFill>
              </a:defRPr>
            </a:lvl1pPr>
          </a:lstStyle>
          <a:p>
            <a:pPr lvl="0"/>
            <a:r>
              <a:rPr lang="en-US"/>
              <a:t>Click to edit Master text styles</a:t>
            </a:r>
          </a:p>
        </p:txBody>
      </p:sp>
      <p:sp>
        <p:nvSpPr>
          <p:cNvPr id="14"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bg1"/>
                </a:solidFill>
              </a:defRPr>
            </a:lvl1pPr>
          </a:lstStyle>
          <a:p>
            <a:pPr lvl="0"/>
            <a:r>
              <a:rPr lang="en-US"/>
              <a:t>SUBHEADER</a:t>
            </a:r>
            <a:endParaRPr lang="en-GB"/>
          </a:p>
        </p:txBody>
      </p:sp>
      <p:sp>
        <p:nvSpPr>
          <p:cNvPr id="17" name="Title 6"/>
          <p:cNvSpPr>
            <a:spLocks noGrp="1"/>
          </p:cNvSpPr>
          <p:nvPr>
            <p:ph type="title" hasCustomPrompt="1"/>
          </p:nvPr>
        </p:nvSpPr>
        <p:spPr>
          <a:xfrm>
            <a:off x="504666" y="385823"/>
            <a:ext cx="4917440" cy="567477"/>
          </a:xfrm>
        </p:spPr>
        <p:txBody>
          <a:bodyPr>
            <a:noAutofit/>
          </a:bodyPr>
          <a:lstStyle>
            <a:lvl1pPr>
              <a:defRPr sz="3600">
                <a:solidFill>
                  <a:schemeClr val="bg1"/>
                </a:solidFill>
              </a:defRPr>
            </a:lvl1pPr>
          </a:lstStyle>
          <a:p>
            <a:r>
              <a:rPr lang="en-US"/>
              <a:t>HEADER</a:t>
            </a:r>
            <a:endParaRPr lang="en-GB"/>
          </a:p>
        </p:txBody>
      </p:sp>
    </p:spTree>
    <p:extLst>
      <p:ext uri="{BB962C8B-B14F-4D97-AF65-F5344CB8AC3E}">
        <p14:creationId xmlns:p14="http://schemas.microsoft.com/office/powerpoint/2010/main" val="353145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peak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1243808" y="4364037"/>
            <a:ext cx="2667000" cy="2250850"/>
          </a:xfrm>
        </p:spPr>
        <p:txBody>
          <a:bodyPr/>
          <a:lstStyle>
            <a:lvl1pPr algn="ctr">
              <a:spcAft>
                <a:spcPts val="600"/>
              </a:spcAft>
              <a:defRPr sz="1100" spc="320" baseline="0"/>
            </a:lvl1pPr>
            <a:lvl2pPr algn="ctr">
              <a:defRPr/>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Information Systems May 2018 Review</a:t>
            </a:r>
          </a:p>
        </p:txBody>
      </p:sp>
      <p:sp>
        <p:nvSpPr>
          <p:cNvPr id="6" name="Slide Number Placeholder 5"/>
          <p:cNvSpPr>
            <a:spLocks noGrp="1"/>
          </p:cNvSpPr>
          <p:nvPr>
            <p:ph type="sldNum" sz="quarter" idx="12"/>
          </p:nvPr>
        </p:nvSpPr>
        <p:spPr/>
        <p:txBody>
          <a:bodyPr/>
          <a:lstStyle/>
          <a:p>
            <a:fld id="{7B914098-EA5F-4E0F-8262-B37EEDEAEE84}" type="slidenum">
              <a:rPr lang="en-GB" smtClean="0"/>
              <a:pPr/>
              <a:t>‹#›</a:t>
            </a:fld>
            <a:endParaRPr lang="en-GB"/>
          </a:p>
        </p:txBody>
      </p:sp>
      <p:sp>
        <p:nvSpPr>
          <p:cNvPr id="8" name="Content Placeholder 2"/>
          <p:cNvSpPr>
            <a:spLocks noGrp="1"/>
          </p:cNvSpPr>
          <p:nvPr>
            <p:ph idx="13"/>
          </p:nvPr>
        </p:nvSpPr>
        <p:spPr>
          <a:xfrm>
            <a:off x="4025107" y="4364037"/>
            <a:ext cx="2667000" cy="2250850"/>
          </a:xfrm>
        </p:spPr>
        <p:txBody>
          <a:bodyPr/>
          <a:lstStyle>
            <a:lvl1pPr algn="ctr">
              <a:spcAft>
                <a:spcPts val="600"/>
              </a:spcAft>
              <a:defRPr sz="1100" spc="320" baseline="0"/>
            </a:lvl1pPr>
            <a:lvl2pPr algn="ctr">
              <a:defRPr/>
            </a:lvl2pPr>
          </a:lstStyle>
          <a:p>
            <a:pPr lvl="0"/>
            <a:r>
              <a:rPr lang="en-US"/>
              <a:t>Click to edit Master text styles</a:t>
            </a:r>
          </a:p>
          <a:p>
            <a:pPr lvl="1"/>
            <a:r>
              <a:rPr lang="en-US"/>
              <a:t>Second level</a:t>
            </a:r>
          </a:p>
        </p:txBody>
      </p:sp>
      <p:sp>
        <p:nvSpPr>
          <p:cNvPr id="9" name="Content Placeholder 2"/>
          <p:cNvSpPr>
            <a:spLocks noGrp="1"/>
          </p:cNvSpPr>
          <p:nvPr>
            <p:ph idx="14"/>
          </p:nvPr>
        </p:nvSpPr>
        <p:spPr>
          <a:xfrm>
            <a:off x="6806406" y="4364037"/>
            <a:ext cx="2667000" cy="2250850"/>
          </a:xfrm>
        </p:spPr>
        <p:txBody>
          <a:bodyPr/>
          <a:lstStyle>
            <a:lvl1pPr algn="ctr">
              <a:spcAft>
                <a:spcPts val="600"/>
              </a:spcAft>
              <a:defRPr sz="1100" spc="320" baseline="0"/>
            </a:lvl1pPr>
            <a:lvl2pPr algn="ctr">
              <a:defRPr/>
            </a:lvl2pPr>
          </a:lstStyle>
          <a:p>
            <a:pPr lvl="0"/>
            <a:r>
              <a:rPr lang="en-US"/>
              <a:t>Click to edit Master text styles</a:t>
            </a:r>
          </a:p>
          <a:p>
            <a:pPr lvl="1"/>
            <a:r>
              <a:rPr lang="en-US"/>
              <a:t>Second level</a:t>
            </a:r>
          </a:p>
        </p:txBody>
      </p:sp>
      <p:sp>
        <p:nvSpPr>
          <p:cNvPr id="11" name="Picture Placeholder 10"/>
          <p:cNvSpPr>
            <a:spLocks noGrp="1"/>
          </p:cNvSpPr>
          <p:nvPr>
            <p:ph type="pic" sz="quarter" idx="15"/>
          </p:nvPr>
        </p:nvSpPr>
        <p:spPr>
          <a:xfrm>
            <a:off x="1605311" y="2051736"/>
            <a:ext cx="1944001" cy="1944001"/>
          </a:xfrm>
          <a:prstGeom prst="ellipse">
            <a:avLst/>
          </a:prstGeom>
        </p:spPr>
        <p:txBody>
          <a:bodyPr/>
          <a:lstStyle/>
          <a:p>
            <a:r>
              <a:rPr lang="en-US"/>
              <a:t>Click icon to add picture</a:t>
            </a:r>
            <a:endParaRPr lang="en-GB"/>
          </a:p>
        </p:txBody>
      </p:sp>
      <p:sp>
        <p:nvSpPr>
          <p:cNvPr id="12" name="Picture Placeholder 10"/>
          <p:cNvSpPr>
            <a:spLocks noGrp="1"/>
          </p:cNvSpPr>
          <p:nvPr>
            <p:ph type="pic" sz="quarter" idx="16"/>
          </p:nvPr>
        </p:nvSpPr>
        <p:spPr>
          <a:xfrm>
            <a:off x="4386611" y="2051736"/>
            <a:ext cx="1944001" cy="1944001"/>
          </a:xfrm>
          <a:prstGeom prst="ellipse">
            <a:avLst/>
          </a:prstGeom>
        </p:spPr>
        <p:txBody>
          <a:bodyPr/>
          <a:lstStyle/>
          <a:p>
            <a:r>
              <a:rPr lang="en-US"/>
              <a:t>Click icon to add picture</a:t>
            </a:r>
            <a:endParaRPr lang="en-GB"/>
          </a:p>
        </p:txBody>
      </p:sp>
      <p:sp>
        <p:nvSpPr>
          <p:cNvPr id="13" name="Picture Placeholder 10"/>
          <p:cNvSpPr>
            <a:spLocks noGrp="1"/>
          </p:cNvSpPr>
          <p:nvPr>
            <p:ph type="pic" sz="quarter" idx="17"/>
          </p:nvPr>
        </p:nvSpPr>
        <p:spPr>
          <a:xfrm>
            <a:off x="7167910" y="2051736"/>
            <a:ext cx="1944001" cy="1944001"/>
          </a:xfrm>
          <a:prstGeom prst="ellipse">
            <a:avLst/>
          </a:prstGeom>
        </p:spPr>
        <p:txBody>
          <a:bodyPr/>
          <a:lstStyle/>
          <a:p>
            <a:r>
              <a:rPr lang="en-US"/>
              <a:t>Click icon to add picture</a:t>
            </a:r>
            <a:endParaRPr lang="en-GB"/>
          </a:p>
        </p:txBody>
      </p:sp>
    </p:spTree>
    <p:extLst>
      <p:ext uri="{BB962C8B-B14F-4D97-AF65-F5344CB8AC3E}">
        <p14:creationId xmlns:p14="http://schemas.microsoft.com/office/powerpoint/2010/main" val="100819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red">
    <p:bg>
      <p:bgPr>
        <a:solidFill>
          <a:srgbClr val="E2231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noChangeAspect="1"/>
          </p:cNvSpPr>
          <p:nvPr>
            <p:ph type="pic" sz="quarter" idx="13"/>
          </p:nvPr>
        </p:nvSpPr>
        <p:spPr>
          <a:xfrm>
            <a:off x="5649916" y="2"/>
            <a:ext cx="5041900" cy="7559675"/>
          </a:xfrm>
        </p:spPr>
        <p:txBody>
          <a:bodyPr/>
          <a:lstStyle/>
          <a:p>
            <a:r>
              <a:rPr lang="en-US"/>
              <a:t>Click icon to add picture</a:t>
            </a:r>
            <a:endParaRPr lang="en-GB"/>
          </a:p>
        </p:txBody>
      </p:sp>
      <p:sp>
        <p:nvSpPr>
          <p:cNvPr id="20" name="Content Placeholder 4"/>
          <p:cNvSpPr>
            <a:spLocks noGrp="1"/>
          </p:cNvSpPr>
          <p:nvPr>
            <p:ph idx="1"/>
          </p:nvPr>
        </p:nvSpPr>
        <p:spPr>
          <a:xfrm>
            <a:off x="504666" y="1560017"/>
            <a:ext cx="4917440" cy="5267821"/>
          </a:xfrm>
        </p:spPr>
        <p:txBody>
          <a:bodyPr>
            <a:normAutofit/>
          </a:bodyPr>
          <a:lstStyle>
            <a:lvl1pPr>
              <a:defRPr>
                <a:solidFill>
                  <a:schemeClr val="bg1"/>
                </a:solidFill>
              </a:defRPr>
            </a:lvl1pPr>
          </a:lstStyle>
          <a:p>
            <a:pPr lvl="0"/>
            <a:r>
              <a:rPr lang="en-US"/>
              <a:t>Click to edit Master text styles</a:t>
            </a:r>
          </a:p>
        </p:txBody>
      </p:sp>
      <p:sp>
        <p:nvSpPr>
          <p:cNvPr id="21"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bg1"/>
                </a:solidFill>
              </a:defRPr>
            </a:lvl1pPr>
          </a:lstStyle>
          <a:p>
            <a:pPr lvl="0"/>
            <a:r>
              <a:rPr lang="en-US"/>
              <a:t>SUBHEADER</a:t>
            </a:r>
            <a:endParaRPr lang="en-GB"/>
          </a:p>
        </p:txBody>
      </p:sp>
      <p:sp>
        <p:nvSpPr>
          <p:cNvPr id="22" name="Title 6"/>
          <p:cNvSpPr>
            <a:spLocks noGrp="1"/>
          </p:cNvSpPr>
          <p:nvPr>
            <p:ph type="title" hasCustomPrompt="1"/>
          </p:nvPr>
        </p:nvSpPr>
        <p:spPr>
          <a:xfrm>
            <a:off x="504666" y="385823"/>
            <a:ext cx="4917440" cy="567477"/>
          </a:xfrm>
        </p:spPr>
        <p:txBody>
          <a:bodyPr>
            <a:normAutofit/>
          </a:bodyPr>
          <a:lstStyle>
            <a:lvl1pPr>
              <a:defRPr sz="3600" baseline="0">
                <a:solidFill>
                  <a:schemeClr val="bg1"/>
                </a:solidFill>
              </a:defRPr>
            </a:lvl1pPr>
          </a:lstStyle>
          <a:p>
            <a:r>
              <a:rPr lang="en-US"/>
              <a:t>HEADER</a:t>
            </a:r>
            <a:endParaRPr lang="en-GB"/>
          </a:p>
        </p:txBody>
      </p:sp>
    </p:spTree>
    <p:extLst>
      <p:ext uri="{BB962C8B-B14F-4D97-AF65-F5344CB8AC3E}">
        <p14:creationId xmlns:p14="http://schemas.microsoft.com/office/powerpoint/2010/main" val="330933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82052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red, text on right">
    <p:bg>
      <p:bgPr>
        <a:solidFill>
          <a:srgbClr val="E2231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794"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422106" y="1560017"/>
            <a:ext cx="4917440" cy="5267821"/>
          </a:xfrm>
        </p:spPr>
        <p:txBody>
          <a:bodyPr>
            <a:normAutofit/>
          </a:bodyPr>
          <a:lstStyle>
            <a:lvl1pPr>
              <a:defRPr>
                <a:solidFill>
                  <a:schemeClr val="bg1"/>
                </a:solidFill>
              </a:defRPr>
            </a:lvl1pPr>
          </a:lstStyle>
          <a:p>
            <a:pPr lvl="0"/>
            <a:r>
              <a:rPr lang="en-US"/>
              <a:t>Click to edit Master text styles</a:t>
            </a:r>
          </a:p>
        </p:txBody>
      </p:sp>
      <p:sp>
        <p:nvSpPr>
          <p:cNvPr id="12" name="Text Placeholder 13"/>
          <p:cNvSpPr>
            <a:spLocks noGrp="1"/>
          </p:cNvSpPr>
          <p:nvPr>
            <p:ph type="body" sz="quarter" idx="14" hasCustomPrompt="1"/>
          </p:nvPr>
        </p:nvSpPr>
        <p:spPr>
          <a:xfrm>
            <a:off x="5422106" y="1022353"/>
            <a:ext cx="4917440" cy="471484"/>
          </a:xfrm>
        </p:spPr>
        <p:txBody>
          <a:bodyPr>
            <a:normAutofit/>
          </a:bodyPr>
          <a:lstStyle>
            <a:lvl1pPr>
              <a:defRPr sz="2400" spc="380" baseline="0">
                <a:solidFill>
                  <a:schemeClr val="bg1"/>
                </a:solidFill>
              </a:defRPr>
            </a:lvl1pPr>
          </a:lstStyle>
          <a:p>
            <a:pPr lvl="0"/>
            <a:r>
              <a:rPr lang="en-US"/>
              <a:t>SUBHEADER</a:t>
            </a:r>
            <a:endParaRPr lang="en-GB"/>
          </a:p>
        </p:txBody>
      </p:sp>
      <p:sp>
        <p:nvSpPr>
          <p:cNvPr id="13" name="Title 6"/>
          <p:cNvSpPr>
            <a:spLocks noGrp="1"/>
          </p:cNvSpPr>
          <p:nvPr>
            <p:ph type="title" hasCustomPrompt="1"/>
          </p:nvPr>
        </p:nvSpPr>
        <p:spPr>
          <a:xfrm>
            <a:off x="5422106" y="385823"/>
            <a:ext cx="4917440" cy="567477"/>
          </a:xfrm>
        </p:spPr>
        <p:txBody>
          <a:bodyPr>
            <a:normAutofit/>
          </a:bodyPr>
          <a:lstStyle>
            <a:lvl1pPr>
              <a:defRPr sz="3600" baseline="0">
                <a:solidFill>
                  <a:schemeClr val="bg1"/>
                </a:solidFill>
              </a:defRPr>
            </a:lvl1pPr>
          </a:lstStyle>
          <a:p>
            <a:r>
              <a:rPr lang="en-US"/>
              <a:t>HEADER</a:t>
            </a:r>
            <a:endParaRPr lang="en-GB"/>
          </a:p>
        </p:txBody>
      </p:sp>
    </p:spTree>
    <p:extLst>
      <p:ext uri="{BB962C8B-B14F-4D97-AF65-F5344CB8AC3E}">
        <p14:creationId xmlns:p14="http://schemas.microsoft.com/office/powerpoint/2010/main" val="102728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hite">
    <p:bg>
      <p:bgPr>
        <a:solidFill>
          <a:srgbClr val="FFFFFF"/>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5649916"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04666" y="1560017"/>
            <a:ext cx="4917440" cy="5267821"/>
          </a:xfrm>
        </p:spPr>
        <p:txBody>
          <a:bodyPr>
            <a:normAutofit/>
          </a:bodyPr>
          <a:lstStyle/>
          <a:p>
            <a:pPr lvl="0"/>
            <a:r>
              <a:rPr lang="en-US"/>
              <a:t>Click to edit Master text styles</a:t>
            </a:r>
          </a:p>
        </p:txBody>
      </p:sp>
      <p:sp>
        <p:nvSpPr>
          <p:cNvPr id="12"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13" name="Title 6"/>
          <p:cNvSpPr>
            <a:spLocks noGrp="1"/>
          </p:cNvSpPr>
          <p:nvPr>
            <p:ph type="title" hasCustomPrompt="1"/>
          </p:nvPr>
        </p:nvSpPr>
        <p:spPr>
          <a:xfrm>
            <a:off x="504666" y="385823"/>
            <a:ext cx="4917440" cy="567477"/>
          </a:xfrm>
        </p:spPr>
        <p:txBody>
          <a:bodyPr>
            <a:normAutofit/>
          </a:bodyPr>
          <a:lstStyle>
            <a:lvl1pPr>
              <a:defRPr sz="3600" baseline="0">
                <a:solidFill>
                  <a:schemeClr val="tx1"/>
                </a:solidFill>
              </a:defRPr>
            </a:lvl1pPr>
          </a:lstStyle>
          <a:p>
            <a:r>
              <a:rPr lang="en-US"/>
              <a:t>HEADER</a:t>
            </a:r>
            <a:endParaRPr lang="en-GB"/>
          </a:p>
        </p:txBody>
      </p:sp>
    </p:spTree>
    <p:extLst>
      <p:ext uri="{BB962C8B-B14F-4D97-AF65-F5344CB8AC3E}">
        <p14:creationId xmlns:p14="http://schemas.microsoft.com/office/powerpoint/2010/main" val="365741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hite, text on right">
    <p:bg>
      <p:bgPr>
        <a:solidFill>
          <a:srgbClr val="FFFFFF"/>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794"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422106" y="1560017"/>
            <a:ext cx="4917440" cy="5267821"/>
          </a:xfrm>
        </p:spPr>
        <p:txBody>
          <a:bodyPr>
            <a:normAutofit/>
          </a:bodyPr>
          <a:lstStyle>
            <a:lvl1pPr>
              <a:defRPr>
                <a:solidFill>
                  <a:schemeClr val="tx1"/>
                </a:solidFill>
              </a:defRPr>
            </a:lvl1pPr>
          </a:lstStyle>
          <a:p>
            <a:pPr lvl="0"/>
            <a:r>
              <a:rPr lang="en-US"/>
              <a:t>Click to edit Master text styles</a:t>
            </a:r>
          </a:p>
        </p:txBody>
      </p:sp>
      <p:sp>
        <p:nvSpPr>
          <p:cNvPr id="12" name="Text Placeholder 13"/>
          <p:cNvSpPr>
            <a:spLocks noGrp="1"/>
          </p:cNvSpPr>
          <p:nvPr>
            <p:ph type="body" sz="quarter" idx="14" hasCustomPrompt="1"/>
          </p:nvPr>
        </p:nvSpPr>
        <p:spPr>
          <a:xfrm>
            <a:off x="542210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13" name="Title 6"/>
          <p:cNvSpPr>
            <a:spLocks noGrp="1"/>
          </p:cNvSpPr>
          <p:nvPr>
            <p:ph type="title" hasCustomPrompt="1"/>
          </p:nvPr>
        </p:nvSpPr>
        <p:spPr>
          <a:xfrm>
            <a:off x="5422106" y="385823"/>
            <a:ext cx="4917440" cy="567477"/>
          </a:xfrm>
        </p:spPr>
        <p:txBody>
          <a:bodyPr>
            <a:normAutofit/>
          </a:bodyPr>
          <a:lstStyle>
            <a:lvl1pPr>
              <a:defRPr sz="3600" baseline="0">
                <a:solidFill>
                  <a:schemeClr val="tx1"/>
                </a:solidFill>
              </a:defRPr>
            </a:lvl1pPr>
          </a:lstStyle>
          <a:p>
            <a:r>
              <a:rPr lang="en-US"/>
              <a:t>HEADER</a:t>
            </a:r>
            <a:endParaRPr lang="en-GB"/>
          </a:p>
        </p:txBody>
      </p:sp>
    </p:spTree>
    <p:extLst>
      <p:ext uri="{BB962C8B-B14F-4D97-AF65-F5344CB8AC3E}">
        <p14:creationId xmlns:p14="http://schemas.microsoft.com/office/powerpoint/2010/main" val="226665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grey">
    <p:bg>
      <p:bgPr>
        <a:solidFill>
          <a:srgbClr val="D6DAD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5649916" y="2"/>
            <a:ext cx="5041900" cy="7559675"/>
          </a:xfrm>
        </p:spPr>
        <p:txBody>
          <a:bodyPr/>
          <a:lstStyle/>
          <a:p>
            <a:r>
              <a:rPr lang="en-US"/>
              <a:t>Click icon to add picture</a:t>
            </a:r>
            <a:endParaRPr lang="en-GB"/>
          </a:p>
        </p:txBody>
      </p:sp>
      <p:sp>
        <p:nvSpPr>
          <p:cNvPr id="8" name="Title 3"/>
          <p:cNvSpPr>
            <a:spLocks noGrp="1"/>
          </p:cNvSpPr>
          <p:nvPr>
            <p:ph type="title"/>
          </p:nvPr>
        </p:nvSpPr>
        <p:spPr>
          <a:xfrm>
            <a:off x="504666" y="385823"/>
            <a:ext cx="4917440" cy="567477"/>
          </a:xfrm>
        </p:spPr>
        <p:txBody>
          <a:bodyPr>
            <a:noAutofit/>
          </a:bodyPr>
          <a:lstStyle>
            <a:lvl1pPr>
              <a:defRPr>
                <a:solidFill>
                  <a:schemeClr val="tx1"/>
                </a:solidFill>
              </a:defRPr>
            </a:lvl1pPr>
          </a:lstStyle>
          <a:p>
            <a:r>
              <a:rPr lang="en-US" sz="3600"/>
              <a:t>Click to edit Master title style</a:t>
            </a:r>
            <a:endParaRPr lang="en-GB" sz="3600"/>
          </a:p>
        </p:txBody>
      </p:sp>
      <p:sp>
        <p:nvSpPr>
          <p:cNvPr id="10" name="Content Placeholder 4"/>
          <p:cNvSpPr>
            <a:spLocks noGrp="1"/>
          </p:cNvSpPr>
          <p:nvPr>
            <p:ph idx="1"/>
          </p:nvPr>
        </p:nvSpPr>
        <p:spPr>
          <a:xfrm>
            <a:off x="504666" y="1560017"/>
            <a:ext cx="4917440" cy="5267821"/>
          </a:xfrm>
        </p:spPr>
        <p:txBody>
          <a:bodyPr>
            <a:noAutofit/>
          </a:bodyPr>
          <a:lstStyle>
            <a:lvl1pPr>
              <a:defRPr>
                <a:solidFill>
                  <a:schemeClr val="tx1"/>
                </a:solidFill>
              </a:defRPr>
            </a:lvl1pPr>
          </a:lstStyle>
          <a:p>
            <a:pPr lvl="0"/>
            <a:r>
              <a:rPr lang="en-US"/>
              <a:t>Click to edit Master text styles</a:t>
            </a:r>
          </a:p>
        </p:txBody>
      </p:sp>
      <p:sp>
        <p:nvSpPr>
          <p:cNvPr id="13" name="Text Placeholder 13"/>
          <p:cNvSpPr>
            <a:spLocks noGrp="1"/>
          </p:cNvSpPr>
          <p:nvPr>
            <p:ph type="body" sz="quarter" idx="14" hasCustomPrompt="1"/>
          </p:nvPr>
        </p:nvSpPr>
        <p:spPr>
          <a:xfrm>
            <a:off x="50466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Tree>
    <p:extLst>
      <p:ext uri="{BB962C8B-B14F-4D97-AF65-F5344CB8AC3E}">
        <p14:creationId xmlns:p14="http://schemas.microsoft.com/office/powerpoint/2010/main" val="2782434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grey, text on right">
    <p:bg>
      <p:bgPr>
        <a:solidFill>
          <a:srgbClr val="D6DAD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9" name="Picture Placeholder 8"/>
          <p:cNvSpPr>
            <a:spLocks noGrp="1"/>
          </p:cNvSpPr>
          <p:nvPr>
            <p:ph type="pic" sz="quarter" idx="13"/>
          </p:nvPr>
        </p:nvSpPr>
        <p:spPr>
          <a:xfrm>
            <a:off x="-794" y="2"/>
            <a:ext cx="5041900" cy="7559675"/>
          </a:xfrm>
        </p:spPr>
        <p:txBody>
          <a:bodyPr/>
          <a:lstStyle/>
          <a:p>
            <a:r>
              <a:rPr lang="en-US"/>
              <a:t>Click icon to add picture</a:t>
            </a:r>
            <a:endParaRPr lang="en-GB"/>
          </a:p>
        </p:txBody>
      </p:sp>
      <p:sp>
        <p:nvSpPr>
          <p:cNvPr id="10" name="Content Placeholder 4"/>
          <p:cNvSpPr>
            <a:spLocks noGrp="1"/>
          </p:cNvSpPr>
          <p:nvPr>
            <p:ph idx="1"/>
          </p:nvPr>
        </p:nvSpPr>
        <p:spPr>
          <a:xfrm>
            <a:off x="5422106" y="1560017"/>
            <a:ext cx="4917440" cy="5267821"/>
          </a:xfrm>
        </p:spPr>
        <p:txBody>
          <a:bodyPr>
            <a:normAutofit/>
          </a:bodyPr>
          <a:lstStyle>
            <a:lvl1pPr>
              <a:defRPr>
                <a:solidFill>
                  <a:schemeClr val="tx1"/>
                </a:solidFill>
              </a:defRPr>
            </a:lvl1pPr>
          </a:lstStyle>
          <a:p>
            <a:pPr lvl="0"/>
            <a:r>
              <a:rPr lang="en-US"/>
              <a:t>Click to edit Master text styles</a:t>
            </a:r>
          </a:p>
        </p:txBody>
      </p:sp>
      <p:sp>
        <p:nvSpPr>
          <p:cNvPr id="12" name="Text Placeholder 13"/>
          <p:cNvSpPr>
            <a:spLocks noGrp="1"/>
          </p:cNvSpPr>
          <p:nvPr>
            <p:ph type="body" sz="quarter" idx="14" hasCustomPrompt="1"/>
          </p:nvPr>
        </p:nvSpPr>
        <p:spPr>
          <a:xfrm>
            <a:off x="5422106" y="1022353"/>
            <a:ext cx="4917440" cy="471484"/>
          </a:xfrm>
        </p:spPr>
        <p:txBody>
          <a:bodyPr>
            <a:normAutofit/>
          </a:bodyPr>
          <a:lstStyle>
            <a:lvl1pPr>
              <a:defRPr sz="2400" spc="380" baseline="0">
                <a:solidFill>
                  <a:schemeClr val="tx1"/>
                </a:solidFill>
              </a:defRPr>
            </a:lvl1pPr>
          </a:lstStyle>
          <a:p>
            <a:pPr lvl="0"/>
            <a:r>
              <a:rPr lang="en-US"/>
              <a:t>SUBHEADER</a:t>
            </a:r>
            <a:endParaRPr lang="en-GB"/>
          </a:p>
        </p:txBody>
      </p:sp>
      <p:sp>
        <p:nvSpPr>
          <p:cNvPr id="13" name="Title 6"/>
          <p:cNvSpPr>
            <a:spLocks noGrp="1"/>
          </p:cNvSpPr>
          <p:nvPr>
            <p:ph type="title" hasCustomPrompt="1"/>
          </p:nvPr>
        </p:nvSpPr>
        <p:spPr>
          <a:xfrm>
            <a:off x="5422106" y="385823"/>
            <a:ext cx="4917440" cy="567477"/>
          </a:xfrm>
        </p:spPr>
        <p:txBody>
          <a:bodyPr>
            <a:normAutofit/>
          </a:bodyPr>
          <a:lstStyle>
            <a:lvl1pPr>
              <a:defRPr sz="3600" baseline="0">
                <a:solidFill>
                  <a:schemeClr val="tx1"/>
                </a:solidFill>
              </a:defRPr>
            </a:lvl1pPr>
          </a:lstStyle>
          <a:p>
            <a:r>
              <a:rPr lang="en-US"/>
              <a:t>HEADER</a:t>
            </a:r>
            <a:endParaRPr lang="en-GB"/>
          </a:p>
        </p:txBody>
      </p:sp>
    </p:spTree>
    <p:extLst>
      <p:ext uri="{BB962C8B-B14F-4D97-AF65-F5344CB8AC3E}">
        <p14:creationId xmlns:p14="http://schemas.microsoft.com/office/powerpoint/2010/main" val="130815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x Content &amp; 2 x Images">
    <p:bg>
      <p:bgPr>
        <a:solidFill>
          <a:schemeClr val="bg1">
            <a:lumMod val="50000"/>
          </a:schemeClr>
        </a:solidFill>
        <a:effectLst/>
      </p:bgPr>
    </p:bg>
    <p:spTree>
      <p:nvGrpSpPr>
        <p:cNvPr id="1" name=""/>
        <p:cNvGrpSpPr/>
        <p:nvPr/>
      </p:nvGrpSpPr>
      <p:grpSpPr>
        <a:xfrm>
          <a:off x="0" y="0"/>
          <a:ext cx="0" cy="0"/>
          <a:chOff x="0" y="0"/>
          <a:chExt cx="0" cy="0"/>
        </a:xfrm>
      </p:grpSpPr>
      <p:sp>
        <p:nvSpPr>
          <p:cNvPr id="13" name="Rectangle 12"/>
          <p:cNvSpPr/>
          <p:nvPr userDrawn="1"/>
        </p:nvSpPr>
        <p:spPr>
          <a:xfrm>
            <a:off x="7" y="-2"/>
            <a:ext cx="5343525" cy="3779838"/>
          </a:xfrm>
          <a:prstGeom prst="rect">
            <a:avLst/>
          </a:prstGeom>
          <a:solidFill>
            <a:srgbClr val="333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53"/>
          </a:p>
        </p:txBody>
      </p:sp>
      <p:sp>
        <p:nvSpPr>
          <p:cNvPr id="7" name="Rectangle 6"/>
          <p:cNvSpPr/>
          <p:nvPr userDrawn="1"/>
        </p:nvSpPr>
        <p:spPr>
          <a:xfrm>
            <a:off x="5343533" y="3779837"/>
            <a:ext cx="5343525" cy="3779838"/>
          </a:xfrm>
          <a:prstGeom prst="rect">
            <a:avLst/>
          </a:prstGeom>
          <a:solidFill>
            <a:srgbClr val="E223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53"/>
          </a:p>
        </p:txBody>
      </p:sp>
      <p:sp>
        <p:nvSpPr>
          <p:cNvPr id="8" name="Picture Placeholder 8"/>
          <p:cNvSpPr>
            <a:spLocks noGrp="1"/>
          </p:cNvSpPr>
          <p:nvPr>
            <p:ph type="pic" sz="quarter" idx="13"/>
          </p:nvPr>
        </p:nvSpPr>
        <p:spPr>
          <a:xfrm>
            <a:off x="7" y="3779837"/>
            <a:ext cx="5343525" cy="3779838"/>
          </a:xfrm>
          <a:noFill/>
        </p:spPr>
        <p:txBody>
          <a:bodyPr/>
          <a:lstStyle>
            <a:lvl1pPr>
              <a:defRPr>
                <a:solidFill>
                  <a:schemeClr val="bg1"/>
                </a:solidFill>
              </a:defRPr>
            </a:lvl1pPr>
          </a:lstStyle>
          <a:p>
            <a:r>
              <a:rPr lang="en-US"/>
              <a:t>Click icon to add picture</a:t>
            </a:r>
            <a:endParaRPr lang="en-GB"/>
          </a:p>
        </p:txBody>
      </p:sp>
      <p:sp>
        <p:nvSpPr>
          <p:cNvPr id="3" name="Content Placeholder 2"/>
          <p:cNvSpPr>
            <a:spLocks noGrp="1"/>
          </p:cNvSpPr>
          <p:nvPr>
            <p:ph idx="1"/>
          </p:nvPr>
        </p:nvSpPr>
        <p:spPr>
          <a:xfrm>
            <a:off x="6072802" y="4780711"/>
            <a:ext cx="4094252" cy="2133600"/>
          </a:xfrm>
        </p:spPr>
        <p:txBody>
          <a:bodyPr/>
          <a:lstStyle>
            <a:lvl1pPr>
              <a:spcAft>
                <a:spcPts val="1200"/>
              </a:spcAft>
              <a:defRPr sz="1200" spc="320" baseline="0">
                <a:solidFill>
                  <a:schemeClr val="bg1"/>
                </a:solidFill>
              </a:defRPr>
            </a:lvl1pPr>
            <a:lvl2pPr marL="0" indent="0">
              <a:lnSpc>
                <a:spcPct val="120000"/>
              </a:lnSpc>
              <a:defRPr>
                <a:solidFill>
                  <a:schemeClr val="bg1"/>
                </a:solidFill>
              </a:defRPr>
            </a:lvl2pPr>
            <a:lvl3pPr marL="174625" indent="0">
              <a:lnSpc>
                <a:spcPct val="120000"/>
              </a:lnSpc>
              <a:defRPr>
                <a:solidFill>
                  <a:schemeClr val="bg1"/>
                </a:solidFill>
              </a:defRPr>
            </a:lvl3pPr>
            <a:lvl4pPr marL="360363" indent="0">
              <a:lnSpc>
                <a:spcPct val="120000"/>
              </a:lnSpc>
              <a:defRPr>
                <a:solidFill>
                  <a:schemeClr val="bg1"/>
                </a:solidFill>
              </a:defRPr>
            </a:lvl4pPr>
            <a:lvl5pPr marL="534988" indent="0">
              <a:lnSpc>
                <a:spcPct val="12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Information Systems May 2018 Review</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B914098-EA5F-4E0F-8262-B37EEDEAEE84}" type="slidenum">
              <a:rPr lang="en-GB" smtClean="0"/>
              <a:pPr/>
              <a:t>‹#›</a:t>
            </a:fld>
            <a:endParaRPr lang="en-GB"/>
          </a:p>
        </p:txBody>
      </p:sp>
      <p:sp>
        <p:nvSpPr>
          <p:cNvPr id="10" name="Content Placeholder 2"/>
          <p:cNvSpPr>
            <a:spLocks noGrp="1"/>
          </p:cNvSpPr>
          <p:nvPr>
            <p:ph idx="14"/>
          </p:nvPr>
        </p:nvSpPr>
        <p:spPr>
          <a:xfrm>
            <a:off x="718258" y="991259"/>
            <a:ext cx="4094252" cy="2133600"/>
          </a:xfrm>
        </p:spPr>
        <p:txBody>
          <a:bodyPr/>
          <a:lstStyle>
            <a:lvl1pPr>
              <a:spcAft>
                <a:spcPts val="1200"/>
              </a:spcAft>
              <a:defRPr sz="1200" spc="320" baseline="0">
                <a:solidFill>
                  <a:schemeClr val="bg1"/>
                </a:solidFill>
              </a:defRPr>
            </a:lvl1pPr>
            <a:lvl2pPr marL="0" indent="0">
              <a:lnSpc>
                <a:spcPct val="120000"/>
              </a:lnSpc>
              <a:defRPr>
                <a:solidFill>
                  <a:schemeClr val="bg1"/>
                </a:solidFill>
              </a:defRPr>
            </a:lvl2pPr>
            <a:lvl3pPr marL="174625" indent="0">
              <a:lnSpc>
                <a:spcPct val="120000"/>
              </a:lnSpc>
              <a:defRPr>
                <a:solidFill>
                  <a:schemeClr val="bg1"/>
                </a:solidFill>
              </a:defRPr>
            </a:lvl3pPr>
            <a:lvl4pPr marL="360363" indent="0">
              <a:lnSpc>
                <a:spcPct val="120000"/>
              </a:lnSpc>
              <a:defRPr>
                <a:solidFill>
                  <a:schemeClr val="bg1"/>
                </a:solidFill>
              </a:defRPr>
            </a:lvl4pPr>
            <a:lvl5pPr marL="534988" indent="0">
              <a:lnSpc>
                <a:spcPct val="12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Picture Placeholder 8"/>
          <p:cNvSpPr>
            <a:spLocks noGrp="1"/>
          </p:cNvSpPr>
          <p:nvPr>
            <p:ph type="pic" sz="quarter" idx="15"/>
          </p:nvPr>
        </p:nvSpPr>
        <p:spPr>
          <a:xfrm>
            <a:off x="5343533" y="0"/>
            <a:ext cx="5343525" cy="3779838"/>
          </a:xfrm>
          <a:noFill/>
        </p:spPr>
        <p:txBody>
          <a:bodyPr/>
          <a:lstStyle>
            <a:lvl1pPr>
              <a:defRPr>
                <a:solidFill>
                  <a:schemeClr val="bg1"/>
                </a:solidFill>
              </a:defRPr>
            </a:lvl1pPr>
          </a:lstStyle>
          <a:p>
            <a:r>
              <a:rPr lang="en-US"/>
              <a:t>Click icon to add picture</a:t>
            </a:r>
            <a:endParaRPr lang="en-GB"/>
          </a:p>
        </p:txBody>
      </p:sp>
    </p:spTree>
    <p:extLst>
      <p:ext uri="{BB962C8B-B14F-4D97-AF65-F5344CB8AC3E}">
        <p14:creationId xmlns:p14="http://schemas.microsoft.com/office/powerpoint/2010/main" val="161762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rge Text (with background)">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29648" t="55174" r="-3129" b="-1109"/>
          <a:stretch/>
        </p:blipFill>
        <p:spPr>
          <a:xfrm>
            <a:off x="4" y="1"/>
            <a:ext cx="3974306" cy="2484437"/>
          </a:xfrm>
          <a:prstGeom prst="rect">
            <a:avLst/>
          </a:prstGeom>
        </p:spPr>
      </p:pic>
      <p:sp>
        <p:nvSpPr>
          <p:cNvPr id="3" name="Content Placeholder 2"/>
          <p:cNvSpPr>
            <a:spLocks noGrp="1"/>
          </p:cNvSpPr>
          <p:nvPr>
            <p:ph idx="1"/>
          </p:nvPr>
        </p:nvSpPr>
        <p:spPr>
          <a:xfrm>
            <a:off x="2412206" y="2605088"/>
            <a:ext cx="6286500" cy="3886200"/>
          </a:xfrm>
        </p:spPr>
        <p:txBody>
          <a:bodyPr/>
          <a:lstStyle>
            <a:lvl1pPr>
              <a:spcAft>
                <a:spcPts val="400"/>
              </a:spcAft>
              <a:defRPr sz="1800" spc="400" baseline="0"/>
            </a:lvl1pPr>
            <a:lvl2pPr marL="0" indent="0">
              <a:lnSpc>
                <a:spcPct val="120000"/>
              </a:lnSpc>
              <a:defRPr sz="1400"/>
            </a:lvl2pPr>
            <a:lvl3pPr marL="0" indent="0">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Information Systems May 2018 Review</a:t>
            </a:r>
          </a:p>
        </p:txBody>
      </p:sp>
      <p:sp>
        <p:nvSpPr>
          <p:cNvPr id="6" name="Slide Number Placeholder 5"/>
          <p:cNvSpPr>
            <a:spLocks noGrp="1"/>
          </p:cNvSpPr>
          <p:nvPr>
            <p:ph type="sldNum" sz="quarter" idx="12"/>
          </p:nvPr>
        </p:nvSpPr>
        <p:spPr/>
        <p:txBody>
          <a:bodyPr/>
          <a:lstStyle/>
          <a:p>
            <a:fld id="{7B914098-EA5F-4E0F-8262-B37EEDEAEE84}" type="slidenum">
              <a:rPr lang="en-GB" smtClean="0"/>
              <a:pPr/>
              <a:t>‹#›</a:t>
            </a:fld>
            <a:endParaRPr lang="en-GB"/>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89959" y="4619625"/>
            <a:ext cx="3901858" cy="2940050"/>
          </a:xfrm>
          <a:prstGeom prst="rect">
            <a:avLst/>
          </a:prstGeom>
        </p:spPr>
      </p:pic>
    </p:spTree>
    <p:extLst>
      <p:ext uri="{BB962C8B-B14F-4D97-AF65-F5344CB8AC3E}">
        <p14:creationId xmlns:p14="http://schemas.microsoft.com/office/powerpoint/2010/main" val="65032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1">
    <p:bg>
      <p:bgPr>
        <a:solidFill>
          <a:srgbClr val="E223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9494" y="1884671"/>
            <a:ext cx="9221689" cy="3038166"/>
          </a:xfrm>
        </p:spPr>
        <p:txBody>
          <a:bodyPr anchor="ctr">
            <a:normAutofit/>
          </a:bodyPr>
          <a:lstStyle>
            <a:lvl1pPr algn="ctr">
              <a:defRPr sz="3200" spc="450" baseline="0">
                <a:solidFill>
                  <a:schemeClr val="bg1"/>
                </a:solidFill>
              </a:defRPr>
            </a:lvl1pPr>
          </a:lstStyle>
          <a:p>
            <a:r>
              <a:rPr lang="en-US"/>
              <a:t>Click to edit Master title style</a:t>
            </a:r>
            <a:endParaRPr lang="en-GB"/>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t="-4402" b="59997"/>
          <a:stretch/>
        </p:blipFill>
        <p:spPr>
          <a:xfrm>
            <a:off x="2690606" y="4465637"/>
            <a:ext cx="5649825" cy="2508838"/>
          </a:xfrm>
          <a:prstGeom prst="rect">
            <a:avLst/>
          </a:prstGeom>
          <a:noFill/>
          <a:ln>
            <a:noFill/>
          </a:ln>
        </p:spPr>
      </p:pic>
      <p:cxnSp>
        <p:nvCxnSpPr>
          <p:cNvPr id="9" name="Straight Connector 8"/>
          <p:cNvCxnSpPr/>
          <p:nvPr userDrawn="1"/>
        </p:nvCxnSpPr>
        <p:spPr>
          <a:xfrm>
            <a:off x="1" y="6974475"/>
            <a:ext cx="1069181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64113" y="7"/>
            <a:ext cx="5302800" cy="1993853"/>
          </a:xfrm>
          <a:prstGeom prst="rect">
            <a:avLst/>
          </a:prstGeom>
        </p:spPr>
      </p:pic>
    </p:spTree>
    <p:extLst>
      <p:ext uri="{BB962C8B-B14F-4D97-AF65-F5344CB8AC3E}">
        <p14:creationId xmlns:p14="http://schemas.microsoft.com/office/powerpoint/2010/main" val="103436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pos="3368" userDrawn="1">
          <p15:clr>
            <a:srgbClr val="FBAE40"/>
          </p15:clr>
        </p15:guide>
        <p15:guide id="3" orient="horz" pos="2381" userDrawn="1">
          <p15:clr>
            <a:srgbClr val="FBAE40"/>
          </p15:clr>
        </p15:guide>
        <p15:guide id="4" orient="horz" pos="2964"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Tree>
    <p:extLst>
      <p:ext uri="{BB962C8B-B14F-4D97-AF65-F5344CB8AC3E}">
        <p14:creationId xmlns:p14="http://schemas.microsoft.com/office/powerpoint/2010/main" val="406648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381" userDrawn="1">
          <p15:clr>
            <a:srgbClr val="FBAE40"/>
          </p15:clr>
        </p15:guide>
        <p15:guide id="2" pos="3368" userDrawn="1">
          <p15:clr>
            <a:srgbClr val="FBAE40"/>
          </p15:clr>
        </p15:guide>
        <p15:guide id="3" orient="horz" pos="296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7"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14279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5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58316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6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03704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621506" y="5183199"/>
            <a:ext cx="6477000" cy="1483043"/>
          </a:xfrm>
        </p:spPr>
        <p:txBody>
          <a:bodyPr anchor="b">
            <a:normAutofit/>
          </a:bodyPr>
          <a:lstStyle>
            <a:lvl1pPr algn="l">
              <a:defRPr sz="3000" spc="500" baseline="0">
                <a:solidFill>
                  <a:schemeClr val="bg1"/>
                </a:solidFill>
              </a:defRPr>
            </a:lvl1pPr>
          </a:lstStyle>
          <a:p>
            <a:r>
              <a:rPr lang="en-US"/>
              <a:t>Click to edit title</a:t>
            </a:r>
            <a:endParaRPr lang="en-GB"/>
          </a:p>
        </p:txBody>
      </p:sp>
      <p:sp>
        <p:nvSpPr>
          <p:cNvPr id="7" name="Subtitle 2"/>
          <p:cNvSpPr>
            <a:spLocks noGrp="1"/>
          </p:cNvSpPr>
          <p:nvPr>
            <p:ph type="subTitle" idx="1" hasCustomPrompt="1"/>
          </p:nvPr>
        </p:nvSpPr>
        <p:spPr>
          <a:xfrm>
            <a:off x="621506" y="6793244"/>
            <a:ext cx="8018860" cy="762000"/>
          </a:xfrm>
        </p:spPr>
        <p:txBody>
          <a:bodyPr>
            <a:normAutofit/>
          </a:bodyPr>
          <a:lstStyle>
            <a:lvl1pPr marL="0" indent="0" algn="l">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94435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8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tx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tx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189470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
        <p:nvSpPr>
          <p:cNvPr id="6"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tx1"/>
                </a:solidFill>
              </a:defRPr>
            </a:lvl1pPr>
          </a:lstStyle>
          <a:p>
            <a:r>
              <a:rPr lang="en-US"/>
              <a:t>Click to edit title</a:t>
            </a:r>
            <a:endParaRPr lang="en-GB"/>
          </a:p>
        </p:txBody>
      </p:sp>
      <p:sp>
        <p:nvSpPr>
          <p:cNvPr id="7"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tx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spTree>
    <p:extLst>
      <p:ext uri="{BB962C8B-B14F-4D97-AF65-F5344CB8AC3E}">
        <p14:creationId xmlns:p14="http://schemas.microsoft.com/office/powerpoint/2010/main" val="205581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26310" y="2245995"/>
            <a:ext cx="8839200" cy="1483043"/>
          </a:xfrm>
        </p:spPr>
        <p:txBody>
          <a:bodyPr anchor="b">
            <a:normAutofit/>
          </a:bodyPr>
          <a:lstStyle>
            <a:lvl1pPr algn="ctr">
              <a:defRPr sz="3000" spc="500" baseline="0">
                <a:solidFill>
                  <a:schemeClr val="bg1"/>
                </a:solidFill>
              </a:defRPr>
            </a:lvl1pPr>
          </a:lstStyle>
          <a:p>
            <a:r>
              <a:rPr lang="en-US"/>
              <a:t>Click to edit title</a:t>
            </a:r>
            <a:endParaRPr lang="en-GB"/>
          </a:p>
        </p:txBody>
      </p:sp>
      <p:sp>
        <p:nvSpPr>
          <p:cNvPr id="3" name="Subtitle 2"/>
          <p:cNvSpPr>
            <a:spLocks noGrp="1"/>
          </p:cNvSpPr>
          <p:nvPr>
            <p:ph type="subTitle" idx="1" hasCustomPrompt="1"/>
          </p:nvPr>
        </p:nvSpPr>
        <p:spPr>
          <a:xfrm>
            <a:off x="1336477" y="3856038"/>
            <a:ext cx="8018860" cy="762000"/>
          </a:xfrm>
        </p:spPr>
        <p:txBody>
          <a:bodyPr>
            <a:normAutofit/>
          </a:bodyPr>
          <a:lstStyle>
            <a:lvl1pPr marL="0" indent="0" algn="ctr">
              <a:buNone/>
              <a:defRPr sz="1500" cap="all" spc="200" baseline="0">
                <a:solidFill>
                  <a:schemeClr val="bg1"/>
                </a:solidFill>
              </a:defRPr>
            </a:lvl1pPr>
            <a:lvl2pPr marL="377979" indent="0" algn="ctr">
              <a:buNone/>
              <a:defRPr sz="1653"/>
            </a:lvl2pPr>
            <a:lvl3pPr marL="755957" indent="0" algn="ctr">
              <a:buNone/>
              <a:defRPr sz="1488"/>
            </a:lvl3pPr>
            <a:lvl4pPr marL="1133936" indent="0" algn="ctr">
              <a:buNone/>
              <a:defRPr sz="1323"/>
            </a:lvl4pPr>
            <a:lvl5pPr marL="1511915" indent="0" algn="ctr">
              <a:buNone/>
              <a:defRPr sz="1323"/>
            </a:lvl5pPr>
            <a:lvl6pPr marL="1889893" indent="0" algn="ctr">
              <a:buNone/>
              <a:defRPr sz="1323"/>
            </a:lvl6pPr>
            <a:lvl7pPr marL="2267872" indent="0" algn="ctr">
              <a:buNone/>
              <a:defRPr sz="1323"/>
            </a:lvl7pPr>
            <a:lvl8pPr marL="2645851" indent="0" algn="ctr">
              <a:buNone/>
              <a:defRPr sz="1323"/>
            </a:lvl8pPr>
            <a:lvl9pPr marL="3023829" indent="0" algn="ctr">
              <a:buNone/>
              <a:defRPr sz="1323"/>
            </a:lvl9pPr>
          </a:lstStyle>
          <a:p>
            <a:r>
              <a:rPr lang="en-US"/>
              <a:t>Click to edit subtitle</a:t>
            </a:r>
            <a:endParaRPr lang="en-GB"/>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9"/>
            <a:ext cx="10691813" cy="7558636"/>
          </a:xfrm>
          <a:prstGeom prst="rect">
            <a:avLst/>
          </a:prstGeom>
        </p:spPr>
      </p:pic>
    </p:spTree>
    <p:extLst>
      <p:ext uri="{BB962C8B-B14F-4D97-AF65-F5344CB8AC3E}">
        <p14:creationId xmlns:p14="http://schemas.microsoft.com/office/powerpoint/2010/main" val="204679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671" y="385823"/>
            <a:ext cx="9651367" cy="567477"/>
          </a:xfrm>
          <a:prstGeom prst="rect">
            <a:avLst/>
          </a:prstGeom>
        </p:spPr>
        <p:txBody>
          <a:bodyPr vert="horz" lIns="0" tIns="0" rIns="0" bIns="0" rtlCol="0" anchor="t">
            <a:normAutofit/>
          </a:bodyPr>
          <a:lstStyle/>
          <a:p>
            <a:r>
              <a:rPr lang="en-US"/>
              <a:t>Title goes here</a:t>
            </a:r>
            <a:endParaRPr lang="en-GB"/>
          </a:p>
        </p:txBody>
      </p:sp>
      <p:sp>
        <p:nvSpPr>
          <p:cNvPr id="3" name="Text Placeholder 2"/>
          <p:cNvSpPr>
            <a:spLocks noGrp="1"/>
          </p:cNvSpPr>
          <p:nvPr>
            <p:ph type="body" idx="1"/>
          </p:nvPr>
        </p:nvSpPr>
        <p:spPr>
          <a:xfrm>
            <a:off x="504671" y="953298"/>
            <a:ext cx="9651367" cy="587454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7174711" y="6986387"/>
            <a:ext cx="2180481" cy="202137"/>
          </a:xfrm>
          <a:prstGeom prst="rect">
            <a:avLst/>
          </a:prstGeom>
        </p:spPr>
        <p:txBody>
          <a:bodyPr vert="horz" lIns="0" tIns="0" rIns="0" bIns="0" rtlCol="0" anchor="ctr"/>
          <a:lstStyle>
            <a:lvl1pPr algn="r">
              <a:defRPr sz="700" spc="150" baseline="0">
                <a:solidFill>
                  <a:schemeClr val="tx2"/>
                </a:solidFill>
              </a:defRPr>
            </a:lvl1pPr>
          </a:lstStyle>
          <a:p>
            <a:endParaRPr lang="en-GB"/>
          </a:p>
        </p:txBody>
      </p:sp>
      <p:sp>
        <p:nvSpPr>
          <p:cNvPr id="5" name="Footer Placeholder 4"/>
          <p:cNvSpPr>
            <a:spLocks noGrp="1"/>
          </p:cNvSpPr>
          <p:nvPr>
            <p:ph type="ftr" sz="quarter" idx="3"/>
          </p:nvPr>
        </p:nvSpPr>
        <p:spPr>
          <a:xfrm>
            <a:off x="504666" y="6986387"/>
            <a:ext cx="6670040" cy="202137"/>
          </a:xfrm>
          <a:prstGeom prst="rect">
            <a:avLst/>
          </a:prstGeom>
        </p:spPr>
        <p:txBody>
          <a:bodyPr vert="horz" lIns="0" tIns="0" rIns="0" bIns="0" rtlCol="0" anchor="ctr"/>
          <a:lstStyle>
            <a:lvl1pPr algn="l">
              <a:defRPr sz="700" spc="150" baseline="0">
                <a:solidFill>
                  <a:schemeClr val="tx2"/>
                </a:solidFill>
              </a:defRPr>
            </a:lvl1pPr>
          </a:lstStyle>
          <a:p>
            <a:r>
              <a:rPr lang="en-GB"/>
              <a:t>Information Systems May 2018 Review</a:t>
            </a:r>
          </a:p>
        </p:txBody>
      </p:sp>
      <p:sp>
        <p:nvSpPr>
          <p:cNvPr id="6" name="Slide Number Placeholder 5"/>
          <p:cNvSpPr>
            <a:spLocks noGrp="1"/>
          </p:cNvSpPr>
          <p:nvPr>
            <p:ph type="sldNum" sz="quarter" idx="4"/>
          </p:nvPr>
        </p:nvSpPr>
        <p:spPr>
          <a:xfrm>
            <a:off x="9355188" y="6986387"/>
            <a:ext cx="800845" cy="202137"/>
          </a:xfrm>
          <a:prstGeom prst="rect">
            <a:avLst/>
          </a:prstGeom>
        </p:spPr>
        <p:txBody>
          <a:bodyPr vert="horz" lIns="0" tIns="0" rIns="0" bIns="0" rtlCol="0" anchor="ctr"/>
          <a:lstStyle>
            <a:lvl1pPr algn="r">
              <a:defRPr sz="700" spc="150" baseline="0">
                <a:solidFill>
                  <a:schemeClr val="tx2"/>
                </a:solidFill>
              </a:defRPr>
            </a:lvl1pPr>
          </a:lstStyle>
          <a:p>
            <a:fld id="{7B914098-EA5F-4E0F-8262-B37EEDEAEE84}" type="slidenum">
              <a:rPr lang="en-GB" smtClean="0"/>
              <a:pPr/>
              <a:t>‹#›</a:t>
            </a:fld>
            <a:endParaRPr lang="en-GB"/>
          </a:p>
        </p:txBody>
      </p:sp>
    </p:spTree>
    <p:extLst>
      <p:ext uri="{BB962C8B-B14F-4D97-AF65-F5344CB8AC3E}">
        <p14:creationId xmlns:p14="http://schemas.microsoft.com/office/powerpoint/2010/main" val="2805738230"/>
      </p:ext>
    </p:extLst>
  </p:cSld>
  <p:clrMap bg1="lt1" tx1="dk1" bg2="lt2" tx2="dk2" accent1="accent1" accent2="accent2" accent3="accent3" accent4="accent4" accent5="accent5" accent6="accent6" hlink="hlink" folHlink="folHlink"/>
  <p:sldLayoutIdLst>
    <p:sldLayoutId id="2147483676"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50" r:id="rId16"/>
    <p:sldLayoutId id="2147483670" r:id="rId17"/>
    <p:sldLayoutId id="2147483658" r:id="rId18"/>
    <p:sldLayoutId id="2147483656" r:id="rId19"/>
    <p:sldLayoutId id="2147483673" r:id="rId20"/>
    <p:sldLayoutId id="2147483668" r:id="rId21"/>
    <p:sldLayoutId id="2147483674" r:id="rId22"/>
    <p:sldLayoutId id="2147483669" r:id="rId23"/>
    <p:sldLayoutId id="2147483675" r:id="rId24"/>
    <p:sldLayoutId id="2147483666" r:id="rId25"/>
    <p:sldLayoutId id="2147483664" r:id="rId26"/>
    <p:sldLayoutId id="2147483651" r:id="rId27"/>
    <p:sldLayoutId id="2147483672"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755957" rtl="0" eaLnBrk="1" latinLnBrk="0" hangingPunct="1">
        <a:lnSpc>
          <a:spcPct val="100000"/>
        </a:lnSpc>
        <a:spcBef>
          <a:spcPct val="0"/>
        </a:spcBef>
        <a:buNone/>
        <a:defRPr sz="3600" kern="1200" cap="all" spc="380" baseline="0">
          <a:solidFill>
            <a:schemeClr val="tx2"/>
          </a:solidFill>
          <a:latin typeface="+mj-lt"/>
          <a:ea typeface="+mj-ea"/>
          <a:cs typeface="+mj-cs"/>
        </a:defRPr>
      </a:lvl1pPr>
    </p:titleStyle>
    <p:bodyStyle>
      <a:lvl1pPr marL="0"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1pPr>
      <a:lvl2pPr marL="180975"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2pPr>
      <a:lvl3pPr marL="358775"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3pPr>
      <a:lvl4pPr marL="539750"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4pPr>
      <a:lvl5pPr marL="717550" indent="0" algn="l" defTabSz="755957" rtl="0" eaLnBrk="1" latinLnBrk="0" hangingPunct="1">
        <a:lnSpc>
          <a:spcPct val="106000"/>
        </a:lnSpc>
        <a:spcBef>
          <a:spcPts val="0"/>
        </a:spcBef>
        <a:buFont typeface="Arial" panose="020B0604020202020204" pitchFamily="34" charset="0"/>
        <a:buNone/>
        <a:defRPr sz="1200" kern="1200">
          <a:solidFill>
            <a:schemeClr val="tx2"/>
          </a:solidFill>
          <a:latin typeface="+mn-lt"/>
          <a:ea typeface="+mn-ea"/>
          <a:cs typeface="+mn-cs"/>
        </a:defRPr>
      </a:lvl5pPr>
      <a:lvl6pPr marL="2078883"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861"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840"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819" indent="-188989" algn="l" defTabSz="755957"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57" rtl="0" eaLnBrk="1" latinLnBrk="0" hangingPunct="1">
        <a:defRPr sz="1488" kern="1200">
          <a:solidFill>
            <a:schemeClr val="tx1"/>
          </a:solidFill>
          <a:latin typeface="+mn-lt"/>
          <a:ea typeface="+mn-ea"/>
          <a:cs typeface="+mn-cs"/>
        </a:defRPr>
      </a:lvl1pPr>
      <a:lvl2pPr marL="377979" algn="l" defTabSz="755957" rtl="0" eaLnBrk="1" latinLnBrk="0" hangingPunct="1">
        <a:defRPr sz="1488" kern="1200">
          <a:solidFill>
            <a:schemeClr val="tx1"/>
          </a:solidFill>
          <a:latin typeface="+mn-lt"/>
          <a:ea typeface="+mn-ea"/>
          <a:cs typeface="+mn-cs"/>
        </a:defRPr>
      </a:lvl2pPr>
      <a:lvl3pPr marL="755957" algn="l" defTabSz="755957" rtl="0" eaLnBrk="1" latinLnBrk="0" hangingPunct="1">
        <a:defRPr sz="1488" kern="1200">
          <a:solidFill>
            <a:schemeClr val="tx1"/>
          </a:solidFill>
          <a:latin typeface="+mn-lt"/>
          <a:ea typeface="+mn-ea"/>
          <a:cs typeface="+mn-cs"/>
        </a:defRPr>
      </a:lvl3pPr>
      <a:lvl4pPr marL="1133936" algn="l" defTabSz="755957" rtl="0" eaLnBrk="1" latinLnBrk="0" hangingPunct="1">
        <a:defRPr sz="1488" kern="1200">
          <a:solidFill>
            <a:schemeClr val="tx1"/>
          </a:solidFill>
          <a:latin typeface="+mn-lt"/>
          <a:ea typeface="+mn-ea"/>
          <a:cs typeface="+mn-cs"/>
        </a:defRPr>
      </a:lvl4pPr>
      <a:lvl5pPr marL="1511915" algn="l" defTabSz="755957" rtl="0" eaLnBrk="1" latinLnBrk="0" hangingPunct="1">
        <a:defRPr sz="1488" kern="1200">
          <a:solidFill>
            <a:schemeClr val="tx1"/>
          </a:solidFill>
          <a:latin typeface="+mn-lt"/>
          <a:ea typeface="+mn-ea"/>
          <a:cs typeface="+mn-cs"/>
        </a:defRPr>
      </a:lvl5pPr>
      <a:lvl6pPr marL="1889893" algn="l" defTabSz="755957" rtl="0" eaLnBrk="1" latinLnBrk="0" hangingPunct="1">
        <a:defRPr sz="1488" kern="1200">
          <a:solidFill>
            <a:schemeClr val="tx1"/>
          </a:solidFill>
          <a:latin typeface="+mn-lt"/>
          <a:ea typeface="+mn-ea"/>
          <a:cs typeface="+mn-cs"/>
        </a:defRPr>
      </a:lvl6pPr>
      <a:lvl7pPr marL="2267872" algn="l" defTabSz="755957" rtl="0" eaLnBrk="1" latinLnBrk="0" hangingPunct="1">
        <a:defRPr sz="1488" kern="1200">
          <a:solidFill>
            <a:schemeClr val="tx1"/>
          </a:solidFill>
          <a:latin typeface="+mn-lt"/>
          <a:ea typeface="+mn-ea"/>
          <a:cs typeface="+mn-cs"/>
        </a:defRPr>
      </a:lvl7pPr>
      <a:lvl8pPr marL="2645851" algn="l" defTabSz="755957" rtl="0" eaLnBrk="1" latinLnBrk="0" hangingPunct="1">
        <a:defRPr sz="1488" kern="1200">
          <a:solidFill>
            <a:schemeClr val="tx1"/>
          </a:solidFill>
          <a:latin typeface="+mn-lt"/>
          <a:ea typeface="+mn-ea"/>
          <a:cs typeface="+mn-cs"/>
        </a:defRPr>
      </a:lvl8pPr>
      <a:lvl9pPr marL="3023829" algn="l" defTabSz="755957"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16.xml"/><Relationship Id="rId4" Type="http://schemas.openxmlformats.org/officeDocument/2006/relationships/image" Target="../media/image21.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p:cNvSpPr>
            <a:spLocks noGrp="1"/>
          </p:cNvSpPr>
          <p:nvPr>
            <p:ph type="ctrTitle"/>
          </p:nvPr>
        </p:nvSpPr>
        <p:spPr>
          <a:xfrm>
            <a:off x="888210" y="2830195"/>
            <a:ext cx="8839200" cy="1483043"/>
          </a:xfrm>
        </p:spPr>
        <p:txBody>
          <a:bodyPr>
            <a:normAutofit fontScale="90000"/>
          </a:bodyPr>
          <a:lstStyle/>
          <a:p>
            <a:r>
              <a:rPr lang="en-US" sz="3600" dirty="0" smtClean="0"/>
              <a:t>using python to </a:t>
            </a:r>
            <a:br>
              <a:rPr lang="en-US" sz="3600" dirty="0" smtClean="0"/>
            </a:br>
            <a:r>
              <a:rPr lang="en-US" sz="3600" dirty="0" smtClean="0"/>
              <a:t>retrieve data from a </a:t>
            </a:r>
            <a:r>
              <a:rPr lang="en-US" sz="3600" dirty="0" err="1" smtClean="0"/>
              <a:t>sql</a:t>
            </a:r>
            <a:r>
              <a:rPr lang="en-US" sz="3600" dirty="0" smtClean="0"/>
              <a:t> database</a:t>
            </a:r>
            <a:endParaRPr lang="en-GB" sz="3600" dirty="0"/>
          </a:p>
        </p:txBody>
      </p:sp>
    </p:spTree>
    <p:extLst>
      <p:ext uri="{BB962C8B-B14F-4D97-AF65-F5344CB8AC3E}">
        <p14:creationId xmlns:p14="http://schemas.microsoft.com/office/powerpoint/2010/main" val="315921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666" y="385823"/>
            <a:ext cx="9922033" cy="567477"/>
          </a:xfrm>
        </p:spPr>
        <p:txBody>
          <a:bodyPr>
            <a:normAutofit/>
          </a:bodyPr>
          <a:lstStyle/>
          <a:p>
            <a:r>
              <a:rPr lang="en-GB" dirty="0" smtClean="0">
                <a:solidFill>
                  <a:schemeClr val="accent1"/>
                </a:solidFill>
              </a:rPr>
              <a:t>Testing if a row is returned or not</a:t>
            </a:r>
            <a:endParaRPr lang="en-GB" dirty="0"/>
          </a:p>
        </p:txBody>
      </p:sp>
      <p:sp>
        <p:nvSpPr>
          <p:cNvPr id="7" name="Rectangle 6"/>
          <p:cNvSpPr/>
          <p:nvPr/>
        </p:nvSpPr>
        <p:spPr>
          <a:xfrm>
            <a:off x="364966" y="1093000"/>
            <a:ext cx="9933941" cy="6001643"/>
          </a:xfrm>
          <a:prstGeom prst="rect">
            <a:avLst/>
          </a:prstGeom>
        </p:spPr>
        <p:txBody>
          <a:bodyPr wrap="square">
            <a:spAutoFit/>
          </a:bodyPr>
          <a:lstStyle/>
          <a:p>
            <a:r>
              <a:rPr lang="en-GB" sz="2400" i="1" dirty="0" smtClean="0"/>
              <a:t>	</a:t>
            </a:r>
            <a:r>
              <a:rPr lang="en-GB" sz="2400" i="1" dirty="0" err="1">
                <a:solidFill>
                  <a:schemeClr val="tx2">
                    <a:lumMod val="50000"/>
                    <a:lumOff val="50000"/>
                  </a:schemeClr>
                </a:solidFill>
              </a:rPr>
              <a:t>empname</a:t>
            </a:r>
            <a:r>
              <a:rPr lang="en-GB" sz="2400" i="1" dirty="0">
                <a:solidFill>
                  <a:schemeClr val="tx2">
                    <a:lumMod val="50000"/>
                    <a:lumOff val="50000"/>
                  </a:schemeClr>
                </a:solidFill>
              </a:rPr>
              <a:t> = input("Enter an employee name to display: ")</a:t>
            </a:r>
            <a:endParaRPr lang="en-GB" sz="2400" dirty="0">
              <a:solidFill>
                <a:schemeClr val="tx2">
                  <a:lumMod val="50000"/>
                  <a:lumOff val="50000"/>
                </a:schemeClr>
              </a:solidFill>
            </a:endParaRPr>
          </a:p>
          <a:p>
            <a:r>
              <a:rPr lang="en-GB" sz="2400" i="1" dirty="0" smtClean="0">
                <a:solidFill>
                  <a:schemeClr val="tx2">
                    <a:lumMod val="50000"/>
                    <a:lumOff val="50000"/>
                  </a:schemeClr>
                </a:solidFill>
              </a:rPr>
              <a:t>	</a:t>
            </a:r>
            <a:r>
              <a:rPr lang="en-GB" sz="2400" i="1" dirty="0" err="1" smtClean="0">
                <a:solidFill>
                  <a:schemeClr val="tx2">
                    <a:lumMod val="50000"/>
                    <a:lumOff val="50000"/>
                  </a:schemeClr>
                </a:solidFill>
              </a:rPr>
              <a:t>sql_query</a:t>
            </a:r>
            <a:r>
              <a:rPr lang="en-GB" sz="2400" i="1" dirty="0" smtClean="0">
                <a:solidFill>
                  <a:schemeClr val="tx2">
                    <a:lumMod val="50000"/>
                    <a:lumOff val="50000"/>
                  </a:schemeClr>
                </a:solidFill>
              </a:rPr>
              <a:t> </a:t>
            </a:r>
            <a:r>
              <a:rPr lang="en-GB" sz="2400" i="1" dirty="0">
                <a:solidFill>
                  <a:schemeClr val="tx2">
                    <a:lumMod val="50000"/>
                    <a:lumOff val="50000"/>
                  </a:schemeClr>
                </a:solidFill>
              </a:rPr>
              <a:t>= "SELECT </a:t>
            </a:r>
            <a:r>
              <a:rPr lang="en-GB" sz="2400" i="1" dirty="0" err="1">
                <a:solidFill>
                  <a:schemeClr val="tx2">
                    <a:lumMod val="50000"/>
                    <a:lumOff val="50000"/>
                  </a:schemeClr>
                </a:solidFill>
              </a:rPr>
              <a:t>empno</a:t>
            </a:r>
            <a:r>
              <a:rPr lang="en-GB" sz="2400" i="1" dirty="0">
                <a:solidFill>
                  <a:schemeClr val="tx2">
                    <a:lumMod val="50000"/>
                    <a:lumOff val="50000"/>
                  </a:schemeClr>
                </a:solidFill>
              </a:rPr>
              <a:t>, </a:t>
            </a:r>
            <a:r>
              <a:rPr lang="en-GB" sz="2400" i="1" dirty="0" err="1">
                <a:solidFill>
                  <a:schemeClr val="tx2">
                    <a:lumMod val="50000"/>
                    <a:lumOff val="50000"/>
                  </a:schemeClr>
                </a:solidFill>
              </a:rPr>
              <a:t>ename</a:t>
            </a:r>
            <a:r>
              <a:rPr lang="en-GB" sz="2400" i="1" dirty="0">
                <a:solidFill>
                  <a:schemeClr val="tx2">
                    <a:lumMod val="50000"/>
                    <a:lumOff val="50000"/>
                  </a:schemeClr>
                </a:solidFill>
              </a:rPr>
              <a:t>, </a:t>
            </a:r>
            <a:r>
              <a:rPr lang="en-GB" sz="2400" i="1" dirty="0" err="1">
                <a:solidFill>
                  <a:schemeClr val="tx2">
                    <a:lumMod val="50000"/>
                    <a:lumOff val="50000"/>
                  </a:schemeClr>
                </a:solidFill>
              </a:rPr>
              <a:t>monthly_sal</a:t>
            </a:r>
            <a:r>
              <a:rPr lang="en-GB" sz="2400" i="1" dirty="0">
                <a:solidFill>
                  <a:schemeClr val="tx2">
                    <a:lumMod val="50000"/>
                    <a:lumOff val="50000"/>
                  </a:schemeClr>
                </a:solidFill>
              </a:rPr>
              <a:t> </a:t>
            </a:r>
            <a:r>
              <a:rPr lang="en-GB" sz="2400" i="1" dirty="0" smtClean="0">
                <a:solidFill>
                  <a:schemeClr val="tx2">
                    <a:lumMod val="50000"/>
                    <a:lumOff val="50000"/>
                  </a:schemeClr>
                </a:solidFill>
              </a:rPr>
              <a:t>\</a:t>
            </a:r>
          </a:p>
          <a:p>
            <a:r>
              <a:rPr lang="en-GB" sz="2400" i="1" dirty="0">
                <a:solidFill>
                  <a:schemeClr val="tx2">
                    <a:lumMod val="50000"/>
                    <a:lumOff val="50000"/>
                  </a:schemeClr>
                </a:solidFill>
              </a:rPr>
              <a:t>	</a:t>
            </a:r>
            <a:r>
              <a:rPr lang="en-GB" sz="2400" i="1" dirty="0" smtClean="0">
                <a:solidFill>
                  <a:schemeClr val="tx2">
                    <a:lumMod val="50000"/>
                    <a:lumOff val="50000"/>
                  </a:schemeClr>
                </a:solidFill>
              </a:rPr>
              <a:t>	        FROM </a:t>
            </a:r>
            <a:r>
              <a:rPr lang="en-GB" sz="2400" i="1" dirty="0" err="1">
                <a:solidFill>
                  <a:schemeClr val="tx2">
                    <a:lumMod val="50000"/>
                    <a:lumOff val="50000"/>
                  </a:schemeClr>
                </a:solidFill>
              </a:rPr>
              <a:t>emp</a:t>
            </a:r>
            <a:r>
              <a:rPr lang="en-GB" sz="2400" i="1" dirty="0">
                <a:solidFill>
                  <a:schemeClr val="tx2">
                    <a:lumMod val="50000"/>
                    <a:lumOff val="50000"/>
                  </a:schemeClr>
                </a:solidFill>
              </a:rPr>
              <a:t> </a:t>
            </a:r>
            <a:r>
              <a:rPr lang="en-GB" sz="2400" i="1" dirty="0" smtClean="0">
                <a:solidFill>
                  <a:schemeClr val="tx2">
                    <a:lumMod val="50000"/>
                    <a:lumOff val="50000"/>
                  </a:schemeClr>
                </a:solidFill>
              </a:rPr>
              <a:t>\</a:t>
            </a:r>
            <a:endParaRPr lang="en-GB" sz="2400" i="1" dirty="0">
              <a:solidFill>
                <a:schemeClr val="tx2">
                  <a:lumMod val="50000"/>
                  <a:lumOff val="50000"/>
                </a:schemeClr>
              </a:solidFill>
            </a:endParaRPr>
          </a:p>
          <a:p>
            <a:r>
              <a:rPr lang="en-GB" sz="2400" i="1" dirty="0" smtClean="0">
                <a:solidFill>
                  <a:schemeClr val="tx2">
                    <a:lumMod val="50000"/>
                    <a:lumOff val="50000"/>
                  </a:schemeClr>
                </a:solidFill>
              </a:rPr>
              <a:t>		       WHERE </a:t>
            </a:r>
            <a:r>
              <a:rPr lang="en-GB" sz="2400" i="1" dirty="0">
                <a:solidFill>
                  <a:schemeClr val="tx2">
                    <a:lumMod val="50000"/>
                    <a:lumOff val="50000"/>
                  </a:schemeClr>
                </a:solidFill>
              </a:rPr>
              <a:t>UPPER(</a:t>
            </a:r>
            <a:r>
              <a:rPr lang="en-GB" sz="2400" i="1" dirty="0" err="1">
                <a:solidFill>
                  <a:schemeClr val="tx2">
                    <a:lumMod val="50000"/>
                    <a:lumOff val="50000"/>
                  </a:schemeClr>
                </a:solidFill>
              </a:rPr>
              <a:t>ename</a:t>
            </a:r>
            <a:r>
              <a:rPr lang="en-GB" sz="2400" i="1" dirty="0">
                <a:solidFill>
                  <a:schemeClr val="tx2">
                    <a:lumMod val="50000"/>
                    <a:lumOff val="50000"/>
                  </a:schemeClr>
                </a:solidFill>
              </a:rPr>
              <a:t>)=UPPER(?)"</a:t>
            </a:r>
            <a:endParaRPr lang="en-GB" sz="2400" dirty="0">
              <a:solidFill>
                <a:schemeClr val="tx2">
                  <a:lumMod val="50000"/>
                  <a:lumOff val="50000"/>
                </a:schemeClr>
              </a:solidFill>
            </a:endParaRPr>
          </a:p>
          <a:p>
            <a:r>
              <a:rPr lang="en-GB" sz="2400" i="1" dirty="0" smtClean="0">
                <a:solidFill>
                  <a:schemeClr val="tx2">
                    <a:lumMod val="50000"/>
                    <a:lumOff val="50000"/>
                  </a:schemeClr>
                </a:solidFill>
              </a:rPr>
              <a:t>	</a:t>
            </a:r>
            <a:r>
              <a:rPr lang="en-GB" sz="2400" i="1" dirty="0" err="1" smtClean="0">
                <a:solidFill>
                  <a:schemeClr val="tx2">
                    <a:lumMod val="50000"/>
                    <a:lumOff val="50000"/>
                  </a:schemeClr>
                </a:solidFill>
              </a:rPr>
              <a:t>cursor.execute</a:t>
            </a:r>
            <a:r>
              <a:rPr lang="en-GB" sz="2400" i="1" dirty="0" smtClean="0">
                <a:solidFill>
                  <a:schemeClr val="tx2">
                    <a:lumMod val="50000"/>
                    <a:lumOff val="50000"/>
                  </a:schemeClr>
                </a:solidFill>
              </a:rPr>
              <a:t>(</a:t>
            </a:r>
            <a:r>
              <a:rPr lang="en-GB" sz="2400" i="1" dirty="0" err="1" smtClean="0">
                <a:solidFill>
                  <a:schemeClr val="tx2">
                    <a:lumMod val="50000"/>
                    <a:lumOff val="50000"/>
                  </a:schemeClr>
                </a:solidFill>
              </a:rPr>
              <a:t>sql_query</a:t>
            </a:r>
            <a:r>
              <a:rPr lang="en-GB" sz="2400" i="1" dirty="0">
                <a:solidFill>
                  <a:schemeClr val="tx2">
                    <a:lumMod val="50000"/>
                    <a:lumOff val="50000"/>
                  </a:schemeClr>
                </a:solidFill>
              </a:rPr>
              <a:t>, (</a:t>
            </a:r>
            <a:r>
              <a:rPr lang="en-GB" sz="2400" i="1" dirty="0" err="1">
                <a:solidFill>
                  <a:schemeClr val="tx2">
                    <a:lumMod val="50000"/>
                    <a:lumOff val="50000"/>
                  </a:schemeClr>
                </a:solidFill>
              </a:rPr>
              <a:t>empname</a:t>
            </a:r>
            <a:r>
              <a:rPr lang="en-GB" sz="2400" i="1" dirty="0">
                <a:solidFill>
                  <a:schemeClr val="tx2">
                    <a:lumMod val="50000"/>
                    <a:lumOff val="50000"/>
                  </a:schemeClr>
                </a:solidFill>
              </a:rPr>
              <a:t>,))</a:t>
            </a:r>
            <a:endParaRPr lang="en-GB" sz="2400" dirty="0">
              <a:solidFill>
                <a:schemeClr val="tx2">
                  <a:lumMod val="50000"/>
                  <a:lumOff val="50000"/>
                </a:schemeClr>
              </a:solidFill>
            </a:endParaRPr>
          </a:p>
          <a:p>
            <a:r>
              <a:rPr lang="en-GB" sz="2400" i="1" dirty="0" smtClean="0">
                <a:solidFill>
                  <a:schemeClr val="tx2">
                    <a:lumMod val="50000"/>
                    <a:lumOff val="50000"/>
                  </a:schemeClr>
                </a:solidFill>
              </a:rPr>
              <a:t>	</a:t>
            </a:r>
            <a:r>
              <a:rPr lang="en-GB" sz="2400" i="1" dirty="0" err="1">
                <a:solidFill>
                  <a:schemeClr val="tx2">
                    <a:lumMod val="50000"/>
                    <a:lumOff val="50000"/>
                  </a:schemeClr>
                </a:solidFill>
              </a:rPr>
              <a:t>emp_row</a:t>
            </a:r>
            <a:r>
              <a:rPr lang="en-GB" sz="2400" i="1" dirty="0">
                <a:solidFill>
                  <a:schemeClr val="tx2">
                    <a:lumMod val="50000"/>
                    <a:lumOff val="50000"/>
                  </a:schemeClr>
                </a:solidFill>
              </a:rPr>
              <a:t> = </a:t>
            </a:r>
            <a:r>
              <a:rPr lang="en-GB" sz="2400" i="1" dirty="0" err="1">
                <a:solidFill>
                  <a:schemeClr val="tx2">
                    <a:lumMod val="50000"/>
                    <a:lumOff val="50000"/>
                  </a:schemeClr>
                </a:solidFill>
              </a:rPr>
              <a:t>cursor.fetchone</a:t>
            </a:r>
            <a:r>
              <a:rPr lang="en-GB" sz="2400" i="1" dirty="0">
                <a:solidFill>
                  <a:schemeClr val="tx2">
                    <a:lumMod val="50000"/>
                    <a:lumOff val="50000"/>
                  </a:schemeClr>
                </a:solidFill>
              </a:rPr>
              <a:t>()</a:t>
            </a:r>
          </a:p>
          <a:p>
            <a:r>
              <a:rPr lang="en-GB" sz="2400" i="1" dirty="0" smtClean="0">
                <a:solidFill>
                  <a:schemeClr val="tx2">
                    <a:lumMod val="50000"/>
                    <a:lumOff val="50000"/>
                  </a:schemeClr>
                </a:solidFill>
              </a:rPr>
              <a:t>	if </a:t>
            </a:r>
            <a:r>
              <a:rPr lang="en-GB" sz="2400" i="1" dirty="0" err="1">
                <a:solidFill>
                  <a:schemeClr val="tx2">
                    <a:lumMod val="50000"/>
                    <a:lumOff val="50000"/>
                  </a:schemeClr>
                </a:solidFill>
              </a:rPr>
              <a:t>emp_row</a:t>
            </a:r>
            <a:r>
              <a:rPr lang="en-GB" sz="2400" i="1" dirty="0" smtClean="0">
                <a:solidFill>
                  <a:schemeClr val="tx2">
                    <a:lumMod val="50000"/>
                    <a:lumOff val="50000"/>
                  </a:schemeClr>
                </a:solidFill>
              </a:rPr>
              <a:t>:</a:t>
            </a:r>
          </a:p>
          <a:p>
            <a:r>
              <a:rPr lang="en-GB" sz="2400" i="1" dirty="0">
                <a:solidFill>
                  <a:schemeClr val="tx2">
                    <a:lumMod val="50000"/>
                    <a:lumOff val="50000"/>
                  </a:schemeClr>
                </a:solidFill>
              </a:rPr>
              <a:t>	</a:t>
            </a:r>
            <a:r>
              <a:rPr lang="en-GB" sz="2400" i="1" dirty="0" smtClean="0">
                <a:solidFill>
                  <a:schemeClr val="tx2">
                    <a:lumMod val="50000"/>
                    <a:lumOff val="50000"/>
                  </a:schemeClr>
                </a:solidFill>
              </a:rPr>
              <a:t>	print(</a:t>
            </a:r>
            <a:r>
              <a:rPr lang="en-GB" sz="2400" i="1" dirty="0" err="1" smtClean="0">
                <a:solidFill>
                  <a:schemeClr val="tx2">
                    <a:lumMod val="50000"/>
                    <a:lumOff val="50000"/>
                  </a:schemeClr>
                </a:solidFill>
              </a:rPr>
              <a:t>emp_row</a:t>
            </a:r>
            <a:r>
              <a:rPr lang="en-GB" sz="2400" i="1" dirty="0" smtClean="0">
                <a:solidFill>
                  <a:schemeClr val="tx2">
                    <a:lumMod val="50000"/>
                    <a:lumOff val="50000"/>
                  </a:schemeClr>
                </a:solidFill>
              </a:rPr>
              <a:t>)</a:t>
            </a:r>
          </a:p>
          <a:p>
            <a:r>
              <a:rPr lang="en-GB" sz="2400" i="1" dirty="0">
                <a:solidFill>
                  <a:schemeClr val="tx2">
                    <a:lumMod val="50000"/>
                    <a:lumOff val="50000"/>
                  </a:schemeClr>
                </a:solidFill>
              </a:rPr>
              <a:t>	</a:t>
            </a:r>
            <a:r>
              <a:rPr lang="en-GB" sz="2400" i="1" dirty="0" smtClean="0">
                <a:solidFill>
                  <a:schemeClr val="tx2">
                    <a:lumMod val="50000"/>
                    <a:lumOff val="50000"/>
                  </a:schemeClr>
                </a:solidFill>
              </a:rPr>
              <a:t>else:</a:t>
            </a:r>
          </a:p>
          <a:p>
            <a:r>
              <a:rPr lang="en-GB" sz="2400" i="1" dirty="0" smtClean="0">
                <a:solidFill>
                  <a:schemeClr val="tx2">
                    <a:lumMod val="50000"/>
                    <a:lumOff val="50000"/>
                  </a:schemeClr>
                </a:solidFill>
              </a:rPr>
              <a:t>		print</a:t>
            </a:r>
            <a:r>
              <a:rPr lang="en-GB" sz="2400" i="1" dirty="0">
                <a:solidFill>
                  <a:schemeClr val="tx2">
                    <a:lumMod val="50000"/>
                    <a:lumOff val="50000"/>
                  </a:schemeClr>
                </a:solidFill>
              </a:rPr>
              <a:t>("No employee found with that name</a:t>
            </a:r>
            <a:r>
              <a:rPr lang="en-GB" sz="2400" i="1" dirty="0" smtClean="0">
                <a:solidFill>
                  <a:schemeClr val="tx2">
                    <a:lumMod val="50000"/>
                    <a:lumOff val="50000"/>
                  </a:schemeClr>
                </a:solidFill>
              </a:rPr>
              <a:t>")</a:t>
            </a:r>
          </a:p>
          <a:p>
            <a:endParaRPr lang="en-GB" sz="1200" i="1" dirty="0">
              <a:solidFill>
                <a:schemeClr val="tx2">
                  <a:lumMod val="50000"/>
                  <a:lumOff val="50000"/>
                </a:schemeClr>
              </a:solidFill>
            </a:endParaRPr>
          </a:p>
          <a:p>
            <a:r>
              <a:rPr lang="en-GB" sz="2400" dirty="0" smtClean="0"/>
              <a:t>In the above code, if the user enters the employee name of an employee that doesn’t exist, a row will not be returned by the </a:t>
            </a:r>
            <a:r>
              <a:rPr lang="en-GB" sz="2400" dirty="0" err="1" smtClean="0"/>
              <a:t>cursor.fetchone</a:t>
            </a:r>
            <a:r>
              <a:rPr lang="en-GB" sz="2400" dirty="0" smtClean="0"/>
              <a:t>() command. If a row has been returned, </a:t>
            </a:r>
            <a:r>
              <a:rPr lang="en-GB" sz="2400" dirty="0" err="1" smtClean="0"/>
              <a:t>emp_row</a:t>
            </a:r>
            <a:r>
              <a:rPr lang="en-GB" sz="2400" dirty="0" smtClean="0"/>
              <a:t> will be true otherwise it will be false. </a:t>
            </a:r>
            <a:r>
              <a:rPr lang="en-GB" sz="2400" dirty="0"/>
              <a:t>W</a:t>
            </a:r>
            <a:r>
              <a:rPr lang="en-GB" sz="2400" dirty="0" smtClean="0"/>
              <a:t>e can then test this in the if statement and print a helpful error message if it is false.</a:t>
            </a:r>
            <a:endParaRPr lang="en-GB" sz="2000" dirty="0" smtClean="0"/>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a:t>
            </a:r>
            <a:r>
              <a:rPr lang="en-US" sz="1000" dirty="0"/>
              <a:t>r</a:t>
            </a:r>
            <a:r>
              <a:rPr lang="en-US" sz="1000" dirty="0" smtClean="0"/>
              <a:t>etrieve data from a SQL database</a:t>
            </a:r>
            <a:endParaRPr lang="en-US" sz="1000" dirty="0"/>
          </a:p>
          <a:p>
            <a:endParaRPr lang="en-US" sz="1000" dirty="0" smtClean="0"/>
          </a:p>
        </p:txBody>
      </p:sp>
    </p:spTree>
    <p:extLst>
      <p:ext uri="{BB962C8B-B14F-4D97-AF65-F5344CB8AC3E}">
        <p14:creationId xmlns:p14="http://schemas.microsoft.com/office/powerpoint/2010/main" val="437033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666" y="385823"/>
            <a:ext cx="9922033" cy="1010358"/>
          </a:xfrm>
        </p:spPr>
        <p:txBody>
          <a:bodyPr>
            <a:normAutofit fontScale="90000"/>
          </a:bodyPr>
          <a:lstStyle/>
          <a:p>
            <a:r>
              <a:rPr lang="en-GB" dirty="0" smtClean="0">
                <a:solidFill>
                  <a:schemeClr val="accent1"/>
                </a:solidFill>
              </a:rPr>
              <a:t>Passing more than one variable into the select statement</a:t>
            </a:r>
            <a:endParaRPr lang="en-GB" dirty="0"/>
          </a:p>
        </p:txBody>
      </p:sp>
      <p:sp>
        <p:nvSpPr>
          <p:cNvPr id="7" name="Rectangle 6"/>
          <p:cNvSpPr/>
          <p:nvPr/>
        </p:nvSpPr>
        <p:spPr>
          <a:xfrm>
            <a:off x="325637" y="1396181"/>
            <a:ext cx="9933941" cy="5570756"/>
          </a:xfrm>
          <a:prstGeom prst="rect">
            <a:avLst/>
          </a:prstGeom>
        </p:spPr>
        <p:txBody>
          <a:bodyPr wrap="square">
            <a:spAutoFit/>
          </a:bodyPr>
          <a:lstStyle/>
          <a:p>
            <a:pPr indent="717550"/>
            <a:r>
              <a:rPr lang="en-GB" sz="2200" dirty="0" err="1">
                <a:solidFill>
                  <a:schemeClr val="tx2">
                    <a:lumMod val="50000"/>
                    <a:lumOff val="50000"/>
                  </a:schemeClr>
                </a:solidFill>
              </a:rPr>
              <a:t>dept</a:t>
            </a:r>
            <a:r>
              <a:rPr lang="en-GB" sz="2200" dirty="0">
                <a:solidFill>
                  <a:schemeClr val="tx2">
                    <a:lumMod val="50000"/>
                    <a:lumOff val="50000"/>
                  </a:schemeClr>
                </a:solidFill>
              </a:rPr>
              <a:t> = input("Enter a </a:t>
            </a:r>
            <a:r>
              <a:rPr lang="en-GB" sz="2200" dirty="0" err="1">
                <a:solidFill>
                  <a:schemeClr val="tx2">
                    <a:lumMod val="50000"/>
                    <a:lumOff val="50000"/>
                  </a:schemeClr>
                </a:solidFill>
              </a:rPr>
              <a:t>deptno</a:t>
            </a:r>
            <a:r>
              <a:rPr lang="en-GB" sz="2200" dirty="0">
                <a:solidFill>
                  <a:schemeClr val="tx2">
                    <a:lumMod val="50000"/>
                    <a:lumOff val="50000"/>
                  </a:schemeClr>
                </a:solidFill>
              </a:rPr>
              <a:t>: ")</a:t>
            </a:r>
          </a:p>
          <a:p>
            <a:pPr indent="717550"/>
            <a:r>
              <a:rPr lang="en-GB" sz="2200" dirty="0">
                <a:solidFill>
                  <a:schemeClr val="tx2">
                    <a:lumMod val="50000"/>
                    <a:lumOff val="50000"/>
                  </a:schemeClr>
                </a:solidFill>
              </a:rPr>
              <a:t>salary = </a:t>
            </a:r>
            <a:r>
              <a:rPr lang="en-GB" sz="2200" dirty="0" err="1">
                <a:solidFill>
                  <a:schemeClr val="tx2">
                    <a:lumMod val="50000"/>
                    <a:lumOff val="50000"/>
                  </a:schemeClr>
                </a:solidFill>
              </a:rPr>
              <a:t>int</a:t>
            </a:r>
            <a:r>
              <a:rPr lang="en-GB" sz="2200" dirty="0">
                <a:solidFill>
                  <a:schemeClr val="tx2">
                    <a:lumMod val="50000"/>
                    <a:lumOff val="50000"/>
                  </a:schemeClr>
                </a:solidFill>
              </a:rPr>
              <a:t>(input("Enter a minimum monthly salary: "))</a:t>
            </a:r>
          </a:p>
          <a:p>
            <a:pPr indent="717550"/>
            <a:r>
              <a:rPr lang="en-GB" sz="2200" dirty="0" err="1">
                <a:solidFill>
                  <a:schemeClr val="tx2">
                    <a:lumMod val="50000"/>
                    <a:lumOff val="50000"/>
                  </a:schemeClr>
                </a:solidFill>
              </a:rPr>
              <a:t>sql_query</a:t>
            </a:r>
            <a:r>
              <a:rPr lang="en-GB" sz="2200" dirty="0">
                <a:solidFill>
                  <a:schemeClr val="tx2">
                    <a:lumMod val="50000"/>
                    <a:lumOff val="50000"/>
                  </a:schemeClr>
                </a:solidFill>
              </a:rPr>
              <a:t> = "SELECT </a:t>
            </a:r>
            <a:r>
              <a:rPr lang="en-GB" sz="2200" dirty="0" err="1">
                <a:solidFill>
                  <a:schemeClr val="tx2">
                    <a:lumMod val="50000"/>
                    <a:lumOff val="50000"/>
                  </a:schemeClr>
                </a:solidFill>
              </a:rPr>
              <a:t>ename</a:t>
            </a:r>
            <a:r>
              <a:rPr lang="en-GB" sz="2200" dirty="0">
                <a:solidFill>
                  <a:schemeClr val="tx2">
                    <a:lumMod val="50000"/>
                    <a:lumOff val="50000"/>
                  </a:schemeClr>
                </a:solidFill>
              </a:rPr>
              <a:t>, </a:t>
            </a:r>
            <a:r>
              <a:rPr lang="en-GB" sz="2200" dirty="0" err="1">
                <a:solidFill>
                  <a:schemeClr val="tx2">
                    <a:lumMod val="50000"/>
                    <a:lumOff val="50000"/>
                  </a:schemeClr>
                </a:solidFill>
              </a:rPr>
              <a:t>deptno</a:t>
            </a:r>
            <a:r>
              <a:rPr lang="en-GB" sz="2200" dirty="0">
                <a:solidFill>
                  <a:schemeClr val="tx2">
                    <a:lumMod val="50000"/>
                    <a:lumOff val="50000"/>
                  </a:schemeClr>
                </a:solidFill>
              </a:rPr>
              <a:t>, </a:t>
            </a:r>
            <a:r>
              <a:rPr lang="en-GB" sz="2200" dirty="0" err="1">
                <a:solidFill>
                  <a:schemeClr val="tx2">
                    <a:lumMod val="50000"/>
                    <a:lumOff val="50000"/>
                  </a:schemeClr>
                </a:solidFill>
              </a:rPr>
              <a:t>monthly_sal</a:t>
            </a:r>
            <a:r>
              <a:rPr lang="en-GB" sz="2200" dirty="0">
                <a:solidFill>
                  <a:schemeClr val="tx2">
                    <a:lumMod val="50000"/>
                    <a:lumOff val="50000"/>
                  </a:schemeClr>
                </a:solidFill>
              </a:rPr>
              <a:t> \</a:t>
            </a:r>
          </a:p>
          <a:p>
            <a:pPr indent="717550"/>
            <a:r>
              <a:rPr lang="en-GB" sz="2200" dirty="0">
                <a:solidFill>
                  <a:schemeClr val="tx2">
                    <a:lumMod val="50000"/>
                    <a:lumOff val="50000"/>
                  </a:schemeClr>
                </a:solidFill>
              </a:rPr>
              <a:t>            FROM </a:t>
            </a:r>
            <a:r>
              <a:rPr lang="en-GB" sz="2200" dirty="0" err="1">
                <a:solidFill>
                  <a:schemeClr val="tx2">
                    <a:lumMod val="50000"/>
                    <a:lumOff val="50000"/>
                  </a:schemeClr>
                </a:solidFill>
              </a:rPr>
              <a:t>emp</a:t>
            </a:r>
            <a:r>
              <a:rPr lang="en-GB" sz="2200" dirty="0">
                <a:solidFill>
                  <a:schemeClr val="tx2">
                    <a:lumMod val="50000"/>
                    <a:lumOff val="50000"/>
                  </a:schemeClr>
                </a:solidFill>
              </a:rPr>
              <a:t> \</a:t>
            </a:r>
          </a:p>
          <a:p>
            <a:pPr indent="717550"/>
            <a:r>
              <a:rPr lang="en-GB" sz="2200" dirty="0">
                <a:solidFill>
                  <a:schemeClr val="tx2">
                    <a:lumMod val="50000"/>
                    <a:lumOff val="50000"/>
                  </a:schemeClr>
                </a:solidFill>
              </a:rPr>
              <a:t>            WHERE </a:t>
            </a:r>
            <a:r>
              <a:rPr lang="en-GB" sz="2200" dirty="0" err="1">
                <a:solidFill>
                  <a:schemeClr val="tx2">
                    <a:lumMod val="50000"/>
                    <a:lumOff val="50000"/>
                  </a:schemeClr>
                </a:solidFill>
              </a:rPr>
              <a:t>deptno</a:t>
            </a:r>
            <a:r>
              <a:rPr lang="en-GB" sz="2200" dirty="0">
                <a:solidFill>
                  <a:schemeClr val="tx2">
                    <a:lumMod val="50000"/>
                    <a:lumOff val="50000"/>
                  </a:schemeClr>
                </a:solidFill>
              </a:rPr>
              <a:t>=? \</a:t>
            </a:r>
          </a:p>
          <a:p>
            <a:pPr indent="717550"/>
            <a:r>
              <a:rPr lang="en-GB" sz="2200" dirty="0">
                <a:solidFill>
                  <a:schemeClr val="tx2">
                    <a:lumMod val="50000"/>
                    <a:lumOff val="50000"/>
                  </a:schemeClr>
                </a:solidFill>
              </a:rPr>
              <a:t>            AND </a:t>
            </a:r>
            <a:r>
              <a:rPr lang="en-GB" sz="2200" dirty="0" err="1">
                <a:solidFill>
                  <a:schemeClr val="tx2">
                    <a:lumMod val="50000"/>
                    <a:lumOff val="50000"/>
                  </a:schemeClr>
                </a:solidFill>
              </a:rPr>
              <a:t>monthly_sal</a:t>
            </a:r>
            <a:r>
              <a:rPr lang="en-GB" sz="2200" dirty="0">
                <a:solidFill>
                  <a:schemeClr val="tx2">
                    <a:lumMod val="50000"/>
                    <a:lumOff val="50000"/>
                  </a:schemeClr>
                </a:solidFill>
              </a:rPr>
              <a:t>&gt;=?"</a:t>
            </a:r>
          </a:p>
          <a:p>
            <a:pPr indent="717550"/>
            <a:r>
              <a:rPr lang="en-GB" sz="2200" dirty="0" err="1">
                <a:solidFill>
                  <a:schemeClr val="tx2">
                    <a:lumMod val="50000"/>
                    <a:lumOff val="50000"/>
                  </a:schemeClr>
                </a:solidFill>
              </a:rPr>
              <a:t>cursor.execute</a:t>
            </a:r>
            <a:r>
              <a:rPr lang="en-GB" sz="2200" dirty="0">
                <a:solidFill>
                  <a:schemeClr val="tx2">
                    <a:lumMod val="50000"/>
                    <a:lumOff val="50000"/>
                  </a:schemeClr>
                </a:solidFill>
              </a:rPr>
              <a:t>(</a:t>
            </a:r>
            <a:r>
              <a:rPr lang="en-GB" sz="2200" dirty="0" err="1">
                <a:solidFill>
                  <a:schemeClr val="tx2">
                    <a:lumMod val="50000"/>
                    <a:lumOff val="50000"/>
                  </a:schemeClr>
                </a:solidFill>
              </a:rPr>
              <a:t>sql_query</a:t>
            </a:r>
            <a:r>
              <a:rPr lang="en-GB" sz="2200" dirty="0">
                <a:solidFill>
                  <a:schemeClr val="tx2">
                    <a:lumMod val="50000"/>
                    <a:lumOff val="50000"/>
                  </a:schemeClr>
                </a:solidFill>
              </a:rPr>
              <a:t>, (</a:t>
            </a:r>
            <a:r>
              <a:rPr lang="en-GB" sz="2200" dirty="0" err="1">
                <a:solidFill>
                  <a:schemeClr val="tx2">
                    <a:lumMod val="50000"/>
                    <a:lumOff val="50000"/>
                  </a:schemeClr>
                </a:solidFill>
              </a:rPr>
              <a:t>dept,salary</a:t>
            </a:r>
            <a:r>
              <a:rPr lang="en-GB" sz="2200" dirty="0">
                <a:solidFill>
                  <a:schemeClr val="tx2">
                    <a:lumMod val="50000"/>
                    <a:lumOff val="50000"/>
                  </a:schemeClr>
                </a:solidFill>
              </a:rPr>
              <a:t>))</a:t>
            </a:r>
          </a:p>
          <a:p>
            <a:pPr indent="717550"/>
            <a:r>
              <a:rPr lang="en-GB" sz="2200" dirty="0" err="1">
                <a:solidFill>
                  <a:schemeClr val="tx2">
                    <a:lumMod val="50000"/>
                    <a:lumOff val="50000"/>
                  </a:schemeClr>
                </a:solidFill>
              </a:rPr>
              <a:t>all_emp_rows</a:t>
            </a:r>
            <a:r>
              <a:rPr lang="en-GB" sz="2200" dirty="0">
                <a:solidFill>
                  <a:schemeClr val="tx2">
                    <a:lumMod val="50000"/>
                    <a:lumOff val="50000"/>
                  </a:schemeClr>
                </a:solidFill>
              </a:rPr>
              <a:t> = </a:t>
            </a:r>
            <a:r>
              <a:rPr lang="en-GB" sz="2200" dirty="0" err="1">
                <a:solidFill>
                  <a:schemeClr val="tx2">
                    <a:lumMod val="50000"/>
                    <a:lumOff val="50000"/>
                  </a:schemeClr>
                </a:solidFill>
              </a:rPr>
              <a:t>cursor.fetchall</a:t>
            </a:r>
            <a:r>
              <a:rPr lang="en-GB" sz="2200" dirty="0">
                <a:solidFill>
                  <a:schemeClr val="tx2">
                    <a:lumMod val="50000"/>
                    <a:lumOff val="50000"/>
                  </a:schemeClr>
                </a:solidFill>
              </a:rPr>
              <a:t>()</a:t>
            </a:r>
          </a:p>
          <a:p>
            <a:pPr indent="717550"/>
            <a:r>
              <a:rPr lang="en-GB" sz="2200" dirty="0">
                <a:solidFill>
                  <a:schemeClr val="tx2">
                    <a:lumMod val="50000"/>
                    <a:lumOff val="50000"/>
                  </a:schemeClr>
                </a:solidFill>
              </a:rPr>
              <a:t>for </a:t>
            </a:r>
            <a:r>
              <a:rPr lang="en-GB" sz="2200" dirty="0" err="1">
                <a:solidFill>
                  <a:schemeClr val="tx2">
                    <a:lumMod val="50000"/>
                    <a:lumOff val="50000"/>
                  </a:schemeClr>
                </a:solidFill>
              </a:rPr>
              <a:t>emp_row</a:t>
            </a:r>
            <a:r>
              <a:rPr lang="en-GB" sz="2200" dirty="0">
                <a:solidFill>
                  <a:schemeClr val="tx2">
                    <a:lumMod val="50000"/>
                    <a:lumOff val="50000"/>
                  </a:schemeClr>
                </a:solidFill>
              </a:rPr>
              <a:t> in </a:t>
            </a:r>
            <a:r>
              <a:rPr lang="en-GB" sz="2200" dirty="0" err="1">
                <a:solidFill>
                  <a:schemeClr val="tx2">
                    <a:lumMod val="50000"/>
                    <a:lumOff val="50000"/>
                  </a:schemeClr>
                </a:solidFill>
              </a:rPr>
              <a:t>all_emp_rows</a:t>
            </a:r>
            <a:r>
              <a:rPr lang="en-GB" sz="2200" dirty="0">
                <a:solidFill>
                  <a:schemeClr val="tx2">
                    <a:lumMod val="50000"/>
                    <a:lumOff val="50000"/>
                  </a:schemeClr>
                </a:solidFill>
              </a:rPr>
              <a:t>:</a:t>
            </a:r>
          </a:p>
          <a:p>
            <a:pPr indent="1071563"/>
            <a:r>
              <a:rPr lang="en-GB" sz="2200" dirty="0">
                <a:solidFill>
                  <a:schemeClr val="tx2">
                    <a:lumMod val="50000"/>
                    <a:lumOff val="50000"/>
                  </a:schemeClr>
                </a:solidFill>
              </a:rPr>
              <a:t>    </a:t>
            </a:r>
            <a:r>
              <a:rPr lang="en-GB" sz="2200" dirty="0" err="1" smtClean="0">
                <a:solidFill>
                  <a:schemeClr val="tx2">
                    <a:lumMod val="50000"/>
                    <a:lumOff val="50000"/>
                  </a:schemeClr>
                </a:solidFill>
              </a:rPr>
              <a:t>empname</a:t>
            </a:r>
            <a:r>
              <a:rPr lang="en-GB" sz="2200" dirty="0">
                <a:solidFill>
                  <a:schemeClr val="tx2">
                    <a:lumMod val="50000"/>
                    <a:lumOff val="50000"/>
                  </a:schemeClr>
                </a:solidFill>
              </a:rPr>
              <a:t> = </a:t>
            </a:r>
            <a:r>
              <a:rPr lang="en-GB" sz="2200" dirty="0" err="1">
                <a:solidFill>
                  <a:schemeClr val="tx2">
                    <a:lumMod val="50000"/>
                    <a:lumOff val="50000"/>
                  </a:schemeClr>
                </a:solidFill>
              </a:rPr>
              <a:t>emp_row</a:t>
            </a:r>
            <a:r>
              <a:rPr lang="en-GB" sz="2200" dirty="0">
                <a:solidFill>
                  <a:schemeClr val="tx2">
                    <a:lumMod val="50000"/>
                    <a:lumOff val="50000"/>
                  </a:schemeClr>
                </a:solidFill>
              </a:rPr>
              <a:t>[0]</a:t>
            </a:r>
          </a:p>
          <a:p>
            <a:pPr indent="1071563"/>
            <a:r>
              <a:rPr lang="en-GB" sz="2200" dirty="0">
                <a:solidFill>
                  <a:schemeClr val="tx2">
                    <a:lumMod val="50000"/>
                    <a:lumOff val="50000"/>
                  </a:schemeClr>
                </a:solidFill>
              </a:rPr>
              <a:t>    </a:t>
            </a:r>
            <a:r>
              <a:rPr lang="en-GB" sz="2200" dirty="0" err="1">
                <a:solidFill>
                  <a:schemeClr val="tx2">
                    <a:lumMod val="50000"/>
                    <a:lumOff val="50000"/>
                  </a:schemeClr>
                </a:solidFill>
              </a:rPr>
              <a:t>deptno</a:t>
            </a:r>
            <a:r>
              <a:rPr lang="en-GB" sz="2200" dirty="0">
                <a:solidFill>
                  <a:schemeClr val="tx2">
                    <a:lumMod val="50000"/>
                    <a:lumOff val="50000"/>
                  </a:schemeClr>
                </a:solidFill>
              </a:rPr>
              <a:t> = </a:t>
            </a:r>
            <a:r>
              <a:rPr lang="en-GB" sz="2200" dirty="0" err="1">
                <a:solidFill>
                  <a:schemeClr val="tx2">
                    <a:lumMod val="50000"/>
                    <a:lumOff val="50000"/>
                  </a:schemeClr>
                </a:solidFill>
              </a:rPr>
              <a:t>emp_row</a:t>
            </a:r>
            <a:r>
              <a:rPr lang="en-GB" sz="2200" dirty="0">
                <a:solidFill>
                  <a:schemeClr val="tx2">
                    <a:lumMod val="50000"/>
                    <a:lumOff val="50000"/>
                  </a:schemeClr>
                </a:solidFill>
              </a:rPr>
              <a:t>[1]</a:t>
            </a:r>
          </a:p>
          <a:p>
            <a:pPr indent="1071563"/>
            <a:r>
              <a:rPr lang="en-GB" sz="2200" dirty="0">
                <a:solidFill>
                  <a:schemeClr val="tx2">
                    <a:lumMod val="50000"/>
                    <a:lumOff val="50000"/>
                  </a:schemeClr>
                </a:solidFill>
              </a:rPr>
              <a:t>    </a:t>
            </a:r>
            <a:r>
              <a:rPr lang="en-GB" sz="2200" dirty="0" err="1">
                <a:solidFill>
                  <a:schemeClr val="tx2">
                    <a:lumMod val="50000"/>
                    <a:lumOff val="50000"/>
                  </a:schemeClr>
                </a:solidFill>
              </a:rPr>
              <a:t>monthly_sal</a:t>
            </a:r>
            <a:r>
              <a:rPr lang="en-GB" sz="2200" dirty="0">
                <a:solidFill>
                  <a:schemeClr val="tx2">
                    <a:lumMod val="50000"/>
                    <a:lumOff val="50000"/>
                  </a:schemeClr>
                </a:solidFill>
              </a:rPr>
              <a:t> = </a:t>
            </a:r>
            <a:r>
              <a:rPr lang="en-GB" sz="2200" dirty="0" err="1">
                <a:solidFill>
                  <a:schemeClr val="tx2">
                    <a:lumMod val="50000"/>
                    <a:lumOff val="50000"/>
                  </a:schemeClr>
                </a:solidFill>
              </a:rPr>
              <a:t>emp_row</a:t>
            </a:r>
            <a:r>
              <a:rPr lang="en-GB" sz="2200" dirty="0">
                <a:solidFill>
                  <a:schemeClr val="tx2">
                    <a:lumMod val="50000"/>
                    <a:lumOff val="50000"/>
                  </a:schemeClr>
                </a:solidFill>
              </a:rPr>
              <a:t>[2]</a:t>
            </a:r>
          </a:p>
          <a:p>
            <a:pPr indent="1071563"/>
            <a:r>
              <a:rPr lang="en-GB" sz="2200" dirty="0">
                <a:solidFill>
                  <a:schemeClr val="tx2">
                    <a:lumMod val="50000"/>
                    <a:lumOff val="50000"/>
                  </a:schemeClr>
                </a:solidFill>
              </a:rPr>
              <a:t>    print</a:t>
            </a:r>
            <a:r>
              <a:rPr lang="en-GB" sz="2200" dirty="0" smtClean="0">
                <a:solidFill>
                  <a:schemeClr val="tx2">
                    <a:lumMod val="50000"/>
                    <a:lumOff val="50000"/>
                  </a:schemeClr>
                </a:solidFill>
              </a:rPr>
              <a:t>(</a:t>
            </a:r>
            <a:r>
              <a:rPr lang="en-GB" sz="2200" dirty="0">
                <a:solidFill>
                  <a:schemeClr val="tx2">
                    <a:lumMod val="50000"/>
                    <a:lumOff val="50000"/>
                  </a:schemeClr>
                </a:solidFill>
              </a:rPr>
              <a:t>"</a:t>
            </a:r>
            <a:r>
              <a:rPr lang="en-GB" sz="2200" dirty="0" smtClean="0">
                <a:solidFill>
                  <a:schemeClr val="tx2">
                    <a:lumMod val="50000"/>
                    <a:lumOff val="50000"/>
                  </a:schemeClr>
                </a:solidFill>
              </a:rPr>
              <a:t>{</a:t>
            </a:r>
            <a:r>
              <a:rPr lang="en-GB" sz="2200" dirty="0">
                <a:solidFill>
                  <a:schemeClr val="tx2">
                    <a:lumMod val="50000"/>
                    <a:lumOff val="50000"/>
                  </a:schemeClr>
                </a:solidFill>
              </a:rPr>
              <a:t>0}\t{1}\t{2</a:t>
            </a:r>
            <a:r>
              <a:rPr lang="en-GB" sz="2200" dirty="0" smtClean="0">
                <a:solidFill>
                  <a:schemeClr val="tx2">
                    <a:lumMod val="50000"/>
                    <a:lumOff val="50000"/>
                  </a:schemeClr>
                </a:solidFill>
              </a:rPr>
              <a:t>}".</a:t>
            </a:r>
            <a:r>
              <a:rPr lang="en-GB" sz="2200" dirty="0">
                <a:solidFill>
                  <a:schemeClr val="tx2">
                    <a:lumMod val="50000"/>
                    <a:lumOff val="50000"/>
                  </a:schemeClr>
                </a:solidFill>
              </a:rPr>
              <a:t>format(</a:t>
            </a:r>
            <a:r>
              <a:rPr lang="en-GB" sz="2200" dirty="0" err="1">
                <a:solidFill>
                  <a:schemeClr val="tx2">
                    <a:lumMod val="50000"/>
                    <a:lumOff val="50000"/>
                  </a:schemeClr>
                </a:solidFill>
              </a:rPr>
              <a:t>empname</a:t>
            </a:r>
            <a:r>
              <a:rPr lang="en-GB" sz="2200" dirty="0">
                <a:solidFill>
                  <a:schemeClr val="tx2">
                    <a:lumMod val="50000"/>
                    <a:lumOff val="50000"/>
                  </a:schemeClr>
                </a:solidFill>
              </a:rPr>
              <a:t>, </a:t>
            </a:r>
            <a:r>
              <a:rPr lang="en-GB" sz="2200" dirty="0" err="1">
                <a:solidFill>
                  <a:schemeClr val="tx2">
                    <a:lumMod val="50000"/>
                    <a:lumOff val="50000"/>
                  </a:schemeClr>
                </a:solidFill>
              </a:rPr>
              <a:t>deptno</a:t>
            </a:r>
            <a:r>
              <a:rPr lang="en-GB" sz="2200" dirty="0">
                <a:solidFill>
                  <a:schemeClr val="tx2">
                    <a:lumMod val="50000"/>
                    <a:lumOff val="50000"/>
                  </a:schemeClr>
                </a:solidFill>
              </a:rPr>
              <a:t>, </a:t>
            </a:r>
            <a:r>
              <a:rPr lang="en-GB" sz="2200" dirty="0" err="1">
                <a:solidFill>
                  <a:schemeClr val="tx2">
                    <a:lumMod val="50000"/>
                    <a:lumOff val="50000"/>
                  </a:schemeClr>
                </a:solidFill>
              </a:rPr>
              <a:t>monthly_sal</a:t>
            </a:r>
            <a:r>
              <a:rPr lang="en-GB" sz="2200" dirty="0" smtClean="0">
                <a:solidFill>
                  <a:schemeClr val="tx2">
                    <a:lumMod val="50000"/>
                    <a:lumOff val="50000"/>
                  </a:schemeClr>
                </a:solidFill>
              </a:rPr>
              <a:t>))</a:t>
            </a:r>
          </a:p>
          <a:p>
            <a:pPr indent="1071563"/>
            <a:endParaRPr lang="en-GB" sz="1200" dirty="0">
              <a:solidFill>
                <a:schemeClr val="tx2">
                  <a:lumMod val="50000"/>
                  <a:lumOff val="50000"/>
                </a:schemeClr>
              </a:solidFill>
            </a:endParaRPr>
          </a:p>
          <a:p>
            <a:r>
              <a:rPr lang="en-GB" sz="2400" dirty="0" smtClean="0"/>
              <a:t>Here we are getting the user to input a </a:t>
            </a:r>
            <a:r>
              <a:rPr lang="en-GB" sz="2400" dirty="0" err="1" smtClean="0"/>
              <a:t>dept</a:t>
            </a:r>
            <a:r>
              <a:rPr lang="en-GB" sz="2400" dirty="0" smtClean="0"/>
              <a:t> and a minimum monthly salary and passing both these variables to the SQL query.</a:t>
            </a:r>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a:t>
            </a:r>
            <a:r>
              <a:rPr lang="en-US" sz="1000" dirty="0"/>
              <a:t>r</a:t>
            </a:r>
            <a:r>
              <a:rPr lang="en-US" sz="1000" dirty="0" smtClean="0"/>
              <a:t>etrieve data from a SQL database</a:t>
            </a:r>
            <a:endParaRPr lang="en-US" sz="1000" dirty="0"/>
          </a:p>
          <a:p>
            <a:endParaRPr lang="en-US" sz="1000" dirty="0" smtClean="0"/>
          </a:p>
        </p:txBody>
      </p:sp>
    </p:spTree>
    <p:extLst>
      <p:ext uri="{BB962C8B-B14F-4D97-AF65-F5344CB8AC3E}">
        <p14:creationId xmlns:p14="http://schemas.microsoft.com/office/powerpoint/2010/main" val="360494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666" y="385823"/>
            <a:ext cx="9922033" cy="567477"/>
          </a:xfrm>
        </p:spPr>
        <p:txBody>
          <a:bodyPr>
            <a:normAutofit/>
          </a:bodyPr>
          <a:lstStyle/>
          <a:p>
            <a:r>
              <a:rPr lang="en-GB" dirty="0" smtClean="0">
                <a:solidFill>
                  <a:srgbClr val="FF0000"/>
                </a:solidFill>
              </a:rPr>
              <a:t>Selecting from multiple tables</a:t>
            </a:r>
            <a:endParaRPr lang="en-GB" dirty="0">
              <a:solidFill>
                <a:srgbClr val="FF0000"/>
              </a:solidFill>
            </a:endParaRPr>
          </a:p>
        </p:txBody>
      </p:sp>
      <p:sp>
        <p:nvSpPr>
          <p:cNvPr id="7" name="Rectangle 6"/>
          <p:cNvSpPr/>
          <p:nvPr/>
        </p:nvSpPr>
        <p:spPr>
          <a:xfrm>
            <a:off x="364966" y="1093000"/>
            <a:ext cx="9933941" cy="4893647"/>
          </a:xfrm>
          <a:prstGeom prst="rect">
            <a:avLst/>
          </a:prstGeom>
        </p:spPr>
        <p:txBody>
          <a:bodyPr wrap="square">
            <a:spAutoFit/>
          </a:bodyPr>
          <a:lstStyle/>
          <a:p>
            <a:r>
              <a:rPr lang="en-GB" sz="2400" dirty="0" smtClean="0">
                <a:solidFill>
                  <a:schemeClr val="tx2">
                    <a:lumMod val="50000"/>
                    <a:lumOff val="50000"/>
                  </a:schemeClr>
                </a:solidFill>
              </a:rPr>
              <a:t>	</a:t>
            </a:r>
            <a:r>
              <a:rPr lang="en-GB" sz="2400" dirty="0" err="1" smtClean="0">
                <a:solidFill>
                  <a:schemeClr val="tx2">
                    <a:lumMod val="50000"/>
                    <a:lumOff val="50000"/>
                  </a:schemeClr>
                </a:solidFill>
              </a:rPr>
              <a:t>sql_query</a:t>
            </a:r>
            <a:r>
              <a:rPr lang="en-GB" sz="2400" dirty="0" smtClean="0">
                <a:solidFill>
                  <a:schemeClr val="tx2">
                    <a:lumMod val="50000"/>
                    <a:lumOff val="50000"/>
                  </a:schemeClr>
                </a:solidFill>
              </a:rPr>
              <a:t> </a:t>
            </a:r>
            <a:r>
              <a:rPr lang="en-GB" sz="2400" dirty="0">
                <a:solidFill>
                  <a:schemeClr val="tx2">
                    <a:lumMod val="50000"/>
                    <a:lumOff val="50000"/>
                  </a:schemeClr>
                </a:solidFill>
              </a:rPr>
              <a:t>= "SELECT </a:t>
            </a:r>
            <a:r>
              <a:rPr lang="en-GB" sz="2400" dirty="0" err="1">
                <a:solidFill>
                  <a:schemeClr val="tx2">
                    <a:lumMod val="50000"/>
                    <a:lumOff val="50000"/>
                  </a:schemeClr>
                </a:solidFill>
              </a:rPr>
              <a:t>ename</a:t>
            </a:r>
            <a:r>
              <a:rPr lang="en-GB" sz="2400" dirty="0">
                <a:solidFill>
                  <a:schemeClr val="tx2">
                    <a:lumMod val="50000"/>
                    <a:lumOff val="50000"/>
                  </a:schemeClr>
                </a:solidFill>
              </a:rPr>
              <a:t>, name \</a:t>
            </a:r>
            <a:br>
              <a:rPr lang="en-GB" sz="2400" dirty="0">
                <a:solidFill>
                  <a:schemeClr val="tx2">
                    <a:lumMod val="50000"/>
                    <a:lumOff val="50000"/>
                  </a:schemeClr>
                </a:solidFill>
              </a:rPr>
            </a:br>
            <a:r>
              <a:rPr lang="en-GB" sz="2400" dirty="0">
                <a:solidFill>
                  <a:schemeClr val="tx2">
                    <a:lumMod val="50000"/>
                    <a:lumOff val="50000"/>
                  </a:schemeClr>
                </a:solidFill>
              </a:rPr>
              <a:t>             </a:t>
            </a:r>
            <a:r>
              <a:rPr lang="en-GB" sz="2400" dirty="0" smtClean="0">
                <a:solidFill>
                  <a:schemeClr val="tx2">
                    <a:lumMod val="50000"/>
                    <a:lumOff val="50000"/>
                  </a:schemeClr>
                </a:solidFill>
              </a:rPr>
              <a:t>	        FROM </a:t>
            </a:r>
            <a:r>
              <a:rPr lang="en-GB" sz="2400" dirty="0">
                <a:solidFill>
                  <a:schemeClr val="tx2">
                    <a:lumMod val="50000"/>
                    <a:lumOff val="50000"/>
                  </a:schemeClr>
                </a:solidFill>
              </a:rPr>
              <a:t>customer </a:t>
            </a:r>
            <a:r>
              <a:rPr lang="en-GB" sz="2400" dirty="0" smtClean="0">
                <a:solidFill>
                  <a:schemeClr val="tx2">
                    <a:lumMod val="50000"/>
                    <a:lumOff val="50000"/>
                  </a:schemeClr>
                </a:solidFill>
              </a:rPr>
              <a:t>c \</a:t>
            </a:r>
            <a:r>
              <a:rPr lang="en-GB" sz="2400" dirty="0">
                <a:solidFill>
                  <a:schemeClr val="tx2">
                    <a:lumMod val="50000"/>
                    <a:lumOff val="50000"/>
                  </a:schemeClr>
                </a:solidFill>
              </a:rPr>
              <a:t/>
            </a:r>
            <a:br>
              <a:rPr lang="en-GB" sz="2400" dirty="0">
                <a:solidFill>
                  <a:schemeClr val="tx2">
                    <a:lumMod val="50000"/>
                    <a:lumOff val="50000"/>
                  </a:schemeClr>
                </a:solidFill>
              </a:rPr>
            </a:br>
            <a:r>
              <a:rPr lang="en-GB" sz="2400" dirty="0">
                <a:solidFill>
                  <a:schemeClr val="tx2">
                    <a:lumMod val="50000"/>
                    <a:lumOff val="50000"/>
                  </a:schemeClr>
                </a:solidFill>
              </a:rPr>
              <a:t>                		 </a:t>
            </a:r>
            <a:r>
              <a:rPr lang="en-GB" sz="2400" dirty="0" smtClean="0">
                <a:solidFill>
                  <a:schemeClr val="tx2">
                    <a:lumMod val="50000"/>
                    <a:lumOff val="50000"/>
                  </a:schemeClr>
                </a:solidFill>
              </a:rPr>
              <a:t>      INNER </a:t>
            </a:r>
            <a:r>
              <a:rPr lang="en-GB" sz="2400" dirty="0">
                <a:solidFill>
                  <a:schemeClr val="tx2">
                    <a:lumMod val="50000"/>
                    <a:lumOff val="50000"/>
                  </a:schemeClr>
                </a:solidFill>
              </a:rPr>
              <a:t>JOIN </a:t>
            </a:r>
            <a:r>
              <a:rPr lang="en-GB" sz="2400" dirty="0" err="1">
                <a:solidFill>
                  <a:schemeClr val="tx2">
                    <a:lumMod val="50000"/>
                    <a:lumOff val="50000"/>
                  </a:schemeClr>
                </a:solidFill>
              </a:rPr>
              <a:t>emp</a:t>
            </a:r>
            <a:r>
              <a:rPr lang="en-GB" sz="2400" dirty="0">
                <a:solidFill>
                  <a:schemeClr val="tx2">
                    <a:lumMod val="50000"/>
                    <a:lumOff val="50000"/>
                  </a:schemeClr>
                </a:solidFill>
              </a:rPr>
              <a:t> e ON </a:t>
            </a:r>
            <a:r>
              <a:rPr lang="en-GB" sz="2400" dirty="0" err="1">
                <a:solidFill>
                  <a:schemeClr val="tx2">
                    <a:lumMod val="50000"/>
                    <a:lumOff val="50000"/>
                  </a:schemeClr>
                </a:solidFill>
              </a:rPr>
              <a:t>c.repid</a:t>
            </a:r>
            <a:r>
              <a:rPr lang="en-GB" sz="2400" dirty="0">
                <a:solidFill>
                  <a:schemeClr val="tx2">
                    <a:lumMod val="50000"/>
                    <a:lumOff val="50000"/>
                  </a:schemeClr>
                </a:solidFill>
              </a:rPr>
              <a:t> = </a:t>
            </a:r>
            <a:r>
              <a:rPr lang="en-GB" sz="2400" dirty="0" err="1">
                <a:solidFill>
                  <a:schemeClr val="tx2">
                    <a:lumMod val="50000"/>
                    <a:lumOff val="50000"/>
                  </a:schemeClr>
                </a:solidFill>
              </a:rPr>
              <a:t>e.empno</a:t>
            </a:r>
            <a:r>
              <a:rPr lang="en-GB" sz="2400" dirty="0">
                <a:solidFill>
                  <a:schemeClr val="tx2">
                    <a:lumMod val="50000"/>
                    <a:lumOff val="50000"/>
                  </a:schemeClr>
                </a:solidFill>
              </a:rPr>
              <a:t> \</a:t>
            </a:r>
            <a:br>
              <a:rPr lang="en-GB" sz="2400" dirty="0">
                <a:solidFill>
                  <a:schemeClr val="tx2">
                    <a:lumMod val="50000"/>
                    <a:lumOff val="50000"/>
                  </a:schemeClr>
                </a:solidFill>
              </a:rPr>
            </a:br>
            <a:r>
              <a:rPr lang="en-GB" sz="2400" dirty="0">
                <a:solidFill>
                  <a:schemeClr val="tx2">
                    <a:lumMod val="50000"/>
                    <a:lumOff val="50000"/>
                  </a:schemeClr>
                </a:solidFill>
              </a:rPr>
              <a:t>             </a:t>
            </a:r>
            <a:r>
              <a:rPr lang="en-GB" sz="2400" dirty="0" smtClean="0">
                <a:solidFill>
                  <a:schemeClr val="tx2">
                    <a:lumMod val="50000"/>
                    <a:lumOff val="50000"/>
                  </a:schemeClr>
                </a:solidFill>
              </a:rPr>
              <a:t>	        ORDER </a:t>
            </a:r>
            <a:r>
              <a:rPr lang="en-GB" sz="2400" dirty="0">
                <a:solidFill>
                  <a:schemeClr val="tx2">
                    <a:lumMod val="50000"/>
                    <a:lumOff val="50000"/>
                  </a:schemeClr>
                </a:solidFill>
              </a:rPr>
              <a:t>BY </a:t>
            </a:r>
            <a:r>
              <a:rPr lang="en-GB" sz="2400" dirty="0" err="1">
                <a:solidFill>
                  <a:schemeClr val="tx2">
                    <a:lumMod val="50000"/>
                    <a:lumOff val="50000"/>
                  </a:schemeClr>
                </a:solidFill>
              </a:rPr>
              <a:t>ename</a:t>
            </a:r>
            <a:r>
              <a:rPr lang="en-GB" sz="2400" dirty="0">
                <a:solidFill>
                  <a:schemeClr val="tx2">
                    <a:lumMod val="50000"/>
                    <a:lumOff val="50000"/>
                  </a:schemeClr>
                </a:solidFill>
              </a:rPr>
              <a:t>"</a:t>
            </a:r>
            <a:br>
              <a:rPr lang="en-GB" sz="2400" dirty="0">
                <a:solidFill>
                  <a:schemeClr val="tx2">
                    <a:lumMod val="50000"/>
                    <a:lumOff val="50000"/>
                  </a:schemeClr>
                </a:solidFill>
              </a:rPr>
            </a:br>
            <a:r>
              <a:rPr lang="en-GB" sz="2400" dirty="0" smtClean="0">
                <a:solidFill>
                  <a:schemeClr val="tx2">
                    <a:lumMod val="50000"/>
                    <a:lumOff val="50000"/>
                  </a:schemeClr>
                </a:solidFill>
              </a:rPr>
              <a:t>	</a:t>
            </a:r>
            <a:r>
              <a:rPr lang="en-GB" sz="2400" dirty="0" err="1" smtClean="0">
                <a:solidFill>
                  <a:schemeClr val="tx2">
                    <a:lumMod val="50000"/>
                    <a:lumOff val="50000"/>
                  </a:schemeClr>
                </a:solidFill>
              </a:rPr>
              <a:t>cursor.execute</a:t>
            </a:r>
            <a:r>
              <a:rPr lang="en-GB" sz="2400" dirty="0" smtClean="0">
                <a:solidFill>
                  <a:schemeClr val="tx2">
                    <a:lumMod val="50000"/>
                    <a:lumOff val="50000"/>
                  </a:schemeClr>
                </a:solidFill>
              </a:rPr>
              <a:t>(</a:t>
            </a:r>
            <a:r>
              <a:rPr lang="en-GB" sz="2400" dirty="0" err="1" smtClean="0">
                <a:solidFill>
                  <a:schemeClr val="tx2">
                    <a:lumMod val="50000"/>
                    <a:lumOff val="50000"/>
                  </a:schemeClr>
                </a:solidFill>
              </a:rPr>
              <a:t>sql_query</a:t>
            </a:r>
            <a:r>
              <a:rPr lang="en-GB" sz="2400" dirty="0">
                <a:solidFill>
                  <a:schemeClr val="tx2">
                    <a:lumMod val="50000"/>
                    <a:lumOff val="50000"/>
                  </a:schemeClr>
                </a:solidFill>
              </a:rPr>
              <a:t>)</a:t>
            </a:r>
            <a:br>
              <a:rPr lang="en-GB" sz="2400" dirty="0">
                <a:solidFill>
                  <a:schemeClr val="tx2">
                    <a:lumMod val="50000"/>
                    <a:lumOff val="50000"/>
                  </a:schemeClr>
                </a:solidFill>
              </a:rPr>
            </a:br>
            <a:r>
              <a:rPr lang="en-GB" sz="2400" dirty="0" smtClean="0">
                <a:solidFill>
                  <a:schemeClr val="tx2">
                    <a:lumMod val="50000"/>
                    <a:lumOff val="50000"/>
                  </a:schemeClr>
                </a:solidFill>
              </a:rPr>
              <a:t>	</a:t>
            </a:r>
            <a:r>
              <a:rPr lang="en-GB" sz="2400" dirty="0" err="1" smtClean="0">
                <a:solidFill>
                  <a:schemeClr val="tx2">
                    <a:lumMod val="50000"/>
                    <a:lumOff val="50000"/>
                  </a:schemeClr>
                </a:solidFill>
              </a:rPr>
              <a:t>all_rows</a:t>
            </a:r>
            <a:r>
              <a:rPr lang="en-GB" sz="2400" dirty="0" smtClean="0">
                <a:solidFill>
                  <a:schemeClr val="tx2">
                    <a:lumMod val="50000"/>
                    <a:lumOff val="50000"/>
                  </a:schemeClr>
                </a:solidFill>
              </a:rPr>
              <a:t> </a:t>
            </a:r>
            <a:r>
              <a:rPr lang="en-GB" sz="2400" dirty="0">
                <a:solidFill>
                  <a:schemeClr val="tx2">
                    <a:lumMod val="50000"/>
                    <a:lumOff val="50000"/>
                  </a:schemeClr>
                </a:solidFill>
              </a:rPr>
              <a:t>= </a:t>
            </a:r>
            <a:r>
              <a:rPr lang="en-GB" sz="2400" dirty="0" err="1">
                <a:solidFill>
                  <a:schemeClr val="tx2">
                    <a:lumMod val="50000"/>
                    <a:lumOff val="50000"/>
                  </a:schemeClr>
                </a:solidFill>
              </a:rPr>
              <a:t>cursor.fetchall</a:t>
            </a:r>
            <a:r>
              <a:rPr lang="en-GB" sz="2400" dirty="0" smtClean="0">
                <a:solidFill>
                  <a:schemeClr val="tx2">
                    <a:lumMod val="50000"/>
                    <a:lumOff val="50000"/>
                  </a:schemeClr>
                </a:solidFill>
              </a:rPr>
              <a:t>()</a:t>
            </a:r>
            <a:r>
              <a:rPr lang="en-GB" sz="2400" dirty="0">
                <a:solidFill>
                  <a:schemeClr val="tx2">
                    <a:lumMod val="50000"/>
                    <a:lumOff val="50000"/>
                  </a:schemeClr>
                </a:solidFill>
              </a:rPr>
              <a:t/>
            </a:r>
            <a:br>
              <a:rPr lang="en-GB" sz="2400" dirty="0">
                <a:solidFill>
                  <a:schemeClr val="tx2">
                    <a:lumMod val="50000"/>
                    <a:lumOff val="50000"/>
                  </a:schemeClr>
                </a:solidFill>
              </a:rPr>
            </a:br>
            <a:r>
              <a:rPr lang="en-GB" sz="2400" dirty="0" smtClean="0">
                <a:solidFill>
                  <a:schemeClr val="tx2">
                    <a:lumMod val="50000"/>
                    <a:lumOff val="50000"/>
                  </a:schemeClr>
                </a:solidFill>
              </a:rPr>
              <a:t>	for </a:t>
            </a:r>
            <a:r>
              <a:rPr lang="en-GB" sz="2400" dirty="0">
                <a:solidFill>
                  <a:schemeClr val="tx2">
                    <a:lumMod val="50000"/>
                    <a:lumOff val="50000"/>
                  </a:schemeClr>
                </a:solidFill>
              </a:rPr>
              <a:t>row in </a:t>
            </a:r>
            <a:r>
              <a:rPr lang="en-GB" sz="2400" dirty="0" err="1">
                <a:solidFill>
                  <a:schemeClr val="tx2">
                    <a:lumMod val="50000"/>
                    <a:lumOff val="50000"/>
                  </a:schemeClr>
                </a:solidFill>
              </a:rPr>
              <a:t>all_rows</a:t>
            </a:r>
            <a:r>
              <a:rPr lang="en-GB" sz="2400" dirty="0">
                <a:solidFill>
                  <a:schemeClr val="tx2">
                    <a:lumMod val="50000"/>
                    <a:lumOff val="50000"/>
                  </a:schemeClr>
                </a:solidFill>
              </a:rPr>
              <a:t>:</a:t>
            </a:r>
            <a:br>
              <a:rPr lang="en-GB" sz="2400" dirty="0">
                <a:solidFill>
                  <a:schemeClr val="tx2">
                    <a:lumMod val="50000"/>
                    <a:lumOff val="50000"/>
                  </a:schemeClr>
                </a:solidFill>
              </a:rPr>
            </a:br>
            <a:r>
              <a:rPr lang="en-GB" sz="2400" dirty="0">
                <a:solidFill>
                  <a:schemeClr val="tx2">
                    <a:lumMod val="50000"/>
                    <a:lumOff val="50000"/>
                  </a:schemeClr>
                </a:solidFill>
              </a:rPr>
              <a:t>    </a:t>
            </a:r>
            <a:r>
              <a:rPr lang="en-GB" sz="2400" dirty="0" smtClean="0">
                <a:solidFill>
                  <a:schemeClr val="tx2">
                    <a:lumMod val="50000"/>
                    <a:lumOff val="50000"/>
                  </a:schemeClr>
                </a:solidFill>
              </a:rPr>
              <a:t>		</a:t>
            </a:r>
            <a:r>
              <a:rPr lang="en-GB" sz="2400" dirty="0" err="1" smtClean="0">
                <a:solidFill>
                  <a:schemeClr val="tx2">
                    <a:lumMod val="50000"/>
                    <a:lumOff val="50000"/>
                  </a:schemeClr>
                </a:solidFill>
              </a:rPr>
              <a:t>repname</a:t>
            </a:r>
            <a:r>
              <a:rPr lang="en-GB" sz="2400" dirty="0" smtClean="0">
                <a:solidFill>
                  <a:schemeClr val="tx2">
                    <a:lumMod val="50000"/>
                    <a:lumOff val="50000"/>
                  </a:schemeClr>
                </a:solidFill>
              </a:rPr>
              <a:t> </a:t>
            </a:r>
            <a:r>
              <a:rPr lang="en-GB" sz="2400" dirty="0">
                <a:solidFill>
                  <a:schemeClr val="tx2">
                    <a:lumMod val="50000"/>
                    <a:lumOff val="50000"/>
                  </a:schemeClr>
                </a:solidFill>
              </a:rPr>
              <a:t>= row[0]</a:t>
            </a:r>
            <a:br>
              <a:rPr lang="en-GB" sz="2400" dirty="0">
                <a:solidFill>
                  <a:schemeClr val="tx2">
                    <a:lumMod val="50000"/>
                    <a:lumOff val="50000"/>
                  </a:schemeClr>
                </a:solidFill>
              </a:rPr>
            </a:br>
            <a:r>
              <a:rPr lang="en-GB" sz="2400" dirty="0">
                <a:solidFill>
                  <a:schemeClr val="tx2">
                    <a:lumMod val="50000"/>
                    <a:lumOff val="50000"/>
                  </a:schemeClr>
                </a:solidFill>
              </a:rPr>
              <a:t>    </a:t>
            </a:r>
            <a:r>
              <a:rPr lang="en-GB" sz="2400" dirty="0" smtClean="0">
                <a:solidFill>
                  <a:schemeClr val="tx2">
                    <a:lumMod val="50000"/>
                    <a:lumOff val="50000"/>
                  </a:schemeClr>
                </a:solidFill>
              </a:rPr>
              <a:t>		</a:t>
            </a:r>
            <a:r>
              <a:rPr lang="en-GB" sz="2400" dirty="0" err="1" smtClean="0">
                <a:solidFill>
                  <a:schemeClr val="tx2">
                    <a:lumMod val="50000"/>
                    <a:lumOff val="50000"/>
                  </a:schemeClr>
                </a:solidFill>
              </a:rPr>
              <a:t>custname</a:t>
            </a:r>
            <a:r>
              <a:rPr lang="en-GB" sz="2400" dirty="0" smtClean="0">
                <a:solidFill>
                  <a:schemeClr val="tx2">
                    <a:lumMod val="50000"/>
                    <a:lumOff val="50000"/>
                  </a:schemeClr>
                </a:solidFill>
              </a:rPr>
              <a:t> </a:t>
            </a:r>
            <a:r>
              <a:rPr lang="en-GB" sz="2400" dirty="0">
                <a:solidFill>
                  <a:schemeClr val="tx2">
                    <a:lumMod val="50000"/>
                    <a:lumOff val="50000"/>
                  </a:schemeClr>
                </a:solidFill>
              </a:rPr>
              <a:t>= row[1]</a:t>
            </a:r>
            <a:br>
              <a:rPr lang="en-GB" sz="2400" dirty="0">
                <a:solidFill>
                  <a:schemeClr val="tx2">
                    <a:lumMod val="50000"/>
                    <a:lumOff val="50000"/>
                  </a:schemeClr>
                </a:solidFill>
              </a:rPr>
            </a:br>
            <a:r>
              <a:rPr lang="en-GB" sz="2400" dirty="0">
                <a:solidFill>
                  <a:schemeClr val="tx2">
                    <a:lumMod val="50000"/>
                    <a:lumOff val="50000"/>
                  </a:schemeClr>
                </a:solidFill>
              </a:rPr>
              <a:t>    </a:t>
            </a:r>
            <a:r>
              <a:rPr lang="en-GB" sz="2400" dirty="0" smtClean="0">
                <a:solidFill>
                  <a:schemeClr val="tx2">
                    <a:lumMod val="50000"/>
                    <a:lumOff val="50000"/>
                  </a:schemeClr>
                </a:solidFill>
              </a:rPr>
              <a:t>		print</a:t>
            </a:r>
            <a:r>
              <a:rPr lang="en-GB" sz="2400" dirty="0">
                <a:solidFill>
                  <a:schemeClr val="tx2">
                    <a:lumMod val="50000"/>
                    <a:lumOff val="50000"/>
                  </a:schemeClr>
                </a:solidFill>
              </a:rPr>
              <a:t>("{</a:t>
            </a:r>
            <a:r>
              <a:rPr lang="en-GB" sz="2400" dirty="0">
                <a:solidFill>
                  <a:schemeClr val="tx2">
                    <a:lumMod val="50000"/>
                    <a:lumOff val="50000"/>
                  </a:schemeClr>
                </a:solidFill>
              </a:rPr>
              <a:t>0</a:t>
            </a:r>
            <a:r>
              <a:rPr lang="en-GB" sz="2400">
                <a:solidFill>
                  <a:schemeClr val="tx2">
                    <a:lumMod val="50000"/>
                    <a:lumOff val="50000"/>
                  </a:schemeClr>
                </a:solidFill>
              </a:rPr>
              <a:t>}\</a:t>
            </a:r>
            <a:r>
              <a:rPr lang="en-GB" sz="2400" smtClean="0">
                <a:solidFill>
                  <a:schemeClr val="tx2">
                    <a:lumMod val="50000"/>
                    <a:lumOff val="50000"/>
                  </a:schemeClr>
                </a:solidFill>
              </a:rPr>
              <a:t>t{1</a:t>
            </a:r>
            <a:r>
              <a:rPr lang="en-GB" sz="2400" dirty="0" smtClean="0">
                <a:solidFill>
                  <a:schemeClr val="tx2">
                    <a:lumMod val="50000"/>
                    <a:lumOff val="50000"/>
                  </a:schemeClr>
                </a:solidFill>
              </a:rPr>
              <a:t>}".</a:t>
            </a:r>
            <a:r>
              <a:rPr lang="en-GB" sz="2400" dirty="0">
                <a:solidFill>
                  <a:schemeClr val="tx2">
                    <a:lumMod val="50000"/>
                    <a:lumOff val="50000"/>
                  </a:schemeClr>
                </a:solidFill>
              </a:rPr>
              <a:t>format(</a:t>
            </a:r>
            <a:r>
              <a:rPr lang="en-GB" sz="2400" dirty="0" err="1">
                <a:solidFill>
                  <a:schemeClr val="tx2">
                    <a:lumMod val="50000"/>
                    <a:lumOff val="50000"/>
                  </a:schemeClr>
                </a:solidFill>
              </a:rPr>
              <a:t>repname</a:t>
            </a:r>
            <a:r>
              <a:rPr lang="en-GB" sz="2400" dirty="0">
                <a:solidFill>
                  <a:schemeClr val="tx2">
                    <a:lumMod val="50000"/>
                    <a:lumOff val="50000"/>
                  </a:schemeClr>
                </a:solidFill>
              </a:rPr>
              <a:t>, </a:t>
            </a:r>
            <a:r>
              <a:rPr lang="en-GB" sz="2400" dirty="0" err="1">
                <a:solidFill>
                  <a:schemeClr val="tx2">
                    <a:lumMod val="50000"/>
                    <a:lumOff val="50000"/>
                  </a:schemeClr>
                </a:solidFill>
              </a:rPr>
              <a:t>custname</a:t>
            </a:r>
            <a:r>
              <a:rPr lang="en-GB" sz="2400" dirty="0">
                <a:solidFill>
                  <a:schemeClr val="tx2">
                    <a:lumMod val="50000"/>
                    <a:lumOff val="50000"/>
                  </a:schemeClr>
                </a:solidFill>
              </a:rPr>
              <a:t>))</a:t>
            </a:r>
            <a:r>
              <a:rPr lang="en-GB" sz="2400" dirty="0"/>
              <a:t/>
            </a:r>
            <a:br>
              <a:rPr lang="en-GB" sz="2400" dirty="0"/>
            </a:br>
            <a:endParaRPr lang="en-GB" sz="2400" dirty="0"/>
          </a:p>
          <a:p>
            <a:r>
              <a:rPr lang="en-GB" sz="2400" dirty="0" smtClean="0"/>
              <a:t>You can use any valid SQLite statements in your SQL Query including INNER JOINs, LEFT OUTER JOINS, GROUP BY, HAVING etc. </a:t>
            </a:r>
            <a:endParaRPr lang="en-GB" sz="2000" dirty="0" smtClean="0"/>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a:t>
            </a:r>
            <a:r>
              <a:rPr lang="en-US" sz="1000" dirty="0"/>
              <a:t>r</a:t>
            </a:r>
            <a:r>
              <a:rPr lang="en-US" sz="1000" dirty="0" smtClean="0"/>
              <a:t>etrieve data from a SQL database</a:t>
            </a:r>
            <a:endParaRPr lang="en-US" sz="1000" dirty="0"/>
          </a:p>
          <a:p>
            <a:endParaRPr lang="en-US" sz="1000" dirty="0" smtClean="0"/>
          </a:p>
        </p:txBody>
      </p:sp>
    </p:spTree>
    <p:extLst>
      <p:ext uri="{BB962C8B-B14F-4D97-AF65-F5344CB8AC3E}">
        <p14:creationId xmlns:p14="http://schemas.microsoft.com/office/powerpoint/2010/main" val="333313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Closing the database connection</a:t>
            </a:r>
            <a:endParaRPr lang="en-GB" dirty="0"/>
          </a:p>
        </p:txBody>
      </p:sp>
      <p:sp>
        <p:nvSpPr>
          <p:cNvPr id="7" name="Rectangle 6"/>
          <p:cNvSpPr/>
          <p:nvPr/>
        </p:nvSpPr>
        <p:spPr>
          <a:xfrm>
            <a:off x="364966" y="1093000"/>
            <a:ext cx="9933941" cy="4154984"/>
          </a:xfrm>
          <a:prstGeom prst="rect">
            <a:avLst/>
          </a:prstGeom>
        </p:spPr>
        <p:txBody>
          <a:bodyPr wrap="square">
            <a:spAutoFit/>
          </a:bodyPr>
          <a:lstStyle/>
          <a:p>
            <a:r>
              <a:rPr lang="en-GB" sz="2400" dirty="0" smtClean="0"/>
              <a:t>If you have opened a database connection in a Python script, it is good practice to close that connection at the end of the script using the command </a:t>
            </a:r>
            <a:r>
              <a:rPr lang="en-GB" sz="2400" dirty="0" err="1" smtClean="0"/>
              <a:t>db.close</a:t>
            </a:r>
            <a:r>
              <a:rPr lang="en-GB" sz="2400" dirty="0" smtClean="0"/>
              <a:t>() as shown below:</a:t>
            </a:r>
          </a:p>
          <a:p>
            <a:endParaRPr lang="en-GB" sz="2400" dirty="0" smtClean="0"/>
          </a:p>
          <a:p>
            <a:r>
              <a:rPr lang="en-GB" sz="2400" i="1" dirty="0" smtClean="0">
                <a:solidFill>
                  <a:schemeClr val="tx2">
                    <a:lumMod val="50000"/>
                    <a:lumOff val="50000"/>
                  </a:schemeClr>
                </a:solidFill>
              </a:rPr>
              <a:t>	</a:t>
            </a:r>
            <a:r>
              <a:rPr lang="en-GB" sz="2400" i="1" dirty="0" err="1" smtClean="0">
                <a:solidFill>
                  <a:schemeClr val="tx2">
                    <a:lumMod val="50000"/>
                    <a:lumOff val="50000"/>
                  </a:schemeClr>
                </a:solidFill>
              </a:rPr>
              <a:t>db</a:t>
            </a:r>
            <a:r>
              <a:rPr lang="en-GB" sz="2400" i="1" dirty="0" smtClean="0">
                <a:solidFill>
                  <a:schemeClr val="tx2">
                    <a:lumMod val="50000"/>
                    <a:lumOff val="50000"/>
                  </a:schemeClr>
                </a:solidFill>
              </a:rPr>
              <a:t> </a:t>
            </a:r>
            <a:r>
              <a:rPr lang="en-GB" sz="2400" i="1" dirty="0">
                <a:solidFill>
                  <a:schemeClr val="tx2">
                    <a:lumMod val="50000"/>
                    <a:lumOff val="50000"/>
                  </a:schemeClr>
                </a:solidFill>
              </a:rPr>
              <a:t>= sqlite3.connect('u:/</a:t>
            </a:r>
            <a:r>
              <a:rPr lang="en-GB" sz="2400" i="1" dirty="0" err="1">
                <a:solidFill>
                  <a:schemeClr val="tx2">
                    <a:lumMod val="50000"/>
                    <a:lumOff val="50000"/>
                  </a:schemeClr>
                </a:solidFill>
              </a:rPr>
              <a:t>sqlite</a:t>
            </a:r>
            <a:r>
              <a:rPr lang="en-GB" sz="2400" i="1" dirty="0">
                <a:solidFill>
                  <a:schemeClr val="tx2">
                    <a:lumMod val="50000"/>
                    <a:lumOff val="50000"/>
                  </a:schemeClr>
                </a:solidFill>
              </a:rPr>
              <a:t>/</a:t>
            </a:r>
            <a:r>
              <a:rPr lang="en-GB" sz="2400" i="1" dirty="0" err="1">
                <a:solidFill>
                  <a:schemeClr val="tx2">
                    <a:lumMod val="50000"/>
                    <a:lumOff val="50000"/>
                  </a:schemeClr>
                </a:solidFill>
              </a:rPr>
              <a:t>teaching.db</a:t>
            </a:r>
            <a:r>
              <a:rPr lang="en-GB" sz="2400" i="1" dirty="0" smtClean="0">
                <a:solidFill>
                  <a:schemeClr val="tx2">
                    <a:lumMod val="50000"/>
                    <a:lumOff val="50000"/>
                  </a:schemeClr>
                </a:solidFill>
              </a:rPr>
              <a:t>’)</a:t>
            </a:r>
          </a:p>
          <a:p>
            <a:r>
              <a:rPr lang="en-GB" sz="2400" dirty="0" smtClean="0"/>
              <a:t>	</a:t>
            </a:r>
            <a:r>
              <a:rPr lang="en-GB" sz="2400" i="1" dirty="0" smtClean="0"/>
              <a:t>.</a:t>
            </a:r>
          </a:p>
          <a:p>
            <a:r>
              <a:rPr lang="en-GB" sz="2400" i="1" dirty="0" smtClean="0"/>
              <a:t>	.</a:t>
            </a:r>
            <a:endParaRPr lang="en-GB" sz="2400" i="1" dirty="0"/>
          </a:p>
          <a:p>
            <a:r>
              <a:rPr lang="en-GB" sz="2400" i="1" dirty="0" smtClean="0"/>
              <a:t>	some python code</a:t>
            </a:r>
          </a:p>
          <a:p>
            <a:r>
              <a:rPr lang="en-GB" sz="2400" i="1" dirty="0" smtClean="0"/>
              <a:t>	.</a:t>
            </a:r>
            <a:endParaRPr lang="en-GB" sz="2400" i="1" dirty="0"/>
          </a:p>
          <a:p>
            <a:r>
              <a:rPr lang="en-GB" sz="2400" i="1" dirty="0" smtClean="0"/>
              <a:t>	.</a:t>
            </a:r>
            <a:endParaRPr lang="en-GB" sz="2400" i="1" dirty="0"/>
          </a:p>
          <a:p>
            <a:r>
              <a:rPr lang="en-GB" sz="2400" i="1" dirty="0" smtClean="0">
                <a:solidFill>
                  <a:schemeClr val="tx2">
                    <a:lumMod val="50000"/>
                    <a:lumOff val="50000"/>
                  </a:schemeClr>
                </a:solidFill>
              </a:rPr>
              <a:t>	</a:t>
            </a:r>
            <a:r>
              <a:rPr lang="en-GB" sz="2400" i="1" dirty="0" err="1" smtClean="0">
                <a:solidFill>
                  <a:schemeClr val="tx2">
                    <a:lumMod val="50000"/>
                    <a:lumOff val="50000"/>
                  </a:schemeClr>
                </a:solidFill>
              </a:rPr>
              <a:t>db.close</a:t>
            </a:r>
            <a:r>
              <a:rPr lang="en-GB" sz="2400" i="1" dirty="0" smtClean="0">
                <a:solidFill>
                  <a:schemeClr val="tx2">
                    <a:lumMod val="50000"/>
                    <a:lumOff val="50000"/>
                  </a:schemeClr>
                </a:solidFill>
              </a:rPr>
              <a:t>()</a:t>
            </a:r>
            <a:endParaRPr lang="en-GB" sz="2400" dirty="0">
              <a:solidFill>
                <a:schemeClr val="tx2">
                  <a:lumMod val="50000"/>
                  <a:lumOff val="50000"/>
                </a:schemeClr>
              </a:solidFill>
            </a:endParaRPr>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a:t>
            </a:r>
            <a:r>
              <a:rPr lang="en-US" sz="1000" dirty="0"/>
              <a:t>r</a:t>
            </a:r>
            <a:r>
              <a:rPr lang="en-US" sz="1000" dirty="0" smtClean="0"/>
              <a:t>etrieve data from a SQL database</a:t>
            </a:r>
            <a:endParaRPr lang="en-US" sz="1000" dirty="0"/>
          </a:p>
          <a:p>
            <a:endParaRPr lang="en-US" sz="1000" dirty="0" smtClean="0"/>
          </a:p>
        </p:txBody>
      </p:sp>
    </p:spTree>
    <p:extLst>
      <p:ext uri="{BB962C8B-B14F-4D97-AF65-F5344CB8AC3E}">
        <p14:creationId xmlns:p14="http://schemas.microsoft.com/office/powerpoint/2010/main" val="4052155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smtClean="0">
                <a:solidFill>
                  <a:schemeClr val="accent1"/>
                </a:solidFill>
              </a:rPr>
              <a:t>sql</a:t>
            </a:r>
            <a:r>
              <a:rPr lang="en-GB" dirty="0" smtClean="0">
                <a:solidFill>
                  <a:schemeClr val="accent1"/>
                </a:solidFill>
              </a:rPr>
              <a:t> injection attacks</a:t>
            </a:r>
            <a:endParaRPr lang="en-GB" dirty="0"/>
          </a:p>
        </p:txBody>
      </p:sp>
      <p:sp>
        <p:nvSpPr>
          <p:cNvPr id="7" name="Rectangle 6"/>
          <p:cNvSpPr/>
          <p:nvPr/>
        </p:nvSpPr>
        <p:spPr>
          <a:xfrm>
            <a:off x="364966" y="953300"/>
            <a:ext cx="10023634" cy="5262979"/>
          </a:xfrm>
          <a:prstGeom prst="rect">
            <a:avLst/>
          </a:prstGeom>
        </p:spPr>
        <p:txBody>
          <a:bodyPr wrap="square">
            <a:spAutoFit/>
          </a:bodyPr>
          <a:lstStyle/>
          <a:p>
            <a:r>
              <a:rPr lang="en-GB" sz="2400" dirty="0" smtClean="0"/>
              <a:t>When writing any code that interacts with SQL databases, we have to be mindful of the risk of SQL Injection Attacks.</a:t>
            </a:r>
          </a:p>
          <a:p>
            <a:endParaRPr lang="en-GB" sz="2400" dirty="0"/>
          </a:p>
          <a:p>
            <a:r>
              <a:rPr lang="en-GB" sz="2400" dirty="0" smtClean="0"/>
              <a:t>So, what is a SQL Injection Attack?</a:t>
            </a:r>
          </a:p>
          <a:p>
            <a:endParaRPr lang="en-GB" sz="2400" dirty="0"/>
          </a:p>
          <a:p>
            <a:r>
              <a:rPr lang="en-GB" sz="2400" dirty="0"/>
              <a:t>SQL injection is a web security vulnerability that allows an attacker to interfere with the queries that an application makes to its database. </a:t>
            </a:r>
            <a:endParaRPr lang="en-GB" sz="2400" dirty="0" smtClean="0"/>
          </a:p>
          <a:p>
            <a:endParaRPr lang="en-GB" sz="2400" dirty="0"/>
          </a:p>
          <a:p>
            <a:r>
              <a:rPr lang="en-GB" sz="2400" dirty="0" smtClean="0"/>
              <a:t>It </a:t>
            </a:r>
            <a:r>
              <a:rPr lang="en-GB" sz="2400" dirty="0"/>
              <a:t>generally allows an attacker to view data that they are not normally able to retrieve. This might include data belonging to other users, or any other data that the application itself is able to access. In many cases, an attacker can modify or delete this data, causing persistent changes to the application's content or </a:t>
            </a:r>
            <a:r>
              <a:rPr lang="en-GB" sz="2400" dirty="0" smtClean="0"/>
              <a:t>behaviour</a:t>
            </a:r>
            <a:r>
              <a:rPr lang="en-GB" sz="2400" dirty="0"/>
              <a:t>. </a:t>
            </a:r>
            <a:endParaRPr lang="en-GB" sz="2400" dirty="0" smtClean="0"/>
          </a:p>
          <a:p>
            <a:endParaRPr lang="en-GB" sz="2400" dirty="0"/>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a:t>
            </a:r>
            <a:r>
              <a:rPr lang="en-US" sz="1000" dirty="0"/>
              <a:t>r</a:t>
            </a:r>
            <a:r>
              <a:rPr lang="en-US" sz="1000" dirty="0" smtClean="0"/>
              <a:t>etrieve data from a SQL database</a:t>
            </a:r>
            <a:endParaRPr lang="en-US" sz="1000" dirty="0"/>
          </a:p>
          <a:p>
            <a:endParaRPr lang="en-US" sz="1000" dirty="0" smtClean="0"/>
          </a:p>
        </p:txBody>
      </p:sp>
    </p:spTree>
    <p:extLst>
      <p:ext uri="{BB962C8B-B14F-4D97-AF65-F5344CB8AC3E}">
        <p14:creationId xmlns:p14="http://schemas.microsoft.com/office/powerpoint/2010/main" val="2426994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smtClean="0">
                <a:solidFill>
                  <a:schemeClr val="accent1"/>
                </a:solidFill>
              </a:rPr>
              <a:t>sql</a:t>
            </a:r>
            <a:r>
              <a:rPr lang="en-GB" dirty="0" smtClean="0">
                <a:solidFill>
                  <a:schemeClr val="accent1"/>
                </a:solidFill>
              </a:rPr>
              <a:t> injection attacks</a:t>
            </a:r>
            <a:endParaRPr lang="en-GB" dirty="0"/>
          </a:p>
        </p:txBody>
      </p:sp>
      <p:sp>
        <p:nvSpPr>
          <p:cNvPr id="7" name="Rectangle 6"/>
          <p:cNvSpPr/>
          <p:nvPr/>
        </p:nvSpPr>
        <p:spPr>
          <a:xfrm>
            <a:off x="364966" y="953300"/>
            <a:ext cx="10023634" cy="3785652"/>
          </a:xfrm>
          <a:prstGeom prst="rect">
            <a:avLst/>
          </a:prstGeom>
        </p:spPr>
        <p:txBody>
          <a:bodyPr wrap="square">
            <a:spAutoFit/>
          </a:bodyPr>
          <a:lstStyle/>
          <a:p>
            <a:r>
              <a:rPr lang="en-GB" sz="2400" dirty="0"/>
              <a:t>Some common SQL injection examples include: </a:t>
            </a:r>
            <a:endParaRPr lang="en-GB" sz="2400" dirty="0" smtClean="0"/>
          </a:p>
          <a:p>
            <a:endParaRPr lang="en-GB" sz="2400" dirty="0"/>
          </a:p>
          <a:p>
            <a:pPr marL="342900" indent="-342900">
              <a:buFont typeface="Arial" panose="020B0604020202020204" pitchFamily="34" charset="0"/>
              <a:buChar char="•"/>
            </a:pPr>
            <a:r>
              <a:rPr lang="en-GB" sz="2400" dirty="0">
                <a:solidFill>
                  <a:srgbClr val="FF0000"/>
                </a:solidFill>
              </a:rPr>
              <a:t>Retrieving hidden </a:t>
            </a:r>
            <a:r>
              <a:rPr lang="en-GB" sz="2400" dirty="0" smtClean="0">
                <a:solidFill>
                  <a:srgbClr val="FF0000"/>
                </a:solidFill>
              </a:rPr>
              <a:t>data</a:t>
            </a:r>
            <a:r>
              <a:rPr lang="en-GB" sz="2400" dirty="0" smtClean="0"/>
              <a:t>, where </a:t>
            </a:r>
            <a:r>
              <a:rPr lang="en-GB" sz="2400" dirty="0"/>
              <a:t>you can modify an SQL query to return additional results.</a:t>
            </a:r>
          </a:p>
          <a:p>
            <a:pPr marL="342900" indent="-342900">
              <a:buFont typeface="Arial" panose="020B0604020202020204" pitchFamily="34" charset="0"/>
              <a:buChar char="•"/>
            </a:pPr>
            <a:r>
              <a:rPr lang="en-GB" sz="2400" dirty="0">
                <a:solidFill>
                  <a:srgbClr val="FF0000"/>
                </a:solidFill>
              </a:rPr>
              <a:t>Subverting application logic</a:t>
            </a:r>
            <a:r>
              <a:rPr lang="en-GB" sz="2400" dirty="0"/>
              <a:t>, where you can change a query to interfere with the application's logic.</a:t>
            </a:r>
          </a:p>
          <a:p>
            <a:pPr marL="342900" indent="-342900">
              <a:buFont typeface="Arial" panose="020B0604020202020204" pitchFamily="34" charset="0"/>
              <a:buChar char="•"/>
            </a:pPr>
            <a:r>
              <a:rPr lang="en-GB" sz="2400" dirty="0">
                <a:solidFill>
                  <a:srgbClr val="FF0000"/>
                </a:solidFill>
              </a:rPr>
              <a:t>UNION attacks</a:t>
            </a:r>
            <a:r>
              <a:rPr lang="en-GB" sz="2400" dirty="0"/>
              <a:t>, where you can retrieve data from different database tables.</a:t>
            </a:r>
          </a:p>
          <a:p>
            <a:pPr marL="342900" indent="-342900">
              <a:buFont typeface="Arial" panose="020B0604020202020204" pitchFamily="34" charset="0"/>
              <a:buChar char="•"/>
            </a:pPr>
            <a:r>
              <a:rPr lang="en-GB" sz="2400" dirty="0">
                <a:solidFill>
                  <a:srgbClr val="FF0000"/>
                </a:solidFill>
              </a:rPr>
              <a:t>Examining the database</a:t>
            </a:r>
            <a:r>
              <a:rPr lang="en-GB" sz="2400" dirty="0"/>
              <a:t>, where you can extract information about the version and structure of the database</a:t>
            </a:r>
            <a:r>
              <a:rPr lang="en-GB" sz="2400" dirty="0" smtClean="0"/>
              <a:t>.</a:t>
            </a:r>
            <a:endParaRPr lang="en-GB" sz="2400" dirty="0"/>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a:t>
            </a:r>
            <a:r>
              <a:rPr lang="en-US" sz="1000" dirty="0"/>
              <a:t>r</a:t>
            </a:r>
            <a:r>
              <a:rPr lang="en-US" sz="1000" dirty="0" smtClean="0"/>
              <a:t>etrieve data from a SQL database</a:t>
            </a:r>
            <a:endParaRPr lang="en-US" sz="1000" dirty="0"/>
          </a:p>
          <a:p>
            <a:endParaRPr lang="en-US" sz="1000" dirty="0" smtClean="0"/>
          </a:p>
        </p:txBody>
      </p:sp>
    </p:spTree>
    <p:extLst>
      <p:ext uri="{BB962C8B-B14F-4D97-AF65-F5344CB8AC3E}">
        <p14:creationId xmlns:p14="http://schemas.microsoft.com/office/powerpoint/2010/main" val="3773126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smtClean="0">
                <a:solidFill>
                  <a:schemeClr val="accent1"/>
                </a:solidFill>
              </a:rPr>
              <a:t>sql</a:t>
            </a:r>
            <a:r>
              <a:rPr lang="en-GB" dirty="0" smtClean="0">
                <a:solidFill>
                  <a:schemeClr val="accent1"/>
                </a:solidFill>
              </a:rPr>
              <a:t> injection attacks – an example</a:t>
            </a:r>
            <a:endParaRPr lang="en-GB" dirty="0"/>
          </a:p>
        </p:txBody>
      </p:sp>
      <p:sp>
        <p:nvSpPr>
          <p:cNvPr id="7" name="Rectangle 6"/>
          <p:cNvSpPr/>
          <p:nvPr/>
        </p:nvSpPr>
        <p:spPr>
          <a:xfrm>
            <a:off x="364966" y="953300"/>
            <a:ext cx="10023634" cy="6001643"/>
          </a:xfrm>
          <a:prstGeom prst="rect">
            <a:avLst/>
          </a:prstGeom>
        </p:spPr>
        <p:txBody>
          <a:bodyPr wrap="square">
            <a:spAutoFit/>
          </a:bodyPr>
          <a:lstStyle/>
          <a:p>
            <a:r>
              <a:rPr lang="en-GB" sz="2400" dirty="0"/>
              <a:t>Consider a shopping application that displays products in different categories. When the user clicks on the Gifts category, their browser requests the URL</a:t>
            </a:r>
            <a:r>
              <a:rPr lang="en-GB" sz="2400" dirty="0" smtClean="0"/>
              <a:t>:</a:t>
            </a:r>
          </a:p>
          <a:p>
            <a:r>
              <a:rPr lang="en-GB" sz="2400" dirty="0" smtClean="0"/>
              <a:t> </a:t>
            </a:r>
            <a:endParaRPr lang="en-GB" sz="2400" dirty="0"/>
          </a:p>
          <a:p>
            <a:r>
              <a:rPr lang="en-GB" sz="2400" dirty="0"/>
              <a:t>https</a:t>
            </a:r>
            <a:r>
              <a:rPr lang="en-GB" sz="2400" dirty="0" smtClean="0"/>
              <a:t>://shopping-website.com/products?category=Gifts </a:t>
            </a:r>
            <a:endParaRPr lang="en-GB" sz="2400" dirty="0"/>
          </a:p>
          <a:p>
            <a:endParaRPr lang="en-GB" sz="2400" dirty="0" smtClean="0"/>
          </a:p>
          <a:p>
            <a:r>
              <a:rPr lang="en-GB" sz="2400" dirty="0" smtClean="0"/>
              <a:t>This </a:t>
            </a:r>
            <a:r>
              <a:rPr lang="en-GB" sz="2400" dirty="0"/>
              <a:t>causes the application to make an SQL query to retrieve details of the relevant products from the database: </a:t>
            </a:r>
          </a:p>
          <a:p>
            <a:endParaRPr lang="en-GB" sz="2400" dirty="0" smtClean="0"/>
          </a:p>
          <a:p>
            <a:r>
              <a:rPr lang="en-GB" sz="2400" dirty="0" smtClean="0"/>
              <a:t>SELECT </a:t>
            </a:r>
            <a:r>
              <a:rPr lang="en-GB" sz="2400" dirty="0"/>
              <a:t>* FROM products WHERE category = 'Gifts' AND released = 1 </a:t>
            </a:r>
          </a:p>
          <a:p>
            <a:endParaRPr lang="en-GB" sz="2400" dirty="0" smtClean="0"/>
          </a:p>
          <a:p>
            <a:r>
              <a:rPr lang="en-GB" sz="2400" dirty="0" smtClean="0"/>
              <a:t>This </a:t>
            </a:r>
            <a:r>
              <a:rPr lang="en-GB" sz="2400" dirty="0"/>
              <a:t>SQL query asks the database to </a:t>
            </a:r>
            <a:r>
              <a:rPr lang="en-GB" sz="2400" dirty="0" smtClean="0"/>
              <a:t>return all </a:t>
            </a:r>
            <a:r>
              <a:rPr lang="en-GB" sz="2400" dirty="0"/>
              <a:t>details (*) </a:t>
            </a:r>
            <a:r>
              <a:rPr lang="en-GB" sz="2400" dirty="0" smtClean="0"/>
              <a:t>from </a:t>
            </a:r>
            <a:r>
              <a:rPr lang="en-GB" sz="2400" dirty="0"/>
              <a:t>the products table </a:t>
            </a:r>
            <a:r>
              <a:rPr lang="en-GB" sz="2400" dirty="0" smtClean="0"/>
              <a:t>where </a:t>
            </a:r>
            <a:r>
              <a:rPr lang="en-GB" sz="2400" dirty="0"/>
              <a:t>the category is Gifts </a:t>
            </a:r>
            <a:r>
              <a:rPr lang="en-GB" sz="2400" dirty="0" smtClean="0"/>
              <a:t>and </a:t>
            </a:r>
            <a:r>
              <a:rPr lang="en-GB" sz="2400" dirty="0"/>
              <a:t>released is 1. </a:t>
            </a:r>
            <a:endParaRPr lang="en-GB" sz="2400" dirty="0" smtClean="0"/>
          </a:p>
          <a:p>
            <a:endParaRPr lang="en-GB" sz="2400" dirty="0"/>
          </a:p>
          <a:p>
            <a:r>
              <a:rPr lang="en-GB" sz="2400" dirty="0"/>
              <a:t>The restriction released = 1 is being used to hide products that are not released. For unreleased products, presumably released = 0. </a:t>
            </a:r>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a:t>
            </a:r>
            <a:r>
              <a:rPr lang="en-US" sz="1000" dirty="0"/>
              <a:t>r</a:t>
            </a:r>
            <a:r>
              <a:rPr lang="en-US" sz="1000" dirty="0" smtClean="0"/>
              <a:t>etrieve data from a SQL database</a:t>
            </a:r>
            <a:endParaRPr lang="en-US" sz="1000" dirty="0"/>
          </a:p>
          <a:p>
            <a:endParaRPr lang="en-US" sz="1000" dirty="0" smtClean="0"/>
          </a:p>
        </p:txBody>
      </p:sp>
    </p:spTree>
    <p:extLst>
      <p:ext uri="{BB962C8B-B14F-4D97-AF65-F5344CB8AC3E}">
        <p14:creationId xmlns:p14="http://schemas.microsoft.com/office/powerpoint/2010/main" val="1788362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smtClean="0">
                <a:solidFill>
                  <a:schemeClr val="accent1"/>
                </a:solidFill>
              </a:rPr>
              <a:t>sql</a:t>
            </a:r>
            <a:r>
              <a:rPr lang="en-GB" dirty="0" smtClean="0">
                <a:solidFill>
                  <a:schemeClr val="accent1"/>
                </a:solidFill>
              </a:rPr>
              <a:t> injection attacks – an example</a:t>
            </a:r>
            <a:endParaRPr lang="en-GB" dirty="0"/>
          </a:p>
        </p:txBody>
      </p:sp>
      <p:sp>
        <p:nvSpPr>
          <p:cNvPr id="7" name="Rectangle 6"/>
          <p:cNvSpPr/>
          <p:nvPr/>
        </p:nvSpPr>
        <p:spPr>
          <a:xfrm>
            <a:off x="364966" y="953300"/>
            <a:ext cx="10023634" cy="5632311"/>
          </a:xfrm>
          <a:prstGeom prst="rect">
            <a:avLst/>
          </a:prstGeom>
        </p:spPr>
        <p:txBody>
          <a:bodyPr wrap="square">
            <a:spAutoFit/>
          </a:bodyPr>
          <a:lstStyle/>
          <a:p>
            <a:r>
              <a:rPr lang="en-GB" sz="2400" dirty="0" smtClean="0"/>
              <a:t>If the application doesn't </a:t>
            </a:r>
            <a:r>
              <a:rPr lang="en-GB" sz="2400" dirty="0"/>
              <a:t>implement any </a:t>
            </a:r>
            <a:r>
              <a:rPr lang="en-GB" sz="2400" dirty="0" smtClean="0"/>
              <a:t>defence </a:t>
            </a:r>
            <a:r>
              <a:rPr lang="en-GB" sz="2400" dirty="0"/>
              <a:t>against SQL injection </a:t>
            </a:r>
            <a:r>
              <a:rPr lang="en-GB" sz="2400" dirty="0" smtClean="0"/>
              <a:t>attacks, an </a:t>
            </a:r>
            <a:r>
              <a:rPr lang="en-GB" sz="2400" dirty="0"/>
              <a:t>attacker can construct an attack like</a:t>
            </a:r>
            <a:r>
              <a:rPr lang="en-GB" sz="2400" dirty="0" smtClean="0"/>
              <a:t>:</a:t>
            </a:r>
          </a:p>
          <a:p>
            <a:r>
              <a:rPr lang="en-GB" sz="2400" dirty="0" smtClean="0"/>
              <a:t> </a:t>
            </a:r>
            <a:endParaRPr lang="en-GB" sz="2400" dirty="0"/>
          </a:p>
          <a:p>
            <a:r>
              <a:rPr lang="en-GB" sz="2400" dirty="0"/>
              <a:t>https://insecure-website.com/products?category=Gifts'-- </a:t>
            </a:r>
          </a:p>
          <a:p>
            <a:endParaRPr lang="en-GB" sz="2400" dirty="0" smtClean="0"/>
          </a:p>
          <a:p>
            <a:r>
              <a:rPr lang="en-GB" sz="2400" dirty="0" smtClean="0"/>
              <a:t>This </a:t>
            </a:r>
            <a:r>
              <a:rPr lang="en-GB" sz="2400" dirty="0"/>
              <a:t>results in the SQL query: </a:t>
            </a:r>
          </a:p>
          <a:p>
            <a:endParaRPr lang="en-GB" sz="2400" dirty="0" smtClean="0"/>
          </a:p>
          <a:p>
            <a:r>
              <a:rPr lang="en-GB" sz="2400" dirty="0" smtClean="0"/>
              <a:t>SELECT </a:t>
            </a:r>
            <a:r>
              <a:rPr lang="en-GB" sz="2400" dirty="0"/>
              <a:t>* FROM products WHERE category = 'Gifts'--' AND released = 1 </a:t>
            </a:r>
          </a:p>
          <a:p>
            <a:endParaRPr lang="en-GB" sz="2400" dirty="0" smtClean="0"/>
          </a:p>
          <a:p>
            <a:r>
              <a:rPr lang="en-GB" sz="2400" dirty="0" smtClean="0"/>
              <a:t>The </a:t>
            </a:r>
            <a:r>
              <a:rPr lang="en-GB" sz="2400" dirty="0"/>
              <a:t>key thing here is that the double-dash sequence -- is a comment indicator in SQL, and means that the rest of the query is interpreted as a comment. This effectively removes the remainder of the query, so it no longer includes </a:t>
            </a:r>
            <a:r>
              <a:rPr lang="en-GB" sz="2400" dirty="0" smtClean="0"/>
              <a:t>the condition ‘AND </a:t>
            </a:r>
            <a:r>
              <a:rPr lang="en-GB" sz="2400" dirty="0"/>
              <a:t>released = </a:t>
            </a:r>
            <a:r>
              <a:rPr lang="en-GB" sz="2400" dirty="0" smtClean="0"/>
              <a:t>1’. </a:t>
            </a:r>
            <a:r>
              <a:rPr lang="en-GB" sz="2400" dirty="0"/>
              <a:t>This means that all products are displayed, including unreleased products. </a:t>
            </a:r>
          </a:p>
          <a:p>
            <a:endParaRPr lang="en-GB" sz="2400" dirty="0"/>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a:t>
            </a:r>
            <a:r>
              <a:rPr lang="en-US" sz="1000" dirty="0"/>
              <a:t>r</a:t>
            </a:r>
            <a:r>
              <a:rPr lang="en-US" sz="1000" dirty="0" smtClean="0"/>
              <a:t>etrieve data from a SQL database</a:t>
            </a:r>
            <a:endParaRPr lang="en-US" sz="1000" dirty="0"/>
          </a:p>
          <a:p>
            <a:endParaRPr lang="en-US" sz="1000" dirty="0" smtClean="0"/>
          </a:p>
        </p:txBody>
      </p:sp>
    </p:spTree>
    <p:extLst>
      <p:ext uri="{BB962C8B-B14F-4D97-AF65-F5344CB8AC3E}">
        <p14:creationId xmlns:p14="http://schemas.microsoft.com/office/powerpoint/2010/main" val="3555770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smtClean="0">
                <a:solidFill>
                  <a:schemeClr val="accent1"/>
                </a:solidFill>
              </a:rPr>
              <a:t>sql</a:t>
            </a:r>
            <a:r>
              <a:rPr lang="en-GB" dirty="0" smtClean="0">
                <a:solidFill>
                  <a:schemeClr val="accent1"/>
                </a:solidFill>
              </a:rPr>
              <a:t> injection attacks – an example</a:t>
            </a:r>
            <a:endParaRPr lang="en-GB" dirty="0"/>
          </a:p>
        </p:txBody>
      </p:sp>
      <p:sp>
        <p:nvSpPr>
          <p:cNvPr id="7" name="Rectangle 6"/>
          <p:cNvSpPr/>
          <p:nvPr/>
        </p:nvSpPr>
        <p:spPr>
          <a:xfrm>
            <a:off x="364966" y="953300"/>
            <a:ext cx="10023634" cy="5632311"/>
          </a:xfrm>
          <a:prstGeom prst="rect">
            <a:avLst/>
          </a:prstGeom>
        </p:spPr>
        <p:txBody>
          <a:bodyPr wrap="square">
            <a:spAutoFit/>
          </a:bodyPr>
          <a:lstStyle/>
          <a:p>
            <a:r>
              <a:rPr lang="en-GB" sz="2400" dirty="0" smtClean="0"/>
              <a:t>Furthermore, an </a:t>
            </a:r>
            <a:r>
              <a:rPr lang="en-GB" sz="2400" dirty="0"/>
              <a:t>attacker can leverage an SQL injection vulnerability to retrieve data from other tables within the database. </a:t>
            </a:r>
            <a:endParaRPr lang="en-GB" sz="2400" dirty="0" smtClean="0"/>
          </a:p>
          <a:p>
            <a:endParaRPr lang="en-GB" sz="2400" dirty="0"/>
          </a:p>
          <a:p>
            <a:r>
              <a:rPr lang="en-GB" sz="2400" dirty="0" smtClean="0"/>
              <a:t>This </a:t>
            </a:r>
            <a:r>
              <a:rPr lang="en-GB" sz="2400" dirty="0"/>
              <a:t>is done using the UNION keyword, which lets you execute an additional SELECT query and append the results to the original query. </a:t>
            </a:r>
          </a:p>
          <a:p>
            <a:r>
              <a:rPr lang="en-GB" sz="2400" dirty="0" smtClean="0"/>
              <a:t>For </a:t>
            </a:r>
            <a:r>
              <a:rPr lang="en-GB" sz="2400" dirty="0"/>
              <a:t>example, if an application executes the following query containing the user input "Gifts": </a:t>
            </a:r>
          </a:p>
          <a:p>
            <a:endParaRPr lang="en-GB" sz="2400" dirty="0" smtClean="0"/>
          </a:p>
          <a:p>
            <a:r>
              <a:rPr lang="en-GB" sz="2400" dirty="0" smtClean="0"/>
              <a:t>SELECT </a:t>
            </a:r>
            <a:r>
              <a:rPr lang="en-GB" sz="2400" dirty="0"/>
              <a:t>name, description FROM products WHERE category = 'Gifts' </a:t>
            </a:r>
          </a:p>
          <a:p>
            <a:endParaRPr lang="en-GB" sz="2400" dirty="0" smtClean="0"/>
          </a:p>
          <a:p>
            <a:r>
              <a:rPr lang="en-GB" sz="2400" dirty="0" smtClean="0"/>
              <a:t>then </a:t>
            </a:r>
            <a:r>
              <a:rPr lang="en-GB" sz="2400" dirty="0"/>
              <a:t>an attacker can submit the input: </a:t>
            </a:r>
            <a:endParaRPr lang="en-GB" sz="2400" dirty="0" smtClean="0"/>
          </a:p>
          <a:p>
            <a:r>
              <a:rPr lang="en-GB" sz="2400" dirty="0" smtClean="0"/>
              <a:t>' </a:t>
            </a:r>
            <a:r>
              <a:rPr lang="en-GB" sz="2400" dirty="0"/>
              <a:t>UNION SELECT username, password FROM users-- </a:t>
            </a:r>
          </a:p>
          <a:p>
            <a:endParaRPr lang="en-GB" sz="2400" dirty="0" smtClean="0"/>
          </a:p>
          <a:p>
            <a:r>
              <a:rPr lang="en-GB" sz="2400" dirty="0" smtClean="0"/>
              <a:t>This </a:t>
            </a:r>
            <a:r>
              <a:rPr lang="en-GB" sz="2400" dirty="0"/>
              <a:t>will cause the application to return all usernames and passwords along with the names and descriptions of products. </a:t>
            </a:r>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a:t>
            </a:r>
            <a:r>
              <a:rPr lang="en-US" sz="1000" dirty="0"/>
              <a:t>r</a:t>
            </a:r>
            <a:r>
              <a:rPr lang="en-US" sz="1000" dirty="0" smtClean="0"/>
              <a:t>etrieve data from a SQL database</a:t>
            </a:r>
            <a:endParaRPr lang="en-US" sz="1000" dirty="0"/>
          </a:p>
          <a:p>
            <a:endParaRPr lang="en-US" sz="1000" dirty="0" smtClean="0"/>
          </a:p>
        </p:txBody>
      </p:sp>
    </p:spTree>
    <p:extLst>
      <p:ext uri="{BB962C8B-B14F-4D97-AF65-F5344CB8AC3E}">
        <p14:creationId xmlns:p14="http://schemas.microsoft.com/office/powerpoint/2010/main" val="389446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667" y="385823"/>
            <a:ext cx="9794240" cy="1074677"/>
          </a:xfrm>
        </p:spPr>
        <p:txBody>
          <a:bodyPr>
            <a:normAutofit fontScale="90000"/>
          </a:bodyPr>
          <a:lstStyle/>
          <a:p>
            <a:r>
              <a:rPr lang="en-GB" dirty="0" smtClean="0">
                <a:solidFill>
                  <a:schemeClr val="accent1"/>
                </a:solidFill>
              </a:rPr>
              <a:t>Tip to minimise </a:t>
            </a:r>
            <a:r>
              <a:rPr lang="en-GB" dirty="0" err="1" smtClean="0">
                <a:solidFill>
                  <a:schemeClr val="accent1"/>
                </a:solidFill>
              </a:rPr>
              <a:t>sql</a:t>
            </a:r>
            <a:r>
              <a:rPr lang="en-GB" dirty="0" smtClean="0">
                <a:solidFill>
                  <a:schemeClr val="accent1"/>
                </a:solidFill>
              </a:rPr>
              <a:t> injection attacks in python</a:t>
            </a:r>
            <a:endParaRPr lang="en-GB" dirty="0"/>
          </a:p>
        </p:txBody>
      </p:sp>
      <p:sp>
        <p:nvSpPr>
          <p:cNvPr id="7" name="Rectangle 6"/>
          <p:cNvSpPr/>
          <p:nvPr/>
        </p:nvSpPr>
        <p:spPr>
          <a:xfrm>
            <a:off x="389970" y="1460500"/>
            <a:ext cx="10023634" cy="5262979"/>
          </a:xfrm>
          <a:prstGeom prst="rect">
            <a:avLst/>
          </a:prstGeom>
        </p:spPr>
        <p:txBody>
          <a:bodyPr wrap="square">
            <a:spAutoFit/>
          </a:bodyPr>
          <a:lstStyle/>
          <a:p>
            <a:r>
              <a:rPr lang="en-GB" sz="2400" dirty="0" smtClean="0"/>
              <a:t>To </a:t>
            </a:r>
            <a:r>
              <a:rPr lang="en-GB" sz="2400" dirty="0"/>
              <a:t>minimise SQL injection </a:t>
            </a:r>
            <a:r>
              <a:rPr lang="en-GB" sz="2400" dirty="0" smtClean="0"/>
              <a:t>attacks, when building SQL queries in a string before passing them to </a:t>
            </a:r>
            <a:r>
              <a:rPr lang="en-GB" sz="2400" dirty="0" err="1" smtClean="0"/>
              <a:t>cursor.execute</a:t>
            </a:r>
            <a:r>
              <a:rPr lang="en-GB" sz="2400" dirty="0" smtClean="0"/>
              <a:t>, always use placeholders (?) and pass the parameters to the </a:t>
            </a:r>
            <a:r>
              <a:rPr lang="en-GB" sz="2400" dirty="0" err="1" smtClean="0"/>
              <a:t>cursor.execute</a:t>
            </a:r>
            <a:r>
              <a:rPr lang="en-GB" sz="2400" dirty="0" smtClean="0"/>
              <a:t> separately like this:</a:t>
            </a:r>
          </a:p>
          <a:p>
            <a:endParaRPr lang="en-GB" sz="2400" dirty="0"/>
          </a:p>
          <a:p>
            <a:r>
              <a:rPr lang="en-GB" sz="2400" i="1" dirty="0" smtClean="0">
                <a:solidFill>
                  <a:schemeClr val="tx2">
                    <a:lumMod val="50000"/>
                    <a:lumOff val="50000"/>
                  </a:schemeClr>
                </a:solidFill>
              </a:rPr>
              <a:t>	</a:t>
            </a:r>
            <a:r>
              <a:rPr lang="en-GB" sz="2400" i="1" dirty="0" err="1" smtClean="0">
                <a:solidFill>
                  <a:schemeClr val="tx2">
                    <a:lumMod val="50000"/>
                    <a:lumOff val="50000"/>
                  </a:schemeClr>
                </a:solidFill>
              </a:rPr>
              <a:t>sql_query</a:t>
            </a:r>
            <a:r>
              <a:rPr lang="en-GB" sz="2400" i="1" dirty="0" smtClean="0">
                <a:solidFill>
                  <a:schemeClr val="tx2">
                    <a:lumMod val="50000"/>
                    <a:lumOff val="50000"/>
                  </a:schemeClr>
                </a:solidFill>
              </a:rPr>
              <a:t> = "SELECT </a:t>
            </a:r>
            <a:r>
              <a:rPr lang="en-GB" sz="2400" i="1" dirty="0" err="1" smtClean="0">
                <a:solidFill>
                  <a:schemeClr val="tx2">
                    <a:lumMod val="50000"/>
                    <a:lumOff val="50000"/>
                  </a:schemeClr>
                </a:solidFill>
              </a:rPr>
              <a:t>empno</a:t>
            </a:r>
            <a:r>
              <a:rPr lang="en-GB" sz="2400" i="1" dirty="0" smtClean="0">
                <a:solidFill>
                  <a:schemeClr val="tx2">
                    <a:lumMod val="50000"/>
                    <a:lumOff val="50000"/>
                  </a:schemeClr>
                </a:solidFill>
              </a:rPr>
              <a:t>, </a:t>
            </a:r>
            <a:r>
              <a:rPr lang="en-GB" sz="2400" i="1" dirty="0" err="1" smtClean="0">
                <a:solidFill>
                  <a:schemeClr val="tx2">
                    <a:lumMod val="50000"/>
                    <a:lumOff val="50000"/>
                  </a:schemeClr>
                </a:solidFill>
              </a:rPr>
              <a:t>ename</a:t>
            </a:r>
            <a:r>
              <a:rPr lang="en-GB" sz="2400" i="1" dirty="0" smtClean="0">
                <a:solidFill>
                  <a:schemeClr val="tx2">
                    <a:lumMod val="50000"/>
                    <a:lumOff val="50000"/>
                  </a:schemeClr>
                </a:solidFill>
              </a:rPr>
              <a:t>, </a:t>
            </a:r>
            <a:r>
              <a:rPr lang="en-GB" sz="2400" i="1" dirty="0" err="1" smtClean="0">
                <a:solidFill>
                  <a:schemeClr val="tx2">
                    <a:lumMod val="50000"/>
                    <a:lumOff val="50000"/>
                  </a:schemeClr>
                </a:solidFill>
              </a:rPr>
              <a:t>monthly_sal</a:t>
            </a:r>
            <a:r>
              <a:rPr lang="en-GB" sz="2400" i="1" dirty="0" smtClean="0">
                <a:solidFill>
                  <a:schemeClr val="tx2">
                    <a:lumMod val="50000"/>
                    <a:lumOff val="50000"/>
                  </a:schemeClr>
                </a:solidFill>
              </a:rPr>
              <a:t> FROM </a:t>
            </a:r>
            <a:r>
              <a:rPr lang="en-GB" sz="2400" i="1" dirty="0" err="1" smtClean="0">
                <a:solidFill>
                  <a:schemeClr val="tx2">
                    <a:lumMod val="50000"/>
                    <a:lumOff val="50000"/>
                  </a:schemeClr>
                </a:solidFill>
              </a:rPr>
              <a:t>emp</a:t>
            </a:r>
            <a:r>
              <a:rPr lang="en-GB" sz="2400" i="1" dirty="0" smtClean="0">
                <a:solidFill>
                  <a:schemeClr val="tx2">
                    <a:lumMod val="50000"/>
                    <a:lumOff val="50000"/>
                  </a:schemeClr>
                </a:solidFill>
              </a:rPr>
              <a:t> </a:t>
            </a:r>
          </a:p>
          <a:p>
            <a:r>
              <a:rPr lang="en-GB" sz="2400" i="1" dirty="0" smtClean="0">
                <a:solidFill>
                  <a:schemeClr val="tx2">
                    <a:lumMod val="50000"/>
                    <a:lumOff val="50000"/>
                  </a:schemeClr>
                </a:solidFill>
              </a:rPr>
              <a:t>		        WHERE </a:t>
            </a:r>
            <a:r>
              <a:rPr lang="en-GB" sz="2400" i="1" dirty="0" err="1" smtClean="0">
                <a:solidFill>
                  <a:schemeClr val="tx2">
                    <a:lumMod val="50000"/>
                    <a:lumOff val="50000"/>
                  </a:schemeClr>
                </a:solidFill>
              </a:rPr>
              <a:t>ename</a:t>
            </a:r>
            <a:r>
              <a:rPr lang="en-GB" sz="2400" i="1" dirty="0" smtClean="0">
                <a:solidFill>
                  <a:schemeClr val="tx2">
                    <a:lumMod val="50000"/>
                    <a:lumOff val="50000"/>
                  </a:schemeClr>
                </a:solidFill>
              </a:rPr>
              <a:t>=?"</a:t>
            </a:r>
            <a:endParaRPr lang="en-GB" sz="2400" dirty="0" smtClean="0">
              <a:solidFill>
                <a:schemeClr val="tx2">
                  <a:lumMod val="50000"/>
                  <a:lumOff val="50000"/>
                </a:schemeClr>
              </a:solidFill>
            </a:endParaRPr>
          </a:p>
          <a:p>
            <a:r>
              <a:rPr lang="en-GB" sz="2400" i="1" dirty="0">
                <a:solidFill>
                  <a:schemeClr val="tx2">
                    <a:lumMod val="50000"/>
                    <a:lumOff val="50000"/>
                  </a:schemeClr>
                </a:solidFill>
              </a:rPr>
              <a:t>	</a:t>
            </a:r>
            <a:r>
              <a:rPr lang="en-GB" sz="2400" i="1" dirty="0" err="1">
                <a:solidFill>
                  <a:schemeClr val="tx2">
                    <a:lumMod val="50000"/>
                    <a:lumOff val="50000"/>
                  </a:schemeClr>
                </a:solidFill>
              </a:rPr>
              <a:t>cursor.execute</a:t>
            </a:r>
            <a:r>
              <a:rPr lang="en-GB" sz="2400" i="1" dirty="0">
                <a:solidFill>
                  <a:schemeClr val="tx2">
                    <a:lumMod val="50000"/>
                    <a:lumOff val="50000"/>
                  </a:schemeClr>
                </a:solidFill>
              </a:rPr>
              <a:t>(</a:t>
            </a:r>
            <a:r>
              <a:rPr lang="en-GB" sz="2400" i="1" dirty="0" err="1">
                <a:solidFill>
                  <a:schemeClr val="tx2">
                    <a:lumMod val="50000"/>
                    <a:lumOff val="50000"/>
                  </a:schemeClr>
                </a:solidFill>
              </a:rPr>
              <a:t>sql_query</a:t>
            </a:r>
            <a:r>
              <a:rPr lang="en-GB" sz="2400" i="1" dirty="0">
                <a:solidFill>
                  <a:schemeClr val="tx2">
                    <a:lumMod val="50000"/>
                    <a:lumOff val="50000"/>
                  </a:schemeClr>
                </a:solidFill>
              </a:rPr>
              <a:t>, </a:t>
            </a:r>
            <a:r>
              <a:rPr lang="en-GB" sz="2400" i="1" dirty="0" smtClean="0">
                <a:solidFill>
                  <a:schemeClr val="tx2">
                    <a:lumMod val="50000"/>
                    <a:lumOff val="50000"/>
                  </a:schemeClr>
                </a:solidFill>
              </a:rPr>
              <a:t>(</a:t>
            </a:r>
            <a:r>
              <a:rPr lang="en-GB" sz="2400" i="1" dirty="0" err="1" smtClean="0">
                <a:solidFill>
                  <a:schemeClr val="tx2">
                    <a:lumMod val="50000"/>
                    <a:lumOff val="50000"/>
                  </a:schemeClr>
                </a:solidFill>
              </a:rPr>
              <a:t>input_ename</a:t>
            </a:r>
            <a:r>
              <a:rPr lang="en-GB" sz="2400" i="1" dirty="0" smtClean="0">
                <a:solidFill>
                  <a:schemeClr val="tx2">
                    <a:lumMod val="50000"/>
                    <a:lumOff val="50000"/>
                  </a:schemeClr>
                </a:solidFill>
              </a:rPr>
              <a:t>,))</a:t>
            </a:r>
            <a:endParaRPr lang="en-GB" sz="2400" dirty="0">
              <a:solidFill>
                <a:schemeClr val="tx2">
                  <a:lumMod val="50000"/>
                  <a:lumOff val="50000"/>
                </a:schemeClr>
              </a:solidFill>
            </a:endParaRPr>
          </a:p>
          <a:p>
            <a:endParaRPr lang="en-GB" sz="2400" dirty="0" smtClean="0"/>
          </a:p>
          <a:p>
            <a:r>
              <a:rPr lang="en-GB" sz="2400" dirty="0" smtClean="0"/>
              <a:t>Do </a:t>
            </a:r>
            <a:r>
              <a:rPr lang="en-GB" sz="2400" dirty="0"/>
              <a:t>not try to build the entire query within the </a:t>
            </a:r>
            <a:r>
              <a:rPr lang="en-GB" sz="2400" dirty="0" smtClean="0"/>
              <a:t>string as this leaves the code more vulnerable to SQL injection attacks.</a:t>
            </a:r>
            <a:endParaRPr lang="en-GB" sz="2400" dirty="0"/>
          </a:p>
          <a:p>
            <a:endParaRPr lang="en-GB" sz="2400" dirty="0" smtClean="0"/>
          </a:p>
          <a:p>
            <a:r>
              <a:rPr lang="en-GB" sz="2400" i="1" dirty="0">
                <a:solidFill>
                  <a:schemeClr val="tx2">
                    <a:lumMod val="50000"/>
                    <a:lumOff val="50000"/>
                  </a:schemeClr>
                </a:solidFill>
              </a:rPr>
              <a:t>	</a:t>
            </a:r>
            <a:r>
              <a:rPr lang="en-GB" sz="2400" i="1" dirty="0" err="1">
                <a:solidFill>
                  <a:schemeClr val="tx2">
                    <a:lumMod val="50000"/>
                    <a:lumOff val="50000"/>
                  </a:schemeClr>
                </a:solidFill>
              </a:rPr>
              <a:t>sql_query</a:t>
            </a:r>
            <a:r>
              <a:rPr lang="en-GB" sz="2400" i="1" dirty="0">
                <a:solidFill>
                  <a:schemeClr val="tx2">
                    <a:lumMod val="50000"/>
                    <a:lumOff val="50000"/>
                  </a:schemeClr>
                </a:solidFill>
              </a:rPr>
              <a:t> = "SELECT </a:t>
            </a:r>
            <a:r>
              <a:rPr lang="en-GB" sz="2400" i="1" dirty="0" err="1">
                <a:solidFill>
                  <a:schemeClr val="tx2">
                    <a:lumMod val="50000"/>
                    <a:lumOff val="50000"/>
                  </a:schemeClr>
                </a:solidFill>
              </a:rPr>
              <a:t>empno</a:t>
            </a:r>
            <a:r>
              <a:rPr lang="en-GB" sz="2400" i="1" dirty="0">
                <a:solidFill>
                  <a:schemeClr val="tx2">
                    <a:lumMod val="50000"/>
                    <a:lumOff val="50000"/>
                  </a:schemeClr>
                </a:solidFill>
              </a:rPr>
              <a:t>, </a:t>
            </a:r>
            <a:r>
              <a:rPr lang="en-GB" sz="2400" i="1" dirty="0" err="1">
                <a:solidFill>
                  <a:schemeClr val="tx2">
                    <a:lumMod val="50000"/>
                    <a:lumOff val="50000"/>
                  </a:schemeClr>
                </a:solidFill>
              </a:rPr>
              <a:t>ename</a:t>
            </a:r>
            <a:r>
              <a:rPr lang="en-GB" sz="2400" i="1" dirty="0">
                <a:solidFill>
                  <a:schemeClr val="tx2">
                    <a:lumMod val="50000"/>
                    <a:lumOff val="50000"/>
                  </a:schemeClr>
                </a:solidFill>
              </a:rPr>
              <a:t>, </a:t>
            </a:r>
            <a:r>
              <a:rPr lang="en-GB" sz="2400" i="1" dirty="0" err="1">
                <a:solidFill>
                  <a:schemeClr val="tx2">
                    <a:lumMod val="50000"/>
                    <a:lumOff val="50000"/>
                  </a:schemeClr>
                </a:solidFill>
              </a:rPr>
              <a:t>monthly_sal</a:t>
            </a:r>
            <a:r>
              <a:rPr lang="en-GB" sz="2400" i="1" dirty="0">
                <a:solidFill>
                  <a:schemeClr val="tx2">
                    <a:lumMod val="50000"/>
                    <a:lumOff val="50000"/>
                  </a:schemeClr>
                </a:solidFill>
              </a:rPr>
              <a:t> FROM </a:t>
            </a:r>
            <a:r>
              <a:rPr lang="en-GB" sz="2400" i="1" dirty="0" err="1">
                <a:solidFill>
                  <a:schemeClr val="tx2">
                    <a:lumMod val="50000"/>
                    <a:lumOff val="50000"/>
                  </a:schemeClr>
                </a:solidFill>
              </a:rPr>
              <a:t>emp</a:t>
            </a:r>
            <a:r>
              <a:rPr lang="en-GB" sz="2400" i="1" dirty="0">
                <a:solidFill>
                  <a:schemeClr val="tx2">
                    <a:lumMod val="50000"/>
                    <a:lumOff val="50000"/>
                  </a:schemeClr>
                </a:solidFill>
              </a:rPr>
              <a:t> 		        WHERE </a:t>
            </a:r>
            <a:r>
              <a:rPr lang="en-GB" sz="2400" i="1" dirty="0" err="1">
                <a:solidFill>
                  <a:schemeClr val="tx2">
                    <a:lumMod val="50000"/>
                    <a:lumOff val="50000"/>
                  </a:schemeClr>
                </a:solidFill>
              </a:rPr>
              <a:t>ename</a:t>
            </a:r>
            <a:r>
              <a:rPr lang="en-GB" sz="2400" i="1" dirty="0">
                <a:solidFill>
                  <a:schemeClr val="tx2">
                    <a:lumMod val="50000"/>
                    <a:lumOff val="50000"/>
                  </a:schemeClr>
                </a:solidFill>
              </a:rPr>
              <a:t>='" </a:t>
            </a:r>
            <a:r>
              <a:rPr lang="en-GB" sz="2400" i="1" dirty="0" smtClean="0">
                <a:solidFill>
                  <a:schemeClr val="tx2">
                    <a:lumMod val="50000"/>
                    <a:lumOff val="50000"/>
                  </a:schemeClr>
                </a:solidFill>
              </a:rPr>
              <a:t>+ </a:t>
            </a:r>
            <a:r>
              <a:rPr lang="en-GB" sz="2400" i="1" dirty="0" err="1">
                <a:solidFill>
                  <a:schemeClr val="tx2">
                    <a:lumMod val="50000"/>
                    <a:lumOff val="50000"/>
                  </a:schemeClr>
                </a:solidFill>
              </a:rPr>
              <a:t>empname</a:t>
            </a:r>
            <a:r>
              <a:rPr lang="en-GB" sz="2400" i="1" dirty="0">
                <a:solidFill>
                  <a:schemeClr val="tx2">
                    <a:lumMod val="50000"/>
                    <a:lumOff val="50000"/>
                  </a:schemeClr>
                </a:solidFill>
              </a:rPr>
              <a:t> + "'"</a:t>
            </a:r>
            <a:endParaRPr lang="en-GB" sz="2400" dirty="0">
              <a:solidFill>
                <a:schemeClr val="tx2">
                  <a:lumMod val="50000"/>
                  <a:lumOff val="50000"/>
                </a:schemeClr>
              </a:solidFill>
            </a:endParaRPr>
          </a:p>
          <a:p>
            <a:r>
              <a:rPr lang="en-GB" sz="2400" i="1" dirty="0">
                <a:solidFill>
                  <a:schemeClr val="tx2">
                    <a:lumMod val="50000"/>
                    <a:lumOff val="50000"/>
                  </a:schemeClr>
                </a:solidFill>
              </a:rPr>
              <a:t>	</a:t>
            </a:r>
            <a:r>
              <a:rPr lang="en-GB" sz="2400" i="1" dirty="0" err="1" smtClean="0">
                <a:solidFill>
                  <a:schemeClr val="tx2">
                    <a:lumMod val="50000"/>
                    <a:lumOff val="50000"/>
                  </a:schemeClr>
                </a:solidFill>
              </a:rPr>
              <a:t>cursor.execute</a:t>
            </a:r>
            <a:r>
              <a:rPr lang="en-GB" sz="2400" i="1" dirty="0" smtClean="0">
                <a:solidFill>
                  <a:schemeClr val="tx2">
                    <a:lumMod val="50000"/>
                    <a:lumOff val="50000"/>
                  </a:schemeClr>
                </a:solidFill>
              </a:rPr>
              <a:t>(</a:t>
            </a:r>
            <a:r>
              <a:rPr lang="en-GB" sz="2400" i="1" dirty="0" err="1" smtClean="0">
                <a:solidFill>
                  <a:schemeClr val="tx2">
                    <a:lumMod val="50000"/>
                    <a:lumOff val="50000"/>
                  </a:schemeClr>
                </a:solidFill>
              </a:rPr>
              <a:t>sql_query</a:t>
            </a:r>
            <a:r>
              <a:rPr lang="en-GB" sz="2400" i="1" dirty="0" smtClean="0">
                <a:solidFill>
                  <a:schemeClr val="tx2">
                    <a:lumMod val="50000"/>
                    <a:lumOff val="50000"/>
                  </a:schemeClr>
                </a:solidFill>
              </a:rPr>
              <a:t>)</a:t>
            </a:r>
            <a:endParaRPr lang="en-GB" sz="2400" dirty="0">
              <a:solidFill>
                <a:schemeClr val="tx2">
                  <a:lumMod val="50000"/>
                  <a:lumOff val="50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970" y="3055352"/>
            <a:ext cx="1028344" cy="103663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920" y="5557043"/>
            <a:ext cx="991394" cy="991394"/>
          </a:xfrm>
          <a:prstGeom prst="rect">
            <a:avLst/>
          </a:prstGeom>
        </p:spPr>
      </p:pic>
      <p:sp>
        <p:nvSpPr>
          <p:cNvPr id="8" name="Footer Placeholder 1"/>
          <p:cNvSpPr>
            <a:spLocks noGrp="1"/>
          </p:cNvSpPr>
          <p:nvPr>
            <p:ph type="ftr" sz="quarter" idx="11"/>
          </p:nvPr>
        </p:nvSpPr>
        <p:spPr>
          <a:xfrm>
            <a:off x="504666" y="6986387"/>
            <a:ext cx="6670040" cy="202137"/>
          </a:xfrm>
        </p:spPr>
        <p:txBody>
          <a:bodyPr/>
          <a:lstStyle/>
          <a:p>
            <a:r>
              <a:rPr lang="en-US" sz="1000" dirty="0" smtClean="0"/>
              <a:t>Using Python to </a:t>
            </a:r>
            <a:r>
              <a:rPr lang="en-US" sz="1000" dirty="0"/>
              <a:t>r</a:t>
            </a:r>
            <a:r>
              <a:rPr lang="en-US" sz="1000" dirty="0" smtClean="0"/>
              <a:t>etrieve data from a SQL database</a:t>
            </a:r>
            <a:endParaRPr lang="en-US" sz="1000" dirty="0"/>
          </a:p>
          <a:p>
            <a:endParaRPr lang="en-US" sz="1000" dirty="0" smtClean="0"/>
          </a:p>
        </p:txBody>
      </p:sp>
    </p:spTree>
    <p:extLst>
      <p:ext uri="{BB962C8B-B14F-4D97-AF65-F5344CB8AC3E}">
        <p14:creationId xmlns:p14="http://schemas.microsoft.com/office/powerpoint/2010/main" val="7630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000" dirty="0" smtClean="0"/>
              <a:t>Using Python to </a:t>
            </a:r>
            <a:r>
              <a:rPr lang="en-US" sz="1000" dirty="0"/>
              <a:t>r</a:t>
            </a:r>
            <a:r>
              <a:rPr lang="en-US" sz="1000" dirty="0" smtClean="0"/>
              <a:t>etrieve data from a SQL database</a:t>
            </a:r>
            <a:endParaRPr lang="en-US" sz="1000" dirty="0"/>
          </a:p>
          <a:p>
            <a:endParaRPr lang="en-US" sz="1000" dirty="0" smtClean="0"/>
          </a:p>
        </p:txBody>
      </p:sp>
      <p:sp>
        <p:nvSpPr>
          <p:cNvPr id="4" name="Title 3"/>
          <p:cNvSpPr>
            <a:spLocks noGrp="1"/>
          </p:cNvSpPr>
          <p:nvPr>
            <p:ph type="title"/>
          </p:nvPr>
        </p:nvSpPr>
        <p:spPr/>
        <p:txBody>
          <a:bodyPr>
            <a:normAutofit/>
          </a:bodyPr>
          <a:lstStyle/>
          <a:p>
            <a:r>
              <a:rPr lang="en-GB" dirty="0" smtClean="0">
                <a:solidFill>
                  <a:schemeClr val="accent1"/>
                </a:solidFill>
              </a:rPr>
              <a:t>LIMITATIONS OF SQL</a:t>
            </a:r>
            <a:endParaRPr lang="en-GB" dirty="0"/>
          </a:p>
        </p:txBody>
      </p:sp>
      <p:sp>
        <p:nvSpPr>
          <p:cNvPr id="7" name="Rectangle 6"/>
          <p:cNvSpPr/>
          <p:nvPr/>
        </p:nvSpPr>
        <p:spPr>
          <a:xfrm>
            <a:off x="364966" y="1108722"/>
            <a:ext cx="9794241" cy="5632311"/>
          </a:xfrm>
          <a:prstGeom prst="rect">
            <a:avLst/>
          </a:prstGeom>
        </p:spPr>
        <p:txBody>
          <a:bodyPr wrap="square">
            <a:spAutoFit/>
          </a:bodyPr>
          <a:lstStyle/>
          <a:p>
            <a:r>
              <a:rPr lang="en-GB" sz="2400" dirty="0" smtClean="0"/>
              <a:t>As we have seen, SQL is a very powerful query language for querying and manipulating databases but it does not support procedural language constructs such as FOR and WHILE loops, IF ELSE conditional statements, variables, error/exception handling etc. so most database vendors have developed their own proprietary procedural extensions to SQL to meet this need such as:</a:t>
            </a:r>
          </a:p>
          <a:p>
            <a:endParaRPr lang="en-GB" sz="2400" dirty="0"/>
          </a:p>
          <a:p>
            <a:r>
              <a:rPr lang="en-GB" sz="2400" dirty="0" smtClean="0"/>
              <a:t>ORACLE 	PL/SQL</a:t>
            </a:r>
          </a:p>
          <a:p>
            <a:r>
              <a:rPr lang="en-GB" sz="2400" dirty="0" smtClean="0"/>
              <a:t>SQL Server 	T-SQL</a:t>
            </a:r>
          </a:p>
          <a:p>
            <a:r>
              <a:rPr lang="en-GB" sz="2400" dirty="0" smtClean="0"/>
              <a:t>Postgres</a:t>
            </a:r>
            <a:r>
              <a:rPr lang="en-GB" sz="2400" dirty="0"/>
              <a:t>	</a:t>
            </a:r>
            <a:r>
              <a:rPr lang="en-GB" sz="2400" dirty="0" smtClean="0"/>
              <a:t>PL/</a:t>
            </a:r>
            <a:r>
              <a:rPr lang="en-GB" sz="2400" dirty="0" err="1" smtClean="0"/>
              <a:t>pgSQL</a:t>
            </a:r>
            <a:endParaRPr lang="en-GB" sz="2400" dirty="0" smtClean="0"/>
          </a:p>
          <a:p>
            <a:r>
              <a:rPr lang="en-GB" sz="2400" dirty="0"/>
              <a:t>MySQL		</a:t>
            </a:r>
            <a:r>
              <a:rPr lang="en-GB" sz="2400" dirty="0" smtClean="0"/>
              <a:t>SQL/PSM</a:t>
            </a:r>
          </a:p>
          <a:p>
            <a:endParaRPr lang="en-GB" sz="2400" dirty="0"/>
          </a:p>
          <a:p>
            <a:r>
              <a:rPr lang="en-GB" sz="2400" dirty="0" smtClean="0"/>
              <a:t>SQLite does not have its own procedural extension so we use Python to provide this functionality and as Python is non-proprietary, it can be used with most of the database vendors.</a:t>
            </a:r>
            <a:endParaRPr lang="en-GB" sz="2400" dirty="0"/>
          </a:p>
        </p:txBody>
      </p:sp>
    </p:spTree>
    <p:extLst>
      <p:ext uri="{BB962C8B-B14F-4D97-AF65-F5344CB8AC3E}">
        <p14:creationId xmlns:p14="http://schemas.microsoft.com/office/powerpoint/2010/main" val="397433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61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Python and </a:t>
            </a:r>
            <a:r>
              <a:rPr lang="en-GB" dirty="0" err="1" smtClean="0">
                <a:solidFill>
                  <a:schemeClr val="accent1"/>
                </a:solidFill>
              </a:rPr>
              <a:t>Sqlite</a:t>
            </a:r>
            <a:endParaRPr lang="en-GB" dirty="0"/>
          </a:p>
        </p:txBody>
      </p:sp>
      <p:sp>
        <p:nvSpPr>
          <p:cNvPr id="7" name="Rectangle 6"/>
          <p:cNvSpPr/>
          <p:nvPr/>
        </p:nvSpPr>
        <p:spPr>
          <a:xfrm>
            <a:off x="364966" y="953300"/>
            <a:ext cx="9794241" cy="6001643"/>
          </a:xfrm>
          <a:prstGeom prst="rect">
            <a:avLst/>
          </a:prstGeom>
        </p:spPr>
        <p:txBody>
          <a:bodyPr wrap="square">
            <a:spAutoFit/>
          </a:bodyPr>
          <a:lstStyle/>
          <a:p>
            <a:r>
              <a:rPr lang="en-GB" sz="2400" dirty="0"/>
              <a:t>The Python Standard Library includes a module called "sqlite3" intended for working with this </a:t>
            </a:r>
            <a:r>
              <a:rPr lang="en-GB" sz="2400" dirty="0" smtClean="0"/>
              <a:t>database so, unlike many database vendors, there is no further configuration required to start developing Python programs to work with SQLite databases.</a:t>
            </a:r>
          </a:p>
          <a:p>
            <a:endParaRPr lang="en-GB" sz="2400" dirty="0"/>
          </a:p>
          <a:p>
            <a:r>
              <a:rPr lang="en-GB" sz="2400" dirty="0" smtClean="0"/>
              <a:t>If you are going to interact with a SQLite database, you need to enter the following import keyword at the beginning of your Python script:</a:t>
            </a:r>
          </a:p>
          <a:p>
            <a:endParaRPr lang="en-GB" sz="2400" dirty="0"/>
          </a:p>
          <a:p>
            <a:r>
              <a:rPr lang="en-GB" sz="2400" dirty="0"/>
              <a:t>	</a:t>
            </a:r>
            <a:r>
              <a:rPr lang="en-GB" sz="2400" dirty="0" smtClean="0">
                <a:solidFill>
                  <a:schemeClr val="tx2">
                    <a:lumMod val="50000"/>
                    <a:lumOff val="50000"/>
                  </a:schemeClr>
                </a:solidFill>
              </a:rPr>
              <a:t>import sqlite3</a:t>
            </a:r>
          </a:p>
          <a:p>
            <a:endParaRPr lang="en-GB" sz="2400" dirty="0">
              <a:solidFill>
                <a:schemeClr val="tx2">
                  <a:lumMod val="50000"/>
                  <a:lumOff val="50000"/>
                </a:schemeClr>
              </a:solidFill>
            </a:endParaRPr>
          </a:p>
          <a:p>
            <a:r>
              <a:rPr lang="en-GB" sz="2400" dirty="0" smtClean="0"/>
              <a:t>Then you will need to connect to the SQLite database you want to use as follows:</a:t>
            </a:r>
          </a:p>
          <a:p>
            <a:endParaRPr lang="en-GB" sz="2400" dirty="0"/>
          </a:p>
          <a:p>
            <a:r>
              <a:rPr lang="en-GB" sz="2400" i="1" dirty="0" smtClean="0">
                <a:solidFill>
                  <a:schemeClr val="tx2">
                    <a:lumMod val="50000"/>
                    <a:lumOff val="50000"/>
                  </a:schemeClr>
                </a:solidFill>
              </a:rPr>
              <a:t>	</a:t>
            </a:r>
            <a:r>
              <a:rPr lang="en-GB" sz="2400" i="1" dirty="0" err="1" smtClean="0">
                <a:solidFill>
                  <a:schemeClr val="tx2">
                    <a:lumMod val="50000"/>
                    <a:lumOff val="50000"/>
                  </a:schemeClr>
                </a:solidFill>
              </a:rPr>
              <a:t>db</a:t>
            </a:r>
            <a:r>
              <a:rPr lang="en-GB" sz="2400" i="1" dirty="0" smtClean="0">
                <a:solidFill>
                  <a:schemeClr val="tx2">
                    <a:lumMod val="50000"/>
                    <a:lumOff val="50000"/>
                  </a:schemeClr>
                </a:solidFill>
              </a:rPr>
              <a:t> </a:t>
            </a:r>
            <a:r>
              <a:rPr lang="en-GB" sz="2400" i="1" dirty="0">
                <a:solidFill>
                  <a:schemeClr val="tx2">
                    <a:lumMod val="50000"/>
                    <a:lumOff val="50000"/>
                  </a:schemeClr>
                </a:solidFill>
              </a:rPr>
              <a:t>= sqlite3.connect('u:/</a:t>
            </a:r>
            <a:r>
              <a:rPr lang="en-GB" sz="2400" i="1" dirty="0" err="1">
                <a:solidFill>
                  <a:schemeClr val="tx2">
                    <a:lumMod val="50000"/>
                    <a:lumOff val="50000"/>
                  </a:schemeClr>
                </a:solidFill>
              </a:rPr>
              <a:t>sqlite</a:t>
            </a:r>
            <a:r>
              <a:rPr lang="en-GB" sz="2400" i="1" dirty="0">
                <a:solidFill>
                  <a:schemeClr val="tx2">
                    <a:lumMod val="50000"/>
                    <a:lumOff val="50000"/>
                  </a:schemeClr>
                </a:solidFill>
              </a:rPr>
              <a:t>/</a:t>
            </a:r>
            <a:r>
              <a:rPr lang="en-GB" sz="2400" i="1" dirty="0" err="1">
                <a:solidFill>
                  <a:schemeClr val="tx2">
                    <a:lumMod val="50000"/>
                    <a:lumOff val="50000"/>
                  </a:schemeClr>
                </a:solidFill>
              </a:rPr>
              <a:t>teaching.db</a:t>
            </a:r>
            <a:r>
              <a:rPr lang="en-GB" sz="2400" i="1" dirty="0" smtClean="0">
                <a:solidFill>
                  <a:schemeClr val="tx2">
                    <a:lumMod val="50000"/>
                    <a:lumOff val="50000"/>
                  </a:schemeClr>
                </a:solidFill>
              </a:rPr>
              <a:t>’)</a:t>
            </a:r>
          </a:p>
          <a:p>
            <a:endParaRPr lang="en-GB" sz="2400" i="1" dirty="0" smtClean="0">
              <a:solidFill>
                <a:schemeClr val="tx2">
                  <a:lumMod val="50000"/>
                  <a:lumOff val="50000"/>
                </a:schemeClr>
              </a:solidFill>
            </a:endParaRPr>
          </a:p>
          <a:p>
            <a:r>
              <a:rPr lang="en-GB" sz="2400" i="1" dirty="0" smtClean="0"/>
              <a:t>In single-quotes, you must put the path and name of your SQLite </a:t>
            </a:r>
            <a:r>
              <a:rPr lang="en-GB" sz="2400" i="1" dirty="0" err="1" smtClean="0"/>
              <a:t>db</a:t>
            </a:r>
            <a:endParaRPr lang="en-GB" sz="2400" dirty="0"/>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a:t>
            </a:r>
            <a:r>
              <a:rPr lang="en-US" sz="1000" dirty="0"/>
              <a:t>r</a:t>
            </a:r>
            <a:r>
              <a:rPr lang="en-US" sz="1000" dirty="0" smtClean="0"/>
              <a:t>etrieve data from a SQL database</a:t>
            </a:r>
            <a:endParaRPr lang="en-US" sz="1000" dirty="0"/>
          </a:p>
          <a:p>
            <a:endParaRPr lang="en-US" sz="1000" dirty="0" smtClean="0"/>
          </a:p>
        </p:txBody>
      </p:sp>
    </p:spTree>
    <p:extLst>
      <p:ext uri="{BB962C8B-B14F-4D97-AF65-F5344CB8AC3E}">
        <p14:creationId xmlns:p14="http://schemas.microsoft.com/office/powerpoint/2010/main" val="2629684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Executing </a:t>
            </a:r>
            <a:r>
              <a:rPr lang="en-GB" dirty="0" err="1" smtClean="0">
                <a:solidFill>
                  <a:schemeClr val="accent1"/>
                </a:solidFill>
              </a:rPr>
              <a:t>sql</a:t>
            </a:r>
            <a:r>
              <a:rPr lang="en-GB" dirty="0" smtClean="0">
                <a:solidFill>
                  <a:schemeClr val="accent1"/>
                </a:solidFill>
              </a:rPr>
              <a:t> queries in python</a:t>
            </a:r>
            <a:endParaRPr lang="en-GB" dirty="0"/>
          </a:p>
        </p:txBody>
      </p:sp>
      <p:sp>
        <p:nvSpPr>
          <p:cNvPr id="7" name="Rectangle 6"/>
          <p:cNvSpPr/>
          <p:nvPr/>
        </p:nvSpPr>
        <p:spPr>
          <a:xfrm>
            <a:off x="364966" y="1093000"/>
            <a:ext cx="9794241" cy="5632311"/>
          </a:xfrm>
          <a:prstGeom prst="rect">
            <a:avLst/>
          </a:prstGeom>
        </p:spPr>
        <p:txBody>
          <a:bodyPr wrap="square">
            <a:spAutoFit/>
          </a:bodyPr>
          <a:lstStyle/>
          <a:p>
            <a:r>
              <a:rPr lang="en-GB" sz="2400" dirty="0" smtClean="0"/>
              <a:t>In </a:t>
            </a:r>
            <a:r>
              <a:rPr lang="en-GB" sz="2400" dirty="0"/>
              <a:t>order to make any operation with the database we need to get a cursor object and pass the SQL statements to the cursor object to execute them.</a:t>
            </a:r>
          </a:p>
          <a:p>
            <a:endParaRPr lang="en-GB" sz="1200" i="1" dirty="0" smtClean="0"/>
          </a:p>
          <a:p>
            <a:r>
              <a:rPr lang="en-GB" sz="2400" i="1" dirty="0" smtClean="0">
                <a:solidFill>
                  <a:schemeClr val="tx2">
                    <a:lumMod val="50000"/>
                    <a:lumOff val="50000"/>
                  </a:schemeClr>
                </a:solidFill>
              </a:rPr>
              <a:t>	cursor </a:t>
            </a:r>
            <a:r>
              <a:rPr lang="en-GB" sz="2400" i="1" dirty="0">
                <a:solidFill>
                  <a:schemeClr val="tx2">
                    <a:lumMod val="50000"/>
                    <a:lumOff val="50000"/>
                  </a:schemeClr>
                </a:solidFill>
              </a:rPr>
              <a:t>= </a:t>
            </a:r>
            <a:r>
              <a:rPr lang="en-GB" sz="2400" i="1" dirty="0" err="1">
                <a:solidFill>
                  <a:schemeClr val="tx2">
                    <a:lumMod val="50000"/>
                    <a:lumOff val="50000"/>
                  </a:schemeClr>
                </a:solidFill>
              </a:rPr>
              <a:t>db.cursor</a:t>
            </a:r>
            <a:r>
              <a:rPr lang="en-GB" sz="2400" i="1" dirty="0">
                <a:solidFill>
                  <a:schemeClr val="tx2">
                    <a:lumMod val="50000"/>
                    <a:lumOff val="50000"/>
                  </a:schemeClr>
                </a:solidFill>
              </a:rPr>
              <a:t>()</a:t>
            </a:r>
            <a:endParaRPr lang="en-GB" sz="2400" dirty="0">
              <a:solidFill>
                <a:schemeClr val="tx2">
                  <a:lumMod val="50000"/>
                  <a:lumOff val="50000"/>
                </a:schemeClr>
              </a:solidFill>
            </a:endParaRPr>
          </a:p>
          <a:p>
            <a:endParaRPr lang="en-GB" sz="1200" dirty="0" smtClean="0"/>
          </a:p>
          <a:p>
            <a:r>
              <a:rPr lang="en-GB" sz="2400" dirty="0" smtClean="0"/>
              <a:t>To </a:t>
            </a:r>
            <a:r>
              <a:rPr lang="en-GB" sz="2400" dirty="0"/>
              <a:t>retrieve data, execute the query against the cursor object and then use </a:t>
            </a:r>
            <a:r>
              <a:rPr lang="en-GB" sz="2400" dirty="0" err="1"/>
              <a:t>fetchone</a:t>
            </a:r>
            <a:r>
              <a:rPr lang="en-GB" sz="2400" dirty="0"/>
              <a:t>() to retrieve a single row or </a:t>
            </a:r>
            <a:r>
              <a:rPr lang="en-GB" sz="2400" dirty="0" err="1"/>
              <a:t>fetchall</a:t>
            </a:r>
            <a:r>
              <a:rPr lang="en-GB" sz="2400" dirty="0"/>
              <a:t>() to retrieve all the </a:t>
            </a:r>
            <a:r>
              <a:rPr lang="en-GB" sz="2400" dirty="0" smtClean="0"/>
              <a:t>rows returned by the query.</a:t>
            </a:r>
            <a:endParaRPr lang="en-GB" sz="2400" dirty="0"/>
          </a:p>
          <a:p>
            <a:endParaRPr lang="en-GB" sz="2400" i="1" dirty="0" smtClean="0"/>
          </a:p>
          <a:p>
            <a:r>
              <a:rPr lang="en-GB" sz="2400" i="1" dirty="0"/>
              <a:t>	</a:t>
            </a:r>
            <a:r>
              <a:rPr lang="en-GB" sz="2400" i="1" dirty="0" err="1" smtClean="0">
                <a:solidFill>
                  <a:schemeClr val="tx2">
                    <a:lumMod val="50000"/>
                    <a:lumOff val="50000"/>
                  </a:schemeClr>
                </a:solidFill>
              </a:rPr>
              <a:t>sql_query</a:t>
            </a:r>
            <a:r>
              <a:rPr lang="en-GB" sz="2400" i="1" dirty="0" smtClean="0">
                <a:solidFill>
                  <a:schemeClr val="tx2">
                    <a:lumMod val="50000"/>
                    <a:lumOff val="50000"/>
                  </a:schemeClr>
                </a:solidFill>
              </a:rPr>
              <a:t> </a:t>
            </a:r>
            <a:r>
              <a:rPr lang="en-GB" sz="2400" i="1" dirty="0">
                <a:solidFill>
                  <a:schemeClr val="tx2">
                    <a:lumMod val="50000"/>
                    <a:lumOff val="50000"/>
                  </a:schemeClr>
                </a:solidFill>
              </a:rPr>
              <a:t>= </a:t>
            </a:r>
            <a:r>
              <a:rPr lang="en-GB" sz="2400" b="1" dirty="0">
                <a:solidFill>
                  <a:schemeClr val="tx2">
                    <a:lumMod val="50000"/>
                    <a:lumOff val="50000"/>
                  </a:schemeClr>
                </a:solidFill>
              </a:rPr>
              <a:t>"</a:t>
            </a:r>
            <a:r>
              <a:rPr lang="en-GB" sz="2400" i="1" dirty="0">
                <a:solidFill>
                  <a:schemeClr val="tx2">
                    <a:lumMod val="50000"/>
                    <a:lumOff val="50000"/>
                  </a:schemeClr>
                </a:solidFill>
              </a:rPr>
              <a:t>SELECT </a:t>
            </a:r>
            <a:r>
              <a:rPr lang="en-GB" sz="2400" i="1" dirty="0" err="1">
                <a:solidFill>
                  <a:schemeClr val="tx2">
                    <a:lumMod val="50000"/>
                    <a:lumOff val="50000"/>
                  </a:schemeClr>
                </a:solidFill>
              </a:rPr>
              <a:t>empno</a:t>
            </a:r>
            <a:r>
              <a:rPr lang="en-GB" sz="2400" i="1" dirty="0">
                <a:solidFill>
                  <a:schemeClr val="tx2">
                    <a:lumMod val="50000"/>
                    <a:lumOff val="50000"/>
                  </a:schemeClr>
                </a:solidFill>
              </a:rPr>
              <a:t>, </a:t>
            </a:r>
            <a:r>
              <a:rPr lang="en-GB" sz="2400" i="1" dirty="0" err="1">
                <a:solidFill>
                  <a:schemeClr val="tx2">
                    <a:lumMod val="50000"/>
                    <a:lumOff val="50000"/>
                  </a:schemeClr>
                </a:solidFill>
              </a:rPr>
              <a:t>ename</a:t>
            </a:r>
            <a:r>
              <a:rPr lang="en-GB" sz="2400" i="1" dirty="0">
                <a:solidFill>
                  <a:schemeClr val="tx2">
                    <a:lumMod val="50000"/>
                    <a:lumOff val="50000"/>
                  </a:schemeClr>
                </a:solidFill>
              </a:rPr>
              <a:t>, </a:t>
            </a:r>
            <a:r>
              <a:rPr lang="en-GB" sz="2400" i="1" dirty="0" err="1">
                <a:solidFill>
                  <a:schemeClr val="tx2">
                    <a:lumMod val="50000"/>
                    <a:lumOff val="50000"/>
                  </a:schemeClr>
                </a:solidFill>
              </a:rPr>
              <a:t>deptno</a:t>
            </a:r>
            <a:r>
              <a:rPr lang="en-GB" sz="2400" i="1" dirty="0">
                <a:solidFill>
                  <a:schemeClr val="tx2">
                    <a:lumMod val="50000"/>
                    <a:lumOff val="50000"/>
                  </a:schemeClr>
                </a:solidFill>
              </a:rPr>
              <a:t> </a:t>
            </a:r>
            <a:r>
              <a:rPr lang="en-GB" sz="2400" i="1" dirty="0" smtClean="0">
                <a:solidFill>
                  <a:schemeClr val="tx2">
                    <a:lumMod val="50000"/>
                    <a:lumOff val="50000"/>
                  </a:schemeClr>
                </a:solidFill>
              </a:rPr>
              <a:t>\</a:t>
            </a:r>
          </a:p>
          <a:p>
            <a:r>
              <a:rPr lang="en-GB" sz="2400" i="1" dirty="0">
                <a:solidFill>
                  <a:schemeClr val="tx2">
                    <a:lumMod val="50000"/>
                    <a:lumOff val="50000"/>
                  </a:schemeClr>
                </a:solidFill>
              </a:rPr>
              <a:t>	</a:t>
            </a:r>
            <a:r>
              <a:rPr lang="en-GB" sz="2400" i="1" dirty="0" smtClean="0">
                <a:solidFill>
                  <a:schemeClr val="tx2">
                    <a:lumMod val="50000"/>
                    <a:lumOff val="50000"/>
                  </a:schemeClr>
                </a:solidFill>
              </a:rPr>
              <a:t>	        FROM </a:t>
            </a:r>
            <a:r>
              <a:rPr lang="en-GB" sz="2400" i="1" dirty="0" err="1">
                <a:solidFill>
                  <a:schemeClr val="tx2">
                    <a:lumMod val="50000"/>
                    <a:lumOff val="50000"/>
                  </a:schemeClr>
                </a:solidFill>
              </a:rPr>
              <a:t>emp</a:t>
            </a:r>
            <a:r>
              <a:rPr lang="en-GB" sz="2400" b="1" dirty="0">
                <a:solidFill>
                  <a:schemeClr val="tx2">
                    <a:lumMod val="50000"/>
                    <a:lumOff val="50000"/>
                  </a:schemeClr>
                </a:solidFill>
              </a:rPr>
              <a:t>"</a:t>
            </a:r>
            <a:endParaRPr lang="en-GB" sz="2400" dirty="0">
              <a:solidFill>
                <a:schemeClr val="tx2">
                  <a:lumMod val="50000"/>
                  <a:lumOff val="50000"/>
                </a:schemeClr>
              </a:solidFill>
            </a:endParaRPr>
          </a:p>
          <a:p>
            <a:r>
              <a:rPr lang="en-GB" sz="2400" i="1" dirty="0" smtClean="0">
                <a:solidFill>
                  <a:schemeClr val="tx2">
                    <a:lumMod val="50000"/>
                    <a:lumOff val="50000"/>
                  </a:schemeClr>
                </a:solidFill>
              </a:rPr>
              <a:t>	</a:t>
            </a:r>
            <a:r>
              <a:rPr lang="en-GB" sz="2400" i="1" dirty="0" err="1" smtClean="0">
                <a:solidFill>
                  <a:schemeClr val="tx2">
                    <a:lumMod val="50000"/>
                    <a:lumOff val="50000"/>
                  </a:schemeClr>
                </a:solidFill>
              </a:rPr>
              <a:t>cursor.execute</a:t>
            </a:r>
            <a:r>
              <a:rPr lang="en-GB" sz="2400" i="1" dirty="0" smtClean="0">
                <a:solidFill>
                  <a:schemeClr val="tx2">
                    <a:lumMod val="50000"/>
                    <a:lumOff val="50000"/>
                  </a:schemeClr>
                </a:solidFill>
              </a:rPr>
              <a:t>(</a:t>
            </a:r>
            <a:r>
              <a:rPr lang="en-GB" sz="2400" i="1" dirty="0" err="1" smtClean="0">
                <a:solidFill>
                  <a:schemeClr val="tx2">
                    <a:lumMod val="50000"/>
                    <a:lumOff val="50000"/>
                  </a:schemeClr>
                </a:solidFill>
              </a:rPr>
              <a:t>sql_query</a:t>
            </a:r>
            <a:r>
              <a:rPr lang="en-GB" sz="2400" i="1" dirty="0">
                <a:solidFill>
                  <a:schemeClr val="tx2">
                    <a:lumMod val="50000"/>
                    <a:lumOff val="50000"/>
                  </a:schemeClr>
                </a:solidFill>
              </a:rPr>
              <a:t>)</a:t>
            </a:r>
            <a:endParaRPr lang="en-GB" sz="2400" dirty="0">
              <a:solidFill>
                <a:schemeClr val="tx2">
                  <a:lumMod val="50000"/>
                  <a:lumOff val="50000"/>
                </a:schemeClr>
              </a:solidFill>
            </a:endParaRPr>
          </a:p>
          <a:p>
            <a:r>
              <a:rPr lang="en-GB" sz="2400" i="1" dirty="0" smtClean="0"/>
              <a:t>	</a:t>
            </a:r>
            <a:r>
              <a:rPr lang="en-GB" sz="2400" i="1" dirty="0" err="1" smtClean="0">
                <a:solidFill>
                  <a:schemeClr val="tx2">
                    <a:lumMod val="50000"/>
                    <a:lumOff val="50000"/>
                  </a:schemeClr>
                </a:solidFill>
              </a:rPr>
              <a:t>emp_row</a:t>
            </a:r>
            <a:r>
              <a:rPr lang="en-GB" sz="2400" i="1" dirty="0" smtClean="0">
                <a:solidFill>
                  <a:schemeClr val="tx2">
                    <a:lumMod val="50000"/>
                    <a:lumOff val="50000"/>
                  </a:schemeClr>
                </a:solidFill>
              </a:rPr>
              <a:t> </a:t>
            </a:r>
            <a:r>
              <a:rPr lang="en-GB" sz="2400" i="1" dirty="0">
                <a:solidFill>
                  <a:schemeClr val="tx2">
                    <a:lumMod val="50000"/>
                    <a:lumOff val="50000"/>
                  </a:schemeClr>
                </a:solidFill>
              </a:rPr>
              <a:t>= </a:t>
            </a:r>
            <a:r>
              <a:rPr lang="en-GB" sz="2400" i="1" dirty="0" err="1">
                <a:solidFill>
                  <a:schemeClr val="tx2">
                    <a:lumMod val="50000"/>
                    <a:lumOff val="50000"/>
                  </a:schemeClr>
                </a:solidFill>
              </a:rPr>
              <a:t>cursor.fetchone</a:t>
            </a:r>
            <a:r>
              <a:rPr lang="en-GB" sz="2400" i="1" dirty="0" smtClean="0">
                <a:solidFill>
                  <a:schemeClr val="tx2">
                    <a:lumMod val="50000"/>
                    <a:lumOff val="50000"/>
                  </a:schemeClr>
                </a:solidFill>
              </a:rPr>
              <a:t>()</a:t>
            </a:r>
            <a:r>
              <a:rPr lang="en-GB" sz="2400" i="1" dirty="0"/>
              <a:t>	</a:t>
            </a:r>
            <a:r>
              <a:rPr lang="en-GB" sz="2400" i="1" dirty="0" smtClean="0"/>
              <a:t>	#retrieve </a:t>
            </a:r>
            <a:r>
              <a:rPr lang="en-GB" sz="2400" i="1" dirty="0"/>
              <a:t>the first row</a:t>
            </a:r>
            <a:endParaRPr lang="en-GB" sz="2400" dirty="0"/>
          </a:p>
          <a:p>
            <a:r>
              <a:rPr lang="en-GB" sz="2400" dirty="0" smtClean="0"/>
              <a:t>or</a:t>
            </a:r>
          </a:p>
          <a:p>
            <a:r>
              <a:rPr lang="en-GB" sz="2400" i="1" dirty="0"/>
              <a:t>	</a:t>
            </a:r>
            <a:r>
              <a:rPr lang="en-GB" sz="2400" i="1" dirty="0" err="1" smtClean="0">
                <a:solidFill>
                  <a:schemeClr val="tx2">
                    <a:lumMod val="50000"/>
                    <a:lumOff val="50000"/>
                  </a:schemeClr>
                </a:solidFill>
              </a:rPr>
              <a:t>all_emp_rows</a:t>
            </a:r>
            <a:r>
              <a:rPr lang="en-GB" sz="2400" i="1" dirty="0" smtClean="0">
                <a:solidFill>
                  <a:schemeClr val="tx2">
                    <a:lumMod val="50000"/>
                    <a:lumOff val="50000"/>
                  </a:schemeClr>
                </a:solidFill>
              </a:rPr>
              <a:t> </a:t>
            </a:r>
            <a:r>
              <a:rPr lang="en-GB" sz="2400" i="1" dirty="0">
                <a:solidFill>
                  <a:schemeClr val="tx2">
                    <a:lumMod val="50000"/>
                    <a:lumOff val="50000"/>
                  </a:schemeClr>
                </a:solidFill>
              </a:rPr>
              <a:t>= </a:t>
            </a:r>
            <a:r>
              <a:rPr lang="en-GB" sz="2400" i="1" dirty="0" err="1">
                <a:solidFill>
                  <a:schemeClr val="tx2">
                    <a:lumMod val="50000"/>
                    <a:lumOff val="50000"/>
                  </a:schemeClr>
                </a:solidFill>
              </a:rPr>
              <a:t>cursor.fetchall</a:t>
            </a:r>
            <a:r>
              <a:rPr lang="en-GB" sz="2400" i="1" dirty="0" smtClean="0">
                <a:solidFill>
                  <a:schemeClr val="tx2">
                    <a:lumMod val="50000"/>
                    <a:lumOff val="50000"/>
                  </a:schemeClr>
                </a:solidFill>
              </a:rPr>
              <a:t>()</a:t>
            </a:r>
            <a:r>
              <a:rPr lang="en-GB" sz="2400" i="1" dirty="0" smtClean="0"/>
              <a:t>	#retrieve all rows</a:t>
            </a:r>
            <a:r>
              <a:rPr lang="en-GB" sz="2400" i="1" dirty="0"/>
              <a:t>	</a:t>
            </a:r>
            <a:endParaRPr lang="en-GB" sz="2400" dirty="0"/>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a:t>
            </a:r>
            <a:r>
              <a:rPr lang="en-US" sz="1000" dirty="0"/>
              <a:t>r</a:t>
            </a:r>
            <a:r>
              <a:rPr lang="en-US" sz="1000" dirty="0" smtClean="0"/>
              <a:t>etrieve data from a SQL database</a:t>
            </a:r>
            <a:endParaRPr lang="en-US" sz="1000" dirty="0"/>
          </a:p>
          <a:p>
            <a:endParaRPr lang="en-US" sz="1000" dirty="0" smtClean="0"/>
          </a:p>
        </p:txBody>
      </p:sp>
    </p:spTree>
    <p:extLst>
      <p:ext uri="{BB962C8B-B14F-4D97-AF65-F5344CB8AC3E}">
        <p14:creationId xmlns:p14="http://schemas.microsoft.com/office/powerpoint/2010/main" val="323665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Executing </a:t>
            </a:r>
            <a:r>
              <a:rPr lang="en-GB" dirty="0" err="1" smtClean="0">
                <a:solidFill>
                  <a:schemeClr val="accent1"/>
                </a:solidFill>
              </a:rPr>
              <a:t>sql</a:t>
            </a:r>
            <a:r>
              <a:rPr lang="en-GB" dirty="0" smtClean="0">
                <a:solidFill>
                  <a:schemeClr val="accent1"/>
                </a:solidFill>
              </a:rPr>
              <a:t> queries in python</a:t>
            </a:r>
            <a:endParaRPr lang="en-GB" dirty="0"/>
          </a:p>
        </p:txBody>
      </p:sp>
      <p:sp>
        <p:nvSpPr>
          <p:cNvPr id="7" name="Rectangle 6"/>
          <p:cNvSpPr/>
          <p:nvPr/>
        </p:nvSpPr>
        <p:spPr>
          <a:xfrm>
            <a:off x="364966" y="1093000"/>
            <a:ext cx="9794241" cy="4154984"/>
          </a:xfrm>
          <a:prstGeom prst="rect">
            <a:avLst/>
          </a:prstGeom>
        </p:spPr>
        <p:txBody>
          <a:bodyPr wrap="square">
            <a:spAutoFit/>
          </a:bodyPr>
          <a:lstStyle/>
          <a:p>
            <a:r>
              <a:rPr lang="en-GB" sz="2400" dirty="0" smtClean="0"/>
              <a:t>Within Python, write any SQL commands according to best practice i.e. </a:t>
            </a:r>
            <a:r>
              <a:rPr lang="en-GB" sz="2400" dirty="0"/>
              <a:t>each clause on a new line, keywords in </a:t>
            </a:r>
            <a:r>
              <a:rPr lang="en-GB" sz="2400" dirty="0" smtClean="0"/>
              <a:t>uppercase, table and columns names in lowercase </a:t>
            </a:r>
            <a:r>
              <a:rPr lang="en-GB" sz="2400" dirty="0"/>
              <a:t>and using indentation to aid readability.</a:t>
            </a:r>
            <a:endParaRPr lang="en-GB" sz="2000" dirty="0"/>
          </a:p>
          <a:p>
            <a:endParaRPr lang="en-GB" sz="2400" i="1" dirty="0" smtClean="0"/>
          </a:p>
          <a:p>
            <a:r>
              <a:rPr lang="en-GB" sz="2400" i="1" dirty="0"/>
              <a:t>	</a:t>
            </a:r>
            <a:r>
              <a:rPr lang="en-GB" sz="2400" i="1" dirty="0" err="1" smtClean="0">
                <a:solidFill>
                  <a:schemeClr val="tx2">
                    <a:lumMod val="50000"/>
                    <a:lumOff val="50000"/>
                  </a:schemeClr>
                </a:solidFill>
              </a:rPr>
              <a:t>sql_query</a:t>
            </a:r>
            <a:r>
              <a:rPr lang="en-GB" sz="2400" i="1" dirty="0" smtClean="0">
                <a:solidFill>
                  <a:schemeClr val="tx2">
                    <a:lumMod val="50000"/>
                    <a:lumOff val="50000"/>
                  </a:schemeClr>
                </a:solidFill>
              </a:rPr>
              <a:t> </a:t>
            </a:r>
            <a:r>
              <a:rPr lang="en-GB" sz="2400" i="1" dirty="0">
                <a:solidFill>
                  <a:schemeClr val="tx2">
                    <a:lumMod val="50000"/>
                    <a:lumOff val="50000"/>
                  </a:schemeClr>
                </a:solidFill>
              </a:rPr>
              <a:t>= </a:t>
            </a:r>
            <a:r>
              <a:rPr lang="en-GB" sz="2400" b="1" dirty="0">
                <a:solidFill>
                  <a:schemeClr val="tx2">
                    <a:lumMod val="50000"/>
                    <a:lumOff val="50000"/>
                  </a:schemeClr>
                </a:solidFill>
              </a:rPr>
              <a:t>"</a:t>
            </a:r>
            <a:r>
              <a:rPr lang="en-GB" sz="2400" i="1" dirty="0">
                <a:solidFill>
                  <a:schemeClr val="tx2">
                    <a:lumMod val="50000"/>
                    <a:lumOff val="50000"/>
                  </a:schemeClr>
                </a:solidFill>
              </a:rPr>
              <a:t>SELECT </a:t>
            </a:r>
            <a:r>
              <a:rPr lang="en-GB" sz="2400" i="1" dirty="0" err="1">
                <a:solidFill>
                  <a:schemeClr val="tx2">
                    <a:lumMod val="50000"/>
                    <a:lumOff val="50000"/>
                  </a:schemeClr>
                </a:solidFill>
              </a:rPr>
              <a:t>empno</a:t>
            </a:r>
            <a:r>
              <a:rPr lang="en-GB" sz="2400" i="1" dirty="0">
                <a:solidFill>
                  <a:schemeClr val="tx2">
                    <a:lumMod val="50000"/>
                    <a:lumOff val="50000"/>
                  </a:schemeClr>
                </a:solidFill>
              </a:rPr>
              <a:t>, </a:t>
            </a:r>
            <a:r>
              <a:rPr lang="en-GB" sz="2400" i="1" dirty="0" err="1">
                <a:solidFill>
                  <a:schemeClr val="tx2">
                    <a:lumMod val="50000"/>
                    <a:lumOff val="50000"/>
                  </a:schemeClr>
                </a:solidFill>
              </a:rPr>
              <a:t>ename</a:t>
            </a:r>
            <a:r>
              <a:rPr lang="en-GB" sz="2400" i="1" dirty="0">
                <a:solidFill>
                  <a:schemeClr val="tx2">
                    <a:lumMod val="50000"/>
                    <a:lumOff val="50000"/>
                  </a:schemeClr>
                </a:solidFill>
              </a:rPr>
              <a:t>, </a:t>
            </a:r>
            <a:r>
              <a:rPr lang="en-GB" sz="2400" i="1" dirty="0" err="1">
                <a:solidFill>
                  <a:schemeClr val="tx2">
                    <a:lumMod val="50000"/>
                    <a:lumOff val="50000"/>
                  </a:schemeClr>
                </a:solidFill>
              </a:rPr>
              <a:t>deptno</a:t>
            </a:r>
            <a:r>
              <a:rPr lang="en-GB" sz="2400" i="1" dirty="0">
                <a:solidFill>
                  <a:schemeClr val="tx2">
                    <a:lumMod val="50000"/>
                    <a:lumOff val="50000"/>
                  </a:schemeClr>
                </a:solidFill>
              </a:rPr>
              <a:t> </a:t>
            </a:r>
            <a:r>
              <a:rPr lang="en-GB" sz="2400" i="1" dirty="0" smtClean="0">
                <a:solidFill>
                  <a:schemeClr val="tx2">
                    <a:lumMod val="50000"/>
                    <a:lumOff val="50000"/>
                  </a:schemeClr>
                </a:solidFill>
              </a:rPr>
              <a:t>\</a:t>
            </a:r>
          </a:p>
          <a:p>
            <a:r>
              <a:rPr lang="en-GB" sz="2400" i="1" dirty="0">
                <a:solidFill>
                  <a:schemeClr val="tx2">
                    <a:lumMod val="50000"/>
                    <a:lumOff val="50000"/>
                  </a:schemeClr>
                </a:solidFill>
              </a:rPr>
              <a:t>	</a:t>
            </a:r>
            <a:r>
              <a:rPr lang="en-GB" sz="2400" i="1" dirty="0" smtClean="0">
                <a:solidFill>
                  <a:schemeClr val="tx2">
                    <a:lumMod val="50000"/>
                    <a:lumOff val="50000"/>
                  </a:schemeClr>
                </a:solidFill>
              </a:rPr>
              <a:t>	        FROM </a:t>
            </a:r>
            <a:r>
              <a:rPr lang="en-GB" sz="2400" i="1" dirty="0" err="1" smtClean="0">
                <a:solidFill>
                  <a:schemeClr val="tx2">
                    <a:lumMod val="50000"/>
                    <a:lumOff val="50000"/>
                  </a:schemeClr>
                </a:solidFill>
              </a:rPr>
              <a:t>emp</a:t>
            </a:r>
            <a:r>
              <a:rPr lang="en-GB" sz="2400" i="1" dirty="0" smtClean="0">
                <a:solidFill>
                  <a:schemeClr val="tx2">
                    <a:lumMod val="50000"/>
                    <a:lumOff val="50000"/>
                  </a:schemeClr>
                </a:solidFill>
              </a:rPr>
              <a:t> \</a:t>
            </a:r>
          </a:p>
          <a:p>
            <a:r>
              <a:rPr lang="en-GB" sz="2400" b="1" i="1" dirty="0">
                <a:solidFill>
                  <a:schemeClr val="tx2">
                    <a:lumMod val="50000"/>
                    <a:lumOff val="50000"/>
                  </a:schemeClr>
                </a:solidFill>
              </a:rPr>
              <a:t>	</a:t>
            </a:r>
            <a:r>
              <a:rPr lang="en-GB" sz="2400" b="1" i="1" dirty="0" smtClean="0">
                <a:solidFill>
                  <a:schemeClr val="tx2">
                    <a:lumMod val="50000"/>
                    <a:lumOff val="50000"/>
                  </a:schemeClr>
                </a:solidFill>
              </a:rPr>
              <a:t>	        </a:t>
            </a:r>
            <a:r>
              <a:rPr lang="en-GB" sz="2400" i="1" dirty="0" smtClean="0">
                <a:solidFill>
                  <a:schemeClr val="tx2">
                    <a:lumMod val="50000"/>
                    <a:lumOff val="50000"/>
                  </a:schemeClr>
                </a:solidFill>
              </a:rPr>
              <a:t>WHERE </a:t>
            </a:r>
            <a:r>
              <a:rPr lang="en-GB" sz="2400" i="1" dirty="0" err="1" smtClean="0">
                <a:solidFill>
                  <a:schemeClr val="tx2">
                    <a:lumMod val="50000"/>
                    <a:lumOff val="50000"/>
                  </a:schemeClr>
                </a:solidFill>
              </a:rPr>
              <a:t>deptno</a:t>
            </a:r>
            <a:r>
              <a:rPr lang="en-GB" sz="2400" i="1" dirty="0" smtClean="0">
                <a:solidFill>
                  <a:schemeClr val="tx2">
                    <a:lumMod val="50000"/>
                    <a:lumOff val="50000"/>
                  </a:schemeClr>
                </a:solidFill>
              </a:rPr>
              <a:t> = 10 \</a:t>
            </a:r>
          </a:p>
          <a:p>
            <a:r>
              <a:rPr lang="en-GB" sz="2400" i="1" dirty="0">
                <a:solidFill>
                  <a:schemeClr val="tx2">
                    <a:lumMod val="50000"/>
                    <a:lumOff val="50000"/>
                  </a:schemeClr>
                </a:solidFill>
              </a:rPr>
              <a:t>	</a:t>
            </a:r>
            <a:r>
              <a:rPr lang="en-GB" sz="2400" i="1" dirty="0" smtClean="0">
                <a:solidFill>
                  <a:schemeClr val="tx2">
                    <a:lumMod val="50000"/>
                    <a:lumOff val="50000"/>
                  </a:schemeClr>
                </a:solidFill>
              </a:rPr>
              <a:t>	        ORDER BY </a:t>
            </a:r>
            <a:r>
              <a:rPr lang="en-GB" sz="2400" i="1" dirty="0" err="1" smtClean="0">
                <a:solidFill>
                  <a:schemeClr val="tx2">
                    <a:lumMod val="50000"/>
                    <a:lumOff val="50000"/>
                  </a:schemeClr>
                </a:solidFill>
              </a:rPr>
              <a:t>ename</a:t>
            </a:r>
            <a:r>
              <a:rPr lang="en-GB" sz="2400" dirty="0" smtClean="0">
                <a:solidFill>
                  <a:schemeClr val="tx2">
                    <a:lumMod val="50000"/>
                    <a:lumOff val="50000"/>
                  </a:schemeClr>
                </a:solidFill>
              </a:rPr>
              <a:t>"</a:t>
            </a:r>
            <a:endParaRPr lang="en-GB" sz="2400" dirty="0">
              <a:solidFill>
                <a:schemeClr val="tx2">
                  <a:lumMod val="50000"/>
                  <a:lumOff val="50000"/>
                </a:schemeClr>
              </a:solidFill>
            </a:endParaRPr>
          </a:p>
          <a:p>
            <a:endParaRPr lang="en-GB" sz="2400" i="1" dirty="0" smtClean="0">
              <a:solidFill>
                <a:schemeClr val="tx2">
                  <a:lumMod val="50000"/>
                  <a:lumOff val="50000"/>
                </a:schemeClr>
              </a:solidFill>
            </a:endParaRPr>
          </a:p>
          <a:p>
            <a:r>
              <a:rPr lang="en-GB" sz="2400" i="1" dirty="0"/>
              <a:t>U</a:t>
            </a:r>
            <a:r>
              <a:rPr lang="en-GB" sz="2400" i="1" dirty="0" smtClean="0"/>
              <a:t>se the \ escape character to continue a quoted string on a new line as shown above.</a:t>
            </a:r>
            <a:endParaRPr lang="en-GB" sz="2400" dirty="0"/>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a:t>
            </a:r>
            <a:r>
              <a:rPr lang="en-US" sz="1000" dirty="0"/>
              <a:t>r</a:t>
            </a:r>
            <a:r>
              <a:rPr lang="en-US" sz="1000" dirty="0" smtClean="0"/>
              <a:t>etrieve data from a SQL database</a:t>
            </a:r>
            <a:endParaRPr lang="en-US" sz="1000" dirty="0"/>
          </a:p>
          <a:p>
            <a:endParaRPr lang="en-US" sz="1000" dirty="0" smtClean="0"/>
          </a:p>
        </p:txBody>
      </p:sp>
    </p:spTree>
    <p:extLst>
      <p:ext uri="{BB962C8B-B14F-4D97-AF65-F5344CB8AC3E}">
        <p14:creationId xmlns:p14="http://schemas.microsoft.com/office/powerpoint/2010/main" val="1777013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Executing </a:t>
            </a:r>
            <a:r>
              <a:rPr lang="en-GB" dirty="0" err="1" smtClean="0">
                <a:solidFill>
                  <a:schemeClr val="accent1"/>
                </a:solidFill>
              </a:rPr>
              <a:t>sql</a:t>
            </a:r>
            <a:r>
              <a:rPr lang="en-GB" dirty="0" smtClean="0">
                <a:solidFill>
                  <a:schemeClr val="accent1"/>
                </a:solidFill>
              </a:rPr>
              <a:t> queries in python</a:t>
            </a:r>
            <a:endParaRPr lang="en-GB" dirty="0"/>
          </a:p>
        </p:txBody>
      </p:sp>
      <p:sp>
        <p:nvSpPr>
          <p:cNvPr id="7" name="Rectangle 6"/>
          <p:cNvSpPr/>
          <p:nvPr/>
        </p:nvSpPr>
        <p:spPr>
          <a:xfrm>
            <a:off x="364966" y="1093000"/>
            <a:ext cx="9933941" cy="5632311"/>
          </a:xfrm>
          <a:prstGeom prst="rect">
            <a:avLst/>
          </a:prstGeom>
        </p:spPr>
        <p:txBody>
          <a:bodyPr wrap="square">
            <a:spAutoFit/>
          </a:bodyPr>
          <a:lstStyle/>
          <a:p>
            <a:r>
              <a:rPr lang="en-GB" sz="2400" i="1" dirty="0"/>
              <a:t>	</a:t>
            </a:r>
            <a:r>
              <a:rPr lang="en-GB" sz="2400" i="1" dirty="0" err="1">
                <a:solidFill>
                  <a:schemeClr val="tx2">
                    <a:lumMod val="50000"/>
                    <a:lumOff val="50000"/>
                  </a:schemeClr>
                </a:solidFill>
              </a:rPr>
              <a:t>emp_row</a:t>
            </a:r>
            <a:r>
              <a:rPr lang="en-GB" sz="2400" i="1" dirty="0">
                <a:solidFill>
                  <a:schemeClr val="tx2">
                    <a:lumMod val="50000"/>
                    <a:lumOff val="50000"/>
                  </a:schemeClr>
                </a:solidFill>
              </a:rPr>
              <a:t> = </a:t>
            </a:r>
            <a:r>
              <a:rPr lang="en-GB" sz="2400" i="1" dirty="0" err="1">
                <a:solidFill>
                  <a:schemeClr val="tx2">
                    <a:lumMod val="50000"/>
                    <a:lumOff val="50000"/>
                  </a:schemeClr>
                </a:solidFill>
              </a:rPr>
              <a:t>cursor.fetchone</a:t>
            </a:r>
            <a:r>
              <a:rPr lang="en-GB" sz="2400" i="1" dirty="0" smtClean="0">
                <a:solidFill>
                  <a:schemeClr val="tx2">
                    <a:lumMod val="50000"/>
                    <a:lumOff val="50000"/>
                  </a:schemeClr>
                </a:solidFill>
              </a:rPr>
              <a:t>()</a:t>
            </a:r>
            <a:endParaRPr lang="en-GB" sz="2400" i="1" dirty="0" smtClean="0"/>
          </a:p>
          <a:p>
            <a:endParaRPr lang="en-GB" sz="2400" i="1" dirty="0" smtClean="0"/>
          </a:p>
          <a:p>
            <a:r>
              <a:rPr lang="en-GB" sz="2400" dirty="0" smtClean="0"/>
              <a:t>returns the columns from the SELECT statement into a list named </a:t>
            </a:r>
            <a:r>
              <a:rPr lang="en-GB" sz="2400" dirty="0" err="1" smtClean="0"/>
              <a:t>emp_row</a:t>
            </a:r>
            <a:r>
              <a:rPr lang="en-GB" sz="2400" dirty="0" smtClean="0"/>
              <a:t> where:</a:t>
            </a:r>
          </a:p>
          <a:p>
            <a:r>
              <a:rPr lang="en-GB" sz="2400" dirty="0"/>
              <a:t>	</a:t>
            </a:r>
            <a:r>
              <a:rPr lang="en-GB" sz="2400" dirty="0" err="1" smtClean="0"/>
              <a:t>emp_row</a:t>
            </a:r>
            <a:r>
              <a:rPr lang="en-GB" sz="2400" dirty="0" smtClean="0"/>
              <a:t>[0] is the first column (</a:t>
            </a:r>
            <a:r>
              <a:rPr lang="en-GB" sz="2400" dirty="0" err="1" smtClean="0"/>
              <a:t>empno</a:t>
            </a:r>
            <a:r>
              <a:rPr lang="en-GB" sz="2400" dirty="0" smtClean="0"/>
              <a:t>)</a:t>
            </a:r>
          </a:p>
          <a:p>
            <a:r>
              <a:rPr lang="en-GB" sz="2400" dirty="0"/>
              <a:t>	</a:t>
            </a:r>
            <a:r>
              <a:rPr lang="en-GB" sz="2400" dirty="0" err="1" smtClean="0"/>
              <a:t>emp_row</a:t>
            </a:r>
            <a:r>
              <a:rPr lang="en-GB" sz="2400" dirty="0" smtClean="0"/>
              <a:t>[1] is the second column (</a:t>
            </a:r>
            <a:r>
              <a:rPr lang="en-GB" sz="2400" dirty="0" err="1" smtClean="0"/>
              <a:t>ename</a:t>
            </a:r>
            <a:r>
              <a:rPr lang="en-GB" sz="2400" dirty="0" smtClean="0"/>
              <a:t>)</a:t>
            </a:r>
          </a:p>
          <a:p>
            <a:r>
              <a:rPr lang="en-GB" sz="2400" dirty="0"/>
              <a:t>	</a:t>
            </a:r>
            <a:r>
              <a:rPr lang="en-GB" sz="2400" dirty="0" err="1" smtClean="0"/>
              <a:t>emp_row</a:t>
            </a:r>
            <a:r>
              <a:rPr lang="en-GB" sz="2400" dirty="0" smtClean="0"/>
              <a:t>[2] is the third column (</a:t>
            </a:r>
            <a:r>
              <a:rPr lang="en-GB" sz="2400" dirty="0" err="1" smtClean="0"/>
              <a:t>deptno</a:t>
            </a:r>
            <a:r>
              <a:rPr lang="en-GB" sz="2400" dirty="0" smtClean="0"/>
              <a:t>)</a:t>
            </a:r>
          </a:p>
          <a:p>
            <a:endParaRPr lang="en-GB" sz="2400" dirty="0"/>
          </a:p>
          <a:p>
            <a:r>
              <a:rPr lang="en-GB" sz="2400" dirty="0" smtClean="0"/>
              <a:t>To print the query results with no formatting use:</a:t>
            </a:r>
          </a:p>
          <a:p>
            <a:endParaRPr lang="en-GB" sz="2400" i="1" dirty="0" smtClean="0"/>
          </a:p>
          <a:p>
            <a:r>
              <a:rPr lang="en-GB" sz="2400" i="1" dirty="0"/>
              <a:t>	</a:t>
            </a:r>
            <a:r>
              <a:rPr lang="en-GB" sz="2400" i="1" dirty="0" smtClean="0">
                <a:solidFill>
                  <a:schemeClr val="tx2">
                    <a:lumMod val="50000"/>
                    <a:lumOff val="50000"/>
                  </a:schemeClr>
                </a:solidFill>
              </a:rPr>
              <a:t>print(</a:t>
            </a:r>
            <a:r>
              <a:rPr lang="en-GB" sz="2400" i="1" dirty="0" err="1" smtClean="0">
                <a:solidFill>
                  <a:schemeClr val="tx2">
                    <a:lumMod val="50000"/>
                    <a:lumOff val="50000"/>
                  </a:schemeClr>
                </a:solidFill>
              </a:rPr>
              <a:t>emp_row</a:t>
            </a:r>
            <a:r>
              <a:rPr lang="en-GB" sz="2400" i="1" dirty="0" smtClean="0">
                <a:solidFill>
                  <a:schemeClr val="tx2">
                    <a:lumMod val="50000"/>
                    <a:lumOff val="50000"/>
                  </a:schemeClr>
                </a:solidFill>
              </a:rPr>
              <a:t>)</a:t>
            </a:r>
          </a:p>
          <a:p>
            <a:endParaRPr lang="en-GB" sz="2400" i="1" dirty="0" smtClean="0"/>
          </a:p>
          <a:p>
            <a:r>
              <a:rPr lang="en-GB" sz="2400" dirty="0" smtClean="0"/>
              <a:t>or to print with the formatting of your choice use:</a:t>
            </a:r>
          </a:p>
          <a:p>
            <a:endParaRPr lang="en-GB" sz="2400" i="1" dirty="0" smtClean="0"/>
          </a:p>
          <a:p>
            <a:r>
              <a:rPr lang="en-GB" sz="2400" i="1" dirty="0"/>
              <a:t>	</a:t>
            </a:r>
            <a:r>
              <a:rPr lang="en-GB" sz="2000" i="1" dirty="0" smtClean="0">
                <a:solidFill>
                  <a:schemeClr val="tx2">
                    <a:lumMod val="50000"/>
                    <a:lumOff val="50000"/>
                  </a:schemeClr>
                </a:solidFill>
              </a:rPr>
              <a:t>print('{</a:t>
            </a:r>
            <a:r>
              <a:rPr lang="en-GB" sz="2000" i="1" dirty="0">
                <a:solidFill>
                  <a:schemeClr val="tx2">
                    <a:lumMod val="50000"/>
                    <a:lumOff val="50000"/>
                  </a:schemeClr>
                </a:solidFill>
              </a:rPr>
              <a:t>0</a:t>
            </a:r>
            <a:r>
              <a:rPr lang="en-GB" sz="2000" i="1" dirty="0" smtClean="0">
                <a:solidFill>
                  <a:schemeClr val="tx2">
                    <a:lumMod val="50000"/>
                    <a:lumOff val="50000"/>
                  </a:schemeClr>
                </a:solidFill>
              </a:rPr>
              <a:t>}, {</a:t>
            </a:r>
            <a:r>
              <a:rPr lang="en-GB" sz="2000" i="1" dirty="0">
                <a:solidFill>
                  <a:schemeClr val="tx2">
                    <a:lumMod val="50000"/>
                    <a:lumOff val="50000"/>
                  </a:schemeClr>
                </a:solidFill>
              </a:rPr>
              <a:t>1}, {2}'. </a:t>
            </a:r>
            <a:r>
              <a:rPr lang="en-GB" sz="2000" i="1" dirty="0" smtClean="0">
                <a:solidFill>
                  <a:schemeClr val="tx2">
                    <a:lumMod val="50000"/>
                    <a:lumOff val="50000"/>
                  </a:schemeClr>
                </a:solidFill>
              </a:rPr>
              <a:t>format(</a:t>
            </a:r>
            <a:r>
              <a:rPr lang="en-GB" sz="2000" i="1" dirty="0" err="1" smtClean="0">
                <a:solidFill>
                  <a:schemeClr val="tx2">
                    <a:lumMod val="50000"/>
                    <a:lumOff val="50000"/>
                  </a:schemeClr>
                </a:solidFill>
              </a:rPr>
              <a:t>emp_row</a:t>
            </a:r>
            <a:r>
              <a:rPr lang="en-GB" sz="2000" i="1" dirty="0" smtClean="0">
                <a:solidFill>
                  <a:schemeClr val="tx2">
                    <a:lumMod val="50000"/>
                    <a:lumOff val="50000"/>
                  </a:schemeClr>
                </a:solidFill>
              </a:rPr>
              <a:t>[0], </a:t>
            </a:r>
            <a:r>
              <a:rPr lang="en-GB" sz="2000" i="1" dirty="0" err="1" smtClean="0">
                <a:solidFill>
                  <a:schemeClr val="tx2">
                    <a:lumMod val="50000"/>
                    <a:lumOff val="50000"/>
                  </a:schemeClr>
                </a:solidFill>
              </a:rPr>
              <a:t>emp_row</a:t>
            </a:r>
            <a:r>
              <a:rPr lang="en-GB" sz="2000" i="1" dirty="0" smtClean="0">
                <a:solidFill>
                  <a:schemeClr val="tx2">
                    <a:lumMod val="50000"/>
                    <a:lumOff val="50000"/>
                  </a:schemeClr>
                </a:solidFill>
              </a:rPr>
              <a:t>[1], </a:t>
            </a:r>
            <a:r>
              <a:rPr lang="en-GB" sz="2000" i="1" dirty="0" err="1" smtClean="0">
                <a:solidFill>
                  <a:schemeClr val="tx2">
                    <a:lumMod val="50000"/>
                    <a:lumOff val="50000"/>
                  </a:schemeClr>
                </a:solidFill>
              </a:rPr>
              <a:t>emp_row</a:t>
            </a:r>
            <a:r>
              <a:rPr lang="en-GB" sz="2000" i="1" dirty="0" smtClean="0">
                <a:solidFill>
                  <a:schemeClr val="tx2">
                    <a:lumMod val="50000"/>
                    <a:lumOff val="50000"/>
                  </a:schemeClr>
                </a:solidFill>
              </a:rPr>
              <a:t>[2]))</a:t>
            </a:r>
            <a:endParaRPr lang="en-GB" sz="2000" dirty="0"/>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a:t>
            </a:r>
            <a:r>
              <a:rPr lang="en-US" sz="1000" dirty="0"/>
              <a:t>r</a:t>
            </a:r>
            <a:r>
              <a:rPr lang="en-US" sz="1000" dirty="0" smtClean="0"/>
              <a:t>etrieve data from a SQL database</a:t>
            </a:r>
            <a:endParaRPr lang="en-US" sz="1000" dirty="0"/>
          </a:p>
          <a:p>
            <a:endParaRPr lang="en-US" sz="1000" dirty="0" smtClean="0"/>
          </a:p>
        </p:txBody>
      </p:sp>
    </p:spTree>
    <p:extLst>
      <p:ext uri="{BB962C8B-B14F-4D97-AF65-F5344CB8AC3E}">
        <p14:creationId xmlns:p14="http://schemas.microsoft.com/office/powerpoint/2010/main" val="330455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Executing </a:t>
            </a:r>
            <a:r>
              <a:rPr lang="en-GB" dirty="0" err="1" smtClean="0">
                <a:solidFill>
                  <a:schemeClr val="accent1"/>
                </a:solidFill>
              </a:rPr>
              <a:t>sql</a:t>
            </a:r>
            <a:r>
              <a:rPr lang="en-GB" dirty="0" smtClean="0">
                <a:solidFill>
                  <a:schemeClr val="accent1"/>
                </a:solidFill>
              </a:rPr>
              <a:t> queries in python</a:t>
            </a:r>
            <a:endParaRPr lang="en-GB" dirty="0"/>
          </a:p>
        </p:txBody>
      </p:sp>
      <p:sp>
        <p:nvSpPr>
          <p:cNvPr id="7" name="Rectangle 6"/>
          <p:cNvSpPr/>
          <p:nvPr/>
        </p:nvSpPr>
        <p:spPr>
          <a:xfrm>
            <a:off x="364966" y="1093000"/>
            <a:ext cx="9933941" cy="5632311"/>
          </a:xfrm>
          <a:prstGeom prst="rect">
            <a:avLst/>
          </a:prstGeom>
        </p:spPr>
        <p:txBody>
          <a:bodyPr wrap="square">
            <a:spAutoFit/>
          </a:bodyPr>
          <a:lstStyle/>
          <a:p>
            <a:r>
              <a:rPr lang="en-GB" sz="2400" i="1" dirty="0" smtClean="0"/>
              <a:t>	</a:t>
            </a:r>
            <a:r>
              <a:rPr lang="en-GB" sz="2400" i="1" dirty="0" err="1" smtClean="0">
                <a:solidFill>
                  <a:schemeClr val="tx2">
                    <a:lumMod val="50000"/>
                    <a:lumOff val="50000"/>
                  </a:schemeClr>
                </a:solidFill>
              </a:rPr>
              <a:t>sql_query</a:t>
            </a:r>
            <a:r>
              <a:rPr lang="en-GB" sz="2400" i="1" dirty="0" smtClean="0">
                <a:solidFill>
                  <a:schemeClr val="tx2">
                    <a:lumMod val="50000"/>
                    <a:lumOff val="50000"/>
                  </a:schemeClr>
                </a:solidFill>
              </a:rPr>
              <a:t> </a:t>
            </a:r>
            <a:r>
              <a:rPr lang="en-GB" sz="2400" i="1" dirty="0">
                <a:solidFill>
                  <a:schemeClr val="tx2">
                    <a:lumMod val="50000"/>
                    <a:lumOff val="50000"/>
                  </a:schemeClr>
                </a:solidFill>
              </a:rPr>
              <a:t>= </a:t>
            </a:r>
            <a:r>
              <a:rPr lang="en-GB" sz="2400" b="1" dirty="0">
                <a:solidFill>
                  <a:schemeClr val="tx2">
                    <a:lumMod val="50000"/>
                    <a:lumOff val="50000"/>
                  </a:schemeClr>
                </a:solidFill>
              </a:rPr>
              <a:t>"</a:t>
            </a:r>
            <a:r>
              <a:rPr lang="en-GB" sz="2400" i="1" dirty="0">
                <a:solidFill>
                  <a:schemeClr val="tx2">
                    <a:lumMod val="50000"/>
                    <a:lumOff val="50000"/>
                  </a:schemeClr>
                </a:solidFill>
              </a:rPr>
              <a:t>SELECT </a:t>
            </a:r>
            <a:r>
              <a:rPr lang="en-GB" sz="2400" i="1" dirty="0" err="1">
                <a:solidFill>
                  <a:schemeClr val="tx2">
                    <a:lumMod val="50000"/>
                    <a:lumOff val="50000"/>
                  </a:schemeClr>
                </a:solidFill>
              </a:rPr>
              <a:t>empno</a:t>
            </a:r>
            <a:r>
              <a:rPr lang="en-GB" sz="2400" i="1" dirty="0">
                <a:solidFill>
                  <a:schemeClr val="tx2">
                    <a:lumMod val="50000"/>
                    <a:lumOff val="50000"/>
                  </a:schemeClr>
                </a:solidFill>
              </a:rPr>
              <a:t>, </a:t>
            </a:r>
            <a:r>
              <a:rPr lang="en-GB" sz="2400" i="1" dirty="0" err="1">
                <a:solidFill>
                  <a:schemeClr val="tx2">
                    <a:lumMod val="50000"/>
                    <a:lumOff val="50000"/>
                  </a:schemeClr>
                </a:solidFill>
              </a:rPr>
              <a:t>ename</a:t>
            </a:r>
            <a:r>
              <a:rPr lang="en-GB" sz="2400" i="1" dirty="0">
                <a:solidFill>
                  <a:schemeClr val="tx2">
                    <a:lumMod val="50000"/>
                    <a:lumOff val="50000"/>
                  </a:schemeClr>
                </a:solidFill>
              </a:rPr>
              <a:t>, </a:t>
            </a:r>
            <a:r>
              <a:rPr lang="en-GB" sz="2400" i="1" dirty="0" err="1">
                <a:solidFill>
                  <a:schemeClr val="tx2">
                    <a:lumMod val="50000"/>
                    <a:lumOff val="50000"/>
                  </a:schemeClr>
                </a:solidFill>
              </a:rPr>
              <a:t>deptno</a:t>
            </a:r>
            <a:r>
              <a:rPr lang="en-GB" sz="2400" i="1" dirty="0">
                <a:solidFill>
                  <a:schemeClr val="tx2">
                    <a:lumMod val="50000"/>
                    <a:lumOff val="50000"/>
                  </a:schemeClr>
                </a:solidFill>
              </a:rPr>
              <a:t> </a:t>
            </a:r>
            <a:r>
              <a:rPr lang="en-GB" sz="2400" i="1" dirty="0" smtClean="0">
                <a:solidFill>
                  <a:schemeClr val="tx2">
                    <a:lumMod val="50000"/>
                    <a:lumOff val="50000"/>
                  </a:schemeClr>
                </a:solidFill>
              </a:rPr>
              <a:t>\</a:t>
            </a:r>
          </a:p>
          <a:p>
            <a:r>
              <a:rPr lang="en-GB" sz="2400" i="1" dirty="0">
                <a:solidFill>
                  <a:schemeClr val="tx2">
                    <a:lumMod val="50000"/>
                    <a:lumOff val="50000"/>
                  </a:schemeClr>
                </a:solidFill>
              </a:rPr>
              <a:t>	</a:t>
            </a:r>
            <a:r>
              <a:rPr lang="en-GB" sz="2400" i="1" dirty="0" smtClean="0">
                <a:solidFill>
                  <a:schemeClr val="tx2">
                    <a:lumMod val="50000"/>
                    <a:lumOff val="50000"/>
                  </a:schemeClr>
                </a:solidFill>
              </a:rPr>
              <a:t>	        FROM </a:t>
            </a:r>
            <a:r>
              <a:rPr lang="en-GB" sz="2400" i="1" dirty="0" err="1">
                <a:solidFill>
                  <a:schemeClr val="tx2">
                    <a:lumMod val="50000"/>
                    <a:lumOff val="50000"/>
                  </a:schemeClr>
                </a:solidFill>
              </a:rPr>
              <a:t>emp</a:t>
            </a:r>
            <a:r>
              <a:rPr lang="en-GB" sz="2400" b="1" dirty="0">
                <a:solidFill>
                  <a:schemeClr val="tx2">
                    <a:lumMod val="50000"/>
                    <a:lumOff val="50000"/>
                  </a:schemeClr>
                </a:solidFill>
              </a:rPr>
              <a:t>"</a:t>
            </a:r>
            <a:endParaRPr lang="en-GB" sz="2400" dirty="0">
              <a:solidFill>
                <a:schemeClr val="tx2">
                  <a:lumMod val="50000"/>
                  <a:lumOff val="50000"/>
                </a:schemeClr>
              </a:solidFill>
            </a:endParaRPr>
          </a:p>
          <a:p>
            <a:r>
              <a:rPr lang="en-GB" sz="2400" i="1" dirty="0" smtClean="0">
                <a:solidFill>
                  <a:schemeClr val="tx2">
                    <a:lumMod val="50000"/>
                    <a:lumOff val="50000"/>
                  </a:schemeClr>
                </a:solidFill>
              </a:rPr>
              <a:t>	</a:t>
            </a:r>
            <a:r>
              <a:rPr lang="en-GB" sz="2400" i="1" dirty="0" err="1" smtClean="0">
                <a:solidFill>
                  <a:schemeClr val="tx2">
                    <a:lumMod val="50000"/>
                    <a:lumOff val="50000"/>
                  </a:schemeClr>
                </a:solidFill>
              </a:rPr>
              <a:t>cursor.execute</a:t>
            </a:r>
            <a:r>
              <a:rPr lang="en-GB" sz="2400" i="1" dirty="0" smtClean="0">
                <a:solidFill>
                  <a:schemeClr val="tx2">
                    <a:lumMod val="50000"/>
                    <a:lumOff val="50000"/>
                  </a:schemeClr>
                </a:solidFill>
              </a:rPr>
              <a:t>(</a:t>
            </a:r>
            <a:r>
              <a:rPr lang="en-GB" sz="2400" i="1" dirty="0" err="1" smtClean="0">
                <a:solidFill>
                  <a:schemeClr val="tx2">
                    <a:lumMod val="50000"/>
                    <a:lumOff val="50000"/>
                  </a:schemeClr>
                </a:solidFill>
              </a:rPr>
              <a:t>sql_query</a:t>
            </a:r>
            <a:r>
              <a:rPr lang="en-GB" sz="2400" i="1" dirty="0" smtClean="0">
                <a:solidFill>
                  <a:schemeClr val="tx2">
                    <a:lumMod val="50000"/>
                    <a:lumOff val="50000"/>
                  </a:schemeClr>
                </a:solidFill>
              </a:rPr>
              <a:t>)</a:t>
            </a:r>
          </a:p>
          <a:p>
            <a:r>
              <a:rPr lang="en-GB" sz="2400" i="1" dirty="0" smtClean="0">
                <a:solidFill>
                  <a:schemeClr val="tx2">
                    <a:lumMod val="50000"/>
                    <a:lumOff val="50000"/>
                  </a:schemeClr>
                </a:solidFill>
              </a:rPr>
              <a:t>	</a:t>
            </a:r>
            <a:r>
              <a:rPr lang="en-GB" sz="2400" i="1" dirty="0" err="1" smtClean="0">
                <a:solidFill>
                  <a:schemeClr val="tx2">
                    <a:lumMod val="50000"/>
                    <a:lumOff val="50000"/>
                  </a:schemeClr>
                </a:solidFill>
              </a:rPr>
              <a:t>all_emp_rows</a:t>
            </a:r>
            <a:r>
              <a:rPr lang="en-GB" sz="2400" i="1" dirty="0" smtClean="0">
                <a:solidFill>
                  <a:schemeClr val="tx2">
                    <a:lumMod val="50000"/>
                    <a:lumOff val="50000"/>
                  </a:schemeClr>
                </a:solidFill>
              </a:rPr>
              <a:t>=</a:t>
            </a:r>
            <a:r>
              <a:rPr lang="en-GB" sz="2400" i="1" dirty="0" err="1" smtClean="0">
                <a:solidFill>
                  <a:schemeClr val="tx2">
                    <a:lumMod val="50000"/>
                    <a:lumOff val="50000"/>
                  </a:schemeClr>
                </a:solidFill>
              </a:rPr>
              <a:t>cursor.fetchall</a:t>
            </a:r>
            <a:r>
              <a:rPr lang="en-GB" sz="2400" i="1" dirty="0" smtClean="0">
                <a:solidFill>
                  <a:schemeClr val="tx2">
                    <a:lumMod val="50000"/>
                    <a:lumOff val="50000"/>
                  </a:schemeClr>
                </a:solidFill>
              </a:rPr>
              <a:t>()</a:t>
            </a:r>
            <a:endParaRPr lang="en-GB" sz="2400" dirty="0">
              <a:solidFill>
                <a:schemeClr val="tx2">
                  <a:lumMod val="50000"/>
                  <a:lumOff val="50000"/>
                </a:schemeClr>
              </a:solidFill>
            </a:endParaRPr>
          </a:p>
          <a:p>
            <a:r>
              <a:rPr lang="en-GB" sz="2400" i="1" dirty="0" smtClean="0">
                <a:solidFill>
                  <a:schemeClr val="tx2">
                    <a:lumMod val="50000"/>
                    <a:lumOff val="50000"/>
                  </a:schemeClr>
                </a:solidFill>
              </a:rPr>
              <a:t>	for </a:t>
            </a:r>
            <a:r>
              <a:rPr lang="en-GB" sz="2400" i="1" dirty="0" err="1" smtClean="0">
                <a:solidFill>
                  <a:schemeClr val="tx2">
                    <a:lumMod val="50000"/>
                    <a:lumOff val="50000"/>
                  </a:schemeClr>
                </a:solidFill>
              </a:rPr>
              <a:t>emp_row</a:t>
            </a:r>
            <a:r>
              <a:rPr lang="en-GB" sz="2400" i="1" dirty="0" smtClean="0">
                <a:solidFill>
                  <a:schemeClr val="tx2">
                    <a:lumMod val="50000"/>
                    <a:lumOff val="50000"/>
                  </a:schemeClr>
                </a:solidFill>
              </a:rPr>
              <a:t> </a:t>
            </a:r>
            <a:r>
              <a:rPr lang="en-GB" sz="2400" i="1" dirty="0">
                <a:solidFill>
                  <a:schemeClr val="tx2">
                    <a:lumMod val="50000"/>
                    <a:lumOff val="50000"/>
                  </a:schemeClr>
                </a:solidFill>
              </a:rPr>
              <a:t>in </a:t>
            </a:r>
            <a:r>
              <a:rPr lang="en-GB" sz="2400" i="1" dirty="0" err="1" smtClean="0">
                <a:solidFill>
                  <a:schemeClr val="tx2">
                    <a:lumMod val="50000"/>
                    <a:lumOff val="50000"/>
                  </a:schemeClr>
                </a:solidFill>
              </a:rPr>
              <a:t>all_emp_rows</a:t>
            </a:r>
            <a:r>
              <a:rPr lang="en-GB" sz="2400" i="1" dirty="0" smtClean="0">
                <a:solidFill>
                  <a:schemeClr val="tx2">
                    <a:lumMod val="50000"/>
                    <a:lumOff val="50000"/>
                  </a:schemeClr>
                </a:solidFill>
              </a:rPr>
              <a:t>:</a:t>
            </a:r>
          </a:p>
          <a:p>
            <a:r>
              <a:rPr lang="en-GB" sz="2400" i="1" dirty="0">
                <a:solidFill>
                  <a:schemeClr val="tx2">
                    <a:lumMod val="50000"/>
                    <a:lumOff val="50000"/>
                  </a:schemeClr>
                </a:solidFill>
              </a:rPr>
              <a:t>	</a:t>
            </a:r>
            <a:r>
              <a:rPr lang="en-GB" sz="2400" i="1" dirty="0" smtClean="0">
                <a:solidFill>
                  <a:schemeClr val="tx2">
                    <a:lumMod val="50000"/>
                    <a:lumOff val="50000"/>
                  </a:schemeClr>
                </a:solidFill>
              </a:rPr>
              <a:t>	</a:t>
            </a:r>
            <a:r>
              <a:rPr lang="en-GB" sz="2400" i="1" dirty="0" err="1" smtClean="0">
                <a:solidFill>
                  <a:schemeClr val="tx2">
                    <a:lumMod val="50000"/>
                    <a:lumOff val="50000"/>
                  </a:schemeClr>
                </a:solidFill>
              </a:rPr>
              <a:t>empno</a:t>
            </a:r>
            <a:r>
              <a:rPr lang="en-GB" sz="2400" i="1" dirty="0" smtClean="0">
                <a:solidFill>
                  <a:schemeClr val="tx2">
                    <a:lumMod val="50000"/>
                    <a:lumOff val="50000"/>
                  </a:schemeClr>
                </a:solidFill>
              </a:rPr>
              <a:t> = </a:t>
            </a:r>
            <a:r>
              <a:rPr lang="en-GB" sz="2400" i="1" dirty="0" err="1" smtClean="0">
                <a:solidFill>
                  <a:schemeClr val="tx2">
                    <a:lumMod val="50000"/>
                    <a:lumOff val="50000"/>
                  </a:schemeClr>
                </a:solidFill>
              </a:rPr>
              <a:t>emp_row</a:t>
            </a:r>
            <a:r>
              <a:rPr lang="en-GB" sz="2400" i="1" dirty="0" smtClean="0">
                <a:solidFill>
                  <a:schemeClr val="tx2">
                    <a:lumMod val="50000"/>
                    <a:lumOff val="50000"/>
                  </a:schemeClr>
                </a:solidFill>
              </a:rPr>
              <a:t>[0]</a:t>
            </a:r>
          </a:p>
          <a:p>
            <a:r>
              <a:rPr lang="en-GB" sz="2400" i="1" dirty="0">
                <a:solidFill>
                  <a:schemeClr val="tx2">
                    <a:lumMod val="50000"/>
                    <a:lumOff val="50000"/>
                  </a:schemeClr>
                </a:solidFill>
              </a:rPr>
              <a:t>	</a:t>
            </a:r>
            <a:r>
              <a:rPr lang="en-GB" sz="2400" i="1" dirty="0" smtClean="0">
                <a:solidFill>
                  <a:schemeClr val="tx2">
                    <a:lumMod val="50000"/>
                    <a:lumOff val="50000"/>
                  </a:schemeClr>
                </a:solidFill>
              </a:rPr>
              <a:t>	</a:t>
            </a:r>
            <a:r>
              <a:rPr lang="en-GB" sz="2400" i="1" dirty="0" err="1" smtClean="0">
                <a:solidFill>
                  <a:schemeClr val="tx2">
                    <a:lumMod val="50000"/>
                    <a:lumOff val="50000"/>
                  </a:schemeClr>
                </a:solidFill>
              </a:rPr>
              <a:t>ename</a:t>
            </a:r>
            <a:r>
              <a:rPr lang="en-GB" sz="2400" i="1" dirty="0" smtClean="0">
                <a:solidFill>
                  <a:schemeClr val="tx2">
                    <a:lumMod val="50000"/>
                    <a:lumOff val="50000"/>
                  </a:schemeClr>
                </a:solidFill>
              </a:rPr>
              <a:t> = </a:t>
            </a:r>
            <a:r>
              <a:rPr lang="en-GB" sz="2400" i="1" dirty="0" err="1" smtClean="0">
                <a:solidFill>
                  <a:schemeClr val="tx2">
                    <a:lumMod val="50000"/>
                    <a:lumOff val="50000"/>
                  </a:schemeClr>
                </a:solidFill>
              </a:rPr>
              <a:t>emp_row</a:t>
            </a:r>
            <a:r>
              <a:rPr lang="en-GB" sz="2400" i="1" dirty="0" smtClean="0">
                <a:solidFill>
                  <a:schemeClr val="tx2">
                    <a:lumMod val="50000"/>
                    <a:lumOff val="50000"/>
                  </a:schemeClr>
                </a:solidFill>
              </a:rPr>
              <a:t>[1]</a:t>
            </a:r>
          </a:p>
          <a:p>
            <a:r>
              <a:rPr lang="en-GB" sz="2400" i="1" dirty="0">
                <a:solidFill>
                  <a:schemeClr val="tx2">
                    <a:lumMod val="50000"/>
                    <a:lumOff val="50000"/>
                  </a:schemeClr>
                </a:solidFill>
              </a:rPr>
              <a:t>	</a:t>
            </a:r>
            <a:r>
              <a:rPr lang="en-GB" sz="2400" i="1" dirty="0" smtClean="0">
                <a:solidFill>
                  <a:schemeClr val="tx2">
                    <a:lumMod val="50000"/>
                    <a:lumOff val="50000"/>
                  </a:schemeClr>
                </a:solidFill>
              </a:rPr>
              <a:t>	</a:t>
            </a:r>
            <a:r>
              <a:rPr lang="en-GB" sz="2400" i="1" dirty="0" err="1" smtClean="0">
                <a:solidFill>
                  <a:schemeClr val="tx2">
                    <a:lumMod val="50000"/>
                    <a:lumOff val="50000"/>
                  </a:schemeClr>
                </a:solidFill>
              </a:rPr>
              <a:t>deptno</a:t>
            </a:r>
            <a:r>
              <a:rPr lang="en-GB" sz="2400" i="1" dirty="0" smtClean="0">
                <a:solidFill>
                  <a:schemeClr val="tx2">
                    <a:lumMod val="50000"/>
                    <a:lumOff val="50000"/>
                  </a:schemeClr>
                </a:solidFill>
              </a:rPr>
              <a:t> = </a:t>
            </a:r>
            <a:r>
              <a:rPr lang="en-GB" sz="2400" i="1" dirty="0" err="1" smtClean="0">
                <a:solidFill>
                  <a:schemeClr val="tx2">
                    <a:lumMod val="50000"/>
                    <a:lumOff val="50000"/>
                  </a:schemeClr>
                </a:solidFill>
              </a:rPr>
              <a:t>emp_row</a:t>
            </a:r>
            <a:r>
              <a:rPr lang="en-GB" sz="2400" i="1" dirty="0" smtClean="0">
                <a:solidFill>
                  <a:schemeClr val="tx2">
                    <a:lumMod val="50000"/>
                    <a:lumOff val="50000"/>
                  </a:schemeClr>
                </a:solidFill>
              </a:rPr>
              <a:t>[2]</a:t>
            </a:r>
            <a:endParaRPr lang="en-GB" sz="2400" dirty="0">
              <a:solidFill>
                <a:schemeClr val="tx2">
                  <a:lumMod val="50000"/>
                  <a:lumOff val="50000"/>
                </a:schemeClr>
              </a:solidFill>
            </a:endParaRPr>
          </a:p>
          <a:p>
            <a:r>
              <a:rPr lang="en-GB" sz="2400" i="1" dirty="0" smtClean="0">
                <a:solidFill>
                  <a:schemeClr val="tx2">
                    <a:lumMod val="50000"/>
                    <a:lumOff val="50000"/>
                  </a:schemeClr>
                </a:solidFill>
              </a:rPr>
              <a:t>	    	print</a:t>
            </a:r>
            <a:r>
              <a:rPr lang="en-GB" sz="2400" i="1" dirty="0" smtClean="0">
                <a:solidFill>
                  <a:schemeClr val="tx2">
                    <a:lumMod val="50000"/>
                    <a:lumOff val="50000"/>
                  </a:schemeClr>
                </a:solidFill>
              </a:rPr>
              <a:t>(</a:t>
            </a:r>
            <a:r>
              <a:rPr lang="en-GB" sz="2400" dirty="0" smtClean="0">
                <a:solidFill>
                  <a:schemeClr val="tx2">
                    <a:lumMod val="50000"/>
                    <a:lumOff val="50000"/>
                  </a:schemeClr>
                </a:solidFill>
              </a:rPr>
              <a:t>"</a:t>
            </a:r>
            <a:r>
              <a:rPr lang="en-GB" sz="2400" i="1" dirty="0" smtClean="0">
                <a:solidFill>
                  <a:schemeClr val="tx2">
                    <a:lumMod val="50000"/>
                    <a:lumOff val="50000"/>
                  </a:schemeClr>
                </a:solidFill>
              </a:rPr>
              <a:t>{</a:t>
            </a:r>
            <a:r>
              <a:rPr lang="en-GB" sz="2400" i="1" dirty="0">
                <a:solidFill>
                  <a:schemeClr val="tx2">
                    <a:lumMod val="50000"/>
                    <a:lumOff val="50000"/>
                  </a:schemeClr>
                </a:solidFill>
              </a:rPr>
              <a:t>0</a:t>
            </a:r>
            <a:r>
              <a:rPr lang="en-GB" sz="2400" i="1" dirty="0" smtClean="0">
                <a:solidFill>
                  <a:schemeClr val="tx2">
                    <a:lumMod val="50000"/>
                    <a:lumOff val="50000"/>
                  </a:schemeClr>
                </a:solidFill>
              </a:rPr>
              <a:t>},{</a:t>
            </a:r>
            <a:r>
              <a:rPr lang="en-GB" sz="2400" i="1" dirty="0">
                <a:solidFill>
                  <a:schemeClr val="tx2">
                    <a:lumMod val="50000"/>
                    <a:lumOff val="50000"/>
                  </a:schemeClr>
                </a:solidFill>
              </a:rPr>
              <a:t>1}, {2</a:t>
            </a:r>
            <a:r>
              <a:rPr lang="en-GB" sz="2400" i="1" dirty="0" smtClean="0">
                <a:solidFill>
                  <a:schemeClr val="tx2">
                    <a:lumMod val="50000"/>
                    <a:lumOff val="50000"/>
                  </a:schemeClr>
                </a:solidFill>
              </a:rPr>
              <a:t>}</a:t>
            </a:r>
            <a:r>
              <a:rPr lang="en-GB" sz="2400" dirty="0" smtClean="0">
                <a:solidFill>
                  <a:schemeClr val="tx2">
                    <a:lumMod val="50000"/>
                    <a:lumOff val="50000"/>
                  </a:schemeClr>
                </a:solidFill>
              </a:rPr>
              <a:t>"</a:t>
            </a:r>
            <a:r>
              <a:rPr lang="en-GB" sz="2400" i="1" dirty="0" smtClean="0">
                <a:solidFill>
                  <a:schemeClr val="tx2">
                    <a:lumMod val="50000"/>
                    <a:lumOff val="50000"/>
                  </a:schemeClr>
                </a:solidFill>
              </a:rPr>
              <a:t>.</a:t>
            </a:r>
            <a:r>
              <a:rPr lang="en-GB" sz="2400" i="1" dirty="0" smtClean="0">
                <a:solidFill>
                  <a:schemeClr val="tx2">
                    <a:lumMod val="50000"/>
                    <a:lumOff val="50000"/>
                  </a:schemeClr>
                </a:solidFill>
              </a:rPr>
              <a:t>format(</a:t>
            </a:r>
            <a:r>
              <a:rPr lang="en-GB" sz="2400" i="1" dirty="0" err="1" smtClean="0">
                <a:solidFill>
                  <a:schemeClr val="tx2">
                    <a:lumMod val="50000"/>
                    <a:lumOff val="50000"/>
                  </a:schemeClr>
                </a:solidFill>
              </a:rPr>
              <a:t>empno</a:t>
            </a:r>
            <a:r>
              <a:rPr lang="en-GB" sz="2400" i="1" dirty="0" smtClean="0">
                <a:solidFill>
                  <a:schemeClr val="tx2">
                    <a:lumMod val="50000"/>
                    <a:lumOff val="50000"/>
                  </a:schemeClr>
                </a:solidFill>
              </a:rPr>
              <a:t>, </a:t>
            </a:r>
            <a:r>
              <a:rPr lang="en-GB" sz="2400" i="1" dirty="0" err="1" smtClean="0">
                <a:solidFill>
                  <a:schemeClr val="tx2">
                    <a:lumMod val="50000"/>
                    <a:lumOff val="50000"/>
                  </a:schemeClr>
                </a:solidFill>
              </a:rPr>
              <a:t>ename</a:t>
            </a:r>
            <a:r>
              <a:rPr lang="en-GB" sz="2400" i="1" dirty="0" smtClean="0">
                <a:solidFill>
                  <a:schemeClr val="tx2">
                    <a:lumMod val="50000"/>
                    <a:lumOff val="50000"/>
                  </a:schemeClr>
                </a:solidFill>
              </a:rPr>
              <a:t>, </a:t>
            </a:r>
            <a:r>
              <a:rPr lang="en-GB" sz="2400" i="1" dirty="0" err="1" smtClean="0">
                <a:solidFill>
                  <a:schemeClr val="tx2">
                    <a:lumMod val="50000"/>
                    <a:lumOff val="50000"/>
                  </a:schemeClr>
                </a:solidFill>
              </a:rPr>
              <a:t>deptno</a:t>
            </a:r>
            <a:r>
              <a:rPr lang="en-GB" sz="2400" i="1" dirty="0" smtClean="0">
                <a:solidFill>
                  <a:schemeClr val="tx2">
                    <a:lumMod val="50000"/>
                    <a:lumOff val="50000"/>
                  </a:schemeClr>
                </a:solidFill>
              </a:rPr>
              <a:t>))</a:t>
            </a:r>
          </a:p>
          <a:p>
            <a:endParaRPr lang="en-GB" sz="2400" i="1" dirty="0">
              <a:solidFill>
                <a:schemeClr val="tx2">
                  <a:lumMod val="50000"/>
                  <a:lumOff val="50000"/>
                </a:schemeClr>
              </a:solidFill>
            </a:endParaRPr>
          </a:p>
          <a:p>
            <a:r>
              <a:rPr lang="en-GB" sz="2400" dirty="0" smtClean="0"/>
              <a:t>The above code uses the </a:t>
            </a:r>
            <a:r>
              <a:rPr lang="en-GB" sz="2400" dirty="0" err="1" smtClean="0"/>
              <a:t>fetchall</a:t>
            </a:r>
            <a:r>
              <a:rPr lang="en-GB" sz="2400" dirty="0" smtClean="0"/>
              <a:t>() to retrieve all rows and then uses a for loop to step through each row returned and print the columns.</a:t>
            </a:r>
          </a:p>
          <a:p>
            <a:r>
              <a:rPr lang="en-GB" sz="2400" dirty="0" smtClean="0"/>
              <a:t>To improve readability, we have also assigned the individual elements of the </a:t>
            </a:r>
            <a:r>
              <a:rPr lang="en-GB" sz="2400" dirty="0" err="1" smtClean="0"/>
              <a:t>emp_row</a:t>
            </a:r>
            <a:r>
              <a:rPr lang="en-GB" sz="2400" dirty="0" smtClean="0"/>
              <a:t> list into their own variables </a:t>
            </a:r>
            <a:r>
              <a:rPr lang="en-GB" sz="2400" dirty="0" err="1" smtClean="0"/>
              <a:t>empno</a:t>
            </a:r>
            <a:r>
              <a:rPr lang="en-GB" sz="2400" dirty="0" smtClean="0"/>
              <a:t>, </a:t>
            </a:r>
            <a:r>
              <a:rPr lang="en-GB" sz="2400" dirty="0" err="1" smtClean="0"/>
              <a:t>ename</a:t>
            </a:r>
            <a:r>
              <a:rPr lang="en-GB" sz="2400" dirty="0" smtClean="0"/>
              <a:t> and </a:t>
            </a:r>
            <a:r>
              <a:rPr lang="en-GB" sz="2400" dirty="0" err="1" smtClean="0"/>
              <a:t>deptno</a:t>
            </a:r>
            <a:r>
              <a:rPr lang="en-GB" sz="2400" dirty="0" smtClean="0"/>
              <a:t>.</a:t>
            </a:r>
            <a:endParaRPr lang="en-GB" sz="2400" dirty="0"/>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a:t>
            </a:r>
            <a:r>
              <a:rPr lang="en-US" sz="1000" dirty="0"/>
              <a:t>r</a:t>
            </a:r>
            <a:r>
              <a:rPr lang="en-US" sz="1000" dirty="0" smtClean="0"/>
              <a:t>etrieve data from a SQL database</a:t>
            </a:r>
            <a:endParaRPr lang="en-US" sz="1000" dirty="0"/>
          </a:p>
          <a:p>
            <a:endParaRPr lang="en-US" sz="1000" dirty="0" smtClean="0"/>
          </a:p>
        </p:txBody>
      </p:sp>
    </p:spTree>
    <p:extLst>
      <p:ext uri="{BB962C8B-B14F-4D97-AF65-F5344CB8AC3E}">
        <p14:creationId xmlns:p14="http://schemas.microsoft.com/office/powerpoint/2010/main" val="938406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Print formatting</a:t>
            </a:r>
            <a:endParaRPr lang="en-GB" dirty="0"/>
          </a:p>
        </p:txBody>
      </p:sp>
      <p:sp>
        <p:nvSpPr>
          <p:cNvPr id="7" name="Rectangle 6"/>
          <p:cNvSpPr/>
          <p:nvPr/>
        </p:nvSpPr>
        <p:spPr>
          <a:xfrm>
            <a:off x="364966" y="1093000"/>
            <a:ext cx="9933941" cy="5570756"/>
          </a:xfrm>
          <a:prstGeom prst="rect">
            <a:avLst/>
          </a:prstGeom>
        </p:spPr>
        <p:txBody>
          <a:bodyPr wrap="square">
            <a:spAutoFit/>
          </a:bodyPr>
          <a:lstStyle/>
          <a:p>
            <a:r>
              <a:rPr lang="en-GB" sz="2400" i="1" dirty="0" smtClean="0"/>
              <a:t>	</a:t>
            </a:r>
            <a:r>
              <a:rPr lang="en-GB" sz="2400" i="1" dirty="0" err="1" smtClean="0">
                <a:solidFill>
                  <a:schemeClr val="tx2">
                    <a:lumMod val="50000"/>
                    <a:lumOff val="50000"/>
                  </a:schemeClr>
                </a:solidFill>
              </a:rPr>
              <a:t>sql_query</a:t>
            </a:r>
            <a:r>
              <a:rPr lang="en-GB" sz="2400" i="1" dirty="0" smtClean="0">
                <a:solidFill>
                  <a:schemeClr val="tx2">
                    <a:lumMod val="50000"/>
                    <a:lumOff val="50000"/>
                  </a:schemeClr>
                </a:solidFill>
              </a:rPr>
              <a:t> </a:t>
            </a:r>
            <a:r>
              <a:rPr lang="en-GB" sz="2400" i="1" dirty="0">
                <a:solidFill>
                  <a:schemeClr val="tx2">
                    <a:lumMod val="50000"/>
                    <a:lumOff val="50000"/>
                  </a:schemeClr>
                </a:solidFill>
              </a:rPr>
              <a:t>= </a:t>
            </a:r>
            <a:r>
              <a:rPr lang="en-GB" sz="2400" b="1" dirty="0">
                <a:solidFill>
                  <a:schemeClr val="tx2">
                    <a:lumMod val="50000"/>
                    <a:lumOff val="50000"/>
                  </a:schemeClr>
                </a:solidFill>
              </a:rPr>
              <a:t>"</a:t>
            </a:r>
            <a:r>
              <a:rPr lang="en-GB" sz="2400" i="1" dirty="0">
                <a:solidFill>
                  <a:schemeClr val="tx2">
                    <a:lumMod val="50000"/>
                    <a:lumOff val="50000"/>
                  </a:schemeClr>
                </a:solidFill>
              </a:rPr>
              <a:t>SELECT </a:t>
            </a:r>
            <a:r>
              <a:rPr lang="en-GB" sz="2400" i="1" dirty="0" err="1">
                <a:solidFill>
                  <a:schemeClr val="tx2">
                    <a:lumMod val="50000"/>
                    <a:lumOff val="50000"/>
                  </a:schemeClr>
                </a:solidFill>
              </a:rPr>
              <a:t>empno</a:t>
            </a:r>
            <a:r>
              <a:rPr lang="en-GB" sz="2400" i="1" dirty="0">
                <a:solidFill>
                  <a:schemeClr val="tx2">
                    <a:lumMod val="50000"/>
                    <a:lumOff val="50000"/>
                  </a:schemeClr>
                </a:solidFill>
              </a:rPr>
              <a:t>, </a:t>
            </a:r>
            <a:r>
              <a:rPr lang="en-GB" sz="2400" i="1" dirty="0" err="1">
                <a:solidFill>
                  <a:schemeClr val="tx2">
                    <a:lumMod val="50000"/>
                    <a:lumOff val="50000"/>
                  </a:schemeClr>
                </a:solidFill>
              </a:rPr>
              <a:t>ename</a:t>
            </a:r>
            <a:r>
              <a:rPr lang="en-GB" sz="2400" i="1" dirty="0">
                <a:solidFill>
                  <a:schemeClr val="tx2">
                    <a:lumMod val="50000"/>
                    <a:lumOff val="50000"/>
                  </a:schemeClr>
                </a:solidFill>
              </a:rPr>
              <a:t>, </a:t>
            </a:r>
            <a:r>
              <a:rPr lang="en-GB" sz="2400" i="1" dirty="0" err="1" smtClean="0">
                <a:solidFill>
                  <a:schemeClr val="tx2">
                    <a:lumMod val="50000"/>
                    <a:lumOff val="50000"/>
                  </a:schemeClr>
                </a:solidFill>
              </a:rPr>
              <a:t>monthly_sal</a:t>
            </a:r>
            <a:r>
              <a:rPr lang="en-GB" sz="2400" i="1" dirty="0" smtClean="0">
                <a:solidFill>
                  <a:schemeClr val="tx2">
                    <a:lumMod val="50000"/>
                    <a:lumOff val="50000"/>
                  </a:schemeClr>
                </a:solidFill>
              </a:rPr>
              <a:t> \</a:t>
            </a:r>
          </a:p>
          <a:p>
            <a:r>
              <a:rPr lang="en-GB" sz="2400" i="1" dirty="0">
                <a:solidFill>
                  <a:schemeClr val="tx2">
                    <a:lumMod val="50000"/>
                    <a:lumOff val="50000"/>
                  </a:schemeClr>
                </a:solidFill>
              </a:rPr>
              <a:t>	</a:t>
            </a:r>
            <a:r>
              <a:rPr lang="en-GB" sz="2400" i="1" dirty="0" smtClean="0">
                <a:solidFill>
                  <a:schemeClr val="tx2">
                    <a:lumMod val="50000"/>
                    <a:lumOff val="50000"/>
                  </a:schemeClr>
                </a:solidFill>
              </a:rPr>
              <a:t>	        FROM </a:t>
            </a:r>
            <a:r>
              <a:rPr lang="en-GB" sz="2400" i="1" dirty="0" err="1">
                <a:solidFill>
                  <a:schemeClr val="tx2">
                    <a:lumMod val="50000"/>
                    <a:lumOff val="50000"/>
                  </a:schemeClr>
                </a:solidFill>
              </a:rPr>
              <a:t>emp</a:t>
            </a:r>
            <a:r>
              <a:rPr lang="en-GB" sz="2400" b="1" dirty="0">
                <a:solidFill>
                  <a:schemeClr val="tx2">
                    <a:lumMod val="50000"/>
                    <a:lumOff val="50000"/>
                  </a:schemeClr>
                </a:solidFill>
              </a:rPr>
              <a:t>"</a:t>
            </a:r>
            <a:endParaRPr lang="en-GB" sz="2400" dirty="0">
              <a:solidFill>
                <a:schemeClr val="tx2">
                  <a:lumMod val="50000"/>
                  <a:lumOff val="50000"/>
                </a:schemeClr>
              </a:solidFill>
            </a:endParaRPr>
          </a:p>
          <a:p>
            <a:r>
              <a:rPr lang="en-GB" sz="2400" i="1" dirty="0">
                <a:solidFill>
                  <a:schemeClr val="tx2">
                    <a:lumMod val="50000"/>
                    <a:lumOff val="50000"/>
                  </a:schemeClr>
                </a:solidFill>
              </a:rPr>
              <a:t>	</a:t>
            </a:r>
            <a:r>
              <a:rPr lang="en-GB" sz="2400" i="1" dirty="0" err="1">
                <a:solidFill>
                  <a:schemeClr val="tx2">
                    <a:lumMod val="50000"/>
                    <a:lumOff val="50000"/>
                  </a:schemeClr>
                </a:solidFill>
              </a:rPr>
              <a:t>cursor.execute</a:t>
            </a:r>
            <a:r>
              <a:rPr lang="en-GB" sz="2400" i="1" dirty="0">
                <a:solidFill>
                  <a:schemeClr val="tx2">
                    <a:lumMod val="50000"/>
                    <a:lumOff val="50000"/>
                  </a:schemeClr>
                </a:solidFill>
              </a:rPr>
              <a:t>(</a:t>
            </a:r>
            <a:r>
              <a:rPr lang="en-GB" sz="2400" i="1" dirty="0" err="1">
                <a:solidFill>
                  <a:schemeClr val="tx2">
                    <a:lumMod val="50000"/>
                    <a:lumOff val="50000"/>
                  </a:schemeClr>
                </a:solidFill>
              </a:rPr>
              <a:t>sql_query</a:t>
            </a:r>
            <a:r>
              <a:rPr lang="en-GB" sz="2400" i="1" dirty="0">
                <a:solidFill>
                  <a:schemeClr val="tx2">
                    <a:lumMod val="50000"/>
                    <a:lumOff val="50000"/>
                  </a:schemeClr>
                </a:solidFill>
              </a:rPr>
              <a:t>)</a:t>
            </a:r>
          </a:p>
          <a:p>
            <a:r>
              <a:rPr lang="en-GB" sz="2400" i="1" dirty="0">
                <a:solidFill>
                  <a:schemeClr val="tx2">
                    <a:lumMod val="50000"/>
                    <a:lumOff val="50000"/>
                  </a:schemeClr>
                </a:solidFill>
              </a:rPr>
              <a:t>	</a:t>
            </a:r>
            <a:r>
              <a:rPr lang="en-GB" sz="2400" i="1" dirty="0" err="1">
                <a:solidFill>
                  <a:schemeClr val="tx2">
                    <a:lumMod val="50000"/>
                    <a:lumOff val="50000"/>
                  </a:schemeClr>
                </a:solidFill>
              </a:rPr>
              <a:t>all_emp_rows</a:t>
            </a:r>
            <a:r>
              <a:rPr lang="en-GB" sz="2400" i="1" dirty="0">
                <a:solidFill>
                  <a:schemeClr val="tx2">
                    <a:lumMod val="50000"/>
                    <a:lumOff val="50000"/>
                  </a:schemeClr>
                </a:solidFill>
              </a:rPr>
              <a:t>=</a:t>
            </a:r>
            <a:r>
              <a:rPr lang="en-GB" sz="2400" i="1" dirty="0" err="1">
                <a:solidFill>
                  <a:schemeClr val="tx2">
                    <a:lumMod val="50000"/>
                    <a:lumOff val="50000"/>
                  </a:schemeClr>
                </a:solidFill>
              </a:rPr>
              <a:t>cursor.fetchall</a:t>
            </a:r>
            <a:r>
              <a:rPr lang="en-GB" sz="2400" i="1" dirty="0" smtClean="0">
                <a:solidFill>
                  <a:schemeClr val="tx2">
                    <a:lumMod val="50000"/>
                    <a:lumOff val="50000"/>
                  </a:schemeClr>
                </a:solidFill>
              </a:rPr>
              <a:t>()</a:t>
            </a:r>
          </a:p>
          <a:p>
            <a:r>
              <a:rPr lang="en-GB" sz="2400" i="1" dirty="0" smtClean="0"/>
              <a:t>	</a:t>
            </a:r>
            <a:r>
              <a:rPr lang="en-GB" sz="2400" i="1" dirty="0">
                <a:solidFill>
                  <a:schemeClr val="tx2">
                    <a:lumMod val="50000"/>
                    <a:lumOff val="50000"/>
                  </a:schemeClr>
                </a:solidFill>
              </a:rPr>
              <a:t>print('</a:t>
            </a:r>
            <a:r>
              <a:rPr lang="en-GB" sz="2400" i="1" dirty="0" err="1">
                <a:solidFill>
                  <a:schemeClr val="tx2">
                    <a:lumMod val="50000"/>
                    <a:lumOff val="50000"/>
                  </a:schemeClr>
                </a:solidFill>
              </a:rPr>
              <a:t>Empno</a:t>
            </a:r>
            <a:r>
              <a:rPr lang="en-GB" sz="2400" i="1" dirty="0">
                <a:solidFill>
                  <a:schemeClr val="tx2">
                    <a:lumMod val="50000"/>
                    <a:lumOff val="50000"/>
                  </a:schemeClr>
                </a:solidFill>
              </a:rPr>
              <a:t> </a:t>
            </a:r>
            <a:r>
              <a:rPr lang="en-GB" sz="2400" i="1" dirty="0" smtClean="0">
                <a:solidFill>
                  <a:schemeClr val="tx2">
                    <a:lumMod val="50000"/>
                    <a:lumOff val="50000"/>
                  </a:schemeClr>
                </a:solidFill>
              </a:rPr>
              <a:t>Name   </a:t>
            </a:r>
            <a:r>
              <a:rPr lang="en-GB" sz="2400" i="1" dirty="0" err="1" smtClean="0">
                <a:solidFill>
                  <a:schemeClr val="tx2">
                    <a:lumMod val="50000"/>
                    <a:lumOff val="50000"/>
                  </a:schemeClr>
                </a:solidFill>
              </a:rPr>
              <a:t>Monthly_Salary</a:t>
            </a:r>
            <a:r>
              <a:rPr lang="en-GB" sz="2400" i="1" dirty="0">
                <a:solidFill>
                  <a:schemeClr val="tx2">
                    <a:lumMod val="50000"/>
                    <a:lumOff val="50000"/>
                  </a:schemeClr>
                </a:solidFill>
              </a:rPr>
              <a:t>')</a:t>
            </a:r>
            <a:endParaRPr lang="en-GB" sz="2400" dirty="0">
              <a:solidFill>
                <a:schemeClr val="tx2">
                  <a:lumMod val="50000"/>
                  <a:lumOff val="50000"/>
                </a:schemeClr>
              </a:solidFill>
            </a:endParaRPr>
          </a:p>
          <a:p>
            <a:r>
              <a:rPr lang="en-GB" sz="2400" i="1" dirty="0">
                <a:solidFill>
                  <a:schemeClr val="tx2">
                    <a:lumMod val="50000"/>
                    <a:lumOff val="50000"/>
                  </a:schemeClr>
                </a:solidFill>
              </a:rPr>
              <a:t>	for </a:t>
            </a:r>
            <a:r>
              <a:rPr lang="en-GB" sz="2400" i="1" dirty="0" err="1">
                <a:solidFill>
                  <a:schemeClr val="tx2">
                    <a:lumMod val="50000"/>
                    <a:lumOff val="50000"/>
                  </a:schemeClr>
                </a:solidFill>
              </a:rPr>
              <a:t>emp_row</a:t>
            </a:r>
            <a:r>
              <a:rPr lang="en-GB" sz="2400" i="1" dirty="0">
                <a:solidFill>
                  <a:schemeClr val="tx2">
                    <a:lumMod val="50000"/>
                    <a:lumOff val="50000"/>
                  </a:schemeClr>
                </a:solidFill>
              </a:rPr>
              <a:t> in </a:t>
            </a:r>
            <a:r>
              <a:rPr lang="en-GB" sz="2400" i="1" dirty="0" err="1">
                <a:solidFill>
                  <a:schemeClr val="tx2">
                    <a:lumMod val="50000"/>
                    <a:lumOff val="50000"/>
                  </a:schemeClr>
                </a:solidFill>
              </a:rPr>
              <a:t>all_emp_rows</a:t>
            </a:r>
            <a:r>
              <a:rPr lang="en-GB" sz="2400" i="1" dirty="0">
                <a:solidFill>
                  <a:schemeClr val="tx2">
                    <a:lumMod val="50000"/>
                    <a:lumOff val="50000"/>
                  </a:schemeClr>
                </a:solidFill>
              </a:rPr>
              <a:t>:</a:t>
            </a:r>
          </a:p>
          <a:p>
            <a:r>
              <a:rPr lang="en-GB" sz="2400" i="1" dirty="0">
                <a:solidFill>
                  <a:schemeClr val="tx2">
                    <a:lumMod val="50000"/>
                    <a:lumOff val="50000"/>
                  </a:schemeClr>
                </a:solidFill>
              </a:rPr>
              <a:t>		</a:t>
            </a:r>
            <a:r>
              <a:rPr lang="en-GB" sz="2400" i="1" dirty="0" err="1">
                <a:solidFill>
                  <a:schemeClr val="tx2">
                    <a:lumMod val="50000"/>
                    <a:lumOff val="50000"/>
                  </a:schemeClr>
                </a:solidFill>
              </a:rPr>
              <a:t>empno</a:t>
            </a:r>
            <a:r>
              <a:rPr lang="en-GB" sz="2400" i="1" dirty="0">
                <a:solidFill>
                  <a:schemeClr val="tx2">
                    <a:lumMod val="50000"/>
                    <a:lumOff val="50000"/>
                  </a:schemeClr>
                </a:solidFill>
              </a:rPr>
              <a:t> = </a:t>
            </a:r>
            <a:r>
              <a:rPr lang="en-GB" sz="2400" i="1" dirty="0" err="1">
                <a:solidFill>
                  <a:schemeClr val="tx2">
                    <a:lumMod val="50000"/>
                    <a:lumOff val="50000"/>
                  </a:schemeClr>
                </a:solidFill>
              </a:rPr>
              <a:t>emp_row</a:t>
            </a:r>
            <a:r>
              <a:rPr lang="en-GB" sz="2400" i="1" dirty="0">
                <a:solidFill>
                  <a:schemeClr val="tx2">
                    <a:lumMod val="50000"/>
                    <a:lumOff val="50000"/>
                  </a:schemeClr>
                </a:solidFill>
              </a:rPr>
              <a:t>[0]</a:t>
            </a:r>
          </a:p>
          <a:p>
            <a:r>
              <a:rPr lang="en-GB" sz="2400" i="1" dirty="0">
                <a:solidFill>
                  <a:schemeClr val="tx2">
                    <a:lumMod val="50000"/>
                    <a:lumOff val="50000"/>
                  </a:schemeClr>
                </a:solidFill>
              </a:rPr>
              <a:t>		</a:t>
            </a:r>
            <a:r>
              <a:rPr lang="en-GB" sz="2400" i="1" dirty="0" err="1">
                <a:solidFill>
                  <a:schemeClr val="tx2">
                    <a:lumMod val="50000"/>
                    <a:lumOff val="50000"/>
                  </a:schemeClr>
                </a:solidFill>
              </a:rPr>
              <a:t>ename</a:t>
            </a:r>
            <a:r>
              <a:rPr lang="en-GB" sz="2400" i="1" dirty="0">
                <a:solidFill>
                  <a:schemeClr val="tx2">
                    <a:lumMod val="50000"/>
                    <a:lumOff val="50000"/>
                  </a:schemeClr>
                </a:solidFill>
              </a:rPr>
              <a:t> = </a:t>
            </a:r>
            <a:r>
              <a:rPr lang="en-GB" sz="2400" i="1" dirty="0" err="1">
                <a:solidFill>
                  <a:schemeClr val="tx2">
                    <a:lumMod val="50000"/>
                    <a:lumOff val="50000"/>
                  </a:schemeClr>
                </a:solidFill>
              </a:rPr>
              <a:t>emp_row</a:t>
            </a:r>
            <a:r>
              <a:rPr lang="en-GB" sz="2400" i="1" dirty="0">
                <a:solidFill>
                  <a:schemeClr val="tx2">
                    <a:lumMod val="50000"/>
                    <a:lumOff val="50000"/>
                  </a:schemeClr>
                </a:solidFill>
              </a:rPr>
              <a:t>[1]</a:t>
            </a:r>
          </a:p>
          <a:p>
            <a:r>
              <a:rPr lang="en-GB" sz="2400" i="1" dirty="0">
                <a:solidFill>
                  <a:schemeClr val="tx2">
                    <a:lumMod val="50000"/>
                    <a:lumOff val="50000"/>
                  </a:schemeClr>
                </a:solidFill>
              </a:rPr>
              <a:t>		</a:t>
            </a:r>
            <a:r>
              <a:rPr lang="en-GB" sz="2400" i="1" dirty="0" err="1" smtClean="0">
                <a:solidFill>
                  <a:schemeClr val="tx2">
                    <a:lumMod val="50000"/>
                    <a:lumOff val="50000"/>
                  </a:schemeClr>
                </a:solidFill>
              </a:rPr>
              <a:t>monthly_sal</a:t>
            </a:r>
            <a:r>
              <a:rPr lang="en-GB" sz="2400" i="1" dirty="0" smtClean="0">
                <a:solidFill>
                  <a:schemeClr val="tx2">
                    <a:lumMod val="50000"/>
                    <a:lumOff val="50000"/>
                  </a:schemeClr>
                </a:solidFill>
              </a:rPr>
              <a:t> </a:t>
            </a:r>
            <a:r>
              <a:rPr lang="en-GB" sz="2400" i="1" dirty="0">
                <a:solidFill>
                  <a:schemeClr val="tx2">
                    <a:lumMod val="50000"/>
                    <a:lumOff val="50000"/>
                  </a:schemeClr>
                </a:solidFill>
              </a:rPr>
              <a:t>= </a:t>
            </a:r>
            <a:r>
              <a:rPr lang="en-GB" sz="2400" i="1" dirty="0" err="1">
                <a:solidFill>
                  <a:schemeClr val="tx2">
                    <a:lumMod val="50000"/>
                    <a:lumOff val="50000"/>
                  </a:schemeClr>
                </a:solidFill>
              </a:rPr>
              <a:t>emp_row</a:t>
            </a:r>
            <a:r>
              <a:rPr lang="en-GB" sz="2400" i="1" dirty="0">
                <a:solidFill>
                  <a:schemeClr val="tx2">
                    <a:lumMod val="50000"/>
                    <a:lumOff val="50000"/>
                  </a:schemeClr>
                </a:solidFill>
              </a:rPr>
              <a:t>[2]</a:t>
            </a:r>
            <a:endParaRPr lang="en-GB" sz="2400" dirty="0">
              <a:solidFill>
                <a:schemeClr val="tx2">
                  <a:lumMod val="50000"/>
                  <a:lumOff val="50000"/>
                </a:schemeClr>
              </a:solidFill>
            </a:endParaRPr>
          </a:p>
          <a:p>
            <a:r>
              <a:rPr lang="en-GB" sz="2400" i="1" dirty="0" smtClean="0"/>
              <a:t>		</a:t>
            </a:r>
            <a:r>
              <a:rPr lang="en-GB" sz="2000" i="1" dirty="0" smtClean="0">
                <a:solidFill>
                  <a:schemeClr val="tx2">
                    <a:lumMod val="50000"/>
                    <a:lumOff val="50000"/>
                  </a:schemeClr>
                </a:solidFill>
              </a:rPr>
              <a:t>print</a:t>
            </a:r>
            <a:r>
              <a:rPr lang="en-GB" sz="2000" i="1" dirty="0" smtClean="0">
                <a:solidFill>
                  <a:schemeClr val="tx2">
                    <a:lumMod val="50000"/>
                    <a:lumOff val="50000"/>
                  </a:schemeClr>
                </a:solidFill>
              </a:rPr>
              <a:t>(</a:t>
            </a:r>
            <a:r>
              <a:rPr lang="en-GB" sz="2000" dirty="0" smtClean="0">
                <a:solidFill>
                  <a:schemeClr val="tx2">
                    <a:lumMod val="50000"/>
                    <a:lumOff val="50000"/>
                  </a:schemeClr>
                </a:solidFill>
              </a:rPr>
              <a:t>"</a:t>
            </a:r>
            <a:r>
              <a:rPr lang="en-GB" sz="2000" i="1" dirty="0" smtClean="0">
                <a:solidFill>
                  <a:schemeClr val="tx2">
                    <a:lumMod val="50000"/>
                    <a:lumOff val="50000"/>
                  </a:schemeClr>
                </a:solidFill>
              </a:rPr>
              <a:t>{</a:t>
            </a:r>
            <a:r>
              <a:rPr lang="en-GB" sz="2000" i="1" dirty="0">
                <a:solidFill>
                  <a:schemeClr val="tx2">
                    <a:lumMod val="50000"/>
                    <a:lumOff val="50000"/>
                  </a:schemeClr>
                </a:solidFill>
              </a:rPr>
              <a:t>0:5} {1:9} £{</a:t>
            </a:r>
            <a:r>
              <a:rPr lang="en-GB" sz="2000" i="1" dirty="0" smtClean="0">
                <a:solidFill>
                  <a:schemeClr val="tx2">
                    <a:lumMod val="50000"/>
                    <a:lumOff val="50000"/>
                  </a:schemeClr>
                </a:solidFill>
              </a:rPr>
              <a:t>2:10.2f</a:t>
            </a:r>
            <a:r>
              <a:rPr lang="en-GB" sz="2000" i="1" dirty="0" smtClean="0">
                <a:solidFill>
                  <a:schemeClr val="tx2">
                    <a:lumMod val="50000"/>
                    <a:lumOff val="50000"/>
                  </a:schemeClr>
                </a:solidFill>
              </a:rPr>
              <a:t>}</a:t>
            </a:r>
            <a:r>
              <a:rPr lang="en-GB" sz="2000" dirty="0" smtClean="0">
                <a:solidFill>
                  <a:schemeClr val="tx2">
                    <a:lumMod val="50000"/>
                    <a:lumOff val="50000"/>
                  </a:schemeClr>
                </a:solidFill>
              </a:rPr>
              <a:t>"</a:t>
            </a:r>
            <a:r>
              <a:rPr lang="en-GB" sz="2000" i="1" dirty="0" smtClean="0">
                <a:solidFill>
                  <a:schemeClr val="tx2">
                    <a:lumMod val="50000"/>
                    <a:lumOff val="50000"/>
                  </a:schemeClr>
                </a:solidFill>
              </a:rPr>
              <a:t>.</a:t>
            </a:r>
            <a:r>
              <a:rPr lang="en-GB" sz="2000" i="1" dirty="0" smtClean="0">
                <a:solidFill>
                  <a:schemeClr val="tx2">
                    <a:lumMod val="50000"/>
                    <a:lumOff val="50000"/>
                  </a:schemeClr>
                </a:solidFill>
              </a:rPr>
              <a:t>format(</a:t>
            </a:r>
            <a:r>
              <a:rPr lang="en-GB" sz="2000" i="1" dirty="0" err="1" smtClean="0">
                <a:solidFill>
                  <a:schemeClr val="tx2">
                    <a:lumMod val="50000"/>
                    <a:lumOff val="50000"/>
                  </a:schemeClr>
                </a:solidFill>
              </a:rPr>
              <a:t>empno</a:t>
            </a:r>
            <a:r>
              <a:rPr lang="en-GB" sz="2000" i="1" dirty="0" smtClean="0">
                <a:solidFill>
                  <a:schemeClr val="tx2">
                    <a:lumMod val="50000"/>
                    <a:lumOff val="50000"/>
                  </a:schemeClr>
                </a:solidFill>
              </a:rPr>
              <a:t>, </a:t>
            </a:r>
            <a:r>
              <a:rPr lang="en-GB" sz="2000" i="1" dirty="0" err="1" smtClean="0">
                <a:solidFill>
                  <a:schemeClr val="tx2">
                    <a:lumMod val="50000"/>
                    <a:lumOff val="50000"/>
                  </a:schemeClr>
                </a:solidFill>
              </a:rPr>
              <a:t>ename</a:t>
            </a:r>
            <a:r>
              <a:rPr lang="en-GB" sz="2000" i="1" dirty="0" smtClean="0">
                <a:solidFill>
                  <a:schemeClr val="tx2">
                    <a:lumMod val="50000"/>
                    <a:lumOff val="50000"/>
                  </a:schemeClr>
                </a:solidFill>
              </a:rPr>
              <a:t>, </a:t>
            </a:r>
            <a:r>
              <a:rPr lang="en-GB" sz="2000" i="1" dirty="0" err="1" smtClean="0">
                <a:solidFill>
                  <a:schemeClr val="tx2">
                    <a:lumMod val="50000"/>
                    <a:lumOff val="50000"/>
                  </a:schemeClr>
                </a:solidFill>
              </a:rPr>
              <a:t>monthly_sal</a:t>
            </a:r>
            <a:r>
              <a:rPr lang="en-GB" sz="2000" i="1" dirty="0" smtClean="0">
                <a:solidFill>
                  <a:schemeClr val="tx2">
                    <a:lumMod val="50000"/>
                    <a:lumOff val="50000"/>
                  </a:schemeClr>
                </a:solidFill>
              </a:rPr>
              <a:t>))</a:t>
            </a:r>
          </a:p>
          <a:p>
            <a:endParaRPr lang="en-GB" sz="2000" i="1" dirty="0">
              <a:solidFill>
                <a:schemeClr val="tx2">
                  <a:lumMod val="50000"/>
                  <a:lumOff val="50000"/>
                </a:schemeClr>
              </a:solidFill>
            </a:endParaRPr>
          </a:p>
          <a:p>
            <a:r>
              <a:rPr lang="en-GB" sz="2400" dirty="0" smtClean="0"/>
              <a:t>The above code prints column headings and then prints the data in a more tabular format by setting fixed column widths of 5, 9 and 10 for </a:t>
            </a:r>
            <a:r>
              <a:rPr lang="en-GB" sz="2400" dirty="0" err="1" smtClean="0"/>
              <a:t>empno</a:t>
            </a:r>
            <a:r>
              <a:rPr lang="en-GB" sz="2400" dirty="0" smtClean="0"/>
              <a:t>, </a:t>
            </a:r>
            <a:r>
              <a:rPr lang="en-GB" sz="2400" dirty="0" err="1" smtClean="0"/>
              <a:t>ename</a:t>
            </a:r>
            <a:r>
              <a:rPr lang="en-GB" sz="2400" dirty="0" smtClean="0"/>
              <a:t> and </a:t>
            </a:r>
            <a:r>
              <a:rPr lang="en-GB" sz="2400" dirty="0" err="1" smtClean="0"/>
              <a:t>monthly_sal</a:t>
            </a:r>
            <a:r>
              <a:rPr lang="en-GB" sz="2400" dirty="0" smtClean="0"/>
              <a:t> respectively. It also prefixes the </a:t>
            </a:r>
            <a:r>
              <a:rPr lang="en-GB" sz="2400" dirty="0" err="1" smtClean="0"/>
              <a:t>monthly_sal</a:t>
            </a:r>
            <a:r>
              <a:rPr lang="en-GB" sz="2400" dirty="0" smtClean="0"/>
              <a:t> with a £ sign and formats it with 2 decimal places.</a:t>
            </a:r>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a:t>
            </a:r>
            <a:r>
              <a:rPr lang="en-US" sz="1000" dirty="0"/>
              <a:t>r</a:t>
            </a:r>
            <a:r>
              <a:rPr lang="en-US" sz="1000" dirty="0" smtClean="0"/>
              <a:t>etrieve data from a SQL database</a:t>
            </a:r>
            <a:endParaRPr lang="en-US" sz="1000" dirty="0"/>
          </a:p>
          <a:p>
            <a:endParaRPr lang="en-US" sz="1000" dirty="0" smtClean="0"/>
          </a:p>
        </p:txBody>
      </p:sp>
    </p:spTree>
    <p:extLst>
      <p:ext uri="{BB962C8B-B14F-4D97-AF65-F5344CB8AC3E}">
        <p14:creationId xmlns:p14="http://schemas.microsoft.com/office/powerpoint/2010/main" val="1277121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solidFill>
                  <a:schemeClr val="accent1"/>
                </a:solidFill>
              </a:rPr>
              <a:t>Getting user input</a:t>
            </a:r>
            <a:endParaRPr lang="en-GB" dirty="0"/>
          </a:p>
        </p:txBody>
      </p:sp>
      <p:sp>
        <p:nvSpPr>
          <p:cNvPr id="7" name="Rectangle 6"/>
          <p:cNvSpPr/>
          <p:nvPr/>
        </p:nvSpPr>
        <p:spPr>
          <a:xfrm>
            <a:off x="364966" y="1093000"/>
            <a:ext cx="9933941" cy="6032421"/>
          </a:xfrm>
          <a:prstGeom prst="rect">
            <a:avLst/>
          </a:prstGeom>
        </p:spPr>
        <p:txBody>
          <a:bodyPr wrap="square">
            <a:spAutoFit/>
          </a:bodyPr>
          <a:lstStyle/>
          <a:p>
            <a:r>
              <a:rPr lang="en-GB" sz="2400" i="1" dirty="0" smtClean="0"/>
              <a:t>	</a:t>
            </a:r>
            <a:r>
              <a:rPr lang="en-GB" sz="2400" i="1" dirty="0" err="1">
                <a:solidFill>
                  <a:schemeClr val="tx2">
                    <a:lumMod val="50000"/>
                    <a:lumOff val="50000"/>
                  </a:schemeClr>
                </a:solidFill>
              </a:rPr>
              <a:t>empname</a:t>
            </a:r>
            <a:r>
              <a:rPr lang="en-GB" sz="2400" i="1" dirty="0">
                <a:solidFill>
                  <a:schemeClr val="tx2">
                    <a:lumMod val="50000"/>
                    <a:lumOff val="50000"/>
                  </a:schemeClr>
                </a:solidFill>
              </a:rPr>
              <a:t> = input("Enter an employee name to display: ")</a:t>
            </a:r>
            <a:endParaRPr lang="en-GB" sz="2400" dirty="0">
              <a:solidFill>
                <a:schemeClr val="tx2">
                  <a:lumMod val="50000"/>
                  <a:lumOff val="50000"/>
                </a:schemeClr>
              </a:solidFill>
            </a:endParaRPr>
          </a:p>
          <a:p>
            <a:r>
              <a:rPr lang="en-GB" sz="2400" i="1" dirty="0" smtClean="0">
                <a:solidFill>
                  <a:schemeClr val="tx2">
                    <a:lumMod val="50000"/>
                    <a:lumOff val="50000"/>
                  </a:schemeClr>
                </a:solidFill>
              </a:rPr>
              <a:t>	</a:t>
            </a:r>
            <a:r>
              <a:rPr lang="en-GB" sz="2400" i="1" dirty="0" err="1" smtClean="0">
                <a:solidFill>
                  <a:schemeClr val="tx2">
                    <a:lumMod val="50000"/>
                    <a:lumOff val="50000"/>
                  </a:schemeClr>
                </a:solidFill>
              </a:rPr>
              <a:t>sql_query</a:t>
            </a:r>
            <a:r>
              <a:rPr lang="en-GB" sz="2400" i="1" dirty="0" smtClean="0">
                <a:solidFill>
                  <a:schemeClr val="tx2">
                    <a:lumMod val="50000"/>
                    <a:lumOff val="50000"/>
                  </a:schemeClr>
                </a:solidFill>
              </a:rPr>
              <a:t> </a:t>
            </a:r>
            <a:r>
              <a:rPr lang="en-GB" sz="2400" i="1" dirty="0">
                <a:solidFill>
                  <a:schemeClr val="tx2">
                    <a:lumMod val="50000"/>
                    <a:lumOff val="50000"/>
                  </a:schemeClr>
                </a:solidFill>
              </a:rPr>
              <a:t>= "SELECT </a:t>
            </a:r>
            <a:r>
              <a:rPr lang="en-GB" sz="2400" i="1" dirty="0" err="1">
                <a:solidFill>
                  <a:schemeClr val="tx2">
                    <a:lumMod val="50000"/>
                    <a:lumOff val="50000"/>
                  </a:schemeClr>
                </a:solidFill>
              </a:rPr>
              <a:t>empno</a:t>
            </a:r>
            <a:r>
              <a:rPr lang="en-GB" sz="2400" i="1" dirty="0">
                <a:solidFill>
                  <a:schemeClr val="tx2">
                    <a:lumMod val="50000"/>
                    <a:lumOff val="50000"/>
                  </a:schemeClr>
                </a:solidFill>
              </a:rPr>
              <a:t>, </a:t>
            </a:r>
            <a:r>
              <a:rPr lang="en-GB" sz="2400" i="1" dirty="0" err="1">
                <a:solidFill>
                  <a:schemeClr val="tx2">
                    <a:lumMod val="50000"/>
                    <a:lumOff val="50000"/>
                  </a:schemeClr>
                </a:solidFill>
              </a:rPr>
              <a:t>ename</a:t>
            </a:r>
            <a:r>
              <a:rPr lang="en-GB" sz="2400" i="1" dirty="0">
                <a:solidFill>
                  <a:schemeClr val="tx2">
                    <a:lumMod val="50000"/>
                    <a:lumOff val="50000"/>
                  </a:schemeClr>
                </a:solidFill>
              </a:rPr>
              <a:t>, </a:t>
            </a:r>
            <a:r>
              <a:rPr lang="en-GB" sz="2400" i="1" dirty="0" err="1">
                <a:solidFill>
                  <a:schemeClr val="tx2">
                    <a:lumMod val="50000"/>
                    <a:lumOff val="50000"/>
                  </a:schemeClr>
                </a:solidFill>
              </a:rPr>
              <a:t>monthly_sal</a:t>
            </a:r>
            <a:r>
              <a:rPr lang="en-GB" sz="2400" i="1" dirty="0">
                <a:solidFill>
                  <a:schemeClr val="tx2">
                    <a:lumMod val="50000"/>
                    <a:lumOff val="50000"/>
                  </a:schemeClr>
                </a:solidFill>
              </a:rPr>
              <a:t> </a:t>
            </a:r>
            <a:r>
              <a:rPr lang="en-GB" sz="2400" i="1" dirty="0" smtClean="0">
                <a:solidFill>
                  <a:schemeClr val="tx2">
                    <a:lumMod val="50000"/>
                    <a:lumOff val="50000"/>
                  </a:schemeClr>
                </a:solidFill>
              </a:rPr>
              <a:t>\</a:t>
            </a:r>
          </a:p>
          <a:p>
            <a:r>
              <a:rPr lang="en-GB" sz="2400" i="1" dirty="0">
                <a:solidFill>
                  <a:schemeClr val="tx2">
                    <a:lumMod val="50000"/>
                    <a:lumOff val="50000"/>
                  </a:schemeClr>
                </a:solidFill>
              </a:rPr>
              <a:t>	</a:t>
            </a:r>
            <a:r>
              <a:rPr lang="en-GB" sz="2400" i="1" dirty="0" smtClean="0">
                <a:solidFill>
                  <a:schemeClr val="tx2">
                    <a:lumMod val="50000"/>
                    <a:lumOff val="50000"/>
                  </a:schemeClr>
                </a:solidFill>
              </a:rPr>
              <a:t>	        FROM </a:t>
            </a:r>
            <a:r>
              <a:rPr lang="en-GB" sz="2400" i="1" dirty="0" err="1" smtClean="0">
                <a:solidFill>
                  <a:schemeClr val="tx2">
                    <a:lumMod val="50000"/>
                    <a:lumOff val="50000"/>
                  </a:schemeClr>
                </a:solidFill>
              </a:rPr>
              <a:t>emp</a:t>
            </a:r>
            <a:r>
              <a:rPr lang="en-GB" sz="2400" i="1" dirty="0" smtClean="0">
                <a:solidFill>
                  <a:schemeClr val="tx2">
                    <a:lumMod val="50000"/>
                    <a:lumOff val="50000"/>
                  </a:schemeClr>
                </a:solidFill>
              </a:rPr>
              <a:t> \</a:t>
            </a:r>
            <a:endParaRPr lang="en-GB" sz="2400" i="1" dirty="0">
              <a:solidFill>
                <a:schemeClr val="tx2">
                  <a:lumMod val="50000"/>
                  <a:lumOff val="50000"/>
                </a:schemeClr>
              </a:solidFill>
            </a:endParaRPr>
          </a:p>
          <a:p>
            <a:r>
              <a:rPr lang="en-GB" sz="2400" i="1" dirty="0" smtClean="0">
                <a:solidFill>
                  <a:schemeClr val="tx2">
                    <a:lumMod val="50000"/>
                    <a:lumOff val="50000"/>
                  </a:schemeClr>
                </a:solidFill>
              </a:rPr>
              <a:t>		        WHERE </a:t>
            </a:r>
            <a:r>
              <a:rPr lang="en-GB" sz="2400" i="1" dirty="0">
                <a:solidFill>
                  <a:schemeClr val="tx2">
                    <a:lumMod val="50000"/>
                    <a:lumOff val="50000"/>
                  </a:schemeClr>
                </a:solidFill>
              </a:rPr>
              <a:t>UPPER(</a:t>
            </a:r>
            <a:r>
              <a:rPr lang="en-GB" sz="2400" i="1" dirty="0" err="1">
                <a:solidFill>
                  <a:schemeClr val="tx2">
                    <a:lumMod val="50000"/>
                    <a:lumOff val="50000"/>
                  </a:schemeClr>
                </a:solidFill>
              </a:rPr>
              <a:t>ename</a:t>
            </a:r>
            <a:r>
              <a:rPr lang="en-GB" sz="2400" i="1" dirty="0">
                <a:solidFill>
                  <a:schemeClr val="tx2">
                    <a:lumMod val="50000"/>
                    <a:lumOff val="50000"/>
                  </a:schemeClr>
                </a:solidFill>
              </a:rPr>
              <a:t>)=UPPER(?)"</a:t>
            </a:r>
            <a:endParaRPr lang="en-GB" sz="2400" dirty="0">
              <a:solidFill>
                <a:schemeClr val="tx2">
                  <a:lumMod val="50000"/>
                  <a:lumOff val="50000"/>
                </a:schemeClr>
              </a:solidFill>
            </a:endParaRPr>
          </a:p>
          <a:p>
            <a:r>
              <a:rPr lang="en-GB" sz="2400" i="1" dirty="0" smtClean="0">
                <a:solidFill>
                  <a:schemeClr val="tx2">
                    <a:lumMod val="50000"/>
                    <a:lumOff val="50000"/>
                  </a:schemeClr>
                </a:solidFill>
              </a:rPr>
              <a:t>	</a:t>
            </a:r>
            <a:r>
              <a:rPr lang="en-GB" sz="2400" i="1" dirty="0" err="1" smtClean="0">
                <a:solidFill>
                  <a:schemeClr val="tx2">
                    <a:lumMod val="50000"/>
                    <a:lumOff val="50000"/>
                  </a:schemeClr>
                </a:solidFill>
              </a:rPr>
              <a:t>cursor.execute</a:t>
            </a:r>
            <a:r>
              <a:rPr lang="en-GB" sz="2400" i="1" dirty="0" smtClean="0">
                <a:solidFill>
                  <a:schemeClr val="tx2">
                    <a:lumMod val="50000"/>
                    <a:lumOff val="50000"/>
                  </a:schemeClr>
                </a:solidFill>
              </a:rPr>
              <a:t>(</a:t>
            </a:r>
            <a:r>
              <a:rPr lang="en-GB" sz="2400" i="1" dirty="0" err="1" smtClean="0">
                <a:solidFill>
                  <a:schemeClr val="tx2">
                    <a:lumMod val="50000"/>
                    <a:lumOff val="50000"/>
                  </a:schemeClr>
                </a:solidFill>
              </a:rPr>
              <a:t>sql_query</a:t>
            </a:r>
            <a:r>
              <a:rPr lang="en-GB" sz="2400" i="1" dirty="0">
                <a:solidFill>
                  <a:schemeClr val="tx2">
                    <a:lumMod val="50000"/>
                    <a:lumOff val="50000"/>
                  </a:schemeClr>
                </a:solidFill>
              </a:rPr>
              <a:t>, (</a:t>
            </a:r>
            <a:r>
              <a:rPr lang="en-GB" sz="2400" i="1" dirty="0" err="1">
                <a:solidFill>
                  <a:schemeClr val="tx2">
                    <a:lumMod val="50000"/>
                    <a:lumOff val="50000"/>
                  </a:schemeClr>
                </a:solidFill>
              </a:rPr>
              <a:t>empname</a:t>
            </a:r>
            <a:r>
              <a:rPr lang="en-GB" sz="2400" i="1" dirty="0" smtClean="0">
                <a:solidFill>
                  <a:schemeClr val="tx2">
                    <a:lumMod val="50000"/>
                    <a:lumOff val="50000"/>
                  </a:schemeClr>
                </a:solidFill>
              </a:rPr>
              <a:t>,))</a:t>
            </a:r>
            <a:endParaRPr lang="en-GB" sz="2400" dirty="0">
              <a:solidFill>
                <a:schemeClr val="tx2">
                  <a:lumMod val="50000"/>
                  <a:lumOff val="50000"/>
                </a:schemeClr>
              </a:solidFill>
            </a:endParaRPr>
          </a:p>
          <a:p>
            <a:endParaRPr lang="en-GB" sz="1200" i="1" dirty="0" smtClean="0">
              <a:solidFill>
                <a:schemeClr val="tx2">
                  <a:lumMod val="50000"/>
                  <a:lumOff val="50000"/>
                </a:schemeClr>
              </a:solidFill>
            </a:endParaRPr>
          </a:p>
          <a:p>
            <a:r>
              <a:rPr lang="en-GB" sz="2200" dirty="0" smtClean="0"/>
              <a:t>The above code uses the input keyword to prompt for user input into a variable </a:t>
            </a:r>
            <a:r>
              <a:rPr lang="en-GB" sz="2200" dirty="0" err="1" smtClean="0"/>
              <a:t>empname</a:t>
            </a:r>
            <a:r>
              <a:rPr lang="en-GB" sz="2200" dirty="0" smtClean="0"/>
              <a:t>. </a:t>
            </a:r>
            <a:endParaRPr lang="en-GB" sz="2200" dirty="0" smtClean="0"/>
          </a:p>
          <a:p>
            <a:endParaRPr lang="en-GB" sz="1200" dirty="0" smtClean="0"/>
          </a:p>
          <a:p>
            <a:r>
              <a:rPr lang="en-GB" sz="2200" dirty="0" smtClean="0"/>
              <a:t>The SELECT statement has been modified to use a WHERE clause and the UPPER function on both sides of the condition to ensures that whatever case the user enters the employee name in, it will return the correct employee row</a:t>
            </a:r>
            <a:r>
              <a:rPr lang="en-GB" sz="2200" dirty="0" smtClean="0"/>
              <a:t>.</a:t>
            </a:r>
          </a:p>
          <a:p>
            <a:endParaRPr lang="en-GB" sz="1200" dirty="0" smtClean="0"/>
          </a:p>
          <a:p>
            <a:r>
              <a:rPr lang="en-GB" sz="2200" dirty="0" smtClean="0"/>
              <a:t>The ? </a:t>
            </a:r>
            <a:r>
              <a:rPr lang="en-GB" sz="2200" dirty="0"/>
              <a:t>p</a:t>
            </a:r>
            <a:r>
              <a:rPr lang="en-GB" sz="2200" dirty="0" smtClean="0"/>
              <a:t>laceholder in the WHERE condition is replaced by the value of the </a:t>
            </a:r>
            <a:r>
              <a:rPr lang="en-GB" sz="2200" dirty="0" err="1" smtClean="0"/>
              <a:t>empname</a:t>
            </a:r>
            <a:r>
              <a:rPr lang="en-GB" sz="2200" dirty="0" smtClean="0"/>
              <a:t> variable when the </a:t>
            </a:r>
            <a:r>
              <a:rPr lang="en-GB" sz="2200" dirty="0" err="1" smtClean="0"/>
              <a:t>cursor.execute</a:t>
            </a:r>
            <a:r>
              <a:rPr lang="en-GB" sz="2200" dirty="0" smtClean="0"/>
              <a:t> statement is performed</a:t>
            </a:r>
            <a:r>
              <a:rPr lang="en-GB" sz="2200" dirty="0" smtClean="0"/>
              <a:t>.</a:t>
            </a:r>
          </a:p>
          <a:p>
            <a:r>
              <a:rPr lang="en-GB" sz="2200" dirty="0" smtClean="0"/>
              <a:t>Note: If there is only one variable in the </a:t>
            </a:r>
            <a:r>
              <a:rPr lang="en-GB" sz="2200" dirty="0" err="1" smtClean="0"/>
              <a:t>cursor.execute</a:t>
            </a:r>
            <a:r>
              <a:rPr lang="en-GB" sz="2200" dirty="0" smtClean="0"/>
              <a:t> statement, it must have</a:t>
            </a:r>
            <a:r>
              <a:rPr lang="en-GB" sz="2200" dirty="0" smtClean="0"/>
              <a:t> a trailing comma even though it looks odd.</a:t>
            </a:r>
            <a:endParaRPr lang="en-GB" sz="2200" dirty="0" smtClean="0"/>
          </a:p>
        </p:txBody>
      </p:sp>
      <p:sp>
        <p:nvSpPr>
          <p:cNvPr id="5" name="Footer Placeholder 1"/>
          <p:cNvSpPr>
            <a:spLocks noGrp="1"/>
          </p:cNvSpPr>
          <p:nvPr>
            <p:ph type="ftr" sz="quarter" idx="11"/>
          </p:nvPr>
        </p:nvSpPr>
        <p:spPr>
          <a:xfrm>
            <a:off x="504666" y="6986387"/>
            <a:ext cx="6670040" cy="202137"/>
          </a:xfrm>
        </p:spPr>
        <p:txBody>
          <a:bodyPr/>
          <a:lstStyle/>
          <a:p>
            <a:r>
              <a:rPr lang="en-US" sz="1000" dirty="0" smtClean="0"/>
              <a:t>Using Python to </a:t>
            </a:r>
            <a:r>
              <a:rPr lang="en-US" sz="1000" dirty="0"/>
              <a:t>r</a:t>
            </a:r>
            <a:r>
              <a:rPr lang="en-US" sz="1000" dirty="0" smtClean="0"/>
              <a:t>etrieve data from a SQL database</a:t>
            </a:r>
            <a:endParaRPr lang="en-US" sz="1000" dirty="0"/>
          </a:p>
          <a:p>
            <a:endParaRPr lang="en-US" sz="1000" dirty="0" smtClean="0"/>
          </a:p>
        </p:txBody>
      </p:sp>
    </p:spTree>
    <p:extLst>
      <p:ext uri="{BB962C8B-B14F-4D97-AF65-F5344CB8AC3E}">
        <p14:creationId xmlns:p14="http://schemas.microsoft.com/office/powerpoint/2010/main" val="1894592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551">
      <a:dk1>
        <a:sysClr val="windowText" lastClr="000000"/>
      </a:dk1>
      <a:lt1>
        <a:sysClr val="window" lastClr="FFFFFF"/>
      </a:lt1>
      <a:dk2>
        <a:srgbClr val="172934"/>
      </a:dk2>
      <a:lt2>
        <a:srgbClr val="E7E6E6"/>
      </a:lt2>
      <a:accent1>
        <a:srgbClr val="E3061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southampton-solent-presentation-template-rebranded (1).pptx" id="{48005A90-EDBF-4390-B355-2718616D2950}" vid="{9995C5E9-0685-4989-9FEA-747A5EFEA4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1752</TotalTime>
  <Words>1062</Words>
  <Application>Microsoft Office PowerPoint</Application>
  <PresentationFormat>Custom</PresentationFormat>
  <Paragraphs>237</Paragraphs>
  <Slides>20</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Trebuchet MS</vt:lpstr>
      <vt:lpstr>Office Theme</vt:lpstr>
      <vt:lpstr>using python to  retrieve data from a sql database</vt:lpstr>
      <vt:lpstr>LIMITATIONS OF SQL</vt:lpstr>
      <vt:lpstr>Python and Sqlite</vt:lpstr>
      <vt:lpstr>Executing sql queries in python</vt:lpstr>
      <vt:lpstr>Executing sql queries in python</vt:lpstr>
      <vt:lpstr>Executing sql queries in python</vt:lpstr>
      <vt:lpstr>Executing sql queries in python</vt:lpstr>
      <vt:lpstr>Print formatting</vt:lpstr>
      <vt:lpstr>Getting user input</vt:lpstr>
      <vt:lpstr>Testing if a row is returned or not</vt:lpstr>
      <vt:lpstr>Passing more than one variable into the select statement</vt:lpstr>
      <vt:lpstr>Selecting from multiple tables</vt:lpstr>
      <vt:lpstr>Closing the database connection</vt:lpstr>
      <vt:lpstr>sql injection attacks</vt:lpstr>
      <vt:lpstr>sql injection attacks</vt:lpstr>
      <vt:lpstr>sql injection attacks – an example</vt:lpstr>
      <vt:lpstr>sql injection attacks – an example</vt:lpstr>
      <vt:lpstr>sql injection attacks – an example</vt:lpstr>
      <vt:lpstr>Tip to minimise sql injection attacks in python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 Information Systems</dc:title>
  <dc:creator>Anton Jenkins</dc:creator>
  <cp:lastModifiedBy>Kenton Wheeler</cp:lastModifiedBy>
  <cp:revision>160</cp:revision>
  <dcterms:modified xsi:type="dcterms:W3CDTF">2020-02-20T14:28:45Z</dcterms:modified>
</cp:coreProperties>
</file>