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D8905-2D70-42FC-9371-A5345C97FD8E}" type="datetimeFigureOut">
              <a:rPr lang="ru-RU" smtClean="0"/>
              <a:pPr/>
              <a:t>03.02.2011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CF295-BF34-4D56-A664-A3C397D3467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91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Фигуры служат гиперссылками.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CF295-BF34-4D56-A664-A3C397D34676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Портрет - гиперссылка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CF295-BF34-4D56-A664-A3C397D34676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CF295-BF34-4D56-A664-A3C397D34676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0C3-0867-4119-BCBD-AB49558914A9}" type="datetimeFigureOut">
              <a:rPr lang="en-US" smtClean="0"/>
              <a:pPr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2857496"/>
            <a:ext cx="7781544" cy="1470025"/>
          </a:xfrm>
        </p:spPr>
        <p:txBody>
          <a:bodyPr>
            <a:normAutofit fontScale="90000"/>
          </a:bodyPr>
          <a:lstStyle/>
          <a:p>
            <a:r>
              <a:rPr lang="ru-RU" sz="7200" dirty="0" smtClean="0">
                <a:latin typeface="Times New Roman" pitchFamily="18" charset="0"/>
                <a:cs typeface="Times New Roman" pitchFamily="18" charset="0"/>
              </a:rPr>
              <a:t>Политика и власть</a:t>
            </a:r>
            <a:endParaRPr lang="ru-RU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43372" y="6286520"/>
            <a:ext cx="857256" cy="42862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2011 г.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429124" y="285728"/>
            <a:ext cx="4353692" cy="157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None/>
              <a:tabLst/>
              <a:defRPr/>
            </a:pP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«Политика подобна сфинксу из сказки:</a:t>
            </a:r>
            <a:r>
              <a:rPr kumimoji="0" lang="ru-RU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она пожирает всех, кто не может разгадать ее загадок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».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None/>
              <a:tabLst/>
              <a:defRPr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А. </a:t>
            </a:r>
            <a:r>
              <a:rPr lang="ru-RU" sz="2000" i="1" dirty="0" err="1" smtClean="0">
                <a:latin typeface="Times New Roman" pitchFamily="18" charset="0"/>
                <a:cs typeface="Times New Roman" pitchFamily="18" charset="0"/>
              </a:rPr>
              <a:t>Ривароль</a:t>
            </a:r>
            <a:endParaRPr kumimoji="0" lang="ru-RU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643570" y="4081466"/>
            <a:ext cx="3139246" cy="157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None/>
              <a:tabLst/>
              <a:defRPr/>
            </a:pP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Работу выполнила: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None/>
              <a:tabLst/>
              <a:defRPr/>
            </a:pP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ученица 10 «Б» класса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None/>
              <a:tabLst/>
              <a:defRPr/>
            </a:pP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Иванова </a:t>
            </a: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Юлия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None/>
              <a:tabLst/>
              <a:defRPr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Учитель: М.П. Офёркина</a:t>
            </a:r>
            <a:endParaRPr kumimoji="0" lang="ru-RU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96012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Политическая сфера и политические институты</a:t>
            </a:r>
            <a:endParaRPr lang="ru-RU" dirty="0"/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42844" y="1643050"/>
            <a:ext cx="8715436" cy="1714512"/>
          </a:xfrm>
          <a:prstGeom prst="round2DiagRect">
            <a:avLst>
              <a:gd name="adj1" fmla="val 20145"/>
              <a:gd name="adj2" fmla="val 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Политическая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па́ртия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(греч.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Πολιτική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 «искусство управления государством»; лат.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pars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— «часть») — особая общественная организация (объединение), непосредственно ставящая перед собой задачи овладеть политической властью в государстве или принять в ней участие через своих представителей в органах государственной власти и местного самоуправления (важнейший политический институт).</a:t>
            </a:r>
            <a:endParaRPr lang="ru-RU" dirty="0"/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142844" y="4643446"/>
            <a:ext cx="1571636" cy="642942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Признаки партии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2285984" y="3500438"/>
            <a:ext cx="6286544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стремление добиться достижения поставленных целей через завоевание власти или участие в осуществлении власти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2285984" y="4714884"/>
            <a:ext cx="6286544" cy="50006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стремление создать для себя массовую опору</a:t>
            </a:r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2285984" y="4143380"/>
            <a:ext cx="6286544" cy="50006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существование в исторически протяженном периоде времени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Блок-схема: процесс 13"/>
          <p:cNvSpPr/>
          <p:nvPr/>
        </p:nvSpPr>
        <p:spPr>
          <a:xfrm>
            <a:off x="2285984" y="5286388"/>
            <a:ext cx="6286544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наличие четкой организационной структуры, закрепленной партийным уставом</a:t>
            </a:r>
          </a:p>
        </p:txBody>
      </p:sp>
      <p:sp>
        <p:nvSpPr>
          <p:cNvPr id="15" name="Блок-схема: процесс 14"/>
          <p:cNvSpPr/>
          <p:nvPr/>
        </p:nvSpPr>
        <p:spPr>
          <a:xfrm>
            <a:off x="2285984" y="5929330"/>
            <a:ext cx="6286544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общие для членов партии идеи, изложенные в партийной программе</a:t>
            </a:r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1857356" y="3500438"/>
            <a:ext cx="357190" cy="3000396"/>
          </a:xfrm>
          <a:prstGeom prst="leftBrace">
            <a:avLst>
              <a:gd name="adj1" fmla="val 39000"/>
              <a:gd name="adj2" fmla="val 49675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далее 17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Политическая сфера и политические институты</a:t>
            </a:r>
            <a:endParaRPr lang="ru-RU" dirty="0"/>
          </a:p>
        </p:txBody>
      </p:sp>
      <p:sp>
        <p:nvSpPr>
          <p:cNvPr id="5" name="Горизонтальный свиток 4"/>
          <p:cNvSpPr/>
          <p:nvPr/>
        </p:nvSpPr>
        <p:spPr>
          <a:xfrm>
            <a:off x="2285984" y="1428736"/>
            <a:ext cx="4857784" cy="642942"/>
          </a:xfrm>
          <a:prstGeom prst="horizontalScroll">
            <a:avLst>
              <a:gd name="adj" fmla="val 2351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Закон «О политических партиях» (2001 г.):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14282" y="2143116"/>
            <a:ext cx="8715436" cy="1500198"/>
          </a:xfrm>
          <a:prstGeom prst="round2DiagRect">
            <a:avLst>
              <a:gd name="adj1" fmla="val 20145"/>
              <a:gd name="adj2" fmla="val 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Политическая партия –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общественное объединение, созданное в целях участия граждан РФ в политической жизни общества посредством формирования и выражения их политической воли, участия в общественных и политических акциях, в выборах и референдумах, а также в целях представления интересов граждан в органах государственной власти и органах местного самоуправления.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альтернативный процесс 7"/>
          <p:cNvSpPr/>
          <p:nvPr/>
        </p:nvSpPr>
        <p:spPr>
          <a:xfrm>
            <a:off x="142844" y="4500570"/>
            <a:ext cx="1857388" cy="1357322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Основные цели политической партии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2357422" y="3786190"/>
            <a:ext cx="6143668" cy="35719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формирование общественного мнения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2357422" y="4643446"/>
            <a:ext cx="6143668" cy="85725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выражение мнений граждан по любым вопросам общественной жизни, доведение этих мнений до сведения широкой общественности и органов государственной власти</a:t>
            </a:r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2357422" y="4214818"/>
            <a:ext cx="6143668" cy="35719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политическое образование и воспитание граждан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2357422" y="5572140"/>
            <a:ext cx="6143668" cy="114300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выдвижение кандидатов на выборах в законодательные (представительные) органы государственной власти и представительные органы местного самоуправления, участие в выборах в указанные органы и в их работе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Левая фигурная скобка 13"/>
          <p:cNvSpPr/>
          <p:nvPr/>
        </p:nvSpPr>
        <p:spPr>
          <a:xfrm>
            <a:off x="2071670" y="3714752"/>
            <a:ext cx="214314" cy="3000396"/>
          </a:xfrm>
          <a:prstGeom prst="leftBrace">
            <a:avLst>
              <a:gd name="adj1" fmla="val 74999"/>
              <a:gd name="adj2" fmla="val 50952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домой 14">
            <a:hlinkClick r:id="rId2" action="ppaction://hlinksldjump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Hom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Политические отношения</a:t>
            </a:r>
            <a:endParaRPr lang="ru-RU" dirty="0"/>
          </a:p>
        </p:txBody>
      </p: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142844" y="1571612"/>
            <a:ext cx="8715436" cy="1214446"/>
          </a:xfrm>
          <a:prstGeom prst="round2DiagRect">
            <a:avLst>
              <a:gd name="adj1" fmla="val 20145"/>
              <a:gd name="adj2" fmla="val 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Политические отношения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это совокупность многообразных, многоуровневых взаимосвязей и взаимодействий субъектов политики. Они регулируются комплексом социальных норм: политическими принципами, традициями, правовыми и этическими нормами.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643306" y="3500438"/>
            <a:ext cx="1857388" cy="5715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Политические отношения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трелка вниз 8"/>
          <p:cNvSpPr/>
          <p:nvPr/>
        </p:nvSpPr>
        <p:spPr>
          <a:xfrm rot="5400000">
            <a:off x="3250397" y="3607595"/>
            <a:ext cx="285752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 rot="16200000">
            <a:off x="5679289" y="3607595"/>
            <a:ext cx="285752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142844" y="3500438"/>
            <a:ext cx="2928958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Распределение в обществе власти, прав и полномочий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6143636" y="3500438"/>
            <a:ext cx="2714644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Разграничение предметов ведения центра и мест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Загнутый угол 20"/>
          <p:cNvSpPr/>
          <p:nvPr/>
        </p:nvSpPr>
        <p:spPr>
          <a:xfrm>
            <a:off x="142844" y="4786322"/>
            <a:ext cx="8715436" cy="1214446"/>
          </a:xfrm>
          <a:prstGeom prst="foldedCorner">
            <a:avLst>
              <a:gd name="adj" fmla="val 4254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Характер отношений зависит от экономических и социальных факторов, от политической культуры общества, а также от политической воли субъектов политики.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Управляющая кнопка: далее 21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альтернативный процесс 3"/>
          <p:cNvSpPr/>
          <p:nvPr/>
        </p:nvSpPr>
        <p:spPr>
          <a:xfrm>
            <a:off x="214282" y="3357562"/>
            <a:ext cx="1857388" cy="1285884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Субъекты отношений</a:t>
            </a: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(отношения между):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2428860" y="1928802"/>
            <a:ext cx="6143668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государственными органами и учреждениями (например, между правительством и парламентом)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2428860" y="2571744"/>
            <a:ext cx="6143668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государством и социальными группами (государство и предприниматели)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2428860" y="3214686"/>
            <a:ext cx="6143668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государством и негосударственными общественными организациями и движениями (государство и церковь)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2428860" y="4429132"/>
            <a:ext cx="6143668" cy="85725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политическими партиями, а также между политическими партиями и неполитическими организациями (партии и профсоюзы)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2428860" y="3857628"/>
            <a:ext cx="2357454" cy="50006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государством и гражданами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5000628" y="3857628"/>
            <a:ext cx="3571900" cy="50006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различными государствами на международной арене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143108" y="1928802"/>
            <a:ext cx="214314" cy="4071966"/>
          </a:xfrm>
          <a:prstGeom prst="leftBrace">
            <a:avLst>
              <a:gd name="adj1" fmla="val 74999"/>
              <a:gd name="adj2" fmla="val 50952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Политические отношения</a:t>
            </a:r>
            <a:endParaRPr lang="ru-RU" dirty="0"/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2428860" y="5357826"/>
            <a:ext cx="6143668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государством и международными политическими объединениями (ООН, НАТО)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Управляющая кнопка: далее 13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Политические отношения</a:t>
            </a:r>
            <a:endParaRPr lang="ru-RU" dirty="0"/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214282" y="3286124"/>
            <a:ext cx="1857388" cy="1214446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Виды политических отношений: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2428860" y="1857364"/>
            <a:ext cx="5572164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соперничество, конкуренция (между политическими партиями)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2428860" y="2571744"/>
            <a:ext cx="5572164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взаимная ответственность (между гражданином и государством)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2428860" y="3286124"/>
            <a:ext cx="5572164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поддержка (избиратели и определенная партия)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2428860" y="4643446"/>
            <a:ext cx="5572164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союз (несколько государств)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2428860" y="4000504"/>
            <a:ext cx="5572164" cy="50006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сотрудничество (определенная партия и профсоюзы)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143108" y="1785926"/>
            <a:ext cx="214314" cy="4286280"/>
          </a:xfrm>
          <a:prstGeom prst="leftBrace">
            <a:avLst>
              <a:gd name="adj1" fmla="val 74999"/>
              <a:gd name="adj2" fmla="val 50952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2428860" y="5357826"/>
            <a:ext cx="5572164" cy="642942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конфликт (между государствами или государством и той или иной социальной группой) и т. д.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Управляющая кнопка: далее 13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Политическая власть</a:t>
            </a:r>
            <a:endParaRPr lang="ru-RU" dirty="0"/>
          </a:p>
        </p:txBody>
      </p: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142844" y="1571612"/>
            <a:ext cx="8715436" cy="714380"/>
          </a:xfrm>
          <a:prstGeom prst="round2DiagRect">
            <a:avLst>
              <a:gd name="adj1" fmla="val 20145"/>
              <a:gd name="adj2" fmla="val 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Вла́сть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и способность осуществлять свою волю, воздействовать на деятельность и поведение других людей даже вопреки сопротивлению.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Выноска со стрелкой влево 5"/>
          <p:cNvSpPr/>
          <p:nvPr/>
        </p:nvSpPr>
        <p:spPr>
          <a:xfrm flipH="1">
            <a:off x="285720" y="2643182"/>
            <a:ext cx="3786214" cy="2357454"/>
          </a:xfrm>
          <a:prstGeom prst="leftArrowCallout">
            <a:avLst>
              <a:gd name="adj1" fmla="val 16918"/>
              <a:gd name="adj2" fmla="val 15074"/>
              <a:gd name="adj3" fmla="val 25476"/>
              <a:gd name="adj4" fmla="val 813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Потребность в регуляции социальных отношений, согласовании несовпадающих интересов, придании взаимодействиям между людьми целесообразности и организованности.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4143372" y="3214686"/>
            <a:ext cx="1785950" cy="92869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Возникновение власти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6143636" y="2714620"/>
            <a:ext cx="2571768" cy="2000264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b="1" strike="sngStrike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b="1" strike="sngStrike" dirty="0" smtClean="0">
                <a:latin typeface="Times New Roman" pitchFamily="18" charset="0"/>
                <a:cs typeface="Times New Roman" pitchFamily="18" charset="0"/>
              </a:rPr>
              <a:t>Власть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Общество не может сохранить свою целостность и жизнеспособность, происходит разрушение социальных связей.</a:t>
            </a:r>
          </a:p>
          <a:p>
            <a:pPr algn="ctr"/>
            <a:endParaRPr lang="ru-RU" sz="2800" b="1" strike="sngStrik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4572008"/>
            <a:ext cx="1785950" cy="215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Управляющая кнопка: далее 9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Горизонтальный свиток 3"/>
          <p:cNvSpPr/>
          <p:nvPr/>
        </p:nvSpPr>
        <p:spPr>
          <a:xfrm>
            <a:off x="3000364" y="1500174"/>
            <a:ext cx="3000396" cy="642942"/>
          </a:xfrm>
          <a:prstGeom prst="horizontalScroll">
            <a:avLst>
              <a:gd name="adj" fmla="val 2351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Разновидности власти: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214282" y="2143116"/>
            <a:ext cx="8715436" cy="4214842"/>
          </a:xfrm>
          <a:prstGeom prst="round2DiagRect">
            <a:avLst>
              <a:gd name="adj1" fmla="val 20145"/>
              <a:gd name="adj2" fmla="val 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Экономическая власть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власть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сфере экономики, хозяйствования. Это контроль над экономическими ресурсами: материальными ценностями, деньгами, техникой, плодородными землями, полезными ископаемыми и т.д.</a:t>
            </a:r>
          </a:p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Социальная власть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это возможность влиять на положение различных слоев населения, способность повышать или понижать социальный статус личностей и групп.</a:t>
            </a:r>
          </a:p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Культурно-информационная власть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это власть над людьми с помощью научных знаний, информации. Это контроль над средствами массовой информации – газетами, радио, телевидением.</a:t>
            </a:r>
          </a:p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Принудительная власть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означает контроль над людьми с помощью физической силы или угрозы ее применения. Она опирается на армию, полицию, службу безопасности, суд и прокуратуру.</a:t>
            </a:r>
          </a:p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ПОЛИТИЧЕСКАЯ ВЛАСТЬ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это право, способность и возможность отстаивать и претворять в жизнь определенные политические взгляды, установки и цели.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Политическая власть</a:t>
            </a:r>
            <a:endParaRPr lang="ru-RU" dirty="0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96012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Политическая власть</a:t>
            </a:r>
            <a:endParaRPr lang="ru-RU" dirty="0"/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142844" y="3286124"/>
            <a:ext cx="1857388" cy="1285884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Признаки политической власти: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2357422" y="1928802"/>
            <a:ext cx="6143668" cy="85725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распространяется на все общество, на всех проживающих на территории данного государства; ее распоряжения обязательны для всех других видов власти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2357422" y="2857496"/>
            <a:ext cx="6143668" cy="50006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действует на основе права от имени всего общества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2357422" y="3429000"/>
            <a:ext cx="6143668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только ей принадлежит законное право использовать силу в пределах страны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2357422" y="5143512"/>
            <a:ext cx="6143668" cy="85725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эта власть имеет возможность использовать самые разнообразные средства (не только принудительные, но и экономические, социальные, культурно-информационные)</a:t>
            </a: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2357422" y="4143380"/>
            <a:ext cx="6143668" cy="85725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нее характерно существование единого общегосударственного центра принятия политических решений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071670" y="1857364"/>
            <a:ext cx="214314" cy="4143404"/>
          </a:xfrm>
          <a:prstGeom prst="leftBrace">
            <a:avLst>
              <a:gd name="adj1" fmla="val 74999"/>
              <a:gd name="adj2" fmla="val 50952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далее 13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>
            <a:off x="1857356" y="1571612"/>
            <a:ext cx="1785950" cy="571504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Разновидности власти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4322761" y="2320917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Блок-схема: процесс 5"/>
          <p:cNvSpPr/>
          <p:nvPr/>
        </p:nvSpPr>
        <p:spPr>
          <a:xfrm>
            <a:off x="714348" y="2500306"/>
            <a:ext cx="2357454" cy="107157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предназначению: судебная, законодательная и исполнительная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3500430" y="2500306"/>
            <a:ext cx="2286016" cy="107157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месту в структуре власти: центральная, региональная и местная</a:t>
            </a:r>
          </a:p>
          <a:p>
            <a:pPr lvl="0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6286512" y="2428868"/>
            <a:ext cx="2000264" cy="114300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основному субъекту: монархическая и республиканская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500166" y="2143116"/>
            <a:ext cx="6286544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5400000">
            <a:off x="7608115" y="2321711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5400000">
            <a:off x="1322365" y="2320917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Политическая власть</a:t>
            </a:r>
            <a:endParaRPr lang="ru-RU" dirty="0"/>
          </a:p>
        </p:txBody>
      </p:sp>
      <p:sp>
        <p:nvSpPr>
          <p:cNvPr id="13" name="Блок-схема: альтернативный процесс 12"/>
          <p:cNvSpPr/>
          <p:nvPr/>
        </p:nvSpPr>
        <p:spPr>
          <a:xfrm>
            <a:off x="2357422" y="3643314"/>
            <a:ext cx="1857388" cy="500066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ПОЛИТИКА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Блок-схема: альтернативный процесс 13"/>
          <p:cNvSpPr/>
          <p:nvPr/>
        </p:nvSpPr>
        <p:spPr>
          <a:xfrm>
            <a:off x="5286380" y="3643314"/>
            <a:ext cx="1347798" cy="500066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ВЛАСТЬ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Двойная стрелка влево/вправо 14"/>
          <p:cNvSpPr/>
          <p:nvPr/>
        </p:nvSpPr>
        <p:spPr>
          <a:xfrm>
            <a:off x="4429124" y="3786190"/>
            <a:ext cx="642942" cy="28575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авая фигурная скобка 15"/>
          <p:cNvSpPr/>
          <p:nvPr/>
        </p:nvSpPr>
        <p:spPr>
          <a:xfrm rot="5400000">
            <a:off x="4214810" y="2071678"/>
            <a:ext cx="571504" cy="4429156"/>
          </a:xfrm>
          <a:prstGeom prst="rightBrace">
            <a:avLst>
              <a:gd name="adj1" fmla="val 93332"/>
              <a:gd name="adj2" fmla="val 4543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142844" y="4572008"/>
            <a:ext cx="8786874" cy="1928826"/>
          </a:xfrm>
          <a:prstGeom prst="round2DiagRect">
            <a:avLst>
              <a:gd name="adj1" fmla="val 20145"/>
              <a:gd name="adj2" fmla="val 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Политоло́гия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(греч.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πολιτικός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 общественный, от греч.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πολίτης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 гражданин, далее от греч.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πόλις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 город;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др.-греч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λόγος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 учение, слово), или политическая наука, — наука о политике, то есть об особой сфере жизнедеятельности людей, связанной с властными отношениями, с государственно-политической организацией общества, политическими институтами, принципами, нормами, действие которых призвано обеспечить функционирование общества, взаимоотношения между людьми, обществом и государством.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Управляющая кнопка: далее 22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Боголюбов -10 класс. Обществознание. Учебник (базовый уровень)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ru.wikipedia.org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Список использованной литературы: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Политика в трёх измерениях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214678" y="2357430"/>
            <a:ext cx="2750362" cy="7858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ПОЛИТИКА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ая прямоугольная выноска 6">
            <a:hlinkClick r:id="rId3" action="ppaction://hlinksldjump"/>
          </p:cNvPr>
          <p:cNvSpPr/>
          <p:nvPr/>
        </p:nvSpPr>
        <p:spPr>
          <a:xfrm>
            <a:off x="571472" y="2000240"/>
            <a:ext cx="2286016" cy="2286016"/>
          </a:xfrm>
          <a:prstGeom prst="wedgeRoundRectCallout">
            <a:avLst>
              <a:gd name="adj1" fmla="val 65417"/>
              <a:gd name="adj2" fmla="val -21741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один из многих видов человеческой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деятельности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активности социальных групп и отдельных личностей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ая прямоугольная выноска 8">
            <a:hlinkClick r:id="rId4" action="ppaction://hlinksldjump"/>
          </p:cNvPr>
          <p:cNvSpPr/>
          <p:nvPr/>
        </p:nvSpPr>
        <p:spPr>
          <a:xfrm>
            <a:off x="3714744" y="3571876"/>
            <a:ext cx="1785950" cy="1785950"/>
          </a:xfrm>
          <a:prstGeom prst="wedgeRoundRectCallout">
            <a:avLst>
              <a:gd name="adj1" fmla="val -20833"/>
              <a:gd name="adj2" fmla="val -6860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сфера общественной жизни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одна из подсистем общества в целом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ая прямоугольная выноска 9">
            <a:hlinkClick r:id="rId5" action="ppaction://hlinksldjump"/>
          </p:cNvPr>
          <p:cNvSpPr/>
          <p:nvPr/>
        </p:nvSpPr>
        <p:spPr>
          <a:xfrm>
            <a:off x="6215074" y="2000240"/>
            <a:ext cx="2214578" cy="1714512"/>
          </a:xfrm>
          <a:prstGeom prst="wedgeRoundRectCallout">
            <a:avLst>
              <a:gd name="adj1" fmla="val -65565"/>
              <a:gd name="adj2" fmla="val -15847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тип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социальных отношений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между индивидами, малыми группами и большими общностями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42844" y="5500702"/>
            <a:ext cx="8715436" cy="1143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Политика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(греч.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politiko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' - государственные или общественные дела, от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po'lis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государство), сфера деятельности, связанная с отношениями между классами, нациями и др. социальными группами, ядром которой является проблема завоевания, удержания и использования государственной власти.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96012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Политическая деятельность и общество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Блок-схема: альтернативный процесс 3"/>
          <p:cNvSpPr/>
          <p:nvPr/>
        </p:nvSpPr>
        <p:spPr>
          <a:xfrm>
            <a:off x="500034" y="1857364"/>
            <a:ext cx="8143900" cy="642942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Три степени вовлеченности индивидов в политическую деятельность</a:t>
            </a: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(М. Вебер)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5400000">
            <a:off x="4251323" y="2678107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5400000">
            <a:off x="7751785" y="2678107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Блок-схема: процесс 12"/>
          <p:cNvSpPr/>
          <p:nvPr/>
        </p:nvSpPr>
        <p:spPr>
          <a:xfrm>
            <a:off x="500034" y="2857496"/>
            <a:ext cx="2500330" cy="35719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Политики «по случаю»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Блок-схема: процесс 14"/>
          <p:cNvSpPr/>
          <p:nvPr/>
        </p:nvSpPr>
        <p:spPr>
          <a:xfrm>
            <a:off x="6357950" y="2857496"/>
            <a:ext cx="2286016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Профессиональные политики</a:t>
            </a:r>
          </a:p>
        </p:txBody>
      </p:sp>
      <p:sp>
        <p:nvSpPr>
          <p:cNvPr id="16" name="Блок-схема: процесс 15"/>
          <p:cNvSpPr/>
          <p:nvPr/>
        </p:nvSpPr>
        <p:spPr>
          <a:xfrm>
            <a:off x="3357554" y="2857496"/>
            <a:ext cx="2214578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Политики «по совместительству»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148" y="428604"/>
            <a:ext cx="923975" cy="123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Двойные круглые скобки 17"/>
          <p:cNvSpPr/>
          <p:nvPr/>
        </p:nvSpPr>
        <p:spPr>
          <a:xfrm>
            <a:off x="500034" y="3500438"/>
            <a:ext cx="2428892" cy="785818"/>
          </a:xfrm>
          <a:prstGeom prst="bracket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участие в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выборах депутатов парламента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Двойные круглые скобки 18"/>
          <p:cNvSpPr/>
          <p:nvPr/>
        </p:nvSpPr>
        <p:spPr>
          <a:xfrm>
            <a:off x="3286116" y="3571876"/>
            <a:ext cx="2643206" cy="2786082"/>
          </a:xfrm>
          <a:prstGeom prst="bracket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деятель общественно-политической организации, который, не прекращая основной профессиональной деятельности, одновременно занимается и политикой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Двойные круглые скобки 20"/>
          <p:cNvSpPr/>
          <p:nvPr/>
        </p:nvSpPr>
        <p:spPr>
          <a:xfrm>
            <a:off x="6286512" y="3643314"/>
            <a:ext cx="2428892" cy="785818"/>
          </a:xfrm>
          <a:prstGeom prst="bracket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жизнь «для политики» либо «за счет» политики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Управляющая кнопка: далее 21">
            <a:hlinkClick r:id="rId5" action="ppaction://hlinksldjump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rot="5400000">
            <a:off x="1036613" y="2678107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Макс Вебер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475" y="1500175"/>
            <a:ext cx="4013427" cy="53578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Загнутый угол 9"/>
          <p:cNvSpPr/>
          <p:nvPr/>
        </p:nvSpPr>
        <p:spPr>
          <a:xfrm>
            <a:off x="4143372" y="1928802"/>
            <a:ext cx="4786378" cy="4786346"/>
          </a:xfrm>
          <a:prstGeom prst="foldedCorner">
            <a:avLst>
              <a:gd name="adj" fmla="val 1441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Эми́ль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Максимилиа́н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Ве́бер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(Макс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Ве́бер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нем.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Weber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;(21 апреля 1864 - 14 июня 1920) — немецкий социолог, историк и экономист. Старший брат Альфреда Вебера.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1892-1894 годах приват-доцент, а затем экстраординарный профессор в Берлине, в 1894-1896 годах — профессор национальной экономии во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Фрейбургском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с 1896 —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Гейдельбергском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с 1919 — в Мюнхенском университете. Один из основателей «Немецкого социологического общества» (1909). С 1918 года профессор национальной экономии в Вене. В 1919 году — советник немецкой делегации на Версальских переговорах.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Управляющая кнопка: возврат 10">
            <a:hlinkClick r:id="rId3" action="ppaction://hlinksldjump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Retur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Политическая деятельность и общество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71472" y="1714488"/>
            <a:ext cx="8001056" cy="1143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Субъекты политики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это конкретно-политические носители многообразной политической деятельности, направленной на завоевание, защиту или использование власти с целью реализации своих коренных интересов.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142844" y="3357562"/>
            <a:ext cx="1500198" cy="285752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Личности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1714480" y="3357562"/>
            <a:ext cx="2286016" cy="150019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Социальные группы (классы, социальные слои, этнические общности, сословия и т. п.)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4143372" y="3357562"/>
            <a:ext cx="1643074" cy="150019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Политические организации  и объединения (политические партии)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5857884" y="3357562"/>
            <a:ext cx="1500198" cy="35719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Государство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7429520" y="3357562"/>
            <a:ext cx="1571604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Политическая элита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785786" y="2928934"/>
            <a:ext cx="214314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2714612" y="2928934"/>
            <a:ext cx="214314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786314" y="2928934"/>
            <a:ext cx="214314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6429388" y="2928934"/>
            <a:ext cx="214314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8143900" y="2928934"/>
            <a:ext cx="214314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ая прямоугольная выноска 18"/>
          <p:cNvSpPr/>
          <p:nvPr/>
        </p:nvSpPr>
        <p:spPr>
          <a:xfrm>
            <a:off x="6357950" y="4214818"/>
            <a:ext cx="2643206" cy="1643074"/>
          </a:xfrm>
          <a:prstGeom prst="wedgeRoundRectCallout">
            <a:avLst>
              <a:gd name="adj1" fmla="val 35767"/>
              <a:gd name="adj2" fmla="val -708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- сравнительно небольшие группы людей, которые оказывают наибольшее влияние на принятие политических решений.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Управляющая кнопка: далее 19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96012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Политическая деятельность и общество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71736" y="2000240"/>
            <a:ext cx="4143404" cy="5000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Деятельность субъектов политики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Выноска со стрелкой влево 5"/>
          <p:cNvSpPr/>
          <p:nvPr/>
        </p:nvSpPr>
        <p:spPr>
          <a:xfrm>
            <a:off x="3071802" y="2786058"/>
            <a:ext cx="2428892" cy="642942"/>
          </a:xfrm>
          <a:prstGeom prst="leftArrowCallout">
            <a:avLst>
              <a:gd name="adj1" fmla="val 22632"/>
              <a:gd name="adj2" fmla="val 23168"/>
              <a:gd name="adj3" fmla="val 41666"/>
              <a:gd name="adj4" fmla="val 799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направлена на общество в целом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714348" y="2786058"/>
            <a:ext cx="2286016" cy="264320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Сохранение его целостности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осуществление в нем изменений, отвечающих интересам определенного субъекта политики или всего общества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Выноска 1 8"/>
          <p:cNvSpPr/>
          <p:nvPr/>
        </p:nvSpPr>
        <p:spPr>
          <a:xfrm>
            <a:off x="6215074" y="2786058"/>
            <a:ext cx="2071702" cy="1000132"/>
          </a:xfrm>
          <a:prstGeom prst="borderCallout1">
            <a:avLst>
              <a:gd name="adj1" fmla="val 18750"/>
              <a:gd name="adj2" fmla="val -8333"/>
              <a:gd name="adj3" fmla="val 19168"/>
              <a:gd name="adj4" fmla="val -401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отличие от других видов деятельности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14348" y="5786454"/>
            <a:ext cx="6786610" cy="7143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Различные направления в политике обычно называют по наименованию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объекта политического воздействия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Управляющая кнопка: далее 10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Политическая деятельность и общество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7158" y="2714620"/>
            <a:ext cx="1928826" cy="11430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Политическая деятельность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714612" y="1785926"/>
            <a:ext cx="2714644" cy="6429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Интересы субъектов политики (их цели)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000760" y="1785926"/>
            <a:ext cx="2643206" cy="6429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Участие во власти либо воздействие на власть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643174" y="2857496"/>
            <a:ext cx="6072230" cy="192882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Политические действия: организация партий, принятие правительственных решений, избирательные кампании, выступления в парламенте, политические митинги, проведение партийных съездов, обращения к народу,  разработка политических программ, референдумы, государственные перевороты, визиты правительственных делегаций и др.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 rot="16200000">
            <a:off x="5536413" y="1893083"/>
            <a:ext cx="285752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643702" y="2500306"/>
            <a:ext cx="285752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2357422" y="1857364"/>
            <a:ext cx="214314" cy="2928958"/>
          </a:xfrm>
          <a:prstGeom prst="leftBrace">
            <a:avLst>
              <a:gd name="adj1" fmla="val 81666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ая выноска 13"/>
          <p:cNvSpPr/>
          <p:nvPr/>
        </p:nvSpPr>
        <p:spPr>
          <a:xfrm>
            <a:off x="2000232" y="4929198"/>
            <a:ext cx="4286280" cy="428628"/>
          </a:xfrm>
          <a:prstGeom prst="wedgeRectCallout">
            <a:avLst>
              <a:gd name="adj1" fmla="val 24056"/>
              <a:gd name="adj2" fmla="val -9614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Средства политической деятельности</a:t>
            </a:r>
            <a:endParaRPr lang="ru-RU" sz="17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rot="5400000">
            <a:off x="4179885" y="5678503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5400000">
            <a:off x="7680347" y="5678503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Блок-схема: процесс 17"/>
          <p:cNvSpPr/>
          <p:nvPr/>
        </p:nvSpPr>
        <p:spPr>
          <a:xfrm>
            <a:off x="285720" y="5929330"/>
            <a:ext cx="1928826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мирные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насильственные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6357950" y="5929330"/>
            <a:ext cx="2143140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теоретические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дипломатические </a:t>
            </a:r>
          </a:p>
        </p:txBody>
      </p:sp>
      <p:sp>
        <p:nvSpPr>
          <p:cNvPr id="20" name="Блок-схема: процесс 19"/>
          <p:cNvSpPr/>
          <p:nvPr/>
        </p:nvSpPr>
        <p:spPr>
          <a:xfrm>
            <a:off x="3214678" y="5929330"/>
            <a:ext cx="2214578" cy="571504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организационные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агитационные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1214414" y="5500702"/>
            <a:ext cx="6643734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Управляющая кнопка: домой 24">
            <a:hlinkClick r:id="rId2" action="ppaction://hlinksldjump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Hom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 rot="5400000">
            <a:off x="1036613" y="5678503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Политическая сфера и политические институты</a:t>
            </a:r>
            <a:endParaRPr lang="ru-RU" dirty="0"/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714348" y="1928802"/>
            <a:ext cx="7643866" cy="500066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Структура политической сферы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>
            <a:off x="2894001" y="2606669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>
            <a:off x="7751785" y="2606669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Блок-схема: процесс 8"/>
          <p:cNvSpPr/>
          <p:nvPr/>
        </p:nvSpPr>
        <p:spPr>
          <a:xfrm>
            <a:off x="142844" y="2786058"/>
            <a:ext cx="2000264" cy="85725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Различные формы политической деятельности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5643570" y="2786058"/>
            <a:ext cx="1500198" cy="85725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Организации и учреждения</a:t>
            </a:r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2428860" y="2786058"/>
            <a:ext cx="3000396" cy="85725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Отношения между людьми, возникающие в процессе политической деятельности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7358082" y="2786058"/>
            <a:ext cx="1571636" cy="857256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Политическое сознание людей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rot="5400000">
            <a:off x="6037273" y="2606669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5400000">
            <a:off x="1536679" y="3178173"/>
            <a:ext cx="1500198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Блок-схема: процесс 17"/>
          <p:cNvSpPr/>
          <p:nvPr/>
        </p:nvSpPr>
        <p:spPr>
          <a:xfrm>
            <a:off x="1428728" y="3929066"/>
            <a:ext cx="1643074" cy="571504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Политические институты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rot="5400000">
            <a:off x="3894133" y="4678371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Блок-схема: процесс 22"/>
          <p:cNvSpPr/>
          <p:nvPr/>
        </p:nvSpPr>
        <p:spPr>
          <a:xfrm>
            <a:off x="285720" y="4929198"/>
            <a:ext cx="2357454" cy="1357322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Группа людей, специализирующаяся на выполнении политической деятельности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Блок-схема: процесс 24"/>
          <p:cNvSpPr/>
          <p:nvPr/>
        </p:nvSpPr>
        <p:spPr>
          <a:xfrm>
            <a:off x="3071802" y="4929198"/>
            <a:ext cx="2286016" cy="42862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Политические нормы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Блок-схема: процесс 25"/>
          <p:cNvSpPr/>
          <p:nvPr/>
        </p:nvSpPr>
        <p:spPr>
          <a:xfrm>
            <a:off x="5643570" y="4929198"/>
            <a:ext cx="2286016" cy="114300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Средства, необходимые для достижения поставленных целей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1071538" y="4500570"/>
            <a:ext cx="6286544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5400000">
            <a:off x="7179487" y="4679165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rot="5400000">
            <a:off x="965175" y="2606669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rot="5400000">
            <a:off x="893737" y="4678371"/>
            <a:ext cx="357190" cy="1588"/>
          </a:xfrm>
          <a:prstGeom prst="straightConnector1">
            <a:avLst/>
          </a:prstGeom>
          <a:ln>
            <a:tailEnd type="stealth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Управляющая кнопка: далее 36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96012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Политическая сфера и политические институты</a:t>
            </a:r>
            <a:endParaRPr lang="ru-RU" dirty="0"/>
          </a:p>
        </p:txBody>
      </p:sp>
      <p:sp>
        <p:nvSpPr>
          <p:cNvPr id="5" name="Горизонтальный свиток 4"/>
          <p:cNvSpPr/>
          <p:nvPr/>
        </p:nvSpPr>
        <p:spPr>
          <a:xfrm>
            <a:off x="2214546" y="1714488"/>
            <a:ext cx="5214974" cy="500066"/>
          </a:xfrm>
          <a:prstGeom prst="horizontalScroll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Государство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основной политический институт.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2"/>
            <a:ext cx="9144000" cy="401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Загнутый угол 6"/>
          <p:cNvSpPr/>
          <p:nvPr/>
        </p:nvSpPr>
        <p:spPr>
          <a:xfrm>
            <a:off x="142844" y="1571612"/>
            <a:ext cx="2000264" cy="2071702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ГОСУДАРСТВО: институт президентства, институты законодательной, исполнительной и судебной власти, институт выборов и др.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ForwardNex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литика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Политика</Template>
  <TotalTime>436</TotalTime>
  <Words>1434</Words>
  <Application>Microsoft Office PowerPoint</Application>
  <PresentationFormat>Экран (4:3)</PresentationFormat>
  <Paragraphs>149</Paragraphs>
  <Slides>19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Политика</vt:lpstr>
      <vt:lpstr>Политика и власть</vt:lpstr>
      <vt:lpstr>Политика в трёх измерениях</vt:lpstr>
      <vt:lpstr>Политическая деятельность и общество</vt:lpstr>
      <vt:lpstr>Макс Вебер</vt:lpstr>
      <vt:lpstr>Политическая деятельность и общество</vt:lpstr>
      <vt:lpstr>Политическая деятельность и общество</vt:lpstr>
      <vt:lpstr>Политическая деятельность и общество</vt:lpstr>
      <vt:lpstr>Политическая сфера и политические институты</vt:lpstr>
      <vt:lpstr>Политическая сфера и политические институты</vt:lpstr>
      <vt:lpstr>Политическая сфера и политические институты</vt:lpstr>
      <vt:lpstr>Политическая сфера и политические институты</vt:lpstr>
      <vt:lpstr>Политические отношения</vt:lpstr>
      <vt:lpstr>Политические отношения</vt:lpstr>
      <vt:lpstr>Политические отношения</vt:lpstr>
      <vt:lpstr>Политическая власть</vt:lpstr>
      <vt:lpstr>Политическая власть</vt:lpstr>
      <vt:lpstr>Политическая власть</vt:lpstr>
      <vt:lpstr>Политическая власть</vt:lpstr>
      <vt:lpstr>Список использованной литературы: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 власть</dc:title>
  <dc:creator>Admin</dc:creator>
  <cp:lastModifiedBy>marina</cp:lastModifiedBy>
  <cp:revision>38</cp:revision>
  <dcterms:created xsi:type="dcterms:W3CDTF">2011-01-31T17:07:43Z</dcterms:created>
  <dcterms:modified xsi:type="dcterms:W3CDTF">2011-02-03T11:54:49Z</dcterms:modified>
</cp:coreProperties>
</file>