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7" r:id="rId4"/>
    <p:sldId id="275" r:id="rId5"/>
    <p:sldId id="276" r:id="rId6"/>
    <p:sldId id="278" r:id="rId7"/>
    <p:sldId id="258" r:id="rId8"/>
    <p:sldId id="262" r:id="rId9"/>
    <p:sldId id="26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D8905-2D70-42FC-9371-A5345C97FD8E}" type="datetimeFigureOut">
              <a:rPr lang="ru-RU" smtClean="0"/>
              <a:pPr/>
              <a:t>13.02.2014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F295-BF34-4D56-A664-A3C397D3467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1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Фигуры служат гиперссылками.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CF295-BF34-4D56-A664-A3C397D3467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Портрет - гиперссылка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CF295-BF34-4D56-A664-A3C397D3467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2987824" y="332656"/>
            <a:ext cx="5955044" cy="1571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«Политика подобна сфинксу из сказки:</a:t>
            </a:r>
            <a:r>
              <a:rPr kumimoji="0" lang="ru-RU" sz="2800" b="1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она пожирает всех, кто не может разгадать ее загадок</a:t>
            </a:r>
            <a:r>
              <a:rPr kumimoji="0" lang="ru-RU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Ривароль</a:t>
            </a:r>
            <a:endParaRPr kumimoji="0" lang="ru-RU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358321"/>
            <a:ext cx="883536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u="sng" dirty="0" smtClean="0"/>
              <a:t>Тема 1. Политика </a:t>
            </a:r>
            <a:r>
              <a:rPr lang="ru-RU" sz="4400" b="1" u="sng" dirty="0"/>
              <a:t>как предмет политологии.</a:t>
            </a:r>
            <a:endParaRPr lang="ru-RU" sz="4400" b="1" dirty="0"/>
          </a:p>
          <a:p>
            <a:r>
              <a:rPr lang="ru-RU" sz="3600" b="1" dirty="0"/>
              <a:t> </a:t>
            </a:r>
          </a:p>
          <a:p>
            <a:r>
              <a:rPr lang="ru-RU" sz="3600" b="1" dirty="0"/>
              <a:t>1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Понятие </a:t>
            </a:r>
            <a:r>
              <a:rPr lang="ru-RU" sz="3600" b="1" dirty="0"/>
              <a:t>политики и многообразие подходов к определению политики.</a:t>
            </a:r>
          </a:p>
          <a:p>
            <a:r>
              <a:rPr lang="ru-RU" sz="3600" b="1" dirty="0"/>
              <a:t>2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Структура</a:t>
            </a:r>
            <a:r>
              <a:rPr lang="ru-RU" sz="3600" b="1" dirty="0"/>
              <a:t>, функции и уровни </a:t>
            </a:r>
            <a:r>
              <a:rPr lang="ru-RU" sz="3600" b="1" dirty="0" smtClean="0"/>
              <a:t>политики.</a:t>
            </a:r>
            <a:endParaRPr lang="en-US" sz="3600" b="1" dirty="0" smtClean="0"/>
          </a:p>
          <a:p>
            <a:r>
              <a:rPr lang="en-US" sz="3600" b="1" dirty="0" smtClean="0"/>
              <a:t>3. </a:t>
            </a:r>
            <a:r>
              <a:rPr lang="ru-RU" sz="3600" b="1" dirty="0" smtClean="0"/>
              <a:t>Можно ли ограничить политику</a:t>
            </a:r>
            <a:r>
              <a:rPr lang="en-US" sz="3600" b="1" dirty="0" smtClean="0"/>
              <a:t>?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3" y="188640"/>
            <a:ext cx="871447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/>
              <a:t>Обобщая различные дефиниции, можно определить политику как деятельность социальных групп и индивидов по артикуляции (осознанию и представлению) своих противоречивых коллективных интересов, выработке обязательных для всего общества решений, осуществляемых с помощью государственной власти. 	</a:t>
            </a:r>
            <a:r>
              <a:rPr lang="ru-RU" sz="2400" b="1" dirty="0"/>
              <a:t>		</a:t>
            </a:r>
            <a:endParaRPr lang="ru-RU" sz="2400" b="1" dirty="0" smtClean="0"/>
          </a:p>
          <a:p>
            <a:pPr algn="just"/>
            <a:endParaRPr lang="ru-RU" sz="2400" b="1" dirty="0"/>
          </a:p>
          <a:p>
            <a:pPr algn="just"/>
            <a:r>
              <a:rPr lang="ru-RU" sz="2400" b="1" dirty="0" smtClean="0"/>
              <a:t>Ядром </a:t>
            </a:r>
            <a:r>
              <a:rPr lang="ru-RU" sz="2400" b="1" dirty="0"/>
              <a:t>политики является борьба за завоевание, удержание и использование власти. </a:t>
            </a:r>
            <a:r>
              <a:rPr lang="ru-RU" sz="2400" dirty="0"/>
              <a:t>Политическая власть есть реальная способность социальных сил реализовать свои специфические объективные интересы. </a:t>
            </a:r>
            <a:r>
              <a:rPr lang="ru-RU" sz="2400" dirty="0" smtClean="0"/>
              <a:t>Таким </a:t>
            </a:r>
            <a:r>
              <a:rPr lang="ru-RU" sz="2400" dirty="0"/>
              <a:t>образом, </a:t>
            </a:r>
            <a:r>
              <a:rPr lang="ru-RU" sz="2400" b="1" dirty="0"/>
              <a:t>политика есть сфера властных отношений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69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5967" y="980728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Политику можно рассматривать как науку и искусство. 	</a:t>
            </a:r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		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Главная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задача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политики как науки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– это определение целей и задач политического развития, разработка, моделирование и прогнозирование различных аспектов политической деятельности.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			</a:t>
            </a:r>
          </a:p>
          <a:p>
            <a:pPr algn="just"/>
            <a:r>
              <a:rPr lang="ru-RU" sz="3200" b="1" dirty="0">
                <a:latin typeface="Arial" pitchFamily="34" charset="0"/>
                <a:cs typeface="Arial" pitchFamily="34" charset="0"/>
              </a:rPr>
              <a:t>Политика как искусство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– это собственно искусство управления государством, искусство завоевания и удержания политической власти, претворения в жизнь различных общественных целей и интересов.</a:t>
            </a:r>
          </a:p>
        </p:txBody>
      </p:sp>
    </p:spTree>
    <p:extLst>
      <p:ext uri="{BB962C8B-B14F-4D97-AF65-F5344CB8AC3E}">
        <p14:creationId xmlns:p14="http://schemas.microsoft.com/office/powerpoint/2010/main" val="140370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41765" y="215974"/>
            <a:ext cx="8229600" cy="65725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1" dirty="0" smtClean="0"/>
              <a:t>2.Структура, функции и уровни политики.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873230"/>
            <a:ext cx="8928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Политика имеет сложное </a:t>
            </a:r>
            <a:r>
              <a:rPr lang="ru-RU" sz="2400" b="1" dirty="0" smtClean="0"/>
              <a:t>строение и существует </a:t>
            </a:r>
            <a:r>
              <a:rPr lang="ru-RU" sz="2400" b="1" dirty="0"/>
              <a:t>в различных формах — в виде мышления, речи и поведения людей. </a:t>
            </a:r>
            <a:r>
              <a:rPr lang="ru-RU" sz="2400" b="1" dirty="0" smtClean="0"/>
              <a:t>Одно </a:t>
            </a:r>
            <a:r>
              <a:rPr lang="ru-RU" sz="2400" b="1" dirty="0"/>
              <a:t>из наиболее широко распространенных делений политики - разграничение в ней формы, содержания и процесса. </a:t>
            </a:r>
          </a:p>
          <a:p>
            <a:pPr algn="just"/>
            <a:endParaRPr lang="ru-RU" sz="2000" b="1" dirty="0" smtClean="0"/>
          </a:p>
          <a:p>
            <a:pPr algn="just"/>
            <a:r>
              <a:rPr lang="ru-RU" sz="2800" b="1" dirty="0" smtClean="0"/>
              <a:t>Форма </a:t>
            </a:r>
            <a:r>
              <a:rPr lang="ru-RU" sz="2800" b="1" dirty="0"/>
              <a:t>политики</a:t>
            </a:r>
            <a:r>
              <a:rPr lang="ru-RU" sz="2000" b="1" dirty="0"/>
              <a:t>— это ее организационная структура, </a:t>
            </a:r>
            <a:r>
              <a:rPr lang="ru-RU" sz="2000" b="1" dirty="0" smtClean="0"/>
              <a:t>институты, </a:t>
            </a:r>
            <a:r>
              <a:rPr lang="ru-RU" sz="2000" b="1" dirty="0"/>
              <a:t>придающие ей устойчивость, стабильность и позволяющие регулировать политическое поведение людей. Форма политики реально воплощается в государстве, партиях и группах интересов (ассоциациях и движениях), а также в законах, политических и правовых нормах.</a:t>
            </a:r>
          </a:p>
          <a:p>
            <a:pPr algn="just"/>
            <a:r>
              <a:rPr lang="ru-RU" sz="2800" b="1" dirty="0" smtClean="0"/>
              <a:t>Содержание </a:t>
            </a:r>
            <a:r>
              <a:rPr lang="ru-RU" sz="2800" b="1" dirty="0"/>
              <a:t>политики </a:t>
            </a:r>
            <a:r>
              <a:rPr lang="ru-RU" sz="2000" b="1" dirty="0"/>
              <a:t>выражается в ее целях и ценностях, в проблемах, которые она решает, в мотивах и механизмах принятия политических решений. </a:t>
            </a:r>
          </a:p>
          <a:p>
            <a:pPr algn="just"/>
            <a:r>
              <a:rPr lang="ru-RU" sz="2800" b="1" dirty="0" smtClean="0"/>
              <a:t>В</a:t>
            </a:r>
            <a:r>
              <a:rPr lang="ru-RU" sz="2000" b="1" dirty="0" smtClean="0"/>
              <a:t> </a:t>
            </a:r>
            <a:r>
              <a:rPr lang="ru-RU" sz="2800" b="1" dirty="0"/>
              <a:t>политическом процессе </a:t>
            </a:r>
            <a:r>
              <a:rPr lang="ru-RU" sz="2000" b="1" dirty="0"/>
              <a:t>отражается сложный, </a:t>
            </a:r>
            <a:r>
              <a:rPr lang="ru-RU" sz="2000" b="1" dirty="0" err="1"/>
              <a:t>многосубъектный</a:t>
            </a:r>
            <a:r>
              <a:rPr lang="ru-RU" sz="2000" b="1" dirty="0"/>
              <a:t> и конфликтный характер политической деятельности, ее проявление как отношений различных социальных групп, организаций и индивидов. </a:t>
            </a:r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5398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030" y="332656"/>
            <a:ext cx="86409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Форма, содержание и процесс </a:t>
            </a:r>
            <a:r>
              <a:rPr lang="ru-RU" sz="2400" b="1" dirty="0"/>
              <a:t>не исчерпывают строение политики. В качестве ее самостоятельных элементов можно выделить: </a:t>
            </a:r>
            <a:endParaRPr lang="ru-RU" sz="2400" b="1" dirty="0" smtClean="0"/>
          </a:p>
          <a:p>
            <a:pPr algn="just"/>
            <a:endParaRPr lang="ru-RU" sz="2400" b="1" dirty="0"/>
          </a:p>
          <a:p>
            <a:pPr marL="457200" indent="-457200" algn="just">
              <a:buAutoNum type="arabicParenR"/>
            </a:pPr>
            <a:r>
              <a:rPr lang="ru-RU" sz="3200" b="1" dirty="0" smtClean="0"/>
              <a:t>политическое </a:t>
            </a:r>
            <a:r>
              <a:rPr lang="ru-RU" sz="3200" b="1" dirty="0"/>
              <a:t>сознание</a:t>
            </a:r>
            <a:r>
              <a:rPr lang="ru-RU" sz="2400" b="1" dirty="0"/>
              <a:t>, включающее внутренний мир, менталитет, ценностные ориентации и установки индивидов, а также политические взгляды и теории; </a:t>
            </a:r>
            <a:endParaRPr lang="ru-RU" sz="2400" b="1" dirty="0" smtClean="0"/>
          </a:p>
          <a:p>
            <a:pPr marL="457200" indent="-457200" algn="just">
              <a:buAutoNum type="arabicParenR"/>
            </a:pPr>
            <a:endParaRPr lang="ru-RU" sz="2400" b="1" dirty="0"/>
          </a:p>
          <a:p>
            <a:pPr algn="just"/>
            <a:r>
              <a:rPr lang="ru-RU" sz="2400" b="1" dirty="0"/>
              <a:t>2) </a:t>
            </a:r>
            <a:r>
              <a:rPr lang="ru-RU" sz="3200" b="1" dirty="0"/>
              <a:t>нормативные идеи: </a:t>
            </a:r>
            <a:r>
              <a:rPr lang="ru-RU" sz="2400" b="1" dirty="0"/>
              <a:t>программы и избирательные платформы политических партий, целевые установки групп интересов, политико-правовые нормы; </a:t>
            </a:r>
            <a:endParaRPr lang="ru-RU" sz="2400" b="1" dirty="0" smtClean="0"/>
          </a:p>
          <a:p>
            <a:pPr algn="just"/>
            <a:endParaRPr lang="ru-RU" sz="2400" b="1" dirty="0"/>
          </a:p>
          <a:p>
            <a:pPr algn="just"/>
            <a:r>
              <a:rPr lang="ru-RU" sz="2400" b="1" dirty="0"/>
              <a:t>З) </a:t>
            </a:r>
            <a:r>
              <a:rPr lang="ru-RU" sz="2400" b="1" dirty="0" smtClean="0"/>
              <a:t> </a:t>
            </a:r>
            <a:r>
              <a:rPr lang="ru-RU" sz="3200" b="1" dirty="0" smtClean="0"/>
              <a:t>институты </a:t>
            </a:r>
            <a:r>
              <a:rPr lang="ru-RU" sz="3200" b="1" dirty="0"/>
              <a:t>власти и борьбы за нее; </a:t>
            </a:r>
            <a:endParaRPr lang="ru-RU" sz="3200" b="1" dirty="0" smtClean="0"/>
          </a:p>
          <a:p>
            <a:pPr algn="just"/>
            <a:endParaRPr lang="ru-RU" sz="2400" b="1" dirty="0"/>
          </a:p>
          <a:p>
            <a:pPr algn="just"/>
            <a:r>
              <a:rPr lang="ru-RU" sz="2400" b="1" dirty="0" smtClean="0"/>
              <a:t>4) </a:t>
            </a:r>
            <a:r>
              <a:rPr lang="ru-RU" sz="3200" b="1" dirty="0" smtClean="0"/>
              <a:t>отношения </a:t>
            </a:r>
            <a:r>
              <a:rPr lang="ru-RU" sz="3200" b="1" dirty="0"/>
              <a:t>властвования </a:t>
            </a:r>
            <a:r>
              <a:rPr lang="ru-RU" sz="2400" b="1" dirty="0"/>
              <a:t>— господства и подчинения, а также политической борьбы и сотрудничества.</a:t>
            </a:r>
          </a:p>
        </p:txBody>
      </p:sp>
    </p:spTree>
    <p:extLst>
      <p:ext uri="{BB962C8B-B14F-4D97-AF65-F5344CB8AC3E}">
        <p14:creationId xmlns:p14="http://schemas.microsoft.com/office/powerpoint/2010/main" val="172747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5846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Помимо составных частей и элементов в политике выделяют </a:t>
            </a:r>
            <a:r>
              <a:rPr lang="ru-RU" sz="3200" b="1" dirty="0"/>
              <a:t>три уровня </a:t>
            </a:r>
            <a:r>
              <a:rPr lang="ru-RU" sz="2400" b="1" dirty="0"/>
              <a:t>ее существования. </a:t>
            </a:r>
          </a:p>
          <a:p>
            <a:pPr algn="just"/>
            <a:r>
              <a:rPr lang="ru-RU" sz="2400" b="1" dirty="0"/>
              <a:t>Первый, собственно политический, </a:t>
            </a:r>
            <a:r>
              <a:rPr lang="ru-RU" sz="3200" b="1" dirty="0"/>
              <a:t>макроуровень, </a:t>
            </a:r>
            <a:r>
              <a:rPr lang="ru-RU" sz="2400" b="1" dirty="0"/>
              <a:t>характеризует государство как целое, публичную принудительную власть, ее устройство и функционирование в центре и на местах. </a:t>
            </a:r>
          </a:p>
          <a:p>
            <a:pPr algn="just"/>
            <a:r>
              <a:rPr lang="ru-RU" sz="2400" b="1" dirty="0"/>
              <a:t>Второй, </a:t>
            </a:r>
            <a:r>
              <a:rPr lang="ru-RU" sz="3200" b="1" dirty="0" smtClean="0"/>
              <a:t>микроуровень,</a:t>
            </a:r>
            <a:r>
              <a:rPr lang="ru-RU" sz="2400" b="1" dirty="0" smtClean="0"/>
              <a:t> </a:t>
            </a:r>
            <a:r>
              <a:rPr lang="ru-RU" sz="2400" b="1" dirty="0"/>
              <a:t>политики охватывает отдельные организации: партии, профсоюзы, корпорации, фирмы и т.п. </a:t>
            </a:r>
            <a:r>
              <a:rPr lang="ru-RU" sz="2400" b="1" dirty="0" smtClean="0"/>
              <a:t>Здесь также </a:t>
            </a:r>
            <a:r>
              <a:rPr lang="ru-RU" sz="2400" b="1" dirty="0"/>
              <a:t>обнаруживаются внутренние явления и процессы, свойственные большой политике: выделение и реализация коллективных целей, принятие решений, распределение должностей и благ, применение санкций, соперничество за власть, конфликты интересов и т.д. </a:t>
            </a:r>
          </a:p>
          <a:p>
            <a:pPr algn="just"/>
            <a:r>
              <a:rPr lang="ru-RU" sz="2400" b="1" dirty="0"/>
              <a:t>Третий, </a:t>
            </a:r>
            <a:r>
              <a:rPr lang="ru-RU" sz="3200" b="1" dirty="0" err="1"/>
              <a:t>мегауровень</a:t>
            </a:r>
            <a:r>
              <a:rPr lang="ru-RU" sz="3200" b="1" dirty="0"/>
              <a:t>, </a:t>
            </a:r>
            <a:r>
              <a:rPr lang="ru-RU" sz="2400" b="1" dirty="0"/>
              <a:t>политики относится к деятельности международных организаций: ООН, НАТО, ЕЭС и т.п. </a:t>
            </a:r>
          </a:p>
        </p:txBody>
      </p:sp>
    </p:spTree>
    <p:extLst>
      <p:ext uri="{BB962C8B-B14F-4D97-AF65-F5344CB8AC3E}">
        <p14:creationId xmlns:p14="http://schemas.microsoft.com/office/powerpoint/2010/main" val="221796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409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Функции политики характеризуют важнейшие направления воздействия политики на общество. </a:t>
            </a:r>
          </a:p>
          <a:p>
            <a:pPr algn="just"/>
            <a:r>
              <a:rPr lang="ru-RU" sz="2400" b="1" dirty="0"/>
              <a:t>К ним относятся:</a:t>
            </a:r>
          </a:p>
          <a:p>
            <a:pPr algn="just"/>
            <a:r>
              <a:rPr lang="ru-RU" sz="2400" b="1" dirty="0"/>
              <a:t>— поддержание и укрепление целостности общества как сложной социальной системы, обеспечение общественного порядка и организованности;</a:t>
            </a:r>
          </a:p>
          <a:p>
            <a:pPr algn="just"/>
            <a:r>
              <a:rPr lang="ru-RU" sz="2400" b="1" dirty="0"/>
              <a:t>— разработка целей всего </a:t>
            </a:r>
            <a:r>
              <a:rPr lang="ru-RU" sz="2400" b="1" dirty="0" smtClean="0"/>
              <a:t>общества, </a:t>
            </a:r>
            <a:r>
              <a:rPr lang="ru-RU" sz="2400" b="1" dirty="0"/>
              <a:t>организация масс и мобилизация ресурсов на </a:t>
            </a:r>
            <a:r>
              <a:rPr lang="ru-RU" sz="2400" b="1" dirty="0" smtClean="0"/>
              <a:t>их осуществление</a:t>
            </a:r>
            <a:r>
              <a:rPr lang="ru-RU" sz="2400" b="1" dirty="0"/>
              <a:t>;</a:t>
            </a:r>
          </a:p>
          <a:p>
            <a:pPr algn="just"/>
            <a:r>
              <a:rPr lang="ru-RU" sz="2400" b="1" dirty="0"/>
              <a:t>— авторитарное, обязательное для всех распределение дефицитных ценностей и благ;</a:t>
            </a:r>
          </a:p>
          <a:p>
            <a:pPr algn="just"/>
            <a:r>
              <a:rPr lang="ru-RU" sz="2400" b="1" dirty="0"/>
              <a:t>— предотвращение и регулирование групповых конфликтов;</a:t>
            </a:r>
          </a:p>
          <a:p>
            <a:pPr algn="just"/>
            <a:r>
              <a:rPr lang="ru-RU" sz="2400" b="1" dirty="0"/>
              <a:t>— </a:t>
            </a:r>
            <a:r>
              <a:rPr lang="ru-RU" sz="2400" b="1" dirty="0" err="1"/>
              <a:t>конституирование</a:t>
            </a:r>
            <a:r>
              <a:rPr lang="ru-RU" sz="2400" b="1" dirty="0"/>
              <a:t> сложных социальных субъектов (коммуникационная функция). </a:t>
            </a:r>
            <a:endParaRPr lang="ru-RU" sz="2400" b="1" dirty="0" smtClean="0"/>
          </a:p>
          <a:p>
            <a:pPr algn="just"/>
            <a:r>
              <a:rPr lang="ru-RU" sz="2400" b="1" dirty="0" smtClean="0"/>
              <a:t>Суть </a:t>
            </a:r>
            <a:r>
              <a:rPr lang="ru-RU" sz="2400" b="1" dirty="0"/>
              <a:t>этой функции - выявление смысла существования </a:t>
            </a:r>
            <a:r>
              <a:rPr lang="ru-RU" sz="2400" b="1" dirty="0" smtClean="0"/>
              <a:t>общности, определение </a:t>
            </a:r>
            <a:r>
              <a:rPr lang="ru-RU" sz="2400" b="1" dirty="0"/>
              <a:t>общих интересов всех субъектов политики, </a:t>
            </a:r>
            <a:r>
              <a:rPr lang="ru-RU" sz="2400" b="1" dirty="0" smtClean="0"/>
              <a:t>эффективное </a:t>
            </a:r>
            <a:r>
              <a:rPr lang="ru-RU" sz="2400" b="1" dirty="0"/>
              <a:t>взаимодействие и взаимопонимание между всеми участниками данного сообщества.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61436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41765" y="215974"/>
            <a:ext cx="8229600" cy="65725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1" dirty="0"/>
              <a:t>3</a:t>
            </a:r>
            <a:r>
              <a:rPr lang="ru-RU" sz="3200" b="1" dirty="0" smtClean="0"/>
              <a:t>. Можно </a:t>
            </a:r>
            <a:r>
              <a:rPr lang="ru-RU" sz="3200" b="1" dirty="0" smtClean="0"/>
              <a:t>ли ограничить политику</a:t>
            </a:r>
            <a:r>
              <a:rPr lang="en-US" sz="3200" b="1" dirty="0" smtClean="0"/>
              <a:t>?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167" y="908856"/>
            <a:ext cx="862272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Государство </a:t>
            </a:r>
            <a:r>
              <a:rPr lang="ru-RU" sz="2400" b="1" dirty="0"/>
              <a:t>создается свободными гражданами для выполнения вполне определенных, ограниченных целей — охраны общественного порядка, гарантий безопасности, свободы и других фундаментальных прав личности, а также для обеспечения благоприятных условий хозяйствования и общения людей. Оно не вмешивается в дела гражданского общества и играет роль «ночного сторожа» — охранника личной и общественной безопасности и порядка. 				</a:t>
            </a:r>
          </a:p>
          <a:p>
            <a:pPr algn="just"/>
            <a:r>
              <a:rPr lang="ru-RU" sz="2400" b="1" dirty="0"/>
              <a:t>Сфера политики ограничена. Она не распространяется на дела гражданского общества. Либеральное ограничение функций государства и политики еще более усиливает </a:t>
            </a:r>
            <a:r>
              <a:rPr lang="ru-RU" sz="3200" b="1" dirty="0" err="1"/>
              <a:t>либертатизм</a:t>
            </a:r>
            <a:r>
              <a:rPr lang="ru-RU" sz="2400" b="1" dirty="0"/>
              <a:t>, считающий задачей любого государства только обеспечение свободы и защиту индивида от физического насилия.</a:t>
            </a:r>
          </a:p>
          <a:p>
            <a:pPr algn="just"/>
            <a:r>
              <a:rPr lang="ru-RU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477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163" y="240804"/>
            <a:ext cx="885698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Либеральные взгляды, господствовавшие на Западе в ХУIII— ХIХ вв., были подвергнуты существенному пересмотру в 30-е гг. прошлого столетия </a:t>
            </a:r>
            <a:r>
              <a:rPr lang="ru-RU" sz="2400" b="1" dirty="0" smtClean="0"/>
              <a:t>Д</a:t>
            </a:r>
            <a:r>
              <a:rPr lang="ru-RU" sz="2400" b="1" dirty="0"/>
              <a:t>. М. </a:t>
            </a:r>
            <a:r>
              <a:rPr lang="ru-RU" sz="2400" b="1" dirty="0" err="1" smtClean="0"/>
              <a:t>Кейнсом</a:t>
            </a:r>
            <a:r>
              <a:rPr lang="ru-RU" sz="2400" b="1" dirty="0" smtClean="0"/>
              <a:t>. Выступая </a:t>
            </a:r>
            <a:r>
              <a:rPr lang="ru-RU" sz="2400" b="1" dirty="0"/>
              <a:t>за регулятивную роль политики по отношению ко всему обществу, кейнсианство </a:t>
            </a:r>
            <a:r>
              <a:rPr lang="ru-RU" sz="2400" b="1" dirty="0" smtClean="0"/>
              <a:t>в </a:t>
            </a:r>
            <a:r>
              <a:rPr lang="ru-RU" sz="2400" b="1" dirty="0"/>
              <a:t>отличие от тоталитаризма, </a:t>
            </a:r>
            <a:r>
              <a:rPr lang="ru-RU" sz="2400" b="1" dirty="0" smtClean="0"/>
              <a:t>вводит определенные </a:t>
            </a:r>
            <a:r>
              <a:rPr lang="ru-RU" sz="2400" b="1" dirty="0"/>
              <a:t>границы политического вмешательства. Важнейшие из таких границ — разнообразные права человека, а также принципы рыночной экономики, нарушение которых могло бы подорвать систему частного предпринимательства. 		</a:t>
            </a:r>
          </a:p>
          <a:p>
            <a:pPr algn="just"/>
            <a:r>
              <a:rPr lang="ru-RU" sz="2400" b="1" dirty="0"/>
              <a:t>В современных постиндустриальных государствах по этим вопросам обычно существует общественный консенсус, хотя </a:t>
            </a:r>
            <a:r>
              <a:rPr lang="ru-RU" sz="3200" b="1" dirty="0"/>
              <a:t>консерваторы </a:t>
            </a:r>
            <a:r>
              <a:rPr lang="ru-RU" sz="2400" b="1" dirty="0"/>
              <a:t>больше тяготеют к классическому либерализму или даже к </a:t>
            </a:r>
            <a:r>
              <a:rPr lang="ru-RU" sz="3200" b="1" dirty="0" err="1"/>
              <a:t>либертаризму</a:t>
            </a:r>
            <a:r>
              <a:rPr lang="ru-RU" sz="3200" b="1" dirty="0"/>
              <a:t>.</a:t>
            </a:r>
            <a:r>
              <a:rPr lang="ru-RU" sz="2400" b="1" dirty="0"/>
              <a:t> </a:t>
            </a:r>
            <a:r>
              <a:rPr lang="ru-RU" sz="2400" b="1" dirty="0" smtClean="0"/>
              <a:t>Социал-демократы </a:t>
            </a:r>
            <a:r>
              <a:rPr lang="ru-RU" sz="2400" b="1" dirty="0"/>
              <a:t>же и близкие к ним партии — к широкому использованию государственного регулирования в целях обеспечения социальной стабильности, укрепления социальной справедливости и расширения участия граждан в политике. </a:t>
            </a:r>
          </a:p>
        </p:txBody>
      </p:sp>
    </p:spTree>
    <p:extLst>
      <p:ext uri="{BB962C8B-B14F-4D97-AF65-F5344CB8AC3E}">
        <p14:creationId xmlns:p14="http://schemas.microsoft.com/office/powerpoint/2010/main" val="61746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Политика в трёх измерениях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699792" y="2357430"/>
            <a:ext cx="3515282" cy="785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ПОЛИТИКА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ая прямоугольная выноска 6">
            <a:hlinkClick r:id="rId3" action="ppaction://hlinksldjump"/>
          </p:cNvPr>
          <p:cNvSpPr/>
          <p:nvPr/>
        </p:nvSpPr>
        <p:spPr>
          <a:xfrm>
            <a:off x="142844" y="2000240"/>
            <a:ext cx="2714644" cy="2286016"/>
          </a:xfrm>
          <a:prstGeom prst="wedgeRoundRectCallout">
            <a:avLst>
              <a:gd name="adj1" fmla="val 65417"/>
              <a:gd name="adj2" fmla="val -2174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один из многих видов человеческой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, активности социальных групп и отдельных личностей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ая прямоугольная выноска 8">
            <a:hlinkClick r:id="rId4" action="ppaction://hlinksldjump"/>
          </p:cNvPr>
          <p:cNvSpPr/>
          <p:nvPr/>
        </p:nvSpPr>
        <p:spPr>
          <a:xfrm>
            <a:off x="3714744" y="3571876"/>
            <a:ext cx="2081392" cy="1785950"/>
          </a:xfrm>
          <a:prstGeom prst="wedgeRoundRectCallout">
            <a:avLst>
              <a:gd name="adj1" fmla="val -20833"/>
              <a:gd name="adj2" fmla="val -6860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сфера общественной жизни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, одна из подсистем общества в целом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ая прямоугольная выноска 9">
            <a:hlinkClick r:id="rId5" action="ppaction://hlinksldjump"/>
          </p:cNvPr>
          <p:cNvSpPr/>
          <p:nvPr/>
        </p:nvSpPr>
        <p:spPr>
          <a:xfrm>
            <a:off x="6215074" y="2000240"/>
            <a:ext cx="2643206" cy="1714512"/>
          </a:xfrm>
          <a:prstGeom prst="wedgeRoundRectCallout">
            <a:avLst>
              <a:gd name="adj1" fmla="val -65565"/>
              <a:gd name="adj2" fmla="val -1584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тип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социальных отношений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между индивидами, малыми группами и большими общностями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2844" y="5500702"/>
            <a:ext cx="8715436" cy="1143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Политика (греч. politiko' - государственные или общественные дела, от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po'lis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- государство), сфера деятельности, связанная с отношениями между классами, нациями и др. социальными группами, ядром которой является проблема завоевания, удержания и использования государственной власти.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Политическая сфера и политические институты</a:t>
            </a:r>
            <a:endParaRPr lang="ru-RU" sz="3200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714348" y="1928802"/>
            <a:ext cx="7643866" cy="50006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Структура политической сферы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2894001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7751785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Блок-схема: процесс 8"/>
          <p:cNvSpPr/>
          <p:nvPr/>
        </p:nvSpPr>
        <p:spPr>
          <a:xfrm>
            <a:off x="142844" y="2786058"/>
            <a:ext cx="2000264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Различные формы политической деятельности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643570" y="2786058"/>
            <a:ext cx="150019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Организации и учреждения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428860" y="2786058"/>
            <a:ext cx="3000396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Отношения между людьми, возникающие в процессе политической деятельности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7358082" y="2786058"/>
            <a:ext cx="1571636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Политическое сознание людей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>
            <a:off x="6037273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284396" y="2428868"/>
            <a:ext cx="1588" cy="1360172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1398424" y="3811124"/>
            <a:ext cx="1775120" cy="571504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Политические институты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rot="5400000">
            <a:off x="3894133" y="4678371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Блок-схема: процесс 22"/>
          <p:cNvSpPr/>
          <p:nvPr/>
        </p:nvSpPr>
        <p:spPr>
          <a:xfrm>
            <a:off x="142844" y="4929198"/>
            <a:ext cx="2500330" cy="135732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Группа людей, специализирующаяся на выполнении политической деятельности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2771800" y="4929198"/>
            <a:ext cx="2736304" cy="42862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Политические нормы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5643570" y="4929198"/>
            <a:ext cx="2816862" cy="114300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Средства, необходимые для достижения поставленных целей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071538" y="4500570"/>
            <a:ext cx="628654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7179487" y="4679165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>
            <a:off x="965175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5400000">
            <a:off x="893737" y="4678371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Управляющая кнопка: далее 36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173544" y="4094719"/>
            <a:ext cx="1362737" cy="21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4356892" y="427467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009" y="404664"/>
            <a:ext cx="84264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Политология, как следует из самого названия, — это наука политике.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	</a:t>
            </a:r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0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ru-RU" sz="3000" b="1" dirty="0">
                <a:latin typeface="Arial" pitchFamily="34" charset="0"/>
                <a:cs typeface="Arial" pitchFamily="34" charset="0"/>
              </a:rPr>
              <a:t>Политика” — одно из наиболее распространенных и многозначных слов во многих языках мира. </a:t>
            </a:r>
            <a:endParaRPr lang="ru-RU" sz="30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30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000" b="1" dirty="0">
                <a:latin typeface="Arial" pitchFamily="34" charset="0"/>
                <a:cs typeface="Arial" pitchFamily="34" charset="0"/>
              </a:rPr>
              <a:t>В повседневной жизни политикой часто называют всякую целенаправленную деятельность, будь это деятельность руководителя государства, партии или </a:t>
            </a:r>
            <a:r>
              <a:rPr lang="ru-RU" sz="3000" b="1" dirty="0" smtClean="0">
                <a:latin typeface="Arial" pitchFamily="34" charset="0"/>
                <a:cs typeface="Arial" pitchFamily="34" charset="0"/>
              </a:rPr>
              <a:t>фирмы, </a:t>
            </a:r>
            <a:r>
              <a:rPr lang="ru-RU" sz="3000" b="1" dirty="0">
                <a:latin typeface="Arial" pitchFamily="34" charset="0"/>
                <a:cs typeface="Arial" pitchFamily="34" charset="0"/>
              </a:rPr>
              <a:t>подчиненное определенной цели. </a:t>
            </a:r>
          </a:p>
        </p:txBody>
      </p:sp>
    </p:spTree>
    <p:extLst>
      <p:ext uri="{BB962C8B-B14F-4D97-AF65-F5344CB8AC3E}">
        <p14:creationId xmlns:p14="http://schemas.microsoft.com/office/powerpoint/2010/main" val="40171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3744" y="260648"/>
            <a:ext cx="888958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Разнообразные научные определения политики могут быть систематизированы и подразделены на несколько групп, </a:t>
            </a:r>
            <a:r>
              <a:rPr lang="ru-RU" sz="2000" b="1" dirty="0" smtClean="0"/>
              <a:t>основные </a:t>
            </a:r>
            <a:r>
              <a:rPr lang="ru-RU" sz="2000" b="1" dirty="0"/>
              <a:t>из которых: </a:t>
            </a:r>
          </a:p>
          <a:p>
            <a:pPr algn="just"/>
            <a:r>
              <a:rPr lang="ru-RU" sz="2400" b="1" dirty="0"/>
              <a:t>- социологический; </a:t>
            </a:r>
          </a:p>
          <a:p>
            <a:pPr algn="just"/>
            <a:r>
              <a:rPr lang="ru-RU" sz="2400" b="1" dirty="0" smtClean="0"/>
              <a:t>- субстанциональный </a:t>
            </a:r>
            <a:r>
              <a:rPr lang="ru-RU" sz="2400" b="1" dirty="0"/>
              <a:t>(выясняющий основу явления);		</a:t>
            </a:r>
          </a:p>
          <a:p>
            <a:pPr algn="just"/>
            <a:r>
              <a:rPr lang="ru-RU" sz="2400" b="1" dirty="0" smtClean="0"/>
              <a:t>- </a:t>
            </a:r>
            <a:r>
              <a:rPr lang="ru-RU" sz="2400" b="1" dirty="0"/>
              <a:t>системный;</a:t>
            </a:r>
          </a:p>
          <a:p>
            <a:pPr algn="just"/>
            <a:r>
              <a:rPr lang="ru-RU" sz="2400" b="1" dirty="0"/>
              <a:t>- телеологический.</a:t>
            </a:r>
          </a:p>
          <a:p>
            <a:pPr algn="just"/>
            <a:r>
              <a:rPr lang="ru-RU" sz="2000" b="1" dirty="0"/>
              <a:t>В телеологических (целевых) дефинициях политики подчеркиваются два ее момента: </a:t>
            </a:r>
            <a:endParaRPr lang="ru-RU" sz="2000" b="1" dirty="0" smtClean="0"/>
          </a:p>
          <a:p>
            <a:pPr marL="342900" indent="-342900" algn="just">
              <a:buFontTx/>
              <a:buChar char="-"/>
            </a:pPr>
            <a:r>
              <a:rPr lang="ru-RU" sz="2000" b="1" dirty="0" smtClean="0"/>
              <a:t>коллективная </a:t>
            </a:r>
            <a:r>
              <a:rPr lang="ru-RU" sz="2000" b="1" dirty="0"/>
              <a:t>природа деятельности (причем это деятельность крупных социальных групп: классов, наций, государств и т.п</a:t>
            </a:r>
            <a:r>
              <a:rPr lang="ru-RU" sz="2000" b="1" dirty="0" smtClean="0"/>
              <a:t>.); </a:t>
            </a:r>
            <a:endParaRPr lang="ru-RU" sz="2000" b="1" dirty="0"/>
          </a:p>
          <a:p>
            <a:pPr marL="342900" indent="-342900" algn="just">
              <a:buFontTx/>
              <a:buChar char="-"/>
            </a:pPr>
            <a:r>
              <a:rPr lang="ru-RU" sz="2000" b="1" dirty="0" smtClean="0"/>
              <a:t>сознательный</a:t>
            </a:r>
            <a:r>
              <a:rPr lang="ru-RU" sz="2000" b="1" dirty="0"/>
              <a:t>, целенаправленный характер. </a:t>
            </a:r>
            <a:endParaRPr lang="ru-RU" sz="2000" b="1" dirty="0" smtClean="0"/>
          </a:p>
          <a:p>
            <a:pPr algn="just"/>
            <a:r>
              <a:rPr lang="ru-RU" sz="2800" b="1" dirty="0" smtClean="0"/>
              <a:t>С </a:t>
            </a:r>
            <a:r>
              <a:rPr lang="ru-RU" sz="2400" b="1" dirty="0"/>
              <a:t>системной точки </a:t>
            </a:r>
            <a:r>
              <a:rPr lang="ru-RU" sz="2000" b="1" dirty="0"/>
              <a:t>зрения политика является относительно самостоятельной системой, сложным социальным организмом, целостностью, ограниченной от </a:t>
            </a:r>
            <a:r>
              <a:rPr lang="ru-RU" sz="2000" b="1" dirty="0" smtClean="0"/>
              <a:t>остальных </a:t>
            </a:r>
            <a:r>
              <a:rPr lang="ru-RU" sz="2000" b="1" dirty="0"/>
              <a:t>областей </a:t>
            </a:r>
            <a:r>
              <a:rPr lang="ru-RU" sz="2000" b="1" dirty="0" smtClean="0"/>
              <a:t>общества, но находящимся </a:t>
            </a:r>
            <a:r>
              <a:rPr lang="ru-RU" sz="2000" b="1" dirty="0"/>
              <a:t>с </a:t>
            </a:r>
            <a:r>
              <a:rPr lang="ru-RU" sz="2000" b="1" dirty="0" smtClean="0"/>
              <a:t>ними </a:t>
            </a:r>
            <a:r>
              <a:rPr lang="ru-RU" sz="2000" b="1" dirty="0"/>
              <a:t>в непрерывном взаимодействии. </a:t>
            </a:r>
            <a:r>
              <a:rPr lang="ru-RU" sz="2000" b="1" dirty="0" smtClean="0"/>
              <a:t>Системная </a:t>
            </a:r>
            <a:r>
              <a:rPr lang="ru-RU" sz="2000" b="1" dirty="0"/>
              <a:t>интерпретация политики получила детальное обоснование и развитие в разнообразных теориях политических систем, первыми и наиболее значительными из которых были концепции американских политологов </a:t>
            </a:r>
            <a:endParaRPr lang="ru-RU" sz="2000" b="1" dirty="0" smtClean="0"/>
          </a:p>
          <a:p>
            <a:pPr algn="just"/>
            <a:r>
              <a:rPr lang="ru-RU" sz="2000" b="1" dirty="0" smtClean="0"/>
              <a:t>Д</a:t>
            </a:r>
            <a:r>
              <a:rPr lang="ru-RU" sz="2000" b="1" dirty="0"/>
              <a:t>. Истона и Г. Алмонда. </a:t>
            </a:r>
          </a:p>
        </p:txBody>
      </p:sp>
    </p:spTree>
    <p:extLst>
      <p:ext uri="{BB962C8B-B14F-4D97-AF65-F5344CB8AC3E}">
        <p14:creationId xmlns:p14="http://schemas.microsoft.com/office/powerpoint/2010/main" val="34374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66" y="260648"/>
            <a:ext cx="8229600" cy="96012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 и общество</a:t>
            </a:r>
            <a:endParaRPr lang="ru-RU" sz="3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2844" y="1340768"/>
            <a:ext cx="8858312" cy="15881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Субъекты политики - это конкретно-политические носители многообразной политической деятельности, направленной на завоевание, защиту или использование власти с целью реализации своих коренных интересов.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142844" y="3357562"/>
            <a:ext cx="1500198" cy="50348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Личности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1714480" y="3357561"/>
            <a:ext cx="2286016" cy="2303687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Социальные группы (классы, социальные слои, этнические общности, сословия и т. п.)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4143372" y="3357562"/>
            <a:ext cx="1643074" cy="150019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Политические организации  и объединения (политические партии)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5857884" y="3357562"/>
            <a:ext cx="1500198" cy="3571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Государство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429520" y="3357562"/>
            <a:ext cx="1714480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Политическая элита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785786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714612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786314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6429388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8143900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6275192" y="4439886"/>
            <a:ext cx="2643206" cy="2301481"/>
          </a:xfrm>
          <a:prstGeom prst="wedgeRoundRectCallout">
            <a:avLst>
              <a:gd name="adj1" fmla="val 35767"/>
              <a:gd name="adj2" fmla="val -708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 сравнительно небольшие группы людей, которые оказывают наибольшее влияние на принятие политических решений.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Управляющая кнопка: далее 19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/>
          <p:cNvSpPr/>
          <p:nvPr/>
        </p:nvSpPr>
        <p:spPr>
          <a:xfrm>
            <a:off x="207119" y="428604"/>
            <a:ext cx="6736262" cy="1632244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Выделяют три степени вовлеченности индивидов в политическую деятельность</a:t>
            </a:r>
          </a:p>
          <a:p>
            <a:pPr algn="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(М. Вебер)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4251323" y="267810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>
            <a:off x="7323157" y="274443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Блок-схема: процесс 12"/>
          <p:cNvSpPr/>
          <p:nvPr/>
        </p:nvSpPr>
        <p:spPr>
          <a:xfrm>
            <a:off x="207119" y="2857496"/>
            <a:ext cx="2786082" cy="3571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Политики «по случаю»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6357950" y="2857496"/>
            <a:ext cx="2286016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Профессиональные политики</a:t>
            </a:r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3357554" y="2857496"/>
            <a:ext cx="2654606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Политики «по совместительству»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6620" y="248584"/>
            <a:ext cx="1686714" cy="225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Двойные круглые скобки 17"/>
          <p:cNvSpPr/>
          <p:nvPr/>
        </p:nvSpPr>
        <p:spPr>
          <a:xfrm>
            <a:off x="500034" y="3500438"/>
            <a:ext cx="2428892" cy="785818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участие в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выборах депутатов парламента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Двойные круглые скобки 18"/>
          <p:cNvSpPr/>
          <p:nvPr/>
        </p:nvSpPr>
        <p:spPr>
          <a:xfrm>
            <a:off x="3061104" y="3643314"/>
            <a:ext cx="3095072" cy="2786082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деятель общественно-политической организации, который, не прекращая основной профессиональной деятельности, одновременно занимается и политикой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Двойные круглые скобки 20"/>
          <p:cNvSpPr/>
          <p:nvPr/>
        </p:nvSpPr>
        <p:spPr>
          <a:xfrm>
            <a:off x="6286512" y="3643314"/>
            <a:ext cx="2428892" cy="785818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жизнь «для политики» либо «за счет» политики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Управляющая кнопка: далее 21">
            <a:hlinkClick r:id="rId5" action="ppaction://hlinksldjump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>
            <a:off x="1036613" y="267810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 и общество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9512" y="2714620"/>
            <a:ext cx="2106472" cy="1143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14612" y="1785926"/>
            <a:ext cx="2714644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Интересы субъектов политики (их цели)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00760" y="1785926"/>
            <a:ext cx="2963728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Участие во власти либо воздействие на власть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43174" y="2857496"/>
            <a:ext cx="6321314" cy="19288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Политические действия: организация партий, принятие правительственных решений, избирательные кампании, выступления в парламенте, политические митинги, проведение партийных съездов, обращения к народу,  разработка политических программ, референдумы, государственные перевороты, визиты и др.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00000">
            <a:off x="5536413" y="1893083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643702" y="2500306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2357422" y="1857364"/>
            <a:ext cx="214314" cy="2928958"/>
          </a:xfrm>
          <a:prstGeom prst="leftBrace">
            <a:avLst>
              <a:gd name="adj1" fmla="val 8166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2000232" y="4929198"/>
            <a:ext cx="6500858" cy="428628"/>
          </a:xfrm>
          <a:prstGeom prst="wedgeRectCallout">
            <a:avLst>
              <a:gd name="adj1" fmla="val 24056"/>
              <a:gd name="adj2" fmla="val -961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Средства политической деятельности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rot="5400000">
            <a:off x="4179885" y="5678503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7680347" y="5678503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285720" y="5929330"/>
            <a:ext cx="2486080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мирные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насильственные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6357949" y="5929330"/>
            <a:ext cx="2536033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теоретические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дипломатические 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3214678" y="5929330"/>
            <a:ext cx="2643206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организационные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агитационные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214414" y="5500702"/>
            <a:ext cx="6643734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Управляющая кнопка: домой 24">
            <a:hlinkClick r:id="rId2" action="ppaction://hlinksldjump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Ho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>
            <a:off x="1036613" y="5678503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/>
          <p:cNvSpPr/>
          <p:nvPr/>
        </p:nvSpPr>
        <p:spPr>
          <a:xfrm>
            <a:off x="214282" y="3357562"/>
            <a:ext cx="1857388" cy="1285884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Субъекты отношений</a:t>
            </a:r>
          </a:p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(отношения между):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428860" y="1928802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государственными органами и учреждениями (например, между правительством и парламентом)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428860" y="2571744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государством и социальными группами (государство и предприниматели)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428860" y="3214686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государством и негосударственными общественными организациями и движениями (государство и церковь)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428860" y="4429132"/>
            <a:ext cx="614366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политическими партиями, а также между политическими партиями и неполитическими организациями (партии и профсоюзы)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428860" y="3857628"/>
            <a:ext cx="2357454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государством и гражданами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000628" y="3857628"/>
            <a:ext cx="3571900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различными государствами на международной арене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143108" y="1928802"/>
            <a:ext cx="214314" cy="4071966"/>
          </a:xfrm>
          <a:prstGeom prst="leftBrace">
            <a:avLst>
              <a:gd name="adj1" fmla="val 74999"/>
              <a:gd name="adj2" fmla="val 5095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Политические отношения</a:t>
            </a:r>
            <a:endParaRPr lang="ru-RU" sz="3200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2428860" y="5357826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государством и международными политическими объединениями (ООН, НАТО)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итика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Политика</Template>
  <TotalTime>10</TotalTime>
  <Words>1124</Words>
  <Application>Microsoft Office PowerPoint</Application>
  <PresentationFormat>Экран (4:3)</PresentationFormat>
  <Paragraphs>120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Политика</vt:lpstr>
      <vt:lpstr>Презентация PowerPoint</vt:lpstr>
      <vt:lpstr>Политика в трёх измерениях</vt:lpstr>
      <vt:lpstr>Политическая сфера и политические институты</vt:lpstr>
      <vt:lpstr>Презентация PowerPoint</vt:lpstr>
      <vt:lpstr>Презентация PowerPoint</vt:lpstr>
      <vt:lpstr>Политическая деятельность и общество</vt:lpstr>
      <vt:lpstr>Презентация PowerPoint</vt:lpstr>
      <vt:lpstr>Политическая деятельность и общество</vt:lpstr>
      <vt:lpstr>Политические отношения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 власть</dc:title>
  <dc:creator>Admin</dc:creator>
  <cp:lastModifiedBy>Юрий</cp:lastModifiedBy>
  <cp:revision>50</cp:revision>
  <dcterms:created xsi:type="dcterms:W3CDTF">2011-01-31T17:07:43Z</dcterms:created>
  <dcterms:modified xsi:type="dcterms:W3CDTF">2014-02-13T05:44:14Z</dcterms:modified>
</cp:coreProperties>
</file>