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329" r:id="rId4"/>
    <p:sldId id="352" r:id="rId6"/>
    <p:sldId id="353" r:id="rId7"/>
    <p:sldId id="330" r:id="rId8"/>
    <p:sldId id="294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31" r:id="rId28"/>
    <p:sldId id="354" r:id="rId29"/>
    <p:sldId id="355" r:id="rId30"/>
    <p:sldId id="356" r:id="rId31"/>
    <p:sldId id="379" r:id="rId32"/>
    <p:sldId id="357" r:id="rId33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329"/>
            <p14:sldId id="352"/>
            <p14:sldId id="353"/>
            <p14:sldId id="330"/>
            <p14:sldId id="294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31"/>
            <p14:sldId id="354"/>
            <p14:sldId id="355"/>
            <p14:sldId id="356"/>
            <p14:sldId id="379"/>
            <p14:sldId id="357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11" userDrawn="1">
          <p15:clr>
            <a:srgbClr val="A4A3A4"/>
          </p15:clr>
        </p15:guide>
        <p15:guide id="4" pos="10333" userDrawn="1">
          <p15:clr>
            <a:srgbClr val="A4A3A4"/>
          </p15:clr>
        </p15:guide>
        <p15:guide id="5" pos="5480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71" userDrawn="1">
          <p15:clr>
            <a:srgbClr val="A4A3A4"/>
          </p15:clr>
        </p15:guide>
        <p15:guide id="14" pos="11346" userDrawn="1">
          <p15:clr>
            <a:srgbClr val="A4A3A4"/>
          </p15:clr>
        </p15:guide>
        <p15:guide id="15" pos="4266" userDrawn="1">
          <p15:clr>
            <a:srgbClr val="A4A3A4"/>
          </p15:clr>
        </p15:guide>
        <p15:guide id="16" orient="horz" pos="25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92C5EB"/>
    <a:srgbClr val="0072BC"/>
    <a:srgbClr val="3E3E3E"/>
    <a:srgbClr val="9B9692"/>
    <a:srgbClr val="9BFF77"/>
    <a:srgbClr val="D5E8F7"/>
    <a:srgbClr val="6EFF3B"/>
    <a:srgbClr val="CBE6F9"/>
    <a:srgbClr val="CD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11"/>
        <p:guide pos="10333"/>
        <p:guide pos="5480"/>
        <p:guide pos="626"/>
        <p:guide pos="14908"/>
        <p:guide orient="horz" pos="8058"/>
        <p:guide orient="horz" pos="1871"/>
        <p:guide pos="11346"/>
        <p:guide pos="4266"/>
        <p:guide orient="horz" pos="255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368800" y="5201920"/>
            <a:ext cx="16005175" cy="306260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Вводная лекция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Распределенные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3" name="Изображение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20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Изображение 7"/>
          <p:cNvPicPr/>
          <p:nvPr/>
        </p:nvPicPr>
        <p:blipFill>
          <a:blip r:embed="rId1"/>
          <a:stretch>
            <a:fillRect/>
          </a:stretch>
        </p:blipFill>
        <p:spPr>
          <a:xfrm>
            <a:off x="15539085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Изображение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8986520" y="2393315"/>
            <a:ext cx="4616450" cy="3833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Двойная стрелка вверх/вниз 15"/>
          <p:cNvSpPr/>
          <p:nvPr/>
        </p:nvSpPr>
        <p:spPr>
          <a:xfrm rot="3240000">
            <a:off x="5706745" y="5133340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Двойная стрелка вверх/вниз 17"/>
          <p:cNvSpPr/>
          <p:nvPr/>
        </p:nvSpPr>
        <p:spPr>
          <a:xfrm rot="18360000">
            <a:off x="16652240" y="5061585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450080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Изображение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736788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Изображение 2"/>
          <p:cNvPicPr/>
          <p:nvPr/>
        </p:nvPicPr>
        <p:blipFill>
          <a:blip r:embed="rId4"/>
          <a:stretch>
            <a:fillRect/>
          </a:stretch>
        </p:blipFill>
        <p:spPr>
          <a:xfrm>
            <a:off x="6538595" y="8874125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Изображение 4"/>
          <p:cNvPicPr/>
          <p:nvPr/>
        </p:nvPicPr>
        <p:blipFill>
          <a:blip r:embed="rId4"/>
          <a:stretch>
            <a:fillRect/>
          </a:stretch>
        </p:blipFill>
        <p:spPr>
          <a:xfrm>
            <a:off x="19571970" y="9001125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en-US" dirty="0"/>
              <a:t>Git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7" name="Изображение 116"/>
          <p:cNvPicPr/>
          <p:nvPr/>
        </p:nvPicPr>
        <p:blipFill>
          <a:blip r:embed="rId1"/>
          <a:stretch>
            <a:fillRect/>
          </a:stretch>
        </p:blipFill>
        <p:spPr>
          <a:xfrm>
            <a:off x="4378325" y="3617595"/>
            <a:ext cx="6759575" cy="6604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" name="Изображение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13019405" y="4481830"/>
            <a:ext cx="5169535" cy="4785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932525" cy="1755140"/>
          </a:xfrm>
        </p:spPr>
        <p:txBody>
          <a:bodyPr/>
          <a:lstStyle/>
          <a:p>
            <a:r>
              <a:rPr lang="ru-RU" dirty="0"/>
              <a:t>Структура репозитория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Блок-схема: завершение 2"/>
          <p:cNvSpPr/>
          <p:nvPr/>
        </p:nvSpPr>
        <p:spPr>
          <a:xfrm>
            <a:off x="1929765" y="3113405"/>
            <a:ext cx="5040630" cy="165671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9851390" y="311340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17771745" y="3113405"/>
            <a:ext cx="5040630" cy="1656715"/>
          </a:xfrm>
          <a:prstGeom prst="flowChartTermina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7" name="Прямое соединение 6"/>
          <p:cNvCxnSpPr/>
          <p:nvPr/>
        </p:nvCxnSpPr>
        <p:spPr>
          <a:xfrm>
            <a:off x="20436205" y="477012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>
            <a:off x="12371705" y="477012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>
            <a:off x="4450080" y="476948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Текстовое поле 10"/>
          <p:cNvSpPr txBox="1"/>
          <p:nvPr/>
        </p:nvSpPr>
        <p:spPr>
          <a:xfrm>
            <a:off x="2380615" y="3257550"/>
            <a:ext cx="41389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Рабочая копия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0301605" y="3588385"/>
            <a:ext cx="4138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Индекс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8367375" y="3545840"/>
            <a:ext cx="4138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.git/</a:t>
            </a:r>
            <a:endParaRPr lang="en-US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4446270" y="4986020"/>
            <a:ext cx="15982315" cy="2050415"/>
          </a:xfrm>
          <a:prstGeom prst="leftArrow">
            <a:avLst>
              <a:gd name="adj1" fmla="val 50000"/>
              <a:gd name="adj2" fmla="val 1087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Стрелка вправо 15"/>
          <p:cNvSpPr/>
          <p:nvPr/>
        </p:nvSpPr>
        <p:spPr>
          <a:xfrm>
            <a:off x="4455160" y="7289800"/>
            <a:ext cx="7917180" cy="2049780"/>
          </a:xfrm>
          <a:prstGeom prst="rightArrow">
            <a:avLst>
              <a:gd name="adj1" fmla="val 50000"/>
              <a:gd name="adj2" fmla="val 1060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Стрелка вправо 16"/>
          <p:cNvSpPr/>
          <p:nvPr/>
        </p:nvSpPr>
        <p:spPr>
          <a:xfrm>
            <a:off x="12371705" y="9305925"/>
            <a:ext cx="8064500" cy="2049780"/>
          </a:xfrm>
          <a:prstGeom prst="rightArrow">
            <a:avLst>
              <a:gd name="adj1" fmla="val 50000"/>
              <a:gd name="adj2" fmla="val 1060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0526395" y="5633720"/>
            <a:ext cx="3834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проверка</a:t>
            </a:r>
            <a:endParaRPr lang="ru-RU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5026660" y="7938135"/>
            <a:ext cx="513016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индексирование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13883640" y="9954260"/>
            <a:ext cx="3834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коммит</a:t>
            </a:r>
            <a:endParaRPr lang="ru-RU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5" grpId="1" animBg="1"/>
      <p:bldP spid="18" grpId="1"/>
      <p:bldP spid="16" grpId="0" animBg="1"/>
      <p:bldP spid="19" grpId="0"/>
      <p:bldP spid="16" grpId="1" animBg="1"/>
      <p:bldP spid="19" grpId="1"/>
      <p:bldP spid="21" grpId="0"/>
      <p:bldP spid="17" grpId="0" animBg="1"/>
      <p:bldP spid="21" grpId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en-US" dirty="0"/>
              <a:t>Создание репозитория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0110" y="3185795"/>
            <a:ext cx="20923885" cy="7402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Git репозиторий может быть создан двумя способами: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init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и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з текущего каталога;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clone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&lt;url&gt; [folder_name]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к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лонирование существующего репозитория;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Запись изменений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993775" y="2609850"/>
            <a:ext cx="5040630" cy="165671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18708370" y="260985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Блок-схема: завершение 6"/>
          <p:cNvSpPr/>
          <p:nvPr/>
        </p:nvSpPr>
        <p:spPr>
          <a:xfrm>
            <a:off x="6898640" y="2609850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Блок-схема: завершение 7"/>
          <p:cNvSpPr/>
          <p:nvPr/>
        </p:nvSpPr>
        <p:spPr>
          <a:xfrm>
            <a:off x="12803505" y="2609850"/>
            <a:ext cx="5040630" cy="1656715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857250" y="3041650"/>
            <a:ext cx="5216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неотслеживаемые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7042785" y="3041650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отслеживаемые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2947650" y="3113405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измененные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8851880" y="3113405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коммиченные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3" name="Прямое соединение 12"/>
          <p:cNvCxnSpPr/>
          <p:nvPr/>
        </p:nvCxnSpPr>
        <p:spPr>
          <a:xfrm>
            <a:off x="3512820" y="426656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ое соединение 13"/>
          <p:cNvCxnSpPr/>
          <p:nvPr/>
        </p:nvCxnSpPr>
        <p:spPr>
          <a:xfrm>
            <a:off x="9418320" y="426593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ое соединение 14"/>
          <p:cNvCxnSpPr/>
          <p:nvPr/>
        </p:nvCxnSpPr>
        <p:spPr>
          <a:xfrm>
            <a:off x="15323820" y="426656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ое соединение 15"/>
          <p:cNvCxnSpPr/>
          <p:nvPr/>
        </p:nvCxnSpPr>
        <p:spPr>
          <a:xfrm>
            <a:off x="21229320" y="426593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2" name="Изображение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577783" y="462597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Текстовое поле 16"/>
          <p:cNvSpPr txBox="1"/>
          <p:nvPr/>
        </p:nvSpPr>
        <p:spPr>
          <a:xfrm>
            <a:off x="2794635" y="484187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8" name="Изображение 17"/>
          <p:cNvPicPr/>
          <p:nvPr/>
        </p:nvPicPr>
        <p:blipFill>
          <a:blip r:embed="rId1"/>
          <a:stretch>
            <a:fillRect/>
          </a:stretch>
        </p:blipFill>
        <p:spPr>
          <a:xfrm>
            <a:off x="8482648" y="456946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Текстовое поле 18"/>
          <p:cNvSpPr txBox="1"/>
          <p:nvPr/>
        </p:nvSpPr>
        <p:spPr>
          <a:xfrm>
            <a:off x="8699500" y="478536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4627880" y="5346700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add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22" name="Изображение 21"/>
          <p:cNvPicPr/>
          <p:nvPr/>
        </p:nvPicPr>
        <p:blipFill>
          <a:blip r:embed="rId1"/>
          <a:stretch>
            <a:fillRect/>
          </a:stretch>
        </p:blipFill>
        <p:spPr>
          <a:xfrm>
            <a:off x="20409218" y="462597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Текстовое поле 22"/>
          <p:cNvSpPr txBox="1"/>
          <p:nvPr/>
        </p:nvSpPr>
        <p:spPr>
          <a:xfrm>
            <a:off x="20626070" y="484187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4" name="Стрелка вправо 23"/>
          <p:cNvSpPr/>
          <p:nvPr/>
        </p:nvSpPr>
        <p:spPr>
          <a:xfrm>
            <a:off x="10636250" y="5346065"/>
            <a:ext cx="9692005" cy="1212850"/>
          </a:xfrm>
          <a:prstGeom prst="rightArrow">
            <a:avLst>
              <a:gd name="adj1" fmla="val 50000"/>
              <a:gd name="adj2" fmla="val 12994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commit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27" name="Изображение 26"/>
          <p:cNvPicPr/>
          <p:nvPr/>
        </p:nvPicPr>
        <p:blipFill>
          <a:blip r:embed="rId1"/>
          <a:stretch>
            <a:fillRect/>
          </a:stretch>
        </p:blipFill>
        <p:spPr>
          <a:xfrm>
            <a:off x="8475663" y="786638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Текстовое поле 27"/>
          <p:cNvSpPr txBox="1"/>
          <p:nvPr/>
        </p:nvSpPr>
        <p:spPr>
          <a:xfrm>
            <a:off x="8692515" y="808228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10632440" y="8658225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add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0" name="Изображение 29"/>
          <p:cNvPicPr/>
          <p:nvPr/>
        </p:nvPicPr>
        <p:blipFill>
          <a:blip r:embed="rId1"/>
          <a:stretch>
            <a:fillRect/>
          </a:stretch>
        </p:blipFill>
        <p:spPr>
          <a:xfrm>
            <a:off x="14534833" y="800989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Текстовое поле 30"/>
          <p:cNvSpPr txBox="1"/>
          <p:nvPr/>
        </p:nvSpPr>
        <p:spPr>
          <a:xfrm>
            <a:off x="14751685" y="822579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32" name="Изображение 31"/>
          <p:cNvPicPr/>
          <p:nvPr/>
        </p:nvPicPr>
        <p:blipFill>
          <a:blip r:embed="rId1"/>
          <a:stretch>
            <a:fillRect/>
          </a:stretch>
        </p:blipFill>
        <p:spPr>
          <a:xfrm>
            <a:off x="20430173" y="808228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Текстовое поле 32"/>
          <p:cNvSpPr txBox="1"/>
          <p:nvPr/>
        </p:nvSpPr>
        <p:spPr>
          <a:xfrm>
            <a:off x="20647025" y="829818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4" name="Стрелка вправо 33"/>
          <p:cNvSpPr/>
          <p:nvPr/>
        </p:nvSpPr>
        <p:spPr>
          <a:xfrm>
            <a:off x="16532225" y="8729980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commit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0" grpId="0" animBg="1"/>
      <p:bldP spid="20" grpId="1" animBg="1"/>
      <p:bldP spid="19" grpId="0"/>
      <p:bldP spid="19" grpId="1"/>
      <p:bldP spid="24" grpId="0" bldLvl="0" animBg="1"/>
      <p:bldP spid="24" grpId="1" animBg="1"/>
      <p:bldP spid="23" grpId="0"/>
      <p:bldP spid="23" grpId="1"/>
      <p:bldP spid="29" grpId="0" animBg="1"/>
      <p:bldP spid="29" grpId="1" animBg="1"/>
      <p:bldP spid="31" grpId="0"/>
      <p:bldP spid="31" grpId="1"/>
      <p:bldP spid="34" grpId="0" animBg="1"/>
      <p:bldP spid="34" grpId="1" animBg="1"/>
      <p:bldP spid="33" grpId="0"/>
      <p:bldP spid="3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Запись изменений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14120" y="2825750"/>
            <a:ext cx="22275800" cy="9610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Определение состояния файлов: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status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п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одробный вывод;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status -s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с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окращенный вывод;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add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о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тслеживание новых файлов и индексация;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commit -m “useful comment”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к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оммит изменений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Удаление файлов: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rm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п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ерманентное;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rm –cached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и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з индекса;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Удаленные репозитории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14120" y="2825750"/>
            <a:ext cx="21869400" cy="9610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Просмотр удаленных репозиториев: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remote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без подробностей;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remote -v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 подробностями;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remote add &lt;name&gt; &lt;url&gt;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д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обавление репозиториев;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Получение изменений: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fetch &lt;remote-name&gt;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б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ез слияния;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pull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с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 слиянием;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push &lt;remote-name&gt; &lt;branch-name&gt;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отправка изменений;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remote remove &lt;remote-name&gt;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у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даление: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ое соединение 12"/>
          <p:cNvCxnSpPr/>
          <p:nvPr/>
        </p:nvCxnSpPr>
        <p:spPr>
          <a:xfrm>
            <a:off x="3512820" y="426656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такое ветка?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8" name="Изображение 17"/>
          <p:cNvPicPr/>
          <p:nvPr/>
        </p:nvPicPr>
        <p:blipFill>
          <a:blip r:embed="rId1"/>
          <a:stretch>
            <a:fillRect/>
          </a:stretch>
        </p:blipFill>
        <p:spPr>
          <a:xfrm>
            <a:off x="2656523" y="511492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Текстовое поле 18"/>
          <p:cNvSpPr txBox="1"/>
          <p:nvPr/>
        </p:nvSpPr>
        <p:spPr>
          <a:xfrm>
            <a:off x="2873375" y="533082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27" name="Изображение 26"/>
          <p:cNvPicPr/>
          <p:nvPr/>
        </p:nvPicPr>
        <p:blipFill>
          <a:blip r:embed="rId1"/>
          <a:stretch>
            <a:fillRect/>
          </a:stretch>
        </p:blipFill>
        <p:spPr>
          <a:xfrm>
            <a:off x="2649538" y="841184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Текстовое поле 27"/>
          <p:cNvSpPr txBox="1"/>
          <p:nvPr/>
        </p:nvSpPr>
        <p:spPr>
          <a:xfrm>
            <a:off x="2866390" y="862774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993775" y="2609850"/>
            <a:ext cx="5040630" cy="165671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Файлы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18708370" y="260985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Объект коммита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Блок-схема: завершение 6"/>
          <p:cNvSpPr/>
          <p:nvPr/>
        </p:nvSpPr>
        <p:spPr>
          <a:xfrm>
            <a:off x="6898640" y="2609850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Блобы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Блок-схема: завершение 7"/>
          <p:cNvSpPr/>
          <p:nvPr/>
        </p:nvSpPr>
        <p:spPr>
          <a:xfrm>
            <a:off x="12803505" y="2609850"/>
            <a:ext cx="5040630" cy="1656715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Объект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ctr"/>
            <a:r>
              <a:rPr lang="ru-RU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дерева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4" name="Прямое соединение 13"/>
          <p:cNvCxnSpPr/>
          <p:nvPr/>
        </p:nvCxnSpPr>
        <p:spPr>
          <a:xfrm>
            <a:off x="9418320" y="426593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ое соединение 14"/>
          <p:cNvCxnSpPr/>
          <p:nvPr/>
        </p:nvCxnSpPr>
        <p:spPr>
          <a:xfrm>
            <a:off x="15323820" y="426656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ое соединение 15"/>
          <p:cNvCxnSpPr/>
          <p:nvPr/>
        </p:nvCxnSpPr>
        <p:spPr>
          <a:xfrm>
            <a:off x="21229320" y="426593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Блок-схема: альтернативный процесс 8"/>
          <p:cNvSpPr/>
          <p:nvPr/>
        </p:nvSpPr>
        <p:spPr>
          <a:xfrm>
            <a:off x="7691120" y="5114925"/>
            <a:ext cx="3464560" cy="241935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5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b1d3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7686040" y="8382635"/>
            <a:ext cx="3464560" cy="241935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911e7</a:t>
            </a:r>
            <a:endParaRPr lang="en-US" altLang="ru-RU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Блок-схема: альтернативный процесс 10"/>
          <p:cNvSpPr/>
          <p:nvPr/>
        </p:nvSpPr>
        <p:spPr>
          <a:xfrm>
            <a:off x="13591540" y="6713855"/>
            <a:ext cx="3464560" cy="241935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5b1d3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911e7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8996025" y="5849620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19" grpId="1"/>
      <p:bldP spid="28" grpId="1"/>
      <p:bldP spid="10" grpId="0" animBg="1"/>
      <p:bldP spid="9" grpId="0" animBg="1"/>
      <p:bldP spid="10" grpId="1" animBg="1"/>
      <p:bldP spid="9" grpId="1" animBg="1"/>
      <p:bldP spid="11" grpId="0" animBg="1"/>
      <p:bldP spid="11" grpId="1" animBg="1"/>
      <p:bldP spid="17" grpId="0" animBg="1"/>
      <p:bldP spid="1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такое ветка?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838325" y="236156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0119360" y="239331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34ac2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184ca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98ec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18457545" y="239331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f30ab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0de24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34ac2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cxnSp>
        <p:nvCxnSpPr>
          <p:cNvPr id="20" name="Прямая со стрелкой 19"/>
          <p:cNvCxnSpPr>
            <a:stCxn id="3" idx="1"/>
            <a:endCxn id="17" idx="3"/>
          </p:cNvCxnSpPr>
          <p:nvPr/>
        </p:nvCxnSpPr>
        <p:spPr>
          <a:xfrm flipH="1" flipV="1">
            <a:off x="6275705" y="4409440"/>
            <a:ext cx="3843655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1"/>
            <a:endCxn id="3" idx="3"/>
          </p:cNvCxnSpPr>
          <p:nvPr/>
        </p:nvCxnSpPr>
        <p:spPr>
          <a:xfrm flipH="1">
            <a:off x="14556740" y="4441190"/>
            <a:ext cx="39008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Блок-схема: завершение 21"/>
          <p:cNvSpPr/>
          <p:nvPr/>
        </p:nvSpPr>
        <p:spPr>
          <a:xfrm>
            <a:off x="18184495" y="7218045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23" name="Прямая со стрелкой 22"/>
          <p:cNvCxnSpPr>
            <a:stCxn id="22" idx="0"/>
            <a:endCxn id="12" idx="2"/>
          </p:cNvCxnSpPr>
          <p:nvPr/>
        </p:nvCxnSpPr>
        <p:spPr>
          <a:xfrm flipH="1" flipV="1">
            <a:off x="20676235" y="6489065"/>
            <a:ext cx="28575" cy="728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Блок-схема: завершение 25"/>
          <p:cNvSpPr/>
          <p:nvPr/>
        </p:nvSpPr>
        <p:spPr>
          <a:xfrm>
            <a:off x="18184495" y="960374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HEAD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30" name="Прямая со стрелкой 29"/>
          <p:cNvCxnSpPr>
            <a:stCxn id="26" idx="0"/>
            <a:endCxn id="22" idx="2"/>
          </p:cNvCxnSpPr>
          <p:nvPr/>
        </p:nvCxnSpPr>
        <p:spPr>
          <a:xfrm flipV="1">
            <a:off x="20704810" y="8874760"/>
            <a:ext cx="0" cy="728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 animBg="1"/>
      <p:bldP spid="26" grpId="1" animBg="1"/>
      <p:bldP spid="2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Создание веток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0110" y="3212465"/>
            <a:ext cx="21783675" cy="7402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branch &lt;name&gt;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c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оздание новой ветки;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checkout &lt;name&gt;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</a:t>
            </a: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ереключение на новую ветку;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checkout -b &lt;name&gt;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с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оздание и переключение;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Организационные вопросы</a:t>
            </a:r>
            <a:endParaRPr lang="ru-RU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Работа с ветками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777875" y="512953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7042785" y="512953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34ac2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7" name="Прямая со стрелкой 6"/>
          <p:cNvCxnSpPr>
            <a:stCxn id="5" idx="1"/>
            <a:endCxn id="6" idx="3"/>
          </p:cNvCxnSpPr>
          <p:nvPr/>
        </p:nvCxnSpPr>
        <p:spPr>
          <a:xfrm flipH="1">
            <a:off x="5818505" y="5958205"/>
            <a:ext cx="12242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Блок-схема: завершение 9"/>
          <p:cNvSpPr/>
          <p:nvPr/>
        </p:nvSpPr>
        <p:spPr>
          <a:xfrm>
            <a:off x="7114540" y="728980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Блок-схема: завершение 10"/>
          <p:cNvSpPr/>
          <p:nvPr/>
        </p:nvSpPr>
        <p:spPr>
          <a:xfrm>
            <a:off x="7114540" y="945007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HEAD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5" name="Прямая со стрелкой 14"/>
          <p:cNvCxnSpPr>
            <a:stCxn id="11" idx="0"/>
            <a:endCxn id="10" idx="2"/>
          </p:cNvCxnSpPr>
          <p:nvPr/>
        </p:nvCxnSpPr>
        <p:spPr>
          <a:xfrm flipV="1">
            <a:off x="9634855" y="8946515"/>
            <a:ext cx="0" cy="5035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0" idx="0"/>
          </p:cNvCxnSpPr>
          <p:nvPr/>
        </p:nvCxnSpPr>
        <p:spPr>
          <a:xfrm flipV="1">
            <a:off x="9634855" y="6713855"/>
            <a:ext cx="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Блок-схема: завершение 17"/>
          <p:cNvSpPr/>
          <p:nvPr/>
        </p:nvSpPr>
        <p:spPr>
          <a:xfrm>
            <a:off x="7114540" y="296926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issue1</a:t>
            </a:r>
            <a:endParaRPr lang="en-US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9" name="Прямая со стрелкой 18"/>
          <p:cNvCxnSpPr>
            <a:stCxn id="18" idx="2"/>
          </p:cNvCxnSpPr>
          <p:nvPr/>
        </p:nvCxnSpPr>
        <p:spPr>
          <a:xfrm>
            <a:off x="9634855" y="4625975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Работа с ветками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849630" y="728980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7114540" y="728980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34ac2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7" name="Прямая со стрелкой 6"/>
          <p:cNvCxnSpPr>
            <a:stCxn id="5" idx="1"/>
            <a:endCxn id="6" idx="3"/>
          </p:cNvCxnSpPr>
          <p:nvPr/>
        </p:nvCxnSpPr>
        <p:spPr>
          <a:xfrm flipH="1">
            <a:off x="5890260" y="8118475"/>
            <a:ext cx="12242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Блок-схема: завершение 9"/>
          <p:cNvSpPr/>
          <p:nvPr/>
        </p:nvSpPr>
        <p:spPr>
          <a:xfrm>
            <a:off x="7186295" y="945007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Блок-схема: завершение 10"/>
          <p:cNvSpPr/>
          <p:nvPr/>
        </p:nvSpPr>
        <p:spPr>
          <a:xfrm>
            <a:off x="13307060" y="289306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HEAD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6" name="Прямая со стрелкой 15"/>
          <p:cNvCxnSpPr>
            <a:stCxn id="10" idx="0"/>
          </p:cNvCxnSpPr>
          <p:nvPr/>
        </p:nvCxnSpPr>
        <p:spPr>
          <a:xfrm flipV="1">
            <a:off x="9706610" y="8874125"/>
            <a:ext cx="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Блок-схема: завершение 17"/>
          <p:cNvSpPr/>
          <p:nvPr/>
        </p:nvSpPr>
        <p:spPr>
          <a:xfrm>
            <a:off x="13307060" y="512953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issue1</a:t>
            </a:r>
            <a:endParaRPr lang="en-US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9" name="Прямая со стрелкой 18"/>
          <p:cNvCxnSpPr>
            <a:stCxn id="18" idx="2"/>
          </p:cNvCxnSpPr>
          <p:nvPr/>
        </p:nvCxnSpPr>
        <p:spPr>
          <a:xfrm>
            <a:off x="15827375" y="6786245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Блок-схема: завершение 2"/>
          <p:cNvSpPr/>
          <p:nvPr/>
        </p:nvSpPr>
        <p:spPr>
          <a:xfrm>
            <a:off x="13307060" y="728980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27fd0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5827375" y="4568825"/>
            <a:ext cx="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3" idx="1"/>
            <a:endCxn id="5" idx="3"/>
          </p:cNvCxnSpPr>
          <p:nvPr/>
        </p:nvCxnSpPr>
        <p:spPr>
          <a:xfrm flipH="1">
            <a:off x="12155170" y="8118475"/>
            <a:ext cx="11518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Работа с ветками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849630" y="728980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7114540" y="728980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34ac2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7" name="Прямая со стрелкой 6"/>
          <p:cNvCxnSpPr>
            <a:stCxn id="5" idx="1"/>
            <a:endCxn id="6" idx="3"/>
          </p:cNvCxnSpPr>
          <p:nvPr/>
        </p:nvCxnSpPr>
        <p:spPr>
          <a:xfrm flipH="1">
            <a:off x="5890260" y="8118475"/>
            <a:ext cx="12242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Блок-схема: завершение 9"/>
          <p:cNvSpPr/>
          <p:nvPr/>
        </p:nvSpPr>
        <p:spPr>
          <a:xfrm>
            <a:off x="7186295" y="945007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6" name="Прямая со стрелкой 15"/>
          <p:cNvCxnSpPr>
            <a:stCxn id="10" idx="0"/>
          </p:cNvCxnSpPr>
          <p:nvPr/>
        </p:nvCxnSpPr>
        <p:spPr>
          <a:xfrm flipV="1">
            <a:off x="9706610" y="8874125"/>
            <a:ext cx="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Блок-схема: завершение 2"/>
          <p:cNvSpPr/>
          <p:nvPr/>
        </p:nvSpPr>
        <p:spPr>
          <a:xfrm>
            <a:off x="13307060" y="728980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27fd0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9" name="Прямая со стрелкой 8"/>
          <p:cNvCxnSpPr>
            <a:stCxn id="3" idx="1"/>
            <a:endCxn id="5" idx="3"/>
          </p:cNvCxnSpPr>
          <p:nvPr/>
        </p:nvCxnSpPr>
        <p:spPr>
          <a:xfrm flipH="1">
            <a:off x="12155170" y="8118475"/>
            <a:ext cx="11518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Блок-схема: завершение 11"/>
          <p:cNvSpPr/>
          <p:nvPr/>
        </p:nvSpPr>
        <p:spPr>
          <a:xfrm>
            <a:off x="19571970" y="2893695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HEAD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3" name="Блок-схема: завершение 12"/>
          <p:cNvSpPr/>
          <p:nvPr/>
        </p:nvSpPr>
        <p:spPr>
          <a:xfrm>
            <a:off x="19571970" y="5130165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issue1</a:t>
            </a:r>
            <a:endParaRPr lang="en-US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4" name="Прямая со стрелкой 13"/>
          <p:cNvCxnSpPr>
            <a:stCxn id="13" idx="2"/>
          </p:cNvCxnSpPr>
          <p:nvPr/>
        </p:nvCxnSpPr>
        <p:spPr>
          <a:xfrm>
            <a:off x="22092285" y="6786880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Блок-схема: завершение 14"/>
          <p:cNvSpPr/>
          <p:nvPr/>
        </p:nvSpPr>
        <p:spPr>
          <a:xfrm>
            <a:off x="19571970" y="7290435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27fd0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2092285" y="4569460"/>
            <a:ext cx="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5" idx="1"/>
            <a:endCxn id="3" idx="3"/>
          </p:cNvCxnSpPr>
          <p:nvPr/>
        </p:nvCxnSpPr>
        <p:spPr>
          <a:xfrm flipH="1" flipV="1">
            <a:off x="18347690" y="8118475"/>
            <a:ext cx="122428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Работа с ветками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849630" y="5130165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7114540" y="5130165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34ac2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7" name="Прямая со стрелкой 6"/>
          <p:cNvCxnSpPr>
            <a:stCxn id="5" idx="1"/>
            <a:endCxn id="6" idx="3"/>
          </p:cNvCxnSpPr>
          <p:nvPr/>
        </p:nvCxnSpPr>
        <p:spPr>
          <a:xfrm flipH="1">
            <a:off x="5890260" y="5958840"/>
            <a:ext cx="12242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Блок-схема: завершение 9"/>
          <p:cNvSpPr/>
          <p:nvPr/>
        </p:nvSpPr>
        <p:spPr>
          <a:xfrm>
            <a:off x="7186295" y="7290435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6" name="Прямая со стрелкой 15"/>
          <p:cNvCxnSpPr>
            <a:stCxn id="10" idx="0"/>
          </p:cNvCxnSpPr>
          <p:nvPr/>
        </p:nvCxnSpPr>
        <p:spPr>
          <a:xfrm flipV="1">
            <a:off x="9706610" y="6714490"/>
            <a:ext cx="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Блок-схема: завершение 2"/>
          <p:cNvSpPr/>
          <p:nvPr/>
        </p:nvSpPr>
        <p:spPr>
          <a:xfrm>
            <a:off x="13307060" y="5130165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27fd0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9" name="Прямая со стрелкой 8"/>
          <p:cNvCxnSpPr>
            <a:stCxn id="3" idx="1"/>
            <a:endCxn id="5" idx="3"/>
          </p:cNvCxnSpPr>
          <p:nvPr/>
        </p:nvCxnSpPr>
        <p:spPr>
          <a:xfrm flipH="1">
            <a:off x="12155170" y="5958840"/>
            <a:ext cx="11518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Блок-схема: завершение 12"/>
          <p:cNvSpPr/>
          <p:nvPr/>
        </p:nvSpPr>
        <p:spPr>
          <a:xfrm>
            <a:off x="19571970" y="297053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issue1</a:t>
            </a:r>
            <a:endParaRPr lang="en-US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4" name="Прямая со стрелкой 13"/>
          <p:cNvCxnSpPr>
            <a:stCxn id="13" idx="2"/>
          </p:cNvCxnSpPr>
          <p:nvPr/>
        </p:nvCxnSpPr>
        <p:spPr>
          <a:xfrm>
            <a:off x="22092285" y="4627245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Блок-схема: завершение 14"/>
          <p:cNvSpPr/>
          <p:nvPr/>
        </p:nvSpPr>
        <p:spPr>
          <a:xfrm>
            <a:off x="19571970" y="513080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27fd0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20" name="Прямая со стрелкой 19"/>
          <p:cNvCxnSpPr>
            <a:stCxn id="15" idx="1"/>
            <a:endCxn id="3" idx="3"/>
          </p:cNvCxnSpPr>
          <p:nvPr/>
        </p:nvCxnSpPr>
        <p:spPr>
          <a:xfrm flipH="1" flipV="1">
            <a:off x="18347690" y="5958840"/>
            <a:ext cx="122428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Блок-схема: завершение 7"/>
          <p:cNvSpPr/>
          <p:nvPr/>
        </p:nvSpPr>
        <p:spPr>
          <a:xfrm>
            <a:off x="7186295" y="945007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HEAD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2092285" y="4569460"/>
            <a:ext cx="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8" idx="0"/>
            <a:endCxn id="10" idx="2"/>
          </p:cNvCxnSpPr>
          <p:nvPr/>
        </p:nvCxnSpPr>
        <p:spPr>
          <a:xfrm flipV="1">
            <a:off x="9706610" y="8947150"/>
            <a:ext cx="0" cy="5029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Слияние: </a:t>
            </a:r>
            <a:r>
              <a:rPr lang="en-US" altLang="ru-RU" dirty="0"/>
              <a:t>git merge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849630" y="5130165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7114540" y="5130165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34ac2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7" name="Прямая со стрелкой 6"/>
          <p:cNvCxnSpPr>
            <a:stCxn id="5" idx="1"/>
            <a:endCxn id="6" idx="3"/>
          </p:cNvCxnSpPr>
          <p:nvPr/>
        </p:nvCxnSpPr>
        <p:spPr>
          <a:xfrm flipH="1">
            <a:off x="5890260" y="5958840"/>
            <a:ext cx="12242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Блок-схема: завершение 2"/>
          <p:cNvSpPr/>
          <p:nvPr/>
        </p:nvSpPr>
        <p:spPr>
          <a:xfrm>
            <a:off x="13307060" y="5130165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27fd0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9" name="Прямая со стрелкой 8"/>
          <p:cNvCxnSpPr>
            <a:stCxn id="3" idx="1"/>
            <a:endCxn id="5" idx="3"/>
          </p:cNvCxnSpPr>
          <p:nvPr/>
        </p:nvCxnSpPr>
        <p:spPr>
          <a:xfrm flipH="1">
            <a:off x="12155170" y="5958840"/>
            <a:ext cx="11518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Блок-схема: завершение 12"/>
          <p:cNvSpPr/>
          <p:nvPr/>
        </p:nvSpPr>
        <p:spPr>
          <a:xfrm>
            <a:off x="19571970" y="297053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issue1</a:t>
            </a:r>
            <a:endParaRPr lang="en-US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4" name="Прямая со стрелкой 13"/>
          <p:cNvCxnSpPr>
            <a:stCxn id="13" idx="2"/>
          </p:cNvCxnSpPr>
          <p:nvPr/>
        </p:nvCxnSpPr>
        <p:spPr>
          <a:xfrm>
            <a:off x="22092285" y="4627245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Блок-схема: завершение 14"/>
          <p:cNvSpPr/>
          <p:nvPr/>
        </p:nvSpPr>
        <p:spPr>
          <a:xfrm>
            <a:off x="19571970" y="513080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27fd0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20" name="Прямая со стрелкой 19"/>
          <p:cNvCxnSpPr>
            <a:stCxn id="15" idx="1"/>
            <a:endCxn id="3" idx="3"/>
          </p:cNvCxnSpPr>
          <p:nvPr/>
        </p:nvCxnSpPr>
        <p:spPr>
          <a:xfrm flipH="1" flipV="1">
            <a:off x="18347690" y="5958840"/>
            <a:ext cx="122428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2092285" y="4569460"/>
            <a:ext cx="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Блок-схема: завершение 11"/>
          <p:cNvSpPr/>
          <p:nvPr/>
        </p:nvSpPr>
        <p:spPr>
          <a:xfrm>
            <a:off x="19571970" y="7362190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7" name="Прямая со стрелкой 16"/>
          <p:cNvCxnSpPr>
            <a:stCxn id="12" idx="0"/>
          </p:cNvCxnSpPr>
          <p:nvPr/>
        </p:nvCxnSpPr>
        <p:spPr>
          <a:xfrm flipV="1">
            <a:off x="22092285" y="6786245"/>
            <a:ext cx="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Блок-схема: завершение 18"/>
          <p:cNvSpPr/>
          <p:nvPr/>
        </p:nvSpPr>
        <p:spPr>
          <a:xfrm>
            <a:off x="19571970" y="9521825"/>
            <a:ext cx="5040630" cy="165671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HEAD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21" name="Прямая со стрелкой 20"/>
          <p:cNvCxnSpPr>
            <a:stCxn id="19" idx="0"/>
            <a:endCxn id="12" idx="2"/>
          </p:cNvCxnSpPr>
          <p:nvPr/>
        </p:nvCxnSpPr>
        <p:spPr>
          <a:xfrm flipV="1">
            <a:off x="22092285" y="9018905"/>
            <a:ext cx="0" cy="5029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Пара слов о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Python</a:t>
            </a:r>
            <a:endParaRPr lang="en-US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en-US" dirty="0"/>
              <a:t>Основная информация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0110" y="3185795"/>
            <a:ext cx="14034135" cy="7647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Язык очень высокого уровня (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VHLL</a:t>
            </a: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)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en-US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Интерпретируемый язык;</a:t>
            </a:r>
            <a:endParaRPr lang="ru-RU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Один из самых популярных языков в мире (согласно 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StackPverflow</a:t>
            </a: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)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en-US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25" name="Изображение 124"/>
          <p:cNvPicPr/>
          <p:nvPr/>
        </p:nvPicPr>
        <p:blipFill>
          <a:blip r:embed="rId1"/>
          <a:stretch>
            <a:fillRect/>
          </a:stretch>
        </p:blipFill>
        <p:spPr>
          <a:xfrm>
            <a:off x="14315440" y="3730625"/>
            <a:ext cx="9490710" cy="6311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пишут на </a:t>
            </a:r>
            <a:r>
              <a:rPr lang="en-US" altLang="ru-RU" dirty="0"/>
              <a:t>Python</a:t>
            </a:r>
            <a:r>
              <a:rPr lang="ru-RU" altLang="en-US" dirty="0"/>
              <a:t>?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28" name="Изображение 127"/>
          <p:cNvPicPr/>
          <p:nvPr/>
        </p:nvPicPr>
        <p:blipFill>
          <a:blip r:embed="rId1"/>
          <a:stretch>
            <a:fillRect/>
          </a:stretch>
        </p:blipFill>
        <p:spPr>
          <a:xfrm>
            <a:off x="201930" y="2681605"/>
            <a:ext cx="9305925" cy="8401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9" name="Изображение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8698865" y="3401695"/>
            <a:ext cx="6970395" cy="675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0" name="Изображение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17123410" y="4625975"/>
            <a:ext cx="5516245" cy="4366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dirty="0"/>
              <a:t>Зачем его учим мы?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0110" y="3185795"/>
            <a:ext cx="17659350" cy="7647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Научные вычисления;</a:t>
            </a:r>
            <a:endParaRPr 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Машинное обучение;</a:t>
            </a:r>
            <a:endParaRPr lang="ru-RU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Базис для старта карьеры в </a:t>
            </a:r>
            <a:r>
              <a:rPr 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IT;</a:t>
            </a:r>
            <a:endParaRPr 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Источники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0110" y="3185795"/>
            <a:ext cx="21612225" cy="7647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“Python in a Nutshell”. Third Edition. Alex Martelli, Anna Ravenscroft, Steve Holden. O’Reilly. 2017;</a:t>
            </a:r>
            <a:endParaRPr 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“Fluent Python”. Luciano Ramalho. O’Reilly. 2016;</a:t>
            </a:r>
            <a:endParaRPr 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Real Python: https://realpython.com/</a:t>
            </a:r>
            <a:endParaRPr 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en-US" dirty="0"/>
              <a:t>Работа на семинарах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0110" y="3185795"/>
            <a:ext cx="20923885" cy="7402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Правильное решение на семинаре: баллы 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x1;</a:t>
            </a:r>
            <a:endParaRPr lang="en-US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Правильное решение в течении недели: баллы 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x0.5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en-US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Правильное решение позже или отсутствует: баллы </a:t>
            </a:r>
            <a:r>
              <a:rPr lang="en-US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x</a:t>
            </a:r>
            <a:r>
              <a:rPr lang="en-GB" altLang="ru-RU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0;</a:t>
            </a:r>
            <a:endParaRPr lang="en-GB" altLang="ru-RU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79390" y="5345832"/>
            <a:ext cx="24384000" cy="2795648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r>
              <a:rPr lang="ru-RU" altLang="en-US" sz="8535" b="1" dirty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Спасибо за внимание!</a:t>
            </a:r>
            <a:endParaRPr lang="ru-RU" altLang="en-US" sz="8535" b="1" dirty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en-US" dirty="0"/>
              <a:t>Оценка за курс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овое поле 2"/>
              <p:cNvSpPr txBox="1"/>
              <p:nvPr/>
            </p:nvSpPr>
            <p:spPr>
              <a:xfrm>
                <a:off x="922020" y="4409440"/>
                <a:ext cx="20923885" cy="498792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marL="0" indent="0">
                  <a:buFont typeface="Arial" panose="020B0604020202020204" pitchFamily="34" charset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𝑝𝑟𝑎𝑐𝑡𝑖𝑐𝑒</m:t>
                          </m:r>
                        </m:sub>
                      </m:sSub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𝑠𝑒𝑚𝑠</m:t>
                          </m:r>
                        </m:sub>
                      </m:sSub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+ </m:t>
                      </m:r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ℎ𝑤</m:t>
                          </m:r>
                        </m:sub>
                      </m:sSub>
                    </m:oMath>
                  </m:oMathPara>
                </a14:m>
                <a:endParaRPr lang="en-US" altLang="en-GB" sz="60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Font typeface="Arial" panose="020B0604020202020204" pitchFamily="34" charset="0"/>
                </a:pPr>
                <a:endParaRPr lang="en-GB" altLang="ru-RU" sz="6000">
                  <a:solidFill>
                    <a:schemeClr val="tx1"/>
                  </a:solidFill>
                  <a:latin typeface="Arial Black" panose="020B0A04020102020204" pitchFamily="34" charset="0"/>
                  <a:cs typeface="Arial Black" panose="020B0A040201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𝑔𝑒𝑛𝑒𝑟𝑎𝑙</m:t>
                          </m:r>
                        </m:sub>
                      </m:sSub>
                      <m:r>
                        <a:rPr lang="en-US" altLang="en-GB" sz="6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f>
                        <m:fPr>
                          <m:ctrlP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 </m:t>
                          </m:r>
                          <m:sSub>
                            <m:sSubPr>
                              <m:ctrlP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𝑠𝑐𝑜𝑟𝑒</m:t>
                              </m:r>
                            </m:e>
                            <m:sub>
                              <m: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𝑝𝑟𝑎𝑐𝑡𝑖𝑐𝑒</m:t>
                              </m:r>
                            </m:sub>
                          </m:sSub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 </m:t>
                          </m:r>
                          <m:sSub>
                            <m:sSubPr>
                              <m:ctrlP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𝑠𝑐𝑜𝑟𝑒</m:t>
                              </m:r>
                            </m:e>
                            <m:sub>
                              <m: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𝑡ℎ𝑒𝑜𝑟𝑦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𝑠𝑐𝑜𝑟𝑒</m:t>
                              </m:r>
                            </m:e>
                            <m:sub>
                              <m: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𝑝𝑟𝑎𝑐𝑡𝑖𝑐𝑒</m:t>
                              </m:r>
                            </m:sub>
                          </m:sSub>
                          <m:r>
                            <a:rPr lang="en-US" altLang="en-GB" sz="6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+ </m:t>
                          </m:r>
                          <m:sSub>
                            <m:sSubPr>
                              <m:ctrlP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𝑠𝑐𝑜𝑟𝑒</m:t>
                              </m:r>
                            </m:e>
                            <m:sub>
                              <m:r>
                                <a:rPr lang="en-US" altLang="en-GB" sz="6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𝑡ℎ𝑒𝑜𝑟𝑦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altLang="ru-RU" sz="6000">
                  <a:solidFill>
                    <a:schemeClr val="tx1"/>
                  </a:solidFill>
                  <a:latin typeface="Arial Black" panose="020B0A04020102020204" pitchFamily="34" charset="0"/>
                  <a:cs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Текстовое пол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" y="4409440"/>
                <a:ext cx="20923885" cy="49879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Основы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Git</a:t>
            </a:r>
            <a:endParaRPr lang="en-US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6576060" cy="1755140"/>
          </a:xfrm>
        </p:spPr>
        <p:txBody>
          <a:bodyPr/>
          <a:lstStyle/>
          <a:p>
            <a:r>
              <a:rPr lang="ru-RU" altLang="en-US" dirty="0"/>
              <a:t>Проблема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8498840" y="3545205"/>
            <a:ext cx="7751445" cy="695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6982758" y="383349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Изображение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20148233" y="383349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Изображение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16982758" y="71920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Изображение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20150773" y="71920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Текстовое поле 28"/>
          <p:cNvSpPr txBox="1"/>
          <p:nvPr/>
        </p:nvSpPr>
        <p:spPr>
          <a:xfrm>
            <a:off x="17320895" y="412178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V1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0" name="Текстовое поле 29"/>
          <p:cNvSpPr txBox="1"/>
          <p:nvPr/>
        </p:nvSpPr>
        <p:spPr>
          <a:xfrm>
            <a:off x="20486370" y="412178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V2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1" name="Текстовое поле 30"/>
          <p:cNvSpPr txBox="1"/>
          <p:nvPr/>
        </p:nvSpPr>
        <p:spPr>
          <a:xfrm>
            <a:off x="17320895" y="743394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V3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20486370" y="7505700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V4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3" name="Текстовое поле 3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7" name="Текстовое поле 36"/>
          <p:cNvSpPr txBox="1"/>
          <p:nvPr/>
        </p:nvSpPr>
        <p:spPr>
          <a:xfrm>
            <a:off x="10868025" y="2623185"/>
            <a:ext cx="3006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 b="1">
                <a:latin typeface="Arial Black" panose="020B0A04020102020204" pitchFamily="34" charset="0"/>
                <a:cs typeface="Arial Black" panose="020B0A04020102020204" pitchFamily="34" charset="0"/>
              </a:rPr>
              <a:t>проект</a:t>
            </a:r>
            <a:endParaRPr lang="ru-RU" altLang="en-US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8" name="Текстовое поле 37"/>
          <p:cNvSpPr txBox="1"/>
          <p:nvPr/>
        </p:nvSpPr>
        <p:spPr>
          <a:xfrm>
            <a:off x="16979900" y="2623185"/>
            <a:ext cx="513334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5400">
                <a:latin typeface="+mj-lt"/>
                <a:cs typeface="+mj-lt"/>
              </a:rPr>
              <a:t>версии кода</a:t>
            </a:r>
            <a:endParaRPr lang="ru-RU" altLang="en-US" sz="5400">
              <a:latin typeface="+mj-lt"/>
              <a:cs typeface="+mj-lt"/>
            </a:endParaRPr>
          </a:p>
        </p:txBody>
      </p:sp>
      <p:sp>
        <p:nvSpPr>
          <p:cNvPr id="39" name="Текстовое поле 38"/>
          <p:cNvSpPr txBox="1"/>
          <p:nvPr/>
        </p:nvSpPr>
        <p:spPr>
          <a:xfrm>
            <a:off x="4970145" y="10170160"/>
            <a:ext cx="15178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>
                <a:latin typeface="+mj-lt"/>
                <a:cs typeface="+mj-lt"/>
              </a:rPr>
              <a:t>Как быть с версионированием?</a:t>
            </a:r>
            <a:endParaRPr lang="ru-RU" altLang="en-US" sz="7200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29" grpId="0"/>
      <p:bldP spid="30" grpId="0"/>
      <p:bldP spid="31" grpId="0"/>
      <p:bldP spid="32" grpId="0"/>
      <p:bldP spid="38" grpId="0"/>
      <p:bldP spid="29" grpId="1"/>
      <p:bldP spid="30" grpId="1"/>
      <p:bldP spid="31" grpId="1"/>
      <p:bldP spid="32" grpId="1"/>
      <p:bldP spid="38" grpId="1"/>
      <p:bldP spid="39" grpId="0"/>
      <p:bldP spid="3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862810" cy="1755140"/>
          </a:xfrm>
        </p:spPr>
        <p:txBody>
          <a:bodyPr/>
          <a:lstStyle/>
          <a:p>
            <a:r>
              <a:rPr lang="ru-RU" altLang="en-US" dirty="0"/>
              <a:t>Локальное хранилище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Изображение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18347690" y="354520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Изображение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2770" y="736155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Изображение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860" y="3473450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Изображение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860" y="736155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Текстовое поле 8"/>
          <p:cNvSpPr txBox="1"/>
          <p:nvPr/>
        </p:nvSpPr>
        <p:spPr>
          <a:xfrm>
            <a:off x="15123795" y="577786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V1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9737705" y="590486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V2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5250795" y="959421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V3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9737705" y="9665970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V4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4458950" y="2623185"/>
            <a:ext cx="6578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версии проекта</a:t>
            </a:r>
            <a:endParaRPr lang="ru-RU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862810" cy="1755140"/>
          </a:xfrm>
        </p:spPr>
        <p:txBody>
          <a:bodyPr/>
          <a:lstStyle/>
          <a:p>
            <a:r>
              <a:rPr lang="ru-RU" altLang="ru-RU" dirty="0"/>
              <a:t>Локальная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Текстовое поле 1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02" name="Изображение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0642283" y="584962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Изображение 111"/>
          <p:cNvPicPr/>
          <p:nvPr/>
        </p:nvPicPr>
        <p:blipFill>
          <a:blip r:embed="rId3"/>
          <a:stretch>
            <a:fillRect/>
          </a:stretch>
        </p:blipFill>
        <p:spPr>
          <a:xfrm>
            <a:off x="15323185" y="3617595"/>
            <a:ext cx="7487285" cy="6666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Стрелка вправо 6"/>
          <p:cNvSpPr/>
          <p:nvPr/>
        </p:nvSpPr>
        <p:spPr>
          <a:xfrm>
            <a:off x="13235305" y="6858000"/>
            <a:ext cx="1569085" cy="485775"/>
          </a:xfrm>
          <a:prstGeom prst="rightArrow">
            <a:avLst>
              <a:gd name="adj1" fmla="val 34117"/>
              <a:gd name="adj2" fmla="val 93202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851880" y="9090025"/>
            <a:ext cx="132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18923635" y="8009890"/>
            <a:ext cx="1152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V2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8851880" y="6929755"/>
            <a:ext cx="132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V3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898652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код</a:t>
            </a:r>
            <a:endParaRPr lang="ru-RU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575562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VCS</a:t>
            </a:r>
            <a:endParaRPr lang="en-US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9" name="Текстовое поле 38"/>
          <p:cNvSpPr txBox="1"/>
          <p:nvPr/>
        </p:nvSpPr>
        <p:spPr>
          <a:xfrm>
            <a:off x="4970145" y="10170160"/>
            <a:ext cx="15178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>
                <a:latin typeface="+mj-lt"/>
                <a:cs typeface="+mj-lt"/>
              </a:rPr>
              <a:t>А как быть если разработчик не один?</a:t>
            </a:r>
            <a:endParaRPr lang="ru-RU" altLang="en-US" sz="7200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16" grpId="0"/>
      <p:bldP spid="16" grpId="1"/>
      <p:bldP spid="39" grpId="0"/>
      <p:bldP spid="3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Централизованные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3" name="Изображение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20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Изображение 6"/>
          <p:cNvPicPr/>
          <p:nvPr/>
        </p:nvPicPr>
        <p:blipFill>
          <a:blip r:embed="rId1"/>
          <a:stretch>
            <a:fillRect/>
          </a:stretch>
        </p:blipFill>
        <p:spPr>
          <a:xfrm>
            <a:off x="9346565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Изображение 7"/>
          <p:cNvPicPr/>
          <p:nvPr/>
        </p:nvPicPr>
        <p:blipFill>
          <a:blip r:embed="rId1"/>
          <a:stretch>
            <a:fillRect/>
          </a:stretch>
        </p:blipFill>
        <p:spPr>
          <a:xfrm>
            <a:off x="1640332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Изображение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8986520" y="2393315"/>
            <a:ext cx="4616450" cy="3833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Двойная стрелка вверх/вниз 15"/>
          <p:cNvSpPr/>
          <p:nvPr/>
        </p:nvSpPr>
        <p:spPr>
          <a:xfrm rot="3240000">
            <a:off x="5706745" y="5133340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Двойная стрелка вверх/вниз 16"/>
          <p:cNvSpPr/>
          <p:nvPr/>
        </p:nvSpPr>
        <p:spPr>
          <a:xfrm>
            <a:off x="11219180" y="5868035"/>
            <a:ext cx="322580" cy="2729865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Двойная стрелка вверх/вниз 17"/>
          <p:cNvSpPr/>
          <p:nvPr/>
        </p:nvSpPr>
        <p:spPr>
          <a:xfrm rot="18360000">
            <a:off x="16652240" y="5061585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450080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Изображение 18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665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Изображение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736788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Изображение 114"/>
          <p:cNvPicPr/>
          <p:nvPr/>
        </p:nvPicPr>
        <p:blipFill>
          <a:blip r:embed="rId4"/>
          <a:stretch>
            <a:fillRect/>
          </a:stretch>
        </p:blipFill>
        <p:spPr>
          <a:xfrm>
            <a:off x="7906385" y="1169670"/>
            <a:ext cx="6397625" cy="6323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Изображение 115"/>
          <p:cNvPicPr/>
          <p:nvPr/>
        </p:nvPicPr>
        <p:blipFill>
          <a:blip r:embed="rId4"/>
          <a:stretch>
            <a:fillRect/>
          </a:stretch>
        </p:blipFill>
        <p:spPr>
          <a:xfrm rot="19320000">
            <a:off x="4873625" y="6409690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Изображение 20"/>
          <p:cNvPicPr/>
          <p:nvPr/>
        </p:nvPicPr>
        <p:blipFill>
          <a:blip r:embed="rId4"/>
          <a:stretch>
            <a:fillRect/>
          </a:stretch>
        </p:blipFill>
        <p:spPr>
          <a:xfrm>
            <a:off x="10514330" y="6442710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Изображение 21"/>
          <p:cNvPicPr/>
          <p:nvPr/>
        </p:nvPicPr>
        <p:blipFill>
          <a:blip r:embed="rId4"/>
          <a:stretch>
            <a:fillRect/>
          </a:stretch>
        </p:blipFill>
        <p:spPr>
          <a:xfrm rot="18840000">
            <a:off x="15900400" y="6207125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2999</Words>
  <Application>WPS Presentation</Application>
  <PresentationFormat>Произвольный</PresentationFormat>
  <Paragraphs>380</Paragraphs>
  <Slides>30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Cambria Math</vt:lpstr>
      <vt:lpstr>Microsoft YaHei</vt:lpstr>
      <vt:lpstr>Arial Unicode MS</vt:lpstr>
      <vt:lpstr>Consolas</vt:lpstr>
      <vt:lpstr>simple-light-2</vt:lpstr>
      <vt:lpstr>Вводная лекция</vt:lpstr>
      <vt:lpstr>Организационные вопросы</vt:lpstr>
      <vt:lpstr>Работа на семинарах</vt:lpstr>
      <vt:lpstr>Оценка за курс</vt:lpstr>
      <vt:lpstr>Основы Git</vt:lpstr>
      <vt:lpstr>Проблема</vt:lpstr>
      <vt:lpstr>Локальное хранилище</vt:lpstr>
      <vt:lpstr>Локальная VCS</vt:lpstr>
      <vt:lpstr>Централизованные VCS</vt:lpstr>
      <vt:lpstr>Распределенные VCS</vt:lpstr>
      <vt:lpstr>Git</vt:lpstr>
      <vt:lpstr>Структура репозитория</vt:lpstr>
      <vt:lpstr>Создание репозитория</vt:lpstr>
      <vt:lpstr>Запись изменений</vt:lpstr>
      <vt:lpstr>Запись изменений</vt:lpstr>
      <vt:lpstr>Удаленные репозитории</vt:lpstr>
      <vt:lpstr>Что такое ветка?</vt:lpstr>
      <vt:lpstr>Что такое ветка?</vt:lpstr>
      <vt:lpstr>Создание веток</vt:lpstr>
      <vt:lpstr>Работа с ветками</vt:lpstr>
      <vt:lpstr>Работа с ветками</vt:lpstr>
      <vt:lpstr>Работа с ветками</vt:lpstr>
      <vt:lpstr>Работа с ветками</vt:lpstr>
      <vt:lpstr>Слияние: git merge</vt:lpstr>
      <vt:lpstr>Пара слов о Python</vt:lpstr>
      <vt:lpstr>Основная информация</vt:lpstr>
      <vt:lpstr>Что пишут на Python?</vt:lpstr>
      <vt:lpstr>Зачем его учим мы?</vt:lpstr>
      <vt:lpstr>Зачем его учим мы?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</cp:lastModifiedBy>
  <cp:revision>458</cp:revision>
  <dcterms:created xsi:type="dcterms:W3CDTF">2023-09-07T15:23:00Z</dcterms:created>
  <dcterms:modified xsi:type="dcterms:W3CDTF">2023-09-07T22:49:24Z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1049-12.2.0.13201</vt:lpwstr>
  </property>
</Properties>
</file>