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7ccc94d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27ccc94d9_2_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27ccc94d9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d27ccc94d9_2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27ccc94d9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d27ccc94d9_2_2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27ccc94d9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d27ccc94d9_2_2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f5bcb6c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df5bcb6c5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f5bcb6c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df5bcb6c5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f5bcb6c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df5bcb6c5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27ccc94d9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d27ccc94d9_2_2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27ccc94d9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d27ccc94d9_2_2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27ccc94d9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d27ccc94d9_2_2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27ccc94d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27ccc94d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27ccc94d9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d27ccc94d9_2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27ccc94d9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d27ccc94d9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27ccc94d9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d27ccc94d9_2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27ccc94d9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d27ccc94d9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27ccc94d9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d27ccc94d9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27ccc94d9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d27ccc94d9_2_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27ccc94d9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d27ccc94d9_2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27ccc94d9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d27ccc94d9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7" name="Shape 57"/>
        <p:cNvGrpSpPr/>
        <p:nvPr/>
      </p:nvGrpSpPr>
      <p:grpSpPr>
        <a:xfrm>
          <a:off x="0" y="0"/>
          <a:ext cx="0" cy="0"/>
          <a:chOff x="0" y="0"/>
          <a:chExt cx="0" cy="0"/>
        </a:xfrm>
      </p:grpSpPr>
      <p:sp>
        <p:nvSpPr>
          <p:cNvPr id="58" name="Google Shape;58;p14"/>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 type="subTitle"/>
          </p:nvPr>
        </p:nvSpPr>
        <p:spPr>
          <a:xfrm>
            <a:off x="388080" y="1489680"/>
            <a:ext cx="8367840" cy="307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 type="body"/>
          </p:nvPr>
        </p:nvSpPr>
        <p:spPr>
          <a:xfrm>
            <a:off x="388080" y="1489680"/>
            <a:ext cx="836784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7"/>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0" name="Shape 70"/>
        <p:cNvGrpSpPr/>
        <p:nvPr/>
      </p:nvGrpSpPr>
      <p:grpSpPr>
        <a:xfrm>
          <a:off x="0" y="0"/>
          <a:ext cx="0" cy="0"/>
          <a:chOff x="0" y="0"/>
          <a:chExt cx="0" cy="0"/>
        </a:xfrm>
      </p:grpSpPr>
      <p:sp>
        <p:nvSpPr>
          <p:cNvPr id="71" name="Google Shape;71;p19"/>
          <p:cNvSpPr txBox="1"/>
          <p:nvPr>
            <p:ph idx="1" type="subTitle"/>
          </p:nvPr>
        </p:nvSpPr>
        <p:spPr>
          <a:xfrm>
            <a:off x="388080" y="457920"/>
            <a:ext cx="8367840" cy="318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0"/>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0"/>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20"/>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1"/>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2"/>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388080" y="148968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1" name="Shape 91"/>
        <p:cNvGrpSpPr/>
        <p:nvPr/>
      </p:nvGrpSpPr>
      <p:grpSpPr>
        <a:xfrm>
          <a:off x="0" y="0"/>
          <a:ext cx="0" cy="0"/>
          <a:chOff x="0" y="0"/>
          <a:chExt cx="0" cy="0"/>
        </a:xfrm>
      </p:grpSpPr>
      <p:sp>
        <p:nvSpPr>
          <p:cNvPr id="92" name="Google Shape;92;p24"/>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4"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25"/>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38808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32173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60469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38808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5" type="body"/>
          </p:nvPr>
        </p:nvSpPr>
        <p:spPr>
          <a:xfrm>
            <a:off x="32173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6" type="body"/>
          </p:nvPr>
        </p:nvSpPr>
        <p:spPr>
          <a:xfrm>
            <a:off x="60469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0" name="Shape 110"/>
        <p:cNvGrpSpPr/>
        <p:nvPr/>
      </p:nvGrpSpPr>
      <p:grpSpPr>
        <a:xfrm>
          <a:off x="0" y="0"/>
          <a:ext cx="0" cy="0"/>
          <a:chOff x="0" y="0"/>
          <a:chExt cx="0" cy="0"/>
        </a:xfrm>
      </p:grpSpPr>
      <p:sp>
        <p:nvSpPr>
          <p:cNvPr id="111" name="Google Shape;111;p27"/>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 type="body"/>
          </p:nvPr>
        </p:nvSpPr>
        <p:spPr>
          <a:xfrm>
            <a:off x="388080" y="1489680"/>
            <a:ext cx="836784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4" name="Shape 114"/>
        <p:cNvGrpSpPr/>
        <p:nvPr/>
      </p:nvGrpSpPr>
      <p:grpSpPr>
        <a:xfrm>
          <a:off x="0" y="0"/>
          <a:ext cx="0" cy="0"/>
          <a:chOff x="0" y="0"/>
          <a:chExt cx="0" cy="0"/>
        </a:xfrm>
      </p:grpSpPr>
      <p:sp>
        <p:nvSpPr>
          <p:cNvPr id="115" name="Google Shape;115;p29"/>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 type="subTitle"/>
          </p:nvPr>
        </p:nvSpPr>
        <p:spPr>
          <a:xfrm>
            <a:off x="388080" y="1489680"/>
            <a:ext cx="8367840" cy="307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0"/>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0"/>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1"/>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2"/>
          <p:cNvSpPr txBox="1"/>
          <p:nvPr>
            <p:ph idx="1" type="subTitle"/>
          </p:nvPr>
        </p:nvSpPr>
        <p:spPr>
          <a:xfrm>
            <a:off x="388080" y="457920"/>
            <a:ext cx="8367840" cy="318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3"/>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33"/>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3"/>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4"/>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3"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5"/>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3"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 type="body"/>
          </p:nvPr>
        </p:nvSpPr>
        <p:spPr>
          <a:xfrm>
            <a:off x="388080" y="148968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2"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7"/>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7"/>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7"/>
          <p:cNvSpPr txBox="1"/>
          <p:nvPr>
            <p:ph idx="4"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8"/>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 type="body"/>
          </p:nvPr>
        </p:nvSpPr>
        <p:spPr>
          <a:xfrm>
            <a:off x="38808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2" type="body"/>
          </p:nvPr>
        </p:nvSpPr>
        <p:spPr>
          <a:xfrm>
            <a:off x="32173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3" type="body"/>
          </p:nvPr>
        </p:nvSpPr>
        <p:spPr>
          <a:xfrm>
            <a:off x="60469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4" type="body"/>
          </p:nvPr>
        </p:nvSpPr>
        <p:spPr>
          <a:xfrm>
            <a:off x="38808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5" type="body"/>
          </p:nvPr>
        </p:nvSpPr>
        <p:spPr>
          <a:xfrm>
            <a:off x="32173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6" type="body"/>
          </p:nvPr>
        </p:nvSpPr>
        <p:spPr>
          <a:xfrm>
            <a:off x="60469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50" name="Shape 50"/>
        <p:cNvGrpSpPr/>
        <p:nvPr/>
      </p:nvGrpSpPr>
      <p:grpSpPr>
        <a:xfrm>
          <a:off x="0" y="0"/>
          <a:ext cx="0" cy="0"/>
          <a:chOff x="0" y="0"/>
          <a:chExt cx="0" cy="0"/>
        </a:xfrm>
      </p:grpSpPr>
      <p:sp>
        <p:nvSpPr>
          <p:cNvPr id="51" name="Google Shape;51;p13"/>
          <p:cNvSpPr/>
          <p:nvPr/>
        </p:nvSpPr>
        <p:spPr>
          <a:xfrm>
            <a:off x="1524960" y="672480"/>
            <a:ext cx="1081440" cy="1124640"/>
          </a:xfrm>
          <a:custGeom>
            <a:rect b="b" l="l" r="r" t="t"/>
            <a:pathLst>
              <a:path extrusionOk="0" h="44998" w="43265">
                <a:moveTo>
                  <a:pt x="0" y="44998"/>
                </a:moveTo>
                <a:lnTo>
                  <a:pt x="0" y="0"/>
                </a:lnTo>
                <a:lnTo>
                  <a:pt x="43265" y="0"/>
                </a:lnTo>
              </a:path>
            </a:pathLst>
          </a:custGeom>
          <a:noFill/>
          <a:ln cap="flat" cmpd="sng" w="28425">
            <a:solidFill>
              <a:schemeClr val="accent5"/>
            </a:solidFill>
            <a:prstDash val="solid"/>
            <a:miter lim="8000"/>
            <a:headEnd len="sm" w="sm" type="none"/>
            <a:tailEnd len="sm" w="sm" type="none"/>
          </a:ln>
        </p:spPr>
      </p:sp>
      <p:sp>
        <p:nvSpPr>
          <p:cNvPr id="52" name="Google Shape;52;p13"/>
          <p:cNvSpPr/>
          <p:nvPr/>
        </p:nvSpPr>
        <p:spPr>
          <a:xfrm rot="10800000">
            <a:off x="6537600" y="3343320"/>
            <a:ext cx="1081440" cy="1124640"/>
          </a:xfrm>
          <a:custGeom>
            <a:rect b="b" l="l" r="r" t="t"/>
            <a:pathLst>
              <a:path extrusionOk="0" h="44998" w="43265">
                <a:moveTo>
                  <a:pt x="0" y="44998"/>
                </a:moveTo>
                <a:lnTo>
                  <a:pt x="0" y="0"/>
                </a:lnTo>
                <a:lnTo>
                  <a:pt x="43265" y="0"/>
                </a:lnTo>
              </a:path>
            </a:pathLst>
          </a:custGeom>
          <a:noFill/>
          <a:ln cap="flat" cmpd="sng" w="28425">
            <a:solidFill>
              <a:schemeClr val="accent5"/>
            </a:solidFill>
            <a:prstDash val="solid"/>
            <a:miter lim="8000"/>
            <a:headEnd len="sm" w="sm" type="none"/>
            <a:tailEnd len="sm" w="sm" type="none"/>
          </a:ln>
        </p:spPr>
      </p:sp>
      <p:sp>
        <p:nvSpPr>
          <p:cNvPr id="53" name="Google Shape;53;p13"/>
          <p:cNvSpPr/>
          <p:nvPr/>
        </p:nvSpPr>
        <p:spPr>
          <a:xfrm>
            <a:off x="4359600" y="2817360"/>
            <a:ext cx="424440" cy="360"/>
          </a:xfrm>
          <a:custGeom>
            <a:rect b="b" l="l" r="r" t="t"/>
            <a:pathLst>
              <a:path extrusionOk="0" h="21600" w="21600">
                <a:moveTo>
                  <a:pt x="0" y="0"/>
                </a:moveTo>
                <a:lnTo>
                  <a:pt x="21600" y="21600"/>
                </a:lnTo>
              </a:path>
            </a:pathLst>
          </a:custGeom>
          <a:noFill/>
          <a:ln cap="flat" cmpd="sng" w="38150">
            <a:solidFill>
              <a:schemeClr val="accent4"/>
            </a:solidFill>
            <a:prstDash val="solid"/>
            <a:round/>
            <a:headEnd len="sm" w="sm" type="none"/>
            <a:tailEnd len="sm" w="sm" type="none"/>
          </a:ln>
        </p:spPr>
      </p:sp>
      <p:sp>
        <p:nvSpPr>
          <p:cNvPr id="54" name="Google Shape;54;p13"/>
          <p:cNvSpPr txBox="1"/>
          <p:nvPr>
            <p:ph type="title"/>
          </p:nvPr>
        </p:nvSpPr>
        <p:spPr>
          <a:xfrm>
            <a:off x="1680480" y="1189080"/>
            <a:ext cx="5783040" cy="145692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l"/>
              <a:t>‹#›</a:t>
            </a:fld>
            <a:endParaRPr>
              <a:solidFill>
                <a:srgbClr val="000000"/>
              </a:solidFill>
              <a:latin typeface="Times New Roman"/>
              <a:ea typeface="Times New Roman"/>
              <a:cs typeface="Times New Roman"/>
              <a:sym typeface="Times New Roman"/>
            </a:endParaRPr>
          </a:p>
        </p:txBody>
      </p:sp>
      <p:sp>
        <p:nvSpPr>
          <p:cNvPr id="56" name="Google Shape;56;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05" name="Shape 105"/>
        <p:cNvGrpSpPr/>
        <p:nvPr/>
      </p:nvGrpSpPr>
      <p:grpSpPr>
        <a:xfrm>
          <a:off x="0" y="0"/>
          <a:ext cx="0" cy="0"/>
          <a:chOff x="0" y="0"/>
          <a:chExt cx="0" cy="0"/>
        </a:xfrm>
      </p:grpSpPr>
      <p:sp>
        <p:nvSpPr>
          <p:cNvPr id="106" name="Google Shape;106;p26"/>
          <p:cNvSpPr/>
          <p:nvPr/>
        </p:nvSpPr>
        <p:spPr>
          <a:xfrm>
            <a:off x="492480" y="1260360"/>
            <a:ext cx="424440" cy="360"/>
          </a:xfrm>
          <a:custGeom>
            <a:rect b="b" l="l" r="r" t="t"/>
            <a:pathLst>
              <a:path extrusionOk="0" h="21600" w="21600">
                <a:moveTo>
                  <a:pt x="0" y="0"/>
                </a:moveTo>
                <a:lnTo>
                  <a:pt x="21600" y="21600"/>
                </a:lnTo>
              </a:path>
            </a:pathLst>
          </a:custGeom>
          <a:noFill/>
          <a:ln cap="flat" cmpd="sng" w="38150">
            <a:solidFill>
              <a:schemeClr val="accent4"/>
            </a:solidFill>
            <a:prstDash val="solid"/>
            <a:round/>
            <a:headEnd len="sm" w="sm" type="none"/>
            <a:tailEnd len="sm" w="sm" type="none"/>
          </a:ln>
        </p:spPr>
      </p:sp>
      <p:sp>
        <p:nvSpPr>
          <p:cNvPr id="107" name="Google Shape;107;p26"/>
          <p:cNvSpPr txBox="1"/>
          <p:nvPr>
            <p:ph type="title"/>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8" name="Google Shape;108;p26"/>
          <p:cNvSpPr txBox="1"/>
          <p:nvPr>
            <p:ph idx="1" type="body"/>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9" name="Google Shape;109;p2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l"/>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hyperlink" Target="https://youtu.be/igCKZrqw36M"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19.jpg"/><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11.jpg"/><Relationship Id="rId5"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22.jpg"/><Relationship Id="rId5"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https://drive.google.com/file/d/1DbWlSPGup9mlT3PHgdxl5zoYciXEAWQK/view?usp=sharing" TargetMode="External"/><Relationship Id="rId4" Type="http://schemas.openxmlformats.org/officeDocument/2006/relationships/hyperlink" Target="https://drive.google.com/file/d/1TsRC-eNnLpJGpc_qHR0y5PZFkCORCG0W/view?usp=sharing" TargetMode="External"/><Relationship Id="rId5" Type="http://schemas.openxmlformats.org/officeDocument/2006/relationships/hyperlink" Target="https://docs.google.com/spreadsheets/d/1r21z_Zy2JyDoz6Ji9C6OQ7mUni_oWBiGu9VtMLd8CkA/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hyperlink" Target="https://4epal13033sms.blogspot.com" TargetMode="External"/><Relationship Id="rId4" Type="http://schemas.openxmlformats.org/officeDocument/2006/relationships/hyperlink" Target="https://github.com/4epal/4epal13033sms" TargetMode="External"/><Relationship Id="rId5" Type="http://schemas.openxmlformats.org/officeDocument/2006/relationships/hyperlink" Target="https://docs.google.com/presentation/d/1yrBbwsUl_hnjs4iAWuM_MUxSz5hgsWv4IDmRkH-tSgo/edit" TargetMode="External"/><Relationship Id="rId6" Type="http://schemas.openxmlformats.org/officeDocument/2006/relationships/hyperlink" Target="https://youtu.be/igCKZrqw36M" TargetMode="External"/><Relationship Id="rId7" Type="http://schemas.openxmlformats.org/officeDocument/2006/relationships/hyperlink" Target="https://youtu.be/igCKZrqw36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nvSpPr>
        <p:spPr>
          <a:xfrm>
            <a:off x="258120" y="550800"/>
            <a:ext cx="8520120" cy="151776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l" sz="4000" u="none" cap="none" strike="noStrike">
                <a:solidFill>
                  <a:srgbClr val="FFFFFF"/>
                </a:solidFill>
                <a:latin typeface="Roboto Slab"/>
                <a:ea typeface="Roboto Slab"/>
                <a:cs typeface="Roboto Slab"/>
                <a:sym typeface="Roboto Slab"/>
              </a:rPr>
              <a:t>Εφαρμογή για αποστολή κωδικών sms για μετακινήσεις</a:t>
            </a:r>
            <a:endParaRPr b="0" i="0" sz="4000" u="none" cap="none" strike="noStrike">
              <a:solidFill>
                <a:srgbClr val="000000"/>
              </a:solidFill>
              <a:latin typeface="Arial"/>
              <a:ea typeface="Arial"/>
              <a:cs typeface="Arial"/>
              <a:sym typeface="Arial"/>
            </a:endParaRPr>
          </a:p>
        </p:txBody>
      </p:sp>
      <p:sp>
        <p:nvSpPr>
          <p:cNvPr id="163" name="Google Shape;163;p39"/>
          <p:cNvSpPr txBox="1"/>
          <p:nvPr/>
        </p:nvSpPr>
        <p:spPr>
          <a:xfrm>
            <a:off x="419040" y="2175480"/>
            <a:ext cx="8520120" cy="79236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l" sz="2400" u="none" cap="none" strike="noStrike">
                <a:solidFill>
                  <a:srgbClr val="8BC34A"/>
                </a:solidFill>
                <a:latin typeface="Roboto Slab"/>
                <a:ea typeface="Roboto Slab"/>
                <a:cs typeface="Roboto Slab"/>
                <a:sym typeface="Roboto Slab"/>
              </a:rPr>
              <a:t>Βοηθώντας τον Ομηρο</a:t>
            </a:r>
            <a:endParaRPr b="0" i="0" sz="2400" u="none" cap="none" strike="noStrike">
              <a:latin typeface="Arial"/>
              <a:ea typeface="Arial"/>
              <a:cs typeface="Arial"/>
              <a:sym typeface="Arial"/>
            </a:endParaRPr>
          </a:p>
        </p:txBody>
      </p:sp>
      <p:pic>
        <p:nvPicPr>
          <p:cNvPr id="164" name="Google Shape;164;p39"/>
          <p:cNvPicPr preferRelativeResize="0"/>
          <p:nvPr/>
        </p:nvPicPr>
        <p:blipFill rotWithShape="1">
          <a:blip r:embed="rId3">
            <a:alphaModFix/>
          </a:blip>
          <a:srcRect b="0" l="0" r="0" t="0"/>
          <a:stretch/>
        </p:blipFill>
        <p:spPr>
          <a:xfrm>
            <a:off x="3685888" y="2809051"/>
            <a:ext cx="1772225" cy="1387125"/>
          </a:xfrm>
          <a:prstGeom prst="rect">
            <a:avLst/>
          </a:prstGeom>
          <a:noFill/>
          <a:ln>
            <a:noFill/>
          </a:ln>
        </p:spPr>
      </p:pic>
      <p:pic>
        <p:nvPicPr>
          <p:cNvPr id="165" name="Google Shape;165;p39"/>
          <p:cNvPicPr preferRelativeResize="0"/>
          <p:nvPr/>
        </p:nvPicPr>
        <p:blipFill>
          <a:blip r:embed="rId4">
            <a:alphaModFix/>
          </a:blip>
          <a:stretch>
            <a:fillRect/>
          </a:stretch>
        </p:blipFill>
        <p:spPr>
          <a:xfrm>
            <a:off x="2279050" y="4196175"/>
            <a:ext cx="4238625" cy="7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8"/>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Blocks(4)</a:t>
            </a:r>
            <a:endParaRPr b="0" sz="3000" strike="noStrike">
              <a:solidFill>
                <a:srgbClr val="000000"/>
              </a:solidFill>
              <a:latin typeface="Arial"/>
              <a:ea typeface="Arial"/>
              <a:cs typeface="Arial"/>
              <a:sym typeface="Arial"/>
            </a:endParaRPr>
          </a:p>
        </p:txBody>
      </p:sp>
      <p:sp>
        <p:nvSpPr>
          <p:cNvPr id="228" name="Google Shape;228;p48"/>
          <p:cNvSpPr txBox="1"/>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Με το κλείσε, κλείνουμε την εφαρμογή, με το Ναι στέλνουμε το μήνυμα, με το Όχι ανοίγουμε ξανά την λίστα για επιλογή.</a:t>
            </a:r>
            <a:endParaRPr b="0" sz="1800" strike="noStrike">
              <a:solidFill>
                <a:srgbClr val="000000"/>
              </a:solidFill>
              <a:latin typeface="Arial"/>
              <a:ea typeface="Arial"/>
              <a:cs typeface="Arial"/>
              <a:sym typeface="Arial"/>
            </a:endParaRPr>
          </a:p>
        </p:txBody>
      </p:sp>
      <p:pic>
        <p:nvPicPr>
          <p:cNvPr id="229" name="Google Shape;229;p48"/>
          <p:cNvPicPr preferRelativeResize="0"/>
          <p:nvPr/>
        </p:nvPicPr>
        <p:blipFill rotWithShape="1">
          <a:blip r:embed="rId3">
            <a:alphaModFix/>
          </a:blip>
          <a:srcRect b="0" l="0" r="0" t="0"/>
          <a:stretch/>
        </p:blipFill>
        <p:spPr>
          <a:xfrm>
            <a:off x="2514240" y="2571840"/>
            <a:ext cx="3952440" cy="2571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9"/>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Σχόλια</a:t>
            </a:r>
            <a:endParaRPr b="0" sz="3000" strike="noStrike">
              <a:solidFill>
                <a:srgbClr val="000000"/>
              </a:solidFill>
              <a:latin typeface="Arial"/>
              <a:ea typeface="Arial"/>
              <a:cs typeface="Arial"/>
              <a:sym typeface="Arial"/>
            </a:endParaRPr>
          </a:p>
        </p:txBody>
      </p:sp>
      <p:sp>
        <p:nvSpPr>
          <p:cNvPr id="235" name="Google Shape;235;p49"/>
          <p:cNvSpPr txBox="1"/>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Η λίστα είναι βέλτιστη λύση. Έχουμε και ηχητική επιβεβαίωση.</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lang="el" sz="1800" strike="noStrike">
                <a:solidFill>
                  <a:srgbClr val="FFFFFF"/>
                </a:solidFill>
                <a:latin typeface="Roboto"/>
                <a:ea typeface="Roboto"/>
                <a:cs typeface="Roboto"/>
                <a:sym typeface="Roboto"/>
              </a:rPr>
              <a:t>Η ενημέρωση των κωδικών από έγγραφο του Google, απαλλάσσει τους χρήστες από συχνές αναβαθμίσεις της εφαρμογής και πιθανόν από εσφαλμένους κωδικούς αν αμελήσουν  η δεν μπορέσουν να κάνουν την αναβάθμιση. Απαιτεί όμως σύνδεση με το Ιντερνετ.</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l" sz="3600" strike="noStrike">
                <a:solidFill>
                  <a:srgbClr val="FFFFFF"/>
                </a:solidFill>
                <a:latin typeface="Arial"/>
                <a:ea typeface="Arial"/>
                <a:cs typeface="Arial"/>
                <a:sym typeface="Arial"/>
              </a:rPr>
              <a:t>Βίντεο επίδειξης:</a:t>
            </a:r>
            <a:endParaRPr b="0" sz="3600" strike="noStrike">
              <a:solidFill>
                <a:srgbClr val="FFFFFF"/>
              </a:solidFill>
              <a:latin typeface="Arial"/>
              <a:ea typeface="Arial"/>
              <a:cs typeface="Arial"/>
              <a:sym typeface="Arial"/>
            </a:endParaRPr>
          </a:p>
        </p:txBody>
      </p:sp>
      <p:sp>
        <p:nvSpPr>
          <p:cNvPr id="241" name="Google Shape;241;p50"/>
          <p:cNvSpPr txBox="1"/>
          <p:nvPr/>
        </p:nvSpPr>
        <p:spPr>
          <a:xfrm>
            <a:off x="388080" y="1489680"/>
            <a:ext cx="8367840" cy="3078720"/>
          </a:xfrm>
          <a:prstGeom prst="rect">
            <a:avLst/>
          </a:prstGeom>
          <a:noFill/>
          <a:ln>
            <a:noFill/>
          </a:ln>
        </p:spPr>
        <p:txBody>
          <a:bodyPr anchorCtr="0" anchor="t" bIns="0" lIns="0" spcFirstLastPara="1" rIns="0" wrap="square" tIns="0">
            <a:normAutofit/>
          </a:bodyPr>
          <a:lstStyle/>
          <a:p>
            <a:pPr indent="-283995" lvl="0" marL="432000" marR="0" rtl="0" algn="l">
              <a:spcBef>
                <a:spcPts val="0"/>
              </a:spcBef>
              <a:spcAft>
                <a:spcPts val="0"/>
              </a:spcAft>
              <a:buClr>
                <a:srgbClr val="000000"/>
              </a:buClr>
              <a:buSzPts val="630"/>
              <a:buFont typeface="Noto Sans Symbols"/>
              <a:buNone/>
            </a:pPr>
            <a:r>
              <a:t/>
            </a:r>
            <a:endParaRPr b="0" sz="1400" strike="noStrike">
              <a:solidFill>
                <a:srgbClr val="000000"/>
              </a:solidFill>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el" sz="1400" u="sng" strike="noStrike">
                <a:solidFill>
                  <a:srgbClr val="000000"/>
                </a:solidFill>
                <a:latin typeface="Arial"/>
                <a:ea typeface="Arial"/>
                <a:cs typeface="Arial"/>
                <a:sym typeface="Arial"/>
                <a:hlinkClick r:id="rId3">
                  <a:extLst>
                    <a:ext uri="{A12FA001-AC4F-418D-AE19-62706E023703}">
                      <ahyp:hlinkClr val="tx"/>
                    </a:ext>
                  </a:extLst>
                </a:hlinkClick>
              </a:rPr>
              <a:t>https://youtu.be/igCKZrqw36M</a:t>
            </a:r>
            <a:endParaRPr b="0" sz="1400" strike="noStrike">
              <a:solidFill>
                <a:srgbClr val="000000"/>
              </a:solidFill>
              <a:latin typeface="Arial"/>
              <a:ea typeface="Arial"/>
              <a:cs typeface="Arial"/>
              <a:sym typeface="Arial"/>
            </a:endParaRPr>
          </a:p>
        </p:txBody>
      </p:sp>
      <p:pic>
        <p:nvPicPr>
          <p:cNvPr id="242" name="Google Shape;242;p50"/>
          <p:cNvPicPr preferRelativeResize="0"/>
          <p:nvPr/>
        </p:nvPicPr>
        <p:blipFill rotWithShape="1">
          <a:blip r:embed="rId4">
            <a:alphaModFix/>
          </a:blip>
          <a:srcRect b="0" l="0" r="0" t="0"/>
          <a:stretch/>
        </p:blipFill>
        <p:spPr>
          <a:xfrm>
            <a:off x="3544200" y="1584000"/>
            <a:ext cx="1999800" cy="3028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1"/>
          <p:cNvSpPr txBox="1"/>
          <p:nvPr/>
        </p:nvSpPr>
        <p:spPr>
          <a:xfrm>
            <a:off x="388080" y="457920"/>
            <a:ext cx="836790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l" sz="3000">
                <a:solidFill>
                  <a:srgbClr val="FFFFFF"/>
                </a:solidFill>
                <a:latin typeface="Roboto Slab"/>
                <a:ea typeface="Roboto Slab"/>
                <a:cs typeface="Roboto Slab"/>
                <a:sym typeface="Roboto Slab"/>
              </a:rPr>
              <a:t>Κατασκευή (1)</a:t>
            </a:r>
            <a:endParaRPr b="0" sz="3000" strike="noStrike">
              <a:solidFill>
                <a:srgbClr val="000000"/>
              </a:solidFill>
              <a:latin typeface="Arial"/>
              <a:ea typeface="Arial"/>
              <a:cs typeface="Arial"/>
              <a:sym typeface="Arial"/>
            </a:endParaRPr>
          </a:p>
        </p:txBody>
      </p:sp>
      <p:sp>
        <p:nvSpPr>
          <p:cNvPr id="248" name="Google Shape;248;p51"/>
          <p:cNvSpPr txBox="1"/>
          <p:nvPr/>
        </p:nvSpPr>
        <p:spPr>
          <a:xfrm>
            <a:off x="388055" y="1445405"/>
            <a:ext cx="8367900" cy="3078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49" name="Google Shape;249;p51"/>
          <p:cNvPicPr preferRelativeResize="0"/>
          <p:nvPr/>
        </p:nvPicPr>
        <p:blipFill>
          <a:blip r:embed="rId3">
            <a:alphaModFix/>
          </a:blip>
          <a:stretch>
            <a:fillRect/>
          </a:stretch>
        </p:blipFill>
        <p:spPr>
          <a:xfrm>
            <a:off x="282075" y="1844875"/>
            <a:ext cx="2814075" cy="2110548"/>
          </a:xfrm>
          <a:prstGeom prst="rect">
            <a:avLst/>
          </a:prstGeom>
          <a:noFill/>
          <a:ln>
            <a:noFill/>
          </a:ln>
        </p:spPr>
      </p:pic>
      <p:pic>
        <p:nvPicPr>
          <p:cNvPr id="250" name="Google Shape;250;p51"/>
          <p:cNvPicPr preferRelativeResize="0"/>
          <p:nvPr/>
        </p:nvPicPr>
        <p:blipFill>
          <a:blip r:embed="rId4">
            <a:alphaModFix/>
          </a:blip>
          <a:stretch>
            <a:fillRect/>
          </a:stretch>
        </p:blipFill>
        <p:spPr>
          <a:xfrm>
            <a:off x="3276726" y="1844875"/>
            <a:ext cx="2814075" cy="2110548"/>
          </a:xfrm>
          <a:prstGeom prst="rect">
            <a:avLst/>
          </a:prstGeom>
          <a:noFill/>
          <a:ln>
            <a:noFill/>
          </a:ln>
        </p:spPr>
      </p:pic>
      <p:pic>
        <p:nvPicPr>
          <p:cNvPr id="251" name="Google Shape;251;p51"/>
          <p:cNvPicPr preferRelativeResize="0"/>
          <p:nvPr/>
        </p:nvPicPr>
        <p:blipFill>
          <a:blip r:embed="rId5">
            <a:alphaModFix/>
          </a:blip>
          <a:stretch>
            <a:fillRect/>
          </a:stretch>
        </p:blipFill>
        <p:spPr>
          <a:xfrm>
            <a:off x="6190550" y="1844869"/>
            <a:ext cx="2814075" cy="21105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2"/>
          <p:cNvSpPr txBox="1"/>
          <p:nvPr/>
        </p:nvSpPr>
        <p:spPr>
          <a:xfrm>
            <a:off x="388080" y="457920"/>
            <a:ext cx="836790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l" sz="3000">
                <a:solidFill>
                  <a:srgbClr val="FFFFFF"/>
                </a:solidFill>
                <a:latin typeface="Roboto Slab"/>
                <a:ea typeface="Roboto Slab"/>
                <a:cs typeface="Roboto Slab"/>
                <a:sym typeface="Roboto Slab"/>
              </a:rPr>
              <a:t>Κατασκευή (2)</a:t>
            </a:r>
            <a:endParaRPr b="0" sz="3000" strike="noStrike">
              <a:solidFill>
                <a:srgbClr val="000000"/>
              </a:solidFill>
              <a:latin typeface="Arial"/>
              <a:ea typeface="Arial"/>
              <a:cs typeface="Arial"/>
              <a:sym typeface="Arial"/>
            </a:endParaRPr>
          </a:p>
        </p:txBody>
      </p:sp>
      <p:sp>
        <p:nvSpPr>
          <p:cNvPr id="257" name="Google Shape;257;p52"/>
          <p:cNvSpPr txBox="1"/>
          <p:nvPr/>
        </p:nvSpPr>
        <p:spPr>
          <a:xfrm>
            <a:off x="388080" y="1489680"/>
            <a:ext cx="8367900" cy="3078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58" name="Google Shape;258;p52"/>
          <p:cNvPicPr preferRelativeResize="0"/>
          <p:nvPr/>
        </p:nvPicPr>
        <p:blipFill rotWithShape="1">
          <a:blip r:embed="rId3">
            <a:alphaModFix/>
          </a:blip>
          <a:srcRect b="0" l="0" r="0" t="0"/>
          <a:stretch/>
        </p:blipFill>
        <p:spPr>
          <a:xfrm>
            <a:off x="177100" y="1524475"/>
            <a:ext cx="2680428" cy="2010301"/>
          </a:xfrm>
          <a:prstGeom prst="rect">
            <a:avLst/>
          </a:prstGeom>
          <a:noFill/>
          <a:ln>
            <a:noFill/>
          </a:ln>
        </p:spPr>
      </p:pic>
      <p:pic>
        <p:nvPicPr>
          <p:cNvPr id="259" name="Google Shape;259;p52"/>
          <p:cNvPicPr preferRelativeResize="0"/>
          <p:nvPr/>
        </p:nvPicPr>
        <p:blipFill rotWithShape="1">
          <a:blip r:embed="rId4">
            <a:alphaModFix/>
          </a:blip>
          <a:srcRect b="0" l="0" r="0" t="0"/>
          <a:stretch/>
        </p:blipFill>
        <p:spPr>
          <a:xfrm>
            <a:off x="3231812" y="1524475"/>
            <a:ext cx="2680428" cy="2010321"/>
          </a:xfrm>
          <a:prstGeom prst="rect">
            <a:avLst/>
          </a:prstGeom>
          <a:noFill/>
          <a:ln>
            <a:noFill/>
          </a:ln>
        </p:spPr>
      </p:pic>
      <p:pic>
        <p:nvPicPr>
          <p:cNvPr id="260" name="Google Shape;260;p52"/>
          <p:cNvPicPr preferRelativeResize="0"/>
          <p:nvPr/>
        </p:nvPicPr>
        <p:blipFill>
          <a:blip r:embed="rId5">
            <a:alphaModFix/>
          </a:blip>
          <a:stretch>
            <a:fillRect/>
          </a:stretch>
        </p:blipFill>
        <p:spPr>
          <a:xfrm>
            <a:off x="6228275" y="1557075"/>
            <a:ext cx="2680428" cy="20103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3"/>
          <p:cNvSpPr txBox="1"/>
          <p:nvPr/>
        </p:nvSpPr>
        <p:spPr>
          <a:xfrm>
            <a:off x="388080" y="457920"/>
            <a:ext cx="836790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l" sz="3000">
                <a:solidFill>
                  <a:srgbClr val="FFFFFF"/>
                </a:solidFill>
                <a:latin typeface="Roboto Slab"/>
                <a:ea typeface="Roboto Slab"/>
                <a:cs typeface="Roboto Slab"/>
                <a:sym typeface="Roboto Slab"/>
              </a:rPr>
              <a:t>Κατασκευή (3)</a:t>
            </a:r>
            <a:endParaRPr b="0" sz="3000" strike="noStrike">
              <a:solidFill>
                <a:srgbClr val="000000"/>
              </a:solidFill>
              <a:latin typeface="Arial"/>
              <a:ea typeface="Arial"/>
              <a:cs typeface="Arial"/>
              <a:sym typeface="Arial"/>
            </a:endParaRPr>
          </a:p>
        </p:txBody>
      </p:sp>
      <p:sp>
        <p:nvSpPr>
          <p:cNvPr id="266" name="Google Shape;266;p53"/>
          <p:cNvSpPr txBox="1"/>
          <p:nvPr/>
        </p:nvSpPr>
        <p:spPr>
          <a:xfrm>
            <a:off x="388080" y="1489680"/>
            <a:ext cx="8367900" cy="3078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67" name="Google Shape;267;p53"/>
          <p:cNvPicPr preferRelativeResize="0"/>
          <p:nvPr/>
        </p:nvPicPr>
        <p:blipFill>
          <a:blip r:embed="rId3">
            <a:alphaModFix/>
          </a:blip>
          <a:stretch>
            <a:fillRect/>
          </a:stretch>
        </p:blipFill>
        <p:spPr>
          <a:xfrm>
            <a:off x="82825" y="1785837"/>
            <a:ext cx="2981299" cy="2235974"/>
          </a:xfrm>
          <a:prstGeom prst="rect">
            <a:avLst/>
          </a:prstGeom>
          <a:noFill/>
          <a:ln>
            <a:noFill/>
          </a:ln>
        </p:spPr>
      </p:pic>
      <p:pic>
        <p:nvPicPr>
          <p:cNvPr id="268" name="Google Shape;268;p53"/>
          <p:cNvPicPr preferRelativeResize="0"/>
          <p:nvPr/>
        </p:nvPicPr>
        <p:blipFill>
          <a:blip r:embed="rId4">
            <a:alphaModFix/>
          </a:blip>
          <a:stretch>
            <a:fillRect/>
          </a:stretch>
        </p:blipFill>
        <p:spPr>
          <a:xfrm>
            <a:off x="3181787" y="1785825"/>
            <a:ext cx="2922276" cy="2191699"/>
          </a:xfrm>
          <a:prstGeom prst="rect">
            <a:avLst/>
          </a:prstGeom>
          <a:noFill/>
          <a:ln>
            <a:noFill/>
          </a:ln>
        </p:spPr>
      </p:pic>
      <p:pic>
        <p:nvPicPr>
          <p:cNvPr id="269" name="Google Shape;269;p53"/>
          <p:cNvPicPr preferRelativeResize="0"/>
          <p:nvPr/>
        </p:nvPicPr>
        <p:blipFill>
          <a:blip r:embed="rId5">
            <a:alphaModFix/>
          </a:blip>
          <a:stretch>
            <a:fillRect/>
          </a:stretch>
        </p:blipFill>
        <p:spPr>
          <a:xfrm>
            <a:off x="6221725" y="1807975"/>
            <a:ext cx="2922276" cy="2191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4"/>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l" sz="2200" strike="noStrike">
                <a:solidFill>
                  <a:srgbClr val="000000"/>
                </a:solidFill>
                <a:latin typeface="Arial"/>
                <a:ea typeface="Arial"/>
                <a:cs typeface="Arial"/>
                <a:sym typeface="Arial"/>
              </a:rPr>
              <a:t>Συντελεστές</a:t>
            </a:r>
            <a:endParaRPr b="0" sz="2200" strike="noStrike">
              <a:solidFill>
                <a:srgbClr val="000000"/>
              </a:solidFill>
              <a:latin typeface="Arial"/>
              <a:ea typeface="Arial"/>
              <a:cs typeface="Arial"/>
              <a:sym typeface="Arial"/>
            </a:endParaRPr>
          </a:p>
        </p:txBody>
      </p:sp>
      <p:sp>
        <p:nvSpPr>
          <p:cNvPr id="275" name="Google Shape;275;p54"/>
          <p:cNvSpPr txBox="1"/>
          <p:nvPr/>
        </p:nvSpPr>
        <p:spPr>
          <a:xfrm>
            <a:off x="388080" y="1728000"/>
            <a:ext cx="8367840" cy="3078720"/>
          </a:xfrm>
          <a:prstGeom prst="rect">
            <a:avLst/>
          </a:prstGeom>
          <a:noFill/>
          <a:ln>
            <a:noFill/>
          </a:ln>
        </p:spPr>
        <p:txBody>
          <a:bodyPr anchorCtr="0" anchor="t" bIns="0" lIns="0" spcFirstLastPara="1" rIns="0" wrap="square" tIns="0">
            <a:normAutofit fontScale="62500" lnSpcReduction="20000"/>
          </a:bodyPr>
          <a:lstStyle/>
          <a:p>
            <a:pPr indent="-321171" lvl="0" marL="432000" marR="0" rtl="0" algn="l">
              <a:lnSpc>
                <a:spcPct val="115000"/>
              </a:lnSpc>
              <a:spcBef>
                <a:spcPts val="0"/>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Καθηγητής : Τσάμπρας Λάμπρος</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Μαθητές :</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Χριστόφορος Καραπάνος</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Γκοροβέλλι Αννα</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Μπουγάς Ανδρέας</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Απόστολος Ζέρβας </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Μπαλαλά Ελένη</a:t>
            </a:r>
            <a:endParaRPr b="0" sz="1800" strike="noStrike">
              <a:solidFill>
                <a:srgbClr val="000000"/>
              </a:solidFill>
              <a:latin typeface="Arial"/>
              <a:ea typeface="Arial"/>
              <a:cs typeface="Arial"/>
              <a:sym typeface="Arial"/>
            </a:endParaRPr>
          </a:p>
          <a:p>
            <a:pPr indent="-321171" lvl="0" marL="432000" marR="0" rtl="0" algn="l">
              <a:spcBef>
                <a:spcPts val="1417"/>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Λ</a:t>
            </a:r>
            <a:r>
              <a:rPr lang="el" sz="1800">
                <a:solidFill>
                  <a:srgbClr val="FFFFFF"/>
                </a:solidFill>
                <a:latin typeface="Roboto"/>
                <a:ea typeface="Roboto"/>
                <a:cs typeface="Roboto"/>
                <a:sym typeface="Roboto"/>
              </a:rPr>
              <a:t>ύ</a:t>
            </a:r>
            <a:r>
              <a:rPr b="0" lang="el" sz="1800" strike="noStrike">
                <a:solidFill>
                  <a:srgbClr val="FFFFFF"/>
                </a:solidFill>
                <a:latin typeface="Roboto"/>
                <a:ea typeface="Roboto"/>
                <a:cs typeface="Roboto"/>
                <a:sym typeface="Roboto"/>
              </a:rPr>
              <a:t>σσ</a:t>
            </a:r>
            <a:r>
              <a:rPr lang="el" sz="1800">
                <a:solidFill>
                  <a:srgbClr val="FFFFFF"/>
                </a:solidFill>
                <a:latin typeface="Roboto"/>
                <a:ea typeface="Roboto"/>
                <a:cs typeface="Roboto"/>
                <a:sym typeface="Roboto"/>
              </a:rPr>
              <a:t>α</a:t>
            </a:r>
            <a:r>
              <a:rPr b="0" lang="el" sz="1800" strike="noStrike">
                <a:solidFill>
                  <a:srgbClr val="FFFFFF"/>
                </a:solidFill>
                <a:latin typeface="Roboto"/>
                <a:ea typeface="Roboto"/>
                <a:cs typeface="Roboto"/>
                <a:sym typeface="Roboto"/>
              </a:rPr>
              <a:t>ρη Αλεξάνδρα</a:t>
            </a:r>
            <a:endParaRPr b="0" sz="1800" strike="noStrike">
              <a:solidFill>
                <a:srgbClr val="000000"/>
              </a:solidFill>
              <a:latin typeface="Arial"/>
              <a:ea typeface="Arial"/>
              <a:cs typeface="Arial"/>
              <a:sym typeface="Arial"/>
            </a:endParaRPr>
          </a:p>
          <a:p>
            <a:pPr indent="-321170" lvl="0" marL="431999" marR="0" rtl="0" algn="l">
              <a:spcBef>
                <a:spcPts val="1417"/>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Παπαδόπουλος Νικόλαος</a:t>
            </a:r>
            <a:endParaRPr b="0" sz="1800" strike="noStrike">
              <a:solidFill>
                <a:srgbClr val="FFFFFF"/>
              </a:solidFill>
              <a:latin typeface="Roboto"/>
              <a:ea typeface="Roboto"/>
              <a:cs typeface="Roboto"/>
              <a:sym typeface="Roboto"/>
            </a:endParaRPr>
          </a:p>
          <a:p>
            <a:pPr indent="-360461" lvl="0" marL="432000" marR="0" rtl="0" algn="l">
              <a:spcBef>
                <a:spcPts val="1417"/>
              </a:spcBef>
              <a:spcAft>
                <a:spcPts val="0"/>
              </a:spcAft>
              <a:buClr>
                <a:srgbClr val="FFFFFF"/>
              </a:buClr>
              <a:buSzPct val="100000"/>
              <a:buFont typeface="Roboto"/>
              <a:buChar char="●"/>
            </a:pPr>
            <a:r>
              <a:rPr lang="el" sz="1800">
                <a:solidFill>
                  <a:srgbClr val="FFFFFF"/>
                </a:solidFill>
                <a:latin typeface="Roboto"/>
                <a:ea typeface="Roboto"/>
                <a:cs typeface="Roboto"/>
                <a:sym typeface="Roboto"/>
              </a:rPr>
              <a:t>Τσατσαδάκης Μιχαήλ</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5"/>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Βοηθητικό υλικό</a:t>
            </a:r>
            <a:endParaRPr b="0" sz="3000" strike="noStrike">
              <a:solidFill>
                <a:srgbClr val="000000"/>
              </a:solidFill>
              <a:latin typeface="Arial"/>
              <a:ea typeface="Arial"/>
              <a:cs typeface="Arial"/>
              <a:sym typeface="Arial"/>
            </a:endParaRPr>
          </a:p>
        </p:txBody>
      </p:sp>
      <p:sp>
        <p:nvSpPr>
          <p:cNvPr id="281" name="Google Shape;281;p55"/>
          <p:cNvSpPr txBox="1"/>
          <p:nvPr/>
        </p:nvSpPr>
        <p:spPr>
          <a:xfrm>
            <a:off x="388080" y="1489680"/>
            <a:ext cx="8367840" cy="3078720"/>
          </a:xfrm>
          <a:prstGeom prst="rect">
            <a:avLst/>
          </a:prstGeom>
          <a:noFill/>
          <a:ln>
            <a:noFill/>
          </a:ln>
        </p:spPr>
        <p:txBody>
          <a:bodyPr anchorCtr="0" anchor="t" bIns="91425" lIns="91425" spcFirstLastPara="1" rIns="91425" wrap="square" tIns="91425">
            <a:normAutofit fontScale="77500"/>
          </a:bodyPr>
          <a:lstStyle/>
          <a:p>
            <a:pPr indent="-313807" lvl="0" marL="457200" marR="0" rtl="0" algn="l">
              <a:lnSpc>
                <a:spcPct val="115000"/>
              </a:lnSpc>
              <a:spcBef>
                <a:spcPts val="0"/>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Το σχέδιο της εφαρμογής</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3">
                  <a:extLst>
                    <a:ext uri="{A12FA001-AC4F-418D-AE19-62706E023703}">
                      <ahyp:hlinkClr val="tx"/>
                    </a:ext>
                  </a:extLst>
                </a:hlinkClick>
              </a:rPr>
              <a:t>https://drive.google.com/file/d/1DbWlSPGup9mlT3PHgdxl5zoYciXEAWQK/view?usp=sharing</a:t>
            </a:r>
            <a:endParaRPr b="0" sz="1800" strike="noStrike">
              <a:solidFill>
                <a:srgbClr val="000000"/>
              </a:solidFill>
              <a:latin typeface="Arial"/>
              <a:ea typeface="Arial"/>
              <a:cs typeface="Arial"/>
              <a:sym typeface="Arial"/>
            </a:endParaRPr>
          </a:p>
          <a:p>
            <a:pPr indent="-313807"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Η εφαρμογή</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strike="noStrike">
                <a:solidFill>
                  <a:srgbClr val="FFFFFF"/>
                </a:solidFill>
                <a:latin typeface="Roboto"/>
                <a:ea typeface="Roboto"/>
                <a:cs typeface="Roboto"/>
                <a:sym typeface="Roboto"/>
              </a:rPr>
              <a:t> </a:t>
            </a:r>
            <a:r>
              <a:rPr b="0" lang="el" sz="1800" u="sng" strike="noStrike">
                <a:solidFill>
                  <a:srgbClr val="8BC34A"/>
                </a:solidFill>
                <a:latin typeface="Roboto"/>
                <a:ea typeface="Roboto"/>
                <a:cs typeface="Roboto"/>
                <a:sym typeface="Roboto"/>
                <a:hlinkClick r:id="rId4">
                  <a:extLst>
                    <a:ext uri="{A12FA001-AC4F-418D-AE19-62706E023703}">
                      <ahyp:hlinkClr val="tx"/>
                    </a:ext>
                  </a:extLst>
                </a:hlinkClick>
              </a:rPr>
              <a:t>https://drive.google.com/file/d/1TsRC-eNnLpJGpc_qHR0y5PZFkCORCG0W/view?usp=sharing</a:t>
            </a:r>
            <a:endParaRPr b="0" sz="1800" strike="noStrike">
              <a:solidFill>
                <a:srgbClr val="000000"/>
              </a:solidFill>
              <a:latin typeface="Arial"/>
              <a:ea typeface="Arial"/>
              <a:cs typeface="Arial"/>
              <a:sym typeface="Arial"/>
            </a:endParaRPr>
          </a:p>
          <a:p>
            <a:pPr indent="-313807"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Οι τρέχοντες κωδικοί για μετακινήσεις</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5">
                  <a:extLst>
                    <a:ext uri="{A12FA001-AC4F-418D-AE19-62706E023703}">
                      <ahyp:hlinkClr val="tx"/>
                    </a:ext>
                  </a:extLst>
                </a:hlinkClick>
              </a:rPr>
              <a:t>https://docs.google.com/spreadsheets/d/1r21z_Zy2JyDoz6Ji9C6OQ7mUni_oWBiGu9VtMLd8CkA/edit?usp=sharing</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6"/>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Περισσότερο υλικό</a:t>
            </a:r>
            <a:endParaRPr b="0" sz="3000" strike="noStrike">
              <a:solidFill>
                <a:srgbClr val="000000"/>
              </a:solidFill>
              <a:latin typeface="Arial"/>
              <a:ea typeface="Arial"/>
              <a:cs typeface="Arial"/>
              <a:sym typeface="Arial"/>
            </a:endParaRPr>
          </a:p>
        </p:txBody>
      </p:sp>
      <p:sp>
        <p:nvSpPr>
          <p:cNvPr id="287" name="Google Shape;287;p56"/>
          <p:cNvSpPr txBox="1"/>
          <p:nvPr/>
        </p:nvSpPr>
        <p:spPr>
          <a:xfrm>
            <a:off x="388080" y="1489680"/>
            <a:ext cx="8367840" cy="3078720"/>
          </a:xfrm>
          <a:prstGeom prst="rect">
            <a:avLst/>
          </a:prstGeom>
          <a:noFill/>
          <a:ln>
            <a:noFill/>
          </a:ln>
        </p:spPr>
        <p:txBody>
          <a:bodyPr anchorCtr="0" anchor="t" bIns="91425" lIns="91425" spcFirstLastPara="1" rIns="91425" wrap="square" tIns="91425">
            <a:normAutofit fontScale="77500" lnSpcReduction="10000"/>
          </a:bodyPr>
          <a:lstStyle/>
          <a:p>
            <a:pPr indent="-317182" lvl="0" marL="457200" marR="0" rtl="0" algn="l">
              <a:lnSpc>
                <a:spcPct val="115000"/>
              </a:lnSpc>
              <a:spcBef>
                <a:spcPts val="0"/>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Ιστολόγιο</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3">
                  <a:extLst>
                    <a:ext uri="{A12FA001-AC4F-418D-AE19-62706E023703}">
                      <ahyp:hlinkClr val="tx"/>
                    </a:ext>
                  </a:extLst>
                </a:hlinkClick>
              </a:rPr>
              <a:t>https://4epal13033sms.blogspot.com</a:t>
            </a:r>
            <a:endParaRPr b="0" sz="1800" strike="noStrike">
              <a:solidFill>
                <a:srgbClr val="000000"/>
              </a:solidFill>
              <a:latin typeface="Arial"/>
              <a:ea typeface="Arial"/>
              <a:cs typeface="Arial"/>
              <a:sym typeface="Arial"/>
            </a:endParaRPr>
          </a:p>
          <a:p>
            <a:pPr indent="-301369"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GitHub</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4">
                  <a:extLst>
                    <a:ext uri="{A12FA001-AC4F-418D-AE19-62706E023703}">
                      <ahyp:hlinkClr val="tx"/>
                    </a:ext>
                  </a:extLst>
                </a:hlinkClick>
              </a:rPr>
              <a:t>https://github.com/4epal/4epal13033sms</a:t>
            </a:r>
            <a:endParaRPr b="0" sz="1800" strike="noStrike">
              <a:solidFill>
                <a:srgbClr val="000000"/>
              </a:solidFill>
              <a:latin typeface="Arial"/>
              <a:ea typeface="Arial"/>
              <a:cs typeface="Arial"/>
              <a:sym typeface="Arial"/>
            </a:endParaRPr>
          </a:p>
          <a:p>
            <a:pPr indent="-301369"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Παρουσίαση</a:t>
            </a:r>
            <a:endParaRPr b="0" sz="1800" strike="noStrike">
              <a:solidFill>
                <a:srgbClr val="000000"/>
              </a:solidFill>
              <a:latin typeface="Arial"/>
              <a:ea typeface="Arial"/>
              <a:cs typeface="Arial"/>
              <a:sym typeface="Arial"/>
            </a:endParaRPr>
          </a:p>
          <a:p>
            <a:pPr indent="0" lvl="0" marL="0" rtl="0" algn="ctr">
              <a:spcBef>
                <a:spcPts val="0"/>
              </a:spcBef>
              <a:spcAft>
                <a:spcPts val="0"/>
              </a:spcAft>
              <a:buNone/>
            </a:pPr>
            <a:r>
              <a:rPr b="0" lang="el" sz="1800" strike="noStrike">
                <a:solidFill>
                  <a:srgbClr val="000000"/>
                </a:solidFill>
                <a:latin typeface="Arial"/>
                <a:ea typeface="Arial"/>
                <a:cs typeface="Arial"/>
                <a:sym typeface="Arial"/>
              </a:rPr>
              <a:t>     </a:t>
            </a:r>
            <a:r>
              <a:rPr lang="el" sz="1726" u="sng">
                <a:solidFill>
                  <a:schemeClr val="hlink"/>
                </a:solidFill>
                <a:latin typeface="Roboto Slab"/>
                <a:ea typeface="Roboto Slab"/>
                <a:cs typeface="Roboto Slab"/>
                <a:sym typeface="Roboto Slab"/>
                <a:hlinkClick r:id="rId5"/>
              </a:rPr>
              <a:t>https://docs.google.com/presentation/d/1yrBbwsUl_hnjs4iAWuM_MUxSz5hgsWv4IDmRkH-tSgo/edit</a:t>
            </a:r>
            <a:endParaRPr b="0" sz="335" strike="noStrike">
              <a:solidFill>
                <a:srgbClr val="000000"/>
              </a:solidFill>
              <a:latin typeface="Arial"/>
              <a:ea typeface="Arial"/>
              <a:cs typeface="Arial"/>
              <a:sym typeface="Arial"/>
            </a:endParaRPr>
          </a:p>
          <a:p>
            <a:pPr indent="-317182" lvl="0" marL="457200" marR="0" rtl="0" algn="l">
              <a:lnSpc>
                <a:spcPct val="115000"/>
              </a:lnSpc>
              <a:spcBef>
                <a:spcPts val="1199"/>
              </a:spcBef>
              <a:spcAft>
                <a:spcPts val="0"/>
              </a:spcAft>
              <a:buSzPct val="100000"/>
              <a:buChar char="●"/>
            </a:pPr>
            <a:r>
              <a:rPr lang="el" sz="1800">
                <a:solidFill>
                  <a:srgbClr val="FFFFFF"/>
                </a:solidFill>
              </a:rPr>
              <a:t>Βίντεο</a:t>
            </a:r>
            <a:r>
              <a:rPr lang="el" sz="1800"/>
              <a:t> </a:t>
            </a:r>
            <a:r>
              <a:rPr lang="el" u="sng">
                <a:solidFill>
                  <a:srgbClr val="8BC34A"/>
                </a:solidFill>
                <a:hlinkClick r:id="rId6">
                  <a:extLst>
                    <a:ext uri="{A12FA001-AC4F-418D-AE19-62706E023703}">
                      <ahyp:hlinkClr val="tx"/>
                    </a:ext>
                  </a:extLst>
                </a:hlinkClick>
              </a:rPr>
              <a:t>ht</a:t>
            </a:r>
            <a:r>
              <a:rPr lang="el" sz="1616" u="sng">
                <a:solidFill>
                  <a:srgbClr val="8BC34A"/>
                </a:solidFill>
                <a:hlinkClick r:id="rId7">
                  <a:extLst>
                    <a:ext uri="{A12FA001-AC4F-418D-AE19-62706E023703}">
                      <ahyp:hlinkClr val="tx"/>
                    </a:ext>
                  </a:extLst>
                </a:hlinkClick>
              </a:rPr>
              <a:t>tps://youtu.be/igCKZrqw36M</a:t>
            </a:r>
            <a:endParaRPr sz="2016">
              <a:solidFill>
                <a:srgbClr val="8BC34A"/>
              </a:solidFill>
            </a:endParaRPr>
          </a:p>
          <a:p>
            <a:pPr indent="0" lvl="0" marL="0" marR="0" rtl="0" algn="l">
              <a:lnSpc>
                <a:spcPct val="115000"/>
              </a:lnSpc>
              <a:spcBef>
                <a:spcPts val="1199"/>
              </a:spcBef>
              <a:spcAft>
                <a:spcPts val="0"/>
              </a:spcAft>
              <a:buNone/>
            </a:pPr>
            <a:r>
              <a:rPr lang="el" sz="2016">
                <a:solidFill>
                  <a:srgbClr val="8BC34A"/>
                </a:solidFill>
              </a:rPr>
              <a:t>         https://youtu.be/WAHg0bgowLs</a:t>
            </a:r>
            <a:endParaRPr sz="2016">
              <a:solidFill>
                <a:srgbClr val="8BC34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7"/>
          <p:cNvSpPr txBox="1"/>
          <p:nvPr>
            <p:ph type="title"/>
          </p:nvPr>
        </p:nvSpPr>
        <p:spPr>
          <a:xfrm>
            <a:off x="388080" y="457920"/>
            <a:ext cx="8367900" cy="68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93" name="Google Shape;293;p57"/>
          <p:cNvSpPr txBox="1"/>
          <p:nvPr>
            <p:ph idx="1" type="body"/>
          </p:nvPr>
        </p:nvSpPr>
        <p:spPr>
          <a:xfrm>
            <a:off x="388080" y="1489680"/>
            <a:ext cx="8367900" cy="30786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lang="el" sz="4800">
                <a:solidFill>
                  <a:srgbClr val="FFFFFF"/>
                </a:solidFill>
              </a:rPr>
              <a:t>Σας Ευχαριστούμε !</a:t>
            </a:r>
            <a:endParaRPr sz="4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0"/>
          <p:cNvSpPr txBox="1"/>
          <p:nvPr/>
        </p:nvSpPr>
        <p:spPr>
          <a:xfrm>
            <a:off x="1680480" y="343080"/>
            <a:ext cx="5783040" cy="14569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l" sz="3600" u="none" cap="none" strike="noStrike">
                <a:solidFill>
                  <a:srgbClr val="127622"/>
                </a:solidFill>
                <a:latin typeface="Arial"/>
                <a:ea typeface="Arial"/>
                <a:cs typeface="Arial"/>
                <a:sym typeface="Arial"/>
              </a:rPr>
              <a:t>ΙΔΕΑ</a:t>
            </a:r>
            <a:endParaRPr b="0" i="0" sz="3600" u="none" cap="none" strike="noStrike">
              <a:solidFill>
                <a:srgbClr val="127622"/>
              </a:solidFill>
              <a:latin typeface="Arial"/>
              <a:ea typeface="Arial"/>
              <a:cs typeface="Arial"/>
              <a:sym typeface="Arial"/>
            </a:endParaRPr>
          </a:p>
        </p:txBody>
      </p:sp>
      <p:sp>
        <p:nvSpPr>
          <p:cNvPr id="171" name="Google Shape;171;p40"/>
          <p:cNvSpPr txBox="1"/>
          <p:nvPr/>
        </p:nvSpPr>
        <p:spPr>
          <a:xfrm>
            <a:off x="1728000" y="1656000"/>
            <a:ext cx="4896000" cy="2736000"/>
          </a:xfrm>
          <a:prstGeom prst="rect">
            <a:avLst/>
          </a:prstGeom>
          <a:noFill/>
          <a:ln>
            <a:noFill/>
          </a:ln>
        </p:spPr>
        <p:txBody>
          <a:bodyPr anchorCtr="0" anchor="t" bIns="0" lIns="0" spcFirstLastPara="1" rIns="0" wrap="square" tIns="0">
            <a:normAutofit lnSpcReduction="20000"/>
          </a:bodyPr>
          <a:lstStyle/>
          <a:p>
            <a:pPr indent="-337601" lvl="0" marL="432000" marR="0" rtl="0" algn="l">
              <a:spcBef>
                <a:spcPts val="0"/>
              </a:spcBef>
              <a:spcAft>
                <a:spcPts val="0"/>
              </a:spcAft>
              <a:buClr>
                <a:srgbClr val="000000"/>
              </a:buClr>
              <a:buSzPts val="630"/>
              <a:buFont typeface="Noto Sans Symbols"/>
              <a:buChar char="●"/>
            </a:pPr>
            <a:r>
              <a:rPr b="0" i="0" lang="el" sz="1400" u="none" cap="none" strike="noStrike">
                <a:solidFill>
                  <a:srgbClr val="FFFFFF"/>
                </a:solidFill>
                <a:latin typeface="Arial"/>
                <a:ea typeface="Arial"/>
                <a:cs typeface="Arial"/>
                <a:sym typeface="Arial"/>
              </a:rPr>
              <a:t>Πως θα βοηθούσαμε τον Όμηρο αν ερχόταν στην σύγχρονη εποχή και μάλιστα μέσα στην καραντίνα για τον κορωνοϊό; Πως θα μπορούσε να μετακινηθεί εκτός του σπιτιού που θα τον φιλοξενούσε; Επιχειρούμε να τον βοηθήσουμε με την συνδρομή της τεχνολογίας και εκμεταλευόμενοι την τεχνητή νοημοσύνη να μπορεί να λύσει το πρόβλημα της μετακίνησής του με απλό τρόπο. Φυσικά θα διευκολυνθούμε και όλοι εμείς οι υπόλοιποι.</a:t>
            </a:r>
            <a:endParaRPr b="0" i="0" sz="1400" u="none" cap="none" strike="noStrike">
              <a:solidFill>
                <a:srgbClr val="000000"/>
              </a:solidFill>
              <a:latin typeface="Arial"/>
              <a:ea typeface="Arial"/>
              <a:cs typeface="Arial"/>
              <a:sym typeface="Arial"/>
            </a:endParaRPr>
          </a:p>
          <a:p>
            <a:pPr indent="-337601" lvl="0" marL="432000" marR="0" rtl="0" algn="l">
              <a:spcBef>
                <a:spcPts val="1417"/>
              </a:spcBef>
              <a:spcAft>
                <a:spcPts val="0"/>
              </a:spcAft>
              <a:buClr>
                <a:srgbClr val="000000"/>
              </a:buClr>
              <a:buSzPts val="630"/>
              <a:buFont typeface="Noto Sans Symbols"/>
              <a:buChar char="●"/>
            </a:pPr>
            <a:r>
              <a:rPr b="0" i="0" lang="el" sz="1400" u="none" cap="none" strike="noStrike">
                <a:solidFill>
                  <a:srgbClr val="FFFFFF"/>
                </a:solidFill>
                <a:latin typeface="Arial"/>
                <a:ea typeface="Arial"/>
                <a:cs typeface="Arial"/>
                <a:sym typeface="Arial"/>
              </a:rPr>
              <a:t>Η ομάδα μας θα δημιουργήσει μια εφαρμογή για κινητά με την βοήθεια του ανοικτού περιβάλλοντος MIT APP INVENTOR, μαζί με το δωρεάν application voice access που κάνει χρήση τεχνητής νοημοσύνης για αναγνώριση φωνητικών εντολών, και πώς αυτές αντιστοιχούν στα κατάλληλα κουμπιά χειρισμού της εφαρμογής μας</a:t>
            </a:r>
            <a:endParaRPr b="0" i="0" sz="1400" u="none" cap="none" strike="noStrike">
              <a:solidFill>
                <a:srgbClr val="000000"/>
              </a:solidFill>
              <a:latin typeface="Arial"/>
              <a:ea typeface="Arial"/>
              <a:cs typeface="Arial"/>
              <a:sym typeface="Arial"/>
            </a:endParaRPr>
          </a:p>
        </p:txBody>
      </p:sp>
      <p:pic>
        <p:nvPicPr>
          <p:cNvPr id="172" name="Google Shape;172;p40"/>
          <p:cNvPicPr preferRelativeResize="0"/>
          <p:nvPr/>
        </p:nvPicPr>
        <p:blipFill rotWithShape="1">
          <a:blip r:embed="rId3">
            <a:alphaModFix/>
          </a:blip>
          <a:srcRect b="0" l="0" r="0" t="0"/>
          <a:stretch/>
        </p:blipFill>
        <p:spPr>
          <a:xfrm>
            <a:off x="6612480" y="542880"/>
            <a:ext cx="2496600" cy="1329120"/>
          </a:xfrm>
          <a:prstGeom prst="rect">
            <a:avLst/>
          </a:prstGeom>
          <a:noFill/>
          <a:ln>
            <a:noFill/>
          </a:ln>
        </p:spPr>
      </p:pic>
      <p:pic>
        <p:nvPicPr>
          <p:cNvPr id="173" name="Google Shape;173;p40"/>
          <p:cNvPicPr preferRelativeResize="0"/>
          <p:nvPr/>
        </p:nvPicPr>
        <p:blipFill rotWithShape="1">
          <a:blip r:embed="rId4">
            <a:alphaModFix/>
          </a:blip>
          <a:srcRect b="0" l="0" r="0" t="0"/>
          <a:stretch/>
        </p:blipFill>
        <p:spPr>
          <a:xfrm>
            <a:off x="314280" y="3096000"/>
            <a:ext cx="1269720" cy="1599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1"/>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l" sz="3600" u="none" cap="none" strike="noStrike">
                <a:solidFill>
                  <a:srgbClr val="FFFFFF"/>
                </a:solidFill>
                <a:latin typeface="Arial"/>
                <a:ea typeface="Arial"/>
                <a:cs typeface="Arial"/>
                <a:sym typeface="Arial"/>
              </a:rPr>
              <a:t>Στόχος</a:t>
            </a:r>
            <a:endParaRPr b="0" i="0" sz="3600" u="none" cap="none" strike="noStrike">
              <a:solidFill>
                <a:srgbClr val="FFFFFF"/>
              </a:solidFill>
              <a:latin typeface="Arial"/>
              <a:ea typeface="Arial"/>
              <a:cs typeface="Arial"/>
              <a:sym typeface="Arial"/>
            </a:endParaRPr>
          </a:p>
        </p:txBody>
      </p:sp>
      <p:sp>
        <p:nvSpPr>
          <p:cNvPr id="179" name="Google Shape;179;p41"/>
          <p:cNvSpPr txBox="1"/>
          <p:nvPr/>
        </p:nvSpPr>
        <p:spPr>
          <a:xfrm>
            <a:off x="388080" y="1489680"/>
            <a:ext cx="5011920" cy="307872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810"/>
              <a:buFont typeface="Noto Sans Symbols"/>
              <a:buChar char="●"/>
            </a:pPr>
            <a:r>
              <a:rPr b="0" i="0" lang="el" sz="1800" u="none" cap="none" strike="noStrike">
                <a:solidFill>
                  <a:srgbClr val="FFFFFF"/>
                </a:solidFill>
                <a:latin typeface="Roboto"/>
                <a:ea typeface="Roboto"/>
                <a:cs typeface="Roboto"/>
                <a:sym typeface="Roboto"/>
              </a:rPr>
              <a:t>Διευκόλυνση αποστολής μηνυμάτων sms για μετακίνηση στην καραντίνα coVid19 ειδικά σε άτομα μεγάλης ηλικίας και μικρής εξοικείωσης με τις ηλεκτρονικές φορητές συσκευές. Χρησιμεύει ακόμα και σε άτομα ΑΜΕΑ  (π.χ. άτομα με προβλήματα όρασης) που μπορούν να μετακινούνται, ενώ δυσκολεύονται να χειριστούν κινητό.</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2"/>
          <p:cNvSpPr txBox="1"/>
          <p:nvPr/>
        </p:nvSpPr>
        <p:spPr>
          <a:xfrm>
            <a:off x="388080" y="457920"/>
            <a:ext cx="8367840" cy="685800"/>
          </a:xfrm>
          <a:prstGeom prst="rect">
            <a:avLst/>
          </a:prstGeom>
          <a:noFill/>
          <a:ln>
            <a:noFill/>
          </a:ln>
        </p:spPr>
        <p:txBody>
          <a:bodyPr anchorCtr="0" anchor="b" bIns="91425" lIns="91425" spcFirstLastPara="1" rIns="91425" wrap="square" tIns="91425">
            <a:normAutofit fontScale="89000"/>
          </a:bodyPr>
          <a:lstStyle/>
          <a:p>
            <a:pPr indent="0" lvl="0" marL="0" marR="0" rtl="0" algn="l">
              <a:lnSpc>
                <a:spcPct val="100000"/>
              </a:lnSpc>
              <a:spcBef>
                <a:spcPts val="0"/>
              </a:spcBef>
              <a:spcAft>
                <a:spcPts val="0"/>
              </a:spcAft>
              <a:buNone/>
            </a:pPr>
            <a:r>
              <a:rPr b="1" i="0" lang="el" sz="3000" u="none" cap="none" strike="noStrike">
                <a:solidFill>
                  <a:srgbClr val="FFFFFF"/>
                </a:solidFill>
                <a:latin typeface="Roboto Slab"/>
                <a:ea typeface="Roboto Slab"/>
                <a:cs typeface="Roboto Slab"/>
                <a:sym typeface="Roboto Slab"/>
              </a:rPr>
              <a:t>Εργαλεία</a:t>
            </a:r>
            <a:endParaRPr b="0" i="0" sz="3000" u="none" cap="none" strike="noStrike">
              <a:solidFill>
                <a:srgbClr val="000000"/>
              </a:solidFill>
              <a:latin typeface="Arial"/>
              <a:ea typeface="Arial"/>
              <a:cs typeface="Arial"/>
              <a:sym typeface="Arial"/>
            </a:endParaRPr>
          </a:p>
        </p:txBody>
      </p:sp>
      <p:sp>
        <p:nvSpPr>
          <p:cNvPr id="185" name="Google Shape;185;p42"/>
          <p:cNvSpPr txBox="1"/>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l" sz="1800" u="none" cap="none" strike="noStrike">
                <a:solidFill>
                  <a:srgbClr val="FFFFFF"/>
                </a:solidFill>
                <a:latin typeface="Roboto"/>
                <a:ea typeface="Roboto"/>
                <a:cs typeface="Roboto"/>
                <a:sym typeface="Roboto"/>
              </a:rPr>
              <a:t>MIT APP INVENTOR</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1800" u="none" cap="none" strike="noStrike">
                <a:solidFill>
                  <a:srgbClr val="FFFFFF"/>
                </a:solidFill>
                <a:latin typeface="Roboto"/>
                <a:ea typeface="Roboto"/>
                <a:cs typeface="Roboto"/>
                <a:sym typeface="Roboto"/>
              </a:rPr>
              <a:t>VOICE ACCESS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86" name="Google Shape;186;p42"/>
          <p:cNvPicPr preferRelativeResize="0"/>
          <p:nvPr/>
        </p:nvPicPr>
        <p:blipFill rotWithShape="1">
          <a:blip r:embed="rId3">
            <a:alphaModFix/>
          </a:blip>
          <a:srcRect b="0" l="0" r="0" t="0"/>
          <a:stretch/>
        </p:blipFill>
        <p:spPr>
          <a:xfrm>
            <a:off x="3431520" y="781200"/>
            <a:ext cx="2552400" cy="1790280"/>
          </a:xfrm>
          <a:prstGeom prst="rect">
            <a:avLst/>
          </a:prstGeom>
          <a:noFill/>
          <a:ln>
            <a:noFill/>
          </a:ln>
        </p:spPr>
      </p:pic>
      <p:pic>
        <p:nvPicPr>
          <p:cNvPr id="187" name="Google Shape;187;p42"/>
          <p:cNvPicPr preferRelativeResize="0"/>
          <p:nvPr/>
        </p:nvPicPr>
        <p:blipFill rotWithShape="1">
          <a:blip r:embed="rId4">
            <a:alphaModFix/>
          </a:blip>
          <a:srcRect b="0" l="0" r="0" t="0"/>
          <a:stretch/>
        </p:blipFill>
        <p:spPr>
          <a:xfrm>
            <a:off x="3959640" y="2766600"/>
            <a:ext cx="1496160" cy="1496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3"/>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l" sz="3000" u="none" cap="none" strike="noStrike">
                <a:solidFill>
                  <a:srgbClr val="FFFFFF"/>
                </a:solidFill>
                <a:latin typeface="Roboto Slab"/>
                <a:ea typeface="Roboto Slab"/>
                <a:cs typeface="Roboto Slab"/>
                <a:sym typeface="Roboto Slab"/>
              </a:rPr>
              <a:t>Σχεδιασμός</a:t>
            </a:r>
            <a:endParaRPr b="0" i="0" sz="3000" u="none" cap="none" strike="noStrike">
              <a:solidFill>
                <a:srgbClr val="000000"/>
              </a:solidFill>
              <a:latin typeface="Arial"/>
              <a:ea typeface="Arial"/>
              <a:cs typeface="Arial"/>
              <a:sym typeface="Arial"/>
            </a:endParaRPr>
          </a:p>
        </p:txBody>
      </p:sp>
      <p:sp>
        <p:nvSpPr>
          <p:cNvPr id="193" name="Google Shape;193;p43"/>
          <p:cNvSpPr txBox="1"/>
          <p:nvPr/>
        </p:nvSpPr>
        <p:spPr>
          <a:xfrm>
            <a:off x="298080" y="1152360"/>
            <a:ext cx="3909600" cy="3838320"/>
          </a:xfrm>
          <a:prstGeom prst="rect">
            <a:avLst/>
          </a:prstGeom>
          <a:noFill/>
          <a:ln>
            <a:noFill/>
          </a:ln>
        </p:spPr>
        <p:txBody>
          <a:bodyPr anchorCtr="0" anchor="t" bIns="91425" lIns="91425" spcFirstLastPara="1" rIns="91425" wrap="square" tIns="91425">
            <a:normAutofit fontScale="26000"/>
          </a:bodyPr>
          <a:lstStyle/>
          <a:p>
            <a:pPr indent="0" lvl="0" marL="0" marR="0" rtl="0" algn="l">
              <a:lnSpc>
                <a:spcPct val="115000"/>
              </a:lnSpc>
              <a:spcBef>
                <a:spcPts val="0"/>
              </a:spcBef>
              <a:spcAft>
                <a:spcPts val="0"/>
              </a:spcAft>
              <a:buNone/>
            </a:pPr>
            <a:r>
              <a:rPr b="0" i="0" lang="el" sz="4492" u="none" cap="none" strike="noStrike">
                <a:solidFill>
                  <a:srgbClr val="FFFFFF"/>
                </a:solidFill>
                <a:latin typeface="Roboto"/>
                <a:ea typeface="Roboto"/>
                <a:cs typeface="Roboto"/>
                <a:sym typeface="Roboto"/>
              </a:rPr>
              <a:t>Χρησιμοποιούμε την αρχαία Ελληνική  </a:t>
            </a:r>
            <a:endParaRPr b="0" i="0" sz="4492"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4492" u="none" cap="none" strike="noStrike">
                <a:solidFill>
                  <a:srgbClr val="FFFFFF"/>
                </a:solidFill>
                <a:latin typeface="Roboto"/>
                <a:ea typeface="Roboto"/>
                <a:cs typeface="Roboto"/>
                <a:sym typeface="Roboto"/>
              </a:rPr>
              <a:t>Χρειαζόμαστε λίστα στοιχείων (ListPicker) με τίτλο ¨Αποκρίνετε εν λόγον¨ με στοιχεία της λίστας  που τα διαβάζει από ενημερωμένο και μεταφρασμένο στα αρχαία έγγραφο Google. </a:t>
            </a:r>
            <a:endParaRPr b="0" i="0" sz="4492"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4492" u="none" cap="none" strike="noStrike">
                <a:solidFill>
                  <a:srgbClr val="FFFFFF"/>
                </a:solidFill>
                <a:latin typeface="Roboto"/>
                <a:ea typeface="Roboto"/>
                <a:cs typeface="Roboto"/>
                <a:sym typeface="Roboto"/>
              </a:rPr>
              <a:t>Μετά την επιλογή από τη λίστα, μας απαγγέλει το τι  επιλέξαμε και μας ρωτά αν συμφωνούμε. Με ναι στέλνει το μήνυμα, με κλείσε κλείνει την εφαρμογή ενώ με Οχι ανοίγει τη λίστα να ξαναεπιλέξουμε</a:t>
            </a:r>
            <a:endParaRPr b="0" i="0" sz="4492"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4492" u="none" cap="none" strike="noStrike">
                <a:solidFill>
                  <a:srgbClr val="FFFFFF"/>
                </a:solidFill>
                <a:latin typeface="Roboto"/>
                <a:ea typeface="Roboto"/>
                <a:cs typeface="Roboto"/>
                <a:sym typeface="Roboto"/>
              </a:rPr>
              <a:t>  Μαζί με τη βιβλιοθήκη texting από τη συλλογή social για την αποστολή sms, χρησιμοποιούμε και την βιβλιοθήκη TextToSpeech για να ακούμε στο ηχείο τι επιλέξαμε καθώς και τη βιβλιοθήκη Web ώστε να διαβάσουμε το εγγραφο της Google που έχει τις επικαιροποιημένες επιλογές κωδικών μετακίνησης</a:t>
            </a:r>
            <a:endParaRPr b="0" i="0" sz="4492" u="none" cap="none" strike="noStrike">
              <a:solidFill>
                <a:srgbClr val="000000"/>
              </a:solidFill>
              <a:latin typeface="Arial"/>
              <a:ea typeface="Arial"/>
              <a:cs typeface="Arial"/>
              <a:sym typeface="Arial"/>
            </a:endParaRPr>
          </a:p>
        </p:txBody>
      </p:sp>
      <p:pic>
        <p:nvPicPr>
          <p:cNvPr id="194" name="Google Shape;194;p43"/>
          <p:cNvPicPr preferRelativeResize="0"/>
          <p:nvPr/>
        </p:nvPicPr>
        <p:blipFill rotWithShape="1">
          <a:blip r:embed="rId3">
            <a:alphaModFix/>
          </a:blip>
          <a:srcRect b="0" l="0" r="0" t="0"/>
          <a:stretch/>
        </p:blipFill>
        <p:spPr>
          <a:xfrm>
            <a:off x="6715800" y="0"/>
            <a:ext cx="2338200" cy="4817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4"/>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l" sz="2200" u="none" cap="none" strike="noStrike">
                <a:solidFill>
                  <a:srgbClr val="FFFFFF"/>
                </a:solidFill>
                <a:latin typeface="Arial"/>
                <a:ea typeface="Arial"/>
                <a:cs typeface="Arial"/>
                <a:sym typeface="Arial"/>
              </a:rPr>
              <a:t>Επικαιροποίηση των κωδικών μετακίνησης:</a:t>
            </a:r>
            <a:br>
              <a:rPr b="0" i="0" lang="el" sz="1800" u="none" cap="none" strike="noStrike"/>
            </a:br>
            <a:r>
              <a:rPr b="0" i="0" lang="el" sz="2200" u="none" cap="none" strike="noStrike">
                <a:solidFill>
                  <a:srgbClr val="FFFFFF"/>
                </a:solidFill>
                <a:latin typeface="Arial"/>
                <a:ea typeface="Arial"/>
                <a:cs typeface="Arial"/>
                <a:sym typeface="Arial"/>
              </a:rPr>
              <a:t>Αρχείο στο νέφος</a:t>
            </a:r>
            <a:endParaRPr b="0" i="0" sz="2200" u="none" cap="none" strike="noStrike">
              <a:solidFill>
                <a:srgbClr val="FFFFFF"/>
              </a:solidFill>
              <a:latin typeface="Arial"/>
              <a:ea typeface="Arial"/>
              <a:cs typeface="Arial"/>
              <a:sym typeface="Arial"/>
            </a:endParaRPr>
          </a:p>
        </p:txBody>
      </p:sp>
      <p:pic>
        <p:nvPicPr>
          <p:cNvPr id="200" name="Google Shape;200;p44"/>
          <p:cNvPicPr preferRelativeResize="0"/>
          <p:nvPr/>
        </p:nvPicPr>
        <p:blipFill rotWithShape="1">
          <a:blip r:embed="rId3">
            <a:alphaModFix/>
          </a:blip>
          <a:srcRect b="0" l="0" r="0" t="0"/>
          <a:stretch/>
        </p:blipFill>
        <p:spPr>
          <a:xfrm>
            <a:off x="1034640" y="1489680"/>
            <a:ext cx="7074360" cy="3078720"/>
          </a:xfrm>
          <a:prstGeom prst="rect">
            <a:avLst/>
          </a:prstGeom>
          <a:noFill/>
          <a:ln>
            <a:noFill/>
          </a:ln>
        </p:spPr>
      </p:pic>
      <p:sp>
        <p:nvSpPr>
          <p:cNvPr id="201" name="Google Shape;201;p44"/>
          <p:cNvSpPr txBox="1"/>
          <p:nvPr/>
        </p:nvSpPr>
        <p:spPr>
          <a:xfrm>
            <a:off x="1008000" y="4752000"/>
            <a:ext cx="5904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l" sz="1800" u="none" cap="none" strike="noStrike">
                <a:solidFill>
                  <a:srgbClr val="FFFFFF"/>
                </a:solidFill>
                <a:latin typeface="Arial"/>
                <a:ea typeface="Arial"/>
                <a:cs typeface="Arial"/>
                <a:sym typeface="Arial"/>
              </a:rPr>
              <a:t>Δεν χρειάζονται συχνές ενημερώσεις!</a:t>
            </a:r>
            <a:endParaRPr b="0" sz="1800"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5"/>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 (1)</a:t>
            </a:r>
            <a:endParaRPr b="0" sz="3000" strike="noStrike">
              <a:solidFill>
                <a:srgbClr val="000000"/>
              </a:solidFill>
              <a:latin typeface="Arial"/>
              <a:ea typeface="Arial"/>
              <a:cs typeface="Arial"/>
              <a:sym typeface="Arial"/>
            </a:endParaRPr>
          </a:p>
        </p:txBody>
      </p:sp>
      <p:sp>
        <p:nvSpPr>
          <p:cNvPr id="207" name="Google Shape;207;p45"/>
          <p:cNvSpPr txBox="1"/>
          <p:nvPr/>
        </p:nvSpPr>
        <p:spPr>
          <a:xfrm>
            <a:off x="311760" y="1152360"/>
            <a:ext cx="8161920" cy="157356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  Όταν ανοίγει η εφαρμογή, εισαγάγουμε την διεύθυνση του εγγράφου Google που έχει τις επικαιροποιημένες επιλογές κωδικών μετακίνησης και φορτώνουμε το περιεχόμενό του.</a:t>
            </a:r>
            <a:endParaRPr b="0" sz="1800" strike="noStrike">
              <a:solidFill>
                <a:srgbClr val="000000"/>
              </a:solidFill>
              <a:latin typeface="Arial"/>
              <a:ea typeface="Arial"/>
              <a:cs typeface="Arial"/>
              <a:sym typeface="Arial"/>
            </a:endParaRPr>
          </a:p>
        </p:txBody>
      </p:sp>
      <p:pic>
        <p:nvPicPr>
          <p:cNvPr id="208" name="Google Shape;208;p45"/>
          <p:cNvPicPr preferRelativeResize="0"/>
          <p:nvPr/>
        </p:nvPicPr>
        <p:blipFill rotWithShape="1">
          <a:blip r:embed="rId3">
            <a:alphaModFix/>
          </a:blip>
          <a:srcRect b="0" l="0" r="0" t="0"/>
          <a:stretch/>
        </p:blipFill>
        <p:spPr>
          <a:xfrm>
            <a:off x="1503360" y="3139200"/>
            <a:ext cx="6352920" cy="999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6"/>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 (2)</a:t>
            </a:r>
            <a:endParaRPr b="0" sz="3000" strike="noStrike">
              <a:solidFill>
                <a:srgbClr val="000000"/>
              </a:solidFill>
              <a:latin typeface="Arial"/>
              <a:ea typeface="Arial"/>
              <a:cs typeface="Arial"/>
              <a:sym typeface="Arial"/>
            </a:endParaRPr>
          </a:p>
        </p:txBody>
      </p:sp>
      <p:sp>
        <p:nvSpPr>
          <p:cNvPr id="214" name="Google Shape;214;p46"/>
          <p:cNvSpPr txBox="1"/>
          <p:nvPr/>
        </p:nvSpPr>
        <p:spPr>
          <a:xfrm>
            <a:off x="311760" y="1152360"/>
            <a:ext cx="8161920" cy="1573560"/>
          </a:xfrm>
          <a:prstGeom prst="rect">
            <a:avLst/>
          </a:prstGeom>
          <a:noFill/>
          <a:ln>
            <a:noFill/>
          </a:ln>
        </p:spPr>
        <p:txBody>
          <a:bodyPr anchorCtr="0" anchor="t" bIns="91425" lIns="91425" spcFirstLastPara="1" rIns="91425" wrap="square" tIns="91425">
            <a:normAutofit fontScale="85000"/>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  Όταν φορτωθεί το έγγραφο με τις επιλογές, γεμίζουμε τη λίστα με αυτές αντικαθιστώντας το χαρακτήρα “\r” ανάμεσα από τις επιλογές με τον “,” γιατί αυτό απαιτεί η μέθοδος της λίστας ElementsFromString (Στοιχεία από κείμενο). Τέλος ανοίγουμε την λίστα ώστε να επιλέξει ο χρήστης ένα κωδικό μετακίνησης.</a:t>
            </a:r>
            <a:endParaRPr b="0" sz="1800" strike="noStrike">
              <a:solidFill>
                <a:srgbClr val="000000"/>
              </a:solidFill>
              <a:latin typeface="Arial"/>
              <a:ea typeface="Arial"/>
              <a:cs typeface="Arial"/>
              <a:sym typeface="Arial"/>
            </a:endParaRPr>
          </a:p>
        </p:txBody>
      </p:sp>
      <p:pic>
        <p:nvPicPr>
          <p:cNvPr id="215" name="Google Shape;215;p46"/>
          <p:cNvPicPr preferRelativeResize="0"/>
          <p:nvPr/>
        </p:nvPicPr>
        <p:blipFill rotWithShape="1">
          <a:blip r:embed="rId3">
            <a:alphaModFix/>
          </a:blip>
          <a:srcRect b="0" l="0" r="0" t="0"/>
          <a:stretch/>
        </p:blipFill>
        <p:spPr>
          <a:xfrm>
            <a:off x="1438200" y="3041280"/>
            <a:ext cx="6829200" cy="1761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7"/>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 (3)</a:t>
            </a:r>
            <a:endParaRPr b="0" sz="3000" strike="noStrike">
              <a:solidFill>
                <a:srgbClr val="000000"/>
              </a:solidFill>
              <a:latin typeface="Arial"/>
              <a:ea typeface="Arial"/>
              <a:cs typeface="Arial"/>
              <a:sym typeface="Arial"/>
            </a:endParaRPr>
          </a:p>
        </p:txBody>
      </p:sp>
      <p:sp>
        <p:nvSpPr>
          <p:cNvPr id="221" name="Google Shape;221;p47"/>
          <p:cNvSpPr txBox="1"/>
          <p:nvPr/>
        </p:nvSpPr>
        <p:spPr>
          <a:xfrm>
            <a:off x="311760" y="1152360"/>
            <a:ext cx="8161920" cy="1573560"/>
          </a:xfrm>
          <a:prstGeom prst="rect">
            <a:avLst/>
          </a:prstGeom>
          <a:noFill/>
          <a:ln>
            <a:noFill/>
          </a:ln>
        </p:spPr>
        <p:txBody>
          <a:bodyPr anchorCtr="0" anchor="t" bIns="91425" lIns="91425" spcFirstLastPara="1" rIns="91425" wrap="square" tIns="91425">
            <a:normAutofit fontScale="85000"/>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  Όταν επιλέξουμε ένα στοιχείο από τη λίστα, ορίζουμε το αριθμό κινητού που θα σταλεί και το μήνυμα που αποτελείται από δύο μέρη: τον αριθμό του στοιχείου της λίστας που επιλέξαμε συν τα στοιχεία μας. Στέλνουμε στο ηχείο το μήνυμα ¨Επιλέξατε το αριθμό και περιγραφή¨. Τέλος, ρωτάμε αν συμφωνεί με την επιλογή ο χρήστης.</a:t>
            </a:r>
            <a:endParaRPr b="0" sz="1800" strike="noStrike">
              <a:solidFill>
                <a:srgbClr val="000000"/>
              </a:solidFill>
              <a:latin typeface="Arial"/>
              <a:ea typeface="Arial"/>
              <a:cs typeface="Arial"/>
              <a:sym typeface="Arial"/>
            </a:endParaRPr>
          </a:p>
        </p:txBody>
      </p:sp>
      <p:pic>
        <p:nvPicPr>
          <p:cNvPr id="222" name="Google Shape;222;p47"/>
          <p:cNvPicPr preferRelativeResize="0"/>
          <p:nvPr/>
        </p:nvPicPr>
        <p:blipFill rotWithShape="1">
          <a:blip r:embed="rId3">
            <a:alphaModFix/>
          </a:blip>
          <a:srcRect b="0" l="0" r="0" t="0"/>
          <a:stretch/>
        </p:blipFill>
        <p:spPr>
          <a:xfrm>
            <a:off x="896400" y="2862360"/>
            <a:ext cx="7577280" cy="2112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