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72" r:id="rId3"/>
    <p:sldId id="274" r:id="rId4"/>
    <p:sldId id="292" r:id="rId5"/>
    <p:sldId id="282" r:id="rId6"/>
    <p:sldId id="285" r:id="rId7"/>
    <p:sldId id="287" r:id="rId8"/>
    <p:sldId id="283" r:id="rId9"/>
    <p:sldId id="284" r:id="rId10"/>
    <p:sldId id="273" r:id="rId11"/>
    <p:sldId id="280" r:id="rId12"/>
    <p:sldId id="276" r:id="rId13"/>
    <p:sldId id="277" r:id="rId14"/>
    <p:sldId id="278" r:id="rId15"/>
    <p:sldId id="279" r:id="rId16"/>
    <p:sldId id="281" r:id="rId17"/>
    <p:sldId id="289" r:id="rId18"/>
    <p:sldId id="290" r:id="rId19"/>
    <p:sldId id="291"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14" autoAdjust="0"/>
  </p:normalViewPr>
  <p:slideViewPr>
    <p:cSldViewPr snapToGrid="0">
      <p:cViewPr varScale="1">
        <p:scale>
          <a:sx n="86" d="100"/>
          <a:sy n="86" d="100"/>
        </p:scale>
        <p:origin x="300" y="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ru-RU"/>
              <a:t>Образец заголовка</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6F31090-2CB4-4DA9-803F-A4E021833CE5}" type="datetimeFigureOut">
              <a:rPr lang="ru-RU" smtClean="0"/>
              <a:t>21.12.2021</a:t>
            </a:fld>
            <a:endParaRPr lang="ru-RU"/>
          </a:p>
        </p:txBody>
      </p:sp>
      <p:sp>
        <p:nvSpPr>
          <p:cNvPr id="5" name="Footer Placeholder 4"/>
          <p:cNvSpPr>
            <a:spLocks noGrp="1"/>
          </p:cNvSpPr>
          <p:nvPr>
            <p:ph type="ftr" sz="quarter" idx="11"/>
          </p:nvPr>
        </p:nvSpPr>
        <p:spPr>
          <a:xfrm>
            <a:off x="2692397" y="5037663"/>
            <a:ext cx="5214635" cy="279400"/>
          </a:xfrm>
        </p:spPr>
        <p:txBody>
          <a:bodyPr/>
          <a:lstStyle/>
          <a:p>
            <a:endParaRPr lang="ru-RU"/>
          </a:p>
        </p:txBody>
      </p:sp>
      <p:sp>
        <p:nvSpPr>
          <p:cNvPr id="6" name="Slide Number Placeholder 5"/>
          <p:cNvSpPr>
            <a:spLocks noGrp="1"/>
          </p:cNvSpPr>
          <p:nvPr>
            <p:ph type="sldNum" sz="quarter" idx="12"/>
          </p:nvPr>
        </p:nvSpPr>
        <p:spPr>
          <a:xfrm>
            <a:off x="8956900" y="5037663"/>
            <a:ext cx="551167" cy="279400"/>
          </a:xfrm>
        </p:spPr>
        <p:txBody>
          <a:bodyPr/>
          <a:lstStyle/>
          <a:p>
            <a:fld id="{537AE47F-6728-4907-96DE-FB3453467F3E}" type="slidenum">
              <a:rPr lang="ru-RU" smtClean="0"/>
              <a:t>‹#›</a:t>
            </a:fld>
            <a:endParaRPr lang="ru-RU"/>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5958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56F31090-2CB4-4DA9-803F-A4E021833CE5}" type="datetimeFigureOut">
              <a:rPr lang="ru-RU" smtClean="0"/>
              <a:t>21.12.2021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37AE47F-6728-4907-96DE-FB3453467F3E}" type="slidenum">
              <a:rPr lang="ru-RU" smtClean="0"/>
              <a:t>‹#›</a:t>
            </a:fld>
            <a:endParaRPr lang="ru-RU"/>
          </a:p>
        </p:txBody>
      </p:sp>
    </p:spTree>
    <p:extLst>
      <p:ext uri="{BB962C8B-B14F-4D97-AF65-F5344CB8AC3E}">
        <p14:creationId xmlns:p14="http://schemas.microsoft.com/office/powerpoint/2010/main" val="63189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ru-RU"/>
              <a:t>Образец заголовка</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6F31090-2CB4-4DA9-803F-A4E021833CE5}" type="datetimeFigureOut">
              <a:rPr lang="ru-RU" smtClean="0"/>
              <a:t>21.12.2021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37AE47F-6728-4907-96DE-FB3453467F3E}" type="slidenum">
              <a:rPr lang="ru-RU" smtClean="0"/>
              <a:t>‹#›</a:t>
            </a:fld>
            <a:endParaRPr lang="ru-RU"/>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9470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6F31090-2CB4-4DA9-803F-A4E021833CE5}" type="datetimeFigureOut">
              <a:rPr lang="ru-RU" smtClean="0"/>
              <a:t>21.12.2021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37AE47F-6728-4907-96DE-FB3453467F3E}" type="slidenum">
              <a:rPr lang="ru-RU" smtClean="0"/>
              <a:t>‹#›</a:t>
            </a:fld>
            <a:endParaRPr lang="ru-RU"/>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9998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ru-RU"/>
              <a:t>Образец заголовка</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6F31090-2CB4-4DA9-803F-A4E021833CE5}" type="datetimeFigureOut">
              <a:rPr lang="ru-RU" smtClean="0"/>
              <a:t>21.12.2021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37AE47F-6728-4907-96DE-FB3453467F3E}" type="slidenum">
              <a:rPr lang="ru-RU" smtClean="0"/>
              <a:t>‹#›</a:t>
            </a:fld>
            <a:endParaRPr lang="ru-RU"/>
          </a:p>
        </p:txBody>
      </p:sp>
    </p:spTree>
    <p:extLst>
      <p:ext uri="{BB962C8B-B14F-4D97-AF65-F5344CB8AC3E}">
        <p14:creationId xmlns:p14="http://schemas.microsoft.com/office/powerpoint/2010/main" val="40705214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ru-RU"/>
              <a:t>Образец заголовка</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6F31090-2CB4-4DA9-803F-A4E021833CE5}" type="datetimeFigureOut">
              <a:rPr lang="ru-RU" smtClean="0"/>
              <a:t>21.12.2021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37AE47F-6728-4907-96DE-FB3453467F3E}" type="slidenum">
              <a:rPr lang="ru-RU" smtClean="0"/>
              <a:t>‹#›</a:t>
            </a:fld>
            <a:endParaRPr lang="ru-RU"/>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26700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ru-RU"/>
              <a:t>Образец заголовка</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6F31090-2CB4-4DA9-803F-A4E021833CE5}" type="datetimeFigureOut">
              <a:rPr lang="ru-RU" smtClean="0"/>
              <a:t>21.12.2021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37AE47F-6728-4907-96DE-FB3453467F3E}" type="slidenum">
              <a:rPr lang="ru-RU" smtClean="0"/>
              <a:t>‹#›</a:t>
            </a:fld>
            <a:endParaRPr lang="ru-RU"/>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08906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6F31090-2CB4-4DA9-803F-A4E021833CE5}" type="datetimeFigureOut">
              <a:rPr lang="ru-RU" smtClean="0"/>
              <a:t>21.12.2021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37AE47F-6728-4907-96DE-FB3453467F3E}" type="slidenum">
              <a:rPr lang="ru-RU" smtClean="0"/>
              <a:t>‹#›</a:t>
            </a:fld>
            <a:endParaRPr lang="ru-RU"/>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482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6F31090-2CB4-4DA9-803F-A4E021833CE5}" type="datetimeFigureOut">
              <a:rPr lang="ru-RU" smtClean="0"/>
              <a:t>21.12.2021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37AE47F-6728-4907-96DE-FB3453467F3E}" type="slidenum">
              <a:rPr lang="ru-RU" smtClean="0"/>
              <a:t>‹#›</a:t>
            </a:fld>
            <a:endParaRPr lang="ru-RU"/>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8502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6F31090-2CB4-4DA9-803F-A4E021833CE5}" type="datetimeFigureOut">
              <a:rPr lang="ru-RU" smtClean="0"/>
              <a:t>21.12.2021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37AE47F-6728-4907-96DE-FB3453467F3E}" type="slidenum">
              <a:rPr lang="ru-RU" smtClean="0"/>
              <a:t>‹#›</a:t>
            </a:fld>
            <a:endParaRPr lang="ru-RU"/>
          </a:p>
        </p:txBody>
      </p:sp>
    </p:spTree>
    <p:extLst>
      <p:ext uri="{BB962C8B-B14F-4D97-AF65-F5344CB8AC3E}">
        <p14:creationId xmlns:p14="http://schemas.microsoft.com/office/powerpoint/2010/main" val="306716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6F31090-2CB4-4DA9-803F-A4E021833CE5}" type="datetimeFigureOut">
              <a:rPr lang="ru-RU" smtClean="0"/>
              <a:t>21.12.2021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37AE47F-6728-4907-96DE-FB3453467F3E}" type="slidenum">
              <a:rPr lang="ru-RU" smtClean="0"/>
              <a:t>‹#›</a:t>
            </a:fld>
            <a:endParaRPr lang="ru-RU"/>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1468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56F31090-2CB4-4DA9-803F-A4E021833CE5}" type="datetimeFigureOut">
              <a:rPr lang="ru-RU" smtClean="0"/>
              <a:t>21.12.2021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37AE47F-6728-4907-96DE-FB3453467F3E}" type="slidenum">
              <a:rPr lang="ru-RU" smtClean="0"/>
              <a:t>‹#›</a:t>
            </a:fld>
            <a:endParaRPr lang="ru-RU"/>
          </a:p>
        </p:txBody>
      </p:sp>
    </p:spTree>
    <p:extLst>
      <p:ext uri="{BB962C8B-B14F-4D97-AF65-F5344CB8AC3E}">
        <p14:creationId xmlns:p14="http://schemas.microsoft.com/office/powerpoint/2010/main" val="365805574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56F31090-2CB4-4DA9-803F-A4E021833CE5}" type="datetimeFigureOut">
              <a:rPr lang="ru-RU" smtClean="0"/>
              <a:t>21.12.2021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537AE47F-6728-4907-96DE-FB3453467F3E}" type="slidenum">
              <a:rPr lang="ru-RU" smtClean="0"/>
              <a:t>‹#›</a:t>
            </a:fld>
            <a:endParaRPr lang="ru-RU"/>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06184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56F31090-2CB4-4DA9-803F-A4E021833CE5}" type="datetimeFigureOut">
              <a:rPr lang="ru-RU" smtClean="0"/>
              <a:t>21.12.2021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537AE47F-6728-4907-96DE-FB3453467F3E}" type="slidenum">
              <a:rPr lang="ru-RU" smtClean="0"/>
              <a:t>‹#›</a:t>
            </a:fld>
            <a:endParaRPr lang="ru-RU"/>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455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31090-2CB4-4DA9-803F-A4E021833CE5}" type="datetimeFigureOut">
              <a:rPr lang="ru-RU" smtClean="0"/>
              <a:t>21.12.2021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537AE47F-6728-4907-96DE-FB3453467F3E}" type="slidenum">
              <a:rPr lang="ru-RU" smtClean="0"/>
              <a:t>‹#›</a:t>
            </a:fld>
            <a:endParaRPr lang="ru-RU"/>
          </a:p>
        </p:txBody>
      </p:sp>
    </p:spTree>
    <p:extLst>
      <p:ext uri="{BB962C8B-B14F-4D97-AF65-F5344CB8AC3E}">
        <p14:creationId xmlns:p14="http://schemas.microsoft.com/office/powerpoint/2010/main" val="3034333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ru-RU"/>
              <a:t>Образец заголовка</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56F31090-2CB4-4DA9-803F-A4E021833CE5}" type="datetimeFigureOut">
              <a:rPr lang="ru-RU" smtClean="0"/>
              <a:t>21.12.2021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37AE47F-6728-4907-96DE-FB3453467F3E}" type="slidenum">
              <a:rPr lang="ru-RU" smtClean="0"/>
              <a:t>‹#›</a:t>
            </a:fld>
            <a:endParaRPr lang="ru-RU"/>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455712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ru-RU"/>
              <a:t>Образец заголовка</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56F31090-2CB4-4DA9-803F-A4E021833CE5}" type="datetimeFigureOut">
              <a:rPr lang="ru-RU" smtClean="0"/>
              <a:t>21.12.2021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37AE47F-6728-4907-96DE-FB3453467F3E}" type="slidenum">
              <a:rPr lang="ru-RU" smtClean="0"/>
              <a:t>‹#›</a:t>
            </a:fld>
            <a:endParaRPr lang="ru-RU"/>
          </a:p>
        </p:txBody>
      </p:sp>
    </p:spTree>
    <p:extLst>
      <p:ext uri="{BB962C8B-B14F-4D97-AF65-F5344CB8AC3E}">
        <p14:creationId xmlns:p14="http://schemas.microsoft.com/office/powerpoint/2010/main" val="2075587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6F31090-2CB4-4DA9-803F-A4E021833CE5}" type="datetimeFigureOut">
              <a:rPr lang="ru-RU" smtClean="0"/>
              <a:t>21.12.2021</a:t>
            </a:fld>
            <a:endParaRPr lang="ru-RU"/>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ru-RU"/>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7AE47F-6728-4907-96DE-FB3453467F3E}" type="slidenum">
              <a:rPr lang="ru-RU" smtClean="0"/>
              <a:t>‹#›</a:t>
            </a:fld>
            <a:endParaRPr lang="ru-RU"/>
          </a:p>
        </p:txBody>
      </p:sp>
    </p:spTree>
    <p:extLst>
      <p:ext uri="{BB962C8B-B14F-4D97-AF65-F5344CB8AC3E}">
        <p14:creationId xmlns:p14="http://schemas.microsoft.com/office/powerpoint/2010/main" val="365391330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47E736-FBE4-45BE-926A-9E14604688F4}"/>
              </a:ext>
            </a:extLst>
          </p:cNvPr>
          <p:cNvSpPr>
            <a:spLocks noGrp="1"/>
          </p:cNvSpPr>
          <p:nvPr>
            <p:ph type="ctrTitle"/>
          </p:nvPr>
        </p:nvSpPr>
        <p:spPr>
          <a:xfrm>
            <a:off x="2194048" y="1400947"/>
            <a:ext cx="7812350" cy="1438184"/>
          </a:xfrm>
        </p:spPr>
        <p:txBody>
          <a:bodyPr/>
          <a:lstStyle/>
          <a:p>
            <a:r>
              <a:rPr lang="ru-RU" sz="1400" b="1" dirty="0">
                <a:latin typeface="Times New Roman" panose="02020603050405020304" pitchFamily="18" charset="0"/>
                <a:cs typeface="Times New Roman" panose="02020603050405020304" pitchFamily="18" charset="0"/>
              </a:rPr>
              <a:t>Федеральное государственное бюджетное образовательное учреждение</a:t>
            </a:r>
            <a:br>
              <a:rPr lang="ru-RU" sz="1400" b="1" dirty="0">
                <a:latin typeface="Times New Roman" panose="02020603050405020304" pitchFamily="18" charset="0"/>
                <a:cs typeface="Times New Roman" panose="02020603050405020304" pitchFamily="18" charset="0"/>
              </a:rPr>
            </a:br>
            <a:r>
              <a:rPr lang="ru-RU" sz="1400" b="1" dirty="0">
                <a:latin typeface="Times New Roman" panose="02020603050405020304" pitchFamily="18" charset="0"/>
                <a:cs typeface="Times New Roman" panose="02020603050405020304" pitchFamily="18" charset="0"/>
              </a:rPr>
              <a:t>высшего образования</a:t>
            </a:r>
            <a:br>
              <a:rPr lang="ru-RU" sz="1400" b="1" dirty="0">
                <a:latin typeface="Times New Roman" panose="02020603050405020304" pitchFamily="18" charset="0"/>
                <a:cs typeface="Times New Roman" panose="02020603050405020304" pitchFamily="18" charset="0"/>
              </a:rPr>
            </a:br>
            <a:r>
              <a:rPr lang="ru-RU" sz="1400" b="1" dirty="0">
                <a:latin typeface="Times New Roman" panose="02020603050405020304" pitchFamily="18" charset="0"/>
                <a:cs typeface="Times New Roman" panose="02020603050405020304" pitchFamily="18" charset="0"/>
              </a:rPr>
              <a:t>«РОССИЙСКАЯ АКАДЕМИЯ НАРОДНОГО ХОЗЯЙСТВА И ГОСУДАРСТВЕННОЙ СЛУЖБЫ ПРИ ПРЕЗИДЕНТЕ РОССИЙСКОЙ ФЕДЕРАЦИИ»</a:t>
            </a:r>
            <a:r>
              <a:rPr lang="ru-RU" sz="1400" dirty="0">
                <a:latin typeface="Times New Roman" panose="02020603050405020304" pitchFamily="18" charset="0"/>
                <a:cs typeface="Times New Roman" panose="02020603050405020304" pitchFamily="18" charset="0"/>
              </a:rPr>
              <a:t/>
            </a:r>
            <a:br>
              <a:rPr lang="ru-RU" sz="1400" dirty="0">
                <a:latin typeface="Times New Roman" panose="02020603050405020304" pitchFamily="18" charset="0"/>
                <a:cs typeface="Times New Roman" panose="02020603050405020304" pitchFamily="18" charset="0"/>
              </a:rPr>
            </a:br>
            <a:r>
              <a:rPr lang="ru-RU" sz="1400" dirty="0">
                <a:latin typeface="Times New Roman" panose="02020603050405020304" pitchFamily="18" charset="0"/>
                <a:cs typeface="Times New Roman" panose="02020603050405020304" pitchFamily="18" charset="0"/>
              </a:rPr>
              <a:t>КОЛЛЕДЖ МНОГОУРОВНЕВОГО ПРОФЕССИОНАЛЬНОГО ОБРАЗОВАНИЯ</a:t>
            </a:r>
            <a:br>
              <a:rPr lang="ru-RU" sz="1400" dirty="0">
                <a:latin typeface="Times New Roman" panose="02020603050405020304" pitchFamily="18" charset="0"/>
                <a:cs typeface="Times New Roman" panose="02020603050405020304" pitchFamily="18" charset="0"/>
              </a:rPr>
            </a:br>
            <a:endParaRPr lang="ru-RU" sz="1400"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93D680D0-97AA-46C1-9AB6-ED0E25A0906D}"/>
              </a:ext>
            </a:extLst>
          </p:cNvPr>
          <p:cNvSpPr>
            <a:spLocks noGrp="1"/>
          </p:cNvSpPr>
          <p:nvPr>
            <p:ph type="subTitle" idx="1"/>
          </p:nvPr>
        </p:nvSpPr>
        <p:spPr>
          <a:xfrm>
            <a:off x="2692390" y="2652333"/>
            <a:ext cx="6815669" cy="1226842"/>
          </a:xfrm>
        </p:spPr>
        <p:txBody>
          <a:bodyPr>
            <a:normAutofit/>
          </a:bodyPr>
          <a:lstStyle/>
          <a:p>
            <a:r>
              <a:rPr lang="ru-RU" sz="2400" b="1" dirty="0" smtClean="0">
                <a:latin typeface="Times New Roman" panose="02020603050405020304" pitchFamily="18" charset="0"/>
                <a:cs typeface="Times New Roman" panose="02020603050405020304" pitchFamily="18" charset="0"/>
              </a:rPr>
              <a:t>КОНТРОЛЬНАЯ   </a:t>
            </a:r>
            <a:r>
              <a:rPr lang="ru-RU" sz="2400" b="1" dirty="0">
                <a:latin typeface="Times New Roman" panose="02020603050405020304" pitchFamily="18" charset="0"/>
                <a:cs typeface="Times New Roman" panose="02020603050405020304" pitchFamily="18" charset="0"/>
              </a:rPr>
              <a:t>Р А Б О Т </a:t>
            </a:r>
            <a:r>
              <a:rPr lang="ru-RU" sz="2400" b="1" dirty="0" smtClean="0">
                <a:latin typeface="Times New Roman" panose="02020603050405020304" pitchFamily="18" charset="0"/>
                <a:cs typeface="Times New Roman" panose="02020603050405020304" pitchFamily="18" charset="0"/>
              </a:rPr>
              <a:t>А</a:t>
            </a:r>
          </a:p>
          <a:p>
            <a:r>
              <a:rPr lang="ru-RU" sz="1600" b="1" dirty="0" smtClean="0">
                <a:latin typeface="Times New Roman" panose="02020603050405020304" pitchFamily="18" charset="0"/>
                <a:cs typeface="Times New Roman" panose="02020603050405020304" pitchFamily="18" charset="0"/>
              </a:rPr>
              <a:t>ОП.11 «Основы объектно-ориентированного программирования»</a:t>
            </a:r>
            <a:endParaRPr lang="ru-RU" sz="1600" dirty="0">
              <a:latin typeface="Times New Roman" panose="02020603050405020304" pitchFamily="18" charset="0"/>
              <a:cs typeface="Times New Roman" panose="02020603050405020304" pitchFamily="18" charset="0"/>
            </a:endParaRPr>
          </a:p>
        </p:txBody>
      </p:sp>
      <p:sp>
        <p:nvSpPr>
          <p:cNvPr id="4" name="Прямоугольник 3">
            <a:extLst>
              <a:ext uri="{FF2B5EF4-FFF2-40B4-BE49-F238E27FC236}">
                <a16:creationId xmlns:a16="http://schemas.microsoft.com/office/drawing/2014/main" id="{7F0C71FF-AD51-4EC7-AE89-D53787DAE3D2}"/>
              </a:ext>
            </a:extLst>
          </p:cNvPr>
          <p:cNvSpPr/>
          <p:nvPr/>
        </p:nvSpPr>
        <p:spPr>
          <a:xfrm>
            <a:off x="2692390" y="3753784"/>
            <a:ext cx="6815669" cy="646331"/>
          </a:xfrm>
          <a:prstGeom prst="rect">
            <a:avLst/>
          </a:prstGeom>
        </p:spPr>
        <p:txBody>
          <a:bodyPr wrap="square">
            <a:spAutoFit/>
          </a:bodyPr>
          <a:lstStyle/>
          <a:p>
            <a:pPr algn="ctr"/>
            <a:r>
              <a:rPr lang="ru-RU" b="1" dirty="0" smtClean="0">
                <a:latin typeface="Times New Roman" panose="02020603050405020304" pitchFamily="18" charset="0"/>
                <a:ea typeface="Calibri" panose="020F0502020204030204" pitchFamily="34" charset="0"/>
              </a:rPr>
              <a:t>«</a:t>
            </a:r>
            <a:r>
              <a:rPr lang="ru-RU" dirty="0"/>
              <a:t>Описание среды разработчика приложений </a:t>
            </a:r>
            <a:r>
              <a:rPr lang="en-US" dirty="0" smtClean="0"/>
              <a:t>Visual Studio</a:t>
            </a:r>
            <a:r>
              <a:rPr lang="ru-RU" dirty="0" smtClean="0"/>
              <a:t>. </a:t>
            </a:r>
            <a:r>
              <a:rPr lang="ru-RU" dirty="0"/>
              <a:t>Структура проекта </a:t>
            </a:r>
            <a:r>
              <a:rPr lang="en-US" dirty="0" smtClean="0"/>
              <a:t>Visual Studio</a:t>
            </a:r>
            <a:r>
              <a:rPr lang="ru-RU" b="1" dirty="0" smtClean="0">
                <a:latin typeface="Times New Roman" panose="02020603050405020304" pitchFamily="18" charset="0"/>
                <a:ea typeface="Calibri" panose="020F0502020204030204" pitchFamily="34" charset="0"/>
              </a:rPr>
              <a:t>»</a:t>
            </a:r>
            <a:endParaRPr lang="ru-RU" dirty="0"/>
          </a:p>
        </p:txBody>
      </p:sp>
      <p:sp>
        <p:nvSpPr>
          <p:cNvPr id="5" name="TextBox 4">
            <a:extLst>
              <a:ext uri="{FF2B5EF4-FFF2-40B4-BE49-F238E27FC236}">
                <a16:creationId xmlns:a16="http://schemas.microsoft.com/office/drawing/2014/main" id="{0890E2BC-B4E2-4195-88B3-60415575EEDB}"/>
              </a:ext>
            </a:extLst>
          </p:cNvPr>
          <p:cNvSpPr txBox="1"/>
          <p:nvPr/>
        </p:nvSpPr>
        <p:spPr>
          <a:xfrm>
            <a:off x="7031231" y="4345076"/>
            <a:ext cx="2743251" cy="830997"/>
          </a:xfrm>
          <a:prstGeom prst="rect">
            <a:avLst/>
          </a:prstGeom>
          <a:noFill/>
        </p:spPr>
        <p:txBody>
          <a:bodyPr wrap="none" rtlCol="0">
            <a:spAutoFit/>
          </a:bodyPr>
          <a:lstStyle/>
          <a:p>
            <a:r>
              <a:rPr lang="ru-RU" sz="1600" dirty="0">
                <a:latin typeface="Times New Roman" panose="02020603050405020304" pitchFamily="18" charset="0"/>
                <a:cs typeface="Times New Roman" panose="02020603050405020304" pitchFamily="18" charset="0"/>
              </a:rPr>
              <a:t>Исполнитель</a:t>
            </a:r>
            <a:r>
              <a:rPr lang="ru-RU" sz="1600" dirty="0" smtClean="0">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 </a:t>
            </a:r>
            <a:r>
              <a:rPr lang="ru-RU" sz="1600" dirty="0" smtClean="0">
                <a:latin typeface="Times New Roman" panose="02020603050405020304" pitchFamily="18" charset="0"/>
                <a:cs typeface="Times New Roman" panose="02020603050405020304" pitchFamily="18" charset="0"/>
              </a:rPr>
              <a:t>Антошко В.Ю.</a:t>
            </a:r>
            <a:endParaRPr lang="ru-RU" sz="1600" dirty="0">
              <a:latin typeface="Times New Roman" panose="02020603050405020304" pitchFamily="18" charset="0"/>
              <a:cs typeface="Times New Roman" panose="02020603050405020304" pitchFamily="18" charset="0"/>
            </a:endParaRPr>
          </a:p>
          <a:p>
            <a:r>
              <a:rPr lang="ru-RU" sz="1600" dirty="0">
                <a:latin typeface="Times New Roman" panose="02020603050405020304" pitchFamily="18" charset="0"/>
                <a:cs typeface="Times New Roman" panose="02020603050405020304" pitchFamily="18" charset="0"/>
              </a:rPr>
              <a:t>Руководитель: </a:t>
            </a:r>
            <a:r>
              <a:rPr lang="ru-RU" sz="1600" dirty="0" smtClean="0">
                <a:latin typeface="Times New Roman" panose="02020603050405020304" pitchFamily="18" charset="0"/>
                <a:cs typeface="Times New Roman" panose="02020603050405020304" pitchFamily="18" charset="0"/>
              </a:rPr>
              <a:t>Кукшева Б.А.</a:t>
            </a:r>
            <a:endParaRPr lang="ru-RU" sz="1600" dirty="0">
              <a:latin typeface="Times New Roman" panose="02020603050405020304" pitchFamily="18" charset="0"/>
              <a:cs typeface="Times New Roman" panose="02020603050405020304" pitchFamily="18" charset="0"/>
            </a:endParaRPr>
          </a:p>
          <a:p>
            <a:r>
              <a:rPr lang="ru-RU" sz="1600" dirty="0">
                <a:latin typeface="Times New Roman" panose="02020603050405020304" pitchFamily="18" charset="0"/>
                <a:cs typeface="Times New Roman" panose="02020603050405020304" pitchFamily="18" charset="0"/>
              </a:rPr>
              <a:t>Группа</a:t>
            </a:r>
            <a:r>
              <a:rPr lang="ru-RU" sz="1600">
                <a:latin typeface="Times New Roman" panose="02020603050405020304" pitchFamily="18" charset="0"/>
                <a:cs typeface="Times New Roman" panose="02020603050405020304" pitchFamily="18" charset="0"/>
              </a:rPr>
              <a:t>: </a:t>
            </a:r>
            <a:r>
              <a:rPr lang="ru-RU" sz="1600" smtClean="0">
                <a:latin typeface="Times New Roman" panose="02020603050405020304" pitchFamily="18" charset="0"/>
                <a:cs typeface="Times New Roman" panose="02020603050405020304" pitchFamily="18" charset="0"/>
              </a:rPr>
              <a:t>31КС-19</a:t>
            </a:r>
            <a:endParaRPr lang="ru-RU"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CAB397D-3420-4392-91E9-A11B133F297C}"/>
              </a:ext>
            </a:extLst>
          </p:cNvPr>
          <p:cNvSpPr txBox="1"/>
          <p:nvPr/>
        </p:nvSpPr>
        <p:spPr>
          <a:xfrm>
            <a:off x="-82296" y="5138353"/>
            <a:ext cx="12192000" cy="338554"/>
          </a:xfrm>
          <a:prstGeom prst="rect">
            <a:avLst/>
          </a:prstGeom>
          <a:noFill/>
        </p:spPr>
        <p:txBody>
          <a:bodyPr wrap="square" rtlCol="0">
            <a:spAutoFit/>
          </a:bodyPr>
          <a:lstStyle/>
          <a:p>
            <a:pPr algn="ctr"/>
            <a:r>
              <a:rPr lang="ru-RU" sz="1600" dirty="0">
                <a:latin typeface="Times New Roman" panose="02020603050405020304" pitchFamily="18" charset="0"/>
                <a:cs typeface="Times New Roman" panose="02020603050405020304" pitchFamily="18" charset="0"/>
              </a:rPr>
              <a:t>Москва </a:t>
            </a:r>
            <a:r>
              <a:rPr lang="ru-RU" sz="1600" dirty="0" smtClean="0">
                <a:latin typeface="Times New Roman" panose="02020603050405020304" pitchFamily="18" charset="0"/>
                <a:cs typeface="Times New Roman" panose="02020603050405020304" pitchFamily="18" charset="0"/>
              </a:rPr>
              <a:t>2021</a:t>
            </a:r>
            <a:endParaRPr lang="ru-RU"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61148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В комплект входят следующие основные компоненты:</a:t>
            </a:r>
            <a:br>
              <a:rPr lang="ru-RU" dirty="0"/>
            </a:br>
            <a:endParaRPr lang="ru-RU" dirty="0"/>
          </a:p>
        </p:txBody>
      </p:sp>
      <p:sp>
        <p:nvSpPr>
          <p:cNvPr id="3" name="Объект 2"/>
          <p:cNvSpPr>
            <a:spLocks noGrp="1"/>
          </p:cNvSpPr>
          <p:nvPr>
            <p:ph idx="1"/>
          </p:nvPr>
        </p:nvSpPr>
        <p:spPr>
          <a:xfrm>
            <a:off x="1295401" y="2548064"/>
            <a:ext cx="4933949" cy="3327804"/>
          </a:xfrm>
        </p:spPr>
        <p:txBody>
          <a:bodyPr>
            <a:normAutofit fontScale="55000" lnSpcReduction="20000"/>
          </a:bodyPr>
          <a:lstStyle/>
          <a:p>
            <a:r>
              <a:rPr lang="en-US" sz="3200" dirty="0" smtClean="0"/>
              <a:t>Visual </a:t>
            </a:r>
            <a:r>
              <a:rPr lang="en-US" sz="3200" dirty="0"/>
              <a:t>Basic.NET - </a:t>
            </a:r>
            <a:r>
              <a:rPr lang="ru-RU" sz="3200" dirty="0"/>
              <a:t>для разработки приложений на </a:t>
            </a:r>
            <a:r>
              <a:rPr lang="en-US" sz="3200" dirty="0" err="1"/>
              <a:t>VisualBasic</a:t>
            </a:r>
            <a:r>
              <a:rPr lang="en-US" sz="3200" dirty="0"/>
              <a:t>;</a:t>
            </a:r>
          </a:p>
          <a:p>
            <a:r>
              <a:rPr lang="en-US" sz="3200" dirty="0" smtClean="0"/>
              <a:t>Visual </a:t>
            </a:r>
            <a:r>
              <a:rPr lang="en-US" sz="3200" dirty="0"/>
              <a:t>C++ - </a:t>
            </a:r>
            <a:r>
              <a:rPr lang="ru-RU" sz="3200" dirty="0"/>
              <a:t>на традиционном языке </a:t>
            </a:r>
            <a:r>
              <a:rPr lang="en-US" sz="3200" dirty="0"/>
              <a:t>C++;</a:t>
            </a:r>
          </a:p>
          <a:p>
            <a:r>
              <a:rPr lang="en-US" sz="3200" dirty="0" smtClean="0"/>
              <a:t>Visual </a:t>
            </a:r>
            <a:r>
              <a:rPr lang="en-US" sz="3200" dirty="0"/>
              <a:t>C# - </a:t>
            </a:r>
            <a:r>
              <a:rPr lang="ru-RU" sz="3200" dirty="0" smtClean="0"/>
              <a:t>на</a:t>
            </a:r>
            <a:r>
              <a:rPr lang="en-US" sz="3200" dirty="0" smtClean="0"/>
              <a:t> </a:t>
            </a:r>
            <a:r>
              <a:rPr lang="ru-RU" sz="3200" dirty="0" smtClean="0"/>
              <a:t>языке </a:t>
            </a:r>
            <a:r>
              <a:rPr lang="en-US" sz="3200" dirty="0"/>
              <a:t>C# (Microsoft);</a:t>
            </a:r>
          </a:p>
          <a:p>
            <a:r>
              <a:rPr lang="en-US" sz="3200" dirty="0" smtClean="0"/>
              <a:t>Visual </a:t>
            </a:r>
            <a:r>
              <a:rPr lang="en-US" sz="3200" dirty="0"/>
              <a:t>F# - </a:t>
            </a:r>
            <a:r>
              <a:rPr lang="ru-RU" sz="3200" dirty="0"/>
              <a:t>на </a:t>
            </a:r>
            <a:r>
              <a:rPr lang="en-US" sz="3200" dirty="0"/>
              <a:t>F# (Microsoft Developer Division</a:t>
            </a:r>
            <a:r>
              <a:rPr lang="en-US" sz="3200" dirty="0" smtClean="0"/>
              <a:t>).</a:t>
            </a:r>
            <a:endParaRPr lang="ru-RU" sz="3200" dirty="0" smtClean="0"/>
          </a:p>
          <a:p>
            <a:r>
              <a:rPr lang="en-US" sz="3200" dirty="0"/>
              <a:t>JavaScript</a:t>
            </a:r>
          </a:p>
          <a:p>
            <a:r>
              <a:rPr lang="en-US" sz="3200" dirty="0"/>
              <a:t>Python (</a:t>
            </a:r>
            <a:r>
              <a:rPr lang="ru-RU" sz="3200" dirty="0"/>
              <a:t>включён начиная с </a:t>
            </a:r>
            <a:r>
              <a:rPr lang="en-US" sz="3200" dirty="0"/>
              <a:t>Visual Studio 2019)</a:t>
            </a:r>
          </a:p>
          <a:p>
            <a:r>
              <a:rPr lang="en-US" sz="3200" dirty="0" err="1"/>
              <a:t>TypeScript</a:t>
            </a:r>
            <a:endParaRPr lang="en-US" sz="3200" dirty="0"/>
          </a:p>
          <a:p>
            <a:r>
              <a:rPr lang="en-US" sz="3200" dirty="0" smtClean="0"/>
              <a:t>XAML</a:t>
            </a:r>
            <a:endParaRPr lang="en-US" dirty="0"/>
          </a:p>
          <a:p>
            <a:endParaRPr lang="ru-RU" dirty="0"/>
          </a:p>
        </p:txBody>
      </p:sp>
      <p:pic>
        <p:nvPicPr>
          <p:cNvPr id="4" name="Рисунок 3"/>
          <p:cNvPicPr>
            <a:picLocks noChangeAspect="1"/>
          </p:cNvPicPr>
          <p:nvPr/>
        </p:nvPicPr>
        <p:blipFill>
          <a:blip r:embed="rId2"/>
          <a:stretch>
            <a:fillRect/>
          </a:stretch>
        </p:blipFill>
        <p:spPr>
          <a:xfrm>
            <a:off x="6487956" y="2548064"/>
            <a:ext cx="4408642" cy="3704698"/>
          </a:xfrm>
          <a:prstGeom prst="rect">
            <a:avLst/>
          </a:prstGeom>
        </p:spPr>
      </p:pic>
    </p:spTree>
    <p:extLst>
      <p:ext uri="{BB962C8B-B14F-4D97-AF65-F5344CB8AC3E}">
        <p14:creationId xmlns:p14="http://schemas.microsoft.com/office/powerpoint/2010/main" val="2725976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Функция </a:t>
            </a:r>
            <a:r>
              <a:rPr lang="en-US" dirty="0" err="1"/>
              <a:t>InitializeComponent</a:t>
            </a:r>
            <a:endParaRPr lang="ru-RU" dirty="0"/>
          </a:p>
        </p:txBody>
      </p:sp>
      <p:pic>
        <p:nvPicPr>
          <p:cNvPr id="4" name="Объект 3"/>
          <p:cNvPicPr>
            <a:picLocks noGrp="1" noChangeAspect="1"/>
          </p:cNvPicPr>
          <p:nvPr>
            <p:ph idx="1"/>
          </p:nvPr>
        </p:nvPicPr>
        <p:blipFill>
          <a:blip r:embed="rId2"/>
          <a:stretch>
            <a:fillRect/>
          </a:stretch>
        </p:blipFill>
        <p:spPr>
          <a:xfrm>
            <a:off x="1295402" y="2575197"/>
            <a:ext cx="3514725" cy="1609725"/>
          </a:xfrm>
          <a:prstGeom prst="rect">
            <a:avLst/>
          </a:prstGeom>
        </p:spPr>
      </p:pic>
      <p:sp>
        <p:nvSpPr>
          <p:cNvPr id="5" name="TextBox 4"/>
          <p:cNvSpPr txBox="1"/>
          <p:nvPr/>
        </p:nvSpPr>
        <p:spPr>
          <a:xfrm>
            <a:off x="5062654" y="2698595"/>
            <a:ext cx="6122019" cy="923330"/>
          </a:xfrm>
          <a:prstGeom prst="rect">
            <a:avLst/>
          </a:prstGeom>
          <a:noFill/>
        </p:spPr>
        <p:txBody>
          <a:bodyPr wrap="square" rtlCol="0">
            <a:spAutoFit/>
          </a:bodyPr>
          <a:lstStyle/>
          <a:p>
            <a:r>
              <a:rPr lang="en-US" b="1" dirty="0" err="1" smtClean="0"/>
              <a:t>InitializeComponent</a:t>
            </a:r>
            <a:r>
              <a:rPr lang="en-US" dirty="0" smtClean="0"/>
              <a:t> - </a:t>
            </a:r>
            <a:r>
              <a:rPr lang="ru-RU" dirty="0" smtClean="0"/>
              <a:t>это </a:t>
            </a:r>
            <a:r>
              <a:rPr lang="ru-RU" dirty="0"/>
              <a:t>функция для инициализации значений формы. </a:t>
            </a:r>
            <a:r>
              <a:rPr lang="ru-RU" dirty="0" smtClean="0"/>
              <a:t>Он </a:t>
            </a:r>
            <a:r>
              <a:rPr lang="ru-RU" dirty="0"/>
              <a:t>используется для присвоения значений меткам, </a:t>
            </a:r>
            <a:r>
              <a:rPr lang="ru-RU" dirty="0" err="1"/>
              <a:t>textbox</a:t>
            </a:r>
            <a:r>
              <a:rPr lang="ru-RU" dirty="0"/>
              <a:t>, кнопкам и т. д</a:t>
            </a:r>
            <a:r>
              <a:rPr lang="ru-RU" dirty="0" smtClean="0"/>
              <a:t>. </a:t>
            </a:r>
            <a:r>
              <a:rPr lang="ru-RU" dirty="0"/>
              <a:t>В вашей форме.</a:t>
            </a:r>
          </a:p>
        </p:txBody>
      </p:sp>
    </p:spTree>
    <p:extLst>
      <p:ext uri="{BB962C8B-B14F-4D97-AF65-F5344CB8AC3E}">
        <p14:creationId xmlns:p14="http://schemas.microsoft.com/office/powerpoint/2010/main" val="23284955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Кроме того</a:t>
            </a:r>
            <a:endParaRPr lang="ru-RU" dirty="0"/>
          </a:p>
        </p:txBody>
      </p:sp>
      <p:sp>
        <p:nvSpPr>
          <p:cNvPr id="3" name="Объект 2"/>
          <p:cNvSpPr>
            <a:spLocks noGrp="1"/>
          </p:cNvSpPr>
          <p:nvPr>
            <p:ph idx="1"/>
          </p:nvPr>
        </p:nvSpPr>
        <p:spPr/>
        <p:txBody>
          <a:bodyPr/>
          <a:lstStyle/>
          <a:p>
            <a:r>
              <a:rPr lang="ru-RU" dirty="0" err="1"/>
              <a:t>Visual</a:t>
            </a:r>
            <a:r>
              <a:rPr lang="ru-RU" dirty="0"/>
              <a:t> </a:t>
            </a:r>
            <a:r>
              <a:rPr lang="ru-RU" dirty="0" err="1"/>
              <a:t>Studio</a:t>
            </a:r>
            <a:r>
              <a:rPr lang="ru-RU" dirty="0"/>
              <a:t> также имеет и множество других функций: возможность управления проектом; встроенная функция управления исходным кодом; возможность </a:t>
            </a:r>
            <a:r>
              <a:rPr lang="ru-RU" dirty="0" err="1"/>
              <a:t>рефакторизации</a:t>
            </a:r>
            <a:r>
              <a:rPr lang="ru-RU" dirty="0"/>
              <a:t> кода; мощная модель расширяемости</a:t>
            </a:r>
          </a:p>
        </p:txBody>
      </p:sp>
    </p:spTree>
    <p:extLst>
      <p:ext uri="{BB962C8B-B14F-4D97-AF65-F5344CB8AC3E}">
        <p14:creationId xmlns:p14="http://schemas.microsoft.com/office/powerpoint/2010/main" val="8316636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Структура проекта</a:t>
            </a:r>
            <a:endParaRPr lang="ru-RU" dirty="0"/>
          </a:p>
        </p:txBody>
      </p:sp>
      <p:sp>
        <p:nvSpPr>
          <p:cNvPr id="3" name="Объект 2"/>
          <p:cNvSpPr>
            <a:spLocks noGrp="1"/>
          </p:cNvSpPr>
          <p:nvPr>
            <p:ph idx="1"/>
          </p:nvPr>
        </p:nvSpPr>
        <p:spPr/>
        <p:txBody>
          <a:bodyPr/>
          <a:lstStyle/>
          <a:p>
            <a:pPr marL="0" indent="0">
              <a:buNone/>
            </a:pPr>
            <a:r>
              <a:rPr lang="ru-RU" dirty="0"/>
              <a:t>Программа на языке C# состоит из одного или нескольких файлов. Каждый файл может содержать или не содержать пространства имен. Пространство имен может содержать типы, такие как классы, структуры, интерфейсы, перечисления и делегаты или другие пространства имен. Ниже приведен пример структуры программы на C#, содержащей все эти элементы.</a:t>
            </a:r>
          </a:p>
        </p:txBody>
      </p:sp>
    </p:spTree>
    <p:extLst>
      <p:ext uri="{BB962C8B-B14F-4D97-AF65-F5344CB8AC3E}">
        <p14:creationId xmlns:p14="http://schemas.microsoft.com/office/powerpoint/2010/main" val="4622304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Директива </a:t>
            </a:r>
            <a:r>
              <a:rPr lang="en-US" dirty="0"/>
              <a:t>using</a:t>
            </a:r>
            <a:endParaRPr lang="ru-RU" dirty="0"/>
          </a:p>
        </p:txBody>
      </p:sp>
      <p:pic>
        <p:nvPicPr>
          <p:cNvPr id="4" name="Объект 3"/>
          <p:cNvPicPr>
            <a:picLocks noGrp="1" noChangeAspect="1"/>
          </p:cNvPicPr>
          <p:nvPr>
            <p:ph idx="1"/>
          </p:nvPr>
        </p:nvPicPr>
        <p:blipFill>
          <a:blip r:embed="rId2"/>
          <a:stretch>
            <a:fillRect/>
          </a:stretch>
        </p:blipFill>
        <p:spPr>
          <a:xfrm>
            <a:off x="6096000" y="2874769"/>
            <a:ext cx="4943475" cy="2571750"/>
          </a:xfrm>
          <a:prstGeom prst="rect">
            <a:avLst/>
          </a:prstGeom>
        </p:spPr>
      </p:pic>
      <p:sp>
        <p:nvSpPr>
          <p:cNvPr id="5" name="TextBox 4"/>
          <p:cNvSpPr txBox="1"/>
          <p:nvPr/>
        </p:nvSpPr>
        <p:spPr>
          <a:xfrm>
            <a:off x="1148576" y="2642839"/>
            <a:ext cx="4947424" cy="646331"/>
          </a:xfrm>
          <a:prstGeom prst="rect">
            <a:avLst/>
          </a:prstGeom>
          <a:noFill/>
        </p:spPr>
        <p:txBody>
          <a:bodyPr wrap="square" rtlCol="0">
            <a:spAutoFit/>
          </a:bodyPr>
          <a:lstStyle/>
          <a:p>
            <a:r>
              <a:rPr lang="ru-RU" b="1" dirty="0" smtClean="0"/>
              <a:t>Директива </a:t>
            </a:r>
            <a:r>
              <a:rPr lang="en-US" b="1" dirty="0" smtClean="0"/>
              <a:t>using </a:t>
            </a:r>
            <a:r>
              <a:rPr lang="ru-RU" dirty="0" smtClean="0"/>
              <a:t>разрешает </a:t>
            </a:r>
            <a:r>
              <a:rPr lang="ru-RU" dirty="0"/>
              <a:t>использование типов в пространстве </a:t>
            </a:r>
            <a:r>
              <a:rPr lang="ru-RU" dirty="0" smtClean="0"/>
              <a:t>имен</a:t>
            </a:r>
            <a:endParaRPr lang="ru-RU" dirty="0"/>
          </a:p>
        </p:txBody>
      </p:sp>
    </p:spTree>
    <p:extLst>
      <p:ext uri="{BB962C8B-B14F-4D97-AF65-F5344CB8AC3E}">
        <p14:creationId xmlns:p14="http://schemas.microsoft.com/office/powerpoint/2010/main" val="34104499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Пространство имён </a:t>
            </a:r>
            <a:r>
              <a:rPr lang="en-US" dirty="0"/>
              <a:t>namespace</a:t>
            </a:r>
            <a:endParaRPr lang="ru-RU" dirty="0"/>
          </a:p>
        </p:txBody>
      </p:sp>
      <p:pic>
        <p:nvPicPr>
          <p:cNvPr id="4" name="Объект 3"/>
          <p:cNvPicPr>
            <a:picLocks noGrp="1" noChangeAspect="1"/>
          </p:cNvPicPr>
          <p:nvPr>
            <p:ph idx="1"/>
          </p:nvPr>
        </p:nvPicPr>
        <p:blipFill>
          <a:blip r:embed="rId2"/>
          <a:stretch>
            <a:fillRect/>
          </a:stretch>
        </p:blipFill>
        <p:spPr>
          <a:xfrm>
            <a:off x="7381873" y="3315512"/>
            <a:ext cx="3514725" cy="1609725"/>
          </a:xfrm>
          <a:prstGeom prst="rect">
            <a:avLst/>
          </a:prstGeom>
        </p:spPr>
      </p:pic>
      <p:sp>
        <p:nvSpPr>
          <p:cNvPr id="5" name="TextBox 4"/>
          <p:cNvSpPr txBox="1"/>
          <p:nvPr/>
        </p:nvSpPr>
        <p:spPr>
          <a:xfrm>
            <a:off x="1182029" y="2698595"/>
            <a:ext cx="5999356" cy="2843561"/>
          </a:xfrm>
          <a:prstGeom prst="rect">
            <a:avLst/>
          </a:prstGeom>
          <a:noFill/>
        </p:spPr>
        <p:txBody>
          <a:bodyPr wrap="square" rtlCol="0">
            <a:spAutoFit/>
          </a:bodyPr>
          <a:lstStyle/>
          <a:p>
            <a:endParaRPr lang="ru-RU" dirty="0"/>
          </a:p>
        </p:txBody>
      </p:sp>
      <p:sp>
        <p:nvSpPr>
          <p:cNvPr id="6" name="TextBox 5"/>
          <p:cNvSpPr txBox="1"/>
          <p:nvPr/>
        </p:nvSpPr>
        <p:spPr>
          <a:xfrm>
            <a:off x="1295402" y="2698595"/>
            <a:ext cx="5885983" cy="3416320"/>
          </a:xfrm>
          <a:prstGeom prst="rect">
            <a:avLst/>
          </a:prstGeom>
          <a:noFill/>
        </p:spPr>
        <p:txBody>
          <a:bodyPr wrap="square" rtlCol="0">
            <a:spAutoFit/>
          </a:bodyPr>
          <a:lstStyle/>
          <a:p>
            <a:r>
              <a:rPr lang="ru-RU" b="1" dirty="0" smtClean="0"/>
              <a:t>Пространство имён</a:t>
            </a:r>
            <a:r>
              <a:rPr lang="ru-RU" dirty="0" smtClean="0"/>
              <a:t> </a:t>
            </a:r>
            <a:r>
              <a:rPr lang="en-US" dirty="0" smtClean="0"/>
              <a:t>namespace </a:t>
            </a:r>
            <a:r>
              <a:rPr lang="ru-RU" dirty="0" smtClean="0"/>
              <a:t>позволяет указывать </a:t>
            </a:r>
            <a:r>
              <a:rPr lang="ru-RU" dirty="0"/>
              <a:t>название пространства имен. И всё, что объявляется внутри фигурных скобок, следующих на за названием, относится к пространству имен</a:t>
            </a:r>
            <a:r>
              <a:rPr lang="ru-RU" dirty="0" smtClean="0"/>
              <a:t>. Он создаётся автоматически.</a:t>
            </a:r>
          </a:p>
          <a:p>
            <a:endParaRPr lang="ru-RU" dirty="0"/>
          </a:p>
          <a:p>
            <a:r>
              <a:rPr lang="ru-RU" dirty="0"/>
              <a:t>С </a:t>
            </a:r>
            <a:r>
              <a:rPr lang="ru-RU" dirty="0" smtClean="0"/>
              <a:t>помощью </a:t>
            </a:r>
            <a:r>
              <a:rPr lang="en-US" dirty="0" err="1" smtClean="0"/>
              <a:t>partical</a:t>
            </a:r>
            <a:r>
              <a:rPr lang="ru-RU" dirty="0" smtClean="0"/>
              <a:t> </a:t>
            </a:r>
            <a:r>
              <a:rPr lang="ru-RU" dirty="0"/>
              <a:t>можно записать определение одного и того же класса в два разных исходных файла в одном пространстве имен. Он будет обрабатываться так же во время компиляции. Вы можете найти класс с тем же </a:t>
            </a:r>
            <a:r>
              <a:rPr lang="ru-RU" dirty="0" smtClean="0"/>
              <a:t>именем </a:t>
            </a:r>
            <a:r>
              <a:rPr lang="en-US" dirty="0" smtClean="0"/>
              <a:t>Form1, </a:t>
            </a:r>
            <a:r>
              <a:rPr lang="ru-RU" dirty="0"/>
              <a:t>в своем проекте, который создается автоматически</a:t>
            </a:r>
            <a:endParaRPr lang="ru-RU" dirty="0" smtClean="0"/>
          </a:p>
          <a:p>
            <a:endParaRPr lang="ru-RU" dirty="0"/>
          </a:p>
          <a:p>
            <a:endParaRPr lang="ru-RU" dirty="0"/>
          </a:p>
        </p:txBody>
      </p:sp>
    </p:spTree>
    <p:extLst>
      <p:ext uri="{BB962C8B-B14F-4D97-AF65-F5344CB8AC3E}">
        <p14:creationId xmlns:p14="http://schemas.microsoft.com/office/powerpoint/2010/main" val="11488811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3128962" y="2685816"/>
            <a:ext cx="5934075" cy="895350"/>
          </a:xfrm>
          <a:prstGeom prst="rect">
            <a:avLst/>
          </a:prstGeom>
        </p:spPr>
      </p:pic>
      <p:sp>
        <p:nvSpPr>
          <p:cNvPr id="2" name="Заголовок 1"/>
          <p:cNvSpPr>
            <a:spLocks noGrp="1"/>
          </p:cNvSpPr>
          <p:nvPr>
            <p:ph type="title"/>
          </p:nvPr>
        </p:nvSpPr>
        <p:spPr/>
        <p:txBody>
          <a:bodyPr/>
          <a:lstStyle/>
          <a:p>
            <a:r>
              <a:rPr lang="en-US" dirty="0" smtClean="0"/>
              <a:t>Private Void </a:t>
            </a:r>
            <a:endParaRPr lang="ru-RU" dirty="0"/>
          </a:p>
        </p:txBody>
      </p:sp>
      <p:sp>
        <p:nvSpPr>
          <p:cNvPr id="3" name="Объект 2"/>
          <p:cNvSpPr>
            <a:spLocks noGrp="1"/>
          </p:cNvSpPr>
          <p:nvPr>
            <p:ph idx="1"/>
          </p:nvPr>
        </p:nvSpPr>
        <p:spPr>
          <a:xfrm>
            <a:off x="1295401" y="3980984"/>
            <a:ext cx="9922726" cy="1894883"/>
          </a:xfrm>
        </p:spPr>
        <p:txBody>
          <a:bodyPr>
            <a:normAutofit fontScale="92500" lnSpcReduction="10000"/>
          </a:bodyPr>
          <a:lstStyle/>
          <a:p>
            <a:pPr marL="0" indent="0">
              <a:buNone/>
            </a:pPr>
            <a:r>
              <a:rPr lang="en-US" b="1" dirty="0" err="1"/>
              <a:t>P</a:t>
            </a:r>
            <a:r>
              <a:rPr lang="ru-RU" b="1" dirty="0" err="1" smtClean="0"/>
              <a:t>rivate</a:t>
            </a:r>
            <a:r>
              <a:rPr lang="ru-RU" dirty="0"/>
              <a:t> означает, что метод, функция или свойство </a:t>
            </a:r>
            <a:r>
              <a:rPr lang="ru-RU" b="1" dirty="0"/>
              <a:t>недоступны</a:t>
            </a:r>
            <a:r>
              <a:rPr lang="ru-RU" dirty="0"/>
              <a:t> вне класса, но могут быть вызваны внутри самого класса</a:t>
            </a:r>
            <a:endParaRPr lang="en-US" b="1" dirty="0" smtClean="0"/>
          </a:p>
          <a:p>
            <a:pPr marL="0" indent="0">
              <a:buNone/>
            </a:pPr>
            <a:r>
              <a:rPr lang="en-US" b="1" dirty="0" err="1"/>
              <a:t>V</a:t>
            </a:r>
            <a:r>
              <a:rPr lang="ru-RU" b="1" dirty="0" err="1" smtClean="0"/>
              <a:t>oid</a:t>
            </a:r>
            <a:r>
              <a:rPr lang="ru-RU" dirty="0"/>
              <a:t> означает идентифицировать этот блок кода или процедуры как </a:t>
            </a:r>
            <a:r>
              <a:rPr lang="ru-RU" b="1" dirty="0"/>
              <a:t>метод</a:t>
            </a:r>
            <a:r>
              <a:rPr lang="ru-RU" dirty="0"/>
              <a:t> или он не вернет никаких значений. Если вы видите какие-либо типы, а не </a:t>
            </a:r>
            <a:r>
              <a:rPr lang="ru-RU" dirty="0" err="1"/>
              <a:t>void</a:t>
            </a:r>
            <a:r>
              <a:rPr lang="ru-RU" dirty="0"/>
              <a:t> означает, что заблокированный код или процедура является функцией или свойством</a:t>
            </a:r>
          </a:p>
        </p:txBody>
      </p:sp>
    </p:spTree>
    <p:extLst>
      <p:ext uri="{BB962C8B-B14F-4D97-AF65-F5344CB8AC3E}">
        <p14:creationId xmlns:p14="http://schemas.microsoft.com/office/powerpoint/2010/main" val="23069824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95402" y="982132"/>
            <a:ext cx="4681652" cy="344863"/>
          </a:xfrm>
        </p:spPr>
        <p:txBody>
          <a:bodyPr>
            <a:normAutofit fontScale="90000"/>
          </a:bodyPr>
          <a:lstStyle/>
          <a:p>
            <a:r>
              <a:rPr lang="ru-RU" dirty="0" smtClean="0"/>
              <a:t>Теперь к  практике</a:t>
            </a:r>
            <a:endParaRPr lang="ru-RU" dirty="0"/>
          </a:p>
        </p:txBody>
      </p:sp>
      <p:pic>
        <p:nvPicPr>
          <p:cNvPr id="4" name="Объект 3"/>
          <p:cNvPicPr>
            <a:picLocks noGrp="1" noChangeAspect="1"/>
          </p:cNvPicPr>
          <p:nvPr>
            <p:ph idx="1"/>
          </p:nvPr>
        </p:nvPicPr>
        <p:blipFill>
          <a:blip r:embed="rId2"/>
          <a:stretch>
            <a:fillRect/>
          </a:stretch>
        </p:blipFill>
        <p:spPr>
          <a:xfrm>
            <a:off x="4973444" y="1947386"/>
            <a:ext cx="5821375" cy="3894500"/>
          </a:xfrm>
          <a:prstGeom prst="rect">
            <a:avLst/>
          </a:prstGeom>
        </p:spPr>
      </p:pic>
      <p:sp>
        <p:nvSpPr>
          <p:cNvPr id="7" name="TextBox 6"/>
          <p:cNvSpPr txBox="1"/>
          <p:nvPr/>
        </p:nvSpPr>
        <p:spPr>
          <a:xfrm>
            <a:off x="992459" y="2375210"/>
            <a:ext cx="3813717" cy="646331"/>
          </a:xfrm>
          <a:prstGeom prst="rect">
            <a:avLst/>
          </a:prstGeom>
          <a:noFill/>
        </p:spPr>
        <p:txBody>
          <a:bodyPr wrap="square" rtlCol="0">
            <a:spAutoFit/>
          </a:bodyPr>
          <a:lstStyle/>
          <a:p>
            <a:r>
              <a:rPr lang="ru-RU" dirty="0" smtClean="0"/>
              <a:t>Возьмём для разбора код из одной уже из выполненных работ</a:t>
            </a:r>
            <a:endParaRPr lang="ru-RU" dirty="0"/>
          </a:p>
        </p:txBody>
      </p:sp>
    </p:spTree>
    <p:extLst>
      <p:ext uri="{BB962C8B-B14F-4D97-AF65-F5344CB8AC3E}">
        <p14:creationId xmlns:p14="http://schemas.microsoft.com/office/powerpoint/2010/main" val="2942565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Результат</a:t>
            </a:r>
            <a:endParaRPr lang="ru-RU" dirty="0"/>
          </a:p>
        </p:txBody>
      </p:sp>
      <p:pic>
        <p:nvPicPr>
          <p:cNvPr id="4" name="Объект 3"/>
          <p:cNvPicPr>
            <a:picLocks noGrp="1" noChangeAspect="1"/>
          </p:cNvPicPr>
          <p:nvPr>
            <p:ph idx="1"/>
          </p:nvPr>
        </p:nvPicPr>
        <p:blipFill>
          <a:blip r:embed="rId2"/>
          <a:stretch>
            <a:fillRect/>
          </a:stretch>
        </p:blipFill>
        <p:spPr>
          <a:xfrm>
            <a:off x="5296501" y="2568615"/>
            <a:ext cx="5479624" cy="3317875"/>
          </a:xfrm>
          <a:prstGeom prst="rect">
            <a:avLst/>
          </a:prstGeom>
        </p:spPr>
      </p:pic>
      <p:sp>
        <p:nvSpPr>
          <p:cNvPr id="5" name="TextBox 4"/>
          <p:cNvSpPr txBox="1"/>
          <p:nvPr/>
        </p:nvSpPr>
        <p:spPr>
          <a:xfrm>
            <a:off x="1014761" y="2575932"/>
            <a:ext cx="4114800" cy="923330"/>
          </a:xfrm>
          <a:prstGeom prst="rect">
            <a:avLst/>
          </a:prstGeom>
          <a:noFill/>
        </p:spPr>
        <p:txBody>
          <a:bodyPr wrap="square" rtlCol="0">
            <a:spAutoFit/>
          </a:bodyPr>
          <a:lstStyle/>
          <a:p>
            <a:r>
              <a:rPr lang="ru-RU" dirty="0" smtClean="0"/>
              <a:t>Как можно увидеть, код сработал без ошибок и скомпилировался правильно, на картинке приведён результат </a:t>
            </a:r>
            <a:endParaRPr lang="ru-RU" dirty="0"/>
          </a:p>
        </p:txBody>
      </p:sp>
    </p:spTree>
    <p:extLst>
      <p:ext uri="{BB962C8B-B14F-4D97-AF65-F5344CB8AC3E}">
        <p14:creationId xmlns:p14="http://schemas.microsoft.com/office/powerpoint/2010/main" val="3139071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Заключение</a:t>
            </a:r>
            <a:endParaRPr lang="ru-RU" dirty="0"/>
          </a:p>
        </p:txBody>
      </p:sp>
      <p:sp>
        <p:nvSpPr>
          <p:cNvPr id="3" name="Объект 2"/>
          <p:cNvSpPr>
            <a:spLocks noGrp="1"/>
          </p:cNvSpPr>
          <p:nvPr>
            <p:ph idx="1"/>
          </p:nvPr>
        </p:nvSpPr>
        <p:spPr/>
        <p:txBody>
          <a:bodyPr/>
          <a:lstStyle/>
          <a:p>
            <a:pPr marL="0" indent="0">
              <a:buNone/>
            </a:pPr>
            <a:r>
              <a:rPr lang="en-US" dirty="0" smtClean="0"/>
              <a:t>Microsoft Visual Studio </a:t>
            </a:r>
            <a:r>
              <a:rPr lang="ru-RU" dirty="0" smtClean="0"/>
              <a:t>обладает всеми необходимыми средствами, функциями и приятным интерфейсом, а так же несколькими языками и способами, на которых можно написать приложение или скрипт</a:t>
            </a:r>
            <a:endParaRPr lang="ru-RU" dirty="0"/>
          </a:p>
        </p:txBody>
      </p:sp>
    </p:spTree>
    <p:extLst>
      <p:ext uri="{BB962C8B-B14F-4D97-AF65-F5344CB8AC3E}">
        <p14:creationId xmlns:p14="http://schemas.microsoft.com/office/powerpoint/2010/main" val="3940540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Microsoft</a:t>
            </a:r>
            <a:r>
              <a:rPr lang="ru-RU" dirty="0"/>
              <a:t> </a:t>
            </a:r>
            <a:r>
              <a:rPr lang="ru-RU" dirty="0" err="1"/>
              <a:t>Visual</a:t>
            </a:r>
            <a:r>
              <a:rPr lang="ru-RU" dirty="0"/>
              <a:t> </a:t>
            </a:r>
            <a:r>
              <a:rPr lang="ru-RU" dirty="0" err="1"/>
              <a:t>Studio</a:t>
            </a:r>
            <a:endParaRPr lang="ru-RU" dirty="0"/>
          </a:p>
        </p:txBody>
      </p:sp>
      <p:sp>
        <p:nvSpPr>
          <p:cNvPr id="3" name="Объект 2"/>
          <p:cNvSpPr>
            <a:spLocks noGrp="1"/>
          </p:cNvSpPr>
          <p:nvPr>
            <p:ph idx="1"/>
          </p:nvPr>
        </p:nvSpPr>
        <p:spPr>
          <a:xfrm>
            <a:off x="1295401" y="2556932"/>
            <a:ext cx="3800706" cy="3063283"/>
          </a:xfrm>
        </p:spPr>
        <p:txBody>
          <a:bodyPr/>
          <a:lstStyle/>
          <a:p>
            <a:pPr marL="0" indent="0">
              <a:buNone/>
            </a:pPr>
            <a:r>
              <a:rPr lang="ru-RU" b="1" dirty="0" err="1"/>
              <a:t>Microsoft</a:t>
            </a:r>
            <a:r>
              <a:rPr lang="ru-RU" b="1" dirty="0"/>
              <a:t> </a:t>
            </a:r>
            <a:r>
              <a:rPr lang="ru-RU" b="1" dirty="0" err="1"/>
              <a:t>Visual</a:t>
            </a:r>
            <a:r>
              <a:rPr lang="ru-RU" b="1" dirty="0"/>
              <a:t> </a:t>
            </a:r>
            <a:r>
              <a:rPr lang="ru-RU" b="1" dirty="0" err="1"/>
              <a:t>Studio</a:t>
            </a:r>
            <a:r>
              <a:rPr lang="ru-RU" dirty="0"/>
              <a:t> - это программная </a:t>
            </a:r>
            <a:r>
              <a:rPr lang="ru-RU" dirty="0" err="1"/>
              <a:t>средапоразработке</a:t>
            </a:r>
            <a:r>
              <a:rPr lang="ru-RU" dirty="0"/>
              <a:t> приложений для ОС </a:t>
            </a:r>
            <a:r>
              <a:rPr lang="ru-RU" dirty="0" err="1"/>
              <a:t>Windows</a:t>
            </a:r>
            <a:r>
              <a:rPr lang="ru-RU" dirty="0"/>
              <a:t>, как консольных, так и с графическим интерфейсом.</a:t>
            </a:r>
          </a:p>
        </p:txBody>
      </p:sp>
      <p:pic>
        <p:nvPicPr>
          <p:cNvPr id="1026" name="Picture 2" descr="Снимок экрана: интегрированная среда разработки Visual Studio 2022 с выносками, которые указывают на расположение основных компонентов и функций."/>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8048" y="2428178"/>
            <a:ext cx="6263591" cy="352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4587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10CE6F-EAC1-4302-A6B5-8989EEDBEC5C}"/>
              </a:ext>
            </a:extLst>
          </p:cNvPr>
          <p:cNvSpPr>
            <a:spLocks noGrp="1"/>
          </p:cNvSpPr>
          <p:nvPr>
            <p:ph type="title"/>
          </p:nvPr>
        </p:nvSpPr>
        <p:spPr>
          <a:xfrm>
            <a:off x="482602" y="2580023"/>
            <a:ext cx="11210634" cy="1303867"/>
          </a:xfrm>
        </p:spPr>
        <p:txBody>
          <a:bodyPr/>
          <a:lstStyle/>
          <a:p>
            <a:r>
              <a:rPr lang="ru-RU" b="1" dirty="0">
                <a:latin typeface="Times New Roman" panose="02020603050405020304" pitchFamily="18" charset="0"/>
                <a:cs typeface="Times New Roman" panose="02020603050405020304" pitchFamily="18" charset="0"/>
              </a:rPr>
              <a:t>СПАСИБО ЗА ВНИМАНИЕ</a:t>
            </a:r>
          </a:p>
        </p:txBody>
      </p:sp>
    </p:spTree>
    <p:extLst>
      <p:ext uri="{BB962C8B-B14F-4D97-AF65-F5344CB8AC3E}">
        <p14:creationId xmlns:p14="http://schemas.microsoft.com/office/powerpoint/2010/main" val="2176330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Функциональная структура среды включает в себя:</a:t>
            </a:r>
            <a:br>
              <a:rPr lang="ru-RU" dirty="0"/>
            </a:br>
            <a:endParaRPr lang="ru-RU" dirty="0"/>
          </a:p>
        </p:txBody>
      </p:sp>
      <p:sp>
        <p:nvSpPr>
          <p:cNvPr id="3" name="Объект 2"/>
          <p:cNvSpPr>
            <a:spLocks noGrp="1"/>
          </p:cNvSpPr>
          <p:nvPr>
            <p:ph idx="1"/>
          </p:nvPr>
        </p:nvSpPr>
        <p:spPr/>
        <p:txBody>
          <a:bodyPr>
            <a:normAutofit fontScale="92500" lnSpcReduction="10000"/>
          </a:bodyPr>
          <a:lstStyle/>
          <a:p>
            <a:r>
              <a:rPr lang="ru-RU" dirty="0" smtClean="0"/>
              <a:t>редактор </a:t>
            </a:r>
            <a:r>
              <a:rPr lang="ru-RU" dirty="0"/>
              <a:t>исходного кода, который включает множество дополнительных функций, как </a:t>
            </a:r>
            <a:r>
              <a:rPr lang="ru-RU" dirty="0" err="1"/>
              <a:t>автодополнение</a:t>
            </a:r>
            <a:r>
              <a:rPr lang="ru-RU" dirty="0"/>
              <a:t> </a:t>
            </a:r>
            <a:r>
              <a:rPr lang="ru-RU" dirty="0" err="1"/>
              <a:t>IntelliSense</a:t>
            </a:r>
            <a:r>
              <a:rPr lang="ru-RU" dirty="0"/>
              <a:t>, </a:t>
            </a:r>
            <a:r>
              <a:rPr lang="ru-RU" dirty="0" err="1"/>
              <a:t>рефракторинг</a:t>
            </a:r>
            <a:r>
              <a:rPr lang="ru-RU" dirty="0"/>
              <a:t> кода и т. д.;</a:t>
            </a:r>
          </a:p>
          <a:p>
            <a:r>
              <a:rPr lang="ru-RU" dirty="0"/>
              <a:t>отладчик кода;</a:t>
            </a:r>
          </a:p>
          <a:p>
            <a:r>
              <a:rPr lang="ru-RU" dirty="0"/>
              <a:t>редактор форм, предназначенный для упрощённого конструирования графических интерфейсов;</a:t>
            </a:r>
          </a:p>
          <a:p>
            <a:r>
              <a:rPr lang="ru-RU" dirty="0"/>
              <a:t>веб-редактор;</a:t>
            </a:r>
          </a:p>
          <a:p>
            <a:r>
              <a:rPr lang="ru-RU" dirty="0"/>
              <a:t>дизайнер классов;</a:t>
            </a:r>
          </a:p>
          <a:p>
            <a:r>
              <a:rPr lang="ru-RU" dirty="0" err="1"/>
              <a:t>дизайнерсхем</a:t>
            </a:r>
            <a:r>
              <a:rPr lang="ru-RU" dirty="0"/>
              <a:t> баз данных.</a:t>
            </a:r>
          </a:p>
        </p:txBody>
      </p:sp>
    </p:spTree>
    <p:extLst>
      <p:ext uri="{BB962C8B-B14F-4D97-AF65-F5344CB8AC3E}">
        <p14:creationId xmlns:p14="http://schemas.microsoft.com/office/powerpoint/2010/main" val="37423207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Сейчас рассмотрим средства повышения производительности для написания кода</a:t>
            </a:r>
            <a:endParaRPr lang="ru-RU" dirty="0"/>
          </a:p>
        </p:txBody>
      </p:sp>
      <p:sp>
        <p:nvSpPr>
          <p:cNvPr id="3" name="Объект 2"/>
          <p:cNvSpPr>
            <a:spLocks noGrp="1"/>
          </p:cNvSpPr>
          <p:nvPr>
            <p:ph idx="1"/>
          </p:nvPr>
        </p:nvSpPr>
        <p:spPr/>
        <p:txBody>
          <a:bodyPr/>
          <a:lstStyle/>
          <a:p>
            <a:endParaRPr lang="ru-RU" dirty="0"/>
          </a:p>
        </p:txBody>
      </p:sp>
    </p:spTree>
    <p:extLst>
      <p:ext uri="{BB962C8B-B14F-4D97-AF65-F5344CB8AC3E}">
        <p14:creationId xmlns:p14="http://schemas.microsoft.com/office/powerpoint/2010/main" val="1191693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IntelliSense</a:t>
            </a:r>
            <a:endParaRPr lang="ru-RU" dirty="0"/>
          </a:p>
        </p:txBody>
      </p:sp>
      <p:pic>
        <p:nvPicPr>
          <p:cNvPr id="4" name="Объект 3"/>
          <p:cNvPicPr>
            <a:picLocks noGrp="1" noChangeAspect="1"/>
          </p:cNvPicPr>
          <p:nvPr>
            <p:ph idx="1"/>
          </p:nvPr>
        </p:nvPicPr>
        <p:blipFill rotWithShape="1">
          <a:blip r:embed="rId2"/>
          <a:srcRect l="13281" t="52823" r="65466" b="20390"/>
          <a:stretch/>
        </p:blipFill>
        <p:spPr>
          <a:xfrm>
            <a:off x="7447089" y="2776654"/>
            <a:ext cx="3449509" cy="2717273"/>
          </a:xfrm>
          <a:prstGeom prst="rect">
            <a:avLst/>
          </a:prstGeom>
        </p:spPr>
      </p:pic>
      <p:sp>
        <p:nvSpPr>
          <p:cNvPr id="5" name="TextBox 4"/>
          <p:cNvSpPr txBox="1"/>
          <p:nvPr/>
        </p:nvSpPr>
        <p:spPr>
          <a:xfrm>
            <a:off x="1295402" y="2776654"/>
            <a:ext cx="5919437" cy="1754326"/>
          </a:xfrm>
          <a:prstGeom prst="rect">
            <a:avLst/>
          </a:prstGeom>
          <a:noFill/>
        </p:spPr>
        <p:txBody>
          <a:bodyPr wrap="square" rtlCol="0">
            <a:spAutoFit/>
          </a:bodyPr>
          <a:lstStyle/>
          <a:p>
            <a:r>
              <a:rPr lang="ru-RU" b="1" dirty="0" err="1"/>
              <a:t>IntelliSense</a:t>
            </a:r>
            <a:r>
              <a:rPr lang="ru-RU" dirty="0"/>
              <a:t> — это набор возможностей, отображающих сведения о коде непосредственно в редакторе и в некоторых случаях автоматически создающих небольшие отрывки кода. По сути, это встроенная в редактор базовая документация, которая избавляет от необходимости искать информацию в других источниках.</a:t>
            </a:r>
          </a:p>
        </p:txBody>
      </p:sp>
    </p:spTree>
    <p:extLst>
      <p:ext uri="{BB962C8B-B14F-4D97-AF65-F5344CB8AC3E}">
        <p14:creationId xmlns:p14="http://schemas.microsoft.com/office/powerpoint/2010/main" val="2483134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Рефакторинг</a:t>
            </a:r>
          </a:p>
        </p:txBody>
      </p:sp>
      <p:sp>
        <p:nvSpPr>
          <p:cNvPr id="3" name="Объект 2"/>
          <p:cNvSpPr>
            <a:spLocks noGrp="1"/>
          </p:cNvSpPr>
          <p:nvPr>
            <p:ph idx="1"/>
          </p:nvPr>
        </p:nvSpPr>
        <p:spPr>
          <a:xfrm>
            <a:off x="1295401" y="2556932"/>
            <a:ext cx="4090638" cy="2739897"/>
          </a:xfrm>
        </p:spPr>
        <p:txBody>
          <a:bodyPr>
            <a:normAutofit fontScale="92500" lnSpcReduction="10000"/>
          </a:bodyPr>
          <a:lstStyle/>
          <a:p>
            <a:pPr marL="0" indent="0">
              <a:buNone/>
            </a:pPr>
            <a:r>
              <a:rPr lang="ru-RU" b="1" dirty="0"/>
              <a:t>Рефакторинг</a:t>
            </a:r>
            <a:r>
              <a:rPr lang="ru-RU" dirty="0"/>
              <a:t> включает в себя такие операции, как интеллектуальное переименование переменных, извлечение одной или нескольких строк кода в новый метод и изменение порядка параметров методов.</a:t>
            </a:r>
          </a:p>
        </p:txBody>
      </p:sp>
      <p:pic>
        <p:nvPicPr>
          <p:cNvPr id="5" name="Рисунок 4"/>
          <p:cNvPicPr>
            <a:picLocks noChangeAspect="1"/>
          </p:cNvPicPr>
          <p:nvPr/>
        </p:nvPicPr>
        <p:blipFill rotWithShape="1">
          <a:blip r:embed="rId2"/>
          <a:srcRect l="22860" t="36955" r="49154" b="5259"/>
          <a:stretch/>
        </p:blipFill>
        <p:spPr>
          <a:xfrm>
            <a:off x="6913755" y="2088797"/>
            <a:ext cx="3211552" cy="4144516"/>
          </a:xfrm>
          <a:prstGeom prst="rect">
            <a:avLst/>
          </a:prstGeom>
        </p:spPr>
      </p:pic>
    </p:spTree>
    <p:extLst>
      <p:ext uri="{BB962C8B-B14F-4D97-AF65-F5344CB8AC3E}">
        <p14:creationId xmlns:p14="http://schemas.microsoft.com/office/powerpoint/2010/main" val="28512488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Волнистые линии и быстрые действия</a:t>
            </a:r>
          </a:p>
        </p:txBody>
      </p:sp>
      <p:pic>
        <p:nvPicPr>
          <p:cNvPr id="4" name="Объект 3"/>
          <p:cNvPicPr>
            <a:picLocks noGrp="1" noChangeAspect="1"/>
          </p:cNvPicPr>
          <p:nvPr>
            <p:ph idx="1"/>
          </p:nvPr>
        </p:nvPicPr>
        <p:blipFill rotWithShape="1">
          <a:blip r:embed="rId2"/>
          <a:srcRect l="14126" t="53236" r="12716" b="37008"/>
          <a:stretch/>
        </p:blipFill>
        <p:spPr>
          <a:xfrm>
            <a:off x="758283" y="2489200"/>
            <a:ext cx="10675433" cy="889620"/>
          </a:xfrm>
          <a:prstGeom prst="rect">
            <a:avLst/>
          </a:prstGeom>
        </p:spPr>
      </p:pic>
      <p:sp>
        <p:nvSpPr>
          <p:cNvPr id="3" name="TextBox 2"/>
          <p:cNvSpPr txBox="1"/>
          <p:nvPr/>
        </p:nvSpPr>
        <p:spPr>
          <a:xfrm>
            <a:off x="780585" y="3657600"/>
            <a:ext cx="10682869" cy="1477328"/>
          </a:xfrm>
          <a:prstGeom prst="rect">
            <a:avLst/>
          </a:prstGeom>
          <a:noFill/>
        </p:spPr>
        <p:txBody>
          <a:bodyPr wrap="square" rtlCol="0">
            <a:spAutoFit/>
          </a:bodyPr>
          <a:lstStyle/>
          <a:p>
            <a:r>
              <a:rPr lang="ru-RU" b="1" dirty="0"/>
              <a:t>Волнистые линии </a:t>
            </a:r>
            <a:r>
              <a:rPr lang="ru-RU" dirty="0"/>
              <a:t>обозначают ошибки или потенциальные проблемы кода прямо во время ввода. Эти визуальные подсказки помогают немедленно устранить проблемы, не дожидаясь появления ошибок во время сборки или выполнения. Если навести указатель мыши на волнистую линию, на экран будут выведены дополнительные сведения об ошибке. Также в поле слева может отображаться лампочка, указывающая на наличие сведений о </a:t>
            </a:r>
            <a:r>
              <a:rPr lang="ru-RU" i="1" dirty="0"/>
              <a:t>быстрых действиях</a:t>
            </a:r>
            <a:r>
              <a:rPr lang="ru-RU" dirty="0"/>
              <a:t> для устранения ошибки.</a:t>
            </a:r>
          </a:p>
        </p:txBody>
      </p:sp>
    </p:spTree>
    <p:extLst>
      <p:ext uri="{BB962C8B-B14F-4D97-AF65-F5344CB8AC3E}">
        <p14:creationId xmlns:p14="http://schemas.microsoft.com/office/powerpoint/2010/main" val="30712713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Код</a:t>
            </a:r>
            <a:endParaRPr lang="ru-RU" dirty="0"/>
          </a:p>
        </p:txBody>
      </p:sp>
      <p:sp>
        <p:nvSpPr>
          <p:cNvPr id="3" name="Объект 2"/>
          <p:cNvSpPr>
            <a:spLocks noGrp="1"/>
          </p:cNvSpPr>
          <p:nvPr>
            <p:ph idx="1"/>
          </p:nvPr>
        </p:nvSpPr>
        <p:spPr>
          <a:xfrm>
            <a:off x="1295401" y="2556932"/>
            <a:ext cx="7993565" cy="3318936"/>
          </a:xfrm>
        </p:spPr>
        <p:txBody>
          <a:bodyPr>
            <a:normAutofit fontScale="92500" lnSpcReduction="20000"/>
          </a:bodyPr>
          <a:lstStyle/>
          <a:p>
            <a:pPr marL="0" indent="0">
              <a:buNone/>
            </a:pPr>
            <a:r>
              <a:rPr lang="ru-RU" b="1" dirty="0"/>
              <a:t>Код</a:t>
            </a:r>
            <a:r>
              <a:rPr lang="ru-RU" dirty="0"/>
              <a:t> автоматически выделяется цветом для обозначения таких элементов, как ключевые слова и типы. Найти код можно по номерам строк.</a:t>
            </a:r>
          </a:p>
          <a:p>
            <a:pPr marL="0" indent="0">
              <a:buNone/>
            </a:pPr>
            <a:r>
              <a:rPr lang="ru-RU" dirty="0"/>
              <a:t>Небольшие вертикальные пунктирные линии в коде указывают, какие фигурные скобки соответствуют друг другу. Чтобы свернуть или развернуть блоки кода, используйте небольшие рамки со знаками минус и плюс соответственно. Эта функция структурирования кода позволяет скрыть ненужный код на экране</a:t>
            </a:r>
            <a:r>
              <a:rPr lang="ru-RU" dirty="0" smtClean="0"/>
              <a:t>.</a:t>
            </a:r>
          </a:p>
          <a:p>
            <a:pPr marL="0" indent="0">
              <a:buNone/>
            </a:pPr>
            <a:r>
              <a:rPr lang="ru-RU" dirty="0"/>
              <a:t/>
            </a:r>
            <a:br>
              <a:rPr lang="ru-RU" dirty="0"/>
            </a:br>
            <a:endParaRPr lang="ru-RU" dirty="0"/>
          </a:p>
        </p:txBody>
      </p:sp>
    </p:spTree>
    <p:extLst>
      <p:ext uri="{BB962C8B-B14F-4D97-AF65-F5344CB8AC3E}">
        <p14:creationId xmlns:p14="http://schemas.microsoft.com/office/powerpoint/2010/main" val="26768167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1059156" y="1773044"/>
            <a:ext cx="9980551" cy="4342198"/>
          </a:xfrm>
          <a:prstGeom prst="rect">
            <a:avLst/>
          </a:prstGeom>
        </p:spPr>
      </p:pic>
      <p:sp>
        <p:nvSpPr>
          <p:cNvPr id="5" name="TextBox 4"/>
          <p:cNvSpPr txBox="1"/>
          <p:nvPr/>
        </p:nvSpPr>
        <p:spPr>
          <a:xfrm>
            <a:off x="1717288" y="747132"/>
            <a:ext cx="9924585" cy="769441"/>
          </a:xfrm>
          <a:prstGeom prst="rect">
            <a:avLst/>
          </a:prstGeom>
          <a:noFill/>
        </p:spPr>
        <p:txBody>
          <a:bodyPr wrap="square" rtlCol="0">
            <a:spAutoFit/>
          </a:bodyPr>
          <a:lstStyle/>
          <a:p>
            <a:r>
              <a:rPr lang="ru-RU" sz="4400" dirty="0" smtClean="0"/>
              <a:t>Пример для предыдущего слайда</a:t>
            </a:r>
            <a:endParaRPr lang="ru-RU" sz="4400" dirty="0"/>
          </a:p>
        </p:txBody>
      </p:sp>
    </p:spTree>
    <p:extLst>
      <p:ext uri="{BB962C8B-B14F-4D97-AF65-F5344CB8AC3E}">
        <p14:creationId xmlns:p14="http://schemas.microsoft.com/office/powerpoint/2010/main" val="27416360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Натуральные материалы">
  <a:themeElements>
    <a:clrScheme name="Зеленый">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Натуральные материалы">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Натуральные материалы">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274</TotalTime>
  <Words>771</Words>
  <Application>Microsoft Office PowerPoint</Application>
  <PresentationFormat>Широкоэкранный</PresentationFormat>
  <Paragraphs>60</Paragraphs>
  <Slides>20</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20</vt:i4>
      </vt:variant>
    </vt:vector>
  </HeadingPairs>
  <TitlesOfParts>
    <vt:vector size="25" baseType="lpstr">
      <vt:lpstr>Arial</vt:lpstr>
      <vt:lpstr>Calibri</vt:lpstr>
      <vt:lpstr>Garamond</vt:lpstr>
      <vt:lpstr>Times New Roman</vt:lpstr>
      <vt:lpstr>Натуральные материалы</vt:lpstr>
      <vt:lpstr>Федеральное государственное бюджетное образовательное учреждение высшего образования «РОССИЙСКАЯ АКАДЕМИЯ НАРОДНОГО ХОЗЯЙСТВА И ГОСУДАРСТВЕННОЙ СЛУЖБЫ ПРИ ПРЕЗИДЕНТЕ РОССИЙСКОЙ ФЕДЕРАЦИИ» КОЛЛЕДЖ МНОГОУРОВНЕВОГО ПРОФЕССИОНАЛЬНОГО ОБРАЗОВАНИЯ </vt:lpstr>
      <vt:lpstr>Microsoft Visual Studio</vt:lpstr>
      <vt:lpstr>Функциональная структура среды включает в себя: </vt:lpstr>
      <vt:lpstr>Сейчас рассмотрим средства повышения производительности для написания кода</vt:lpstr>
      <vt:lpstr>IntelliSense</vt:lpstr>
      <vt:lpstr>Рефакторинг</vt:lpstr>
      <vt:lpstr>Волнистые линии и быстрые действия</vt:lpstr>
      <vt:lpstr>Код</vt:lpstr>
      <vt:lpstr>Презентация PowerPoint</vt:lpstr>
      <vt:lpstr>В комплект входят следующие основные компоненты: </vt:lpstr>
      <vt:lpstr>Функция InitializeComponent</vt:lpstr>
      <vt:lpstr>Кроме того</vt:lpstr>
      <vt:lpstr>Структура проекта</vt:lpstr>
      <vt:lpstr>Директива using</vt:lpstr>
      <vt:lpstr>Пространство имён namespace</vt:lpstr>
      <vt:lpstr>Private Void </vt:lpstr>
      <vt:lpstr>Теперь к  практике</vt:lpstr>
      <vt:lpstr>Результат</vt:lpstr>
      <vt:lpstr>Заключение</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Федеральное государственное бюджетное образовательное учреждение высшего образования «РОССИЙСКАЯ АКАДЕМИЯ НАРОДНОГО ХОЗЯЙСТВА И ГОСУДАРСТВЕННОЙ СЛУЖБЫ ПРИ ПРЕЗИДЕНТЕ РОССИЙСКОЙ ФЕДЕРАЦИИ» КОЛЛЕДЖ МНОГОУРОВНЕВОГО ПРОФЕССИОНАЛЬНОГО ОБРАЗОВАНИЯ</dc:title>
  <dc:creator>Наумочкин Александр Сергеевич</dc:creator>
  <cp:lastModifiedBy>student</cp:lastModifiedBy>
  <cp:revision>30</cp:revision>
  <dcterms:created xsi:type="dcterms:W3CDTF">2018-04-24T16:38:31Z</dcterms:created>
  <dcterms:modified xsi:type="dcterms:W3CDTF">2021-12-21T10:01:34Z</dcterms:modified>
</cp:coreProperties>
</file>