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65" r:id="rId2"/>
    <p:sldId id="324" r:id="rId3"/>
    <p:sldId id="310" r:id="rId4"/>
    <p:sldId id="323" r:id="rId5"/>
    <p:sldId id="329" r:id="rId6"/>
    <p:sldId id="330" r:id="rId7"/>
    <p:sldId id="328" r:id="rId8"/>
  </p:sldIdLst>
  <p:sldSz cx="12188825"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36" autoAdjust="0"/>
    <p:restoredTop sz="94629" autoAdjust="0"/>
  </p:normalViewPr>
  <p:slideViewPr>
    <p:cSldViewPr showGuides="1">
      <p:cViewPr>
        <p:scale>
          <a:sx n="75" d="100"/>
          <a:sy n="75" d="100"/>
        </p:scale>
        <p:origin x="-492" y="-834"/>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5/26/2022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5/26/2022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198275"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162" y="1752602"/>
            <a:ext cx="1036050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162" y="3611607"/>
            <a:ext cx="10360501"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8" y="4953000"/>
            <a:ext cx="12193844"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5/26/2022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1481330"/>
            <a:ext cx="10969943"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2974" y="274641"/>
            <a:ext cx="2369343"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274641"/>
            <a:ext cx="8430604"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PH" dirty="0"/>
          </a:p>
        </p:txBody>
      </p:sp>
      <p:sp>
        <p:nvSpPr>
          <p:cNvPr id="6" name="Slide Number Placeholder 5"/>
          <p:cNvSpPr>
            <a:spLocks noGrp="1"/>
          </p:cNvSpPr>
          <p:nvPr>
            <p:ph type="sldNum" sz="quarter" idx="12"/>
          </p:nvPr>
        </p:nvSpPr>
        <p:spPr/>
        <p:txBody>
          <a:bodyPr/>
          <a:lstStyle>
            <a:extLst/>
          </a:lstStyle>
          <a:p>
            <a:fld id="{2A013F82-EE5E-44EE-A61D-E31C6657F26F}" type="slidenum">
              <a:rPr lang="en-PH" smtClean="0"/>
              <a:t>‹#›</a:t>
            </a:fld>
            <a:endParaRPr lang="en-PH"/>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2917" y="1059712"/>
            <a:ext cx="10360501"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28922" y="2931712"/>
            <a:ext cx="6094413"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PH" dirty="0"/>
          </a:p>
        </p:txBody>
      </p:sp>
      <p:sp>
        <p:nvSpPr>
          <p:cNvPr id="6" name="Slide Number Placeholder 5"/>
          <p:cNvSpPr>
            <a:spLocks noGrp="1"/>
          </p:cNvSpPr>
          <p:nvPr>
            <p:ph type="sldNum" sz="quarter" idx="12"/>
          </p:nvPr>
        </p:nvSpPr>
        <p:spPr/>
        <p:txBody>
          <a:bodyPr/>
          <a:lstStyle>
            <a:extLst/>
          </a:lstStyle>
          <a:p>
            <a:fld id="{2A013F82-EE5E-44EE-A61D-E31C6657F26F}" type="slidenum">
              <a:rPr lang="en-PH" smtClean="0"/>
              <a:t>‹#›</a:t>
            </a:fld>
            <a:endParaRPr lang="en-PH"/>
          </a:p>
        </p:txBody>
      </p:sp>
      <p:sp>
        <p:nvSpPr>
          <p:cNvPr id="7" name="Chevron 6"/>
          <p:cNvSpPr/>
          <p:nvPr/>
        </p:nvSpPr>
        <p:spPr>
          <a:xfrm>
            <a:off x="4847644" y="3005472"/>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599154" y="3005472"/>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1481329"/>
            <a:ext cx="5383398"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5986" y="1481329"/>
            <a:ext cx="5383398"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6" name="Footer Placeholder 5"/>
          <p:cNvSpPr>
            <a:spLocks noGrp="1"/>
          </p:cNvSpPr>
          <p:nvPr>
            <p:ph type="ftr" sz="quarter" idx="11"/>
          </p:nvPr>
        </p:nvSpPr>
        <p:spPr/>
        <p:txBody>
          <a:bodyPr/>
          <a:lstStyle>
            <a:extLst/>
          </a:lstStyle>
          <a:p>
            <a:endParaRPr lang="en-PH" dirty="0"/>
          </a:p>
        </p:txBody>
      </p:sp>
      <p:sp>
        <p:nvSpPr>
          <p:cNvPr id="7" name="Slide Number Placeholder 6"/>
          <p:cNvSpPr>
            <a:spLocks noGrp="1"/>
          </p:cNvSpPr>
          <p:nvPr>
            <p:ph type="sldNum" sz="quarter" idx="12"/>
          </p:nvPr>
        </p:nvSpPr>
        <p:spPr/>
        <p:txBody>
          <a:bodyPr/>
          <a:lstStyle>
            <a:extLst/>
          </a:lstStyle>
          <a:p>
            <a:fld id="{2A013F82-EE5E-44EE-A61D-E31C6657F26F}" type="slidenum">
              <a:rPr lang="en-PH" smtClean="0"/>
              <a:t>‹#›</a:t>
            </a:fld>
            <a:endParaRPr lang="en-PH"/>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3050"/>
            <a:ext cx="10969943"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441" y="5410200"/>
            <a:ext cx="5385514"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1756" y="5410200"/>
            <a:ext cx="5387630"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441" y="1444295"/>
            <a:ext cx="5385514"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1754" y="1444295"/>
            <a:ext cx="5387630"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8" name="Footer Placeholder 7"/>
          <p:cNvSpPr>
            <a:spLocks noGrp="1"/>
          </p:cNvSpPr>
          <p:nvPr>
            <p:ph type="ftr" sz="quarter" idx="11"/>
          </p:nvPr>
        </p:nvSpPr>
        <p:spPr/>
        <p:txBody>
          <a:bodyPr/>
          <a:lstStyle>
            <a:extLst/>
          </a:lstStyle>
          <a:p>
            <a:endParaRPr lang="en-PH" dirty="0"/>
          </a:p>
        </p:txBody>
      </p:sp>
      <p:sp>
        <p:nvSpPr>
          <p:cNvPr id="9" name="Slide Number Placeholder 8"/>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4" name="Footer Placeholder 3"/>
          <p:cNvSpPr>
            <a:spLocks noGrp="1"/>
          </p:cNvSpPr>
          <p:nvPr>
            <p:ph type="ftr" sz="quarter" idx="11"/>
          </p:nvPr>
        </p:nvSpPr>
        <p:spPr/>
        <p:txBody>
          <a:bodyPr/>
          <a:lstStyle>
            <a:extLst/>
          </a:lstStyle>
          <a:p>
            <a:endParaRPr lang="en-PH"/>
          </a:p>
        </p:txBody>
      </p:sp>
      <p:sp>
        <p:nvSpPr>
          <p:cNvPr id="5" name="Slide Number Placeholder 4"/>
          <p:cNvSpPr>
            <a:spLocks noGrp="1"/>
          </p:cNvSpPr>
          <p:nvPr>
            <p:ph type="sldNum" sz="quarter" idx="12"/>
          </p:nvPr>
        </p:nvSpPr>
        <p:spPr/>
        <p:txBody>
          <a:bodyPr/>
          <a:lstStyle>
            <a:extLst/>
          </a:lstStyle>
          <a:p>
            <a:fld id="{2A013F82-EE5E-44EE-A61D-E31C6657F26F}" type="slidenum">
              <a:rPr lang="en-PH" smtClean="0"/>
              <a:t>‹#›</a:t>
            </a:fld>
            <a:endParaRPr lang="en-PH"/>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3" name="Footer Placeholder 2"/>
          <p:cNvSpPr>
            <a:spLocks noGrp="1"/>
          </p:cNvSpPr>
          <p:nvPr>
            <p:ph type="ftr" sz="quarter" idx="11"/>
          </p:nvPr>
        </p:nvSpPr>
        <p:spPr/>
        <p:txBody>
          <a:bodyPr/>
          <a:lstStyle>
            <a:extLst/>
          </a:lstStyle>
          <a:p>
            <a:endParaRPr lang="en-PH"/>
          </a:p>
        </p:txBody>
      </p:sp>
      <p:sp>
        <p:nvSpPr>
          <p:cNvPr id="4" name="Slide Number Placeholder 3"/>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8883" y="4876800"/>
            <a:ext cx="9973103"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1265" y="5355102"/>
            <a:ext cx="529807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8882" y="274320"/>
            <a:ext cx="9970459"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7040" y="6407944"/>
            <a:ext cx="2559653" cy="365760"/>
          </a:xfrm>
        </p:spPr>
        <p:txBody>
          <a:bodyPr/>
          <a:lstStyle>
            <a:extLst/>
          </a:lstStyle>
          <a:p>
            <a:fld id="{03F41C87-7AD9-4845-A077-840E4A0F3F06}" type="datetimeFigureOut">
              <a:rPr lang="en-US" smtClean="0"/>
              <a:t>5/26/2022</a:t>
            </a:fld>
            <a:endParaRPr lang="en-US"/>
          </a:p>
        </p:txBody>
      </p:sp>
      <p:sp>
        <p:nvSpPr>
          <p:cNvPr id="6" name="Footer Placeholder 5"/>
          <p:cNvSpPr>
            <a:spLocks noGrp="1"/>
          </p:cNvSpPr>
          <p:nvPr>
            <p:ph type="ftr" sz="quarter" idx="11"/>
          </p:nvPr>
        </p:nvSpPr>
        <p:spPr/>
        <p:txBody>
          <a:bodyPr/>
          <a:lstStyle>
            <a:extLst/>
          </a:lstStyle>
          <a:p>
            <a:endParaRPr lang="en-PH"/>
          </a:p>
        </p:txBody>
      </p:sp>
      <p:sp>
        <p:nvSpPr>
          <p:cNvPr id="7" name="Slide Number Placeholder 6"/>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246" y="5443402"/>
            <a:ext cx="9547913"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721" y="189968"/>
            <a:ext cx="11579384"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3F41C87-7AD9-4845-A077-840E4A0F3F06}" type="datetimeFigureOut">
              <a:rPr lang="en-US" smtClean="0"/>
              <a:pPr/>
              <a:t>5/26/2022</a:t>
            </a:fld>
            <a:endParaRPr lang="en-US"/>
          </a:p>
        </p:txBody>
      </p:sp>
      <p:sp>
        <p:nvSpPr>
          <p:cNvPr id="6" name="Footer Placeholder 5"/>
          <p:cNvSpPr>
            <a:spLocks noGrp="1"/>
          </p:cNvSpPr>
          <p:nvPr>
            <p:ph type="ftr" sz="quarter" idx="11"/>
          </p:nvPr>
        </p:nvSpPr>
        <p:spPr>
          <a:xfrm>
            <a:off x="5838576" y="6407945"/>
            <a:ext cx="3133425" cy="365125"/>
          </a:xfrm>
        </p:spPr>
        <p:txBody>
          <a:bodyPr/>
          <a:lstStyle>
            <a:lvl1pPr>
              <a:defRPr>
                <a:solidFill>
                  <a:schemeClr val="tx1"/>
                </a:solidFill>
              </a:defRPr>
            </a:lvl1pPr>
            <a:extLst/>
          </a:lstStyle>
          <a:p>
            <a:endParaRPr lang="en-PH"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A013F82-EE5E-44EE-A61D-E31C6657F26F}" type="slidenum">
              <a:rPr lang="en-PH" smtClean="0"/>
              <a:pPr/>
              <a:t>‹#›</a:t>
            </a:fld>
            <a:endParaRPr lang="en-PH"/>
          </a:p>
        </p:txBody>
      </p:sp>
      <p:sp>
        <p:nvSpPr>
          <p:cNvPr id="2" name="Title 1"/>
          <p:cNvSpPr>
            <a:spLocks noGrp="1"/>
          </p:cNvSpPr>
          <p:nvPr>
            <p:ph type="title"/>
          </p:nvPr>
        </p:nvSpPr>
        <p:spPr>
          <a:xfrm>
            <a:off x="304720" y="4865122"/>
            <a:ext cx="10764439"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524" y="5944936"/>
            <a:ext cx="658578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455" y="5939011"/>
            <a:ext cx="4919320"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4" y="5791253"/>
            <a:ext cx="4535237"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2" y="5787739"/>
            <a:ext cx="4539496"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49141" y="4988440"/>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0651" y="4988440"/>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524" y="5944936"/>
            <a:ext cx="658578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455" y="5939011"/>
            <a:ext cx="4919320"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4" y="5791253"/>
            <a:ext cx="4535237"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2" y="5787739"/>
            <a:ext cx="4539496"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441" y="274638"/>
            <a:ext cx="10969943"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441" y="1481329"/>
            <a:ext cx="10969943"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7040" y="6407944"/>
            <a:ext cx="2559653" cy="365760"/>
          </a:xfrm>
          <a:prstGeom prst="rect">
            <a:avLst/>
          </a:prstGeom>
        </p:spPr>
        <p:txBody>
          <a:bodyPr vert="horz" anchor="b"/>
          <a:lstStyle>
            <a:lvl1pPr algn="l" eaLnBrk="1" latinLnBrk="0" hangingPunct="1">
              <a:defRPr kumimoji="0" sz="1000">
                <a:solidFill>
                  <a:schemeClr val="tx1"/>
                </a:solidFill>
              </a:defRPr>
            </a:lvl1pPr>
            <a:extLst/>
          </a:lstStyle>
          <a:p>
            <a:fld id="{03F41C87-7AD9-4845-A077-840E4A0F3F06}" type="datetimeFigureOut">
              <a:rPr lang="en-US" smtClean="0"/>
              <a:pPr/>
              <a:t>5/26/2022</a:t>
            </a:fld>
            <a:endParaRPr lang="en-US"/>
          </a:p>
        </p:txBody>
      </p:sp>
      <p:sp>
        <p:nvSpPr>
          <p:cNvPr id="22" name="Footer Placeholder 21"/>
          <p:cNvSpPr>
            <a:spLocks noGrp="1"/>
          </p:cNvSpPr>
          <p:nvPr>
            <p:ph type="ftr" sz="quarter" idx="3"/>
          </p:nvPr>
        </p:nvSpPr>
        <p:spPr>
          <a:xfrm>
            <a:off x="5838576" y="6407945"/>
            <a:ext cx="3133425"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6693" y="6407945"/>
            <a:ext cx="487553" cy="365125"/>
          </a:xfrm>
          <a:prstGeom prst="rect">
            <a:avLst/>
          </a:prstGeom>
        </p:spPr>
        <p:txBody>
          <a:bodyPr vert="horz" anchor="b"/>
          <a:lstStyle>
            <a:lvl1pPr algn="r" eaLnBrk="1" latinLnBrk="0" hangingPunct="1">
              <a:defRPr kumimoji="0" sz="1000" b="0">
                <a:solidFill>
                  <a:schemeClr val="tx1"/>
                </a:solidFill>
              </a:defRPr>
            </a:lvl1pPr>
            <a:extLst/>
          </a:lstStyle>
          <a:p>
            <a:fld id="{2A013F82-EE5E-44EE-A61D-E31C6657F2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7013" y="1981200"/>
            <a:ext cx="11734798" cy="1676400"/>
          </a:xfrm>
        </p:spPr>
        <p:txBody>
          <a:bodyPr>
            <a:normAutofit fontScale="90000"/>
          </a:bodyPr>
          <a:lstStyle/>
          <a:p>
            <a:r>
              <a:rPr lang="en-US" sz="6600" b="1" dirty="0"/>
              <a:t>SERVICE MANAGEMENT SYSTEM</a:t>
            </a:r>
            <a:br>
              <a:rPr lang="en-US" sz="6600" b="1" dirty="0"/>
            </a:br>
            <a:r>
              <a:rPr lang="en-US" sz="6600" b="1" dirty="0" smtClean="0"/>
              <a:t>LOGISTICS</a:t>
            </a:r>
            <a:endParaRPr lang="en-US" b="1" dirty="0"/>
          </a:p>
        </p:txBody>
      </p:sp>
      <p:sp>
        <p:nvSpPr>
          <p:cNvPr id="4" name="Subtitle 3"/>
          <p:cNvSpPr>
            <a:spLocks noGrp="1"/>
          </p:cNvSpPr>
          <p:nvPr>
            <p:ph type="subTitle" idx="1"/>
          </p:nvPr>
        </p:nvSpPr>
        <p:spPr>
          <a:xfrm>
            <a:off x="-1588" y="3886200"/>
            <a:ext cx="8229600" cy="1219200"/>
          </a:xfrm>
        </p:spPr>
        <p:txBody>
          <a:bodyPr>
            <a:normAutofit lnSpcReduction="10000"/>
          </a:bodyPr>
          <a:lstStyle/>
          <a:p>
            <a:r>
              <a:rPr lang="en-US" sz="2000" i="0" dirty="0">
                <a:effectLst/>
                <a:latin typeface="Arial" panose="020B0604020202020204" pitchFamily="34" charset="0"/>
                <a:cs typeface="Arial" panose="020B0604020202020204" pitchFamily="34" charset="0"/>
              </a:rPr>
              <a:t>(PROCUREMENT, WAREHOUSING, ASSET MANAGEMENT, PROJECT MANAGEMENT, VENDOR PORTAL, FLEET MANAGEMENT, AUDIT MANAGEMENT, VEHICLE RESERVATION, MRO)</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5612" y="361208"/>
            <a:ext cx="11201400" cy="20574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7200" dirty="0" smtClean="0"/>
              <a:t>TECH-TRENDZ SERVICES</a:t>
            </a:r>
          </a:p>
          <a:p>
            <a:r>
              <a:rPr lang="en-US" sz="2800" dirty="0" smtClean="0"/>
              <a:t>Service Management System</a:t>
            </a:r>
            <a:endParaRPr lang="en-US" sz="2400" dirty="0"/>
          </a:p>
        </p:txBody>
      </p:sp>
      <p:sp>
        <p:nvSpPr>
          <p:cNvPr id="3" name="TextBox 2"/>
          <p:cNvSpPr txBox="1"/>
          <p:nvPr/>
        </p:nvSpPr>
        <p:spPr>
          <a:xfrm>
            <a:off x="722312" y="2398816"/>
            <a:ext cx="10629900" cy="2477601"/>
          </a:xfrm>
          <a:prstGeom prst="rect">
            <a:avLst/>
          </a:prstGeom>
          <a:noFill/>
        </p:spPr>
        <p:txBody>
          <a:bodyPr wrap="square" rtlCol="0">
            <a:spAutoFit/>
          </a:bodyPr>
          <a:lstStyle/>
          <a:p>
            <a:pPr algn="just">
              <a:lnSpc>
                <a:spcPct val="200000"/>
              </a:lnSpc>
            </a:pPr>
            <a:r>
              <a:rPr lang="en-US" dirty="0" smtClean="0"/>
              <a:t>	</a:t>
            </a:r>
            <a:r>
              <a:rPr lang="en-US" sz="2000" dirty="0" smtClean="0"/>
              <a:t>The </a:t>
            </a:r>
            <a:r>
              <a:rPr lang="en-US" sz="2000" dirty="0" smtClean="0"/>
              <a:t>Tech-Trendz Services is a Service Management System that uses  </a:t>
            </a:r>
            <a:r>
              <a:rPr lang="en-US" sz="2000" dirty="0"/>
              <a:t>a huge modular system that covers almost all aspects of a service-oriented corporation. In order to have a service-management mindset, an organization must understand the level of process maturity required to become a service-oriented corporation.</a:t>
            </a:r>
            <a:endParaRPr lang="en-PH" sz="2000" dirty="0"/>
          </a:p>
        </p:txBody>
      </p:sp>
    </p:spTree>
    <p:extLst>
      <p:ext uri="{BB962C8B-B14F-4D97-AF65-F5344CB8AC3E}">
        <p14:creationId xmlns:p14="http://schemas.microsoft.com/office/powerpoint/2010/main" val="40714452"/>
      </p:ext>
    </p:extLst>
  </p:cSld>
  <p:clrMapOvr>
    <a:masterClrMapping/>
  </p:clrMapOvr>
  <mc:AlternateContent xmlns:mc="http://schemas.openxmlformats.org/markup-compatibility/2006">
    <mc:Choice xmlns:p14="http://schemas.microsoft.com/office/powerpoint/2010/main" Requires="p14">
      <p:transition spd="slow" p14:dur="150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26"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228600"/>
            <a:ext cx="8839200" cy="2057400"/>
          </a:xfrm>
        </p:spPr>
        <p:txBody>
          <a:bodyPr>
            <a:normAutofit/>
          </a:bodyPr>
          <a:lstStyle/>
          <a:p>
            <a:r>
              <a:rPr lang="en-US" sz="7200" b="1" dirty="0" smtClean="0"/>
              <a:t>LOGISTICS </a:t>
            </a:r>
            <a:r>
              <a:rPr lang="en-US" sz="7200" b="1" dirty="0"/>
              <a:t>SYSTEM</a:t>
            </a:r>
          </a:p>
        </p:txBody>
      </p:sp>
      <p:sp>
        <p:nvSpPr>
          <p:cNvPr id="3" name="TextBox 2"/>
          <p:cNvSpPr txBox="1"/>
          <p:nvPr/>
        </p:nvSpPr>
        <p:spPr>
          <a:xfrm>
            <a:off x="1217612" y="2209800"/>
            <a:ext cx="9982200" cy="2862322"/>
          </a:xfrm>
          <a:prstGeom prst="rect">
            <a:avLst/>
          </a:prstGeom>
          <a:noFill/>
        </p:spPr>
        <p:txBody>
          <a:bodyPr wrap="square" rtlCol="0">
            <a:spAutoFit/>
          </a:bodyPr>
          <a:lstStyle/>
          <a:p>
            <a:pPr>
              <a:lnSpc>
                <a:spcPct val="200000"/>
              </a:lnSpc>
            </a:pPr>
            <a:r>
              <a:rPr lang="en-US" dirty="0" smtClean="0"/>
              <a:t>	Logistics </a:t>
            </a:r>
            <a:r>
              <a:rPr lang="en-US" dirty="0"/>
              <a:t>is the detailed process of planning and carrying out an operation. When it comes to business, that process refers to the flow of work from beginning to conclusion in order to meet customer and organizational expectations. Logistic Management assists the company in lowering costs and managing customer service more effectively.</a:t>
            </a:r>
            <a:endParaRPr lang="en-PH" dirty="0"/>
          </a:p>
        </p:txBody>
      </p:sp>
    </p:spTree>
    <p:extLst>
      <p:ext uri="{BB962C8B-B14F-4D97-AF65-F5344CB8AC3E}">
        <p14:creationId xmlns:p14="http://schemas.microsoft.com/office/powerpoint/2010/main" val="21391325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42"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379412" y="152400"/>
            <a:ext cx="10896600" cy="2057400"/>
          </a:xfrm>
        </p:spPr>
        <p:txBody>
          <a:bodyPr>
            <a:normAutofit/>
          </a:bodyPr>
          <a:lstStyle/>
          <a:p>
            <a:r>
              <a:rPr lang="en-US" sz="7200" b="1" dirty="0" smtClean="0"/>
              <a:t>GOALS AND OBJECTIVES</a:t>
            </a:r>
            <a:endParaRPr lang="en-US" sz="7200" b="1" dirty="0"/>
          </a:p>
        </p:txBody>
      </p:sp>
      <p:sp>
        <p:nvSpPr>
          <p:cNvPr id="5" name="TextBox 4"/>
          <p:cNvSpPr txBox="1"/>
          <p:nvPr/>
        </p:nvSpPr>
        <p:spPr>
          <a:xfrm>
            <a:off x="3884612" y="2362200"/>
            <a:ext cx="5486400" cy="2554545"/>
          </a:xfrm>
          <a:prstGeom prst="rect">
            <a:avLst/>
          </a:prstGeom>
          <a:noFill/>
        </p:spPr>
        <p:txBody>
          <a:bodyPr wrap="square" rtlCol="0">
            <a:spAutoFit/>
          </a:bodyPr>
          <a:lstStyle/>
          <a:p>
            <a:pPr marL="285750" indent="-285750">
              <a:lnSpc>
                <a:spcPct val="200000"/>
              </a:lnSpc>
              <a:buFont typeface="Arial" pitchFamily="34" charset="0"/>
              <a:buChar char="•"/>
            </a:pPr>
            <a:r>
              <a:rPr lang="en-US" sz="2000" dirty="0"/>
              <a:t>Timely and accurate reporting of </a:t>
            </a:r>
            <a:r>
              <a:rPr lang="en-US" sz="2000" dirty="0" smtClean="0"/>
              <a:t>data.</a:t>
            </a:r>
          </a:p>
          <a:p>
            <a:pPr marL="285750" indent="-285750">
              <a:lnSpc>
                <a:spcPct val="200000"/>
              </a:lnSpc>
              <a:buFont typeface="Arial" pitchFamily="34" charset="0"/>
              <a:buChar char="•"/>
            </a:pPr>
            <a:r>
              <a:rPr lang="en-US" sz="2000" dirty="0"/>
              <a:t>Improve Data </a:t>
            </a:r>
            <a:r>
              <a:rPr lang="en-US" sz="2000" dirty="0" smtClean="0"/>
              <a:t>Integrity.</a:t>
            </a:r>
          </a:p>
          <a:p>
            <a:pPr marL="285750" indent="-285750">
              <a:lnSpc>
                <a:spcPct val="200000"/>
              </a:lnSpc>
              <a:buFont typeface="Arial" pitchFamily="34" charset="0"/>
              <a:buChar char="•"/>
            </a:pPr>
            <a:r>
              <a:rPr lang="en-US" sz="2000" dirty="0"/>
              <a:t>Reduce </a:t>
            </a:r>
            <a:r>
              <a:rPr lang="en-US" sz="2000" dirty="0" smtClean="0"/>
              <a:t>workload.</a:t>
            </a:r>
          </a:p>
          <a:p>
            <a:pPr marL="285750" indent="-285750">
              <a:lnSpc>
                <a:spcPct val="200000"/>
              </a:lnSpc>
              <a:buFont typeface="Arial" pitchFamily="34" charset="0"/>
              <a:buChar char="•"/>
            </a:pPr>
            <a:r>
              <a:rPr lang="en-US" sz="2000" dirty="0"/>
              <a:t>Improve processing </a:t>
            </a:r>
            <a:r>
              <a:rPr lang="en-US" sz="2000" dirty="0" smtClean="0"/>
              <a:t>time.</a:t>
            </a:r>
            <a:endParaRPr lang="en-PH" sz="2000" dirty="0"/>
          </a:p>
        </p:txBody>
      </p:sp>
    </p:spTree>
    <p:extLst>
      <p:ext uri="{BB962C8B-B14F-4D97-AF65-F5344CB8AC3E}">
        <p14:creationId xmlns:p14="http://schemas.microsoft.com/office/powerpoint/2010/main" val="1343614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1000"/>
                                        <p:tgtEl>
                                          <p:spTgt spid="5">
                                            <p:txEl>
                                              <p:pRg st="3" end="3"/>
                                            </p:txEl>
                                          </p:spTgt>
                                        </p:tgtEl>
                                      </p:cBhvr>
                                    </p:animEffect>
                                    <p:anim calcmode="lin" valueType="num">
                                      <p:cBhvr>
                                        <p:cTn id="3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 name="Group 310"/>
          <p:cNvGrpSpPr/>
          <p:nvPr/>
        </p:nvGrpSpPr>
        <p:grpSpPr>
          <a:xfrm>
            <a:off x="227012" y="1016682"/>
            <a:ext cx="11711877" cy="5665579"/>
            <a:chOff x="227012" y="1016682"/>
            <a:chExt cx="11711877" cy="5665579"/>
          </a:xfrm>
        </p:grpSpPr>
        <p:sp>
          <p:nvSpPr>
            <p:cNvPr id="2" name="Rectangle 1"/>
            <p:cNvSpPr/>
            <p:nvPr/>
          </p:nvSpPr>
          <p:spPr>
            <a:xfrm>
              <a:off x="3310316"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Warehousing</a:t>
              </a:r>
              <a:endParaRPr lang="en-PH" sz="1100" dirty="0"/>
            </a:p>
          </p:txBody>
        </p:sp>
        <p:sp>
          <p:nvSpPr>
            <p:cNvPr id="3" name="Rectangle 2"/>
            <p:cNvSpPr/>
            <p:nvPr/>
          </p:nvSpPr>
          <p:spPr>
            <a:xfrm>
              <a:off x="3310316" y="2608741"/>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Procurement</a:t>
              </a:r>
              <a:endParaRPr lang="en-PH" sz="1100" dirty="0"/>
            </a:p>
          </p:txBody>
        </p:sp>
        <p:sp>
          <p:nvSpPr>
            <p:cNvPr id="4" name="Rectangle 3"/>
            <p:cNvSpPr/>
            <p:nvPr/>
          </p:nvSpPr>
          <p:spPr>
            <a:xfrm>
              <a:off x="7947130"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Asset Management</a:t>
              </a:r>
              <a:endParaRPr lang="en-PH" sz="1100" dirty="0"/>
            </a:p>
          </p:txBody>
        </p:sp>
        <p:sp>
          <p:nvSpPr>
            <p:cNvPr id="5" name="Rectangle 4"/>
            <p:cNvSpPr/>
            <p:nvPr/>
          </p:nvSpPr>
          <p:spPr>
            <a:xfrm>
              <a:off x="5693206" y="3563129"/>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Project Management</a:t>
              </a:r>
              <a:endParaRPr lang="en-PH" sz="1100" dirty="0"/>
            </a:p>
          </p:txBody>
        </p:sp>
        <p:sp>
          <p:nvSpPr>
            <p:cNvPr id="6" name="Rectangle 5"/>
            <p:cNvSpPr/>
            <p:nvPr/>
          </p:nvSpPr>
          <p:spPr>
            <a:xfrm>
              <a:off x="10227004" y="4631565"/>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Vehicle Reservation</a:t>
              </a:r>
              <a:endParaRPr lang="en-PH" sz="1100" dirty="0"/>
            </a:p>
          </p:txBody>
        </p:sp>
        <p:sp>
          <p:nvSpPr>
            <p:cNvPr id="7" name="Rectangle 6"/>
            <p:cNvSpPr/>
            <p:nvPr/>
          </p:nvSpPr>
          <p:spPr>
            <a:xfrm>
              <a:off x="10220696"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Fleet Management</a:t>
              </a:r>
              <a:endParaRPr lang="en-PH" sz="1100" dirty="0"/>
            </a:p>
          </p:txBody>
        </p:sp>
        <p:sp>
          <p:nvSpPr>
            <p:cNvPr id="8" name="Rectangle 7"/>
            <p:cNvSpPr/>
            <p:nvPr/>
          </p:nvSpPr>
          <p:spPr>
            <a:xfrm>
              <a:off x="5724834"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Audit Management</a:t>
              </a:r>
              <a:endParaRPr lang="en-PH" sz="1100" dirty="0"/>
            </a:p>
          </p:txBody>
        </p:sp>
        <p:sp>
          <p:nvSpPr>
            <p:cNvPr id="9" name="Rectangle 8"/>
            <p:cNvSpPr/>
            <p:nvPr/>
          </p:nvSpPr>
          <p:spPr>
            <a:xfrm>
              <a:off x="7955384" y="4631565"/>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M.R.O</a:t>
              </a:r>
              <a:endParaRPr lang="en-PH" sz="1100" dirty="0"/>
            </a:p>
          </p:txBody>
        </p:sp>
        <p:sp>
          <p:nvSpPr>
            <p:cNvPr id="10" name="Rectangle 9"/>
            <p:cNvSpPr/>
            <p:nvPr/>
          </p:nvSpPr>
          <p:spPr>
            <a:xfrm>
              <a:off x="5693206" y="2606621"/>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Vendor Portal</a:t>
              </a:r>
              <a:endParaRPr lang="en-PH" sz="1100" dirty="0"/>
            </a:p>
          </p:txBody>
        </p:sp>
        <p:sp>
          <p:nvSpPr>
            <p:cNvPr id="11" name="Rectangle 10"/>
            <p:cNvSpPr/>
            <p:nvPr/>
          </p:nvSpPr>
          <p:spPr>
            <a:xfrm>
              <a:off x="3306088" y="3563128"/>
              <a:ext cx="1143869" cy="457054"/>
            </a:xfrm>
            <a:prstGeom prst="rect">
              <a:avLst/>
            </a:prstGeom>
            <a:no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Budget Management</a:t>
              </a:r>
              <a:endParaRPr lang="en-PH" sz="1100" dirty="0"/>
            </a:p>
          </p:txBody>
        </p:sp>
        <p:sp>
          <p:nvSpPr>
            <p:cNvPr id="12" name="Rectangle 11"/>
            <p:cNvSpPr/>
            <p:nvPr/>
          </p:nvSpPr>
          <p:spPr>
            <a:xfrm>
              <a:off x="9228215" y="3106077"/>
              <a:ext cx="1143869" cy="457054"/>
            </a:xfrm>
            <a:prstGeom prst="rect">
              <a:avLst/>
            </a:prstGeom>
            <a:no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Collection</a:t>
              </a:r>
              <a:endParaRPr lang="en-PH" sz="1100" dirty="0"/>
            </a:p>
          </p:txBody>
        </p:sp>
        <p:sp>
          <p:nvSpPr>
            <p:cNvPr id="13" name="Rectangle 12"/>
            <p:cNvSpPr/>
            <p:nvPr/>
          </p:nvSpPr>
          <p:spPr>
            <a:xfrm>
              <a:off x="3301858" y="5669902"/>
              <a:ext cx="1143869" cy="457054"/>
            </a:xfrm>
            <a:prstGeom prst="rect">
              <a:avLst/>
            </a:prstGeom>
            <a:no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Disbursement</a:t>
              </a:r>
              <a:endParaRPr lang="en-PH" sz="1100" dirty="0"/>
            </a:p>
          </p:txBody>
        </p:sp>
        <p:grpSp>
          <p:nvGrpSpPr>
            <p:cNvPr id="18" name="Group 17"/>
            <p:cNvGrpSpPr/>
            <p:nvPr/>
          </p:nvGrpSpPr>
          <p:grpSpPr>
            <a:xfrm>
              <a:off x="3423759" y="4500979"/>
              <a:ext cx="908523" cy="703813"/>
              <a:chOff x="5594755" y="4038600"/>
              <a:chExt cx="914596" cy="821377"/>
            </a:xfrm>
          </p:grpSpPr>
          <p:sp>
            <p:nvSpPr>
              <p:cNvPr id="19" name="Flowchart: Decision 18"/>
              <p:cNvSpPr/>
              <p:nvPr/>
            </p:nvSpPr>
            <p:spPr>
              <a:xfrm>
                <a:off x="5594755" y="4038600"/>
                <a:ext cx="914596" cy="82137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PH" sz="1050" dirty="0"/>
              </a:p>
            </p:txBody>
          </p:sp>
          <p:sp>
            <p:nvSpPr>
              <p:cNvPr id="20" name="TextBox 19"/>
              <p:cNvSpPr txBox="1"/>
              <p:nvPr/>
            </p:nvSpPr>
            <p:spPr>
              <a:xfrm>
                <a:off x="5628697" y="4170402"/>
                <a:ext cx="838199" cy="553998"/>
              </a:xfrm>
              <a:prstGeom prst="rect">
                <a:avLst/>
              </a:prstGeom>
              <a:noFill/>
            </p:spPr>
            <p:txBody>
              <a:bodyPr wrap="square" rtlCol="0">
                <a:spAutoFit/>
              </a:bodyPr>
              <a:lstStyle/>
              <a:p>
                <a:pPr algn="ctr"/>
                <a:r>
                  <a:rPr lang="en-US" sz="1000" dirty="0" smtClean="0"/>
                  <a:t>Budget Proposal Response</a:t>
                </a:r>
                <a:endParaRPr lang="en-PH" sz="1000" dirty="0"/>
              </a:p>
            </p:txBody>
          </p:sp>
        </p:grpSp>
        <p:cxnSp>
          <p:nvCxnSpPr>
            <p:cNvPr id="32" name="Straight Arrow Connector 31"/>
            <p:cNvCxnSpPr>
              <a:stCxn id="3" idx="2"/>
              <a:endCxn id="11" idx="0"/>
            </p:cNvCxnSpPr>
            <p:nvPr/>
          </p:nvCxnSpPr>
          <p:spPr>
            <a:xfrm flipH="1">
              <a:off x="3878022" y="3065795"/>
              <a:ext cx="4229" cy="4973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2"/>
              <a:endCxn id="19" idx="0"/>
            </p:cNvCxnSpPr>
            <p:nvPr/>
          </p:nvCxnSpPr>
          <p:spPr>
            <a:xfrm flipH="1">
              <a:off x="3878021" y="4020182"/>
              <a:ext cx="1" cy="48079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635313" y="2126671"/>
              <a:ext cx="0" cy="48207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4089478" y="2126671"/>
              <a:ext cx="0" cy="4820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9" idx="1"/>
              <a:endCxn id="3" idx="1"/>
            </p:cNvCxnSpPr>
            <p:nvPr/>
          </p:nvCxnSpPr>
          <p:spPr>
            <a:xfrm rot="10800000">
              <a:off x="3310316" y="2837269"/>
              <a:ext cx="113444" cy="2015618"/>
            </a:xfrm>
            <a:prstGeom prst="bentConnector3">
              <a:avLst>
                <a:gd name="adj1" fmla="val 46654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2"/>
              <a:endCxn id="13" idx="0"/>
            </p:cNvCxnSpPr>
            <p:nvPr/>
          </p:nvCxnSpPr>
          <p:spPr>
            <a:xfrm flipH="1">
              <a:off x="3873792" y="5204791"/>
              <a:ext cx="4229" cy="46511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0800000" flipH="1">
              <a:off x="3301857" y="2714312"/>
              <a:ext cx="8458" cy="3177273"/>
            </a:xfrm>
            <a:prstGeom prst="bentConnector3">
              <a:avLst>
                <a:gd name="adj1" fmla="val -8542149"/>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13" idx="3"/>
              <a:endCxn id="5" idx="2"/>
            </p:cNvCxnSpPr>
            <p:nvPr/>
          </p:nvCxnSpPr>
          <p:spPr>
            <a:xfrm flipV="1">
              <a:off x="4445726" y="4020183"/>
              <a:ext cx="2074137" cy="1881686"/>
            </a:xfrm>
            <a:prstGeom prst="bentConnector2">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9065642" y="1800204"/>
              <a:ext cx="1129697"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9090999" y="1996085"/>
              <a:ext cx="1129697"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8849949" y="2144903"/>
              <a:ext cx="8253" cy="2486663"/>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5" idx="1"/>
              <a:endCxn id="11" idx="3"/>
            </p:cNvCxnSpPr>
            <p:nvPr/>
          </p:nvCxnSpPr>
          <p:spPr>
            <a:xfrm flipH="1" flipV="1">
              <a:off x="4449957" y="3791654"/>
              <a:ext cx="1243249" cy="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20" name="Elbow Connector 119"/>
            <p:cNvCxnSpPr>
              <a:stCxn id="19" idx="3"/>
              <a:endCxn id="5" idx="2"/>
            </p:cNvCxnSpPr>
            <p:nvPr/>
          </p:nvCxnSpPr>
          <p:spPr>
            <a:xfrm flipV="1">
              <a:off x="4332282" y="4020183"/>
              <a:ext cx="1752287" cy="832703"/>
            </a:xfrm>
            <a:prstGeom prst="bentConnector2">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4454186" y="1996085"/>
              <a:ext cx="1270649"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4454186" y="1800204"/>
              <a:ext cx="1270649"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6868703" y="1996085"/>
              <a:ext cx="1078427"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flipH="1">
              <a:off x="6868703" y="1800204"/>
              <a:ext cx="1078427"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flipH="1">
              <a:off x="4454186" y="2973367"/>
              <a:ext cx="1239020" cy="212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1">
              <a:off x="4454186" y="2777486"/>
              <a:ext cx="1239020" cy="212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6057523" y="3063676"/>
              <a:ext cx="0" cy="49945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V="1">
              <a:off x="6435994" y="3063676"/>
              <a:ext cx="0" cy="49945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9" name="Elbow Connector 158"/>
            <p:cNvCxnSpPr/>
            <p:nvPr/>
          </p:nvCxnSpPr>
          <p:spPr>
            <a:xfrm rot="16200000" flipV="1">
              <a:off x="7313252" y="-2013763"/>
              <a:ext cx="10882" cy="7366760"/>
            </a:xfrm>
            <a:prstGeom prst="bentConnector3">
              <a:avLst>
                <a:gd name="adj1" fmla="val 4137669"/>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2" name="Elbow Connector 161"/>
            <p:cNvCxnSpPr>
              <a:stCxn id="2" idx="0"/>
              <a:endCxn id="7" idx="0"/>
            </p:cNvCxnSpPr>
            <p:nvPr/>
          </p:nvCxnSpPr>
          <p:spPr>
            <a:xfrm rot="5400000" flipH="1" flipV="1">
              <a:off x="7338308" y="-1785574"/>
              <a:ext cx="10882" cy="6910380"/>
            </a:xfrm>
            <a:prstGeom prst="bentConnector3">
              <a:avLst>
                <a:gd name="adj1" fmla="val 1800000"/>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6" idx="1"/>
              <a:endCxn id="9" idx="3"/>
            </p:cNvCxnSpPr>
            <p:nvPr/>
          </p:nvCxnSpPr>
          <p:spPr>
            <a:xfrm flipH="1">
              <a:off x="9099253" y="4860093"/>
              <a:ext cx="1127751"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endCxn id="12" idx="0"/>
            </p:cNvCxnSpPr>
            <p:nvPr/>
          </p:nvCxnSpPr>
          <p:spPr>
            <a:xfrm rot="16200000" flipH="1">
              <a:off x="8964987" y="2270914"/>
              <a:ext cx="961174" cy="709151"/>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a:off x="10599166" y="2126671"/>
              <a:ext cx="6308" cy="250489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flipH="1" flipV="1">
              <a:off x="11047022" y="2126671"/>
              <a:ext cx="6308" cy="250489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stCxn id="5" idx="3"/>
              <a:endCxn id="4" idx="2"/>
            </p:cNvCxnSpPr>
            <p:nvPr/>
          </p:nvCxnSpPr>
          <p:spPr>
            <a:xfrm flipV="1">
              <a:off x="6837075" y="2126671"/>
              <a:ext cx="1681990" cy="1664984"/>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p:nvPr/>
          </p:nvCxnSpPr>
          <p:spPr>
            <a:xfrm flipV="1">
              <a:off x="6814464" y="2126671"/>
              <a:ext cx="1573482" cy="802030"/>
            </a:xfrm>
            <a:prstGeom prst="bentConnector2">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rot="5400000">
              <a:off x="7203289" y="1732132"/>
              <a:ext cx="586099" cy="1394678"/>
            </a:xfrm>
            <a:prstGeom prst="bentConnector2">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8073055" y="5611786"/>
              <a:ext cx="908523" cy="703813"/>
              <a:chOff x="4231770" y="2682614"/>
              <a:chExt cx="914596" cy="821377"/>
            </a:xfrm>
          </p:grpSpPr>
          <p:sp>
            <p:nvSpPr>
              <p:cNvPr id="215" name="Flowchart: Decision 214"/>
              <p:cNvSpPr/>
              <p:nvPr/>
            </p:nvSpPr>
            <p:spPr>
              <a:xfrm>
                <a:off x="4231770" y="2682614"/>
                <a:ext cx="914596" cy="82137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PH" sz="1050" dirty="0"/>
              </a:p>
            </p:txBody>
          </p:sp>
          <p:sp>
            <p:nvSpPr>
              <p:cNvPr id="216" name="TextBox 215"/>
              <p:cNvSpPr txBox="1"/>
              <p:nvPr/>
            </p:nvSpPr>
            <p:spPr>
              <a:xfrm>
                <a:off x="4255780" y="2891135"/>
                <a:ext cx="890390" cy="461665"/>
              </a:xfrm>
              <a:prstGeom prst="rect">
                <a:avLst/>
              </a:prstGeom>
              <a:noFill/>
            </p:spPr>
            <p:txBody>
              <a:bodyPr wrap="square" rtlCol="0">
                <a:spAutoFit/>
              </a:bodyPr>
              <a:lstStyle/>
              <a:p>
                <a:pPr algn="ctr"/>
                <a:r>
                  <a:rPr lang="en-US" sz="800" dirty="0" smtClean="0"/>
                  <a:t>Maintenance Request Response</a:t>
                </a:r>
                <a:endParaRPr lang="en-PH" sz="800" dirty="0"/>
              </a:p>
            </p:txBody>
          </p:sp>
        </p:grpSp>
        <p:cxnSp>
          <p:nvCxnSpPr>
            <p:cNvPr id="218" name="Elbow Connector 217"/>
            <p:cNvCxnSpPr>
              <a:stCxn id="9" idx="2"/>
              <a:endCxn id="215" idx="0"/>
            </p:cNvCxnSpPr>
            <p:nvPr/>
          </p:nvCxnSpPr>
          <p:spPr>
            <a:xfrm rot="5400000">
              <a:off x="8265735" y="5350203"/>
              <a:ext cx="523167" cy="1"/>
            </a:xfrm>
            <a:prstGeom prst="bentConnector3">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215" idx="2"/>
            </p:cNvCxnSpPr>
            <p:nvPr/>
          </p:nvCxnSpPr>
          <p:spPr>
            <a:xfrm rot="5400000" flipH="1">
              <a:off x="3754829" y="1543112"/>
              <a:ext cx="4319515" cy="5225463"/>
            </a:xfrm>
            <a:prstGeom prst="bentConnector4">
              <a:avLst>
                <a:gd name="adj1" fmla="val -2650"/>
                <a:gd name="adj2" fmla="val 120717"/>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7" name="Elbow Connector 226"/>
            <p:cNvCxnSpPr/>
            <p:nvPr/>
          </p:nvCxnSpPr>
          <p:spPr>
            <a:xfrm rot="10800000" flipH="1" flipV="1">
              <a:off x="3256844" y="1798146"/>
              <a:ext cx="5399907" cy="4442012"/>
            </a:xfrm>
            <a:prstGeom prst="bentConnector4">
              <a:avLst>
                <a:gd name="adj1" fmla="val -26512"/>
                <a:gd name="adj2" fmla="val 10904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1" name="Elbow Connector 230"/>
            <p:cNvCxnSpPr>
              <a:stCxn id="215" idx="3"/>
              <a:endCxn id="6" idx="2"/>
            </p:cNvCxnSpPr>
            <p:nvPr/>
          </p:nvCxnSpPr>
          <p:spPr>
            <a:xfrm flipV="1">
              <a:off x="8981578" y="5088619"/>
              <a:ext cx="1817359" cy="875073"/>
            </a:xfrm>
            <a:prstGeom prst="bentConnector2">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a:stCxn id="215" idx="1"/>
            </p:cNvCxnSpPr>
            <p:nvPr/>
          </p:nvCxnSpPr>
          <p:spPr>
            <a:xfrm rot="10800000" flipH="1">
              <a:off x="8073055" y="2126672"/>
              <a:ext cx="583694" cy="3837023"/>
            </a:xfrm>
            <a:prstGeom prst="bentConnector4">
              <a:avLst>
                <a:gd name="adj1" fmla="val -38904"/>
                <a:gd name="adj2" fmla="val 40265"/>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954069" y="2183098"/>
              <a:ext cx="756939" cy="342842"/>
            </a:xfrm>
            <a:prstGeom prst="rect">
              <a:avLst/>
            </a:prstGeom>
            <a:noFill/>
          </p:spPr>
          <p:txBody>
            <a:bodyPr wrap="square" rtlCol="0">
              <a:spAutoFit/>
            </a:bodyPr>
            <a:lstStyle/>
            <a:p>
              <a:pPr algn="ctr"/>
              <a:r>
                <a:rPr lang="en-US" sz="1000" dirty="0" smtClean="0"/>
                <a:t>Request Items</a:t>
              </a:r>
              <a:endParaRPr lang="en-PH" sz="1000" dirty="0"/>
            </a:p>
          </p:txBody>
        </p:sp>
        <p:sp>
          <p:nvSpPr>
            <p:cNvPr id="244" name="TextBox 243"/>
            <p:cNvSpPr txBox="1"/>
            <p:nvPr/>
          </p:nvSpPr>
          <p:spPr>
            <a:xfrm>
              <a:off x="4089478" y="2222155"/>
              <a:ext cx="756939" cy="342842"/>
            </a:xfrm>
            <a:prstGeom prst="rect">
              <a:avLst/>
            </a:prstGeom>
            <a:noFill/>
          </p:spPr>
          <p:txBody>
            <a:bodyPr wrap="square" rtlCol="0">
              <a:spAutoFit/>
            </a:bodyPr>
            <a:lstStyle/>
            <a:p>
              <a:pPr algn="ctr"/>
              <a:r>
                <a:rPr lang="en-US" sz="1000" dirty="0" smtClean="0"/>
                <a:t>Purchase Order</a:t>
              </a:r>
              <a:endParaRPr lang="en-PH" sz="1000" dirty="0"/>
            </a:p>
          </p:txBody>
        </p:sp>
        <p:sp>
          <p:nvSpPr>
            <p:cNvPr id="245" name="TextBox 244"/>
            <p:cNvSpPr txBox="1"/>
            <p:nvPr/>
          </p:nvSpPr>
          <p:spPr>
            <a:xfrm>
              <a:off x="3105455" y="3106077"/>
              <a:ext cx="756939" cy="342842"/>
            </a:xfrm>
            <a:prstGeom prst="rect">
              <a:avLst/>
            </a:prstGeom>
            <a:noFill/>
          </p:spPr>
          <p:txBody>
            <a:bodyPr wrap="square" rtlCol="0">
              <a:spAutoFit/>
            </a:bodyPr>
            <a:lstStyle/>
            <a:p>
              <a:pPr algn="ctr"/>
              <a:r>
                <a:rPr lang="en-US" sz="1000" dirty="0" smtClean="0"/>
                <a:t>Budget Proposal</a:t>
              </a:r>
              <a:endParaRPr lang="en-PH" sz="1000" dirty="0"/>
            </a:p>
          </p:txBody>
        </p:sp>
        <p:sp>
          <p:nvSpPr>
            <p:cNvPr id="246" name="TextBox 245"/>
            <p:cNvSpPr txBox="1"/>
            <p:nvPr/>
          </p:nvSpPr>
          <p:spPr>
            <a:xfrm>
              <a:off x="3911639" y="5310953"/>
              <a:ext cx="756939" cy="210980"/>
            </a:xfrm>
            <a:prstGeom prst="rect">
              <a:avLst/>
            </a:prstGeom>
            <a:noFill/>
          </p:spPr>
          <p:txBody>
            <a:bodyPr wrap="square" rtlCol="0">
              <a:spAutoFit/>
            </a:bodyPr>
            <a:lstStyle/>
            <a:p>
              <a:pPr algn="ctr"/>
              <a:r>
                <a:rPr lang="en-US" sz="1000" dirty="0" smtClean="0"/>
                <a:t>Approve</a:t>
              </a:r>
              <a:endParaRPr lang="en-PH" sz="1000" dirty="0"/>
            </a:p>
          </p:txBody>
        </p:sp>
        <p:sp>
          <p:nvSpPr>
            <p:cNvPr id="247" name="TextBox 246"/>
            <p:cNvSpPr txBox="1"/>
            <p:nvPr/>
          </p:nvSpPr>
          <p:spPr>
            <a:xfrm>
              <a:off x="2802680" y="4631565"/>
              <a:ext cx="756939" cy="210980"/>
            </a:xfrm>
            <a:prstGeom prst="rect">
              <a:avLst/>
            </a:prstGeom>
            <a:noFill/>
          </p:spPr>
          <p:txBody>
            <a:bodyPr wrap="square" rtlCol="0">
              <a:spAutoFit/>
            </a:bodyPr>
            <a:lstStyle/>
            <a:p>
              <a:pPr algn="ctr"/>
              <a:r>
                <a:rPr lang="en-US" sz="1000" dirty="0" smtClean="0"/>
                <a:t>Deny</a:t>
              </a:r>
              <a:endParaRPr lang="en-PH" sz="1000" dirty="0"/>
            </a:p>
          </p:txBody>
        </p:sp>
        <p:sp>
          <p:nvSpPr>
            <p:cNvPr id="248" name="TextBox 247"/>
            <p:cNvSpPr txBox="1"/>
            <p:nvPr/>
          </p:nvSpPr>
          <p:spPr>
            <a:xfrm>
              <a:off x="4240866" y="4656662"/>
              <a:ext cx="756939" cy="210980"/>
            </a:xfrm>
            <a:prstGeom prst="rect">
              <a:avLst/>
            </a:prstGeom>
            <a:noFill/>
          </p:spPr>
          <p:txBody>
            <a:bodyPr wrap="square" rtlCol="0">
              <a:spAutoFit/>
            </a:bodyPr>
            <a:lstStyle/>
            <a:p>
              <a:pPr algn="ctr"/>
              <a:r>
                <a:rPr lang="en-US" sz="1000" dirty="0" smtClean="0"/>
                <a:t>Deny</a:t>
              </a:r>
              <a:endParaRPr lang="en-PH" sz="1000" dirty="0"/>
            </a:p>
          </p:txBody>
        </p:sp>
        <p:sp>
          <p:nvSpPr>
            <p:cNvPr id="249" name="TextBox 248"/>
            <p:cNvSpPr txBox="1"/>
            <p:nvPr/>
          </p:nvSpPr>
          <p:spPr>
            <a:xfrm>
              <a:off x="2575597" y="5521932"/>
              <a:ext cx="756939" cy="342842"/>
            </a:xfrm>
            <a:prstGeom prst="rect">
              <a:avLst/>
            </a:prstGeom>
            <a:noFill/>
          </p:spPr>
          <p:txBody>
            <a:bodyPr wrap="square" rtlCol="0">
              <a:spAutoFit/>
            </a:bodyPr>
            <a:lstStyle/>
            <a:p>
              <a:pPr algn="ctr"/>
              <a:r>
                <a:rPr lang="en-US" sz="1000" dirty="0" smtClean="0"/>
                <a:t>Disburse Budget</a:t>
              </a:r>
              <a:endParaRPr lang="en-PH" sz="1000" dirty="0"/>
            </a:p>
          </p:txBody>
        </p:sp>
        <p:sp>
          <p:nvSpPr>
            <p:cNvPr id="250" name="TextBox 249"/>
            <p:cNvSpPr txBox="1"/>
            <p:nvPr/>
          </p:nvSpPr>
          <p:spPr>
            <a:xfrm>
              <a:off x="5754748" y="5521873"/>
              <a:ext cx="756939" cy="342842"/>
            </a:xfrm>
            <a:prstGeom prst="rect">
              <a:avLst/>
            </a:prstGeom>
            <a:noFill/>
          </p:spPr>
          <p:txBody>
            <a:bodyPr wrap="square" rtlCol="0">
              <a:spAutoFit/>
            </a:bodyPr>
            <a:lstStyle/>
            <a:p>
              <a:pPr algn="ctr"/>
              <a:r>
                <a:rPr lang="en-US" sz="1000" dirty="0" smtClean="0"/>
                <a:t>Disburse Budget</a:t>
              </a:r>
              <a:endParaRPr lang="en-PH" sz="1000" dirty="0"/>
            </a:p>
          </p:txBody>
        </p:sp>
        <p:sp>
          <p:nvSpPr>
            <p:cNvPr id="251" name="TextBox 250"/>
            <p:cNvSpPr txBox="1"/>
            <p:nvPr/>
          </p:nvSpPr>
          <p:spPr>
            <a:xfrm>
              <a:off x="4316559" y="2583725"/>
              <a:ext cx="1468861" cy="210980"/>
            </a:xfrm>
            <a:prstGeom prst="rect">
              <a:avLst/>
            </a:prstGeom>
            <a:noFill/>
          </p:spPr>
          <p:txBody>
            <a:bodyPr wrap="square" rtlCol="0">
              <a:spAutoFit/>
            </a:bodyPr>
            <a:lstStyle/>
            <a:p>
              <a:pPr algn="ctr"/>
              <a:r>
                <a:rPr lang="en-US" sz="1000" dirty="0" smtClean="0"/>
                <a:t>Request Suppliers</a:t>
              </a:r>
              <a:endParaRPr lang="en-PH" sz="1000" dirty="0"/>
            </a:p>
          </p:txBody>
        </p:sp>
        <p:sp>
          <p:nvSpPr>
            <p:cNvPr id="252" name="TextBox 251"/>
            <p:cNvSpPr txBox="1"/>
            <p:nvPr/>
          </p:nvSpPr>
          <p:spPr>
            <a:xfrm>
              <a:off x="4332282" y="2975486"/>
              <a:ext cx="1468861" cy="210980"/>
            </a:xfrm>
            <a:prstGeom prst="rect">
              <a:avLst/>
            </a:prstGeom>
            <a:noFill/>
          </p:spPr>
          <p:txBody>
            <a:bodyPr wrap="square" rtlCol="0">
              <a:spAutoFit/>
            </a:bodyPr>
            <a:lstStyle/>
            <a:p>
              <a:pPr algn="ctr"/>
              <a:r>
                <a:rPr lang="en-US" sz="1000" dirty="0" smtClean="0"/>
                <a:t>List of Suppliers</a:t>
              </a:r>
              <a:endParaRPr lang="en-PH" sz="1000" dirty="0"/>
            </a:p>
          </p:txBody>
        </p:sp>
        <p:sp>
          <p:nvSpPr>
            <p:cNvPr id="253" name="TextBox 252"/>
            <p:cNvSpPr txBox="1"/>
            <p:nvPr/>
          </p:nvSpPr>
          <p:spPr>
            <a:xfrm>
              <a:off x="4392254" y="3613322"/>
              <a:ext cx="1360922" cy="210980"/>
            </a:xfrm>
            <a:prstGeom prst="rect">
              <a:avLst/>
            </a:prstGeom>
            <a:noFill/>
          </p:spPr>
          <p:txBody>
            <a:bodyPr wrap="square" rtlCol="0">
              <a:spAutoFit/>
            </a:bodyPr>
            <a:lstStyle/>
            <a:p>
              <a:pPr algn="ctr"/>
              <a:r>
                <a:rPr lang="en-US" sz="1000" dirty="0" smtClean="0"/>
                <a:t>Budget Proposal</a:t>
              </a:r>
              <a:endParaRPr lang="en-PH" sz="1000" dirty="0"/>
            </a:p>
          </p:txBody>
        </p:sp>
        <p:sp>
          <p:nvSpPr>
            <p:cNvPr id="254" name="TextBox 253"/>
            <p:cNvSpPr txBox="1"/>
            <p:nvPr/>
          </p:nvSpPr>
          <p:spPr>
            <a:xfrm>
              <a:off x="6360299" y="3171367"/>
              <a:ext cx="1118949" cy="342842"/>
            </a:xfrm>
            <a:prstGeom prst="rect">
              <a:avLst/>
            </a:prstGeom>
            <a:noFill/>
          </p:spPr>
          <p:txBody>
            <a:bodyPr wrap="square" rtlCol="0">
              <a:spAutoFit/>
            </a:bodyPr>
            <a:lstStyle/>
            <a:p>
              <a:pPr algn="ctr"/>
              <a:r>
                <a:rPr lang="en-US" sz="1000" dirty="0" smtClean="0"/>
                <a:t>Request Subcontractors</a:t>
              </a:r>
              <a:endParaRPr lang="en-PH" sz="1000" dirty="0"/>
            </a:p>
          </p:txBody>
        </p:sp>
        <p:sp>
          <p:nvSpPr>
            <p:cNvPr id="255" name="TextBox 254"/>
            <p:cNvSpPr txBox="1"/>
            <p:nvPr/>
          </p:nvSpPr>
          <p:spPr>
            <a:xfrm>
              <a:off x="5014269" y="3171367"/>
              <a:ext cx="1118949" cy="342842"/>
            </a:xfrm>
            <a:prstGeom prst="rect">
              <a:avLst/>
            </a:prstGeom>
            <a:noFill/>
          </p:spPr>
          <p:txBody>
            <a:bodyPr wrap="square" rtlCol="0">
              <a:spAutoFit/>
            </a:bodyPr>
            <a:lstStyle/>
            <a:p>
              <a:pPr algn="ctr"/>
              <a:r>
                <a:rPr lang="en-US" sz="1000" dirty="0" smtClean="0"/>
                <a:t>List of Subcontractors</a:t>
              </a:r>
              <a:endParaRPr lang="en-PH" sz="1000" dirty="0"/>
            </a:p>
          </p:txBody>
        </p:sp>
        <p:sp>
          <p:nvSpPr>
            <p:cNvPr id="256" name="TextBox 255"/>
            <p:cNvSpPr txBox="1"/>
            <p:nvPr/>
          </p:nvSpPr>
          <p:spPr>
            <a:xfrm>
              <a:off x="6755231" y="3613322"/>
              <a:ext cx="1118949" cy="210980"/>
            </a:xfrm>
            <a:prstGeom prst="rect">
              <a:avLst/>
            </a:prstGeom>
            <a:noFill/>
          </p:spPr>
          <p:txBody>
            <a:bodyPr wrap="square" rtlCol="0">
              <a:spAutoFit/>
            </a:bodyPr>
            <a:lstStyle/>
            <a:p>
              <a:pPr algn="ctr"/>
              <a:r>
                <a:rPr lang="en-US" sz="1000" dirty="0" smtClean="0"/>
                <a:t>Project Report</a:t>
              </a:r>
              <a:endParaRPr lang="en-PH" sz="1000" dirty="0"/>
            </a:p>
          </p:txBody>
        </p:sp>
        <p:sp>
          <p:nvSpPr>
            <p:cNvPr id="257" name="TextBox 256"/>
            <p:cNvSpPr txBox="1"/>
            <p:nvPr/>
          </p:nvSpPr>
          <p:spPr>
            <a:xfrm>
              <a:off x="7117239" y="2379820"/>
              <a:ext cx="1118949" cy="210980"/>
            </a:xfrm>
            <a:prstGeom prst="rect">
              <a:avLst/>
            </a:prstGeom>
            <a:noFill/>
          </p:spPr>
          <p:txBody>
            <a:bodyPr wrap="square" rtlCol="0">
              <a:spAutoFit/>
            </a:bodyPr>
            <a:lstStyle/>
            <a:p>
              <a:pPr algn="ctr"/>
              <a:r>
                <a:rPr lang="en-US" sz="1000" dirty="0" smtClean="0"/>
                <a:t>Buyers Request</a:t>
              </a:r>
              <a:endParaRPr lang="en-PH" sz="1000" dirty="0"/>
            </a:p>
          </p:txBody>
        </p:sp>
        <p:sp>
          <p:nvSpPr>
            <p:cNvPr id="258" name="TextBox 257"/>
            <p:cNvSpPr txBox="1"/>
            <p:nvPr/>
          </p:nvSpPr>
          <p:spPr>
            <a:xfrm>
              <a:off x="7285090" y="2764507"/>
              <a:ext cx="1118949" cy="210980"/>
            </a:xfrm>
            <a:prstGeom prst="rect">
              <a:avLst/>
            </a:prstGeom>
            <a:noFill/>
          </p:spPr>
          <p:txBody>
            <a:bodyPr wrap="square" rtlCol="0">
              <a:spAutoFit/>
            </a:bodyPr>
            <a:lstStyle/>
            <a:p>
              <a:pPr algn="ctr"/>
              <a:r>
                <a:rPr lang="en-US" sz="1000" dirty="0" smtClean="0"/>
                <a:t>List or Buyers</a:t>
              </a:r>
              <a:endParaRPr lang="en-PH" sz="1000" dirty="0"/>
            </a:p>
          </p:txBody>
        </p:sp>
        <p:sp>
          <p:nvSpPr>
            <p:cNvPr id="260" name="TextBox 259"/>
            <p:cNvSpPr txBox="1"/>
            <p:nvPr/>
          </p:nvSpPr>
          <p:spPr>
            <a:xfrm>
              <a:off x="9259443" y="1473736"/>
              <a:ext cx="809865" cy="342842"/>
            </a:xfrm>
            <a:prstGeom prst="rect">
              <a:avLst/>
            </a:prstGeom>
            <a:noFill/>
          </p:spPr>
          <p:txBody>
            <a:bodyPr wrap="square" rtlCol="0">
              <a:spAutoFit/>
            </a:bodyPr>
            <a:lstStyle/>
            <a:p>
              <a:pPr algn="ctr"/>
              <a:r>
                <a:rPr lang="en-US" sz="1000" dirty="0" smtClean="0"/>
                <a:t>Delivery Request</a:t>
              </a:r>
              <a:endParaRPr lang="en-PH" sz="1000" dirty="0"/>
            </a:p>
          </p:txBody>
        </p:sp>
        <p:sp>
          <p:nvSpPr>
            <p:cNvPr id="261" name="TextBox 260"/>
            <p:cNvSpPr txBox="1"/>
            <p:nvPr/>
          </p:nvSpPr>
          <p:spPr>
            <a:xfrm>
              <a:off x="9085285" y="1980985"/>
              <a:ext cx="1266935" cy="210980"/>
            </a:xfrm>
            <a:prstGeom prst="rect">
              <a:avLst/>
            </a:prstGeom>
            <a:noFill/>
          </p:spPr>
          <p:txBody>
            <a:bodyPr wrap="square" rtlCol="0">
              <a:spAutoFit/>
            </a:bodyPr>
            <a:lstStyle/>
            <a:p>
              <a:pPr algn="ctr"/>
              <a:r>
                <a:rPr lang="en-US" sz="1000" dirty="0" smtClean="0"/>
                <a:t>Delivery Report</a:t>
              </a:r>
              <a:endParaRPr lang="en-PH" sz="1000" dirty="0"/>
            </a:p>
          </p:txBody>
        </p:sp>
        <p:sp>
          <p:nvSpPr>
            <p:cNvPr id="262" name="TextBox 261"/>
            <p:cNvSpPr txBox="1"/>
            <p:nvPr/>
          </p:nvSpPr>
          <p:spPr>
            <a:xfrm>
              <a:off x="9766531" y="4134394"/>
              <a:ext cx="1036947" cy="400110"/>
            </a:xfrm>
            <a:prstGeom prst="rect">
              <a:avLst/>
            </a:prstGeom>
            <a:noFill/>
          </p:spPr>
          <p:txBody>
            <a:bodyPr wrap="square" rtlCol="0">
              <a:spAutoFit/>
            </a:bodyPr>
            <a:lstStyle/>
            <a:p>
              <a:pPr algn="ctr"/>
              <a:r>
                <a:rPr lang="en-US" sz="1000" dirty="0" smtClean="0"/>
                <a:t>Request Vehicle</a:t>
              </a:r>
              <a:endParaRPr lang="en-PH" sz="1000" dirty="0"/>
            </a:p>
          </p:txBody>
        </p:sp>
        <p:sp>
          <p:nvSpPr>
            <p:cNvPr id="263" name="TextBox 262"/>
            <p:cNvSpPr txBox="1"/>
            <p:nvPr/>
          </p:nvSpPr>
          <p:spPr>
            <a:xfrm>
              <a:off x="10901942" y="3313401"/>
              <a:ext cx="1036947" cy="342842"/>
            </a:xfrm>
            <a:prstGeom prst="rect">
              <a:avLst/>
            </a:prstGeom>
            <a:noFill/>
          </p:spPr>
          <p:txBody>
            <a:bodyPr wrap="square" rtlCol="0">
              <a:spAutoFit/>
            </a:bodyPr>
            <a:lstStyle/>
            <a:p>
              <a:pPr algn="ctr"/>
              <a:r>
                <a:rPr lang="en-US" sz="1000" dirty="0" smtClean="0"/>
                <a:t>Approve / Deny</a:t>
              </a:r>
              <a:endParaRPr lang="en-PH" sz="1000" dirty="0"/>
            </a:p>
          </p:txBody>
        </p:sp>
        <p:sp>
          <p:nvSpPr>
            <p:cNvPr id="264" name="TextBox 263"/>
            <p:cNvSpPr txBox="1"/>
            <p:nvPr/>
          </p:nvSpPr>
          <p:spPr>
            <a:xfrm>
              <a:off x="6337430" y="1016682"/>
              <a:ext cx="1763832" cy="210980"/>
            </a:xfrm>
            <a:prstGeom prst="rect">
              <a:avLst/>
            </a:prstGeom>
            <a:noFill/>
          </p:spPr>
          <p:txBody>
            <a:bodyPr wrap="square" rtlCol="0">
              <a:spAutoFit/>
            </a:bodyPr>
            <a:lstStyle/>
            <a:p>
              <a:pPr algn="ctr"/>
              <a:r>
                <a:rPr lang="en-US" sz="1000" dirty="0" smtClean="0"/>
                <a:t>Product Request</a:t>
              </a:r>
              <a:endParaRPr lang="en-PH" sz="1000" dirty="0"/>
            </a:p>
          </p:txBody>
        </p:sp>
        <p:sp>
          <p:nvSpPr>
            <p:cNvPr id="265" name="TextBox 264"/>
            <p:cNvSpPr txBox="1"/>
            <p:nvPr/>
          </p:nvSpPr>
          <p:spPr>
            <a:xfrm>
              <a:off x="6360299" y="1277856"/>
              <a:ext cx="1763832" cy="210980"/>
            </a:xfrm>
            <a:prstGeom prst="rect">
              <a:avLst/>
            </a:prstGeom>
            <a:noFill/>
          </p:spPr>
          <p:txBody>
            <a:bodyPr wrap="square" rtlCol="0">
              <a:spAutoFit/>
            </a:bodyPr>
            <a:lstStyle/>
            <a:p>
              <a:pPr algn="ctr"/>
              <a:r>
                <a:rPr lang="en-US" sz="1000" dirty="0" smtClean="0"/>
                <a:t>Dispatch Product</a:t>
              </a:r>
              <a:endParaRPr lang="en-PH" sz="1000" dirty="0"/>
            </a:p>
          </p:txBody>
        </p:sp>
        <p:sp>
          <p:nvSpPr>
            <p:cNvPr id="267" name="TextBox 266"/>
            <p:cNvSpPr txBox="1"/>
            <p:nvPr/>
          </p:nvSpPr>
          <p:spPr>
            <a:xfrm>
              <a:off x="4441830" y="1980985"/>
              <a:ext cx="1388611" cy="210980"/>
            </a:xfrm>
            <a:prstGeom prst="rect">
              <a:avLst/>
            </a:prstGeom>
            <a:noFill/>
          </p:spPr>
          <p:txBody>
            <a:bodyPr wrap="square" rtlCol="0">
              <a:spAutoFit/>
            </a:bodyPr>
            <a:lstStyle/>
            <a:p>
              <a:pPr algn="ctr"/>
              <a:r>
                <a:rPr lang="en-US" sz="1000" dirty="0" smtClean="0"/>
                <a:t>Inventory Audit</a:t>
              </a:r>
              <a:endParaRPr lang="en-PH" sz="1000" dirty="0"/>
            </a:p>
          </p:txBody>
        </p:sp>
        <p:sp>
          <p:nvSpPr>
            <p:cNvPr id="268" name="TextBox 267"/>
            <p:cNvSpPr txBox="1"/>
            <p:nvPr/>
          </p:nvSpPr>
          <p:spPr>
            <a:xfrm>
              <a:off x="4392254" y="1604324"/>
              <a:ext cx="1388611" cy="210980"/>
            </a:xfrm>
            <a:prstGeom prst="rect">
              <a:avLst/>
            </a:prstGeom>
            <a:noFill/>
          </p:spPr>
          <p:txBody>
            <a:bodyPr wrap="square" rtlCol="0">
              <a:spAutoFit/>
            </a:bodyPr>
            <a:lstStyle/>
            <a:p>
              <a:pPr algn="ctr"/>
              <a:r>
                <a:rPr lang="en-US" sz="1000" dirty="0" smtClean="0"/>
                <a:t>Inventory Report</a:t>
              </a:r>
              <a:endParaRPr lang="en-PH" sz="1000" dirty="0"/>
            </a:p>
          </p:txBody>
        </p:sp>
        <p:sp>
          <p:nvSpPr>
            <p:cNvPr id="269" name="TextBox 268"/>
            <p:cNvSpPr txBox="1"/>
            <p:nvPr/>
          </p:nvSpPr>
          <p:spPr>
            <a:xfrm>
              <a:off x="6663076" y="1980985"/>
              <a:ext cx="1388611" cy="210980"/>
            </a:xfrm>
            <a:prstGeom prst="rect">
              <a:avLst/>
            </a:prstGeom>
            <a:noFill/>
          </p:spPr>
          <p:txBody>
            <a:bodyPr wrap="square" rtlCol="0">
              <a:spAutoFit/>
            </a:bodyPr>
            <a:lstStyle/>
            <a:p>
              <a:pPr algn="ctr"/>
              <a:r>
                <a:rPr lang="en-US" sz="1000" dirty="0" smtClean="0"/>
                <a:t>Assets Audit</a:t>
              </a:r>
              <a:endParaRPr lang="en-PH" sz="1000" dirty="0"/>
            </a:p>
          </p:txBody>
        </p:sp>
        <p:sp>
          <p:nvSpPr>
            <p:cNvPr id="270" name="TextBox 269"/>
            <p:cNvSpPr txBox="1"/>
            <p:nvPr/>
          </p:nvSpPr>
          <p:spPr>
            <a:xfrm>
              <a:off x="6738769" y="1604324"/>
              <a:ext cx="1388611" cy="210980"/>
            </a:xfrm>
            <a:prstGeom prst="rect">
              <a:avLst/>
            </a:prstGeom>
            <a:noFill/>
          </p:spPr>
          <p:txBody>
            <a:bodyPr wrap="square" rtlCol="0">
              <a:spAutoFit/>
            </a:bodyPr>
            <a:lstStyle/>
            <a:p>
              <a:pPr algn="ctr"/>
              <a:r>
                <a:rPr lang="en-US" sz="1000" dirty="0" smtClean="0"/>
                <a:t>Assets Report</a:t>
              </a:r>
              <a:endParaRPr lang="en-PH" sz="1000" dirty="0"/>
            </a:p>
          </p:txBody>
        </p:sp>
        <p:sp>
          <p:nvSpPr>
            <p:cNvPr id="271" name="TextBox 270"/>
            <p:cNvSpPr txBox="1"/>
            <p:nvPr/>
          </p:nvSpPr>
          <p:spPr>
            <a:xfrm>
              <a:off x="8726680" y="3718812"/>
              <a:ext cx="1115545" cy="342842"/>
            </a:xfrm>
            <a:prstGeom prst="rect">
              <a:avLst/>
            </a:prstGeom>
            <a:noFill/>
          </p:spPr>
          <p:txBody>
            <a:bodyPr wrap="square" rtlCol="0">
              <a:spAutoFit/>
            </a:bodyPr>
            <a:lstStyle/>
            <a:p>
              <a:pPr algn="ctr"/>
              <a:r>
                <a:rPr lang="en-US" sz="1000" dirty="0" smtClean="0"/>
                <a:t>Maintenance Request</a:t>
              </a:r>
              <a:endParaRPr lang="en-PH" sz="1000" dirty="0"/>
            </a:p>
          </p:txBody>
        </p:sp>
        <p:sp>
          <p:nvSpPr>
            <p:cNvPr id="272" name="TextBox 271"/>
            <p:cNvSpPr txBox="1"/>
            <p:nvPr/>
          </p:nvSpPr>
          <p:spPr>
            <a:xfrm>
              <a:off x="9169460" y="4495800"/>
              <a:ext cx="1115545" cy="342842"/>
            </a:xfrm>
            <a:prstGeom prst="rect">
              <a:avLst/>
            </a:prstGeom>
            <a:noFill/>
          </p:spPr>
          <p:txBody>
            <a:bodyPr wrap="square" rtlCol="0">
              <a:spAutoFit/>
            </a:bodyPr>
            <a:lstStyle/>
            <a:p>
              <a:pPr algn="ctr"/>
              <a:r>
                <a:rPr lang="en-US" sz="1000" dirty="0" smtClean="0"/>
                <a:t>Vehicle Maintenance</a:t>
              </a:r>
              <a:endParaRPr lang="en-PH" sz="1000" dirty="0"/>
            </a:p>
          </p:txBody>
        </p:sp>
        <p:sp>
          <p:nvSpPr>
            <p:cNvPr id="273" name="TextBox 272"/>
            <p:cNvSpPr txBox="1"/>
            <p:nvPr/>
          </p:nvSpPr>
          <p:spPr>
            <a:xfrm>
              <a:off x="8933897" y="5768007"/>
              <a:ext cx="756939" cy="246221"/>
            </a:xfrm>
            <a:prstGeom prst="rect">
              <a:avLst/>
            </a:prstGeom>
            <a:noFill/>
          </p:spPr>
          <p:txBody>
            <a:bodyPr wrap="square" rtlCol="0">
              <a:spAutoFit/>
            </a:bodyPr>
            <a:lstStyle/>
            <a:p>
              <a:pPr algn="ctr"/>
              <a:r>
                <a:rPr lang="en-US" sz="1000" dirty="0" smtClean="0"/>
                <a:t>Deny</a:t>
              </a:r>
              <a:endParaRPr lang="en-PH" sz="1000" dirty="0"/>
            </a:p>
          </p:txBody>
        </p:sp>
        <p:sp>
          <p:nvSpPr>
            <p:cNvPr id="274" name="TextBox 273"/>
            <p:cNvSpPr txBox="1"/>
            <p:nvPr/>
          </p:nvSpPr>
          <p:spPr>
            <a:xfrm>
              <a:off x="7117241" y="5099973"/>
              <a:ext cx="756939" cy="246221"/>
            </a:xfrm>
            <a:prstGeom prst="rect">
              <a:avLst/>
            </a:prstGeom>
            <a:noFill/>
          </p:spPr>
          <p:txBody>
            <a:bodyPr wrap="square" rtlCol="0">
              <a:spAutoFit/>
            </a:bodyPr>
            <a:lstStyle/>
            <a:p>
              <a:pPr algn="ctr"/>
              <a:r>
                <a:rPr lang="en-US" sz="1000" dirty="0" smtClean="0"/>
                <a:t>Deny</a:t>
              </a:r>
              <a:endParaRPr lang="en-PH" sz="1000" dirty="0"/>
            </a:p>
          </p:txBody>
        </p:sp>
        <p:sp>
          <p:nvSpPr>
            <p:cNvPr id="275" name="TextBox 274"/>
            <p:cNvSpPr txBox="1"/>
            <p:nvPr/>
          </p:nvSpPr>
          <p:spPr>
            <a:xfrm>
              <a:off x="6890158" y="6225062"/>
              <a:ext cx="1367486" cy="210980"/>
            </a:xfrm>
            <a:prstGeom prst="rect">
              <a:avLst/>
            </a:prstGeom>
            <a:noFill/>
          </p:spPr>
          <p:txBody>
            <a:bodyPr wrap="square" rtlCol="0">
              <a:spAutoFit/>
            </a:bodyPr>
            <a:lstStyle/>
            <a:p>
              <a:pPr algn="ctr"/>
              <a:r>
                <a:rPr lang="en-US" sz="1000" dirty="0" smtClean="0"/>
                <a:t>Request Supplies</a:t>
              </a:r>
              <a:endParaRPr lang="en-PH" sz="1000" dirty="0"/>
            </a:p>
          </p:txBody>
        </p:sp>
        <p:sp>
          <p:nvSpPr>
            <p:cNvPr id="276" name="TextBox 275"/>
            <p:cNvSpPr txBox="1"/>
            <p:nvPr/>
          </p:nvSpPr>
          <p:spPr>
            <a:xfrm>
              <a:off x="6541897" y="6436040"/>
              <a:ext cx="1990915" cy="246221"/>
            </a:xfrm>
            <a:prstGeom prst="rect">
              <a:avLst/>
            </a:prstGeom>
            <a:noFill/>
          </p:spPr>
          <p:txBody>
            <a:bodyPr wrap="square" rtlCol="0">
              <a:spAutoFit/>
            </a:bodyPr>
            <a:lstStyle/>
            <a:p>
              <a:pPr algn="ctr"/>
              <a:r>
                <a:rPr lang="en-US" sz="1000" dirty="0" smtClean="0"/>
                <a:t>Maintenance Supplies</a:t>
              </a:r>
              <a:endParaRPr lang="en-PH" sz="1000" dirty="0"/>
            </a:p>
          </p:txBody>
        </p:sp>
        <p:sp>
          <p:nvSpPr>
            <p:cNvPr id="277" name="Rectangle 276"/>
            <p:cNvSpPr/>
            <p:nvPr/>
          </p:nvSpPr>
          <p:spPr>
            <a:xfrm>
              <a:off x="227790" y="2585689"/>
              <a:ext cx="227082" cy="163916"/>
            </a:xfrm>
            <a:prstGeom prst="rect">
              <a:avLst/>
            </a:prstGeom>
            <a:solidFill>
              <a:schemeClr val="accent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278" name="TextBox 277"/>
            <p:cNvSpPr txBox="1"/>
            <p:nvPr/>
          </p:nvSpPr>
          <p:spPr>
            <a:xfrm>
              <a:off x="366992" y="2126672"/>
              <a:ext cx="846111" cy="237352"/>
            </a:xfrm>
            <a:prstGeom prst="rect">
              <a:avLst/>
            </a:prstGeom>
            <a:noFill/>
          </p:spPr>
          <p:txBody>
            <a:bodyPr wrap="square" rtlCol="0">
              <a:spAutoFit/>
            </a:bodyPr>
            <a:lstStyle/>
            <a:p>
              <a:pPr algn="ctr"/>
              <a:r>
                <a:rPr lang="en-US" sz="1200" dirty="0" smtClean="0">
                  <a:latin typeface="Arial Black" pitchFamily="34" charset="0"/>
                </a:rPr>
                <a:t>Legend</a:t>
              </a:r>
              <a:endParaRPr lang="en-PH" sz="1000" dirty="0">
                <a:latin typeface="Arial Black" pitchFamily="34" charset="0"/>
              </a:endParaRPr>
            </a:p>
          </p:txBody>
        </p:sp>
        <p:sp>
          <p:nvSpPr>
            <p:cNvPr id="279" name="TextBox 278"/>
            <p:cNvSpPr txBox="1"/>
            <p:nvPr/>
          </p:nvSpPr>
          <p:spPr>
            <a:xfrm>
              <a:off x="380469" y="2502058"/>
              <a:ext cx="1097564" cy="342842"/>
            </a:xfrm>
            <a:prstGeom prst="rect">
              <a:avLst/>
            </a:prstGeom>
            <a:noFill/>
          </p:spPr>
          <p:txBody>
            <a:bodyPr wrap="square" rtlCol="0">
              <a:spAutoFit/>
            </a:bodyPr>
            <a:lstStyle/>
            <a:p>
              <a:pPr algn="ctr"/>
              <a:r>
                <a:rPr lang="en-US" sz="1000" dirty="0" smtClean="0"/>
                <a:t>Procurement Process</a:t>
              </a:r>
              <a:endParaRPr lang="en-PH" sz="1000" dirty="0"/>
            </a:p>
          </p:txBody>
        </p:sp>
        <p:sp>
          <p:nvSpPr>
            <p:cNvPr id="280" name="Rectangle 279"/>
            <p:cNvSpPr/>
            <p:nvPr/>
          </p:nvSpPr>
          <p:spPr>
            <a:xfrm>
              <a:off x="228487" y="3100744"/>
              <a:ext cx="227082" cy="163916"/>
            </a:xfrm>
            <a:prstGeom prst="rect">
              <a:avLst/>
            </a:prstGeom>
            <a:solidFill>
              <a:srgbClr val="0070C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281" name="TextBox 280"/>
            <p:cNvSpPr txBox="1"/>
            <p:nvPr/>
          </p:nvSpPr>
          <p:spPr>
            <a:xfrm>
              <a:off x="380469" y="3017112"/>
              <a:ext cx="1097564" cy="342842"/>
            </a:xfrm>
            <a:prstGeom prst="rect">
              <a:avLst/>
            </a:prstGeom>
            <a:noFill/>
          </p:spPr>
          <p:txBody>
            <a:bodyPr wrap="square" rtlCol="0">
              <a:spAutoFit/>
            </a:bodyPr>
            <a:lstStyle/>
            <a:p>
              <a:pPr algn="ctr"/>
              <a:r>
                <a:rPr lang="en-US" sz="1000" dirty="0" smtClean="0"/>
                <a:t>Project Management</a:t>
              </a:r>
              <a:endParaRPr lang="en-PH" sz="1000" dirty="0"/>
            </a:p>
          </p:txBody>
        </p:sp>
        <p:sp>
          <p:nvSpPr>
            <p:cNvPr id="282" name="Rectangle 281"/>
            <p:cNvSpPr/>
            <p:nvPr/>
          </p:nvSpPr>
          <p:spPr>
            <a:xfrm>
              <a:off x="228487" y="3653437"/>
              <a:ext cx="227082" cy="163916"/>
            </a:xfrm>
            <a:prstGeom prst="rect">
              <a:avLst/>
            </a:prstGeom>
            <a:solidFill>
              <a:srgbClr val="92D05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283" name="TextBox 282"/>
            <p:cNvSpPr txBox="1"/>
            <p:nvPr/>
          </p:nvSpPr>
          <p:spPr>
            <a:xfrm>
              <a:off x="456163" y="3628421"/>
              <a:ext cx="1097564" cy="210980"/>
            </a:xfrm>
            <a:prstGeom prst="rect">
              <a:avLst/>
            </a:prstGeom>
            <a:noFill/>
          </p:spPr>
          <p:txBody>
            <a:bodyPr wrap="square" rtlCol="0">
              <a:spAutoFit/>
            </a:bodyPr>
            <a:lstStyle/>
            <a:p>
              <a:pPr algn="ctr"/>
              <a:r>
                <a:rPr lang="en-US" sz="1000" dirty="0" smtClean="0"/>
                <a:t>Asset Disposal</a:t>
              </a:r>
              <a:endParaRPr lang="en-PH" sz="1000" dirty="0"/>
            </a:p>
          </p:txBody>
        </p:sp>
        <p:sp>
          <p:nvSpPr>
            <p:cNvPr id="284" name="Rectangle 283"/>
            <p:cNvSpPr/>
            <p:nvPr/>
          </p:nvSpPr>
          <p:spPr>
            <a:xfrm>
              <a:off x="247656" y="4182733"/>
              <a:ext cx="227082" cy="163916"/>
            </a:xfrm>
            <a:prstGeom prst="rect">
              <a:avLst/>
            </a:prstGeom>
            <a:solidFill>
              <a:srgbClr val="7030A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285" name="TextBox 284"/>
            <p:cNvSpPr txBox="1"/>
            <p:nvPr/>
          </p:nvSpPr>
          <p:spPr>
            <a:xfrm>
              <a:off x="380469" y="4134395"/>
              <a:ext cx="1097564" cy="342842"/>
            </a:xfrm>
            <a:prstGeom prst="rect">
              <a:avLst/>
            </a:prstGeom>
            <a:noFill/>
          </p:spPr>
          <p:txBody>
            <a:bodyPr wrap="square" rtlCol="0">
              <a:spAutoFit/>
            </a:bodyPr>
            <a:lstStyle/>
            <a:p>
              <a:pPr algn="ctr"/>
              <a:r>
                <a:rPr lang="en-US" sz="1000" dirty="0" smtClean="0"/>
                <a:t>Maintenance Process</a:t>
              </a:r>
              <a:endParaRPr lang="en-PH" sz="1000" dirty="0"/>
            </a:p>
          </p:txBody>
        </p:sp>
        <p:sp>
          <p:nvSpPr>
            <p:cNvPr id="286" name="Rectangle 285"/>
            <p:cNvSpPr/>
            <p:nvPr/>
          </p:nvSpPr>
          <p:spPr>
            <a:xfrm>
              <a:off x="227012" y="4673363"/>
              <a:ext cx="227082" cy="163916"/>
            </a:xfrm>
            <a:prstGeom prst="rect">
              <a:avLst/>
            </a:prstGeom>
            <a:solidFill>
              <a:schemeClr val="accent3"/>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287" name="TextBox 286"/>
            <p:cNvSpPr txBox="1"/>
            <p:nvPr/>
          </p:nvSpPr>
          <p:spPr>
            <a:xfrm>
              <a:off x="456163" y="4658018"/>
              <a:ext cx="1097564" cy="210980"/>
            </a:xfrm>
            <a:prstGeom prst="rect">
              <a:avLst/>
            </a:prstGeom>
            <a:noFill/>
          </p:spPr>
          <p:txBody>
            <a:bodyPr wrap="square" rtlCol="0">
              <a:spAutoFit/>
            </a:bodyPr>
            <a:lstStyle/>
            <a:p>
              <a:pPr algn="ctr"/>
              <a:r>
                <a:rPr lang="en-US" sz="1000" dirty="0" smtClean="0"/>
                <a:t>Audit Process</a:t>
              </a:r>
              <a:endParaRPr lang="en-PH" sz="1000" dirty="0"/>
            </a:p>
          </p:txBody>
        </p:sp>
        <p:sp>
          <p:nvSpPr>
            <p:cNvPr id="288" name="TextBox 287"/>
            <p:cNvSpPr txBox="1"/>
            <p:nvPr/>
          </p:nvSpPr>
          <p:spPr>
            <a:xfrm>
              <a:off x="9009590" y="2438042"/>
              <a:ext cx="832634" cy="210980"/>
            </a:xfrm>
            <a:prstGeom prst="rect">
              <a:avLst/>
            </a:prstGeom>
            <a:noFill/>
          </p:spPr>
          <p:txBody>
            <a:bodyPr wrap="square" rtlCol="0">
              <a:spAutoFit/>
            </a:bodyPr>
            <a:lstStyle/>
            <a:p>
              <a:pPr algn="ctr"/>
              <a:r>
                <a:rPr lang="en-US" sz="1000" dirty="0" smtClean="0"/>
                <a:t>Invoice</a:t>
              </a:r>
              <a:endParaRPr lang="en-PH" sz="1000" dirty="0"/>
            </a:p>
          </p:txBody>
        </p:sp>
      </p:grpSp>
      <p:sp>
        <p:nvSpPr>
          <p:cNvPr id="310" name="Rectangle 309"/>
          <p:cNvSpPr/>
          <p:nvPr/>
        </p:nvSpPr>
        <p:spPr>
          <a:xfrm>
            <a:off x="1445961" y="-8379"/>
            <a:ext cx="9559084" cy="718466"/>
          </a:xfrm>
          <a:prstGeom prst="rect">
            <a:avLst/>
          </a:prstGeom>
        </p:spPr>
        <p:txBody>
          <a:bodyPr wrap="square">
            <a:spAutoFit/>
          </a:bodyPr>
          <a:lstStyle/>
          <a:p>
            <a:pPr lvl="0" algn="ctr">
              <a:lnSpc>
                <a:spcPct val="200000"/>
              </a:lnSpc>
            </a:pPr>
            <a:r>
              <a:rPr lang="en-US" sz="2400" b="1" dirty="0" smtClean="0">
                <a:solidFill>
                  <a:prstClr val="black"/>
                </a:solidFill>
                <a:latin typeface="Times New Roman" pitchFamily="18" charset="0"/>
                <a:cs typeface="Times New Roman" pitchFamily="18" charset="0"/>
              </a:rPr>
              <a:t>Business Process Architecture</a:t>
            </a:r>
            <a:endParaRPr lang="en-PH" sz="24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93990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0316"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Warehousing</a:t>
            </a:r>
            <a:endParaRPr lang="en-PH" sz="1100" dirty="0"/>
          </a:p>
        </p:txBody>
      </p:sp>
      <p:sp>
        <p:nvSpPr>
          <p:cNvPr id="3" name="Rectangle 2"/>
          <p:cNvSpPr/>
          <p:nvPr/>
        </p:nvSpPr>
        <p:spPr>
          <a:xfrm>
            <a:off x="3310316" y="2608741"/>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Procurement</a:t>
            </a:r>
            <a:endParaRPr lang="en-PH" sz="1100" dirty="0"/>
          </a:p>
        </p:txBody>
      </p:sp>
      <p:sp>
        <p:nvSpPr>
          <p:cNvPr id="4" name="Rectangle 3"/>
          <p:cNvSpPr/>
          <p:nvPr/>
        </p:nvSpPr>
        <p:spPr>
          <a:xfrm>
            <a:off x="7947130"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Asset Management</a:t>
            </a:r>
            <a:endParaRPr lang="en-PH" sz="1100" dirty="0"/>
          </a:p>
        </p:txBody>
      </p:sp>
      <p:sp>
        <p:nvSpPr>
          <p:cNvPr id="5" name="Rectangle 4"/>
          <p:cNvSpPr/>
          <p:nvPr/>
        </p:nvSpPr>
        <p:spPr>
          <a:xfrm>
            <a:off x="5693206" y="3563129"/>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Project Management</a:t>
            </a:r>
            <a:endParaRPr lang="en-PH" sz="1100" dirty="0"/>
          </a:p>
        </p:txBody>
      </p:sp>
      <p:sp>
        <p:nvSpPr>
          <p:cNvPr id="6" name="Rectangle 5"/>
          <p:cNvSpPr/>
          <p:nvPr/>
        </p:nvSpPr>
        <p:spPr>
          <a:xfrm>
            <a:off x="10227004" y="4631565"/>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Vehicle Reservation</a:t>
            </a:r>
            <a:endParaRPr lang="en-PH" sz="1100" dirty="0"/>
          </a:p>
        </p:txBody>
      </p:sp>
      <p:sp>
        <p:nvSpPr>
          <p:cNvPr id="7" name="Rectangle 6"/>
          <p:cNvSpPr/>
          <p:nvPr/>
        </p:nvSpPr>
        <p:spPr>
          <a:xfrm>
            <a:off x="10220696"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Fleet Management</a:t>
            </a:r>
            <a:endParaRPr lang="en-PH" sz="1100" dirty="0"/>
          </a:p>
        </p:txBody>
      </p:sp>
      <p:sp>
        <p:nvSpPr>
          <p:cNvPr id="8" name="Rectangle 7"/>
          <p:cNvSpPr/>
          <p:nvPr/>
        </p:nvSpPr>
        <p:spPr>
          <a:xfrm>
            <a:off x="5724834" y="1669617"/>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Audit Management</a:t>
            </a:r>
            <a:endParaRPr lang="en-PH" sz="1100" dirty="0"/>
          </a:p>
        </p:txBody>
      </p:sp>
      <p:sp>
        <p:nvSpPr>
          <p:cNvPr id="9" name="Rectangle 8"/>
          <p:cNvSpPr/>
          <p:nvPr/>
        </p:nvSpPr>
        <p:spPr>
          <a:xfrm>
            <a:off x="7955384" y="4631565"/>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M.R.O</a:t>
            </a:r>
            <a:endParaRPr lang="en-PH" sz="1100" dirty="0"/>
          </a:p>
        </p:txBody>
      </p:sp>
      <p:sp>
        <p:nvSpPr>
          <p:cNvPr id="10" name="Rectangle 9"/>
          <p:cNvSpPr/>
          <p:nvPr/>
        </p:nvSpPr>
        <p:spPr>
          <a:xfrm>
            <a:off x="5693206" y="2606621"/>
            <a:ext cx="1143869" cy="4570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Vendor Portal</a:t>
            </a:r>
            <a:endParaRPr lang="en-PH" sz="1100" dirty="0"/>
          </a:p>
        </p:txBody>
      </p:sp>
      <p:sp>
        <p:nvSpPr>
          <p:cNvPr id="11" name="Rectangle 10"/>
          <p:cNvSpPr/>
          <p:nvPr/>
        </p:nvSpPr>
        <p:spPr>
          <a:xfrm>
            <a:off x="3306088" y="3563128"/>
            <a:ext cx="1143869" cy="457054"/>
          </a:xfrm>
          <a:prstGeom prst="rect">
            <a:avLst/>
          </a:prstGeom>
          <a:no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Budget Management</a:t>
            </a:r>
            <a:endParaRPr lang="en-PH" sz="1100" dirty="0"/>
          </a:p>
        </p:txBody>
      </p:sp>
      <p:sp>
        <p:nvSpPr>
          <p:cNvPr id="12" name="Rectangle 11"/>
          <p:cNvSpPr/>
          <p:nvPr/>
        </p:nvSpPr>
        <p:spPr>
          <a:xfrm>
            <a:off x="9228215" y="3106077"/>
            <a:ext cx="1143869" cy="457054"/>
          </a:xfrm>
          <a:prstGeom prst="rect">
            <a:avLst/>
          </a:prstGeom>
          <a:no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Collection</a:t>
            </a:r>
            <a:endParaRPr lang="en-PH" sz="1100" dirty="0"/>
          </a:p>
        </p:txBody>
      </p:sp>
      <p:sp>
        <p:nvSpPr>
          <p:cNvPr id="13" name="Rectangle 12"/>
          <p:cNvSpPr/>
          <p:nvPr/>
        </p:nvSpPr>
        <p:spPr>
          <a:xfrm>
            <a:off x="3301858" y="5669902"/>
            <a:ext cx="1143869" cy="457054"/>
          </a:xfrm>
          <a:prstGeom prst="rect">
            <a:avLst/>
          </a:prstGeom>
          <a:no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Disbursement</a:t>
            </a:r>
            <a:endParaRPr lang="en-PH" sz="1100" dirty="0"/>
          </a:p>
        </p:txBody>
      </p:sp>
      <p:grpSp>
        <p:nvGrpSpPr>
          <p:cNvPr id="14" name="Group 13"/>
          <p:cNvGrpSpPr/>
          <p:nvPr/>
        </p:nvGrpSpPr>
        <p:grpSpPr>
          <a:xfrm>
            <a:off x="3423759" y="4500979"/>
            <a:ext cx="908523" cy="703813"/>
            <a:chOff x="5594755" y="4038600"/>
            <a:chExt cx="914596" cy="821377"/>
          </a:xfrm>
        </p:grpSpPr>
        <p:sp>
          <p:nvSpPr>
            <p:cNvPr id="15" name="Flowchart: Decision 14"/>
            <p:cNvSpPr/>
            <p:nvPr/>
          </p:nvSpPr>
          <p:spPr>
            <a:xfrm>
              <a:off x="5594755" y="4038600"/>
              <a:ext cx="914596" cy="82137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PH" sz="1050" dirty="0"/>
            </a:p>
          </p:txBody>
        </p:sp>
        <p:sp>
          <p:nvSpPr>
            <p:cNvPr id="16" name="TextBox 15"/>
            <p:cNvSpPr txBox="1"/>
            <p:nvPr/>
          </p:nvSpPr>
          <p:spPr>
            <a:xfrm>
              <a:off x="5628697" y="4170402"/>
              <a:ext cx="838199" cy="553998"/>
            </a:xfrm>
            <a:prstGeom prst="rect">
              <a:avLst/>
            </a:prstGeom>
            <a:noFill/>
          </p:spPr>
          <p:txBody>
            <a:bodyPr wrap="square" rtlCol="0">
              <a:spAutoFit/>
            </a:bodyPr>
            <a:lstStyle/>
            <a:p>
              <a:pPr algn="ctr"/>
              <a:r>
                <a:rPr lang="en-US" sz="1000" dirty="0" smtClean="0"/>
                <a:t>Budget Proposal Response</a:t>
              </a:r>
              <a:endParaRPr lang="en-PH" sz="1000" dirty="0"/>
            </a:p>
          </p:txBody>
        </p:sp>
      </p:grpSp>
      <p:cxnSp>
        <p:nvCxnSpPr>
          <p:cNvPr id="17" name="Straight Arrow Connector 16"/>
          <p:cNvCxnSpPr>
            <a:stCxn id="3" idx="2"/>
            <a:endCxn id="11" idx="0"/>
          </p:cNvCxnSpPr>
          <p:nvPr/>
        </p:nvCxnSpPr>
        <p:spPr>
          <a:xfrm flipH="1">
            <a:off x="3878022" y="3065795"/>
            <a:ext cx="4229" cy="4973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2"/>
            <a:endCxn id="15" idx="0"/>
          </p:cNvCxnSpPr>
          <p:nvPr/>
        </p:nvCxnSpPr>
        <p:spPr>
          <a:xfrm flipH="1">
            <a:off x="3878021" y="4020182"/>
            <a:ext cx="1" cy="48079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635313" y="2126671"/>
            <a:ext cx="0" cy="4820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089478" y="2126671"/>
            <a:ext cx="0" cy="4820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5" idx="1"/>
            <a:endCxn id="3" idx="1"/>
          </p:cNvCxnSpPr>
          <p:nvPr/>
        </p:nvCxnSpPr>
        <p:spPr>
          <a:xfrm rot="10800000">
            <a:off x="3310316" y="2837269"/>
            <a:ext cx="113444" cy="2015618"/>
          </a:xfrm>
          <a:prstGeom prst="bentConnector3">
            <a:avLst>
              <a:gd name="adj1" fmla="val 46654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2"/>
            <a:endCxn id="13" idx="0"/>
          </p:cNvCxnSpPr>
          <p:nvPr/>
        </p:nvCxnSpPr>
        <p:spPr>
          <a:xfrm flipH="1">
            <a:off x="3873792" y="5204791"/>
            <a:ext cx="4229" cy="46511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0800000" flipH="1">
            <a:off x="3301857" y="2714312"/>
            <a:ext cx="8458" cy="3177273"/>
          </a:xfrm>
          <a:prstGeom prst="bentConnector3">
            <a:avLst>
              <a:gd name="adj1" fmla="val -8542149"/>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3" idx="3"/>
            <a:endCxn id="5" idx="2"/>
          </p:cNvCxnSpPr>
          <p:nvPr/>
        </p:nvCxnSpPr>
        <p:spPr>
          <a:xfrm flipV="1">
            <a:off x="4445726" y="4020183"/>
            <a:ext cx="2074137" cy="1881686"/>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065642" y="1800204"/>
            <a:ext cx="1129697"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9090999" y="1996085"/>
            <a:ext cx="1129697"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849949" y="2144903"/>
            <a:ext cx="8253" cy="2486663"/>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1"/>
            <a:endCxn id="11" idx="3"/>
          </p:cNvCxnSpPr>
          <p:nvPr/>
        </p:nvCxnSpPr>
        <p:spPr>
          <a:xfrm flipH="1" flipV="1">
            <a:off x="4449957" y="3791654"/>
            <a:ext cx="1243249" cy="1"/>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5" idx="3"/>
            <a:endCxn id="5" idx="2"/>
          </p:cNvCxnSpPr>
          <p:nvPr/>
        </p:nvCxnSpPr>
        <p:spPr>
          <a:xfrm flipV="1">
            <a:off x="4332282" y="4020183"/>
            <a:ext cx="1752287" cy="832703"/>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454186" y="1996085"/>
            <a:ext cx="1270649"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454186" y="1800204"/>
            <a:ext cx="1270649"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868703" y="1996085"/>
            <a:ext cx="1078427"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868703" y="1800204"/>
            <a:ext cx="1078427"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454186" y="2973367"/>
            <a:ext cx="1239020" cy="212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454186" y="2777486"/>
            <a:ext cx="1239020" cy="212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57523" y="3063676"/>
            <a:ext cx="0" cy="49945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435994" y="3063676"/>
            <a:ext cx="0" cy="49945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16200000" flipV="1">
            <a:off x="7313252" y="-2013763"/>
            <a:ext cx="10882" cy="7366760"/>
          </a:xfrm>
          <a:prstGeom prst="bentConnector3">
            <a:avLst>
              <a:gd name="adj1" fmla="val 4137669"/>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 idx="0"/>
            <a:endCxn id="7" idx="0"/>
          </p:cNvCxnSpPr>
          <p:nvPr/>
        </p:nvCxnSpPr>
        <p:spPr>
          <a:xfrm rot="5400000" flipH="1" flipV="1">
            <a:off x="7338308" y="-1785574"/>
            <a:ext cx="10882" cy="6910380"/>
          </a:xfrm>
          <a:prstGeom prst="bentConnector3">
            <a:avLst>
              <a:gd name="adj1" fmla="val 1800000"/>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1"/>
            <a:endCxn id="9" idx="3"/>
          </p:cNvCxnSpPr>
          <p:nvPr/>
        </p:nvCxnSpPr>
        <p:spPr>
          <a:xfrm flipH="1">
            <a:off x="9099253" y="4860093"/>
            <a:ext cx="1127751"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181"/>
          <p:cNvCxnSpPr>
            <a:endCxn id="12" idx="0"/>
          </p:cNvCxnSpPr>
          <p:nvPr/>
        </p:nvCxnSpPr>
        <p:spPr>
          <a:xfrm rot="16200000" flipH="1">
            <a:off x="8964987" y="2270914"/>
            <a:ext cx="961174" cy="709151"/>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0599166" y="2126671"/>
            <a:ext cx="6308" cy="250489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11047022" y="2126671"/>
            <a:ext cx="6308" cy="2504894"/>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5" idx="3"/>
            <a:endCxn id="4" idx="2"/>
          </p:cNvCxnSpPr>
          <p:nvPr/>
        </p:nvCxnSpPr>
        <p:spPr>
          <a:xfrm flipV="1">
            <a:off x="6837075" y="2126671"/>
            <a:ext cx="1681990" cy="1664984"/>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209"/>
          <p:cNvCxnSpPr/>
          <p:nvPr/>
        </p:nvCxnSpPr>
        <p:spPr>
          <a:xfrm flipV="1">
            <a:off x="6814464" y="2126671"/>
            <a:ext cx="1573482" cy="802030"/>
          </a:xfrm>
          <a:prstGeom prst="bentConnector2">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rot="5400000">
            <a:off x="7203289" y="1732132"/>
            <a:ext cx="586099" cy="1394678"/>
          </a:xfrm>
          <a:prstGeom prst="bentConnector2">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8073055" y="5611786"/>
            <a:ext cx="908523" cy="703813"/>
            <a:chOff x="4231770" y="2682614"/>
            <a:chExt cx="914596" cy="821377"/>
          </a:xfrm>
        </p:grpSpPr>
        <p:sp>
          <p:nvSpPr>
            <p:cNvPr id="48" name="Flowchart: Decision 47"/>
            <p:cNvSpPr/>
            <p:nvPr/>
          </p:nvSpPr>
          <p:spPr>
            <a:xfrm>
              <a:off x="4231770" y="2682614"/>
              <a:ext cx="914596" cy="82137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PH" sz="1050" dirty="0"/>
            </a:p>
          </p:txBody>
        </p:sp>
        <p:sp>
          <p:nvSpPr>
            <p:cNvPr id="49" name="TextBox 48"/>
            <p:cNvSpPr txBox="1"/>
            <p:nvPr/>
          </p:nvSpPr>
          <p:spPr>
            <a:xfrm>
              <a:off x="4255780" y="2891135"/>
              <a:ext cx="890390" cy="461665"/>
            </a:xfrm>
            <a:prstGeom prst="rect">
              <a:avLst/>
            </a:prstGeom>
            <a:noFill/>
          </p:spPr>
          <p:txBody>
            <a:bodyPr wrap="square" rtlCol="0">
              <a:spAutoFit/>
            </a:bodyPr>
            <a:lstStyle/>
            <a:p>
              <a:pPr algn="ctr"/>
              <a:r>
                <a:rPr lang="en-US" sz="800" dirty="0" smtClean="0"/>
                <a:t>Maintenance Request Response</a:t>
              </a:r>
              <a:endParaRPr lang="en-PH" sz="800" dirty="0"/>
            </a:p>
          </p:txBody>
        </p:sp>
      </p:grpSp>
      <p:cxnSp>
        <p:nvCxnSpPr>
          <p:cNvPr id="50" name="Elbow Connector 49"/>
          <p:cNvCxnSpPr>
            <a:stCxn id="9" idx="2"/>
            <a:endCxn id="48" idx="0"/>
          </p:cNvCxnSpPr>
          <p:nvPr/>
        </p:nvCxnSpPr>
        <p:spPr>
          <a:xfrm rot="5400000">
            <a:off x="8265735" y="5350203"/>
            <a:ext cx="523167" cy="1"/>
          </a:xfrm>
          <a:prstGeom prst="bentConnector3">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8" idx="2"/>
          </p:cNvCxnSpPr>
          <p:nvPr/>
        </p:nvCxnSpPr>
        <p:spPr>
          <a:xfrm rot="5400000" flipH="1">
            <a:off x="3754829" y="1543112"/>
            <a:ext cx="4319515" cy="5225463"/>
          </a:xfrm>
          <a:prstGeom prst="bentConnector4">
            <a:avLst>
              <a:gd name="adj1" fmla="val -2650"/>
              <a:gd name="adj2" fmla="val 120717"/>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H="1" flipV="1">
            <a:off x="3256844" y="1798146"/>
            <a:ext cx="5399907" cy="4442012"/>
          </a:xfrm>
          <a:prstGeom prst="bentConnector4">
            <a:avLst>
              <a:gd name="adj1" fmla="val -26512"/>
              <a:gd name="adj2" fmla="val 10904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8" idx="3"/>
            <a:endCxn id="6" idx="2"/>
          </p:cNvCxnSpPr>
          <p:nvPr/>
        </p:nvCxnSpPr>
        <p:spPr>
          <a:xfrm flipV="1">
            <a:off x="8981578" y="5088619"/>
            <a:ext cx="1817359" cy="875073"/>
          </a:xfrm>
          <a:prstGeom prst="bentConnector2">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236"/>
          <p:cNvCxnSpPr>
            <a:stCxn id="48" idx="1"/>
          </p:cNvCxnSpPr>
          <p:nvPr/>
        </p:nvCxnSpPr>
        <p:spPr>
          <a:xfrm rot="10800000" flipH="1">
            <a:off x="8073055" y="2126672"/>
            <a:ext cx="583694" cy="3837023"/>
          </a:xfrm>
          <a:prstGeom prst="bentConnector4">
            <a:avLst>
              <a:gd name="adj1" fmla="val -38904"/>
              <a:gd name="adj2" fmla="val 40265"/>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954069" y="2183098"/>
            <a:ext cx="756939" cy="342842"/>
          </a:xfrm>
          <a:prstGeom prst="rect">
            <a:avLst/>
          </a:prstGeom>
          <a:noFill/>
        </p:spPr>
        <p:txBody>
          <a:bodyPr wrap="square" rtlCol="0">
            <a:spAutoFit/>
          </a:bodyPr>
          <a:lstStyle/>
          <a:p>
            <a:pPr algn="ctr"/>
            <a:r>
              <a:rPr lang="en-US" sz="1000" dirty="0" smtClean="0"/>
              <a:t>Request Items</a:t>
            </a:r>
            <a:endParaRPr lang="en-PH" sz="1000" dirty="0"/>
          </a:p>
        </p:txBody>
      </p:sp>
      <p:sp>
        <p:nvSpPr>
          <p:cNvPr id="56" name="TextBox 55"/>
          <p:cNvSpPr txBox="1"/>
          <p:nvPr/>
        </p:nvSpPr>
        <p:spPr>
          <a:xfrm>
            <a:off x="4089478" y="2222155"/>
            <a:ext cx="756939" cy="342842"/>
          </a:xfrm>
          <a:prstGeom prst="rect">
            <a:avLst/>
          </a:prstGeom>
          <a:noFill/>
        </p:spPr>
        <p:txBody>
          <a:bodyPr wrap="square" rtlCol="0">
            <a:spAutoFit/>
          </a:bodyPr>
          <a:lstStyle/>
          <a:p>
            <a:pPr algn="ctr"/>
            <a:r>
              <a:rPr lang="en-US" sz="1000" dirty="0" smtClean="0"/>
              <a:t>Purchase Order</a:t>
            </a:r>
            <a:endParaRPr lang="en-PH" sz="1000" dirty="0"/>
          </a:p>
        </p:txBody>
      </p:sp>
      <p:sp>
        <p:nvSpPr>
          <p:cNvPr id="57" name="TextBox 56"/>
          <p:cNvSpPr txBox="1"/>
          <p:nvPr/>
        </p:nvSpPr>
        <p:spPr>
          <a:xfrm>
            <a:off x="3105455" y="3106077"/>
            <a:ext cx="756939" cy="342842"/>
          </a:xfrm>
          <a:prstGeom prst="rect">
            <a:avLst/>
          </a:prstGeom>
          <a:noFill/>
        </p:spPr>
        <p:txBody>
          <a:bodyPr wrap="square" rtlCol="0">
            <a:spAutoFit/>
          </a:bodyPr>
          <a:lstStyle/>
          <a:p>
            <a:pPr algn="ctr"/>
            <a:r>
              <a:rPr lang="en-US" sz="1000" dirty="0" smtClean="0"/>
              <a:t>Budget Proposal</a:t>
            </a:r>
            <a:endParaRPr lang="en-PH" sz="1000" dirty="0"/>
          </a:p>
        </p:txBody>
      </p:sp>
      <p:sp>
        <p:nvSpPr>
          <p:cNvPr id="58" name="TextBox 57"/>
          <p:cNvSpPr txBox="1"/>
          <p:nvPr/>
        </p:nvSpPr>
        <p:spPr>
          <a:xfrm>
            <a:off x="3911639" y="5310953"/>
            <a:ext cx="756939" cy="210980"/>
          </a:xfrm>
          <a:prstGeom prst="rect">
            <a:avLst/>
          </a:prstGeom>
          <a:noFill/>
        </p:spPr>
        <p:txBody>
          <a:bodyPr wrap="square" rtlCol="0">
            <a:spAutoFit/>
          </a:bodyPr>
          <a:lstStyle/>
          <a:p>
            <a:pPr algn="ctr"/>
            <a:r>
              <a:rPr lang="en-US" sz="1000" dirty="0" smtClean="0"/>
              <a:t>Approve</a:t>
            </a:r>
            <a:endParaRPr lang="en-PH" sz="1000" dirty="0"/>
          </a:p>
        </p:txBody>
      </p:sp>
      <p:sp>
        <p:nvSpPr>
          <p:cNvPr id="59" name="TextBox 58"/>
          <p:cNvSpPr txBox="1"/>
          <p:nvPr/>
        </p:nvSpPr>
        <p:spPr>
          <a:xfrm>
            <a:off x="2802680" y="4631565"/>
            <a:ext cx="756939" cy="210980"/>
          </a:xfrm>
          <a:prstGeom prst="rect">
            <a:avLst/>
          </a:prstGeom>
          <a:noFill/>
        </p:spPr>
        <p:txBody>
          <a:bodyPr wrap="square" rtlCol="0">
            <a:spAutoFit/>
          </a:bodyPr>
          <a:lstStyle/>
          <a:p>
            <a:pPr algn="ctr"/>
            <a:r>
              <a:rPr lang="en-US" sz="1000" dirty="0" smtClean="0"/>
              <a:t>Deny</a:t>
            </a:r>
            <a:endParaRPr lang="en-PH" sz="1000" dirty="0"/>
          </a:p>
        </p:txBody>
      </p:sp>
      <p:sp>
        <p:nvSpPr>
          <p:cNvPr id="60" name="TextBox 59"/>
          <p:cNvSpPr txBox="1"/>
          <p:nvPr/>
        </p:nvSpPr>
        <p:spPr>
          <a:xfrm>
            <a:off x="4240866" y="4656662"/>
            <a:ext cx="756939" cy="210980"/>
          </a:xfrm>
          <a:prstGeom prst="rect">
            <a:avLst/>
          </a:prstGeom>
          <a:noFill/>
        </p:spPr>
        <p:txBody>
          <a:bodyPr wrap="square" rtlCol="0">
            <a:spAutoFit/>
          </a:bodyPr>
          <a:lstStyle/>
          <a:p>
            <a:pPr algn="ctr"/>
            <a:r>
              <a:rPr lang="en-US" sz="1000" dirty="0" smtClean="0"/>
              <a:t>Deny</a:t>
            </a:r>
            <a:endParaRPr lang="en-PH" sz="1000" dirty="0"/>
          </a:p>
        </p:txBody>
      </p:sp>
      <p:sp>
        <p:nvSpPr>
          <p:cNvPr id="61" name="TextBox 60"/>
          <p:cNvSpPr txBox="1"/>
          <p:nvPr/>
        </p:nvSpPr>
        <p:spPr>
          <a:xfrm>
            <a:off x="2575597" y="5521932"/>
            <a:ext cx="756939" cy="342842"/>
          </a:xfrm>
          <a:prstGeom prst="rect">
            <a:avLst/>
          </a:prstGeom>
          <a:noFill/>
        </p:spPr>
        <p:txBody>
          <a:bodyPr wrap="square" rtlCol="0">
            <a:spAutoFit/>
          </a:bodyPr>
          <a:lstStyle/>
          <a:p>
            <a:pPr algn="ctr"/>
            <a:r>
              <a:rPr lang="en-US" sz="1000" dirty="0" smtClean="0"/>
              <a:t>Disburse Budget</a:t>
            </a:r>
            <a:endParaRPr lang="en-PH" sz="1000" dirty="0"/>
          </a:p>
        </p:txBody>
      </p:sp>
      <p:sp>
        <p:nvSpPr>
          <p:cNvPr id="62" name="TextBox 61"/>
          <p:cNvSpPr txBox="1"/>
          <p:nvPr/>
        </p:nvSpPr>
        <p:spPr>
          <a:xfrm>
            <a:off x="5754748" y="5521873"/>
            <a:ext cx="756939" cy="342842"/>
          </a:xfrm>
          <a:prstGeom prst="rect">
            <a:avLst/>
          </a:prstGeom>
          <a:noFill/>
        </p:spPr>
        <p:txBody>
          <a:bodyPr wrap="square" rtlCol="0">
            <a:spAutoFit/>
          </a:bodyPr>
          <a:lstStyle/>
          <a:p>
            <a:pPr algn="ctr"/>
            <a:r>
              <a:rPr lang="en-US" sz="1000" dirty="0" smtClean="0"/>
              <a:t>Disburse Budget</a:t>
            </a:r>
            <a:endParaRPr lang="en-PH" sz="1000" dirty="0"/>
          </a:p>
        </p:txBody>
      </p:sp>
      <p:sp>
        <p:nvSpPr>
          <p:cNvPr id="63" name="TextBox 62"/>
          <p:cNvSpPr txBox="1"/>
          <p:nvPr/>
        </p:nvSpPr>
        <p:spPr>
          <a:xfrm>
            <a:off x="4316559" y="2583725"/>
            <a:ext cx="1468861" cy="210980"/>
          </a:xfrm>
          <a:prstGeom prst="rect">
            <a:avLst/>
          </a:prstGeom>
          <a:noFill/>
        </p:spPr>
        <p:txBody>
          <a:bodyPr wrap="square" rtlCol="0">
            <a:spAutoFit/>
          </a:bodyPr>
          <a:lstStyle/>
          <a:p>
            <a:pPr algn="ctr"/>
            <a:r>
              <a:rPr lang="en-US" sz="1000" dirty="0" smtClean="0"/>
              <a:t>Request Suppliers</a:t>
            </a:r>
            <a:endParaRPr lang="en-PH" sz="1000" dirty="0"/>
          </a:p>
        </p:txBody>
      </p:sp>
      <p:sp>
        <p:nvSpPr>
          <p:cNvPr id="64" name="TextBox 63"/>
          <p:cNvSpPr txBox="1"/>
          <p:nvPr/>
        </p:nvSpPr>
        <p:spPr>
          <a:xfrm>
            <a:off x="4332282" y="2975486"/>
            <a:ext cx="1468861" cy="210980"/>
          </a:xfrm>
          <a:prstGeom prst="rect">
            <a:avLst/>
          </a:prstGeom>
          <a:noFill/>
        </p:spPr>
        <p:txBody>
          <a:bodyPr wrap="square" rtlCol="0">
            <a:spAutoFit/>
          </a:bodyPr>
          <a:lstStyle/>
          <a:p>
            <a:pPr algn="ctr"/>
            <a:r>
              <a:rPr lang="en-US" sz="1000" dirty="0" smtClean="0"/>
              <a:t>List of Suppliers</a:t>
            </a:r>
            <a:endParaRPr lang="en-PH" sz="1000" dirty="0"/>
          </a:p>
        </p:txBody>
      </p:sp>
      <p:sp>
        <p:nvSpPr>
          <p:cNvPr id="65" name="TextBox 64"/>
          <p:cNvSpPr txBox="1"/>
          <p:nvPr/>
        </p:nvSpPr>
        <p:spPr>
          <a:xfrm>
            <a:off x="4392254" y="3613322"/>
            <a:ext cx="1360922" cy="210980"/>
          </a:xfrm>
          <a:prstGeom prst="rect">
            <a:avLst/>
          </a:prstGeom>
          <a:noFill/>
        </p:spPr>
        <p:txBody>
          <a:bodyPr wrap="square" rtlCol="0">
            <a:spAutoFit/>
          </a:bodyPr>
          <a:lstStyle/>
          <a:p>
            <a:pPr algn="ctr"/>
            <a:r>
              <a:rPr lang="en-US" sz="1000" dirty="0" smtClean="0"/>
              <a:t>Budget Proposal</a:t>
            </a:r>
            <a:endParaRPr lang="en-PH" sz="1000" dirty="0"/>
          </a:p>
        </p:txBody>
      </p:sp>
      <p:sp>
        <p:nvSpPr>
          <p:cNvPr id="66" name="TextBox 65"/>
          <p:cNvSpPr txBox="1"/>
          <p:nvPr/>
        </p:nvSpPr>
        <p:spPr>
          <a:xfrm>
            <a:off x="6323012" y="3171367"/>
            <a:ext cx="1118949" cy="400110"/>
          </a:xfrm>
          <a:prstGeom prst="rect">
            <a:avLst/>
          </a:prstGeom>
          <a:noFill/>
        </p:spPr>
        <p:txBody>
          <a:bodyPr wrap="square" rtlCol="0">
            <a:spAutoFit/>
          </a:bodyPr>
          <a:lstStyle/>
          <a:p>
            <a:pPr algn="ctr"/>
            <a:r>
              <a:rPr lang="en-US" sz="1000" dirty="0" smtClean="0"/>
              <a:t>Request </a:t>
            </a:r>
            <a:r>
              <a:rPr lang="en-US" sz="1000" dirty="0" smtClean="0"/>
              <a:t>Contractors</a:t>
            </a:r>
            <a:endParaRPr lang="en-PH" sz="1000" dirty="0"/>
          </a:p>
        </p:txBody>
      </p:sp>
      <p:sp>
        <p:nvSpPr>
          <p:cNvPr id="67" name="TextBox 66"/>
          <p:cNvSpPr txBox="1"/>
          <p:nvPr/>
        </p:nvSpPr>
        <p:spPr>
          <a:xfrm>
            <a:off x="5051663" y="3171367"/>
            <a:ext cx="1118949" cy="400110"/>
          </a:xfrm>
          <a:prstGeom prst="rect">
            <a:avLst/>
          </a:prstGeom>
          <a:noFill/>
        </p:spPr>
        <p:txBody>
          <a:bodyPr wrap="square" rtlCol="0">
            <a:spAutoFit/>
          </a:bodyPr>
          <a:lstStyle/>
          <a:p>
            <a:pPr algn="ctr"/>
            <a:r>
              <a:rPr lang="en-US" sz="1000" dirty="0" smtClean="0"/>
              <a:t>List of </a:t>
            </a:r>
            <a:r>
              <a:rPr lang="en-US" sz="1000" dirty="0" smtClean="0"/>
              <a:t>Contractors</a:t>
            </a:r>
            <a:endParaRPr lang="en-PH" sz="1000" dirty="0"/>
          </a:p>
        </p:txBody>
      </p:sp>
      <p:sp>
        <p:nvSpPr>
          <p:cNvPr id="68" name="TextBox 67"/>
          <p:cNvSpPr txBox="1"/>
          <p:nvPr/>
        </p:nvSpPr>
        <p:spPr>
          <a:xfrm>
            <a:off x="6755231" y="3613322"/>
            <a:ext cx="1118949" cy="210980"/>
          </a:xfrm>
          <a:prstGeom prst="rect">
            <a:avLst/>
          </a:prstGeom>
          <a:noFill/>
        </p:spPr>
        <p:txBody>
          <a:bodyPr wrap="square" rtlCol="0">
            <a:spAutoFit/>
          </a:bodyPr>
          <a:lstStyle/>
          <a:p>
            <a:pPr algn="ctr"/>
            <a:r>
              <a:rPr lang="en-US" sz="1000" dirty="0" smtClean="0"/>
              <a:t>Project Report</a:t>
            </a:r>
            <a:endParaRPr lang="en-PH" sz="1000" dirty="0"/>
          </a:p>
        </p:txBody>
      </p:sp>
      <p:sp>
        <p:nvSpPr>
          <p:cNvPr id="69" name="TextBox 68"/>
          <p:cNvSpPr txBox="1"/>
          <p:nvPr/>
        </p:nvSpPr>
        <p:spPr>
          <a:xfrm>
            <a:off x="6950844" y="2514600"/>
            <a:ext cx="1505768" cy="246221"/>
          </a:xfrm>
          <a:prstGeom prst="rect">
            <a:avLst/>
          </a:prstGeom>
          <a:noFill/>
        </p:spPr>
        <p:txBody>
          <a:bodyPr wrap="square" rtlCol="0">
            <a:spAutoFit/>
          </a:bodyPr>
          <a:lstStyle/>
          <a:p>
            <a:pPr algn="ctr"/>
            <a:r>
              <a:rPr lang="en-US" sz="1000" dirty="0" smtClean="0"/>
              <a:t>Buyers Request</a:t>
            </a:r>
            <a:endParaRPr lang="en-PH" sz="1000" dirty="0"/>
          </a:p>
        </p:txBody>
      </p:sp>
      <p:sp>
        <p:nvSpPr>
          <p:cNvPr id="70" name="TextBox 69"/>
          <p:cNvSpPr txBox="1"/>
          <p:nvPr/>
        </p:nvSpPr>
        <p:spPr>
          <a:xfrm>
            <a:off x="7313612" y="2743200"/>
            <a:ext cx="1118949" cy="210980"/>
          </a:xfrm>
          <a:prstGeom prst="rect">
            <a:avLst/>
          </a:prstGeom>
          <a:noFill/>
        </p:spPr>
        <p:txBody>
          <a:bodyPr wrap="square" rtlCol="0">
            <a:spAutoFit/>
          </a:bodyPr>
          <a:lstStyle/>
          <a:p>
            <a:pPr algn="ctr"/>
            <a:r>
              <a:rPr lang="en-US" sz="1000" dirty="0" smtClean="0"/>
              <a:t>List or Buyers</a:t>
            </a:r>
            <a:endParaRPr lang="en-PH" sz="1000" dirty="0"/>
          </a:p>
        </p:txBody>
      </p:sp>
      <p:sp>
        <p:nvSpPr>
          <p:cNvPr id="71" name="TextBox 70"/>
          <p:cNvSpPr txBox="1"/>
          <p:nvPr/>
        </p:nvSpPr>
        <p:spPr>
          <a:xfrm>
            <a:off x="9259443" y="1473736"/>
            <a:ext cx="809865" cy="342842"/>
          </a:xfrm>
          <a:prstGeom prst="rect">
            <a:avLst/>
          </a:prstGeom>
          <a:noFill/>
        </p:spPr>
        <p:txBody>
          <a:bodyPr wrap="square" rtlCol="0">
            <a:spAutoFit/>
          </a:bodyPr>
          <a:lstStyle/>
          <a:p>
            <a:pPr algn="ctr"/>
            <a:r>
              <a:rPr lang="en-US" sz="1000" dirty="0" smtClean="0"/>
              <a:t>Delivery Request</a:t>
            </a:r>
            <a:endParaRPr lang="en-PH" sz="1000" dirty="0"/>
          </a:p>
        </p:txBody>
      </p:sp>
      <p:sp>
        <p:nvSpPr>
          <p:cNvPr id="72" name="TextBox 71"/>
          <p:cNvSpPr txBox="1"/>
          <p:nvPr/>
        </p:nvSpPr>
        <p:spPr>
          <a:xfrm>
            <a:off x="9085285" y="1980985"/>
            <a:ext cx="1266935" cy="210980"/>
          </a:xfrm>
          <a:prstGeom prst="rect">
            <a:avLst/>
          </a:prstGeom>
          <a:noFill/>
        </p:spPr>
        <p:txBody>
          <a:bodyPr wrap="square" rtlCol="0">
            <a:spAutoFit/>
          </a:bodyPr>
          <a:lstStyle/>
          <a:p>
            <a:pPr algn="ctr"/>
            <a:r>
              <a:rPr lang="en-US" sz="1000" dirty="0" smtClean="0"/>
              <a:t>Delivery Report</a:t>
            </a:r>
            <a:endParaRPr lang="en-PH" sz="1000" dirty="0"/>
          </a:p>
        </p:txBody>
      </p:sp>
      <p:sp>
        <p:nvSpPr>
          <p:cNvPr id="73" name="TextBox 72"/>
          <p:cNvSpPr txBox="1"/>
          <p:nvPr/>
        </p:nvSpPr>
        <p:spPr>
          <a:xfrm>
            <a:off x="9766531" y="4134394"/>
            <a:ext cx="1036947" cy="400110"/>
          </a:xfrm>
          <a:prstGeom prst="rect">
            <a:avLst/>
          </a:prstGeom>
          <a:noFill/>
        </p:spPr>
        <p:txBody>
          <a:bodyPr wrap="square" rtlCol="0">
            <a:spAutoFit/>
          </a:bodyPr>
          <a:lstStyle/>
          <a:p>
            <a:pPr algn="ctr"/>
            <a:r>
              <a:rPr lang="en-US" sz="1000" dirty="0" smtClean="0"/>
              <a:t>Request Vehicle</a:t>
            </a:r>
            <a:endParaRPr lang="en-PH" sz="1000" dirty="0"/>
          </a:p>
        </p:txBody>
      </p:sp>
      <p:sp>
        <p:nvSpPr>
          <p:cNvPr id="74" name="TextBox 73"/>
          <p:cNvSpPr txBox="1"/>
          <p:nvPr/>
        </p:nvSpPr>
        <p:spPr>
          <a:xfrm>
            <a:off x="10901942" y="3313401"/>
            <a:ext cx="1036947" cy="342842"/>
          </a:xfrm>
          <a:prstGeom prst="rect">
            <a:avLst/>
          </a:prstGeom>
          <a:noFill/>
        </p:spPr>
        <p:txBody>
          <a:bodyPr wrap="square" rtlCol="0">
            <a:spAutoFit/>
          </a:bodyPr>
          <a:lstStyle/>
          <a:p>
            <a:pPr algn="ctr"/>
            <a:r>
              <a:rPr lang="en-US" sz="1000" dirty="0" smtClean="0"/>
              <a:t>Approve / Deny</a:t>
            </a:r>
            <a:endParaRPr lang="en-PH" sz="1000" dirty="0"/>
          </a:p>
        </p:txBody>
      </p:sp>
      <p:sp>
        <p:nvSpPr>
          <p:cNvPr id="75" name="TextBox 74"/>
          <p:cNvSpPr txBox="1"/>
          <p:nvPr/>
        </p:nvSpPr>
        <p:spPr>
          <a:xfrm>
            <a:off x="6337430" y="1016682"/>
            <a:ext cx="1763832" cy="210980"/>
          </a:xfrm>
          <a:prstGeom prst="rect">
            <a:avLst/>
          </a:prstGeom>
          <a:noFill/>
        </p:spPr>
        <p:txBody>
          <a:bodyPr wrap="square" rtlCol="0">
            <a:spAutoFit/>
          </a:bodyPr>
          <a:lstStyle/>
          <a:p>
            <a:pPr algn="ctr"/>
            <a:r>
              <a:rPr lang="en-US" sz="1000" dirty="0" smtClean="0"/>
              <a:t>Product Request</a:t>
            </a:r>
            <a:endParaRPr lang="en-PH" sz="1000" dirty="0"/>
          </a:p>
        </p:txBody>
      </p:sp>
      <p:sp>
        <p:nvSpPr>
          <p:cNvPr id="76" name="TextBox 75"/>
          <p:cNvSpPr txBox="1"/>
          <p:nvPr/>
        </p:nvSpPr>
        <p:spPr>
          <a:xfrm>
            <a:off x="6360299" y="1277856"/>
            <a:ext cx="1763832" cy="210980"/>
          </a:xfrm>
          <a:prstGeom prst="rect">
            <a:avLst/>
          </a:prstGeom>
          <a:noFill/>
        </p:spPr>
        <p:txBody>
          <a:bodyPr wrap="square" rtlCol="0">
            <a:spAutoFit/>
          </a:bodyPr>
          <a:lstStyle/>
          <a:p>
            <a:pPr algn="ctr"/>
            <a:r>
              <a:rPr lang="en-US" sz="1000" dirty="0" smtClean="0"/>
              <a:t>Dispatch Product</a:t>
            </a:r>
            <a:endParaRPr lang="en-PH" sz="1000" dirty="0"/>
          </a:p>
        </p:txBody>
      </p:sp>
      <p:sp>
        <p:nvSpPr>
          <p:cNvPr id="77" name="TextBox 76"/>
          <p:cNvSpPr txBox="1"/>
          <p:nvPr/>
        </p:nvSpPr>
        <p:spPr>
          <a:xfrm>
            <a:off x="4441830" y="1980985"/>
            <a:ext cx="1388611" cy="210980"/>
          </a:xfrm>
          <a:prstGeom prst="rect">
            <a:avLst/>
          </a:prstGeom>
          <a:noFill/>
        </p:spPr>
        <p:txBody>
          <a:bodyPr wrap="square" rtlCol="0">
            <a:spAutoFit/>
          </a:bodyPr>
          <a:lstStyle/>
          <a:p>
            <a:pPr algn="ctr"/>
            <a:r>
              <a:rPr lang="en-US" sz="1000" dirty="0" smtClean="0"/>
              <a:t>Inventory Audit</a:t>
            </a:r>
            <a:endParaRPr lang="en-PH" sz="1000" dirty="0"/>
          </a:p>
        </p:txBody>
      </p:sp>
      <p:sp>
        <p:nvSpPr>
          <p:cNvPr id="78" name="TextBox 77"/>
          <p:cNvSpPr txBox="1"/>
          <p:nvPr/>
        </p:nvSpPr>
        <p:spPr>
          <a:xfrm>
            <a:off x="4392254" y="1604324"/>
            <a:ext cx="1388611" cy="210980"/>
          </a:xfrm>
          <a:prstGeom prst="rect">
            <a:avLst/>
          </a:prstGeom>
          <a:noFill/>
        </p:spPr>
        <p:txBody>
          <a:bodyPr wrap="square" rtlCol="0">
            <a:spAutoFit/>
          </a:bodyPr>
          <a:lstStyle/>
          <a:p>
            <a:pPr algn="ctr"/>
            <a:r>
              <a:rPr lang="en-US" sz="1000" dirty="0" smtClean="0"/>
              <a:t>Inventory Report</a:t>
            </a:r>
            <a:endParaRPr lang="en-PH" sz="1000" dirty="0"/>
          </a:p>
        </p:txBody>
      </p:sp>
      <p:sp>
        <p:nvSpPr>
          <p:cNvPr id="79" name="TextBox 78"/>
          <p:cNvSpPr txBox="1"/>
          <p:nvPr/>
        </p:nvSpPr>
        <p:spPr>
          <a:xfrm>
            <a:off x="6663076" y="1980985"/>
            <a:ext cx="1388611" cy="210980"/>
          </a:xfrm>
          <a:prstGeom prst="rect">
            <a:avLst/>
          </a:prstGeom>
          <a:noFill/>
        </p:spPr>
        <p:txBody>
          <a:bodyPr wrap="square" rtlCol="0">
            <a:spAutoFit/>
          </a:bodyPr>
          <a:lstStyle/>
          <a:p>
            <a:pPr algn="ctr"/>
            <a:r>
              <a:rPr lang="en-US" sz="1000" dirty="0" smtClean="0"/>
              <a:t>Assets Audit</a:t>
            </a:r>
            <a:endParaRPr lang="en-PH" sz="1000" dirty="0"/>
          </a:p>
        </p:txBody>
      </p:sp>
      <p:sp>
        <p:nvSpPr>
          <p:cNvPr id="80" name="TextBox 79"/>
          <p:cNvSpPr txBox="1"/>
          <p:nvPr/>
        </p:nvSpPr>
        <p:spPr>
          <a:xfrm>
            <a:off x="6738769" y="1604324"/>
            <a:ext cx="1388611" cy="210980"/>
          </a:xfrm>
          <a:prstGeom prst="rect">
            <a:avLst/>
          </a:prstGeom>
          <a:noFill/>
        </p:spPr>
        <p:txBody>
          <a:bodyPr wrap="square" rtlCol="0">
            <a:spAutoFit/>
          </a:bodyPr>
          <a:lstStyle/>
          <a:p>
            <a:pPr algn="ctr"/>
            <a:r>
              <a:rPr lang="en-US" sz="1000" dirty="0" smtClean="0"/>
              <a:t>Assets Report</a:t>
            </a:r>
            <a:endParaRPr lang="en-PH" sz="1000" dirty="0"/>
          </a:p>
        </p:txBody>
      </p:sp>
      <p:sp>
        <p:nvSpPr>
          <p:cNvPr id="81" name="TextBox 80"/>
          <p:cNvSpPr txBox="1"/>
          <p:nvPr/>
        </p:nvSpPr>
        <p:spPr>
          <a:xfrm>
            <a:off x="8726680" y="3718812"/>
            <a:ext cx="1115545" cy="342842"/>
          </a:xfrm>
          <a:prstGeom prst="rect">
            <a:avLst/>
          </a:prstGeom>
          <a:noFill/>
        </p:spPr>
        <p:txBody>
          <a:bodyPr wrap="square" rtlCol="0">
            <a:spAutoFit/>
          </a:bodyPr>
          <a:lstStyle/>
          <a:p>
            <a:pPr algn="ctr"/>
            <a:r>
              <a:rPr lang="en-US" sz="1000" dirty="0" smtClean="0"/>
              <a:t>Maintenance Request</a:t>
            </a:r>
            <a:endParaRPr lang="en-PH" sz="1000" dirty="0"/>
          </a:p>
        </p:txBody>
      </p:sp>
      <p:sp>
        <p:nvSpPr>
          <p:cNvPr id="82" name="TextBox 81"/>
          <p:cNvSpPr txBox="1"/>
          <p:nvPr/>
        </p:nvSpPr>
        <p:spPr>
          <a:xfrm>
            <a:off x="9142412" y="4495800"/>
            <a:ext cx="1115545" cy="342842"/>
          </a:xfrm>
          <a:prstGeom prst="rect">
            <a:avLst/>
          </a:prstGeom>
          <a:noFill/>
        </p:spPr>
        <p:txBody>
          <a:bodyPr wrap="square" rtlCol="0">
            <a:spAutoFit/>
          </a:bodyPr>
          <a:lstStyle/>
          <a:p>
            <a:pPr algn="ctr"/>
            <a:r>
              <a:rPr lang="en-US" sz="1000" dirty="0" smtClean="0"/>
              <a:t>Vehicle Maintenance</a:t>
            </a:r>
            <a:endParaRPr lang="en-PH" sz="1000" dirty="0"/>
          </a:p>
        </p:txBody>
      </p:sp>
      <p:sp>
        <p:nvSpPr>
          <p:cNvPr id="83" name="TextBox 82"/>
          <p:cNvSpPr txBox="1"/>
          <p:nvPr/>
        </p:nvSpPr>
        <p:spPr>
          <a:xfrm>
            <a:off x="8933897" y="5768007"/>
            <a:ext cx="756939" cy="246221"/>
          </a:xfrm>
          <a:prstGeom prst="rect">
            <a:avLst/>
          </a:prstGeom>
          <a:noFill/>
        </p:spPr>
        <p:txBody>
          <a:bodyPr wrap="square" rtlCol="0">
            <a:spAutoFit/>
          </a:bodyPr>
          <a:lstStyle/>
          <a:p>
            <a:pPr algn="ctr"/>
            <a:r>
              <a:rPr lang="en-US" sz="1000" dirty="0" smtClean="0"/>
              <a:t>Deny</a:t>
            </a:r>
            <a:endParaRPr lang="en-PH" sz="1000" dirty="0"/>
          </a:p>
        </p:txBody>
      </p:sp>
      <p:sp>
        <p:nvSpPr>
          <p:cNvPr id="84" name="TextBox 83"/>
          <p:cNvSpPr txBox="1"/>
          <p:nvPr/>
        </p:nvSpPr>
        <p:spPr>
          <a:xfrm>
            <a:off x="7242473" y="5697379"/>
            <a:ext cx="756939" cy="246221"/>
          </a:xfrm>
          <a:prstGeom prst="rect">
            <a:avLst/>
          </a:prstGeom>
          <a:noFill/>
        </p:spPr>
        <p:txBody>
          <a:bodyPr wrap="square" rtlCol="0">
            <a:spAutoFit/>
          </a:bodyPr>
          <a:lstStyle/>
          <a:p>
            <a:pPr algn="ctr"/>
            <a:r>
              <a:rPr lang="en-US" sz="1000" dirty="0" smtClean="0"/>
              <a:t>Deny</a:t>
            </a:r>
            <a:endParaRPr lang="en-PH" sz="1000" dirty="0"/>
          </a:p>
        </p:txBody>
      </p:sp>
      <p:sp>
        <p:nvSpPr>
          <p:cNvPr id="85" name="TextBox 84"/>
          <p:cNvSpPr txBox="1"/>
          <p:nvPr/>
        </p:nvSpPr>
        <p:spPr>
          <a:xfrm>
            <a:off x="6890158" y="6225062"/>
            <a:ext cx="1367486" cy="210980"/>
          </a:xfrm>
          <a:prstGeom prst="rect">
            <a:avLst/>
          </a:prstGeom>
          <a:noFill/>
        </p:spPr>
        <p:txBody>
          <a:bodyPr wrap="square" rtlCol="0">
            <a:spAutoFit/>
          </a:bodyPr>
          <a:lstStyle/>
          <a:p>
            <a:pPr algn="ctr"/>
            <a:r>
              <a:rPr lang="en-US" sz="1000" dirty="0" smtClean="0"/>
              <a:t>Request Supplies</a:t>
            </a:r>
            <a:endParaRPr lang="en-PH" sz="1000" dirty="0"/>
          </a:p>
        </p:txBody>
      </p:sp>
      <p:sp>
        <p:nvSpPr>
          <p:cNvPr id="86" name="TextBox 85"/>
          <p:cNvSpPr txBox="1"/>
          <p:nvPr/>
        </p:nvSpPr>
        <p:spPr>
          <a:xfrm>
            <a:off x="6541897" y="6436040"/>
            <a:ext cx="1990915" cy="246221"/>
          </a:xfrm>
          <a:prstGeom prst="rect">
            <a:avLst/>
          </a:prstGeom>
          <a:noFill/>
        </p:spPr>
        <p:txBody>
          <a:bodyPr wrap="square" rtlCol="0">
            <a:spAutoFit/>
          </a:bodyPr>
          <a:lstStyle/>
          <a:p>
            <a:pPr algn="ctr"/>
            <a:r>
              <a:rPr lang="en-US" sz="1000" dirty="0" smtClean="0"/>
              <a:t>Maintenance Supplies</a:t>
            </a:r>
            <a:endParaRPr lang="en-PH" sz="1000" dirty="0"/>
          </a:p>
        </p:txBody>
      </p:sp>
      <p:sp>
        <p:nvSpPr>
          <p:cNvPr id="87" name="Rectangle 86"/>
          <p:cNvSpPr/>
          <p:nvPr/>
        </p:nvSpPr>
        <p:spPr>
          <a:xfrm>
            <a:off x="227790" y="2585689"/>
            <a:ext cx="227082" cy="163916"/>
          </a:xfrm>
          <a:prstGeom prst="rect">
            <a:avLst/>
          </a:prstGeom>
          <a:solidFill>
            <a:schemeClr val="accent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88" name="TextBox 87"/>
          <p:cNvSpPr txBox="1"/>
          <p:nvPr/>
        </p:nvSpPr>
        <p:spPr>
          <a:xfrm>
            <a:off x="366992" y="2126672"/>
            <a:ext cx="846111" cy="237352"/>
          </a:xfrm>
          <a:prstGeom prst="rect">
            <a:avLst/>
          </a:prstGeom>
          <a:noFill/>
        </p:spPr>
        <p:txBody>
          <a:bodyPr wrap="square" rtlCol="0">
            <a:spAutoFit/>
          </a:bodyPr>
          <a:lstStyle/>
          <a:p>
            <a:pPr algn="ctr"/>
            <a:r>
              <a:rPr lang="en-US" sz="1200" dirty="0" smtClean="0">
                <a:latin typeface="Arial Black" pitchFamily="34" charset="0"/>
              </a:rPr>
              <a:t>Legend</a:t>
            </a:r>
            <a:endParaRPr lang="en-PH" sz="1000" dirty="0">
              <a:latin typeface="Arial Black" pitchFamily="34" charset="0"/>
            </a:endParaRPr>
          </a:p>
        </p:txBody>
      </p:sp>
      <p:sp>
        <p:nvSpPr>
          <p:cNvPr id="89" name="TextBox 88"/>
          <p:cNvSpPr txBox="1"/>
          <p:nvPr/>
        </p:nvSpPr>
        <p:spPr>
          <a:xfrm>
            <a:off x="380469" y="2502058"/>
            <a:ext cx="1097564" cy="342842"/>
          </a:xfrm>
          <a:prstGeom prst="rect">
            <a:avLst/>
          </a:prstGeom>
          <a:noFill/>
        </p:spPr>
        <p:txBody>
          <a:bodyPr wrap="square" rtlCol="0">
            <a:spAutoFit/>
          </a:bodyPr>
          <a:lstStyle/>
          <a:p>
            <a:pPr algn="ctr"/>
            <a:r>
              <a:rPr lang="en-US" sz="1000" dirty="0" smtClean="0"/>
              <a:t>Procurement Process</a:t>
            </a:r>
            <a:endParaRPr lang="en-PH" sz="1000" dirty="0"/>
          </a:p>
        </p:txBody>
      </p:sp>
      <p:sp>
        <p:nvSpPr>
          <p:cNvPr id="90" name="Rectangle 89"/>
          <p:cNvSpPr/>
          <p:nvPr/>
        </p:nvSpPr>
        <p:spPr>
          <a:xfrm>
            <a:off x="228487" y="3100744"/>
            <a:ext cx="227082" cy="163916"/>
          </a:xfrm>
          <a:prstGeom prst="rect">
            <a:avLst/>
          </a:prstGeom>
          <a:solidFill>
            <a:srgbClr val="0070C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91" name="TextBox 90"/>
          <p:cNvSpPr txBox="1"/>
          <p:nvPr/>
        </p:nvSpPr>
        <p:spPr>
          <a:xfrm>
            <a:off x="380469" y="3017112"/>
            <a:ext cx="1097564" cy="342842"/>
          </a:xfrm>
          <a:prstGeom prst="rect">
            <a:avLst/>
          </a:prstGeom>
          <a:noFill/>
        </p:spPr>
        <p:txBody>
          <a:bodyPr wrap="square" rtlCol="0">
            <a:spAutoFit/>
          </a:bodyPr>
          <a:lstStyle/>
          <a:p>
            <a:pPr algn="ctr"/>
            <a:r>
              <a:rPr lang="en-US" sz="1000" dirty="0" smtClean="0"/>
              <a:t>Project Management</a:t>
            </a:r>
            <a:endParaRPr lang="en-PH" sz="1000" dirty="0"/>
          </a:p>
        </p:txBody>
      </p:sp>
      <p:sp>
        <p:nvSpPr>
          <p:cNvPr id="92" name="Rectangle 91"/>
          <p:cNvSpPr/>
          <p:nvPr/>
        </p:nvSpPr>
        <p:spPr>
          <a:xfrm>
            <a:off x="228487" y="3653437"/>
            <a:ext cx="227082" cy="163916"/>
          </a:xfrm>
          <a:prstGeom prst="rect">
            <a:avLst/>
          </a:prstGeom>
          <a:solidFill>
            <a:srgbClr val="92D05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93" name="TextBox 92"/>
          <p:cNvSpPr txBox="1"/>
          <p:nvPr/>
        </p:nvSpPr>
        <p:spPr>
          <a:xfrm>
            <a:off x="456163" y="3628421"/>
            <a:ext cx="1097564" cy="210980"/>
          </a:xfrm>
          <a:prstGeom prst="rect">
            <a:avLst/>
          </a:prstGeom>
          <a:noFill/>
        </p:spPr>
        <p:txBody>
          <a:bodyPr wrap="square" rtlCol="0">
            <a:spAutoFit/>
          </a:bodyPr>
          <a:lstStyle/>
          <a:p>
            <a:pPr algn="ctr"/>
            <a:r>
              <a:rPr lang="en-US" sz="1000" dirty="0" smtClean="0"/>
              <a:t>Asset Disposal</a:t>
            </a:r>
            <a:endParaRPr lang="en-PH" sz="1000" dirty="0"/>
          </a:p>
        </p:txBody>
      </p:sp>
      <p:sp>
        <p:nvSpPr>
          <p:cNvPr id="94" name="Rectangle 93"/>
          <p:cNvSpPr/>
          <p:nvPr/>
        </p:nvSpPr>
        <p:spPr>
          <a:xfrm>
            <a:off x="247656" y="4182733"/>
            <a:ext cx="227082" cy="163916"/>
          </a:xfrm>
          <a:prstGeom prst="rect">
            <a:avLst/>
          </a:prstGeom>
          <a:solidFill>
            <a:srgbClr val="7030A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95" name="TextBox 94"/>
          <p:cNvSpPr txBox="1"/>
          <p:nvPr/>
        </p:nvSpPr>
        <p:spPr>
          <a:xfrm>
            <a:off x="380469" y="4134395"/>
            <a:ext cx="1097564" cy="342842"/>
          </a:xfrm>
          <a:prstGeom prst="rect">
            <a:avLst/>
          </a:prstGeom>
          <a:noFill/>
        </p:spPr>
        <p:txBody>
          <a:bodyPr wrap="square" rtlCol="0">
            <a:spAutoFit/>
          </a:bodyPr>
          <a:lstStyle/>
          <a:p>
            <a:pPr algn="ctr"/>
            <a:r>
              <a:rPr lang="en-US" sz="1000" dirty="0" smtClean="0"/>
              <a:t>Maintenance Process</a:t>
            </a:r>
            <a:endParaRPr lang="en-PH" sz="1000" dirty="0"/>
          </a:p>
        </p:txBody>
      </p:sp>
      <p:sp>
        <p:nvSpPr>
          <p:cNvPr id="96" name="Rectangle 95"/>
          <p:cNvSpPr/>
          <p:nvPr/>
        </p:nvSpPr>
        <p:spPr>
          <a:xfrm>
            <a:off x="227012" y="4673363"/>
            <a:ext cx="227082" cy="163916"/>
          </a:xfrm>
          <a:prstGeom prst="rect">
            <a:avLst/>
          </a:prstGeom>
          <a:solidFill>
            <a:schemeClr val="accent3"/>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PH"/>
          </a:p>
        </p:txBody>
      </p:sp>
      <p:sp>
        <p:nvSpPr>
          <p:cNvPr id="97" name="TextBox 96"/>
          <p:cNvSpPr txBox="1"/>
          <p:nvPr/>
        </p:nvSpPr>
        <p:spPr>
          <a:xfrm>
            <a:off x="456163" y="4658018"/>
            <a:ext cx="1097564" cy="210980"/>
          </a:xfrm>
          <a:prstGeom prst="rect">
            <a:avLst/>
          </a:prstGeom>
          <a:noFill/>
        </p:spPr>
        <p:txBody>
          <a:bodyPr wrap="square" rtlCol="0">
            <a:spAutoFit/>
          </a:bodyPr>
          <a:lstStyle/>
          <a:p>
            <a:pPr algn="ctr"/>
            <a:r>
              <a:rPr lang="en-US" sz="1000" dirty="0" smtClean="0"/>
              <a:t>Audit Process</a:t>
            </a:r>
            <a:endParaRPr lang="en-PH" sz="1000" dirty="0"/>
          </a:p>
        </p:txBody>
      </p:sp>
      <p:sp>
        <p:nvSpPr>
          <p:cNvPr id="98" name="TextBox 97"/>
          <p:cNvSpPr txBox="1"/>
          <p:nvPr/>
        </p:nvSpPr>
        <p:spPr>
          <a:xfrm>
            <a:off x="9009590" y="2438042"/>
            <a:ext cx="832634" cy="210980"/>
          </a:xfrm>
          <a:prstGeom prst="rect">
            <a:avLst/>
          </a:prstGeom>
          <a:noFill/>
        </p:spPr>
        <p:txBody>
          <a:bodyPr wrap="square" rtlCol="0">
            <a:spAutoFit/>
          </a:bodyPr>
          <a:lstStyle/>
          <a:p>
            <a:pPr algn="ctr"/>
            <a:r>
              <a:rPr lang="en-US" sz="1000" dirty="0" smtClean="0"/>
              <a:t>Invoice</a:t>
            </a:r>
            <a:endParaRPr lang="en-PH" sz="1000" dirty="0"/>
          </a:p>
        </p:txBody>
      </p:sp>
      <p:sp>
        <p:nvSpPr>
          <p:cNvPr id="99" name="Rectangle 98"/>
          <p:cNvSpPr/>
          <p:nvPr/>
        </p:nvSpPr>
        <p:spPr>
          <a:xfrm>
            <a:off x="1445961" y="-8379"/>
            <a:ext cx="9559084" cy="718466"/>
          </a:xfrm>
          <a:prstGeom prst="rect">
            <a:avLst/>
          </a:prstGeom>
        </p:spPr>
        <p:txBody>
          <a:bodyPr wrap="square">
            <a:spAutoFit/>
          </a:bodyPr>
          <a:lstStyle/>
          <a:p>
            <a:pPr lvl="0" algn="ctr">
              <a:lnSpc>
                <a:spcPct val="200000"/>
              </a:lnSpc>
            </a:pPr>
            <a:r>
              <a:rPr lang="en-US" sz="2400" b="1" dirty="0" smtClean="0">
                <a:solidFill>
                  <a:prstClr val="black"/>
                </a:solidFill>
                <a:latin typeface="Times New Roman" pitchFamily="18" charset="0"/>
                <a:cs typeface="Times New Roman" pitchFamily="18" charset="0"/>
              </a:rPr>
              <a:t>Business Process Architecture</a:t>
            </a:r>
            <a:endParaRPr lang="en-PH" sz="2400" b="1" dirty="0">
              <a:solidFill>
                <a:prstClr val="black"/>
              </a:solidFill>
              <a:latin typeface="Times New Roman" pitchFamily="18" charset="0"/>
              <a:cs typeface="Times New Roman" pitchFamily="18" charset="0"/>
            </a:endParaRPr>
          </a:p>
        </p:txBody>
      </p:sp>
      <p:sp>
        <p:nvSpPr>
          <p:cNvPr id="101" name="Rectangle 100"/>
          <p:cNvSpPr/>
          <p:nvPr/>
        </p:nvSpPr>
        <p:spPr>
          <a:xfrm>
            <a:off x="6627812" y="4800746"/>
            <a:ext cx="1143869" cy="457054"/>
          </a:xfrm>
          <a:prstGeom prst="rect">
            <a:avLst/>
          </a:prstGeom>
          <a:noFill/>
          <a:ln>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dirty="0" smtClean="0"/>
              <a:t>Administrative</a:t>
            </a:r>
            <a:endParaRPr lang="en-PH" sz="1050" dirty="0"/>
          </a:p>
        </p:txBody>
      </p:sp>
      <p:cxnSp>
        <p:nvCxnSpPr>
          <p:cNvPr id="103" name="Straight Arrow Connector 102"/>
          <p:cNvCxnSpPr/>
          <p:nvPr/>
        </p:nvCxnSpPr>
        <p:spPr>
          <a:xfrm rot="16200000" flipH="1">
            <a:off x="6519588" y="4236482"/>
            <a:ext cx="740250" cy="390598"/>
          </a:xfrm>
          <a:prstGeom prst="bentConnector3">
            <a:avLst>
              <a:gd name="adj1" fmla="val 50000"/>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endCxn id="5" idx="3"/>
          </p:cNvCxnSpPr>
          <p:nvPr/>
        </p:nvCxnSpPr>
        <p:spPr>
          <a:xfrm rot="16200000" flipV="1">
            <a:off x="6801075" y="4044599"/>
            <a:ext cx="792000" cy="720000"/>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6627812" y="4038600"/>
            <a:ext cx="756939" cy="400110"/>
          </a:xfrm>
          <a:prstGeom prst="rect">
            <a:avLst/>
          </a:prstGeom>
          <a:noFill/>
        </p:spPr>
        <p:txBody>
          <a:bodyPr wrap="square" rtlCol="0">
            <a:spAutoFit/>
          </a:bodyPr>
          <a:lstStyle/>
          <a:p>
            <a:pPr algn="ctr"/>
            <a:r>
              <a:rPr lang="en-US" sz="1000" dirty="0" smtClean="0"/>
              <a:t>Project Proposal</a:t>
            </a:r>
            <a:endParaRPr lang="en-PH" sz="1000" dirty="0"/>
          </a:p>
        </p:txBody>
      </p:sp>
      <p:sp>
        <p:nvSpPr>
          <p:cNvPr id="115" name="TextBox 114"/>
          <p:cNvSpPr txBox="1"/>
          <p:nvPr/>
        </p:nvSpPr>
        <p:spPr>
          <a:xfrm>
            <a:off x="7547273" y="4020979"/>
            <a:ext cx="756939" cy="246221"/>
          </a:xfrm>
          <a:prstGeom prst="rect">
            <a:avLst/>
          </a:prstGeom>
          <a:noFill/>
        </p:spPr>
        <p:txBody>
          <a:bodyPr wrap="square" rtlCol="0">
            <a:spAutoFit/>
          </a:bodyPr>
          <a:lstStyle/>
          <a:p>
            <a:pPr algn="ctr"/>
            <a:r>
              <a:rPr lang="en-US" sz="1000" dirty="0" smtClean="0"/>
              <a:t>Decision</a:t>
            </a:r>
            <a:endParaRPr lang="en-PH" sz="1000" dirty="0"/>
          </a:p>
        </p:txBody>
      </p:sp>
    </p:spTree>
    <p:extLst>
      <p:ext uri="{BB962C8B-B14F-4D97-AF65-F5344CB8AC3E}">
        <p14:creationId xmlns:p14="http://schemas.microsoft.com/office/powerpoint/2010/main" val="68745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1000"/>
                                        <p:tgtEl>
                                          <p:spTgt spid="87"/>
                                        </p:tgtEl>
                                      </p:cBhvr>
                                    </p:animEffect>
                                    <p:anim calcmode="lin" valueType="num">
                                      <p:cBhvr>
                                        <p:cTn id="8" dur="1000" fill="hold"/>
                                        <p:tgtEl>
                                          <p:spTgt spid="87"/>
                                        </p:tgtEl>
                                        <p:attrNameLst>
                                          <p:attrName>ppt_x</p:attrName>
                                        </p:attrNameLst>
                                      </p:cBhvr>
                                      <p:tavLst>
                                        <p:tav tm="0">
                                          <p:val>
                                            <p:strVal val="#ppt_x"/>
                                          </p:val>
                                        </p:tav>
                                        <p:tav tm="100000">
                                          <p:val>
                                            <p:strVal val="#ppt_x"/>
                                          </p:val>
                                        </p:tav>
                                      </p:tavLst>
                                    </p:anim>
                                    <p:anim calcmode="lin" valueType="num">
                                      <p:cBhvr>
                                        <p:cTn id="9" dur="1000" fill="hold"/>
                                        <p:tgtEl>
                                          <p:spTgt spid="8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1000"/>
                                        <p:tgtEl>
                                          <p:spTgt spid="89"/>
                                        </p:tgtEl>
                                      </p:cBhvr>
                                    </p:animEffect>
                                    <p:anim calcmode="lin" valueType="num">
                                      <p:cBhvr>
                                        <p:cTn id="13" dur="1000" fill="hold"/>
                                        <p:tgtEl>
                                          <p:spTgt spid="89"/>
                                        </p:tgtEl>
                                        <p:attrNameLst>
                                          <p:attrName>ppt_x</p:attrName>
                                        </p:attrNameLst>
                                      </p:cBhvr>
                                      <p:tavLst>
                                        <p:tav tm="0">
                                          <p:val>
                                            <p:strVal val="#ppt_x"/>
                                          </p:val>
                                        </p:tav>
                                        <p:tav tm="100000">
                                          <p:val>
                                            <p:strVal val="#ppt_x"/>
                                          </p:val>
                                        </p:tav>
                                      </p:tavLst>
                                    </p:anim>
                                    <p:anim calcmode="lin" valueType="num">
                                      <p:cBhvr>
                                        <p:cTn id="14"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par>
                          <p:cTn id="31" fill="hold">
                            <p:stCondLst>
                              <p:cond delay="1000"/>
                            </p:stCondLst>
                            <p:childTnLst>
                              <p:par>
                                <p:cTn id="32" presetID="16" presetClass="entr" presetSubtype="26" fill="hold" grpId="0" nodeType="after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barn(inHorizontal)">
                                      <p:cBhvr>
                                        <p:cTn id="34" dur="500"/>
                                        <p:tgtEl>
                                          <p:spTgt spid="55"/>
                                        </p:tgtEl>
                                      </p:cBhvr>
                                    </p:animEffect>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22" presetClass="entr" presetSubtype="4"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childTnLst>
                          </p:cTn>
                        </p:par>
                        <p:par>
                          <p:cTn id="46" fill="hold">
                            <p:stCondLst>
                              <p:cond delay="1500"/>
                            </p:stCondLst>
                            <p:childTnLst>
                              <p:par>
                                <p:cTn id="47" presetID="16" presetClass="entr" presetSubtype="21" fill="hold" grpId="0" nodeType="after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barn(inVertical)">
                                      <p:cBhvr>
                                        <p:cTn id="49" dur="500"/>
                                        <p:tgtEl>
                                          <p:spTgt spid="57"/>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childTnLst>
                                </p:cTn>
                              </p:par>
                            </p:childTnLst>
                          </p:cTn>
                        </p:par>
                        <p:par>
                          <p:cTn id="54" fill="hold">
                            <p:stCondLst>
                              <p:cond delay="3000"/>
                            </p:stCondLst>
                            <p:childTnLst>
                              <p:par>
                                <p:cTn id="55" presetID="22" presetClass="entr" presetSubtype="4"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childTnLst>
                          </p:cTn>
                        </p:par>
                        <p:par>
                          <p:cTn id="65" fill="hold">
                            <p:stCondLst>
                              <p:cond delay="1000"/>
                            </p:stCondLst>
                            <p:childTnLst>
                              <p:par>
                                <p:cTn id="66" presetID="16" presetClass="entr" presetSubtype="21" fill="hold" grpId="0" nodeType="after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barn(inVertical)">
                                      <p:cBhvr>
                                        <p:cTn id="68" dur="500"/>
                                        <p:tgtEl>
                                          <p:spTgt spid="59"/>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barn(inVertical)">
                                      <p:cBhvr>
                                        <p:cTn id="73" dur="500"/>
                                        <p:tgtEl>
                                          <p:spTgt spid="13"/>
                                        </p:tgtEl>
                                      </p:cBhvr>
                                    </p:animEffect>
                                  </p:childTnLst>
                                </p:cTn>
                              </p:par>
                            </p:childTnLst>
                          </p:cTn>
                        </p:par>
                        <p:par>
                          <p:cTn id="74" fill="hold">
                            <p:stCondLst>
                              <p:cond delay="500"/>
                            </p:stCondLst>
                            <p:childTnLst>
                              <p:par>
                                <p:cTn id="75" presetID="42" presetClass="entr" presetSubtype="0" fill="hold" nodeType="after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1000"/>
                                        <p:tgtEl>
                                          <p:spTgt spid="22"/>
                                        </p:tgtEl>
                                      </p:cBhvr>
                                    </p:animEffect>
                                    <p:anim calcmode="lin" valueType="num">
                                      <p:cBhvr>
                                        <p:cTn id="78" dur="1000" fill="hold"/>
                                        <p:tgtEl>
                                          <p:spTgt spid="22"/>
                                        </p:tgtEl>
                                        <p:attrNameLst>
                                          <p:attrName>ppt_x</p:attrName>
                                        </p:attrNameLst>
                                      </p:cBhvr>
                                      <p:tavLst>
                                        <p:tav tm="0">
                                          <p:val>
                                            <p:strVal val="#ppt_x"/>
                                          </p:val>
                                        </p:tav>
                                        <p:tav tm="100000">
                                          <p:val>
                                            <p:strVal val="#ppt_x"/>
                                          </p:val>
                                        </p:tav>
                                      </p:tavLst>
                                    </p:anim>
                                    <p:anim calcmode="lin" valueType="num">
                                      <p:cBhvr>
                                        <p:cTn id="79" dur="1000" fill="hold"/>
                                        <p:tgtEl>
                                          <p:spTgt spid="22"/>
                                        </p:tgtEl>
                                        <p:attrNameLst>
                                          <p:attrName>ppt_y</p:attrName>
                                        </p:attrNameLst>
                                      </p:cBhvr>
                                      <p:tavLst>
                                        <p:tav tm="0">
                                          <p:val>
                                            <p:strVal val="#ppt_y+.1"/>
                                          </p:val>
                                        </p:tav>
                                        <p:tav tm="100000">
                                          <p:val>
                                            <p:strVal val="#ppt_y"/>
                                          </p:val>
                                        </p:tav>
                                      </p:tavLst>
                                    </p:anim>
                                  </p:childTnLst>
                                </p:cTn>
                              </p:par>
                            </p:childTnLst>
                          </p:cTn>
                        </p:par>
                        <p:par>
                          <p:cTn id="80" fill="hold">
                            <p:stCondLst>
                              <p:cond delay="1500"/>
                            </p:stCondLst>
                            <p:childTnLst>
                              <p:par>
                                <p:cTn id="81" presetID="16" presetClass="entr" presetSubtype="21" fill="hold" grpId="0" nodeType="after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barn(inVertical)">
                                      <p:cBhvr>
                                        <p:cTn id="83" dur="500"/>
                                        <p:tgtEl>
                                          <p:spTgt spid="5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down)">
                                      <p:cBhvr>
                                        <p:cTn id="88" dur="1000"/>
                                        <p:tgtEl>
                                          <p:spTgt spid="23"/>
                                        </p:tgtEl>
                                      </p:cBhvr>
                                    </p:animEffect>
                                  </p:childTnLst>
                                </p:cTn>
                              </p:par>
                            </p:childTnLst>
                          </p:cTn>
                        </p:par>
                        <p:par>
                          <p:cTn id="89" fill="hold">
                            <p:stCondLst>
                              <p:cond delay="1000"/>
                            </p:stCondLst>
                            <p:childTnLst>
                              <p:par>
                                <p:cTn id="90" presetID="16" presetClass="entr" presetSubtype="21" fill="hold" grpId="0" nodeType="after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barn(inVertical)">
                                      <p:cBhvr>
                                        <p:cTn id="92" dur="500"/>
                                        <p:tgtEl>
                                          <p:spTgt spid="61"/>
                                        </p:tgtEl>
                                      </p:cBhvr>
                                    </p:animEffect>
                                  </p:childTnLst>
                                </p:cTn>
                              </p:par>
                            </p:childTnLst>
                          </p:cTn>
                        </p:par>
                      </p:childTnLst>
                    </p:cTn>
                  </p:par>
                  <p:par>
                    <p:cTn id="93" fill="hold">
                      <p:stCondLst>
                        <p:cond delay="indefinite"/>
                      </p:stCondLst>
                      <p:childTnLst>
                        <p:par>
                          <p:cTn id="94" fill="hold">
                            <p:stCondLst>
                              <p:cond delay="0"/>
                            </p:stCondLst>
                            <p:childTnLst>
                              <p:par>
                                <p:cTn id="95" presetID="47" presetClass="entr" presetSubtype="0" fill="hold" grpId="0" nodeType="click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fade">
                                      <p:cBhvr>
                                        <p:cTn id="97" dur="1000"/>
                                        <p:tgtEl>
                                          <p:spTgt spid="10"/>
                                        </p:tgtEl>
                                      </p:cBhvr>
                                    </p:animEffect>
                                    <p:anim calcmode="lin" valueType="num">
                                      <p:cBhvr>
                                        <p:cTn id="98" dur="1000" fill="hold"/>
                                        <p:tgtEl>
                                          <p:spTgt spid="10"/>
                                        </p:tgtEl>
                                        <p:attrNameLst>
                                          <p:attrName>ppt_x</p:attrName>
                                        </p:attrNameLst>
                                      </p:cBhvr>
                                      <p:tavLst>
                                        <p:tav tm="0">
                                          <p:val>
                                            <p:strVal val="#ppt_x"/>
                                          </p:val>
                                        </p:tav>
                                        <p:tav tm="100000">
                                          <p:val>
                                            <p:strVal val="#ppt_x"/>
                                          </p:val>
                                        </p:tav>
                                      </p:tavLst>
                                    </p:anim>
                                    <p:anim calcmode="lin" valueType="num">
                                      <p:cBhvr>
                                        <p:cTn id="99" dur="1000" fill="hold"/>
                                        <p:tgtEl>
                                          <p:spTgt spid="10"/>
                                        </p:tgtEl>
                                        <p:attrNameLst>
                                          <p:attrName>ppt_y</p:attrName>
                                        </p:attrNameLst>
                                      </p:cBhvr>
                                      <p:tavLst>
                                        <p:tav tm="0">
                                          <p:val>
                                            <p:strVal val="#ppt_y-.1"/>
                                          </p:val>
                                        </p:tav>
                                        <p:tav tm="100000">
                                          <p:val>
                                            <p:strVal val="#ppt_y"/>
                                          </p:val>
                                        </p:tav>
                                      </p:tavLst>
                                    </p:anim>
                                  </p:childTnLst>
                                </p:cTn>
                              </p:par>
                            </p:childTnLst>
                          </p:cTn>
                        </p:par>
                        <p:par>
                          <p:cTn id="100" fill="hold">
                            <p:stCondLst>
                              <p:cond delay="1000"/>
                            </p:stCondLst>
                            <p:childTnLst>
                              <p:par>
                                <p:cTn id="101" presetID="16" presetClass="entr" presetSubtype="21" fill="hold" nodeType="after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barn(inVertical)">
                                      <p:cBhvr>
                                        <p:cTn id="103" dur="500"/>
                                        <p:tgtEl>
                                          <p:spTgt spid="35"/>
                                        </p:tgtEl>
                                      </p:cBhvr>
                                    </p:animEffect>
                                  </p:childTnLst>
                                </p:cTn>
                              </p:par>
                            </p:childTnLst>
                          </p:cTn>
                        </p:par>
                        <p:par>
                          <p:cTn id="104" fill="hold">
                            <p:stCondLst>
                              <p:cond delay="1500"/>
                            </p:stCondLst>
                            <p:childTnLst>
                              <p:par>
                                <p:cTn id="105" presetID="42" presetClass="entr" presetSubtype="0" fill="hold" grpId="0" nodeType="after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fade">
                                      <p:cBhvr>
                                        <p:cTn id="107" dur="1000"/>
                                        <p:tgtEl>
                                          <p:spTgt spid="63"/>
                                        </p:tgtEl>
                                      </p:cBhvr>
                                    </p:animEffect>
                                    <p:anim calcmode="lin" valueType="num">
                                      <p:cBhvr>
                                        <p:cTn id="108" dur="1000" fill="hold"/>
                                        <p:tgtEl>
                                          <p:spTgt spid="63"/>
                                        </p:tgtEl>
                                        <p:attrNameLst>
                                          <p:attrName>ppt_x</p:attrName>
                                        </p:attrNameLst>
                                      </p:cBhvr>
                                      <p:tavLst>
                                        <p:tav tm="0">
                                          <p:val>
                                            <p:strVal val="#ppt_x"/>
                                          </p:val>
                                        </p:tav>
                                        <p:tav tm="100000">
                                          <p:val>
                                            <p:strVal val="#ppt_x"/>
                                          </p:val>
                                        </p:tav>
                                      </p:tavLst>
                                    </p:anim>
                                    <p:anim calcmode="lin" valueType="num">
                                      <p:cBhvr>
                                        <p:cTn id="10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nodeType="click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fade">
                                      <p:cBhvr>
                                        <p:cTn id="114" dur="1000"/>
                                        <p:tgtEl>
                                          <p:spTgt spid="34"/>
                                        </p:tgtEl>
                                      </p:cBhvr>
                                    </p:animEffect>
                                    <p:anim calcmode="lin" valueType="num">
                                      <p:cBhvr>
                                        <p:cTn id="115" dur="1000" fill="hold"/>
                                        <p:tgtEl>
                                          <p:spTgt spid="34"/>
                                        </p:tgtEl>
                                        <p:attrNameLst>
                                          <p:attrName>ppt_x</p:attrName>
                                        </p:attrNameLst>
                                      </p:cBhvr>
                                      <p:tavLst>
                                        <p:tav tm="0">
                                          <p:val>
                                            <p:strVal val="#ppt_x"/>
                                          </p:val>
                                        </p:tav>
                                        <p:tav tm="100000">
                                          <p:val>
                                            <p:strVal val="#ppt_x"/>
                                          </p:val>
                                        </p:tav>
                                      </p:tavLst>
                                    </p:anim>
                                    <p:anim calcmode="lin" valueType="num">
                                      <p:cBhvr>
                                        <p:cTn id="116" dur="1000" fill="hold"/>
                                        <p:tgtEl>
                                          <p:spTgt spid="34"/>
                                        </p:tgtEl>
                                        <p:attrNameLst>
                                          <p:attrName>ppt_y</p:attrName>
                                        </p:attrNameLst>
                                      </p:cBhvr>
                                      <p:tavLst>
                                        <p:tav tm="0">
                                          <p:val>
                                            <p:strVal val="#ppt_y+.1"/>
                                          </p:val>
                                        </p:tav>
                                        <p:tav tm="100000">
                                          <p:val>
                                            <p:strVal val="#ppt_y"/>
                                          </p:val>
                                        </p:tav>
                                      </p:tavLst>
                                    </p:anim>
                                  </p:childTnLst>
                                </p:cTn>
                              </p:par>
                            </p:childTnLst>
                          </p:cTn>
                        </p:par>
                        <p:par>
                          <p:cTn id="117" fill="hold">
                            <p:stCondLst>
                              <p:cond delay="1000"/>
                            </p:stCondLst>
                            <p:childTnLst>
                              <p:par>
                                <p:cTn id="118" presetID="16" presetClass="entr" presetSubtype="21" fill="hold" grpId="0" nodeType="afterEffect">
                                  <p:stCondLst>
                                    <p:cond delay="0"/>
                                  </p:stCondLst>
                                  <p:childTnLst>
                                    <p:set>
                                      <p:cBhvr>
                                        <p:cTn id="119" dur="1" fill="hold">
                                          <p:stCondLst>
                                            <p:cond delay="0"/>
                                          </p:stCondLst>
                                        </p:cTn>
                                        <p:tgtEl>
                                          <p:spTgt spid="64"/>
                                        </p:tgtEl>
                                        <p:attrNameLst>
                                          <p:attrName>style.visibility</p:attrName>
                                        </p:attrNameLst>
                                      </p:cBhvr>
                                      <p:to>
                                        <p:strVal val="visible"/>
                                      </p:to>
                                    </p:set>
                                    <p:animEffect transition="in" filter="barn(inVertical)">
                                      <p:cBhvr>
                                        <p:cTn id="120" dur="500"/>
                                        <p:tgtEl>
                                          <p:spTgt spid="64"/>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20"/>
                                        </p:tgtEl>
                                        <p:attrNameLst>
                                          <p:attrName>style.visibility</p:attrName>
                                        </p:attrNameLst>
                                      </p:cBhvr>
                                      <p:to>
                                        <p:strVal val="visible"/>
                                      </p:to>
                                    </p:set>
                                    <p:anim calcmode="lin" valueType="num">
                                      <p:cBhvr additive="base">
                                        <p:cTn id="125" dur="1000" fill="hold"/>
                                        <p:tgtEl>
                                          <p:spTgt spid="20"/>
                                        </p:tgtEl>
                                        <p:attrNameLst>
                                          <p:attrName>ppt_x</p:attrName>
                                        </p:attrNameLst>
                                      </p:cBhvr>
                                      <p:tavLst>
                                        <p:tav tm="0">
                                          <p:val>
                                            <p:strVal val="#ppt_x"/>
                                          </p:val>
                                        </p:tav>
                                        <p:tav tm="100000">
                                          <p:val>
                                            <p:strVal val="#ppt_x"/>
                                          </p:val>
                                        </p:tav>
                                      </p:tavLst>
                                    </p:anim>
                                    <p:anim calcmode="lin" valueType="num">
                                      <p:cBhvr additive="base">
                                        <p:cTn id="126" dur="1000" fill="hold"/>
                                        <p:tgtEl>
                                          <p:spTgt spid="20"/>
                                        </p:tgtEl>
                                        <p:attrNameLst>
                                          <p:attrName>ppt_y</p:attrName>
                                        </p:attrNameLst>
                                      </p:cBhvr>
                                      <p:tavLst>
                                        <p:tav tm="0">
                                          <p:val>
                                            <p:strVal val="1+#ppt_h/2"/>
                                          </p:val>
                                        </p:tav>
                                        <p:tav tm="100000">
                                          <p:val>
                                            <p:strVal val="#ppt_y"/>
                                          </p:val>
                                        </p:tav>
                                      </p:tavLst>
                                    </p:anim>
                                  </p:childTnLst>
                                </p:cTn>
                              </p:par>
                            </p:childTnLst>
                          </p:cTn>
                        </p:par>
                        <p:par>
                          <p:cTn id="127" fill="hold">
                            <p:stCondLst>
                              <p:cond delay="1000"/>
                            </p:stCondLst>
                            <p:childTnLst>
                              <p:par>
                                <p:cTn id="128" presetID="16" presetClass="entr" presetSubtype="21" fill="hold" grpId="0" nodeType="afterEffect">
                                  <p:stCondLst>
                                    <p:cond delay="0"/>
                                  </p:stCondLst>
                                  <p:childTnLst>
                                    <p:set>
                                      <p:cBhvr>
                                        <p:cTn id="129" dur="1" fill="hold">
                                          <p:stCondLst>
                                            <p:cond delay="0"/>
                                          </p:stCondLst>
                                        </p:cTn>
                                        <p:tgtEl>
                                          <p:spTgt spid="56"/>
                                        </p:tgtEl>
                                        <p:attrNameLst>
                                          <p:attrName>style.visibility</p:attrName>
                                        </p:attrNameLst>
                                      </p:cBhvr>
                                      <p:to>
                                        <p:strVal val="visible"/>
                                      </p:to>
                                    </p:set>
                                    <p:animEffect transition="in" filter="barn(inVertical)">
                                      <p:cBhvr>
                                        <p:cTn id="130" dur="500"/>
                                        <p:tgtEl>
                                          <p:spTgt spid="56"/>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entr" presetSubtype="0" fill="hold" grpId="0" nodeType="click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fade">
                                      <p:cBhvr>
                                        <p:cTn id="135" dur="1000"/>
                                        <p:tgtEl>
                                          <p:spTgt spid="90"/>
                                        </p:tgtEl>
                                      </p:cBhvr>
                                    </p:animEffect>
                                    <p:anim calcmode="lin" valueType="num">
                                      <p:cBhvr>
                                        <p:cTn id="136" dur="1000" fill="hold"/>
                                        <p:tgtEl>
                                          <p:spTgt spid="90"/>
                                        </p:tgtEl>
                                        <p:attrNameLst>
                                          <p:attrName>ppt_x</p:attrName>
                                        </p:attrNameLst>
                                      </p:cBhvr>
                                      <p:tavLst>
                                        <p:tav tm="0">
                                          <p:val>
                                            <p:strVal val="#ppt_x"/>
                                          </p:val>
                                        </p:tav>
                                        <p:tav tm="100000">
                                          <p:val>
                                            <p:strVal val="#ppt_x"/>
                                          </p:val>
                                        </p:tav>
                                      </p:tavLst>
                                    </p:anim>
                                    <p:anim calcmode="lin" valueType="num">
                                      <p:cBhvr>
                                        <p:cTn id="137" dur="1000" fill="hold"/>
                                        <p:tgtEl>
                                          <p:spTgt spid="90"/>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91"/>
                                        </p:tgtEl>
                                        <p:attrNameLst>
                                          <p:attrName>style.visibility</p:attrName>
                                        </p:attrNameLst>
                                      </p:cBhvr>
                                      <p:to>
                                        <p:strVal val="visible"/>
                                      </p:to>
                                    </p:set>
                                    <p:animEffect transition="in" filter="fade">
                                      <p:cBhvr>
                                        <p:cTn id="140" dur="1000"/>
                                        <p:tgtEl>
                                          <p:spTgt spid="91"/>
                                        </p:tgtEl>
                                      </p:cBhvr>
                                    </p:animEffect>
                                    <p:anim calcmode="lin" valueType="num">
                                      <p:cBhvr>
                                        <p:cTn id="141" dur="1000" fill="hold"/>
                                        <p:tgtEl>
                                          <p:spTgt spid="91"/>
                                        </p:tgtEl>
                                        <p:attrNameLst>
                                          <p:attrName>ppt_x</p:attrName>
                                        </p:attrNameLst>
                                      </p:cBhvr>
                                      <p:tavLst>
                                        <p:tav tm="0">
                                          <p:val>
                                            <p:strVal val="#ppt_x"/>
                                          </p:val>
                                        </p:tav>
                                        <p:tav tm="100000">
                                          <p:val>
                                            <p:strVal val="#ppt_x"/>
                                          </p:val>
                                        </p:tav>
                                      </p:tavLst>
                                    </p:anim>
                                    <p:anim calcmode="lin" valueType="num">
                                      <p:cBhvr>
                                        <p:cTn id="142"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grpId="0" nodeType="clickEffect">
                                  <p:stCondLst>
                                    <p:cond delay="0"/>
                                  </p:stCondLst>
                                  <p:childTnLst>
                                    <p:set>
                                      <p:cBhvr>
                                        <p:cTn id="146" dur="1" fill="hold">
                                          <p:stCondLst>
                                            <p:cond delay="0"/>
                                          </p:stCondLst>
                                        </p:cTn>
                                        <p:tgtEl>
                                          <p:spTgt spid="5"/>
                                        </p:tgtEl>
                                        <p:attrNameLst>
                                          <p:attrName>style.visibility</p:attrName>
                                        </p:attrNameLst>
                                      </p:cBhvr>
                                      <p:to>
                                        <p:strVal val="visible"/>
                                      </p:to>
                                    </p:set>
                                    <p:animEffect transition="in" filter="wipe(up)">
                                      <p:cBhvr>
                                        <p:cTn id="147" dur="500"/>
                                        <p:tgtEl>
                                          <p:spTgt spid="5"/>
                                        </p:tgtEl>
                                      </p:cBhvr>
                                    </p:animEffect>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101"/>
                                        </p:tgtEl>
                                        <p:attrNameLst>
                                          <p:attrName>style.visibility</p:attrName>
                                        </p:attrNameLst>
                                      </p:cBhvr>
                                      <p:to>
                                        <p:strVal val="visible"/>
                                      </p:to>
                                    </p:set>
                                    <p:animEffect transition="in" filter="fade">
                                      <p:cBhvr>
                                        <p:cTn id="152" dur="1000"/>
                                        <p:tgtEl>
                                          <p:spTgt spid="101"/>
                                        </p:tgtEl>
                                      </p:cBhvr>
                                    </p:animEffect>
                                    <p:anim calcmode="lin" valueType="num">
                                      <p:cBhvr>
                                        <p:cTn id="153" dur="1000" fill="hold"/>
                                        <p:tgtEl>
                                          <p:spTgt spid="101"/>
                                        </p:tgtEl>
                                        <p:attrNameLst>
                                          <p:attrName>ppt_x</p:attrName>
                                        </p:attrNameLst>
                                      </p:cBhvr>
                                      <p:tavLst>
                                        <p:tav tm="0">
                                          <p:val>
                                            <p:strVal val="#ppt_x"/>
                                          </p:val>
                                        </p:tav>
                                        <p:tav tm="100000">
                                          <p:val>
                                            <p:strVal val="#ppt_x"/>
                                          </p:val>
                                        </p:tav>
                                      </p:tavLst>
                                    </p:anim>
                                    <p:anim calcmode="lin" valueType="num">
                                      <p:cBhvr>
                                        <p:cTn id="154" dur="1000" fill="hold"/>
                                        <p:tgtEl>
                                          <p:spTgt spid="101"/>
                                        </p:tgtEl>
                                        <p:attrNameLst>
                                          <p:attrName>ppt_y</p:attrName>
                                        </p:attrNameLst>
                                      </p:cBhvr>
                                      <p:tavLst>
                                        <p:tav tm="0">
                                          <p:val>
                                            <p:strVal val="#ppt_y+.1"/>
                                          </p:val>
                                        </p:tav>
                                        <p:tav tm="100000">
                                          <p:val>
                                            <p:strVal val="#ppt_y"/>
                                          </p:val>
                                        </p:tav>
                                      </p:tavLst>
                                    </p:anim>
                                  </p:childTnLst>
                                </p:cTn>
                              </p:par>
                            </p:childTnLst>
                          </p:cTn>
                        </p:par>
                        <p:par>
                          <p:cTn id="155" fill="hold">
                            <p:stCondLst>
                              <p:cond delay="1000"/>
                            </p:stCondLst>
                            <p:childTnLst>
                              <p:par>
                                <p:cTn id="156" presetID="22" presetClass="entr" presetSubtype="1" fill="hold" nodeType="afterEffect">
                                  <p:stCondLst>
                                    <p:cond delay="0"/>
                                  </p:stCondLst>
                                  <p:childTnLst>
                                    <p:set>
                                      <p:cBhvr>
                                        <p:cTn id="157" dur="1" fill="hold">
                                          <p:stCondLst>
                                            <p:cond delay="0"/>
                                          </p:stCondLst>
                                        </p:cTn>
                                        <p:tgtEl>
                                          <p:spTgt spid="103"/>
                                        </p:tgtEl>
                                        <p:attrNameLst>
                                          <p:attrName>style.visibility</p:attrName>
                                        </p:attrNameLst>
                                      </p:cBhvr>
                                      <p:to>
                                        <p:strVal val="visible"/>
                                      </p:to>
                                    </p:set>
                                    <p:animEffect transition="in" filter="wipe(up)">
                                      <p:cBhvr>
                                        <p:cTn id="158" dur="500"/>
                                        <p:tgtEl>
                                          <p:spTgt spid="103"/>
                                        </p:tgtEl>
                                      </p:cBhvr>
                                    </p:animEffect>
                                  </p:childTnLst>
                                </p:cTn>
                              </p:par>
                            </p:childTnLst>
                          </p:cTn>
                        </p:par>
                        <p:par>
                          <p:cTn id="159" fill="hold">
                            <p:stCondLst>
                              <p:cond delay="1500"/>
                            </p:stCondLst>
                            <p:childTnLst>
                              <p:par>
                                <p:cTn id="160" presetID="16" presetClass="entr" presetSubtype="21" fill="hold" grpId="0" nodeType="afterEffect">
                                  <p:stCondLst>
                                    <p:cond delay="0"/>
                                  </p:stCondLst>
                                  <p:childTnLst>
                                    <p:set>
                                      <p:cBhvr>
                                        <p:cTn id="161" dur="1" fill="hold">
                                          <p:stCondLst>
                                            <p:cond delay="0"/>
                                          </p:stCondLst>
                                        </p:cTn>
                                        <p:tgtEl>
                                          <p:spTgt spid="114"/>
                                        </p:tgtEl>
                                        <p:attrNameLst>
                                          <p:attrName>style.visibility</p:attrName>
                                        </p:attrNameLst>
                                      </p:cBhvr>
                                      <p:to>
                                        <p:strVal val="visible"/>
                                      </p:to>
                                    </p:set>
                                    <p:animEffect transition="in" filter="barn(inVertical)">
                                      <p:cBhvr>
                                        <p:cTn id="162" dur="500"/>
                                        <p:tgtEl>
                                          <p:spTgt spid="114"/>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nodeType="clickEffect">
                                  <p:stCondLst>
                                    <p:cond delay="0"/>
                                  </p:stCondLst>
                                  <p:childTnLst>
                                    <p:set>
                                      <p:cBhvr>
                                        <p:cTn id="166" dur="1" fill="hold">
                                          <p:stCondLst>
                                            <p:cond delay="0"/>
                                          </p:stCondLst>
                                        </p:cTn>
                                        <p:tgtEl>
                                          <p:spTgt spid="107"/>
                                        </p:tgtEl>
                                        <p:attrNameLst>
                                          <p:attrName>style.visibility</p:attrName>
                                        </p:attrNameLst>
                                      </p:cBhvr>
                                      <p:to>
                                        <p:strVal val="visible"/>
                                      </p:to>
                                    </p:set>
                                    <p:animEffect transition="in" filter="wipe(down)">
                                      <p:cBhvr>
                                        <p:cTn id="167" dur="500"/>
                                        <p:tgtEl>
                                          <p:spTgt spid="107"/>
                                        </p:tgtEl>
                                      </p:cBhvr>
                                    </p:animEffect>
                                  </p:childTnLst>
                                </p:cTn>
                              </p:par>
                            </p:childTnLst>
                          </p:cTn>
                        </p:par>
                        <p:par>
                          <p:cTn id="168" fill="hold">
                            <p:stCondLst>
                              <p:cond delay="500"/>
                            </p:stCondLst>
                            <p:childTnLst>
                              <p:par>
                                <p:cTn id="169" presetID="16" presetClass="entr" presetSubtype="21" fill="hold" grpId="0" nodeType="afterEffect">
                                  <p:stCondLst>
                                    <p:cond delay="0"/>
                                  </p:stCondLst>
                                  <p:childTnLst>
                                    <p:set>
                                      <p:cBhvr>
                                        <p:cTn id="170" dur="1" fill="hold">
                                          <p:stCondLst>
                                            <p:cond delay="0"/>
                                          </p:stCondLst>
                                        </p:cTn>
                                        <p:tgtEl>
                                          <p:spTgt spid="115"/>
                                        </p:tgtEl>
                                        <p:attrNameLst>
                                          <p:attrName>style.visibility</p:attrName>
                                        </p:attrNameLst>
                                      </p:cBhvr>
                                      <p:to>
                                        <p:strVal val="visible"/>
                                      </p:to>
                                    </p:set>
                                    <p:animEffect transition="in" filter="barn(inVertical)">
                                      <p:cBhvr>
                                        <p:cTn id="171" dur="500"/>
                                        <p:tgtEl>
                                          <p:spTgt spid="115"/>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4" fill="hold" nodeType="clickEffect">
                                  <p:stCondLst>
                                    <p:cond delay="0"/>
                                  </p:stCondLst>
                                  <p:childTnLst>
                                    <p:set>
                                      <p:cBhvr>
                                        <p:cTn id="175" dur="1" fill="hold">
                                          <p:stCondLst>
                                            <p:cond delay="0"/>
                                          </p:stCondLst>
                                        </p:cTn>
                                        <p:tgtEl>
                                          <p:spTgt spid="28"/>
                                        </p:tgtEl>
                                        <p:attrNameLst>
                                          <p:attrName>style.visibility</p:attrName>
                                        </p:attrNameLst>
                                      </p:cBhvr>
                                      <p:to>
                                        <p:strVal val="visible"/>
                                      </p:to>
                                    </p:set>
                                    <p:animEffect transition="in" filter="wipe(down)">
                                      <p:cBhvr>
                                        <p:cTn id="176" dur="500"/>
                                        <p:tgtEl>
                                          <p:spTgt spid="28"/>
                                        </p:tgtEl>
                                      </p:cBhvr>
                                    </p:animEffect>
                                  </p:childTnLst>
                                </p:cTn>
                              </p:par>
                            </p:childTnLst>
                          </p:cTn>
                        </p:par>
                        <p:par>
                          <p:cTn id="177" fill="hold">
                            <p:stCondLst>
                              <p:cond delay="500"/>
                            </p:stCondLst>
                            <p:childTnLst>
                              <p:par>
                                <p:cTn id="178" presetID="16" presetClass="entr" presetSubtype="21" fill="hold" grpId="0" nodeType="afterEffect">
                                  <p:stCondLst>
                                    <p:cond delay="0"/>
                                  </p:stCondLst>
                                  <p:childTnLst>
                                    <p:set>
                                      <p:cBhvr>
                                        <p:cTn id="179" dur="1" fill="hold">
                                          <p:stCondLst>
                                            <p:cond delay="0"/>
                                          </p:stCondLst>
                                        </p:cTn>
                                        <p:tgtEl>
                                          <p:spTgt spid="65"/>
                                        </p:tgtEl>
                                        <p:attrNameLst>
                                          <p:attrName>style.visibility</p:attrName>
                                        </p:attrNameLst>
                                      </p:cBhvr>
                                      <p:to>
                                        <p:strVal val="visible"/>
                                      </p:to>
                                    </p:set>
                                    <p:animEffect transition="in" filter="barn(inVertical)">
                                      <p:cBhvr>
                                        <p:cTn id="180" dur="500"/>
                                        <p:tgtEl>
                                          <p:spTgt spid="65"/>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nodeType="clickEffect">
                                  <p:stCondLst>
                                    <p:cond delay="0"/>
                                  </p:stCondLst>
                                  <p:childTnLst>
                                    <p:set>
                                      <p:cBhvr>
                                        <p:cTn id="184" dur="1" fill="hold">
                                          <p:stCondLst>
                                            <p:cond delay="0"/>
                                          </p:stCondLst>
                                        </p:cTn>
                                        <p:tgtEl>
                                          <p:spTgt spid="29"/>
                                        </p:tgtEl>
                                        <p:attrNameLst>
                                          <p:attrName>style.visibility</p:attrName>
                                        </p:attrNameLst>
                                      </p:cBhvr>
                                      <p:to>
                                        <p:strVal val="visible"/>
                                      </p:to>
                                    </p:set>
                                    <p:animEffect transition="in" filter="wipe(down)">
                                      <p:cBhvr>
                                        <p:cTn id="185" dur="500"/>
                                        <p:tgtEl>
                                          <p:spTgt spid="29"/>
                                        </p:tgtEl>
                                      </p:cBhvr>
                                    </p:animEffect>
                                  </p:childTnLst>
                                </p:cTn>
                              </p:par>
                            </p:childTnLst>
                          </p:cTn>
                        </p:par>
                        <p:par>
                          <p:cTn id="186" fill="hold">
                            <p:stCondLst>
                              <p:cond delay="500"/>
                            </p:stCondLst>
                            <p:childTnLst>
                              <p:par>
                                <p:cTn id="187" presetID="16" presetClass="entr" presetSubtype="21" fill="hold" grpId="0" nodeType="afterEffect">
                                  <p:stCondLst>
                                    <p:cond delay="0"/>
                                  </p:stCondLst>
                                  <p:childTnLst>
                                    <p:set>
                                      <p:cBhvr>
                                        <p:cTn id="188" dur="1" fill="hold">
                                          <p:stCondLst>
                                            <p:cond delay="0"/>
                                          </p:stCondLst>
                                        </p:cTn>
                                        <p:tgtEl>
                                          <p:spTgt spid="60"/>
                                        </p:tgtEl>
                                        <p:attrNameLst>
                                          <p:attrName>style.visibility</p:attrName>
                                        </p:attrNameLst>
                                      </p:cBhvr>
                                      <p:to>
                                        <p:strVal val="visible"/>
                                      </p:to>
                                    </p:set>
                                    <p:animEffect transition="in" filter="barn(inVertical)">
                                      <p:cBhvr>
                                        <p:cTn id="189" dur="500"/>
                                        <p:tgtEl>
                                          <p:spTgt spid="60"/>
                                        </p:tgtEl>
                                      </p:cBhvr>
                                    </p:animEffect>
                                  </p:childTnLst>
                                </p:cTn>
                              </p:par>
                            </p:childTnLst>
                          </p:cTn>
                        </p:par>
                      </p:childTnLst>
                    </p:cTn>
                  </p:par>
                  <p:par>
                    <p:cTn id="190" fill="hold">
                      <p:stCondLst>
                        <p:cond delay="indefinite"/>
                      </p:stCondLst>
                      <p:childTnLst>
                        <p:par>
                          <p:cTn id="191" fill="hold">
                            <p:stCondLst>
                              <p:cond delay="0"/>
                            </p:stCondLst>
                            <p:childTnLst>
                              <p:par>
                                <p:cTn id="192" presetID="42" presetClass="entr" presetSubtype="0" fill="hold" nodeType="clickEffect">
                                  <p:stCondLst>
                                    <p:cond delay="0"/>
                                  </p:stCondLst>
                                  <p:childTnLst>
                                    <p:set>
                                      <p:cBhvr>
                                        <p:cTn id="193" dur="1" fill="hold">
                                          <p:stCondLst>
                                            <p:cond delay="0"/>
                                          </p:stCondLst>
                                        </p:cTn>
                                        <p:tgtEl>
                                          <p:spTgt spid="24"/>
                                        </p:tgtEl>
                                        <p:attrNameLst>
                                          <p:attrName>style.visibility</p:attrName>
                                        </p:attrNameLst>
                                      </p:cBhvr>
                                      <p:to>
                                        <p:strVal val="visible"/>
                                      </p:to>
                                    </p:set>
                                    <p:animEffect transition="in" filter="fade">
                                      <p:cBhvr>
                                        <p:cTn id="194" dur="1000"/>
                                        <p:tgtEl>
                                          <p:spTgt spid="24"/>
                                        </p:tgtEl>
                                      </p:cBhvr>
                                    </p:animEffect>
                                    <p:anim calcmode="lin" valueType="num">
                                      <p:cBhvr>
                                        <p:cTn id="195" dur="1000" fill="hold"/>
                                        <p:tgtEl>
                                          <p:spTgt spid="24"/>
                                        </p:tgtEl>
                                        <p:attrNameLst>
                                          <p:attrName>ppt_x</p:attrName>
                                        </p:attrNameLst>
                                      </p:cBhvr>
                                      <p:tavLst>
                                        <p:tav tm="0">
                                          <p:val>
                                            <p:strVal val="#ppt_x"/>
                                          </p:val>
                                        </p:tav>
                                        <p:tav tm="100000">
                                          <p:val>
                                            <p:strVal val="#ppt_x"/>
                                          </p:val>
                                        </p:tav>
                                      </p:tavLst>
                                    </p:anim>
                                    <p:anim calcmode="lin" valueType="num">
                                      <p:cBhvr>
                                        <p:cTn id="196" dur="1000" fill="hold"/>
                                        <p:tgtEl>
                                          <p:spTgt spid="24"/>
                                        </p:tgtEl>
                                        <p:attrNameLst>
                                          <p:attrName>ppt_y</p:attrName>
                                        </p:attrNameLst>
                                      </p:cBhvr>
                                      <p:tavLst>
                                        <p:tav tm="0">
                                          <p:val>
                                            <p:strVal val="#ppt_y+.1"/>
                                          </p:val>
                                        </p:tav>
                                        <p:tav tm="100000">
                                          <p:val>
                                            <p:strVal val="#ppt_y"/>
                                          </p:val>
                                        </p:tav>
                                      </p:tavLst>
                                    </p:anim>
                                  </p:childTnLst>
                                </p:cTn>
                              </p:par>
                            </p:childTnLst>
                          </p:cTn>
                        </p:par>
                        <p:par>
                          <p:cTn id="197" fill="hold">
                            <p:stCondLst>
                              <p:cond delay="1000"/>
                            </p:stCondLst>
                            <p:childTnLst>
                              <p:par>
                                <p:cTn id="198" presetID="16" presetClass="entr" presetSubtype="21" fill="hold" grpId="0" nodeType="after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barn(inVertical)">
                                      <p:cBhvr>
                                        <p:cTn id="200" dur="500"/>
                                        <p:tgtEl>
                                          <p:spTgt spid="62"/>
                                        </p:tgtEl>
                                      </p:cBhvr>
                                    </p:animEffect>
                                  </p:childTnLst>
                                </p:cTn>
                              </p:par>
                            </p:childTnLst>
                          </p:cTn>
                        </p:par>
                      </p:childTnLst>
                    </p:cTn>
                  </p:par>
                  <p:par>
                    <p:cTn id="201" fill="hold">
                      <p:stCondLst>
                        <p:cond delay="indefinite"/>
                      </p:stCondLst>
                      <p:childTnLst>
                        <p:par>
                          <p:cTn id="202" fill="hold">
                            <p:stCondLst>
                              <p:cond delay="0"/>
                            </p:stCondLst>
                            <p:childTnLst>
                              <p:par>
                                <p:cTn id="203" presetID="42" presetClass="entr" presetSubtype="0" fill="hold" nodeType="clickEffect">
                                  <p:stCondLst>
                                    <p:cond delay="0"/>
                                  </p:stCondLst>
                                  <p:childTnLst>
                                    <p:set>
                                      <p:cBhvr>
                                        <p:cTn id="204" dur="1" fill="hold">
                                          <p:stCondLst>
                                            <p:cond delay="0"/>
                                          </p:stCondLst>
                                        </p:cTn>
                                        <p:tgtEl>
                                          <p:spTgt spid="37"/>
                                        </p:tgtEl>
                                        <p:attrNameLst>
                                          <p:attrName>style.visibility</p:attrName>
                                        </p:attrNameLst>
                                      </p:cBhvr>
                                      <p:to>
                                        <p:strVal val="visible"/>
                                      </p:to>
                                    </p:set>
                                    <p:animEffect transition="in" filter="fade">
                                      <p:cBhvr>
                                        <p:cTn id="205" dur="1000"/>
                                        <p:tgtEl>
                                          <p:spTgt spid="37"/>
                                        </p:tgtEl>
                                      </p:cBhvr>
                                    </p:animEffect>
                                    <p:anim calcmode="lin" valueType="num">
                                      <p:cBhvr>
                                        <p:cTn id="206" dur="1000" fill="hold"/>
                                        <p:tgtEl>
                                          <p:spTgt spid="37"/>
                                        </p:tgtEl>
                                        <p:attrNameLst>
                                          <p:attrName>ppt_x</p:attrName>
                                        </p:attrNameLst>
                                      </p:cBhvr>
                                      <p:tavLst>
                                        <p:tav tm="0">
                                          <p:val>
                                            <p:strVal val="#ppt_x"/>
                                          </p:val>
                                        </p:tav>
                                        <p:tav tm="100000">
                                          <p:val>
                                            <p:strVal val="#ppt_x"/>
                                          </p:val>
                                        </p:tav>
                                      </p:tavLst>
                                    </p:anim>
                                    <p:anim calcmode="lin" valueType="num">
                                      <p:cBhvr>
                                        <p:cTn id="207" dur="1000" fill="hold"/>
                                        <p:tgtEl>
                                          <p:spTgt spid="37"/>
                                        </p:tgtEl>
                                        <p:attrNameLst>
                                          <p:attrName>ppt_y</p:attrName>
                                        </p:attrNameLst>
                                      </p:cBhvr>
                                      <p:tavLst>
                                        <p:tav tm="0">
                                          <p:val>
                                            <p:strVal val="#ppt_y+.1"/>
                                          </p:val>
                                        </p:tav>
                                        <p:tav tm="100000">
                                          <p:val>
                                            <p:strVal val="#ppt_y"/>
                                          </p:val>
                                        </p:tav>
                                      </p:tavLst>
                                    </p:anim>
                                  </p:childTnLst>
                                </p:cTn>
                              </p:par>
                            </p:childTnLst>
                          </p:cTn>
                        </p:par>
                        <p:par>
                          <p:cTn id="208" fill="hold">
                            <p:stCondLst>
                              <p:cond delay="1000"/>
                            </p:stCondLst>
                            <p:childTnLst>
                              <p:par>
                                <p:cTn id="209" presetID="16" presetClass="entr" presetSubtype="21"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barn(inVertical)">
                                      <p:cBhvr>
                                        <p:cTn id="211" dur="500"/>
                                        <p:tgtEl>
                                          <p:spTgt spid="66"/>
                                        </p:tgtEl>
                                      </p:cBhvr>
                                    </p:animEffect>
                                  </p:childTnLst>
                                </p:cTn>
                              </p:par>
                            </p:childTnLst>
                          </p:cTn>
                        </p:par>
                      </p:childTnLst>
                    </p:cTn>
                  </p:par>
                  <p:par>
                    <p:cTn id="212" fill="hold">
                      <p:stCondLst>
                        <p:cond delay="indefinite"/>
                      </p:stCondLst>
                      <p:childTnLst>
                        <p:par>
                          <p:cTn id="213" fill="hold">
                            <p:stCondLst>
                              <p:cond delay="0"/>
                            </p:stCondLst>
                            <p:childTnLst>
                              <p:par>
                                <p:cTn id="214" presetID="47" presetClass="entr" presetSubtype="0" fill="hold" nodeType="clickEffect">
                                  <p:stCondLst>
                                    <p:cond delay="0"/>
                                  </p:stCondLst>
                                  <p:childTnLst>
                                    <p:set>
                                      <p:cBhvr>
                                        <p:cTn id="215" dur="1" fill="hold">
                                          <p:stCondLst>
                                            <p:cond delay="0"/>
                                          </p:stCondLst>
                                        </p:cTn>
                                        <p:tgtEl>
                                          <p:spTgt spid="36"/>
                                        </p:tgtEl>
                                        <p:attrNameLst>
                                          <p:attrName>style.visibility</p:attrName>
                                        </p:attrNameLst>
                                      </p:cBhvr>
                                      <p:to>
                                        <p:strVal val="visible"/>
                                      </p:to>
                                    </p:set>
                                    <p:animEffect transition="in" filter="fade">
                                      <p:cBhvr>
                                        <p:cTn id="216" dur="1000"/>
                                        <p:tgtEl>
                                          <p:spTgt spid="36"/>
                                        </p:tgtEl>
                                      </p:cBhvr>
                                    </p:animEffect>
                                    <p:anim calcmode="lin" valueType="num">
                                      <p:cBhvr>
                                        <p:cTn id="217" dur="1000" fill="hold"/>
                                        <p:tgtEl>
                                          <p:spTgt spid="36"/>
                                        </p:tgtEl>
                                        <p:attrNameLst>
                                          <p:attrName>ppt_x</p:attrName>
                                        </p:attrNameLst>
                                      </p:cBhvr>
                                      <p:tavLst>
                                        <p:tav tm="0">
                                          <p:val>
                                            <p:strVal val="#ppt_x"/>
                                          </p:val>
                                        </p:tav>
                                        <p:tav tm="100000">
                                          <p:val>
                                            <p:strVal val="#ppt_x"/>
                                          </p:val>
                                        </p:tav>
                                      </p:tavLst>
                                    </p:anim>
                                    <p:anim calcmode="lin" valueType="num">
                                      <p:cBhvr>
                                        <p:cTn id="218" dur="1000" fill="hold"/>
                                        <p:tgtEl>
                                          <p:spTgt spid="36"/>
                                        </p:tgtEl>
                                        <p:attrNameLst>
                                          <p:attrName>ppt_y</p:attrName>
                                        </p:attrNameLst>
                                      </p:cBhvr>
                                      <p:tavLst>
                                        <p:tav tm="0">
                                          <p:val>
                                            <p:strVal val="#ppt_y-.1"/>
                                          </p:val>
                                        </p:tav>
                                        <p:tav tm="100000">
                                          <p:val>
                                            <p:strVal val="#ppt_y"/>
                                          </p:val>
                                        </p:tav>
                                      </p:tavLst>
                                    </p:anim>
                                  </p:childTnLst>
                                </p:cTn>
                              </p:par>
                            </p:childTnLst>
                          </p:cTn>
                        </p:par>
                        <p:par>
                          <p:cTn id="219" fill="hold">
                            <p:stCondLst>
                              <p:cond delay="1000"/>
                            </p:stCondLst>
                            <p:childTnLst>
                              <p:par>
                                <p:cTn id="220" presetID="22" presetClass="entr" presetSubtype="4" fill="hold" grpId="0" nodeType="afterEffect">
                                  <p:stCondLst>
                                    <p:cond delay="0"/>
                                  </p:stCondLst>
                                  <p:childTnLst>
                                    <p:set>
                                      <p:cBhvr>
                                        <p:cTn id="221" dur="1" fill="hold">
                                          <p:stCondLst>
                                            <p:cond delay="0"/>
                                          </p:stCondLst>
                                        </p:cTn>
                                        <p:tgtEl>
                                          <p:spTgt spid="67"/>
                                        </p:tgtEl>
                                        <p:attrNameLst>
                                          <p:attrName>style.visibility</p:attrName>
                                        </p:attrNameLst>
                                      </p:cBhvr>
                                      <p:to>
                                        <p:strVal val="visible"/>
                                      </p:to>
                                    </p:set>
                                    <p:animEffect transition="in" filter="wipe(down)">
                                      <p:cBhvr>
                                        <p:cTn id="222" dur="500"/>
                                        <p:tgtEl>
                                          <p:spTgt spid="67"/>
                                        </p:tgtEl>
                                      </p:cBhvr>
                                    </p:animEffect>
                                  </p:childTnLst>
                                </p:cTn>
                              </p:par>
                            </p:childTnLst>
                          </p:cTn>
                        </p:par>
                      </p:childTnLst>
                    </p:cTn>
                  </p:par>
                  <p:par>
                    <p:cTn id="223" fill="hold">
                      <p:stCondLst>
                        <p:cond delay="indefinite"/>
                      </p:stCondLst>
                      <p:childTnLst>
                        <p:par>
                          <p:cTn id="224" fill="hold">
                            <p:stCondLst>
                              <p:cond delay="0"/>
                            </p:stCondLst>
                            <p:childTnLst>
                              <p:par>
                                <p:cTn id="225" presetID="47" presetClass="entr" presetSubtype="0" fill="hold" grpId="0" nodeType="clickEffect">
                                  <p:stCondLst>
                                    <p:cond delay="0"/>
                                  </p:stCondLst>
                                  <p:childTnLst>
                                    <p:set>
                                      <p:cBhvr>
                                        <p:cTn id="226" dur="1" fill="hold">
                                          <p:stCondLst>
                                            <p:cond delay="0"/>
                                          </p:stCondLst>
                                        </p:cTn>
                                        <p:tgtEl>
                                          <p:spTgt spid="4"/>
                                        </p:tgtEl>
                                        <p:attrNameLst>
                                          <p:attrName>style.visibility</p:attrName>
                                        </p:attrNameLst>
                                      </p:cBhvr>
                                      <p:to>
                                        <p:strVal val="visible"/>
                                      </p:to>
                                    </p:set>
                                    <p:animEffect transition="in" filter="fade">
                                      <p:cBhvr>
                                        <p:cTn id="227" dur="1000"/>
                                        <p:tgtEl>
                                          <p:spTgt spid="4"/>
                                        </p:tgtEl>
                                      </p:cBhvr>
                                    </p:animEffect>
                                    <p:anim calcmode="lin" valueType="num">
                                      <p:cBhvr>
                                        <p:cTn id="228" dur="1000" fill="hold"/>
                                        <p:tgtEl>
                                          <p:spTgt spid="4"/>
                                        </p:tgtEl>
                                        <p:attrNameLst>
                                          <p:attrName>ppt_x</p:attrName>
                                        </p:attrNameLst>
                                      </p:cBhvr>
                                      <p:tavLst>
                                        <p:tav tm="0">
                                          <p:val>
                                            <p:strVal val="#ppt_x"/>
                                          </p:val>
                                        </p:tav>
                                        <p:tav tm="100000">
                                          <p:val>
                                            <p:strVal val="#ppt_x"/>
                                          </p:val>
                                        </p:tav>
                                      </p:tavLst>
                                    </p:anim>
                                    <p:anim calcmode="lin" valueType="num">
                                      <p:cBhvr>
                                        <p:cTn id="229" dur="1000" fill="hold"/>
                                        <p:tgtEl>
                                          <p:spTgt spid="4"/>
                                        </p:tgtEl>
                                        <p:attrNameLst>
                                          <p:attrName>ppt_y</p:attrName>
                                        </p:attrNameLst>
                                      </p:cBhvr>
                                      <p:tavLst>
                                        <p:tav tm="0">
                                          <p:val>
                                            <p:strVal val="#ppt_y-.1"/>
                                          </p:val>
                                        </p:tav>
                                        <p:tav tm="100000">
                                          <p:val>
                                            <p:strVal val="#ppt_y"/>
                                          </p:val>
                                        </p:tav>
                                      </p:tavLst>
                                    </p:anim>
                                  </p:childTnLst>
                                </p:cTn>
                              </p:par>
                            </p:childTnLst>
                          </p:cTn>
                        </p:par>
                        <p:par>
                          <p:cTn id="230" fill="hold">
                            <p:stCondLst>
                              <p:cond delay="1000"/>
                            </p:stCondLst>
                            <p:childTnLst>
                              <p:par>
                                <p:cTn id="231" presetID="22" presetClass="entr" presetSubtype="4" fill="hold" nodeType="afterEffect">
                                  <p:stCondLst>
                                    <p:cond delay="0"/>
                                  </p:stCondLst>
                                  <p:childTnLst>
                                    <p:set>
                                      <p:cBhvr>
                                        <p:cTn id="232" dur="1" fill="hold">
                                          <p:stCondLst>
                                            <p:cond delay="0"/>
                                          </p:stCondLst>
                                        </p:cTn>
                                        <p:tgtEl>
                                          <p:spTgt spid="44"/>
                                        </p:tgtEl>
                                        <p:attrNameLst>
                                          <p:attrName>style.visibility</p:attrName>
                                        </p:attrNameLst>
                                      </p:cBhvr>
                                      <p:to>
                                        <p:strVal val="visible"/>
                                      </p:to>
                                    </p:set>
                                    <p:animEffect transition="in" filter="wipe(down)">
                                      <p:cBhvr>
                                        <p:cTn id="233" dur="750"/>
                                        <p:tgtEl>
                                          <p:spTgt spid="44"/>
                                        </p:tgtEl>
                                      </p:cBhvr>
                                    </p:animEffect>
                                  </p:childTnLst>
                                </p:cTn>
                              </p:par>
                            </p:childTnLst>
                          </p:cTn>
                        </p:par>
                        <p:par>
                          <p:cTn id="234" fill="hold">
                            <p:stCondLst>
                              <p:cond delay="1750"/>
                            </p:stCondLst>
                            <p:childTnLst>
                              <p:par>
                                <p:cTn id="235" presetID="16" presetClass="entr" presetSubtype="21" fill="hold" grpId="0" nodeType="afterEffect">
                                  <p:stCondLst>
                                    <p:cond delay="0"/>
                                  </p:stCondLst>
                                  <p:childTnLst>
                                    <p:set>
                                      <p:cBhvr>
                                        <p:cTn id="236" dur="1" fill="hold">
                                          <p:stCondLst>
                                            <p:cond delay="0"/>
                                          </p:stCondLst>
                                        </p:cTn>
                                        <p:tgtEl>
                                          <p:spTgt spid="68"/>
                                        </p:tgtEl>
                                        <p:attrNameLst>
                                          <p:attrName>style.visibility</p:attrName>
                                        </p:attrNameLst>
                                      </p:cBhvr>
                                      <p:to>
                                        <p:strVal val="visible"/>
                                      </p:to>
                                    </p:set>
                                    <p:animEffect transition="in" filter="barn(inVertical)">
                                      <p:cBhvr>
                                        <p:cTn id="237" dur="500"/>
                                        <p:tgtEl>
                                          <p:spTgt spid="68"/>
                                        </p:tgtEl>
                                      </p:cBhvr>
                                    </p:animEffect>
                                  </p:childTnLst>
                                </p:cTn>
                              </p:par>
                            </p:childTnLst>
                          </p:cTn>
                        </p:par>
                      </p:childTnLst>
                    </p:cTn>
                  </p:par>
                  <p:par>
                    <p:cTn id="238" fill="hold">
                      <p:stCondLst>
                        <p:cond delay="indefinite"/>
                      </p:stCondLst>
                      <p:childTnLst>
                        <p:par>
                          <p:cTn id="239" fill="hold">
                            <p:stCondLst>
                              <p:cond delay="0"/>
                            </p:stCondLst>
                            <p:childTnLst>
                              <p:par>
                                <p:cTn id="240" presetID="42" presetClass="entr" presetSubtype="0" fill="hold" grpId="0" nodeType="clickEffect">
                                  <p:stCondLst>
                                    <p:cond delay="0"/>
                                  </p:stCondLst>
                                  <p:childTnLst>
                                    <p:set>
                                      <p:cBhvr>
                                        <p:cTn id="241" dur="1" fill="hold">
                                          <p:stCondLst>
                                            <p:cond delay="0"/>
                                          </p:stCondLst>
                                        </p:cTn>
                                        <p:tgtEl>
                                          <p:spTgt spid="92"/>
                                        </p:tgtEl>
                                        <p:attrNameLst>
                                          <p:attrName>style.visibility</p:attrName>
                                        </p:attrNameLst>
                                      </p:cBhvr>
                                      <p:to>
                                        <p:strVal val="visible"/>
                                      </p:to>
                                    </p:set>
                                    <p:animEffect transition="in" filter="fade">
                                      <p:cBhvr>
                                        <p:cTn id="242" dur="1000"/>
                                        <p:tgtEl>
                                          <p:spTgt spid="92"/>
                                        </p:tgtEl>
                                      </p:cBhvr>
                                    </p:animEffect>
                                    <p:anim calcmode="lin" valueType="num">
                                      <p:cBhvr>
                                        <p:cTn id="243" dur="1000" fill="hold"/>
                                        <p:tgtEl>
                                          <p:spTgt spid="92"/>
                                        </p:tgtEl>
                                        <p:attrNameLst>
                                          <p:attrName>ppt_x</p:attrName>
                                        </p:attrNameLst>
                                      </p:cBhvr>
                                      <p:tavLst>
                                        <p:tav tm="0">
                                          <p:val>
                                            <p:strVal val="#ppt_x"/>
                                          </p:val>
                                        </p:tav>
                                        <p:tav tm="100000">
                                          <p:val>
                                            <p:strVal val="#ppt_x"/>
                                          </p:val>
                                        </p:tav>
                                      </p:tavLst>
                                    </p:anim>
                                    <p:anim calcmode="lin" valueType="num">
                                      <p:cBhvr>
                                        <p:cTn id="244" dur="1000" fill="hold"/>
                                        <p:tgtEl>
                                          <p:spTgt spid="92"/>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0"/>
                                  </p:stCondLst>
                                  <p:childTnLst>
                                    <p:set>
                                      <p:cBhvr>
                                        <p:cTn id="246" dur="1" fill="hold">
                                          <p:stCondLst>
                                            <p:cond delay="0"/>
                                          </p:stCondLst>
                                        </p:cTn>
                                        <p:tgtEl>
                                          <p:spTgt spid="93"/>
                                        </p:tgtEl>
                                        <p:attrNameLst>
                                          <p:attrName>style.visibility</p:attrName>
                                        </p:attrNameLst>
                                      </p:cBhvr>
                                      <p:to>
                                        <p:strVal val="visible"/>
                                      </p:to>
                                    </p:set>
                                    <p:animEffect transition="in" filter="fade">
                                      <p:cBhvr>
                                        <p:cTn id="247" dur="1000"/>
                                        <p:tgtEl>
                                          <p:spTgt spid="93"/>
                                        </p:tgtEl>
                                      </p:cBhvr>
                                    </p:animEffect>
                                    <p:anim calcmode="lin" valueType="num">
                                      <p:cBhvr>
                                        <p:cTn id="248" dur="1000" fill="hold"/>
                                        <p:tgtEl>
                                          <p:spTgt spid="93"/>
                                        </p:tgtEl>
                                        <p:attrNameLst>
                                          <p:attrName>ppt_x</p:attrName>
                                        </p:attrNameLst>
                                      </p:cBhvr>
                                      <p:tavLst>
                                        <p:tav tm="0">
                                          <p:val>
                                            <p:strVal val="#ppt_x"/>
                                          </p:val>
                                        </p:tav>
                                        <p:tav tm="100000">
                                          <p:val>
                                            <p:strVal val="#ppt_x"/>
                                          </p:val>
                                        </p:tav>
                                      </p:tavLst>
                                    </p:anim>
                                    <p:anim calcmode="lin" valueType="num">
                                      <p:cBhvr>
                                        <p:cTn id="249"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250" fill="hold">
                      <p:stCondLst>
                        <p:cond delay="indefinite"/>
                      </p:stCondLst>
                      <p:childTnLst>
                        <p:par>
                          <p:cTn id="251" fill="hold">
                            <p:stCondLst>
                              <p:cond delay="0"/>
                            </p:stCondLst>
                            <p:childTnLst>
                              <p:par>
                                <p:cTn id="252" presetID="22" presetClass="entr" presetSubtype="4" fill="hold" nodeType="clickEffect">
                                  <p:stCondLst>
                                    <p:cond delay="0"/>
                                  </p:stCondLst>
                                  <p:childTnLst>
                                    <p:set>
                                      <p:cBhvr>
                                        <p:cTn id="253" dur="1" fill="hold">
                                          <p:stCondLst>
                                            <p:cond delay="0"/>
                                          </p:stCondLst>
                                        </p:cTn>
                                        <p:tgtEl>
                                          <p:spTgt spid="46"/>
                                        </p:tgtEl>
                                        <p:attrNameLst>
                                          <p:attrName>style.visibility</p:attrName>
                                        </p:attrNameLst>
                                      </p:cBhvr>
                                      <p:to>
                                        <p:strVal val="visible"/>
                                      </p:to>
                                    </p:set>
                                    <p:animEffect transition="in" filter="wipe(down)">
                                      <p:cBhvr>
                                        <p:cTn id="254" dur="500"/>
                                        <p:tgtEl>
                                          <p:spTgt spid="46"/>
                                        </p:tgtEl>
                                      </p:cBhvr>
                                    </p:animEffect>
                                  </p:childTnLst>
                                </p:cTn>
                              </p:par>
                            </p:childTnLst>
                          </p:cTn>
                        </p:par>
                        <p:par>
                          <p:cTn id="255" fill="hold">
                            <p:stCondLst>
                              <p:cond delay="500"/>
                            </p:stCondLst>
                            <p:childTnLst>
                              <p:par>
                                <p:cTn id="256" presetID="16" presetClass="entr" presetSubtype="21" fill="hold" grpId="0" nodeType="afterEffect">
                                  <p:stCondLst>
                                    <p:cond delay="0"/>
                                  </p:stCondLst>
                                  <p:childTnLst>
                                    <p:set>
                                      <p:cBhvr>
                                        <p:cTn id="257" dur="1" fill="hold">
                                          <p:stCondLst>
                                            <p:cond delay="0"/>
                                          </p:stCondLst>
                                        </p:cTn>
                                        <p:tgtEl>
                                          <p:spTgt spid="69"/>
                                        </p:tgtEl>
                                        <p:attrNameLst>
                                          <p:attrName>style.visibility</p:attrName>
                                        </p:attrNameLst>
                                      </p:cBhvr>
                                      <p:to>
                                        <p:strVal val="visible"/>
                                      </p:to>
                                    </p:set>
                                    <p:animEffect transition="in" filter="barn(inVertical)">
                                      <p:cBhvr>
                                        <p:cTn id="258" dur="500"/>
                                        <p:tgtEl>
                                          <p:spTgt spid="69"/>
                                        </p:tgtEl>
                                      </p:cBhvr>
                                    </p:animEffect>
                                  </p:childTnLst>
                                </p:cTn>
                              </p:par>
                            </p:childTnLst>
                          </p:cTn>
                        </p:par>
                      </p:childTnLst>
                    </p:cTn>
                  </p:par>
                  <p:par>
                    <p:cTn id="259" fill="hold">
                      <p:stCondLst>
                        <p:cond delay="indefinite"/>
                      </p:stCondLst>
                      <p:childTnLst>
                        <p:par>
                          <p:cTn id="260" fill="hold">
                            <p:stCondLst>
                              <p:cond delay="0"/>
                            </p:stCondLst>
                            <p:childTnLst>
                              <p:par>
                                <p:cTn id="261" presetID="42" presetClass="entr" presetSubtype="0" fill="hold" nodeType="clickEffect">
                                  <p:stCondLst>
                                    <p:cond delay="0"/>
                                  </p:stCondLst>
                                  <p:childTnLst>
                                    <p:set>
                                      <p:cBhvr>
                                        <p:cTn id="262" dur="1" fill="hold">
                                          <p:stCondLst>
                                            <p:cond delay="0"/>
                                          </p:stCondLst>
                                        </p:cTn>
                                        <p:tgtEl>
                                          <p:spTgt spid="45"/>
                                        </p:tgtEl>
                                        <p:attrNameLst>
                                          <p:attrName>style.visibility</p:attrName>
                                        </p:attrNameLst>
                                      </p:cBhvr>
                                      <p:to>
                                        <p:strVal val="visible"/>
                                      </p:to>
                                    </p:set>
                                    <p:animEffect transition="in" filter="fade">
                                      <p:cBhvr>
                                        <p:cTn id="263" dur="1000"/>
                                        <p:tgtEl>
                                          <p:spTgt spid="45"/>
                                        </p:tgtEl>
                                      </p:cBhvr>
                                    </p:animEffect>
                                    <p:anim calcmode="lin" valueType="num">
                                      <p:cBhvr>
                                        <p:cTn id="264" dur="1000" fill="hold"/>
                                        <p:tgtEl>
                                          <p:spTgt spid="45"/>
                                        </p:tgtEl>
                                        <p:attrNameLst>
                                          <p:attrName>ppt_x</p:attrName>
                                        </p:attrNameLst>
                                      </p:cBhvr>
                                      <p:tavLst>
                                        <p:tav tm="0">
                                          <p:val>
                                            <p:strVal val="#ppt_x"/>
                                          </p:val>
                                        </p:tav>
                                        <p:tav tm="100000">
                                          <p:val>
                                            <p:strVal val="#ppt_x"/>
                                          </p:val>
                                        </p:tav>
                                      </p:tavLst>
                                    </p:anim>
                                    <p:anim calcmode="lin" valueType="num">
                                      <p:cBhvr>
                                        <p:cTn id="265" dur="1000" fill="hold"/>
                                        <p:tgtEl>
                                          <p:spTgt spid="45"/>
                                        </p:tgtEl>
                                        <p:attrNameLst>
                                          <p:attrName>ppt_y</p:attrName>
                                        </p:attrNameLst>
                                      </p:cBhvr>
                                      <p:tavLst>
                                        <p:tav tm="0">
                                          <p:val>
                                            <p:strVal val="#ppt_y+.1"/>
                                          </p:val>
                                        </p:tav>
                                        <p:tav tm="100000">
                                          <p:val>
                                            <p:strVal val="#ppt_y"/>
                                          </p:val>
                                        </p:tav>
                                      </p:tavLst>
                                    </p:anim>
                                  </p:childTnLst>
                                </p:cTn>
                              </p:par>
                            </p:childTnLst>
                          </p:cTn>
                        </p:par>
                        <p:par>
                          <p:cTn id="266" fill="hold">
                            <p:stCondLst>
                              <p:cond delay="1000"/>
                            </p:stCondLst>
                            <p:childTnLst>
                              <p:par>
                                <p:cTn id="267" presetID="16" presetClass="entr" presetSubtype="21" fill="hold" grpId="0" nodeType="afterEffect">
                                  <p:stCondLst>
                                    <p:cond delay="0"/>
                                  </p:stCondLst>
                                  <p:childTnLst>
                                    <p:set>
                                      <p:cBhvr>
                                        <p:cTn id="268" dur="1" fill="hold">
                                          <p:stCondLst>
                                            <p:cond delay="0"/>
                                          </p:stCondLst>
                                        </p:cTn>
                                        <p:tgtEl>
                                          <p:spTgt spid="70"/>
                                        </p:tgtEl>
                                        <p:attrNameLst>
                                          <p:attrName>style.visibility</p:attrName>
                                        </p:attrNameLst>
                                      </p:cBhvr>
                                      <p:to>
                                        <p:strVal val="visible"/>
                                      </p:to>
                                    </p:set>
                                    <p:animEffect transition="in" filter="barn(inVertical)">
                                      <p:cBhvr>
                                        <p:cTn id="269" dur="500"/>
                                        <p:tgtEl>
                                          <p:spTgt spid="70"/>
                                        </p:tgtEl>
                                      </p:cBhvr>
                                    </p:animEffect>
                                  </p:childTnLst>
                                </p:cTn>
                              </p:par>
                            </p:childTnLst>
                          </p:cTn>
                        </p:par>
                      </p:childTnLst>
                    </p:cTn>
                  </p:par>
                  <p:par>
                    <p:cTn id="270" fill="hold">
                      <p:stCondLst>
                        <p:cond delay="indefinite"/>
                      </p:stCondLst>
                      <p:childTnLst>
                        <p:par>
                          <p:cTn id="271" fill="hold">
                            <p:stCondLst>
                              <p:cond delay="0"/>
                            </p:stCondLst>
                            <p:childTnLst>
                              <p:par>
                                <p:cTn id="272" presetID="6" presetClass="entr" presetSubtype="16" fill="hold" grpId="0" nodeType="clickEffect">
                                  <p:stCondLst>
                                    <p:cond delay="0"/>
                                  </p:stCondLst>
                                  <p:childTnLst>
                                    <p:set>
                                      <p:cBhvr>
                                        <p:cTn id="273" dur="1" fill="hold">
                                          <p:stCondLst>
                                            <p:cond delay="0"/>
                                          </p:stCondLst>
                                        </p:cTn>
                                        <p:tgtEl>
                                          <p:spTgt spid="7"/>
                                        </p:tgtEl>
                                        <p:attrNameLst>
                                          <p:attrName>style.visibility</p:attrName>
                                        </p:attrNameLst>
                                      </p:cBhvr>
                                      <p:to>
                                        <p:strVal val="visible"/>
                                      </p:to>
                                    </p:set>
                                    <p:animEffect transition="in" filter="circle(in)">
                                      <p:cBhvr>
                                        <p:cTn id="274" dur="1250"/>
                                        <p:tgtEl>
                                          <p:spTgt spid="7"/>
                                        </p:tgtEl>
                                      </p:cBhvr>
                                    </p:animEffect>
                                  </p:childTnLst>
                                </p:cTn>
                              </p:par>
                            </p:childTnLst>
                          </p:cTn>
                        </p:par>
                        <p:par>
                          <p:cTn id="275" fill="hold">
                            <p:stCondLst>
                              <p:cond delay="1250"/>
                            </p:stCondLst>
                            <p:childTnLst>
                              <p:par>
                                <p:cTn id="276" presetID="16" presetClass="entr" presetSubtype="21" fill="hold" nodeType="afterEffect">
                                  <p:stCondLst>
                                    <p:cond delay="0"/>
                                  </p:stCondLst>
                                  <p:childTnLst>
                                    <p:set>
                                      <p:cBhvr>
                                        <p:cTn id="277" dur="1" fill="hold">
                                          <p:stCondLst>
                                            <p:cond delay="0"/>
                                          </p:stCondLst>
                                        </p:cTn>
                                        <p:tgtEl>
                                          <p:spTgt spid="25"/>
                                        </p:tgtEl>
                                        <p:attrNameLst>
                                          <p:attrName>style.visibility</p:attrName>
                                        </p:attrNameLst>
                                      </p:cBhvr>
                                      <p:to>
                                        <p:strVal val="visible"/>
                                      </p:to>
                                    </p:set>
                                    <p:animEffect transition="in" filter="barn(inVertical)">
                                      <p:cBhvr>
                                        <p:cTn id="278" dur="500"/>
                                        <p:tgtEl>
                                          <p:spTgt spid="25"/>
                                        </p:tgtEl>
                                      </p:cBhvr>
                                    </p:animEffect>
                                  </p:childTnLst>
                                </p:cTn>
                              </p:par>
                            </p:childTnLst>
                          </p:cTn>
                        </p:par>
                        <p:par>
                          <p:cTn id="279" fill="hold">
                            <p:stCondLst>
                              <p:cond delay="1750"/>
                            </p:stCondLst>
                            <p:childTnLst>
                              <p:par>
                                <p:cTn id="280" presetID="16" presetClass="entr" presetSubtype="21" fill="hold" grpId="0" nodeType="afterEffect">
                                  <p:stCondLst>
                                    <p:cond delay="0"/>
                                  </p:stCondLst>
                                  <p:childTnLst>
                                    <p:set>
                                      <p:cBhvr>
                                        <p:cTn id="281" dur="1" fill="hold">
                                          <p:stCondLst>
                                            <p:cond delay="0"/>
                                          </p:stCondLst>
                                        </p:cTn>
                                        <p:tgtEl>
                                          <p:spTgt spid="71"/>
                                        </p:tgtEl>
                                        <p:attrNameLst>
                                          <p:attrName>style.visibility</p:attrName>
                                        </p:attrNameLst>
                                      </p:cBhvr>
                                      <p:to>
                                        <p:strVal val="visible"/>
                                      </p:to>
                                    </p:set>
                                    <p:animEffect transition="in" filter="barn(inVertical)">
                                      <p:cBhvr>
                                        <p:cTn id="282" dur="500"/>
                                        <p:tgtEl>
                                          <p:spTgt spid="71"/>
                                        </p:tgtEl>
                                      </p:cBhvr>
                                    </p:animEffect>
                                  </p:childTnLst>
                                </p:cTn>
                              </p:par>
                            </p:childTnLst>
                          </p:cTn>
                        </p:par>
                      </p:childTnLst>
                    </p:cTn>
                  </p:par>
                  <p:par>
                    <p:cTn id="283" fill="hold">
                      <p:stCondLst>
                        <p:cond delay="indefinite"/>
                      </p:stCondLst>
                      <p:childTnLst>
                        <p:par>
                          <p:cTn id="284" fill="hold">
                            <p:stCondLst>
                              <p:cond delay="0"/>
                            </p:stCondLst>
                            <p:childTnLst>
                              <p:par>
                                <p:cTn id="285" presetID="47" presetClass="entr" presetSubtype="0" fill="hold" grpId="0" nodeType="clickEffect">
                                  <p:stCondLst>
                                    <p:cond delay="0"/>
                                  </p:stCondLst>
                                  <p:childTnLst>
                                    <p:set>
                                      <p:cBhvr>
                                        <p:cTn id="286" dur="1" fill="hold">
                                          <p:stCondLst>
                                            <p:cond delay="0"/>
                                          </p:stCondLst>
                                        </p:cTn>
                                        <p:tgtEl>
                                          <p:spTgt spid="6"/>
                                        </p:tgtEl>
                                        <p:attrNameLst>
                                          <p:attrName>style.visibility</p:attrName>
                                        </p:attrNameLst>
                                      </p:cBhvr>
                                      <p:to>
                                        <p:strVal val="visible"/>
                                      </p:to>
                                    </p:set>
                                    <p:animEffect transition="in" filter="fade">
                                      <p:cBhvr>
                                        <p:cTn id="287" dur="1000"/>
                                        <p:tgtEl>
                                          <p:spTgt spid="6"/>
                                        </p:tgtEl>
                                      </p:cBhvr>
                                    </p:animEffect>
                                    <p:anim calcmode="lin" valueType="num">
                                      <p:cBhvr>
                                        <p:cTn id="288" dur="1000" fill="hold"/>
                                        <p:tgtEl>
                                          <p:spTgt spid="6"/>
                                        </p:tgtEl>
                                        <p:attrNameLst>
                                          <p:attrName>ppt_x</p:attrName>
                                        </p:attrNameLst>
                                      </p:cBhvr>
                                      <p:tavLst>
                                        <p:tav tm="0">
                                          <p:val>
                                            <p:strVal val="#ppt_x"/>
                                          </p:val>
                                        </p:tav>
                                        <p:tav tm="100000">
                                          <p:val>
                                            <p:strVal val="#ppt_x"/>
                                          </p:val>
                                        </p:tav>
                                      </p:tavLst>
                                    </p:anim>
                                    <p:anim calcmode="lin" valueType="num">
                                      <p:cBhvr>
                                        <p:cTn id="289" dur="1000" fill="hold"/>
                                        <p:tgtEl>
                                          <p:spTgt spid="6"/>
                                        </p:tgtEl>
                                        <p:attrNameLst>
                                          <p:attrName>ppt_y</p:attrName>
                                        </p:attrNameLst>
                                      </p:cBhvr>
                                      <p:tavLst>
                                        <p:tav tm="0">
                                          <p:val>
                                            <p:strVal val="#ppt_y-.1"/>
                                          </p:val>
                                        </p:tav>
                                        <p:tav tm="100000">
                                          <p:val>
                                            <p:strVal val="#ppt_y"/>
                                          </p:val>
                                        </p:tav>
                                      </p:tavLst>
                                    </p:anim>
                                  </p:childTnLst>
                                </p:cTn>
                              </p:par>
                            </p:childTnLst>
                          </p:cTn>
                        </p:par>
                        <p:par>
                          <p:cTn id="290" fill="hold">
                            <p:stCondLst>
                              <p:cond delay="1000"/>
                            </p:stCondLst>
                            <p:childTnLst>
                              <p:par>
                                <p:cTn id="291" presetID="22" presetClass="entr" presetSubtype="1" fill="hold" nodeType="afterEffect">
                                  <p:stCondLst>
                                    <p:cond delay="0"/>
                                  </p:stCondLst>
                                  <p:childTnLst>
                                    <p:set>
                                      <p:cBhvr>
                                        <p:cTn id="292" dur="1" fill="hold">
                                          <p:stCondLst>
                                            <p:cond delay="0"/>
                                          </p:stCondLst>
                                        </p:cTn>
                                        <p:tgtEl>
                                          <p:spTgt spid="42"/>
                                        </p:tgtEl>
                                        <p:attrNameLst>
                                          <p:attrName>style.visibility</p:attrName>
                                        </p:attrNameLst>
                                      </p:cBhvr>
                                      <p:to>
                                        <p:strVal val="visible"/>
                                      </p:to>
                                    </p:set>
                                    <p:animEffect transition="in" filter="wipe(up)">
                                      <p:cBhvr>
                                        <p:cTn id="293" dur="500"/>
                                        <p:tgtEl>
                                          <p:spTgt spid="42"/>
                                        </p:tgtEl>
                                      </p:cBhvr>
                                    </p:animEffect>
                                  </p:childTnLst>
                                </p:cTn>
                              </p:par>
                            </p:childTnLst>
                          </p:cTn>
                        </p:par>
                        <p:par>
                          <p:cTn id="294" fill="hold">
                            <p:stCondLst>
                              <p:cond delay="1500"/>
                            </p:stCondLst>
                            <p:childTnLst>
                              <p:par>
                                <p:cTn id="295" presetID="16" presetClass="entr" presetSubtype="21" fill="hold" grpId="0" nodeType="afterEffect">
                                  <p:stCondLst>
                                    <p:cond delay="0"/>
                                  </p:stCondLst>
                                  <p:childTnLst>
                                    <p:set>
                                      <p:cBhvr>
                                        <p:cTn id="296" dur="1" fill="hold">
                                          <p:stCondLst>
                                            <p:cond delay="0"/>
                                          </p:stCondLst>
                                        </p:cTn>
                                        <p:tgtEl>
                                          <p:spTgt spid="73"/>
                                        </p:tgtEl>
                                        <p:attrNameLst>
                                          <p:attrName>style.visibility</p:attrName>
                                        </p:attrNameLst>
                                      </p:cBhvr>
                                      <p:to>
                                        <p:strVal val="visible"/>
                                      </p:to>
                                    </p:set>
                                    <p:animEffect transition="in" filter="barn(inVertical)">
                                      <p:cBhvr>
                                        <p:cTn id="297" dur="500"/>
                                        <p:tgtEl>
                                          <p:spTgt spid="73"/>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4" fill="hold" nodeType="clickEffect">
                                  <p:stCondLst>
                                    <p:cond delay="0"/>
                                  </p:stCondLst>
                                  <p:childTnLst>
                                    <p:set>
                                      <p:cBhvr>
                                        <p:cTn id="301" dur="1" fill="hold">
                                          <p:stCondLst>
                                            <p:cond delay="0"/>
                                          </p:stCondLst>
                                        </p:cTn>
                                        <p:tgtEl>
                                          <p:spTgt spid="43"/>
                                        </p:tgtEl>
                                        <p:attrNameLst>
                                          <p:attrName>style.visibility</p:attrName>
                                        </p:attrNameLst>
                                      </p:cBhvr>
                                      <p:to>
                                        <p:strVal val="visible"/>
                                      </p:to>
                                    </p:set>
                                    <p:animEffect transition="in" filter="wipe(down)">
                                      <p:cBhvr>
                                        <p:cTn id="302" dur="500"/>
                                        <p:tgtEl>
                                          <p:spTgt spid="43"/>
                                        </p:tgtEl>
                                      </p:cBhvr>
                                    </p:animEffect>
                                  </p:childTnLst>
                                </p:cTn>
                              </p:par>
                            </p:childTnLst>
                          </p:cTn>
                        </p:par>
                        <p:par>
                          <p:cTn id="303" fill="hold">
                            <p:stCondLst>
                              <p:cond delay="500"/>
                            </p:stCondLst>
                            <p:childTnLst>
                              <p:par>
                                <p:cTn id="304" presetID="16" presetClass="entr" presetSubtype="21" fill="hold" grpId="0" nodeType="afterEffect">
                                  <p:stCondLst>
                                    <p:cond delay="0"/>
                                  </p:stCondLst>
                                  <p:childTnLst>
                                    <p:set>
                                      <p:cBhvr>
                                        <p:cTn id="305" dur="1" fill="hold">
                                          <p:stCondLst>
                                            <p:cond delay="0"/>
                                          </p:stCondLst>
                                        </p:cTn>
                                        <p:tgtEl>
                                          <p:spTgt spid="74"/>
                                        </p:tgtEl>
                                        <p:attrNameLst>
                                          <p:attrName>style.visibility</p:attrName>
                                        </p:attrNameLst>
                                      </p:cBhvr>
                                      <p:to>
                                        <p:strVal val="visible"/>
                                      </p:to>
                                    </p:set>
                                    <p:animEffect transition="in" filter="barn(inVertical)">
                                      <p:cBhvr>
                                        <p:cTn id="306" dur="500"/>
                                        <p:tgtEl>
                                          <p:spTgt spid="74"/>
                                        </p:tgtEl>
                                      </p:cBhvr>
                                    </p:animEffect>
                                  </p:childTnLst>
                                </p:cTn>
                              </p:par>
                            </p:childTnLst>
                          </p:cTn>
                        </p:par>
                      </p:childTnLst>
                    </p:cTn>
                  </p:par>
                  <p:par>
                    <p:cTn id="307" fill="hold">
                      <p:stCondLst>
                        <p:cond delay="indefinite"/>
                      </p:stCondLst>
                      <p:childTnLst>
                        <p:par>
                          <p:cTn id="308" fill="hold">
                            <p:stCondLst>
                              <p:cond delay="0"/>
                            </p:stCondLst>
                            <p:childTnLst>
                              <p:par>
                                <p:cTn id="309" presetID="47" presetClass="entr" presetSubtype="0" fill="hold" nodeType="clickEffect">
                                  <p:stCondLst>
                                    <p:cond delay="0"/>
                                  </p:stCondLst>
                                  <p:childTnLst>
                                    <p:set>
                                      <p:cBhvr>
                                        <p:cTn id="310" dur="1" fill="hold">
                                          <p:stCondLst>
                                            <p:cond delay="0"/>
                                          </p:stCondLst>
                                        </p:cTn>
                                        <p:tgtEl>
                                          <p:spTgt spid="38"/>
                                        </p:tgtEl>
                                        <p:attrNameLst>
                                          <p:attrName>style.visibility</p:attrName>
                                        </p:attrNameLst>
                                      </p:cBhvr>
                                      <p:to>
                                        <p:strVal val="visible"/>
                                      </p:to>
                                    </p:set>
                                    <p:animEffect transition="in" filter="fade">
                                      <p:cBhvr>
                                        <p:cTn id="311" dur="1000"/>
                                        <p:tgtEl>
                                          <p:spTgt spid="38"/>
                                        </p:tgtEl>
                                      </p:cBhvr>
                                    </p:animEffect>
                                    <p:anim calcmode="lin" valueType="num">
                                      <p:cBhvr>
                                        <p:cTn id="312" dur="1000" fill="hold"/>
                                        <p:tgtEl>
                                          <p:spTgt spid="38"/>
                                        </p:tgtEl>
                                        <p:attrNameLst>
                                          <p:attrName>ppt_x</p:attrName>
                                        </p:attrNameLst>
                                      </p:cBhvr>
                                      <p:tavLst>
                                        <p:tav tm="0">
                                          <p:val>
                                            <p:strVal val="#ppt_x"/>
                                          </p:val>
                                        </p:tav>
                                        <p:tav tm="100000">
                                          <p:val>
                                            <p:strVal val="#ppt_x"/>
                                          </p:val>
                                        </p:tav>
                                      </p:tavLst>
                                    </p:anim>
                                    <p:anim calcmode="lin" valueType="num">
                                      <p:cBhvr>
                                        <p:cTn id="313" dur="1000" fill="hold"/>
                                        <p:tgtEl>
                                          <p:spTgt spid="38"/>
                                        </p:tgtEl>
                                        <p:attrNameLst>
                                          <p:attrName>ppt_y</p:attrName>
                                        </p:attrNameLst>
                                      </p:cBhvr>
                                      <p:tavLst>
                                        <p:tav tm="0">
                                          <p:val>
                                            <p:strVal val="#ppt_y-.1"/>
                                          </p:val>
                                        </p:tav>
                                        <p:tav tm="100000">
                                          <p:val>
                                            <p:strVal val="#ppt_y"/>
                                          </p:val>
                                        </p:tav>
                                      </p:tavLst>
                                    </p:anim>
                                  </p:childTnLst>
                                </p:cTn>
                              </p:par>
                            </p:childTnLst>
                          </p:cTn>
                        </p:par>
                        <p:par>
                          <p:cTn id="314" fill="hold">
                            <p:stCondLst>
                              <p:cond delay="1000"/>
                            </p:stCondLst>
                            <p:childTnLst>
                              <p:par>
                                <p:cTn id="315" presetID="47" presetClass="entr" presetSubtype="0" fill="hold" grpId="0" nodeType="afterEffect">
                                  <p:stCondLst>
                                    <p:cond delay="0"/>
                                  </p:stCondLst>
                                  <p:childTnLst>
                                    <p:set>
                                      <p:cBhvr>
                                        <p:cTn id="316" dur="1" fill="hold">
                                          <p:stCondLst>
                                            <p:cond delay="0"/>
                                          </p:stCondLst>
                                        </p:cTn>
                                        <p:tgtEl>
                                          <p:spTgt spid="75"/>
                                        </p:tgtEl>
                                        <p:attrNameLst>
                                          <p:attrName>style.visibility</p:attrName>
                                        </p:attrNameLst>
                                      </p:cBhvr>
                                      <p:to>
                                        <p:strVal val="visible"/>
                                      </p:to>
                                    </p:set>
                                    <p:animEffect transition="in" filter="fade">
                                      <p:cBhvr>
                                        <p:cTn id="317" dur="1000"/>
                                        <p:tgtEl>
                                          <p:spTgt spid="75"/>
                                        </p:tgtEl>
                                      </p:cBhvr>
                                    </p:animEffect>
                                    <p:anim calcmode="lin" valueType="num">
                                      <p:cBhvr>
                                        <p:cTn id="318" dur="1000" fill="hold"/>
                                        <p:tgtEl>
                                          <p:spTgt spid="75"/>
                                        </p:tgtEl>
                                        <p:attrNameLst>
                                          <p:attrName>ppt_x</p:attrName>
                                        </p:attrNameLst>
                                      </p:cBhvr>
                                      <p:tavLst>
                                        <p:tav tm="0">
                                          <p:val>
                                            <p:strVal val="#ppt_x"/>
                                          </p:val>
                                        </p:tav>
                                        <p:tav tm="100000">
                                          <p:val>
                                            <p:strVal val="#ppt_x"/>
                                          </p:val>
                                        </p:tav>
                                      </p:tavLst>
                                    </p:anim>
                                    <p:anim calcmode="lin" valueType="num">
                                      <p:cBhvr>
                                        <p:cTn id="31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320" fill="hold">
                      <p:stCondLst>
                        <p:cond delay="indefinite"/>
                      </p:stCondLst>
                      <p:childTnLst>
                        <p:par>
                          <p:cTn id="321" fill="hold">
                            <p:stCondLst>
                              <p:cond delay="0"/>
                            </p:stCondLst>
                            <p:childTnLst>
                              <p:par>
                                <p:cTn id="322" presetID="42" presetClass="entr" presetSubtype="0" fill="hold" nodeType="clickEffect">
                                  <p:stCondLst>
                                    <p:cond delay="0"/>
                                  </p:stCondLst>
                                  <p:childTnLst>
                                    <p:set>
                                      <p:cBhvr>
                                        <p:cTn id="323" dur="1" fill="hold">
                                          <p:stCondLst>
                                            <p:cond delay="0"/>
                                          </p:stCondLst>
                                        </p:cTn>
                                        <p:tgtEl>
                                          <p:spTgt spid="39"/>
                                        </p:tgtEl>
                                        <p:attrNameLst>
                                          <p:attrName>style.visibility</p:attrName>
                                        </p:attrNameLst>
                                      </p:cBhvr>
                                      <p:to>
                                        <p:strVal val="visible"/>
                                      </p:to>
                                    </p:set>
                                    <p:animEffect transition="in" filter="fade">
                                      <p:cBhvr>
                                        <p:cTn id="324" dur="1000"/>
                                        <p:tgtEl>
                                          <p:spTgt spid="39"/>
                                        </p:tgtEl>
                                      </p:cBhvr>
                                    </p:animEffect>
                                    <p:anim calcmode="lin" valueType="num">
                                      <p:cBhvr>
                                        <p:cTn id="325" dur="1000" fill="hold"/>
                                        <p:tgtEl>
                                          <p:spTgt spid="39"/>
                                        </p:tgtEl>
                                        <p:attrNameLst>
                                          <p:attrName>ppt_x</p:attrName>
                                        </p:attrNameLst>
                                      </p:cBhvr>
                                      <p:tavLst>
                                        <p:tav tm="0">
                                          <p:val>
                                            <p:strVal val="#ppt_x"/>
                                          </p:val>
                                        </p:tav>
                                        <p:tav tm="100000">
                                          <p:val>
                                            <p:strVal val="#ppt_x"/>
                                          </p:val>
                                        </p:tav>
                                      </p:tavLst>
                                    </p:anim>
                                    <p:anim calcmode="lin" valueType="num">
                                      <p:cBhvr>
                                        <p:cTn id="326" dur="1000" fill="hold"/>
                                        <p:tgtEl>
                                          <p:spTgt spid="39"/>
                                        </p:tgtEl>
                                        <p:attrNameLst>
                                          <p:attrName>ppt_y</p:attrName>
                                        </p:attrNameLst>
                                      </p:cBhvr>
                                      <p:tavLst>
                                        <p:tav tm="0">
                                          <p:val>
                                            <p:strVal val="#ppt_y+.1"/>
                                          </p:val>
                                        </p:tav>
                                        <p:tav tm="100000">
                                          <p:val>
                                            <p:strVal val="#ppt_y"/>
                                          </p:val>
                                        </p:tav>
                                      </p:tavLst>
                                    </p:anim>
                                  </p:childTnLst>
                                </p:cTn>
                              </p:par>
                            </p:childTnLst>
                          </p:cTn>
                        </p:par>
                        <p:par>
                          <p:cTn id="327" fill="hold">
                            <p:stCondLst>
                              <p:cond delay="1000"/>
                            </p:stCondLst>
                            <p:childTnLst>
                              <p:par>
                                <p:cTn id="328" presetID="16" presetClass="entr" presetSubtype="21" fill="hold" grpId="0" nodeType="afterEffect">
                                  <p:stCondLst>
                                    <p:cond delay="0"/>
                                  </p:stCondLst>
                                  <p:childTnLst>
                                    <p:set>
                                      <p:cBhvr>
                                        <p:cTn id="329" dur="1" fill="hold">
                                          <p:stCondLst>
                                            <p:cond delay="0"/>
                                          </p:stCondLst>
                                        </p:cTn>
                                        <p:tgtEl>
                                          <p:spTgt spid="76"/>
                                        </p:tgtEl>
                                        <p:attrNameLst>
                                          <p:attrName>style.visibility</p:attrName>
                                        </p:attrNameLst>
                                      </p:cBhvr>
                                      <p:to>
                                        <p:strVal val="visible"/>
                                      </p:to>
                                    </p:set>
                                    <p:animEffect transition="in" filter="barn(inVertical)">
                                      <p:cBhvr>
                                        <p:cTn id="330" dur="500"/>
                                        <p:tgtEl>
                                          <p:spTgt spid="76"/>
                                        </p:tgtEl>
                                      </p:cBhvr>
                                    </p:animEffect>
                                  </p:childTnLst>
                                </p:cTn>
                              </p:par>
                            </p:childTnLst>
                          </p:cTn>
                        </p:par>
                      </p:childTnLst>
                    </p:cTn>
                  </p:par>
                  <p:par>
                    <p:cTn id="331" fill="hold">
                      <p:stCondLst>
                        <p:cond delay="indefinite"/>
                      </p:stCondLst>
                      <p:childTnLst>
                        <p:par>
                          <p:cTn id="332" fill="hold">
                            <p:stCondLst>
                              <p:cond delay="0"/>
                            </p:stCondLst>
                            <p:childTnLst>
                              <p:par>
                                <p:cTn id="333" presetID="42" presetClass="entr" presetSubtype="0" fill="hold" nodeType="clickEffect">
                                  <p:stCondLst>
                                    <p:cond delay="0"/>
                                  </p:stCondLst>
                                  <p:childTnLst>
                                    <p:set>
                                      <p:cBhvr>
                                        <p:cTn id="334" dur="1" fill="hold">
                                          <p:stCondLst>
                                            <p:cond delay="0"/>
                                          </p:stCondLst>
                                        </p:cTn>
                                        <p:tgtEl>
                                          <p:spTgt spid="26"/>
                                        </p:tgtEl>
                                        <p:attrNameLst>
                                          <p:attrName>style.visibility</p:attrName>
                                        </p:attrNameLst>
                                      </p:cBhvr>
                                      <p:to>
                                        <p:strVal val="visible"/>
                                      </p:to>
                                    </p:set>
                                    <p:animEffect transition="in" filter="fade">
                                      <p:cBhvr>
                                        <p:cTn id="335" dur="1000"/>
                                        <p:tgtEl>
                                          <p:spTgt spid="26"/>
                                        </p:tgtEl>
                                      </p:cBhvr>
                                    </p:animEffect>
                                    <p:anim calcmode="lin" valueType="num">
                                      <p:cBhvr>
                                        <p:cTn id="336" dur="1000" fill="hold"/>
                                        <p:tgtEl>
                                          <p:spTgt spid="26"/>
                                        </p:tgtEl>
                                        <p:attrNameLst>
                                          <p:attrName>ppt_x</p:attrName>
                                        </p:attrNameLst>
                                      </p:cBhvr>
                                      <p:tavLst>
                                        <p:tav tm="0">
                                          <p:val>
                                            <p:strVal val="#ppt_x"/>
                                          </p:val>
                                        </p:tav>
                                        <p:tav tm="100000">
                                          <p:val>
                                            <p:strVal val="#ppt_x"/>
                                          </p:val>
                                        </p:tav>
                                      </p:tavLst>
                                    </p:anim>
                                    <p:anim calcmode="lin" valueType="num">
                                      <p:cBhvr>
                                        <p:cTn id="337" dur="1000" fill="hold"/>
                                        <p:tgtEl>
                                          <p:spTgt spid="26"/>
                                        </p:tgtEl>
                                        <p:attrNameLst>
                                          <p:attrName>ppt_y</p:attrName>
                                        </p:attrNameLst>
                                      </p:cBhvr>
                                      <p:tavLst>
                                        <p:tav tm="0">
                                          <p:val>
                                            <p:strVal val="#ppt_y+.1"/>
                                          </p:val>
                                        </p:tav>
                                        <p:tav tm="100000">
                                          <p:val>
                                            <p:strVal val="#ppt_y"/>
                                          </p:val>
                                        </p:tav>
                                      </p:tavLst>
                                    </p:anim>
                                  </p:childTnLst>
                                </p:cTn>
                              </p:par>
                            </p:childTnLst>
                          </p:cTn>
                        </p:par>
                        <p:par>
                          <p:cTn id="338" fill="hold">
                            <p:stCondLst>
                              <p:cond delay="1000"/>
                            </p:stCondLst>
                            <p:childTnLst>
                              <p:par>
                                <p:cTn id="339" presetID="16" presetClass="entr" presetSubtype="21" fill="hold" grpId="0" nodeType="afterEffect">
                                  <p:stCondLst>
                                    <p:cond delay="0"/>
                                  </p:stCondLst>
                                  <p:childTnLst>
                                    <p:set>
                                      <p:cBhvr>
                                        <p:cTn id="340" dur="1" fill="hold">
                                          <p:stCondLst>
                                            <p:cond delay="0"/>
                                          </p:stCondLst>
                                        </p:cTn>
                                        <p:tgtEl>
                                          <p:spTgt spid="72"/>
                                        </p:tgtEl>
                                        <p:attrNameLst>
                                          <p:attrName>style.visibility</p:attrName>
                                        </p:attrNameLst>
                                      </p:cBhvr>
                                      <p:to>
                                        <p:strVal val="visible"/>
                                      </p:to>
                                    </p:set>
                                    <p:animEffect transition="in" filter="barn(inVertical)">
                                      <p:cBhvr>
                                        <p:cTn id="341" dur="500"/>
                                        <p:tgtEl>
                                          <p:spTgt spid="72"/>
                                        </p:tgtEl>
                                      </p:cBhvr>
                                    </p:animEffect>
                                  </p:childTnLst>
                                </p:cTn>
                              </p:par>
                            </p:childTnLst>
                          </p:cTn>
                        </p:par>
                      </p:childTnLst>
                    </p:cTn>
                  </p:par>
                  <p:par>
                    <p:cTn id="342" fill="hold">
                      <p:stCondLst>
                        <p:cond delay="indefinite"/>
                      </p:stCondLst>
                      <p:childTnLst>
                        <p:par>
                          <p:cTn id="343" fill="hold">
                            <p:stCondLst>
                              <p:cond delay="0"/>
                            </p:stCondLst>
                            <p:childTnLst>
                              <p:par>
                                <p:cTn id="344" presetID="6" presetClass="entr" presetSubtype="16" fill="hold" grpId="0" nodeType="clickEffect">
                                  <p:stCondLst>
                                    <p:cond delay="0"/>
                                  </p:stCondLst>
                                  <p:childTnLst>
                                    <p:set>
                                      <p:cBhvr>
                                        <p:cTn id="345" dur="1" fill="hold">
                                          <p:stCondLst>
                                            <p:cond delay="0"/>
                                          </p:stCondLst>
                                        </p:cTn>
                                        <p:tgtEl>
                                          <p:spTgt spid="12"/>
                                        </p:tgtEl>
                                        <p:attrNameLst>
                                          <p:attrName>style.visibility</p:attrName>
                                        </p:attrNameLst>
                                      </p:cBhvr>
                                      <p:to>
                                        <p:strVal val="visible"/>
                                      </p:to>
                                    </p:set>
                                    <p:animEffect transition="in" filter="circle(in)">
                                      <p:cBhvr>
                                        <p:cTn id="346" dur="1000"/>
                                        <p:tgtEl>
                                          <p:spTgt spid="12"/>
                                        </p:tgtEl>
                                      </p:cBhvr>
                                    </p:animEffect>
                                  </p:childTnLst>
                                </p:cTn>
                              </p:par>
                            </p:childTnLst>
                          </p:cTn>
                        </p:par>
                        <p:par>
                          <p:cTn id="347" fill="hold">
                            <p:stCondLst>
                              <p:cond delay="1000"/>
                            </p:stCondLst>
                            <p:childTnLst>
                              <p:par>
                                <p:cTn id="348" presetID="22" presetClass="entr" presetSubtype="1" fill="hold" nodeType="afterEffect">
                                  <p:stCondLst>
                                    <p:cond delay="0"/>
                                  </p:stCondLst>
                                  <p:childTnLst>
                                    <p:set>
                                      <p:cBhvr>
                                        <p:cTn id="349" dur="1" fill="hold">
                                          <p:stCondLst>
                                            <p:cond delay="0"/>
                                          </p:stCondLst>
                                        </p:cTn>
                                        <p:tgtEl>
                                          <p:spTgt spid="41"/>
                                        </p:tgtEl>
                                        <p:attrNameLst>
                                          <p:attrName>style.visibility</p:attrName>
                                        </p:attrNameLst>
                                      </p:cBhvr>
                                      <p:to>
                                        <p:strVal val="visible"/>
                                      </p:to>
                                    </p:set>
                                    <p:animEffect transition="in" filter="wipe(up)">
                                      <p:cBhvr>
                                        <p:cTn id="350" dur="500"/>
                                        <p:tgtEl>
                                          <p:spTgt spid="41"/>
                                        </p:tgtEl>
                                      </p:cBhvr>
                                    </p:animEffect>
                                  </p:childTnLst>
                                </p:cTn>
                              </p:par>
                            </p:childTnLst>
                          </p:cTn>
                        </p:par>
                        <p:par>
                          <p:cTn id="351" fill="hold">
                            <p:stCondLst>
                              <p:cond delay="1500"/>
                            </p:stCondLst>
                            <p:childTnLst>
                              <p:par>
                                <p:cTn id="352" presetID="16" presetClass="entr" presetSubtype="21" fill="hold" grpId="0" nodeType="afterEffect">
                                  <p:stCondLst>
                                    <p:cond delay="0"/>
                                  </p:stCondLst>
                                  <p:childTnLst>
                                    <p:set>
                                      <p:cBhvr>
                                        <p:cTn id="353" dur="1" fill="hold">
                                          <p:stCondLst>
                                            <p:cond delay="0"/>
                                          </p:stCondLst>
                                        </p:cTn>
                                        <p:tgtEl>
                                          <p:spTgt spid="98"/>
                                        </p:tgtEl>
                                        <p:attrNameLst>
                                          <p:attrName>style.visibility</p:attrName>
                                        </p:attrNameLst>
                                      </p:cBhvr>
                                      <p:to>
                                        <p:strVal val="visible"/>
                                      </p:to>
                                    </p:set>
                                    <p:animEffect transition="in" filter="barn(inVertical)">
                                      <p:cBhvr>
                                        <p:cTn id="354" dur="500"/>
                                        <p:tgtEl>
                                          <p:spTgt spid="98"/>
                                        </p:tgtEl>
                                      </p:cBhvr>
                                    </p:animEffect>
                                  </p:childTnLst>
                                </p:cTn>
                              </p:par>
                            </p:childTnLst>
                          </p:cTn>
                        </p:par>
                      </p:childTnLst>
                    </p:cTn>
                  </p:par>
                  <p:par>
                    <p:cTn id="355" fill="hold">
                      <p:stCondLst>
                        <p:cond delay="indefinite"/>
                      </p:stCondLst>
                      <p:childTnLst>
                        <p:par>
                          <p:cTn id="356" fill="hold">
                            <p:stCondLst>
                              <p:cond delay="0"/>
                            </p:stCondLst>
                            <p:childTnLst>
                              <p:par>
                                <p:cTn id="357" presetID="42" presetClass="entr" presetSubtype="0" fill="hold" grpId="0" nodeType="clickEffect">
                                  <p:stCondLst>
                                    <p:cond delay="0"/>
                                  </p:stCondLst>
                                  <p:childTnLst>
                                    <p:set>
                                      <p:cBhvr>
                                        <p:cTn id="358" dur="1" fill="hold">
                                          <p:stCondLst>
                                            <p:cond delay="0"/>
                                          </p:stCondLst>
                                        </p:cTn>
                                        <p:tgtEl>
                                          <p:spTgt spid="94"/>
                                        </p:tgtEl>
                                        <p:attrNameLst>
                                          <p:attrName>style.visibility</p:attrName>
                                        </p:attrNameLst>
                                      </p:cBhvr>
                                      <p:to>
                                        <p:strVal val="visible"/>
                                      </p:to>
                                    </p:set>
                                    <p:animEffect transition="in" filter="fade">
                                      <p:cBhvr>
                                        <p:cTn id="359" dur="1000"/>
                                        <p:tgtEl>
                                          <p:spTgt spid="94"/>
                                        </p:tgtEl>
                                      </p:cBhvr>
                                    </p:animEffect>
                                    <p:anim calcmode="lin" valueType="num">
                                      <p:cBhvr>
                                        <p:cTn id="360" dur="1000" fill="hold"/>
                                        <p:tgtEl>
                                          <p:spTgt spid="94"/>
                                        </p:tgtEl>
                                        <p:attrNameLst>
                                          <p:attrName>ppt_x</p:attrName>
                                        </p:attrNameLst>
                                      </p:cBhvr>
                                      <p:tavLst>
                                        <p:tav tm="0">
                                          <p:val>
                                            <p:strVal val="#ppt_x"/>
                                          </p:val>
                                        </p:tav>
                                        <p:tav tm="100000">
                                          <p:val>
                                            <p:strVal val="#ppt_x"/>
                                          </p:val>
                                        </p:tav>
                                      </p:tavLst>
                                    </p:anim>
                                    <p:anim calcmode="lin" valueType="num">
                                      <p:cBhvr>
                                        <p:cTn id="361" dur="1000" fill="hold"/>
                                        <p:tgtEl>
                                          <p:spTgt spid="94"/>
                                        </p:tgtEl>
                                        <p:attrNameLst>
                                          <p:attrName>ppt_y</p:attrName>
                                        </p:attrNameLst>
                                      </p:cBhvr>
                                      <p:tavLst>
                                        <p:tav tm="0">
                                          <p:val>
                                            <p:strVal val="#ppt_y+.1"/>
                                          </p:val>
                                        </p:tav>
                                        <p:tav tm="100000">
                                          <p:val>
                                            <p:strVal val="#ppt_y"/>
                                          </p:val>
                                        </p:tav>
                                      </p:tavLst>
                                    </p:anim>
                                  </p:childTnLst>
                                </p:cTn>
                              </p:par>
                              <p:par>
                                <p:cTn id="362" presetID="42" presetClass="entr" presetSubtype="0" fill="hold" grpId="0" nodeType="withEffect">
                                  <p:stCondLst>
                                    <p:cond delay="0"/>
                                  </p:stCondLst>
                                  <p:childTnLst>
                                    <p:set>
                                      <p:cBhvr>
                                        <p:cTn id="363" dur="1" fill="hold">
                                          <p:stCondLst>
                                            <p:cond delay="0"/>
                                          </p:stCondLst>
                                        </p:cTn>
                                        <p:tgtEl>
                                          <p:spTgt spid="95"/>
                                        </p:tgtEl>
                                        <p:attrNameLst>
                                          <p:attrName>style.visibility</p:attrName>
                                        </p:attrNameLst>
                                      </p:cBhvr>
                                      <p:to>
                                        <p:strVal val="visible"/>
                                      </p:to>
                                    </p:set>
                                    <p:animEffect transition="in" filter="fade">
                                      <p:cBhvr>
                                        <p:cTn id="364" dur="1000"/>
                                        <p:tgtEl>
                                          <p:spTgt spid="95"/>
                                        </p:tgtEl>
                                      </p:cBhvr>
                                    </p:animEffect>
                                    <p:anim calcmode="lin" valueType="num">
                                      <p:cBhvr>
                                        <p:cTn id="365" dur="1000" fill="hold"/>
                                        <p:tgtEl>
                                          <p:spTgt spid="95"/>
                                        </p:tgtEl>
                                        <p:attrNameLst>
                                          <p:attrName>ppt_x</p:attrName>
                                        </p:attrNameLst>
                                      </p:cBhvr>
                                      <p:tavLst>
                                        <p:tav tm="0">
                                          <p:val>
                                            <p:strVal val="#ppt_x"/>
                                          </p:val>
                                        </p:tav>
                                        <p:tav tm="100000">
                                          <p:val>
                                            <p:strVal val="#ppt_x"/>
                                          </p:val>
                                        </p:tav>
                                      </p:tavLst>
                                    </p:anim>
                                    <p:anim calcmode="lin" valueType="num">
                                      <p:cBhvr>
                                        <p:cTn id="366"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367" fill="hold">
                      <p:stCondLst>
                        <p:cond delay="indefinite"/>
                      </p:stCondLst>
                      <p:childTnLst>
                        <p:par>
                          <p:cTn id="368" fill="hold">
                            <p:stCondLst>
                              <p:cond delay="0"/>
                            </p:stCondLst>
                            <p:childTnLst>
                              <p:par>
                                <p:cTn id="369" presetID="16" presetClass="entr" presetSubtype="42" fill="hold" grpId="0" nodeType="clickEffect">
                                  <p:stCondLst>
                                    <p:cond delay="0"/>
                                  </p:stCondLst>
                                  <p:childTnLst>
                                    <p:set>
                                      <p:cBhvr>
                                        <p:cTn id="370" dur="1" fill="hold">
                                          <p:stCondLst>
                                            <p:cond delay="0"/>
                                          </p:stCondLst>
                                        </p:cTn>
                                        <p:tgtEl>
                                          <p:spTgt spid="9"/>
                                        </p:tgtEl>
                                        <p:attrNameLst>
                                          <p:attrName>style.visibility</p:attrName>
                                        </p:attrNameLst>
                                      </p:cBhvr>
                                      <p:to>
                                        <p:strVal val="visible"/>
                                      </p:to>
                                    </p:set>
                                    <p:animEffect transition="in" filter="barn(outHorizontal)">
                                      <p:cBhvr>
                                        <p:cTn id="371" dur="500"/>
                                        <p:tgtEl>
                                          <p:spTgt spid="9"/>
                                        </p:tgtEl>
                                      </p:cBhvr>
                                    </p:animEffect>
                                  </p:childTnLst>
                                </p:cTn>
                              </p:par>
                            </p:childTnLst>
                          </p:cTn>
                        </p:par>
                        <p:par>
                          <p:cTn id="372" fill="hold">
                            <p:stCondLst>
                              <p:cond delay="500"/>
                            </p:stCondLst>
                            <p:childTnLst>
                              <p:par>
                                <p:cTn id="373" presetID="16" presetClass="entr" presetSubtype="21" fill="hold" nodeType="afterEffect">
                                  <p:stCondLst>
                                    <p:cond delay="0"/>
                                  </p:stCondLst>
                                  <p:childTnLst>
                                    <p:set>
                                      <p:cBhvr>
                                        <p:cTn id="374" dur="1" fill="hold">
                                          <p:stCondLst>
                                            <p:cond delay="0"/>
                                          </p:stCondLst>
                                        </p:cTn>
                                        <p:tgtEl>
                                          <p:spTgt spid="40"/>
                                        </p:tgtEl>
                                        <p:attrNameLst>
                                          <p:attrName>style.visibility</p:attrName>
                                        </p:attrNameLst>
                                      </p:cBhvr>
                                      <p:to>
                                        <p:strVal val="visible"/>
                                      </p:to>
                                    </p:set>
                                    <p:animEffect transition="in" filter="barn(inVertical)">
                                      <p:cBhvr>
                                        <p:cTn id="375" dur="500"/>
                                        <p:tgtEl>
                                          <p:spTgt spid="40"/>
                                        </p:tgtEl>
                                      </p:cBhvr>
                                    </p:animEffect>
                                  </p:childTnLst>
                                </p:cTn>
                              </p:par>
                            </p:childTnLst>
                          </p:cTn>
                        </p:par>
                        <p:par>
                          <p:cTn id="376" fill="hold">
                            <p:stCondLst>
                              <p:cond delay="1000"/>
                            </p:stCondLst>
                            <p:childTnLst>
                              <p:par>
                                <p:cTn id="377" presetID="42" presetClass="entr" presetSubtype="0" fill="hold" grpId="0" nodeType="afterEffect">
                                  <p:stCondLst>
                                    <p:cond delay="0"/>
                                  </p:stCondLst>
                                  <p:childTnLst>
                                    <p:set>
                                      <p:cBhvr>
                                        <p:cTn id="378" dur="1" fill="hold">
                                          <p:stCondLst>
                                            <p:cond delay="0"/>
                                          </p:stCondLst>
                                        </p:cTn>
                                        <p:tgtEl>
                                          <p:spTgt spid="82"/>
                                        </p:tgtEl>
                                        <p:attrNameLst>
                                          <p:attrName>style.visibility</p:attrName>
                                        </p:attrNameLst>
                                      </p:cBhvr>
                                      <p:to>
                                        <p:strVal val="visible"/>
                                      </p:to>
                                    </p:set>
                                    <p:animEffect transition="in" filter="fade">
                                      <p:cBhvr>
                                        <p:cTn id="379" dur="1000"/>
                                        <p:tgtEl>
                                          <p:spTgt spid="82"/>
                                        </p:tgtEl>
                                      </p:cBhvr>
                                    </p:animEffect>
                                    <p:anim calcmode="lin" valueType="num">
                                      <p:cBhvr>
                                        <p:cTn id="380" dur="1000" fill="hold"/>
                                        <p:tgtEl>
                                          <p:spTgt spid="82"/>
                                        </p:tgtEl>
                                        <p:attrNameLst>
                                          <p:attrName>ppt_x</p:attrName>
                                        </p:attrNameLst>
                                      </p:cBhvr>
                                      <p:tavLst>
                                        <p:tav tm="0">
                                          <p:val>
                                            <p:strVal val="#ppt_x"/>
                                          </p:val>
                                        </p:tav>
                                        <p:tav tm="100000">
                                          <p:val>
                                            <p:strVal val="#ppt_x"/>
                                          </p:val>
                                        </p:tav>
                                      </p:tavLst>
                                    </p:anim>
                                    <p:anim calcmode="lin" valueType="num">
                                      <p:cBhvr>
                                        <p:cTn id="381" dur="1000" fill="hold"/>
                                        <p:tgtEl>
                                          <p:spTgt spid="82"/>
                                        </p:tgtEl>
                                        <p:attrNameLst>
                                          <p:attrName>ppt_y</p:attrName>
                                        </p:attrNameLst>
                                      </p:cBhvr>
                                      <p:tavLst>
                                        <p:tav tm="0">
                                          <p:val>
                                            <p:strVal val="#ppt_y+.1"/>
                                          </p:val>
                                        </p:tav>
                                        <p:tav tm="100000">
                                          <p:val>
                                            <p:strVal val="#ppt_y"/>
                                          </p:val>
                                        </p:tav>
                                      </p:tavLst>
                                    </p:anim>
                                  </p:childTnLst>
                                </p:cTn>
                              </p:par>
                            </p:childTnLst>
                          </p:cTn>
                        </p:par>
                        <p:par>
                          <p:cTn id="382" fill="hold">
                            <p:stCondLst>
                              <p:cond delay="2000"/>
                            </p:stCondLst>
                            <p:childTnLst>
                              <p:par>
                                <p:cTn id="383" presetID="42" presetClass="entr" presetSubtype="0" fill="hold" nodeType="afterEffect">
                                  <p:stCondLst>
                                    <p:cond delay="0"/>
                                  </p:stCondLst>
                                  <p:childTnLst>
                                    <p:set>
                                      <p:cBhvr>
                                        <p:cTn id="384" dur="1" fill="hold">
                                          <p:stCondLst>
                                            <p:cond delay="0"/>
                                          </p:stCondLst>
                                        </p:cTn>
                                        <p:tgtEl>
                                          <p:spTgt spid="47"/>
                                        </p:tgtEl>
                                        <p:attrNameLst>
                                          <p:attrName>style.visibility</p:attrName>
                                        </p:attrNameLst>
                                      </p:cBhvr>
                                      <p:to>
                                        <p:strVal val="visible"/>
                                      </p:to>
                                    </p:set>
                                    <p:animEffect transition="in" filter="fade">
                                      <p:cBhvr>
                                        <p:cTn id="385" dur="1000"/>
                                        <p:tgtEl>
                                          <p:spTgt spid="47"/>
                                        </p:tgtEl>
                                      </p:cBhvr>
                                    </p:animEffect>
                                    <p:anim calcmode="lin" valueType="num">
                                      <p:cBhvr>
                                        <p:cTn id="386" dur="1000" fill="hold"/>
                                        <p:tgtEl>
                                          <p:spTgt spid="47"/>
                                        </p:tgtEl>
                                        <p:attrNameLst>
                                          <p:attrName>ppt_x</p:attrName>
                                        </p:attrNameLst>
                                      </p:cBhvr>
                                      <p:tavLst>
                                        <p:tav tm="0">
                                          <p:val>
                                            <p:strVal val="#ppt_x"/>
                                          </p:val>
                                        </p:tav>
                                        <p:tav tm="100000">
                                          <p:val>
                                            <p:strVal val="#ppt_x"/>
                                          </p:val>
                                        </p:tav>
                                      </p:tavLst>
                                    </p:anim>
                                    <p:anim calcmode="lin" valueType="num">
                                      <p:cBhvr>
                                        <p:cTn id="387" dur="1000" fill="hold"/>
                                        <p:tgtEl>
                                          <p:spTgt spid="47"/>
                                        </p:tgtEl>
                                        <p:attrNameLst>
                                          <p:attrName>ppt_y</p:attrName>
                                        </p:attrNameLst>
                                      </p:cBhvr>
                                      <p:tavLst>
                                        <p:tav tm="0">
                                          <p:val>
                                            <p:strVal val="#ppt_y+.1"/>
                                          </p:val>
                                        </p:tav>
                                        <p:tav tm="100000">
                                          <p:val>
                                            <p:strVal val="#ppt_y"/>
                                          </p:val>
                                        </p:tav>
                                      </p:tavLst>
                                    </p:anim>
                                  </p:childTnLst>
                                </p:cTn>
                              </p:par>
                            </p:childTnLst>
                          </p:cTn>
                        </p:par>
                        <p:par>
                          <p:cTn id="388" fill="hold">
                            <p:stCondLst>
                              <p:cond delay="3000"/>
                            </p:stCondLst>
                            <p:childTnLst>
                              <p:par>
                                <p:cTn id="389" presetID="22" presetClass="entr" presetSubtype="1" fill="hold" nodeType="afterEffect">
                                  <p:stCondLst>
                                    <p:cond delay="0"/>
                                  </p:stCondLst>
                                  <p:childTnLst>
                                    <p:set>
                                      <p:cBhvr>
                                        <p:cTn id="390" dur="1" fill="hold">
                                          <p:stCondLst>
                                            <p:cond delay="0"/>
                                          </p:stCondLst>
                                        </p:cTn>
                                        <p:tgtEl>
                                          <p:spTgt spid="50"/>
                                        </p:tgtEl>
                                        <p:attrNameLst>
                                          <p:attrName>style.visibility</p:attrName>
                                        </p:attrNameLst>
                                      </p:cBhvr>
                                      <p:to>
                                        <p:strVal val="visible"/>
                                      </p:to>
                                    </p:set>
                                    <p:animEffect transition="in" filter="wipe(up)">
                                      <p:cBhvr>
                                        <p:cTn id="391" dur="500"/>
                                        <p:tgtEl>
                                          <p:spTgt spid="50"/>
                                        </p:tgtEl>
                                      </p:cBhvr>
                                    </p:animEffect>
                                  </p:childTnLst>
                                </p:cTn>
                              </p:par>
                            </p:childTnLst>
                          </p:cTn>
                        </p:par>
                      </p:childTnLst>
                    </p:cTn>
                  </p:par>
                  <p:par>
                    <p:cTn id="392" fill="hold">
                      <p:stCondLst>
                        <p:cond delay="indefinite"/>
                      </p:stCondLst>
                      <p:childTnLst>
                        <p:par>
                          <p:cTn id="393" fill="hold">
                            <p:stCondLst>
                              <p:cond delay="0"/>
                            </p:stCondLst>
                            <p:childTnLst>
                              <p:par>
                                <p:cTn id="394" presetID="42" presetClass="entr" presetSubtype="0" fill="hold" nodeType="clickEffect">
                                  <p:stCondLst>
                                    <p:cond delay="0"/>
                                  </p:stCondLst>
                                  <p:childTnLst>
                                    <p:set>
                                      <p:cBhvr>
                                        <p:cTn id="395" dur="1" fill="hold">
                                          <p:stCondLst>
                                            <p:cond delay="0"/>
                                          </p:stCondLst>
                                        </p:cTn>
                                        <p:tgtEl>
                                          <p:spTgt spid="53"/>
                                        </p:tgtEl>
                                        <p:attrNameLst>
                                          <p:attrName>style.visibility</p:attrName>
                                        </p:attrNameLst>
                                      </p:cBhvr>
                                      <p:to>
                                        <p:strVal val="visible"/>
                                      </p:to>
                                    </p:set>
                                    <p:animEffect transition="in" filter="fade">
                                      <p:cBhvr>
                                        <p:cTn id="396" dur="1000"/>
                                        <p:tgtEl>
                                          <p:spTgt spid="53"/>
                                        </p:tgtEl>
                                      </p:cBhvr>
                                    </p:animEffect>
                                    <p:anim calcmode="lin" valueType="num">
                                      <p:cBhvr>
                                        <p:cTn id="397" dur="1000" fill="hold"/>
                                        <p:tgtEl>
                                          <p:spTgt spid="53"/>
                                        </p:tgtEl>
                                        <p:attrNameLst>
                                          <p:attrName>ppt_x</p:attrName>
                                        </p:attrNameLst>
                                      </p:cBhvr>
                                      <p:tavLst>
                                        <p:tav tm="0">
                                          <p:val>
                                            <p:strVal val="#ppt_x"/>
                                          </p:val>
                                        </p:tav>
                                        <p:tav tm="100000">
                                          <p:val>
                                            <p:strVal val="#ppt_x"/>
                                          </p:val>
                                        </p:tav>
                                      </p:tavLst>
                                    </p:anim>
                                    <p:anim calcmode="lin" valueType="num">
                                      <p:cBhvr>
                                        <p:cTn id="398" dur="1000" fill="hold"/>
                                        <p:tgtEl>
                                          <p:spTgt spid="53"/>
                                        </p:tgtEl>
                                        <p:attrNameLst>
                                          <p:attrName>ppt_y</p:attrName>
                                        </p:attrNameLst>
                                      </p:cBhvr>
                                      <p:tavLst>
                                        <p:tav tm="0">
                                          <p:val>
                                            <p:strVal val="#ppt_y+.1"/>
                                          </p:val>
                                        </p:tav>
                                        <p:tav tm="100000">
                                          <p:val>
                                            <p:strVal val="#ppt_y"/>
                                          </p:val>
                                        </p:tav>
                                      </p:tavLst>
                                    </p:anim>
                                  </p:childTnLst>
                                </p:cTn>
                              </p:par>
                            </p:childTnLst>
                          </p:cTn>
                        </p:par>
                        <p:par>
                          <p:cTn id="399" fill="hold">
                            <p:stCondLst>
                              <p:cond delay="1000"/>
                            </p:stCondLst>
                            <p:childTnLst>
                              <p:par>
                                <p:cTn id="400" presetID="22" presetClass="entr" presetSubtype="4" fill="hold" grpId="0" nodeType="afterEffect">
                                  <p:stCondLst>
                                    <p:cond delay="0"/>
                                  </p:stCondLst>
                                  <p:childTnLst>
                                    <p:set>
                                      <p:cBhvr>
                                        <p:cTn id="401" dur="1" fill="hold">
                                          <p:stCondLst>
                                            <p:cond delay="0"/>
                                          </p:stCondLst>
                                        </p:cTn>
                                        <p:tgtEl>
                                          <p:spTgt spid="83"/>
                                        </p:tgtEl>
                                        <p:attrNameLst>
                                          <p:attrName>style.visibility</p:attrName>
                                        </p:attrNameLst>
                                      </p:cBhvr>
                                      <p:to>
                                        <p:strVal val="visible"/>
                                      </p:to>
                                    </p:set>
                                    <p:animEffect transition="in" filter="wipe(down)">
                                      <p:cBhvr>
                                        <p:cTn id="402" dur="500"/>
                                        <p:tgtEl>
                                          <p:spTgt spid="83"/>
                                        </p:tgtEl>
                                      </p:cBhvr>
                                    </p:animEffect>
                                  </p:childTnLst>
                                </p:cTn>
                              </p:par>
                            </p:childTnLst>
                          </p:cTn>
                        </p:par>
                      </p:childTnLst>
                    </p:cTn>
                  </p:par>
                  <p:par>
                    <p:cTn id="403" fill="hold">
                      <p:stCondLst>
                        <p:cond delay="indefinite"/>
                      </p:stCondLst>
                      <p:childTnLst>
                        <p:par>
                          <p:cTn id="404" fill="hold">
                            <p:stCondLst>
                              <p:cond delay="0"/>
                            </p:stCondLst>
                            <p:childTnLst>
                              <p:par>
                                <p:cTn id="405" presetID="22" presetClass="entr" presetSubtype="4" fill="hold" nodeType="clickEffect">
                                  <p:stCondLst>
                                    <p:cond delay="0"/>
                                  </p:stCondLst>
                                  <p:childTnLst>
                                    <p:set>
                                      <p:cBhvr>
                                        <p:cTn id="406" dur="1" fill="hold">
                                          <p:stCondLst>
                                            <p:cond delay="0"/>
                                          </p:stCondLst>
                                        </p:cTn>
                                        <p:tgtEl>
                                          <p:spTgt spid="51"/>
                                        </p:tgtEl>
                                        <p:attrNameLst>
                                          <p:attrName>style.visibility</p:attrName>
                                        </p:attrNameLst>
                                      </p:cBhvr>
                                      <p:to>
                                        <p:strVal val="visible"/>
                                      </p:to>
                                    </p:set>
                                    <p:animEffect transition="in" filter="wipe(down)">
                                      <p:cBhvr>
                                        <p:cTn id="407" dur="1000"/>
                                        <p:tgtEl>
                                          <p:spTgt spid="51"/>
                                        </p:tgtEl>
                                      </p:cBhvr>
                                    </p:animEffect>
                                  </p:childTnLst>
                                </p:cTn>
                              </p:par>
                            </p:childTnLst>
                          </p:cTn>
                        </p:par>
                        <p:par>
                          <p:cTn id="408" fill="hold">
                            <p:stCondLst>
                              <p:cond delay="1000"/>
                            </p:stCondLst>
                            <p:childTnLst>
                              <p:par>
                                <p:cTn id="409" presetID="42" presetClass="entr" presetSubtype="0" fill="hold" grpId="0" nodeType="afterEffect">
                                  <p:stCondLst>
                                    <p:cond delay="0"/>
                                  </p:stCondLst>
                                  <p:childTnLst>
                                    <p:set>
                                      <p:cBhvr>
                                        <p:cTn id="410" dur="1" fill="hold">
                                          <p:stCondLst>
                                            <p:cond delay="0"/>
                                          </p:stCondLst>
                                        </p:cTn>
                                        <p:tgtEl>
                                          <p:spTgt spid="85"/>
                                        </p:tgtEl>
                                        <p:attrNameLst>
                                          <p:attrName>style.visibility</p:attrName>
                                        </p:attrNameLst>
                                      </p:cBhvr>
                                      <p:to>
                                        <p:strVal val="visible"/>
                                      </p:to>
                                    </p:set>
                                    <p:animEffect transition="in" filter="fade">
                                      <p:cBhvr>
                                        <p:cTn id="411" dur="1000"/>
                                        <p:tgtEl>
                                          <p:spTgt spid="85"/>
                                        </p:tgtEl>
                                      </p:cBhvr>
                                    </p:animEffect>
                                    <p:anim calcmode="lin" valueType="num">
                                      <p:cBhvr>
                                        <p:cTn id="412" dur="1000" fill="hold"/>
                                        <p:tgtEl>
                                          <p:spTgt spid="85"/>
                                        </p:tgtEl>
                                        <p:attrNameLst>
                                          <p:attrName>ppt_x</p:attrName>
                                        </p:attrNameLst>
                                      </p:cBhvr>
                                      <p:tavLst>
                                        <p:tav tm="0">
                                          <p:val>
                                            <p:strVal val="#ppt_x"/>
                                          </p:val>
                                        </p:tav>
                                        <p:tav tm="100000">
                                          <p:val>
                                            <p:strVal val="#ppt_x"/>
                                          </p:val>
                                        </p:tav>
                                      </p:tavLst>
                                    </p:anim>
                                    <p:anim calcmode="lin" valueType="num">
                                      <p:cBhvr>
                                        <p:cTn id="413"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414" fill="hold">
                      <p:stCondLst>
                        <p:cond delay="indefinite"/>
                      </p:stCondLst>
                      <p:childTnLst>
                        <p:par>
                          <p:cTn id="415" fill="hold">
                            <p:stCondLst>
                              <p:cond delay="0"/>
                            </p:stCondLst>
                            <p:childTnLst>
                              <p:par>
                                <p:cTn id="416" presetID="42" presetClass="entr" presetSubtype="0" fill="hold" nodeType="clickEffect">
                                  <p:stCondLst>
                                    <p:cond delay="0"/>
                                  </p:stCondLst>
                                  <p:childTnLst>
                                    <p:set>
                                      <p:cBhvr>
                                        <p:cTn id="417" dur="1" fill="hold">
                                          <p:stCondLst>
                                            <p:cond delay="0"/>
                                          </p:stCondLst>
                                        </p:cTn>
                                        <p:tgtEl>
                                          <p:spTgt spid="52"/>
                                        </p:tgtEl>
                                        <p:attrNameLst>
                                          <p:attrName>style.visibility</p:attrName>
                                        </p:attrNameLst>
                                      </p:cBhvr>
                                      <p:to>
                                        <p:strVal val="visible"/>
                                      </p:to>
                                    </p:set>
                                    <p:animEffect transition="in" filter="fade">
                                      <p:cBhvr>
                                        <p:cTn id="418" dur="1000"/>
                                        <p:tgtEl>
                                          <p:spTgt spid="52"/>
                                        </p:tgtEl>
                                      </p:cBhvr>
                                    </p:animEffect>
                                    <p:anim calcmode="lin" valueType="num">
                                      <p:cBhvr>
                                        <p:cTn id="419" dur="1000" fill="hold"/>
                                        <p:tgtEl>
                                          <p:spTgt spid="52"/>
                                        </p:tgtEl>
                                        <p:attrNameLst>
                                          <p:attrName>ppt_x</p:attrName>
                                        </p:attrNameLst>
                                      </p:cBhvr>
                                      <p:tavLst>
                                        <p:tav tm="0">
                                          <p:val>
                                            <p:strVal val="#ppt_x"/>
                                          </p:val>
                                        </p:tav>
                                        <p:tav tm="100000">
                                          <p:val>
                                            <p:strVal val="#ppt_x"/>
                                          </p:val>
                                        </p:tav>
                                      </p:tavLst>
                                    </p:anim>
                                    <p:anim calcmode="lin" valueType="num">
                                      <p:cBhvr>
                                        <p:cTn id="420" dur="1000" fill="hold"/>
                                        <p:tgtEl>
                                          <p:spTgt spid="52"/>
                                        </p:tgtEl>
                                        <p:attrNameLst>
                                          <p:attrName>ppt_y</p:attrName>
                                        </p:attrNameLst>
                                      </p:cBhvr>
                                      <p:tavLst>
                                        <p:tav tm="0">
                                          <p:val>
                                            <p:strVal val="#ppt_y+.1"/>
                                          </p:val>
                                        </p:tav>
                                        <p:tav tm="100000">
                                          <p:val>
                                            <p:strVal val="#ppt_y"/>
                                          </p:val>
                                        </p:tav>
                                      </p:tavLst>
                                    </p:anim>
                                  </p:childTnLst>
                                </p:cTn>
                              </p:par>
                            </p:childTnLst>
                          </p:cTn>
                        </p:par>
                        <p:par>
                          <p:cTn id="421" fill="hold">
                            <p:stCondLst>
                              <p:cond delay="1000"/>
                            </p:stCondLst>
                            <p:childTnLst>
                              <p:par>
                                <p:cTn id="422" presetID="16" presetClass="entr" presetSubtype="21" fill="hold" grpId="0" nodeType="afterEffect">
                                  <p:stCondLst>
                                    <p:cond delay="0"/>
                                  </p:stCondLst>
                                  <p:childTnLst>
                                    <p:set>
                                      <p:cBhvr>
                                        <p:cTn id="423" dur="1" fill="hold">
                                          <p:stCondLst>
                                            <p:cond delay="0"/>
                                          </p:stCondLst>
                                        </p:cTn>
                                        <p:tgtEl>
                                          <p:spTgt spid="86"/>
                                        </p:tgtEl>
                                        <p:attrNameLst>
                                          <p:attrName>style.visibility</p:attrName>
                                        </p:attrNameLst>
                                      </p:cBhvr>
                                      <p:to>
                                        <p:strVal val="visible"/>
                                      </p:to>
                                    </p:set>
                                    <p:animEffect transition="in" filter="barn(inVertical)">
                                      <p:cBhvr>
                                        <p:cTn id="424" dur="500"/>
                                        <p:tgtEl>
                                          <p:spTgt spid="86"/>
                                        </p:tgtEl>
                                      </p:cBhvr>
                                    </p:animEffect>
                                  </p:childTnLst>
                                </p:cTn>
                              </p:par>
                            </p:childTnLst>
                          </p:cTn>
                        </p:par>
                      </p:childTnLst>
                    </p:cTn>
                  </p:par>
                  <p:par>
                    <p:cTn id="425" fill="hold">
                      <p:stCondLst>
                        <p:cond delay="indefinite"/>
                      </p:stCondLst>
                      <p:childTnLst>
                        <p:par>
                          <p:cTn id="426" fill="hold">
                            <p:stCondLst>
                              <p:cond delay="0"/>
                            </p:stCondLst>
                            <p:childTnLst>
                              <p:par>
                                <p:cTn id="427" presetID="22" presetClass="entr" presetSubtype="1" fill="hold" nodeType="clickEffect">
                                  <p:stCondLst>
                                    <p:cond delay="0"/>
                                  </p:stCondLst>
                                  <p:childTnLst>
                                    <p:set>
                                      <p:cBhvr>
                                        <p:cTn id="428" dur="1" fill="hold">
                                          <p:stCondLst>
                                            <p:cond delay="0"/>
                                          </p:stCondLst>
                                        </p:cTn>
                                        <p:tgtEl>
                                          <p:spTgt spid="27"/>
                                        </p:tgtEl>
                                        <p:attrNameLst>
                                          <p:attrName>style.visibility</p:attrName>
                                        </p:attrNameLst>
                                      </p:cBhvr>
                                      <p:to>
                                        <p:strVal val="visible"/>
                                      </p:to>
                                    </p:set>
                                    <p:animEffect transition="in" filter="wipe(up)">
                                      <p:cBhvr>
                                        <p:cTn id="429" dur="500"/>
                                        <p:tgtEl>
                                          <p:spTgt spid="27"/>
                                        </p:tgtEl>
                                      </p:cBhvr>
                                    </p:animEffect>
                                  </p:childTnLst>
                                </p:cTn>
                              </p:par>
                            </p:childTnLst>
                          </p:cTn>
                        </p:par>
                        <p:par>
                          <p:cTn id="430" fill="hold">
                            <p:stCondLst>
                              <p:cond delay="500"/>
                            </p:stCondLst>
                            <p:childTnLst>
                              <p:par>
                                <p:cTn id="431" presetID="16" presetClass="entr" presetSubtype="21" fill="hold" grpId="0" nodeType="afterEffect">
                                  <p:stCondLst>
                                    <p:cond delay="0"/>
                                  </p:stCondLst>
                                  <p:childTnLst>
                                    <p:set>
                                      <p:cBhvr>
                                        <p:cTn id="432" dur="1" fill="hold">
                                          <p:stCondLst>
                                            <p:cond delay="0"/>
                                          </p:stCondLst>
                                        </p:cTn>
                                        <p:tgtEl>
                                          <p:spTgt spid="81"/>
                                        </p:tgtEl>
                                        <p:attrNameLst>
                                          <p:attrName>style.visibility</p:attrName>
                                        </p:attrNameLst>
                                      </p:cBhvr>
                                      <p:to>
                                        <p:strVal val="visible"/>
                                      </p:to>
                                    </p:set>
                                    <p:animEffect transition="in" filter="barn(inVertical)">
                                      <p:cBhvr>
                                        <p:cTn id="433" dur="500"/>
                                        <p:tgtEl>
                                          <p:spTgt spid="81"/>
                                        </p:tgtEl>
                                      </p:cBhvr>
                                    </p:animEffect>
                                  </p:childTnLst>
                                </p:cTn>
                              </p:par>
                            </p:childTnLst>
                          </p:cTn>
                        </p:par>
                      </p:childTnLst>
                    </p:cTn>
                  </p:par>
                  <p:par>
                    <p:cTn id="434" fill="hold">
                      <p:stCondLst>
                        <p:cond delay="indefinite"/>
                      </p:stCondLst>
                      <p:childTnLst>
                        <p:par>
                          <p:cTn id="435" fill="hold">
                            <p:stCondLst>
                              <p:cond delay="0"/>
                            </p:stCondLst>
                            <p:childTnLst>
                              <p:par>
                                <p:cTn id="436" presetID="42" presetClass="entr" presetSubtype="0" fill="hold" nodeType="clickEffect">
                                  <p:stCondLst>
                                    <p:cond delay="0"/>
                                  </p:stCondLst>
                                  <p:childTnLst>
                                    <p:set>
                                      <p:cBhvr>
                                        <p:cTn id="437" dur="1" fill="hold">
                                          <p:stCondLst>
                                            <p:cond delay="0"/>
                                          </p:stCondLst>
                                        </p:cTn>
                                        <p:tgtEl>
                                          <p:spTgt spid="54"/>
                                        </p:tgtEl>
                                        <p:attrNameLst>
                                          <p:attrName>style.visibility</p:attrName>
                                        </p:attrNameLst>
                                      </p:cBhvr>
                                      <p:to>
                                        <p:strVal val="visible"/>
                                      </p:to>
                                    </p:set>
                                    <p:animEffect transition="in" filter="fade">
                                      <p:cBhvr>
                                        <p:cTn id="438" dur="1000"/>
                                        <p:tgtEl>
                                          <p:spTgt spid="54"/>
                                        </p:tgtEl>
                                      </p:cBhvr>
                                    </p:animEffect>
                                    <p:anim calcmode="lin" valueType="num">
                                      <p:cBhvr>
                                        <p:cTn id="439" dur="1000" fill="hold"/>
                                        <p:tgtEl>
                                          <p:spTgt spid="54"/>
                                        </p:tgtEl>
                                        <p:attrNameLst>
                                          <p:attrName>ppt_x</p:attrName>
                                        </p:attrNameLst>
                                      </p:cBhvr>
                                      <p:tavLst>
                                        <p:tav tm="0">
                                          <p:val>
                                            <p:strVal val="#ppt_x"/>
                                          </p:val>
                                        </p:tav>
                                        <p:tav tm="100000">
                                          <p:val>
                                            <p:strVal val="#ppt_x"/>
                                          </p:val>
                                        </p:tav>
                                      </p:tavLst>
                                    </p:anim>
                                    <p:anim calcmode="lin" valueType="num">
                                      <p:cBhvr>
                                        <p:cTn id="440" dur="1000" fill="hold"/>
                                        <p:tgtEl>
                                          <p:spTgt spid="54"/>
                                        </p:tgtEl>
                                        <p:attrNameLst>
                                          <p:attrName>ppt_y</p:attrName>
                                        </p:attrNameLst>
                                      </p:cBhvr>
                                      <p:tavLst>
                                        <p:tav tm="0">
                                          <p:val>
                                            <p:strVal val="#ppt_y+.1"/>
                                          </p:val>
                                        </p:tav>
                                        <p:tav tm="100000">
                                          <p:val>
                                            <p:strVal val="#ppt_y"/>
                                          </p:val>
                                        </p:tav>
                                      </p:tavLst>
                                    </p:anim>
                                  </p:childTnLst>
                                </p:cTn>
                              </p:par>
                            </p:childTnLst>
                          </p:cTn>
                        </p:par>
                        <p:par>
                          <p:cTn id="441" fill="hold">
                            <p:stCondLst>
                              <p:cond delay="1000"/>
                            </p:stCondLst>
                            <p:childTnLst>
                              <p:par>
                                <p:cTn id="442" presetID="16" presetClass="entr" presetSubtype="21" fill="hold" grpId="0" nodeType="afterEffect">
                                  <p:stCondLst>
                                    <p:cond delay="0"/>
                                  </p:stCondLst>
                                  <p:childTnLst>
                                    <p:set>
                                      <p:cBhvr>
                                        <p:cTn id="443" dur="1" fill="hold">
                                          <p:stCondLst>
                                            <p:cond delay="0"/>
                                          </p:stCondLst>
                                        </p:cTn>
                                        <p:tgtEl>
                                          <p:spTgt spid="84"/>
                                        </p:tgtEl>
                                        <p:attrNameLst>
                                          <p:attrName>style.visibility</p:attrName>
                                        </p:attrNameLst>
                                      </p:cBhvr>
                                      <p:to>
                                        <p:strVal val="visible"/>
                                      </p:to>
                                    </p:set>
                                    <p:animEffect transition="in" filter="barn(inVertical)">
                                      <p:cBhvr>
                                        <p:cTn id="444" dur="500"/>
                                        <p:tgtEl>
                                          <p:spTgt spid="84"/>
                                        </p:tgtEl>
                                      </p:cBhvr>
                                    </p:animEffect>
                                  </p:childTnLst>
                                </p:cTn>
                              </p:par>
                            </p:childTnLst>
                          </p:cTn>
                        </p:par>
                      </p:childTnLst>
                    </p:cTn>
                  </p:par>
                  <p:par>
                    <p:cTn id="445" fill="hold">
                      <p:stCondLst>
                        <p:cond delay="indefinite"/>
                      </p:stCondLst>
                      <p:childTnLst>
                        <p:par>
                          <p:cTn id="446" fill="hold">
                            <p:stCondLst>
                              <p:cond delay="0"/>
                            </p:stCondLst>
                            <p:childTnLst>
                              <p:par>
                                <p:cTn id="447" presetID="42" presetClass="entr" presetSubtype="0" fill="hold" grpId="0" nodeType="clickEffect">
                                  <p:stCondLst>
                                    <p:cond delay="0"/>
                                  </p:stCondLst>
                                  <p:childTnLst>
                                    <p:set>
                                      <p:cBhvr>
                                        <p:cTn id="448" dur="1" fill="hold">
                                          <p:stCondLst>
                                            <p:cond delay="0"/>
                                          </p:stCondLst>
                                        </p:cTn>
                                        <p:tgtEl>
                                          <p:spTgt spid="96"/>
                                        </p:tgtEl>
                                        <p:attrNameLst>
                                          <p:attrName>style.visibility</p:attrName>
                                        </p:attrNameLst>
                                      </p:cBhvr>
                                      <p:to>
                                        <p:strVal val="visible"/>
                                      </p:to>
                                    </p:set>
                                    <p:animEffect transition="in" filter="fade">
                                      <p:cBhvr>
                                        <p:cTn id="449" dur="1000"/>
                                        <p:tgtEl>
                                          <p:spTgt spid="96"/>
                                        </p:tgtEl>
                                      </p:cBhvr>
                                    </p:animEffect>
                                    <p:anim calcmode="lin" valueType="num">
                                      <p:cBhvr>
                                        <p:cTn id="450" dur="1000" fill="hold"/>
                                        <p:tgtEl>
                                          <p:spTgt spid="96"/>
                                        </p:tgtEl>
                                        <p:attrNameLst>
                                          <p:attrName>ppt_x</p:attrName>
                                        </p:attrNameLst>
                                      </p:cBhvr>
                                      <p:tavLst>
                                        <p:tav tm="0">
                                          <p:val>
                                            <p:strVal val="#ppt_x"/>
                                          </p:val>
                                        </p:tav>
                                        <p:tav tm="100000">
                                          <p:val>
                                            <p:strVal val="#ppt_x"/>
                                          </p:val>
                                        </p:tav>
                                      </p:tavLst>
                                    </p:anim>
                                    <p:anim calcmode="lin" valueType="num">
                                      <p:cBhvr>
                                        <p:cTn id="451" dur="1000" fill="hold"/>
                                        <p:tgtEl>
                                          <p:spTgt spid="96"/>
                                        </p:tgtEl>
                                        <p:attrNameLst>
                                          <p:attrName>ppt_y</p:attrName>
                                        </p:attrNameLst>
                                      </p:cBhvr>
                                      <p:tavLst>
                                        <p:tav tm="0">
                                          <p:val>
                                            <p:strVal val="#ppt_y+.1"/>
                                          </p:val>
                                        </p:tav>
                                        <p:tav tm="100000">
                                          <p:val>
                                            <p:strVal val="#ppt_y"/>
                                          </p:val>
                                        </p:tav>
                                      </p:tavLst>
                                    </p:anim>
                                  </p:childTnLst>
                                </p:cTn>
                              </p:par>
                              <p:par>
                                <p:cTn id="452" presetID="42" presetClass="entr" presetSubtype="0" fill="hold" grpId="0" nodeType="withEffect">
                                  <p:stCondLst>
                                    <p:cond delay="0"/>
                                  </p:stCondLst>
                                  <p:childTnLst>
                                    <p:set>
                                      <p:cBhvr>
                                        <p:cTn id="453" dur="1" fill="hold">
                                          <p:stCondLst>
                                            <p:cond delay="0"/>
                                          </p:stCondLst>
                                        </p:cTn>
                                        <p:tgtEl>
                                          <p:spTgt spid="97"/>
                                        </p:tgtEl>
                                        <p:attrNameLst>
                                          <p:attrName>style.visibility</p:attrName>
                                        </p:attrNameLst>
                                      </p:cBhvr>
                                      <p:to>
                                        <p:strVal val="visible"/>
                                      </p:to>
                                    </p:set>
                                    <p:animEffect transition="in" filter="fade">
                                      <p:cBhvr>
                                        <p:cTn id="454" dur="1000"/>
                                        <p:tgtEl>
                                          <p:spTgt spid="97"/>
                                        </p:tgtEl>
                                      </p:cBhvr>
                                    </p:animEffect>
                                    <p:anim calcmode="lin" valueType="num">
                                      <p:cBhvr>
                                        <p:cTn id="455" dur="1000" fill="hold"/>
                                        <p:tgtEl>
                                          <p:spTgt spid="97"/>
                                        </p:tgtEl>
                                        <p:attrNameLst>
                                          <p:attrName>ppt_x</p:attrName>
                                        </p:attrNameLst>
                                      </p:cBhvr>
                                      <p:tavLst>
                                        <p:tav tm="0">
                                          <p:val>
                                            <p:strVal val="#ppt_x"/>
                                          </p:val>
                                        </p:tav>
                                        <p:tav tm="100000">
                                          <p:val>
                                            <p:strVal val="#ppt_x"/>
                                          </p:val>
                                        </p:tav>
                                      </p:tavLst>
                                    </p:anim>
                                    <p:anim calcmode="lin" valueType="num">
                                      <p:cBhvr>
                                        <p:cTn id="456"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457" fill="hold">
                      <p:stCondLst>
                        <p:cond delay="indefinite"/>
                      </p:stCondLst>
                      <p:childTnLst>
                        <p:par>
                          <p:cTn id="458" fill="hold">
                            <p:stCondLst>
                              <p:cond delay="0"/>
                            </p:stCondLst>
                            <p:childTnLst>
                              <p:par>
                                <p:cTn id="459" presetID="4" presetClass="entr" presetSubtype="16" fill="hold" grpId="0" nodeType="clickEffect">
                                  <p:stCondLst>
                                    <p:cond delay="0"/>
                                  </p:stCondLst>
                                  <p:childTnLst>
                                    <p:set>
                                      <p:cBhvr>
                                        <p:cTn id="460" dur="1" fill="hold">
                                          <p:stCondLst>
                                            <p:cond delay="0"/>
                                          </p:stCondLst>
                                        </p:cTn>
                                        <p:tgtEl>
                                          <p:spTgt spid="8"/>
                                        </p:tgtEl>
                                        <p:attrNameLst>
                                          <p:attrName>style.visibility</p:attrName>
                                        </p:attrNameLst>
                                      </p:cBhvr>
                                      <p:to>
                                        <p:strVal val="visible"/>
                                      </p:to>
                                    </p:set>
                                    <p:animEffect transition="in" filter="box(in)">
                                      <p:cBhvr>
                                        <p:cTn id="461" dur="1000"/>
                                        <p:tgtEl>
                                          <p:spTgt spid="8"/>
                                        </p:tgtEl>
                                      </p:cBhvr>
                                    </p:animEffect>
                                  </p:childTnLst>
                                </p:cTn>
                              </p:par>
                            </p:childTnLst>
                          </p:cTn>
                        </p:par>
                      </p:childTnLst>
                    </p:cTn>
                  </p:par>
                  <p:par>
                    <p:cTn id="462" fill="hold">
                      <p:stCondLst>
                        <p:cond delay="indefinite"/>
                      </p:stCondLst>
                      <p:childTnLst>
                        <p:par>
                          <p:cTn id="463" fill="hold">
                            <p:stCondLst>
                              <p:cond delay="0"/>
                            </p:stCondLst>
                            <p:childTnLst>
                              <p:par>
                                <p:cTn id="464" presetID="42" presetClass="entr" presetSubtype="0" fill="hold" nodeType="clickEffect">
                                  <p:stCondLst>
                                    <p:cond delay="0"/>
                                  </p:stCondLst>
                                  <p:childTnLst>
                                    <p:set>
                                      <p:cBhvr>
                                        <p:cTn id="465" dur="1" fill="hold">
                                          <p:stCondLst>
                                            <p:cond delay="0"/>
                                          </p:stCondLst>
                                        </p:cTn>
                                        <p:tgtEl>
                                          <p:spTgt spid="30"/>
                                        </p:tgtEl>
                                        <p:attrNameLst>
                                          <p:attrName>style.visibility</p:attrName>
                                        </p:attrNameLst>
                                      </p:cBhvr>
                                      <p:to>
                                        <p:strVal val="visible"/>
                                      </p:to>
                                    </p:set>
                                    <p:animEffect transition="in" filter="fade">
                                      <p:cBhvr>
                                        <p:cTn id="466" dur="1000"/>
                                        <p:tgtEl>
                                          <p:spTgt spid="30"/>
                                        </p:tgtEl>
                                      </p:cBhvr>
                                    </p:animEffect>
                                    <p:anim calcmode="lin" valueType="num">
                                      <p:cBhvr>
                                        <p:cTn id="467" dur="1000" fill="hold"/>
                                        <p:tgtEl>
                                          <p:spTgt spid="30"/>
                                        </p:tgtEl>
                                        <p:attrNameLst>
                                          <p:attrName>ppt_x</p:attrName>
                                        </p:attrNameLst>
                                      </p:cBhvr>
                                      <p:tavLst>
                                        <p:tav tm="0">
                                          <p:val>
                                            <p:strVal val="#ppt_x"/>
                                          </p:val>
                                        </p:tav>
                                        <p:tav tm="100000">
                                          <p:val>
                                            <p:strVal val="#ppt_x"/>
                                          </p:val>
                                        </p:tav>
                                      </p:tavLst>
                                    </p:anim>
                                    <p:anim calcmode="lin" valueType="num">
                                      <p:cBhvr>
                                        <p:cTn id="468" dur="1000" fill="hold"/>
                                        <p:tgtEl>
                                          <p:spTgt spid="30"/>
                                        </p:tgtEl>
                                        <p:attrNameLst>
                                          <p:attrName>ppt_y</p:attrName>
                                        </p:attrNameLst>
                                      </p:cBhvr>
                                      <p:tavLst>
                                        <p:tav tm="0">
                                          <p:val>
                                            <p:strVal val="#ppt_y+.1"/>
                                          </p:val>
                                        </p:tav>
                                        <p:tav tm="100000">
                                          <p:val>
                                            <p:strVal val="#ppt_y"/>
                                          </p:val>
                                        </p:tav>
                                      </p:tavLst>
                                    </p:anim>
                                  </p:childTnLst>
                                </p:cTn>
                              </p:par>
                            </p:childTnLst>
                          </p:cTn>
                        </p:par>
                        <p:par>
                          <p:cTn id="469" fill="hold">
                            <p:stCondLst>
                              <p:cond delay="1000"/>
                            </p:stCondLst>
                            <p:childTnLst>
                              <p:par>
                                <p:cTn id="470" presetID="16" presetClass="entr" presetSubtype="21" fill="hold" grpId="0" nodeType="afterEffect">
                                  <p:stCondLst>
                                    <p:cond delay="0"/>
                                  </p:stCondLst>
                                  <p:childTnLst>
                                    <p:set>
                                      <p:cBhvr>
                                        <p:cTn id="471" dur="1" fill="hold">
                                          <p:stCondLst>
                                            <p:cond delay="0"/>
                                          </p:stCondLst>
                                        </p:cTn>
                                        <p:tgtEl>
                                          <p:spTgt spid="77"/>
                                        </p:tgtEl>
                                        <p:attrNameLst>
                                          <p:attrName>style.visibility</p:attrName>
                                        </p:attrNameLst>
                                      </p:cBhvr>
                                      <p:to>
                                        <p:strVal val="visible"/>
                                      </p:to>
                                    </p:set>
                                    <p:animEffect transition="in" filter="barn(inVertical)">
                                      <p:cBhvr>
                                        <p:cTn id="472" dur="500"/>
                                        <p:tgtEl>
                                          <p:spTgt spid="77"/>
                                        </p:tgtEl>
                                      </p:cBhvr>
                                    </p:animEffect>
                                  </p:childTnLst>
                                </p:cTn>
                              </p:par>
                            </p:childTnLst>
                          </p:cTn>
                        </p:par>
                      </p:childTnLst>
                    </p:cTn>
                  </p:par>
                  <p:par>
                    <p:cTn id="473" fill="hold">
                      <p:stCondLst>
                        <p:cond delay="indefinite"/>
                      </p:stCondLst>
                      <p:childTnLst>
                        <p:par>
                          <p:cTn id="474" fill="hold">
                            <p:stCondLst>
                              <p:cond delay="0"/>
                            </p:stCondLst>
                            <p:childTnLst>
                              <p:par>
                                <p:cTn id="475" presetID="47" presetClass="entr" presetSubtype="0" fill="hold" nodeType="clickEffect">
                                  <p:stCondLst>
                                    <p:cond delay="0"/>
                                  </p:stCondLst>
                                  <p:childTnLst>
                                    <p:set>
                                      <p:cBhvr>
                                        <p:cTn id="476" dur="1" fill="hold">
                                          <p:stCondLst>
                                            <p:cond delay="0"/>
                                          </p:stCondLst>
                                        </p:cTn>
                                        <p:tgtEl>
                                          <p:spTgt spid="31"/>
                                        </p:tgtEl>
                                        <p:attrNameLst>
                                          <p:attrName>style.visibility</p:attrName>
                                        </p:attrNameLst>
                                      </p:cBhvr>
                                      <p:to>
                                        <p:strVal val="visible"/>
                                      </p:to>
                                    </p:set>
                                    <p:animEffect transition="in" filter="fade">
                                      <p:cBhvr>
                                        <p:cTn id="477" dur="1000"/>
                                        <p:tgtEl>
                                          <p:spTgt spid="31"/>
                                        </p:tgtEl>
                                      </p:cBhvr>
                                    </p:animEffect>
                                    <p:anim calcmode="lin" valueType="num">
                                      <p:cBhvr>
                                        <p:cTn id="478" dur="1000" fill="hold"/>
                                        <p:tgtEl>
                                          <p:spTgt spid="31"/>
                                        </p:tgtEl>
                                        <p:attrNameLst>
                                          <p:attrName>ppt_x</p:attrName>
                                        </p:attrNameLst>
                                      </p:cBhvr>
                                      <p:tavLst>
                                        <p:tav tm="0">
                                          <p:val>
                                            <p:strVal val="#ppt_x"/>
                                          </p:val>
                                        </p:tav>
                                        <p:tav tm="100000">
                                          <p:val>
                                            <p:strVal val="#ppt_x"/>
                                          </p:val>
                                        </p:tav>
                                      </p:tavLst>
                                    </p:anim>
                                    <p:anim calcmode="lin" valueType="num">
                                      <p:cBhvr>
                                        <p:cTn id="479" dur="1000" fill="hold"/>
                                        <p:tgtEl>
                                          <p:spTgt spid="31"/>
                                        </p:tgtEl>
                                        <p:attrNameLst>
                                          <p:attrName>ppt_y</p:attrName>
                                        </p:attrNameLst>
                                      </p:cBhvr>
                                      <p:tavLst>
                                        <p:tav tm="0">
                                          <p:val>
                                            <p:strVal val="#ppt_y-.1"/>
                                          </p:val>
                                        </p:tav>
                                        <p:tav tm="100000">
                                          <p:val>
                                            <p:strVal val="#ppt_y"/>
                                          </p:val>
                                        </p:tav>
                                      </p:tavLst>
                                    </p:anim>
                                  </p:childTnLst>
                                </p:cTn>
                              </p:par>
                            </p:childTnLst>
                          </p:cTn>
                        </p:par>
                        <p:par>
                          <p:cTn id="480" fill="hold">
                            <p:stCondLst>
                              <p:cond delay="1000"/>
                            </p:stCondLst>
                            <p:childTnLst>
                              <p:par>
                                <p:cTn id="481" presetID="16" presetClass="entr" presetSubtype="21" fill="hold" grpId="0" nodeType="afterEffect">
                                  <p:stCondLst>
                                    <p:cond delay="0"/>
                                  </p:stCondLst>
                                  <p:childTnLst>
                                    <p:set>
                                      <p:cBhvr>
                                        <p:cTn id="482" dur="1" fill="hold">
                                          <p:stCondLst>
                                            <p:cond delay="0"/>
                                          </p:stCondLst>
                                        </p:cTn>
                                        <p:tgtEl>
                                          <p:spTgt spid="78"/>
                                        </p:tgtEl>
                                        <p:attrNameLst>
                                          <p:attrName>style.visibility</p:attrName>
                                        </p:attrNameLst>
                                      </p:cBhvr>
                                      <p:to>
                                        <p:strVal val="visible"/>
                                      </p:to>
                                    </p:set>
                                    <p:animEffect transition="in" filter="barn(inVertical)">
                                      <p:cBhvr>
                                        <p:cTn id="483" dur="500"/>
                                        <p:tgtEl>
                                          <p:spTgt spid="78"/>
                                        </p:tgtEl>
                                      </p:cBhvr>
                                    </p:animEffect>
                                  </p:childTnLst>
                                </p:cTn>
                              </p:par>
                            </p:childTnLst>
                          </p:cTn>
                        </p:par>
                      </p:childTnLst>
                    </p:cTn>
                  </p:par>
                  <p:par>
                    <p:cTn id="484" fill="hold">
                      <p:stCondLst>
                        <p:cond delay="indefinite"/>
                      </p:stCondLst>
                      <p:childTnLst>
                        <p:par>
                          <p:cTn id="485" fill="hold">
                            <p:stCondLst>
                              <p:cond delay="0"/>
                            </p:stCondLst>
                            <p:childTnLst>
                              <p:par>
                                <p:cTn id="486" presetID="16" presetClass="entr" presetSubtype="21" fill="hold" nodeType="clickEffect">
                                  <p:stCondLst>
                                    <p:cond delay="0"/>
                                  </p:stCondLst>
                                  <p:childTnLst>
                                    <p:set>
                                      <p:cBhvr>
                                        <p:cTn id="487" dur="1" fill="hold">
                                          <p:stCondLst>
                                            <p:cond delay="0"/>
                                          </p:stCondLst>
                                        </p:cTn>
                                        <p:tgtEl>
                                          <p:spTgt spid="32"/>
                                        </p:tgtEl>
                                        <p:attrNameLst>
                                          <p:attrName>style.visibility</p:attrName>
                                        </p:attrNameLst>
                                      </p:cBhvr>
                                      <p:to>
                                        <p:strVal val="visible"/>
                                      </p:to>
                                    </p:set>
                                    <p:animEffect transition="in" filter="barn(inVertical)">
                                      <p:cBhvr>
                                        <p:cTn id="488" dur="500"/>
                                        <p:tgtEl>
                                          <p:spTgt spid="32"/>
                                        </p:tgtEl>
                                      </p:cBhvr>
                                    </p:animEffect>
                                  </p:childTnLst>
                                </p:cTn>
                              </p:par>
                            </p:childTnLst>
                          </p:cTn>
                        </p:par>
                        <p:par>
                          <p:cTn id="489" fill="hold">
                            <p:stCondLst>
                              <p:cond delay="500"/>
                            </p:stCondLst>
                            <p:childTnLst>
                              <p:par>
                                <p:cTn id="490" presetID="42" presetClass="entr" presetSubtype="0" fill="hold" grpId="0" nodeType="afterEffect">
                                  <p:stCondLst>
                                    <p:cond delay="0"/>
                                  </p:stCondLst>
                                  <p:childTnLst>
                                    <p:set>
                                      <p:cBhvr>
                                        <p:cTn id="491" dur="1" fill="hold">
                                          <p:stCondLst>
                                            <p:cond delay="0"/>
                                          </p:stCondLst>
                                        </p:cTn>
                                        <p:tgtEl>
                                          <p:spTgt spid="79"/>
                                        </p:tgtEl>
                                        <p:attrNameLst>
                                          <p:attrName>style.visibility</p:attrName>
                                        </p:attrNameLst>
                                      </p:cBhvr>
                                      <p:to>
                                        <p:strVal val="visible"/>
                                      </p:to>
                                    </p:set>
                                    <p:animEffect transition="in" filter="fade">
                                      <p:cBhvr>
                                        <p:cTn id="492" dur="1000"/>
                                        <p:tgtEl>
                                          <p:spTgt spid="79"/>
                                        </p:tgtEl>
                                      </p:cBhvr>
                                    </p:animEffect>
                                    <p:anim calcmode="lin" valueType="num">
                                      <p:cBhvr>
                                        <p:cTn id="493" dur="1000" fill="hold"/>
                                        <p:tgtEl>
                                          <p:spTgt spid="79"/>
                                        </p:tgtEl>
                                        <p:attrNameLst>
                                          <p:attrName>ppt_x</p:attrName>
                                        </p:attrNameLst>
                                      </p:cBhvr>
                                      <p:tavLst>
                                        <p:tav tm="0">
                                          <p:val>
                                            <p:strVal val="#ppt_x"/>
                                          </p:val>
                                        </p:tav>
                                        <p:tav tm="100000">
                                          <p:val>
                                            <p:strVal val="#ppt_x"/>
                                          </p:val>
                                        </p:tav>
                                      </p:tavLst>
                                    </p:anim>
                                    <p:anim calcmode="lin" valueType="num">
                                      <p:cBhvr>
                                        <p:cTn id="494"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495" fill="hold">
                      <p:stCondLst>
                        <p:cond delay="indefinite"/>
                      </p:stCondLst>
                      <p:childTnLst>
                        <p:par>
                          <p:cTn id="496" fill="hold">
                            <p:stCondLst>
                              <p:cond delay="0"/>
                            </p:stCondLst>
                            <p:childTnLst>
                              <p:par>
                                <p:cTn id="497" presetID="42" presetClass="entr" presetSubtype="0" fill="hold" nodeType="clickEffect">
                                  <p:stCondLst>
                                    <p:cond delay="0"/>
                                  </p:stCondLst>
                                  <p:childTnLst>
                                    <p:set>
                                      <p:cBhvr>
                                        <p:cTn id="498" dur="1" fill="hold">
                                          <p:stCondLst>
                                            <p:cond delay="0"/>
                                          </p:stCondLst>
                                        </p:cTn>
                                        <p:tgtEl>
                                          <p:spTgt spid="33"/>
                                        </p:tgtEl>
                                        <p:attrNameLst>
                                          <p:attrName>style.visibility</p:attrName>
                                        </p:attrNameLst>
                                      </p:cBhvr>
                                      <p:to>
                                        <p:strVal val="visible"/>
                                      </p:to>
                                    </p:set>
                                    <p:animEffect transition="in" filter="fade">
                                      <p:cBhvr>
                                        <p:cTn id="499" dur="1000"/>
                                        <p:tgtEl>
                                          <p:spTgt spid="33"/>
                                        </p:tgtEl>
                                      </p:cBhvr>
                                    </p:animEffect>
                                    <p:anim calcmode="lin" valueType="num">
                                      <p:cBhvr>
                                        <p:cTn id="500" dur="1000" fill="hold"/>
                                        <p:tgtEl>
                                          <p:spTgt spid="33"/>
                                        </p:tgtEl>
                                        <p:attrNameLst>
                                          <p:attrName>ppt_x</p:attrName>
                                        </p:attrNameLst>
                                      </p:cBhvr>
                                      <p:tavLst>
                                        <p:tav tm="0">
                                          <p:val>
                                            <p:strVal val="#ppt_x"/>
                                          </p:val>
                                        </p:tav>
                                        <p:tav tm="100000">
                                          <p:val>
                                            <p:strVal val="#ppt_x"/>
                                          </p:val>
                                        </p:tav>
                                      </p:tavLst>
                                    </p:anim>
                                    <p:anim calcmode="lin" valueType="num">
                                      <p:cBhvr>
                                        <p:cTn id="501" dur="1000" fill="hold"/>
                                        <p:tgtEl>
                                          <p:spTgt spid="33"/>
                                        </p:tgtEl>
                                        <p:attrNameLst>
                                          <p:attrName>ppt_y</p:attrName>
                                        </p:attrNameLst>
                                      </p:cBhvr>
                                      <p:tavLst>
                                        <p:tav tm="0">
                                          <p:val>
                                            <p:strVal val="#ppt_y+.1"/>
                                          </p:val>
                                        </p:tav>
                                        <p:tav tm="100000">
                                          <p:val>
                                            <p:strVal val="#ppt_y"/>
                                          </p:val>
                                        </p:tav>
                                      </p:tavLst>
                                    </p:anim>
                                  </p:childTnLst>
                                </p:cTn>
                              </p:par>
                            </p:childTnLst>
                          </p:cTn>
                        </p:par>
                        <p:par>
                          <p:cTn id="502" fill="hold">
                            <p:stCondLst>
                              <p:cond delay="1000"/>
                            </p:stCondLst>
                            <p:childTnLst>
                              <p:par>
                                <p:cTn id="503" presetID="16" presetClass="entr" presetSubtype="21" fill="hold" grpId="0" nodeType="afterEffect">
                                  <p:stCondLst>
                                    <p:cond delay="0"/>
                                  </p:stCondLst>
                                  <p:childTnLst>
                                    <p:set>
                                      <p:cBhvr>
                                        <p:cTn id="504" dur="1" fill="hold">
                                          <p:stCondLst>
                                            <p:cond delay="0"/>
                                          </p:stCondLst>
                                        </p:cTn>
                                        <p:tgtEl>
                                          <p:spTgt spid="80"/>
                                        </p:tgtEl>
                                        <p:attrNameLst>
                                          <p:attrName>style.visibility</p:attrName>
                                        </p:attrNameLst>
                                      </p:cBhvr>
                                      <p:to>
                                        <p:strVal val="visible"/>
                                      </p:to>
                                    </p:set>
                                    <p:animEffect transition="in" filter="barn(inVertical)">
                                      <p:cBhvr>
                                        <p:cTn id="50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animBg="1"/>
      <p:bldP spid="89" grpId="0"/>
      <p:bldP spid="90" grpId="0" animBg="1"/>
      <p:bldP spid="91" grpId="0"/>
      <p:bldP spid="92" grpId="0" animBg="1"/>
      <p:bldP spid="93" grpId="0"/>
      <p:bldP spid="94" grpId="0" animBg="1"/>
      <p:bldP spid="95" grpId="0"/>
      <p:bldP spid="96" grpId="0" animBg="1"/>
      <p:bldP spid="97" grpId="0"/>
      <p:bldP spid="98" grpId="0"/>
      <p:bldP spid="101" grpId="0" animBg="1"/>
      <p:bldP spid="114" grpId="0"/>
      <p:bldP spid="1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5412" y="2438400"/>
            <a:ext cx="7315200" cy="1107996"/>
          </a:xfrm>
          <a:prstGeom prst="rect">
            <a:avLst/>
          </a:prstGeom>
          <a:noFill/>
        </p:spPr>
        <p:txBody>
          <a:bodyPr wrap="square" rtlCol="0">
            <a:spAutoFit/>
          </a:bodyPr>
          <a:lstStyle/>
          <a:p>
            <a:r>
              <a:rPr lang="en-US" sz="6600" dirty="0" smtClean="0">
                <a:latin typeface="Bernard MT Condensed" pitchFamily="18" charset="0"/>
              </a:rPr>
              <a:t>Thank You so much</a:t>
            </a:r>
            <a:endParaRPr lang="en-PH" sz="6600" dirty="0">
              <a:latin typeface="Bernard MT Condensed" pitchFamily="18" charset="0"/>
            </a:endParaRPr>
          </a:p>
        </p:txBody>
      </p:sp>
    </p:spTree>
    <p:extLst>
      <p:ext uri="{BB962C8B-B14F-4D97-AF65-F5344CB8AC3E}">
        <p14:creationId xmlns:p14="http://schemas.microsoft.com/office/powerpoint/2010/main" val="246949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1002</TotalTime>
  <Words>270</Words>
  <Application>Microsoft Office PowerPoint</Application>
  <PresentationFormat>Custom</PresentationFormat>
  <Paragraphs>124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SERVICE MANAGEMENT SYSTEM LOGISTICS</vt:lpstr>
      <vt:lpstr>PowerPoint Presentation</vt:lpstr>
      <vt:lpstr>LOGISTICS SYSTEM</vt:lpstr>
      <vt:lpstr>GOALS AND OBJECTIVES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MANAGEMENT SYSTEM LOGISTICS</dc:title>
  <dc:creator>enick malang</dc:creator>
  <cp:lastModifiedBy>CryotoJack</cp:lastModifiedBy>
  <cp:revision>70</cp:revision>
  <dcterms:created xsi:type="dcterms:W3CDTF">2022-05-20T07:48:56Z</dcterms:created>
  <dcterms:modified xsi:type="dcterms:W3CDTF">2022-05-26T17:34:03Z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