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5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F40"/>
    <a:srgbClr val="FFFFFF"/>
    <a:srgbClr val="512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96" y="-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5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130F4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130F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61663" y="6207367"/>
            <a:ext cx="9053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GB" b="1" baseline="30000" dirty="0" smtClean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rd</a:t>
            </a:r>
            <a:r>
              <a:rPr lang="en-GB" b="1" dirty="0" smtClean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b="1" dirty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SIMP - AAG - </a:t>
            </a:r>
            <a:r>
              <a:rPr lang="en-GB" b="1" dirty="0" smtClean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BCP MULTIDISCIPLINARY RESEARCH FESTIVAL</a:t>
            </a:r>
          </a:p>
          <a:p>
            <a:r>
              <a:rPr lang="en-GB" sz="1400" dirty="0" smtClean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Virtual Research Festival</a:t>
            </a:r>
            <a:endParaRPr lang="en-GB" dirty="0">
              <a:solidFill>
                <a:srgbClr val="130F4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5" y="6207367"/>
            <a:ext cx="563428" cy="5726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16523" y="501161"/>
            <a:ext cx="11579469" cy="5477607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0F4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30F40"/>
                </a:solidFill>
              </a:defRPr>
            </a:lvl1pPr>
            <a:lvl2pPr>
              <a:defRPr>
                <a:solidFill>
                  <a:srgbClr val="130F40"/>
                </a:solidFill>
              </a:defRPr>
            </a:lvl2pPr>
            <a:lvl3pPr>
              <a:defRPr>
                <a:solidFill>
                  <a:srgbClr val="130F40"/>
                </a:solidFill>
              </a:defRPr>
            </a:lvl3pPr>
            <a:lvl4pPr>
              <a:defRPr>
                <a:solidFill>
                  <a:srgbClr val="130F40"/>
                </a:solidFill>
              </a:defRPr>
            </a:lvl4pPr>
            <a:lvl5pPr>
              <a:defRPr>
                <a:solidFill>
                  <a:srgbClr val="130F4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61663" y="6207367"/>
            <a:ext cx="9053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GB" b="1" baseline="30000" dirty="0" smtClean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rd</a:t>
            </a:r>
            <a:r>
              <a:rPr lang="en-GB" b="1" dirty="0" smtClean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b="1" dirty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SIMP - AAG - </a:t>
            </a:r>
            <a:r>
              <a:rPr lang="en-GB" b="1" dirty="0" smtClean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BCP MULTIDISCIPLINARY RESEARCH FESTIVAL</a:t>
            </a:r>
          </a:p>
          <a:p>
            <a:r>
              <a:rPr lang="en-GB" sz="1400" dirty="0" smtClean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Virtual Research Festival</a:t>
            </a:r>
            <a:endParaRPr lang="en-GB" dirty="0">
              <a:solidFill>
                <a:srgbClr val="130F4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5" y="6207367"/>
            <a:ext cx="563428" cy="5726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16523" y="501161"/>
            <a:ext cx="11579469" cy="5477607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130F4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61663" y="6207367"/>
            <a:ext cx="9053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GB" b="1" baseline="30000" dirty="0" smtClean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rd</a:t>
            </a:r>
            <a:r>
              <a:rPr lang="en-GB" b="1" dirty="0" smtClean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b="1" dirty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SIMP - AAG - </a:t>
            </a:r>
            <a:r>
              <a:rPr lang="en-GB" b="1" dirty="0" smtClean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BCP MULTIDISCIPLINARY RESEARCH FESTIVAL</a:t>
            </a:r>
          </a:p>
          <a:p>
            <a:r>
              <a:rPr lang="en-GB" sz="1400" dirty="0" smtClean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Virtual Research Festival</a:t>
            </a:r>
            <a:endParaRPr lang="en-GB" dirty="0">
              <a:solidFill>
                <a:srgbClr val="130F4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5" y="6207367"/>
            <a:ext cx="563428" cy="5726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6523" y="501161"/>
            <a:ext cx="11579469" cy="5477607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35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0DCB5-3038-4723-8E60-C9438461B5C6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91DBF-EAC0-4887-B701-A2FDA19F2DA8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30F40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30F40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30F40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30F40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30F40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30F40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rehouseanywhere.com/resources/45-things-about-reverse-logistic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rehouseanywhere.com/resources/45-things-about-reverse-logistic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pdatedideas.com/agile-methodology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ruschecompany.com/agile-software-development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6499" y="742352"/>
            <a:ext cx="9144000" cy="2387600"/>
          </a:xfrm>
        </p:spPr>
        <p:txBody>
          <a:bodyPr/>
          <a:lstStyle/>
          <a:p>
            <a:r>
              <a:rPr lang="en-GB" b="1" dirty="0" smtClean="0">
                <a:solidFill>
                  <a:sysClr val="windowText" lastClr="000000"/>
                </a:solidFill>
              </a:rPr>
              <a:t>SERVICE MANAGEMENT SYSTEM - LOGISTICS</a:t>
            </a:r>
            <a:endParaRPr lang="en-GB" b="1" dirty="0">
              <a:solidFill>
                <a:sysClr val="windowText" lastClr="0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0249" y="3293279"/>
            <a:ext cx="9144000" cy="238312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b="1" dirty="0" smtClean="0">
                <a:solidFill>
                  <a:sysClr val="windowText" lastClr="000000"/>
                </a:solidFill>
              </a:rPr>
              <a:t>FRIDALYN T. LESIGUES</a:t>
            </a:r>
          </a:p>
          <a:p>
            <a:pPr>
              <a:spcBef>
                <a:spcPts val="0"/>
              </a:spcBef>
            </a:pPr>
            <a:r>
              <a:rPr lang="en-GB" sz="1600" b="1" dirty="0" smtClean="0">
                <a:solidFill>
                  <a:sysClr val="windowText" lastClr="000000"/>
                </a:solidFill>
              </a:rPr>
              <a:t>Presenter</a:t>
            </a:r>
          </a:p>
          <a:p>
            <a:pPr>
              <a:spcBef>
                <a:spcPts val="0"/>
              </a:spcBef>
            </a:pPr>
            <a:endParaRPr lang="en-GB" sz="1600" b="1" dirty="0">
              <a:solidFill>
                <a:sysClr val="windowText" lastClr="000000"/>
              </a:solidFill>
            </a:endParaRPr>
          </a:p>
          <a:p>
            <a:pPr>
              <a:spcBef>
                <a:spcPts val="0"/>
              </a:spcBef>
            </a:pPr>
            <a:r>
              <a:rPr lang="en-GB" sz="1600" b="1" dirty="0" smtClean="0">
                <a:solidFill>
                  <a:sysClr val="windowText" lastClr="000000"/>
                </a:solidFill>
              </a:rPr>
              <a:t>Marc Julius M. Barcinal</a:t>
            </a:r>
          </a:p>
          <a:p>
            <a:pPr>
              <a:spcBef>
                <a:spcPts val="0"/>
              </a:spcBef>
            </a:pPr>
            <a:r>
              <a:rPr lang="en-GB" sz="1600" b="1" dirty="0" smtClean="0">
                <a:solidFill>
                  <a:sysClr val="windowText" lastClr="000000"/>
                </a:solidFill>
              </a:rPr>
              <a:t>Eunique Lambert L. Malang</a:t>
            </a:r>
          </a:p>
          <a:p>
            <a:pPr>
              <a:spcBef>
                <a:spcPts val="0"/>
              </a:spcBef>
            </a:pPr>
            <a:r>
              <a:rPr lang="en-GB" sz="1600" b="1" dirty="0" smtClean="0">
                <a:solidFill>
                  <a:sysClr val="windowText" lastClr="000000"/>
                </a:solidFill>
              </a:rPr>
              <a:t>Ronalyn M. Ramos</a:t>
            </a:r>
          </a:p>
          <a:p>
            <a:pPr>
              <a:spcBef>
                <a:spcPts val="0"/>
              </a:spcBef>
            </a:pPr>
            <a:r>
              <a:rPr lang="en-GB" sz="1600" b="1" dirty="0" smtClean="0">
                <a:solidFill>
                  <a:sysClr val="windowText" lastClr="000000"/>
                </a:solidFill>
              </a:rPr>
              <a:t>Romel B. Cabiling</a:t>
            </a:r>
            <a:endParaRPr lang="en-GB" sz="1600" b="1" dirty="0">
              <a:solidFill>
                <a:sysClr val="windowText" lastClr="000000"/>
              </a:solidFill>
            </a:endParaRPr>
          </a:p>
          <a:p>
            <a:pPr>
              <a:spcBef>
                <a:spcPts val="600"/>
              </a:spcBef>
            </a:pPr>
            <a:r>
              <a:rPr lang="en-GB" sz="1600" b="1" dirty="0" smtClean="0">
                <a:solidFill>
                  <a:sysClr val="windowText" lastClr="000000"/>
                </a:solidFill>
              </a:rPr>
              <a:t>Members</a:t>
            </a:r>
            <a:endParaRPr lang="en-GB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Minus 3"/>
          <p:cNvSpPr/>
          <p:nvPr/>
        </p:nvSpPr>
        <p:spPr>
          <a:xfrm>
            <a:off x="4108874" y="3647517"/>
            <a:ext cx="3847605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ysClr val="windowText" lastClr="000000"/>
              </a:solidFill>
            </a:endParaRPr>
          </a:p>
        </p:txBody>
      </p:sp>
      <p:sp>
        <p:nvSpPr>
          <p:cNvPr id="5" name="Minus 4"/>
          <p:cNvSpPr/>
          <p:nvPr/>
        </p:nvSpPr>
        <p:spPr>
          <a:xfrm>
            <a:off x="4880748" y="5011204"/>
            <a:ext cx="2327553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58874"/>
            <a:ext cx="11430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GB" sz="2800" b="1" baseline="30000" dirty="0" smtClean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rd</a:t>
            </a:r>
            <a:r>
              <a:rPr lang="en-GB" sz="2800" b="1" dirty="0" smtClean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sz="2800" b="1" dirty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SIMP - AAG </a:t>
            </a:r>
            <a:r>
              <a:rPr lang="en-GB" sz="2800" b="1" dirty="0" smtClean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– BCP MULTIDISCIPLINARY</a:t>
            </a:r>
          </a:p>
          <a:p>
            <a:pPr algn="ctr"/>
            <a:r>
              <a:rPr lang="en-GB" sz="2800" b="1" dirty="0" smtClean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RESEARCH FESTIVAL</a:t>
            </a:r>
            <a:endParaRPr lang="en-GB" sz="2800" b="1" dirty="0">
              <a:solidFill>
                <a:srgbClr val="130F4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GB" sz="2000" dirty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Virtual </a:t>
            </a:r>
            <a:r>
              <a:rPr lang="en-GB" sz="2000" dirty="0" smtClean="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Conference</a:t>
            </a:r>
            <a:endParaRPr lang="en-GB" sz="2800" dirty="0">
              <a:solidFill>
                <a:srgbClr val="130F4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669" y="1166203"/>
            <a:ext cx="2973143" cy="30220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7" y="365125"/>
            <a:ext cx="11305309" cy="13255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GB" b="1" dirty="0">
                <a:solidFill>
                  <a:sysClr val="windowText" lastClr="000000"/>
                </a:solidFill>
              </a:rPr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5077838" y="1825625"/>
            <a:ext cx="6702484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i="1" dirty="0" smtClean="0">
                <a:solidFill>
                  <a:sysClr val="windowText" lastClr="000000"/>
                </a:solidFill>
              </a:rPr>
              <a:t>“The </a:t>
            </a:r>
            <a:r>
              <a:rPr lang="en-US" sz="2000" i="1" dirty="0">
                <a:solidFill>
                  <a:sysClr val="windowText" lastClr="000000"/>
                </a:solidFill>
              </a:rPr>
              <a:t>line between disorder and order lies in </a:t>
            </a:r>
            <a:r>
              <a:rPr lang="en-US" sz="2000" i="1" dirty="0" smtClean="0">
                <a:solidFill>
                  <a:sysClr val="windowText" lastClr="000000"/>
                </a:solidFill>
              </a:rPr>
              <a:t>logistics”</a:t>
            </a:r>
          </a:p>
          <a:p>
            <a:pPr marL="0" indent="0" algn="ctr">
              <a:buNone/>
            </a:pPr>
            <a:endParaRPr lang="en-US" sz="2000" i="1" dirty="0">
              <a:solidFill>
                <a:sysClr val="windowText" lastClr="000000"/>
              </a:solidFill>
            </a:endParaRPr>
          </a:p>
          <a:p>
            <a:pPr marL="0" indent="0" algn="r">
              <a:buNone/>
            </a:pPr>
            <a:r>
              <a:rPr lang="en-US" sz="2000" dirty="0" smtClean="0">
                <a:solidFill>
                  <a:sysClr val="windowText" lastClr="000000"/>
                </a:solidFill>
              </a:rPr>
              <a:t>-</a:t>
            </a:r>
            <a:r>
              <a:rPr lang="en-US" sz="2000" u="sng" dirty="0" smtClean="0">
                <a:solidFill>
                  <a:sysClr val="windowText" lastClr="000000"/>
                </a:solidFill>
              </a:rPr>
              <a:t>Sun </a:t>
            </a:r>
            <a:r>
              <a:rPr lang="en-US" sz="2000" u="sng" dirty="0">
                <a:solidFill>
                  <a:sysClr val="windowText" lastClr="000000"/>
                </a:solidFill>
              </a:rPr>
              <a:t>Tzu</a:t>
            </a:r>
            <a:r>
              <a:rPr lang="en-US" sz="2000" dirty="0">
                <a:solidFill>
                  <a:sysClr val="windowText" lastClr="000000"/>
                </a:solidFill>
              </a:rPr>
              <a:t>,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(The </a:t>
            </a:r>
            <a:r>
              <a:rPr lang="en-US" sz="2000" dirty="0">
                <a:solidFill>
                  <a:sysClr val="windowText" lastClr="000000"/>
                </a:solidFill>
              </a:rPr>
              <a:t>Thirty-Six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Stratagems)</a:t>
            </a:r>
            <a:endParaRPr lang="en-GB" sz="2000" i="1" dirty="0">
              <a:solidFill>
                <a:sysClr val="windowText" lastClr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332" y="2439637"/>
            <a:ext cx="2628900" cy="2857500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>
          <a:xfrm flipV="1">
            <a:off x="1270657" y="2315684"/>
            <a:ext cx="807522" cy="736270"/>
          </a:xfrm>
          <a:prstGeom prst="bentConnector3">
            <a:avLst>
              <a:gd name="adj1" fmla="val 147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flipV="1">
            <a:off x="3287487" y="4665021"/>
            <a:ext cx="807522" cy="736270"/>
          </a:xfrm>
          <a:prstGeom prst="bentConnector3">
            <a:avLst>
              <a:gd name="adj1" fmla="val 10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265" y="365125"/>
            <a:ext cx="11115304" cy="13255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GB" b="1" dirty="0">
                <a:solidFill>
                  <a:sysClr val="windowText" lastClr="000000"/>
                </a:solidFill>
              </a:rPr>
              <a:t>INTRODUCTION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6986" y="1825625"/>
            <a:ext cx="75645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</a:p>
          <a:p>
            <a:pPr marL="0" indent="0">
              <a:buNone/>
            </a:pPr>
            <a:endParaRPr lang="en-US" sz="320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32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	The </a:t>
            </a:r>
            <a:r>
              <a:rPr lang="en-US" sz="3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management of logistics here in the Philippines is still being processed manually according to the latest white paper published by YCP Solidiance titled “Digitalization in the Philippine Logistics </a:t>
            </a:r>
            <a:r>
              <a:rPr lang="en-US" sz="32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Industry.</a:t>
            </a:r>
            <a:endParaRPr lang="en-PH" sz="32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65" y="1995053"/>
            <a:ext cx="3063834" cy="3408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7512" y="5403271"/>
            <a:ext cx="33013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hlinkClick r:id="rId3"/>
              </a:rPr>
              <a:t>https://www.warehouseanywhere.com/resources/45-things-about-reverse-logistics</a:t>
            </a:r>
            <a:r>
              <a:rPr lang="en-PH" sz="1100" dirty="0" smtClean="0">
                <a:hlinkClick r:id="rId3"/>
              </a:rPr>
              <a:t>/</a:t>
            </a:r>
            <a:endParaRPr lang="en-PH" sz="1100" dirty="0" smtClean="0"/>
          </a:p>
          <a:p>
            <a:endParaRPr lang="en-PH" sz="1100" dirty="0"/>
          </a:p>
        </p:txBody>
      </p:sp>
    </p:spTree>
    <p:extLst>
      <p:ext uri="{BB962C8B-B14F-4D97-AF65-F5344CB8AC3E}">
        <p14:creationId xmlns:p14="http://schemas.microsoft.com/office/powerpoint/2010/main" val="345822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6265" y="365125"/>
            <a:ext cx="11115304" cy="13255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GB" b="1" dirty="0">
                <a:solidFill>
                  <a:sysClr val="windowText" lastClr="000000"/>
                </a:solidFill>
              </a:rPr>
              <a:t>INTRODUCTION</a:t>
            </a:r>
            <a:endParaRPr lang="en-PH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132613" y="1825625"/>
            <a:ext cx="752895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Problems</a:t>
            </a:r>
          </a:p>
          <a:p>
            <a:pPr marL="0" indent="0">
              <a:buNone/>
            </a:pPr>
            <a:endParaRPr lang="en-US" sz="320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dirty="0"/>
              <a:t>Misplacement or Lost of </a:t>
            </a:r>
            <a:r>
              <a:rPr lang="en-US" dirty="0" smtClean="0"/>
              <a:t>records.</a:t>
            </a:r>
            <a:endParaRPr lang="en-PH" dirty="0"/>
          </a:p>
          <a:p>
            <a:pPr lvl="1" algn="just">
              <a:buFont typeface="Wingdings" pitchFamily="2" charset="2"/>
              <a:buChar char="Ø"/>
            </a:pPr>
            <a:r>
              <a:rPr lang="en-US" dirty="0"/>
              <a:t>Unreliability of </a:t>
            </a:r>
            <a:r>
              <a:rPr lang="en-US" dirty="0" smtClean="0"/>
              <a:t>documents.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/>
              <a:t>Absence of backup files in case of </a:t>
            </a:r>
            <a:r>
              <a:rPr lang="en-US" dirty="0" smtClean="0"/>
              <a:t>disasters.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/>
              <a:t>I</a:t>
            </a:r>
            <a:r>
              <a:rPr lang="en-US" dirty="0" smtClean="0"/>
              <a:t>nefficiency </a:t>
            </a:r>
            <a:r>
              <a:rPr lang="en-US" dirty="0"/>
              <a:t>of </a:t>
            </a:r>
            <a:r>
              <a:rPr lang="en-US" dirty="0" smtClean="0"/>
              <a:t>workload.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/>
              <a:t>W</a:t>
            </a:r>
            <a:r>
              <a:rPr lang="en-US" dirty="0" smtClean="0"/>
              <a:t>aste </a:t>
            </a:r>
            <a:r>
              <a:rPr lang="en-US" dirty="0"/>
              <a:t>of </a:t>
            </a:r>
            <a:r>
              <a:rPr lang="en-US" dirty="0" smtClean="0"/>
              <a:t>time.</a:t>
            </a:r>
            <a:endParaRPr lang="en-PH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79" y="1911924"/>
            <a:ext cx="3097854" cy="319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9754" y="5153890"/>
            <a:ext cx="33013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hlinkClick r:id="rId3"/>
              </a:rPr>
              <a:t>https://www.warehouseanywhere.com/resources/45-things-about-reverse-logistics</a:t>
            </a:r>
            <a:r>
              <a:rPr lang="en-PH" sz="1100" dirty="0" smtClean="0">
                <a:hlinkClick r:id="rId3"/>
              </a:rPr>
              <a:t>/</a:t>
            </a:r>
            <a:endParaRPr lang="en-PH" sz="1100" dirty="0" smtClean="0"/>
          </a:p>
          <a:p>
            <a:endParaRPr lang="en-PH" sz="1100" dirty="0"/>
          </a:p>
        </p:txBody>
      </p:sp>
    </p:spTree>
    <p:extLst>
      <p:ext uri="{BB962C8B-B14F-4D97-AF65-F5344CB8AC3E}">
        <p14:creationId xmlns:p14="http://schemas.microsoft.com/office/powerpoint/2010/main" val="213316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6265" y="365125"/>
            <a:ext cx="11115304" cy="13255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GB" b="1" dirty="0">
                <a:solidFill>
                  <a:sysClr val="windowText" lastClr="000000"/>
                </a:solidFill>
              </a:rPr>
              <a:t>INTRODUCTION</a:t>
            </a:r>
            <a:endParaRPr lang="en-P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62" y="2253364"/>
            <a:ext cx="3114887" cy="30667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dist="35921" dir="2700000" algn="ctr" rotWithShape="0">
              <a:schemeClr val="bg2"/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049486" y="2253364"/>
            <a:ext cx="7612082" cy="306678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Tech-Trendz Services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Service Management System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proponents propose the development of Tech-Trendz Services, a web-based service management system that features a centralized network all across every departments in a company. This system solves the key problems about data security and data integrity because a centralized network is built around a single server that handles every major process in the system.</a:t>
            </a:r>
            <a:endParaRPr lang="en-PH" sz="24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87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6265" y="365125"/>
            <a:ext cx="11115304" cy="13255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GB" b="1" dirty="0">
                <a:solidFill>
                  <a:sysClr val="windowText" lastClr="000000"/>
                </a:solidFill>
              </a:rPr>
              <a:t>INTRODUCTION</a:t>
            </a:r>
            <a:endParaRPr lang="en-PH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62" y="2253364"/>
            <a:ext cx="3114887" cy="30667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dist="35921" dir="2700000" algn="ctr" rotWithShape="0">
              <a:schemeClr val="bg2"/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049486" y="2253364"/>
            <a:ext cx="7612082" cy="30667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Tech-Trendz Services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Service Management System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2000" dirty="0" smtClean="0">
                <a:solidFill>
                  <a:sysClr val="windowText" lastClr="000000"/>
                </a:solidFill>
              </a:rPr>
              <a:t>Assurance </a:t>
            </a:r>
            <a:r>
              <a:rPr lang="en-US" sz="2000" dirty="0">
                <a:solidFill>
                  <a:sysClr val="windowText" lastClr="000000"/>
                </a:solidFill>
              </a:rPr>
              <a:t>of Data Security and Data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Integrity.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000" dirty="0">
                <a:solidFill>
                  <a:sysClr val="windowText" lastClr="000000"/>
                </a:solidFill>
              </a:rPr>
              <a:t>Generation of reports and requests using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forms.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000" dirty="0">
                <a:solidFill>
                  <a:sysClr val="windowText" lastClr="000000"/>
                </a:solidFill>
              </a:rPr>
              <a:t>Digitalized monitoring of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assets.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000" dirty="0">
                <a:solidFill>
                  <a:sysClr val="windowText" lastClr="000000"/>
                </a:solidFill>
              </a:rPr>
              <a:t>An accurate audit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trail.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000" dirty="0">
                <a:solidFill>
                  <a:sysClr val="windowText" lastClr="000000"/>
                </a:solidFill>
              </a:rPr>
              <a:t>Sort and Search function for quick organization of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records.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000" dirty="0" smtClean="0">
                <a:solidFill>
                  <a:sysClr val="windowText" lastClr="000000"/>
                </a:solidFill>
              </a:rPr>
              <a:t>Real-time </a:t>
            </a:r>
            <a:r>
              <a:rPr lang="en-US" sz="2000" dirty="0">
                <a:solidFill>
                  <a:sysClr val="windowText" lastClr="000000"/>
                </a:solidFill>
              </a:rPr>
              <a:t>notification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function.</a:t>
            </a:r>
            <a:endParaRPr lang="en-US" sz="200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18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6265" y="365125"/>
            <a:ext cx="11115304" cy="13255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</a:rPr>
              <a:t>METHODS</a:t>
            </a: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4" y="2150949"/>
            <a:ext cx="3311420" cy="299561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49486" y="2253364"/>
            <a:ext cx="7612082" cy="3482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AGILE METHODOLOGY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Productivity - </a:t>
            </a: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Around 55% of </a:t>
            </a:r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their respondents </a:t>
            </a: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listed that the reason they use this methodology is </a:t>
            </a:r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they achieved increased productivity in their work. </a:t>
            </a:r>
            <a:endParaRPr lang="en-US" sz="140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0"/>
              </a:spcBef>
              <a:buFont typeface="Wingdings" pitchFamily="2" charset="2"/>
              <a:buChar char="§"/>
            </a:pPr>
            <a:endParaRPr lang="en-US" sz="14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Manage changes - </a:t>
            </a: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The advantage of managing the change of priorities was listed by 64%, and it is one of the most popular ones. </a:t>
            </a:r>
            <a:endParaRPr lang="en-US" sz="140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>
              <a:spcBef>
                <a:spcPts val="0"/>
              </a:spcBef>
              <a:buNone/>
            </a:pPr>
            <a:endParaRPr lang="en-US" sz="140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Software delivery </a:t>
            </a: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- An impressive 75% of the respondents listed accelerated software distribution as their most </a:t>
            </a:r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significant </a:t>
            </a: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reason to use Agile. </a:t>
            </a:r>
            <a:endParaRPr lang="en-US" sz="140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just">
              <a:spcBef>
                <a:spcPts val="0"/>
              </a:spcBef>
              <a:buNone/>
            </a:pPr>
            <a:endParaRPr lang="en-US" sz="140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1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Distributed teams</a:t>
            </a: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- Last but not least, 17% of </a:t>
            </a:r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their respondents </a:t>
            </a: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listed that the reason they chose Agile is to get better at managing the distributed teams. </a:t>
            </a:r>
            <a:endParaRPr lang="en-US" sz="140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0"/>
              </a:spcBef>
              <a:buFont typeface="Wingdings" pitchFamily="2" charset="2"/>
              <a:buChar char="§"/>
            </a:pPr>
            <a:endParaRPr lang="en-US" sz="14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r">
              <a:spcBef>
                <a:spcPts val="0"/>
              </a:spcBef>
              <a:buNone/>
            </a:pP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Source: </a:t>
            </a:r>
            <a:r>
              <a:rPr lang="en-US" sz="14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https://updatedideas.com/agile-methodology</a:t>
            </a:r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/</a:t>
            </a:r>
            <a:endParaRPr lang="en-US" sz="140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r">
              <a:spcBef>
                <a:spcPts val="0"/>
              </a:spcBef>
              <a:buNone/>
            </a:pPr>
            <a:endParaRPr lang="en-US" sz="140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54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6265" y="365125"/>
            <a:ext cx="11115304" cy="13255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</a:rPr>
              <a:t>METHODS</a:t>
            </a: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57" y="1799882"/>
            <a:ext cx="8075221" cy="37537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29432" y="5553598"/>
            <a:ext cx="714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Source: </a:t>
            </a:r>
            <a:r>
              <a:rPr lang="en-US" sz="1400" dirty="0">
                <a:latin typeface="Times New Roman" pitchFamily="18" charset="0"/>
                <a:cs typeface="Times New Roman" pitchFamily="18" charset="0"/>
                <a:hlinkClick r:id="rId3"/>
              </a:rPr>
              <a:t>https://kruschecompany.com/agile-software-development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hlinkClick r:id="rId3"/>
              </a:rPr>
              <a:t>/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PH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76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476499" y="74235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pPr algn="ctr"/>
            <a:r>
              <a:rPr lang="en-GB" sz="5400" b="1" dirty="0" smtClean="0">
                <a:solidFill>
                  <a:sysClr val="windowText" lastClr="000000"/>
                </a:solidFill>
              </a:rPr>
              <a:t>SERVICE MANAGEMENT SYSTEM - LOGISTICS</a:t>
            </a:r>
            <a:endParaRPr lang="en-GB" sz="5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500249" y="3293279"/>
            <a:ext cx="9144000" cy="238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30F4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GB" b="1" dirty="0" smtClean="0">
                <a:solidFill>
                  <a:sysClr val="windowText" lastClr="000000"/>
                </a:solidFill>
              </a:rPr>
              <a:t>FRIDALYN T. LESIGUES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GB" sz="1600" b="1" dirty="0" smtClean="0">
                <a:solidFill>
                  <a:sysClr val="windowText" lastClr="000000"/>
                </a:solidFill>
              </a:rPr>
              <a:t>Presenter</a:t>
            </a:r>
          </a:p>
          <a:p>
            <a:pPr marL="0" indent="0" algn="ctr">
              <a:spcBef>
                <a:spcPts val="0"/>
              </a:spcBef>
              <a:buNone/>
            </a:pPr>
            <a:endParaRPr lang="en-GB" sz="1600" b="1" dirty="0" smtClean="0">
              <a:solidFill>
                <a:sysClr val="windowText" lastClr="000000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1600" b="1" dirty="0" smtClean="0">
                <a:solidFill>
                  <a:sysClr val="windowText" lastClr="000000"/>
                </a:solidFill>
              </a:rPr>
              <a:t>Marc Julius M. Barcinal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GB" sz="1600" b="1" dirty="0" smtClean="0">
                <a:solidFill>
                  <a:sysClr val="windowText" lastClr="000000"/>
                </a:solidFill>
              </a:rPr>
              <a:t>Eunique Lambert L. Malang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GB" sz="1600" b="1" dirty="0" smtClean="0">
                <a:solidFill>
                  <a:sysClr val="windowText" lastClr="000000"/>
                </a:solidFill>
              </a:rPr>
              <a:t>Ronalyn M. Ramos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GB" sz="1600" b="1" dirty="0" smtClean="0">
                <a:solidFill>
                  <a:sysClr val="windowText" lastClr="000000"/>
                </a:solidFill>
              </a:rPr>
              <a:t>Romel B. Cabiling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GB" sz="1600" b="1" dirty="0" smtClean="0">
                <a:solidFill>
                  <a:sysClr val="windowText" lastClr="000000"/>
                </a:solidFill>
              </a:rPr>
              <a:t>Members</a:t>
            </a:r>
            <a:endParaRPr lang="en-GB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Minus 10"/>
          <p:cNvSpPr/>
          <p:nvPr/>
        </p:nvSpPr>
        <p:spPr>
          <a:xfrm>
            <a:off x="4108874" y="3671267"/>
            <a:ext cx="3847605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ysClr val="windowText" lastClr="000000"/>
              </a:solidFill>
            </a:endParaRPr>
          </a:p>
        </p:txBody>
      </p:sp>
      <p:sp>
        <p:nvSpPr>
          <p:cNvPr id="12" name="Minus 11"/>
          <p:cNvSpPr/>
          <p:nvPr/>
        </p:nvSpPr>
        <p:spPr>
          <a:xfrm>
            <a:off x="4880748" y="5034954"/>
            <a:ext cx="2327553" cy="4571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66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302</Words>
  <Application>Microsoft Office PowerPoint</Application>
  <PresentationFormat>Custom</PresentationFormat>
  <Paragraphs>68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SERVICE MANAGEMENT SYSTEM - LOGISTICS</vt:lpstr>
      <vt:lpstr>INTRODUCTION</vt:lpstr>
      <vt:lpstr>INTRODUCTION</vt:lpstr>
      <vt:lpstr>INTRODUCTION</vt:lpstr>
      <vt:lpstr>INTRODUCTION</vt:lpstr>
      <vt:lpstr>INTRODUCTION</vt:lpstr>
      <vt:lpstr>METHODS</vt:lpstr>
      <vt:lpstr>METHODS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Joenel Carlos</dc:creator>
  <cp:lastModifiedBy>CryotoJack</cp:lastModifiedBy>
  <cp:revision>36</cp:revision>
  <dcterms:created xsi:type="dcterms:W3CDTF">2019-11-18T07:04:00Z</dcterms:created>
  <dcterms:modified xsi:type="dcterms:W3CDTF">2022-06-07T02:50:17Z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