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65" r:id="rId2"/>
    <p:sldId id="324" r:id="rId3"/>
    <p:sldId id="310" r:id="rId4"/>
    <p:sldId id="323" r:id="rId5"/>
    <p:sldId id="320" r:id="rId6"/>
    <p:sldId id="321" r:id="rId7"/>
    <p:sldId id="322" r:id="rId8"/>
    <p:sldId id="325" r:id="rId9"/>
    <p:sldId id="326" r:id="rId10"/>
    <p:sldId id="327" r:id="rId11"/>
    <p:sldId id="328"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3" autoAdjust="0"/>
    <p:restoredTop sz="94629" autoAdjust="0"/>
  </p:normalViewPr>
  <p:slideViewPr>
    <p:cSldViewPr showGuides="1">
      <p:cViewPr>
        <p:scale>
          <a:sx n="80" d="100"/>
          <a:sy n="80" d="100"/>
        </p:scale>
        <p:origin x="-84" y="-720"/>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5/26/2022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5/26/2022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19827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162" y="1752602"/>
            <a:ext cx="1036050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162" y="3611607"/>
            <a:ext cx="10360501"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8" y="4953000"/>
            <a:ext cx="12193844"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5/26/2022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1481330"/>
            <a:ext cx="10969943"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2974" y="274641"/>
            <a:ext cx="2369343"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274641"/>
            <a:ext cx="8430604"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dirty="0"/>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2917" y="1059712"/>
            <a:ext cx="10360501"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8922" y="2931712"/>
            <a:ext cx="6094413"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5" name="Footer Placeholder 4"/>
          <p:cNvSpPr>
            <a:spLocks noGrp="1"/>
          </p:cNvSpPr>
          <p:nvPr>
            <p:ph type="ftr" sz="quarter" idx="11"/>
          </p:nvPr>
        </p:nvSpPr>
        <p:spPr/>
        <p:txBody>
          <a:bodyPr/>
          <a:lstStyle>
            <a:extLst/>
          </a:lstStyle>
          <a:p>
            <a:endParaRPr lang="en-PH" dirty="0"/>
          </a:p>
        </p:txBody>
      </p:sp>
      <p:sp>
        <p:nvSpPr>
          <p:cNvPr id="6" name="Slide Number Placeholder 5"/>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7" name="Chevron 6"/>
          <p:cNvSpPr/>
          <p:nvPr/>
        </p:nvSpPr>
        <p:spPr>
          <a:xfrm>
            <a:off x="4847644" y="3005472"/>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599154" y="3005472"/>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481329"/>
            <a:ext cx="5383398"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5986" y="1481329"/>
            <a:ext cx="5383398"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6" name="Footer Placeholder 5"/>
          <p:cNvSpPr>
            <a:spLocks noGrp="1"/>
          </p:cNvSpPr>
          <p:nvPr>
            <p:ph type="ftr" sz="quarter" idx="11"/>
          </p:nvPr>
        </p:nvSpPr>
        <p:spPr/>
        <p:txBody>
          <a:bodyPr/>
          <a:lstStyle>
            <a:extLst/>
          </a:lstStyle>
          <a:p>
            <a:endParaRPr lang="en-PH" dirty="0"/>
          </a:p>
        </p:txBody>
      </p:sp>
      <p:sp>
        <p:nvSpPr>
          <p:cNvPr id="7" name="Slide Number Placeholder 6"/>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3050"/>
            <a:ext cx="10969943"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441" y="5410200"/>
            <a:ext cx="5385514"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1756" y="5410200"/>
            <a:ext cx="538763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441" y="1444295"/>
            <a:ext cx="5385514"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1754" y="1444295"/>
            <a:ext cx="5387630"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8" name="Footer Placeholder 7"/>
          <p:cNvSpPr>
            <a:spLocks noGrp="1"/>
          </p:cNvSpPr>
          <p:nvPr>
            <p:ph type="ftr" sz="quarter" idx="11"/>
          </p:nvPr>
        </p:nvSpPr>
        <p:spPr/>
        <p:txBody>
          <a:bodyPr/>
          <a:lstStyle>
            <a:extLst/>
          </a:lstStyle>
          <a:p>
            <a:endParaRPr lang="en-PH" dirty="0"/>
          </a:p>
        </p:txBody>
      </p:sp>
      <p:sp>
        <p:nvSpPr>
          <p:cNvPr id="9" name="Slide Number Placeholder 8"/>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4" name="Footer Placeholder 3"/>
          <p:cNvSpPr>
            <a:spLocks noGrp="1"/>
          </p:cNvSpPr>
          <p:nvPr>
            <p:ph type="ftr" sz="quarter" idx="11"/>
          </p:nvPr>
        </p:nvSpPr>
        <p:spPr/>
        <p:txBody>
          <a:bodyPr/>
          <a:lstStyle>
            <a:extLst/>
          </a:lstStyle>
          <a:p>
            <a:endParaRPr lang="en-PH"/>
          </a:p>
        </p:txBody>
      </p:sp>
      <p:sp>
        <p:nvSpPr>
          <p:cNvPr id="5" name="Slide Number Placeholder 4"/>
          <p:cNvSpPr>
            <a:spLocks noGrp="1"/>
          </p:cNvSpPr>
          <p:nvPr>
            <p:ph type="sldNum" sz="quarter" idx="12"/>
          </p:nvPr>
        </p:nvSpPr>
        <p:spPr/>
        <p:txBody>
          <a:bodyPr/>
          <a:lstStyle>
            <a:extLst/>
          </a:lstStyle>
          <a:p>
            <a:fld id="{2A013F82-EE5E-44EE-A61D-E31C6657F26F}" type="slidenum">
              <a:rPr lang="en-PH" smtClean="0"/>
              <a:t>‹#›</a:t>
            </a:fld>
            <a:endParaRPr lang="en-PH"/>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3F41C87-7AD9-4845-A077-840E4A0F3F06}" type="datetimeFigureOut">
              <a:rPr lang="en-US" smtClean="0"/>
              <a:t>5/26/2022</a:t>
            </a:fld>
            <a:endParaRPr lang="en-US"/>
          </a:p>
        </p:txBody>
      </p:sp>
      <p:sp>
        <p:nvSpPr>
          <p:cNvPr id="3" name="Footer Placeholder 2"/>
          <p:cNvSpPr>
            <a:spLocks noGrp="1"/>
          </p:cNvSpPr>
          <p:nvPr>
            <p:ph type="ftr" sz="quarter" idx="11"/>
          </p:nvPr>
        </p:nvSpPr>
        <p:spPr/>
        <p:txBody>
          <a:bodyPr/>
          <a:lstStyle>
            <a:extLst/>
          </a:lstStyle>
          <a:p>
            <a:endParaRPr lang="en-PH"/>
          </a:p>
        </p:txBody>
      </p:sp>
      <p:sp>
        <p:nvSpPr>
          <p:cNvPr id="4" name="Slide Number Placeholder 3"/>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8883" y="4876800"/>
            <a:ext cx="9973103"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1265" y="5355102"/>
            <a:ext cx="529807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8882" y="274320"/>
            <a:ext cx="9970459"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7040" y="6407944"/>
            <a:ext cx="2559653" cy="365760"/>
          </a:xfrm>
        </p:spPr>
        <p:txBody>
          <a:bodyPr/>
          <a:lstStyle>
            <a:extLst/>
          </a:lstStyle>
          <a:p>
            <a:fld id="{03F41C87-7AD9-4845-A077-840E4A0F3F06}" type="datetimeFigureOut">
              <a:rPr lang="en-US" smtClean="0"/>
              <a:t>5/26/2022</a:t>
            </a:fld>
            <a:endParaRPr lang="en-US"/>
          </a:p>
        </p:txBody>
      </p:sp>
      <p:sp>
        <p:nvSpPr>
          <p:cNvPr id="6" name="Footer Placeholder 5"/>
          <p:cNvSpPr>
            <a:spLocks noGrp="1"/>
          </p:cNvSpPr>
          <p:nvPr>
            <p:ph type="ftr" sz="quarter" idx="11"/>
          </p:nvPr>
        </p:nvSpPr>
        <p:spPr/>
        <p:txBody>
          <a:bodyPr/>
          <a:lstStyle>
            <a:extLst/>
          </a:lstStyle>
          <a:p>
            <a:endParaRPr lang="en-PH"/>
          </a:p>
        </p:txBody>
      </p:sp>
      <p:sp>
        <p:nvSpPr>
          <p:cNvPr id="7" name="Slide Number Placeholder 6"/>
          <p:cNvSpPr>
            <a:spLocks noGrp="1"/>
          </p:cNvSpPr>
          <p:nvPr>
            <p:ph type="sldNum" sz="quarter" idx="12"/>
          </p:nvPr>
        </p:nvSpPr>
        <p:spPr/>
        <p:txBody>
          <a:bodyPr/>
          <a:lstStyle>
            <a:extLst/>
          </a:lstStyle>
          <a:p>
            <a:fld id="{2A013F82-EE5E-44EE-A61D-E31C6657F26F}" type="slidenum">
              <a:rPr lang="en-PH" smtClean="0"/>
              <a:t>‹#›</a:t>
            </a:fld>
            <a:endParaRPr lang="en-PH"/>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246" y="5443402"/>
            <a:ext cx="9547913"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21" y="189968"/>
            <a:ext cx="11579384"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3F41C87-7AD9-4845-A077-840E4A0F3F06}" type="datetimeFigureOut">
              <a:rPr lang="en-US" smtClean="0"/>
              <a:pPr/>
              <a:t>5/26/2022</a:t>
            </a:fld>
            <a:endParaRPr lang="en-US"/>
          </a:p>
        </p:txBody>
      </p:sp>
      <p:sp>
        <p:nvSpPr>
          <p:cNvPr id="6" name="Footer Placeholder 5"/>
          <p:cNvSpPr>
            <a:spLocks noGrp="1"/>
          </p:cNvSpPr>
          <p:nvPr>
            <p:ph type="ftr" sz="quarter" idx="11"/>
          </p:nvPr>
        </p:nvSpPr>
        <p:spPr>
          <a:xfrm>
            <a:off x="5838576" y="6407945"/>
            <a:ext cx="3133425" cy="365125"/>
          </a:xfrm>
        </p:spPr>
        <p:txBody>
          <a:bodyPr/>
          <a:lstStyle>
            <a:lvl1pPr>
              <a:defRPr>
                <a:solidFill>
                  <a:schemeClr val="tx1"/>
                </a:solidFill>
              </a:defRPr>
            </a:lvl1pPr>
            <a:extLst/>
          </a:lstStyle>
          <a:p>
            <a:endParaRPr lang="en-PH"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A013F82-EE5E-44EE-A61D-E31C6657F26F}" type="slidenum">
              <a:rPr lang="en-PH" smtClean="0"/>
              <a:pPr/>
              <a:t>‹#›</a:t>
            </a:fld>
            <a:endParaRPr lang="en-PH"/>
          </a:p>
        </p:txBody>
      </p:sp>
      <p:sp>
        <p:nvSpPr>
          <p:cNvPr id="2" name="Title 1"/>
          <p:cNvSpPr>
            <a:spLocks noGrp="1"/>
          </p:cNvSpPr>
          <p:nvPr>
            <p:ph type="title"/>
          </p:nvPr>
        </p:nvSpPr>
        <p:spPr>
          <a:xfrm>
            <a:off x="304720" y="4865122"/>
            <a:ext cx="10764439"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524" y="5944936"/>
            <a:ext cx="658578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455" y="5939011"/>
            <a:ext cx="4919320"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4" y="5791253"/>
            <a:ext cx="4535237"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2" y="5787739"/>
            <a:ext cx="4539496"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49141" y="4988440"/>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0651" y="4988440"/>
            <a:ext cx="24377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524" y="5944936"/>
            <a:ext cx="658578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455" y="5939011"/>
            <a:ext cx="4919320"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4" y="5791253"/>
            <a:ext cx="4535237"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2" y="5787739"/>
            <a:ext cx="4539496"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441" y="274638"/>
            <a:ext cx="10969943"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441" y="1481329"/>
            <a:ext cx="10969943"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7040" y="6407944"/>
            <a:ext cx="2559653" cy="365760"/>
          </a:xfrm>
          <a:prstGeom prst="rect">
            <a:avLst/>
          </a:prstGeom>
        </p:spPr>
        <p:txBody>
          <a:bodyPr vert="horz" anchor="b"/>
          <a:lstStyle>
            <a:lvl1pPr algn="l" eaLnBrk="1" latinLnBrk="0" hangingPunct="1">
              <a:defRPr kumimoji="0" sz="1000">
                <a:solidFill>
                  <a:schemeClr val="tx1"/>
                </a:solidFill>
              </a:defRPr>
            </a:lvl1pPr>
            <a:extLst/>
          </a:lstStyle>
          <a:p>
            <a:fld id="{03F41C87-7AD9-4845-A077-840E4A0F3F06}" type="datetimeFigureOut">
              <a:rPr lang="en-US" smtClean="0"/>
              <a:pPr/>
              <a:t>5/26/2022</a:t>
            </a:fld>
            <a:endParaRPr lang="en-US"/>
          </a:p>
        </p:txBody>
      </p:sp>
      <p:sp>
        <p:nvSpPr>
          <p:cNvPr id="22" name="Footer Placeholder 21"/>
          <p:cNvSpPr>
            <a:spLocks noGrp="1"/>
          </p:cNvSpPr>
          <p:nvPr>
            <p:ph type="ftr" sz="quarter" idx="3"/>
          </p:nvPr>
        </p:nvSpPr>
        <p:spPr>
          <a:xfrm>
            <a:off x="5838576" y="6407945"/>
            <a:ext cx="3133425"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6693" y="6407945"/>
            <a:ext cx="487553" cy="365125"/>
          </a:xfrm>
          <a:prstGeom prst="rect">
            <a:avLst/>
          </a:prstGeom>
        </p:spPr>
        <p:txBody>
          <a:bodyPr vert="horz" anchor="b"/>
          <a:lstStyle>
            <a:lvl1pPr algn="r" eaLnBrk="1" latinLnBrk="0" hangingPunct="1">
              <a:defRPr kumimoji="0" sz="1000" b="0">
                <a:solidFill>
                  <a:schemeClr val="tx1"/>
                </a:solidFill>
              </a:defRPr>
            </a:lvl1pPr>
            <a:extLst/>
          </a:lstStyle>
          <a:p>
            <a:fld id="{2A013F82-EE5E-44EE-A61D-E31C6657F2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7013" y="1981200"/>
            <a:ext cx="11734798" cy="1676400"/>
          </a:xfrm>
        </p:spPr>
        <p:txBody>
          <a:bodyPr>
            <a:normAutofit fontScale="90000"/>
          </a:bodyPr>
          <a:lstStyle/>
          <a:p>
            <a:r>
              <a:rPr lang="en-US" sz="6600" b="1" dirty="0"/>
              <a:t>SERVICE MANAGEMENT SYSTEM</a:t>
            </a:r>
            <a:br>
              <a:rPr lang="en-US" sz="6600" b="1" dirty="0"/>
            </a:br>
            <a:r>
              <a:rPr lang="en-US" sz="6600" b="1" dirty="0" smtClean="0"/>
              <a:t>LOGISTIC</a:t>
            </a:r>
            <a:endParaRPr lang="en-US" b="1" dirty="0"/>
          </a:p>
        </p:txBody>
      </p:sp>
      <p:sp>
        <p:nvSpPr>
          <p:cNvPr id="4" name="Subtitle 3"/>
          <p:cNvSpPr>
            <a:spLocks noGrp="1"/>
          </p:cNvSpPr>
          <p:nvPr>
            <p:ph type="subTitle" idx="1"/>
          </p:nvPr>
        </p:nvSpPr>
        <p:spPr>
          <a:xfrm>
            <a:off x="-1588" y="3886200"/>
            <a:ext cx="8229600" cy="1219200"/>
          </a:xfrm>
        </p:spPr>
        <p:txBody>
          <a:bodyPr>
            <a:normAutofit lnSpcReduction="10000"/>
          </a:bodyPr>
          <a:lstStyle/>
          <a:p>
            <a:r>
              <a:rPr lang="en-US" sz="2000" i="0" dirty="0">
                <a:effectLst/>
                <a:latin typeface="Arial" panose="020B0604020202020204" pitchFamily="34" charset="0"/>
                <a:cs typeface="Arial" panose="020B0604020202020204" pitchFamily="34" charset="0"/>
              </a:rPr>
              <a:t>(PROCUREMENT, WAREHOUSING, ASSET MANAGEMENT, PROJECT MANAGEMENT, VENDOR PORTAL, FLEET MANAGEMENT, AUDIT MANAGEMENT, VEHICLE RESERVATION, MRO)</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674203"/>
            <a:ext cx="3124200" cy="718466"/>
          </a:xfrm>
          <a:prstGeom prst="rect">
            <a:avLst/>
          </a:prstGeom>
        </p:spPr>
        <p:txBody>
          <a:bodyPr wrap="square">
            <a:spAutoFit/>
          </a:bodyPr>
          <a:lstStyle/>
          <a:p>
            <a:pPr lvl="0">
              <a:lnSpc>
                <a:spcPct val="200000"/>
              </a:lnSpc>
            </a:pPr>
            <a:r>
              <a:rPr lang="en-US" sz="2400" b="1" dirty="0" smtClean="0">
                <a:solidFill>
                  <a:prstClr val="black"/>
                </a:solidFill>
                <a:latin typeface="Times New Roman" pitchFamily="18" charset="0"/>
                <a:cs typeface="Times New Roman" pitchFamily="18" charset="0"/>
              </a:rPr>
              <a:t>Auditing Process</a:t>
            </a:r>
            <a:endParaRPr lang="en-PH" sz="2400" b="1" dirty="0">
              <a:solidFill>
                <a:prstClr val="black"/>
              </a:solidFill>
              <a:latin typeface="Times New Roman" pitchFamily="18" charset="0"/>
              <a:cs typeface="Times New Roman" pitchFamily="18" charset="0"/>
            </a:endParaRPr>
          </a:p>
        </p:txBody>
      </p:sp>
      <p:sp>
        <p:nvSpPr>
          <p:cNvPr id="3" name="Rectangle 2"/>
          <p:cNvSpPr/>
          <p:nvPr/>
        </p:nvSpPr>
        <p:spPr>
          <a:xfrm>
            <a:off x="5555647" y="1938010"/>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Audit Management</a:t>
            </a:r>
            <a:endParaRPr lang="en-PH" sz="1100" dirty="0"/>
          </a:p>
        </p:txBody>
      </p:sp>
      <p:sp>
        <p:nvSpPr>
          <p:cNvPr id="4" name="Rectangle 3"/>
          <p:cNvSpPr/>
          <p:nvPr/>
        </p:nvSpPr>
        <p:spPr>
          <a:xfrm>
            <a:off x="5555646" y="3810000"/>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Warehousing</a:t>
            </a:r>
            <a:endParaRPr lang="en-PH" sz="1100" dirty="0"/>
          </a:p>
        </p:txBody>
      </p:sp>
      <p:sp>
        <p:nvSpPr>
          <p:cNvPr id="5" name="Rectangle 4"/>
          <p:cNvSpPr/>
          <p:nvPr/>
        </p:nvSpPr>
        <p:spPr>
          <a:xfrm>
            <a:off x="8197725" y="1938010"/>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Asset Management</a:t>
            </a:r>
            <a:endParaRPr lang="en-PH" sz="1100" dirty="0"/>
          </a:p>
        </p:txBody>
      </p:sp>
      <p:cxnSp>
        <p:nvCxnSpPr>
          <p:cNvPr id="7" name="Straight Arrow Connector 6"/>
          <p:cNvCxnSpPr/>
          <p:nvPr/>
        </p:nvCxnSpPr>
        <p:spPr>
          <a:xfrm flipH="1">
            <a:off x="5865812" y="2471410"/>
            <a:ext cx="1" cy="1338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51412" y="2895600"/>
            <a:ext cx="982083" cy="430887"/>
          </a:xfrm>
          <a:prstGeom prst="rect">
            <a:avLst/>
          </a:prstGeom>
          <a:noFill/>
        </p:spPr>
        <p:txBody>
          <a:bodyPr wrap="square" rtlCol="0">
            <a:spAutoFit/>
          </a:bodyPr>
          <a:lstStyle/>
          <a:p>
            <a:pPr algn="ctr"/>
            <a:r>
              <a:rPr lang="en-US" sz="1100" dirty="0" smtClean="0"/>
              <a:t>Inventory Request</a:t>
            </a:r>
            <a:endParaRPr lang="en-PH" sz="1100" dirty="0"/>
          </a:p>
        </p:txBody>
      </p:sp>
      <p:cxnSp>
        <p:nvCxnSpPr>
          <p:cNvPr id="13" name="Straight Arrow Connector 12"/>
          <p:cNvCxnSpPr/>
          <p:nvPr/>
        </p:nvCxnSpPr>
        <p:spPr>
          <a:xfrm flipV="1">
            <a:off x="6399211" y="2471410"/>
            <a:ext cx="1" cy="1338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20385" y="2895600"/>
            <a:ext cx="982083" cy="430887"/>
          </a:xfrm>
          <a:prstGeom prst="rect">
            <a:avLst/>
          </a:prstGeom>
          <a:noFill/>
        </p:spPr>
        <p:txBody>
          <a:bodyPr wrap="square" rtlCol="0">
            <a:spAutoFit/>
          </a:bodyPr>
          <a:lstStyle/>
          <a:p>
            <a:pPr algn="ctr"/>
            <a:r>
              <a:rPr lang="en-US" sz="1100" dirty="0" smtClean="0"/>
              <a:t>Inventory Report</a:t>
            </a:r>
            <a:endParaRPr lang="en-PH" sz="1100" dirty="0"/>
          </a:p>
        </p:txBody>
      </p:sp>
      <p:cxnSp>
        <p:nvCxnSpPr>
          <p:cNvPr id="16" name="Straight Arrow Connector 15"/>
          <p:cNvCxnSpPr/>
          <p:nvPr/>
        </p:nvCxnSpPr>
        <p:spPr>
          <a:xfrm>
            <a:off x="6707162" y="2057400"/>
            <a:ext cx="1490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07161" y="1626513"/>
            <a:ext cx="1476526" cy="430887"/>
          </a:xfrm>
          <a:prstGeom prst="rect">
            <a:avLst/>
          </a:prstGeom>
          <a:noFill/>
        </p:spPr>
        <p:txBody>
          <a:bodyPr wrap="square" rtlCol="0">
            <a:spAutoFit/>
          </a:bodyPr>
          <a:lstStyle/>
          <a:p>
            <a:pPr algn="ctr"/>
            <a:r>
              <a:rPr lang="en-US" sz="1100" dirty="0" smtClean="0"/>
              <a:t>Asset Audit Request</a:t>
            </a:r>
            <a:endParaRPr lang="en-PH" sz="1100" dirty="0"/>
          </a:p>
        </p:txBody>
      </p:sp>
      <p:cxnSp>
        <p:nvCxnSpPr>
          <p:cNvPr id="20" name="Straight Arrow Connector 19"/>
          <p:cNvCxnSpPr/>
          <p:nvPr/>
        </p:nvCxnSpPr>
        <p:spPr>
          <a:xfrm flipH="1">
            <a:off x="6707162" y="2362200"/>
            <a:ext cx="1490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21199" y="2351159"/>
            <a:ext cx="1476526" cy="261610"/>
          </a:xfrm>
          <a:prstGeom prst="rect">
            <a:avLst/>
          </a:prstGeom>
          <a:noFill/>
        </p:spPr>
        <p:txBody>
          <a:bodyPr wrap="square" rtlCol="0">
            <a:spAutoFit/>
          </a:bodyPr>
          <a:lstStyle/>
          <a:p>
            <a:pPr algn="ctr"/>
            <a:r>
              <a:rPr lang="en-US" sz="1100" dirty="0" smtClean="0"/>
              <a:t>Assets Report</a:t>
            </a:r>
            <a:endParaRPr lang="en-PH" sz="1100" dirty="0"/>
          </a:p>
        </p:txBody>
      </p:sp>
    </p:spTree>
    <p:extLst>
      <p:ext uri="{BB962C8B-B14F-4D97-AF65-F5344CB8AC3E}">
        <p14:creationId xmlns:p14="http://schemas.microsoft.com/office/powerpoint/2010/main" val="35973133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16" presetClass="entr" presetSubtype="21"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16" presetClass="entr" presetSubtype="21"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arn(inVertical)">
                                      <p:cBhvr>
                                        <p:cTn id="44" dur="500"/>
                                        <p:tgtEl>
                                          <p:spTgt spid="16"/>
                                        </p:tgtEl>
                                      </p:cBhvr>
                                    </p:animEffect>
                                  </p:childTnLst>
                                </p:cTn>
                              </p:par>
                            </p:childTnLst>
                          </p:cTn>
                        </p:par>
                        <p:par>
                          <p:cTn id="45" fill="hold">
                            <p:stCondLst>
                              <p:cond delay="1500"/>
                            </p:stCondLst>
                            <p:childTnLst>
                              <p:par>
                                <p:cTn id="46" presetID="42" presetClass="entr" presetSubtype="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par>
                          <p:cTn id="58" fill="hold">
                            <p:stCondLst>
                              <p:cond delay="1000"/>
                            </p:stCondLst>
                            <p:childTnLst>
                              <p:par>
                                <p:cTn id="59" presetID="16" presetClass="entr" presetSubtype="21" fill="hold" grpId="0"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arn(inVertical)">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1" grpId="0"/>
      <p:bldP spid="14" grpId="0"/>
      <p:bldP spid="18"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5412" y="2438400"/>
            <a:ext cx="7315200" cy="1107996"/>
          </a:xfrm>
          <a:prstGeom prst="rect">
            <a:avLst/>
          </a:prstGeom>
          <a:noFill/>
        </p:spPr>
        <p:txBody>
          <a:bodyPr wrap="square" rtlCol="0">
            <a:spAutoFit/>
          </a:bodyPr>
          <a:lstStyle/>
          <a:p>
            <a:r>
              <a:rPr lang="en-US" sz="6600" dirty="0" smtClean="0">
                <a:latin typeface="Bernard MT Condensed" pitchFamily="18" charset="0"/>
              </a:rPr>
              <a:t>Thank You so much</a:t>
            </a:r>
            <a:endParaRPr lang="en-PH" sz="6600" dirty="0">
              <a:latin typeface="Bernard MT Condensed" pitchFamily="18" charset="0"/>
            </a:endParaRPr>
          </a:p>
        </p:txBody>
      </p:sp>
    </p:spTree>
    <p:extLst>
      <p:ext uri="{BB962C8B-B14F-4D97-AF65-F5344CB8AC3E}">
        <p14:creationId xmlns:p14="http://schemas.microsoft.com/office/powerpoint/2010/main" val="246949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5612" y="361208"/>
            <a:ext cx="11201400" cy="2057400"/>
          </a:xfrm>
          <a:prstGeom prst="rect">
            <a:avLst/>
          </a:prstGeom>
        </p:spPr>
        <p:txBody>
          <a:bodyPr>
            <a:normAutofit fontScale="92500" lnSpcReduction="1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7200" dirty="0" smtClean="0"/>
              <a:t>SERVICE MANAGEMENT SYSTEM</a:t>
            </a:r>
            <a:endParaRPr lang="en-US" sz="7200" dirty="0"/>
          </a:p>
        </p:txBody>
      </p:sp>
      <p:sp>
        <p:nvSpPr>
          <p:cNvPr id="3" name="TextBox 2"/>
          <p:cNvSpPr txBox="1"/>
          <p:nvPr/>
        </p:nvSpPr>
        <p:spPr>
          <a:xfrm>
            <a:off x="722312" y="2398816"/>
            <a:ext cx="10629900" cy="2308324"/>
          </a:xfrm>
          <a:prstGeom prst="rect">
            <a:avLst/>
          </a:prstGeom>
          <a:noFill/>
        </p:spPr>
        <p:txBody>
          <a:bodyPr wrap="square" rtlCol="0">
            <a:spAutoFit/>
          </a:bodyPr>
          <a:lstStyle/>
          <a:p>
            <a:pPr>
              <a:lnSpc>
                <a:spcPct val="200000"/>
              </a:lnSpc>
            </a:pPr>
            <a:r>
              <a:rPr lang="en-US" dirty="0" smtClean="0"/>
              <a:t>	The </a:t>
            </a:r>
            <a:r>
              <a:rPr lang="en-US" dirty="0"/>
              <a:t>Service Management System is a huge modular system that covers almost all aspects of a service-oriented corporation. In order to have a service-management mindset, an organization must understand the level of process maturity required to become a service-oriented corporation.</a:t>
            </a:r>
            <a:endParaRPr lang="en-PH" dirty="0"/>
          </a:p>
        </p:txBody>
      </p:sp>
    </p:spTree>
    <p:extLst>
      <p:ext uri="{BB962C8B-B14F-4D97-AF65-F5344CB8AC3E}">
        <p14:creationId xmlns:p14="http://schemas.microsoft.com/office/powerpoint/2010/main" val="40714452"/>
      </p:ext>
    </p:extLst>
  </p:cSld>
  <p:clrMapOvr>
    <a:masterClrMapping/>
  </p:clrMapOvr>
  <mc:AlternateContent xmlns:mc="http://schemas.openxmlformats.org/markup-compatibility/2006">
    <mc:Choice xmlns:p14="http://schemas.microsoft.com/office/powerpoint/2010/main" Requires="p14">
      <p:transition spd="slow" p14:dur="150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6" presetClass="entr" presetSubtype="0" fill="hold" grpId="0" nodeType="withEffect">
                                  <p:stCondLst>
                                    <p:cond delay="100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812" y="228600"/>
            <a:ext cx="8839200" cy="2057400"/>
          </a:xfrm>
        </p:spPr>
        <p:txBody>
          <a:bodyPr>
            <a:normAutofit/>
          </a:bodyPr>
          <a:lstStyle/>
          <a:p>
            <a:r>
              <a:rPr lang="en-US" sz="7200" b="1" dirty="0"/>
              <a:t>LOGISTIC SYSTEM</a:t>
            </a:r>
          </a:p>
        </p:txBody>
      </p:sp>
      <p:sp>
        <p:nvSpPr>
          <p:cNvPr id="3" name="TextBox 2"/>
          <p:cNvSpPr txBox="1"/>
          <p:nvPr/>
        </p:nvSpPr>
        <p:spPr>
          <a:xfrm>
            <a:off x="1217612" y="2209800"/>
            <a:ext cx="9982200" cy="2862322"/>
          </a:xfrm>
          <a:prstGeom prst="rect">
            <a:avLst/>
          </a:prstGeom>
          <a:noFill/>
        </p:spPr>
        <p:txBody>
          <a:bodyPr wrap="square" rtlCol="0">
            <a:spAutoFit/>
          </a:bodyPr>
          <a:lstStyle/>
          <a:p>
            <a:pPr>
              <a:lnSpc>
                <a:spcPct val="200000"/>
              </a:lnSpc>
            </a:pPr>
            <a:r>
              <a:rPr lang="en-US" dirty="0" smtClean="0"/>
              <a:t>	Logistics </a:t>
            </a:r>
            <a:r>
              <a:rPr lang="en-US" dirty="0"/>
              <a:t>is the detailed process of planning and carrying out an operation. When it comes to business, that process refers to the flow of work from beginning to conclusion in order to meet customer and organizational expectations. Logistic Management assists the company in lowering costs and managing customer service more effectively.</a:t>
            </a:r>
            <a:endParaRPr lang="en-PH" dirty="0"/>
          </a:p>
        </p:txBody>
      </p:sp>
    </p:spTree>
    <p:extLst>
      <p:ext uri="{BB962C8B-B14F-4D97-AF65-F5344CB8AC3E}">
        <p14:creationId xmlns:p14="http://schemas.microsoft.com/office/powerpoint/2010/main" val="21391325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42"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379412" y="152400"/>
            <a:ext cx="10896600" cy="2057400"/>
          </a:xfrm>
        </p:spPr>
        <p:txBody>
          <a:bodyPr>
            <a:normAutofit/>
          </a:bodyPr>
          <a:lstStyle/>
          <a:p>
            <a:r>
              <a:rPr lang="en-US" sz="7200" b="1" dirty="0" smtClean="0"/>
              <a:t>GOALS AND OBJECTIVES</a:t>
            </a:r>
            <a:endParaRPr lang="en-US" sz="7200" b="1" dirty="0"/>
          </a:p>
        </p:txBody>
      </p:sp>
      <p:sp>
        <p:nvSpPr>
          <p:cNvPr id="5" name="TextBox 4"/>
          <p:cNvSpPr txBox="1"/>
          <p:nvPr/>
        </p:nvSpPr>
        <p:spPr>
          <a:xfrm>
            <a:off x="3884612" y="2362200"/>
            <a:ext cx="5486400" cy="2554545"/>
          </a:xfrm>
          <a:prstGeom prst="rect">
            <a:avLst/>
          </a:prstGeom>
          <a:noFill/>
        </p:spPr>
        <p:txBody>
          <a:bodyPr wrap="square" rtlCol="0">
            <a:spAutoFit/>
          </a:bodyPr>
          <a:lstStyle/>
          <a:p>
            <a:pPr marL="285750" indent="-285750">
              <a:lnSpc>
                <a:spcPct val="200000"/>
              </a:lnSpc>
              <a:buFont typeface="Arial" pitchFamily="34" charset="0"/>
              <a:buChar char="•"/>
            </a:pPr>
            <a:r>
              <a:rPr lang="en-US" sz="2000" dirty="0"/>
              <a:t>Timely and accurate reporting of </a:t>
            </a:r>
            <a:r>
              <a:rPr lang="en-US" sz="2000" dirty="0" smtClean="0"/>
              <a:t>data.</a:t>
            </a:r>
          </a:p>
          <a:p>
            <a:pPr marL="285750" indent="-285750">
              <a:lnSpc>
                <a:spcPct val="200000"/>
              </a:lnSpc>
              <a:buFont typeface="Arial" pitchFamily="34" charset="0"/>
              <a:buChar char="•"/>
            </a:pPr>
            <a:r>
              <a:rPr lang="en-US" sz="2000" dirty="0"/>
              <a:t>Improve Data </a:t>
            </a:r>
            <a:r>
              <a:rPr lang="en-US" sz="2000" dirty="0" smtClean="0"/>
              <a:t>Integrity.</a:t>
            </a:r>
          </a:p>
          <a:p>
            <a:pPr marL="285750" indent="-285750">
              <a:lnSpc>
                <a:spcPct val="200000"/>
              </a:lnSpc>
              <a:buFont typeface="Arial" pitchFamily="34" charset="0"/>
              <a:buChar char="•"/>
            </a:pPr>
            <a:r>
              <a:rPr lang="en-US" sz="2000" dirty="0"/>
              <a:t>Reduce </a:t>
            </a:r>
            <a:r>
              <a:rPr lang="en-US" sz="2000" dirty="0" smtClean="0"/>
              <a:t>workload.</a:t>
            </a:r>
          </a:p>
          <a:p>
            <a:pPr marL="285750" indent="-285750">
              <a:lnSpc>
                <a:spcPct val="200000"/>
              </a:lnSpc>
              <a:buFont typeface="Arial" pitchFamily="34" charset="0"/>
              <a:buChar char="•"/>
            </a:pPr>
            <a:r>
              <a:rPr lang="en-US" sz="2000" dirty="0"/>
              <a:t>Improve processing </a:t>
            </a:r>
            <a:r>
              <a:rPr lang="en-US" sz="2000" dirty="0" smtClean="0"/>
              <a:t>time.</a:t>
            </a:r>
            <a:endParaRPr lang="en-PH" sz="2000" dirty="0"/>
          </a:p>
        </p:txBody>
      </p:sp>
    </p:spTree>
    <p:extLst>
      <p:ext uri="{BB962C8B-B14F-4D97-AF65-F5344CB8AC3E}">
        <p14:creationId xmlns:p14="http://schemas.microsoft.com/office/powerpoint/2010/main" val="1343614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1000"/>
                                        <p:tgtEl>
                                          <p:spTgt spid="5">
                                            <p:txEl>
                                              <p:pRg st="3" end="3"/>
                                            </p:txEl>
                                          </p:spTgt>
                                        </p:tgtEl>
                                      </p:cBhvr>
                                    </p:animEffect>
                                    <p:anim calcmode="lin" valueType="num">
                                      <p:cBhvr>
                                        <p:cTn id="3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No description available.">
            <a:extLst>
              <a:ext uri="{FF2B5EF4-FFF2-40B4-BE49-F238E27FC236}">
                <a16:creationId xmlns="" xmlns:a16="http://schemas.microsoft.com/office/drawing/2014/main" id="{43DBDC66-F8A6-60C6-99F9-FBF7C1F88A8B}"/>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No description available.">
            <a:extLst>
              <a:ext uri="{FF2B5EF4-FFF2-40B4-BE49-F238E27FC236}">
                <a16:creationId xmlns="" xmlns:a16="http://schemas.microsoft.com/office/drawing/2014/main" id="{9EA06DC7-8E01-72BB-88D8-143BA025B9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9412" y="268945"/>
            <a:ext cx="7310470" cy="60153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1812" y="2438400"/>
            <a:ext cx="3427412" cy="1457130"/>
          </a:xfrm>
          <a:prstGeom prst="rect">
            <a:avLst/>
          </a:prstGeom>
        </p:spPr>
        <p:txBody>
          <a:bodyPr wrap="square">
            <a:spAutoFit/>
          </a:bodyPr>
          <a:lstStyle/>
          <a:p>
            <a:pPr lvl="0">
              <a:lnSpc>
                <a:spcPct val="200000"/>
              </a:lnSpc>
            </a:pPr>
            <a:r>
              <a:rPr lang="en-US" sz="2400" b="1" dirty="0" smtClean="0">
                <a:solidFill>
                  <a:prstClr val="black"/>
                </a:solidFill>
                <a:latin typeface="Times New Roman" pitchFamily="18" charset="0"/>
                <a:cs typeface="Times New Roman" pitchFamily="18" charset="0"/>
              </a:rPr>
              <a:t>Business Process Architecture</a:t>
            </a:r>
            <a:endParaRPr lang="en-PH" sz="24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60345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randombar(horizontal)">
                                      <p:cBhvr>
                                        <p:cTn id="14" dur="1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476297" y="685800"/>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Warehousing</a:t>
            </a:r>
            <a:endParaRPr lang="en-PH" sz="1100" dirty="0"/>
          </a:p>
        </p:txBody>
      </p:sp>
      <p:sp>
        <p:nvSpPr>
          <p:cNvPr id="18" name="Rectangle 17"/>
          <p:cNvSpPr/>
          <p:nvPr/>
        </p:nvSpPr>
        <p:spPr>
          <a:xfrm>
            <a:off x="5476296" y="1828800"/>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Procurement</a:t>
            </a:r>
            <a:endParaRPr lang="en-PH" sz="1100" dirty="0"/>
          </a:p>
        </p:txBody>
      </p:sp>
      <p:cxnSp>
        <p:nvCxnSpPr>
          <p:cNvPr id="20" name="Straight Arrow Connector 19"/>
          <p:cNvCxnSpPr/>
          <p:nvPr/>
        </p:nvCxnSpPr>
        <p:spPr>
          <a:xfrm flipH="1">
            <a:off x="5857297" y="1219200"/>
            <a:ext cx="1"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095297" y="1308556"/>
            <a:ext cx="761999" cy="430887"/>
          </a:xfrm>
          <a:prstGeom prst="rect">
            <a:avLst/>
          </a:prstGeom>
          <a:noFill/>
        </p:spPr>
        <p:txBody>
          <a:bodyPr wrap="square" rtlCol="0">
            <a:spAutoFit/>
          </a:bodyPr>
          <a:lstStyle/>
          <a:p>
            <a:pPr algn="ctr"/>
            <a:r>
              <a:rPr lang="en-US" sz="1100" dirty="0" smtClean="0"/>
              <a:t>Request Items</a:t>
            </a:r>
            <a:endParaRPr lang="en-PH" sz="1100" dirty="0"/>
          </a:p>
        </p:txBody>
      </p:sp>
      <p:sp>
        <p:nvSpPr>
          <p:cNvPr id="23" name="Rectangle 22"/>
          <p:cNvSpPr/>
          <p:nvPr/>
        </p:nvSpPr>
        <p:spPr>
          <a:xfrm>
            <a:off x="5482626" y="2971800"/>
            <a:ext cx="1151515"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Budget Management</a:t>
            </a:r>
            <a:endParaRPr lang="en-PH" sz="1100" dirty="0"/>
          </a:p>
        </p:txBody>
      </p:sp>
      <p:cxnSp>
        <p:nvCxnSpPr>
          <p:cNvPr id="25" name="Straight Arrow Connector 24"/>
          <p:cNvCxnSpPr>
            <a:stCxn id="18" idx="2"/>
            <a:endCxn id="23" idx="0"/>
          </p:cNvCxnSpPr>
          <p:nvPr/>
        </p:nvCxnSpPr>
        <p:spPr>
          <a:xfrm>
            <a:off x="6052054" y="2362200"/>
            <a:ext cx="633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2"/>
            <a:endCxn id="22" idx="0"/>
          </p:cNvCxnSpPr>
          <p:nvPr/>
        </p:nvCxnSpPr>
        <p:spPr>
          <a:xfrm flipH="1">
            <a:off x="6052053" y="3505200"/>
            <a:ext cx="6331"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311437" y="2451556"/>
            <a:ext cx="850660" cy="430887"/>
          </a:xfrm>
          <a:prstGeom prst="rect">
            <a:avLst/>
          </a:prstGeom>
          <a:noFill/>
        </p:spPr>
        <p:txBody>
          <a:bodyPr wrap="square" rtlCol="0">
            <a:spAutoFit/>
          </a:bodyPr>
          <a:lstStyle/>
          <a:p>
            <a:pPr algn="ctr"/>
            <a:r>
              <a:rPr lang="en-US" sz="1100" dirty="0" smtClean="0"/>
              <a:t>Budget Proposal</a:t>
            </a:r>
            <a:endParaRPr lang="en-PH" sz="1100" dirty="0"/>
          </a:p>
        </p:txBody>
      </p:sp>
      <p:sp>
        <p:nvSpPr>
          <p:cNvPr id="30" name="Rectangle 29"/>
          <p:cNvSpPr/>
          <p:nvPr/>
        </p:nvSpPr>
        <p:spPr>
          <a:xfrm>
            <a:off x="5476293" y="5259284"/>
            <a:ext cx="1151515"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Disbursement</a:t>
            </a:r>
            <a:endParaRPr lang="en-PH" sz="1100" dirty="0"/>
          </a:p>
        </p:txBody>
      </p:sp>
      <p:cxnSp>
        <p:nvCxnSpPr>
          <p:cNvPr id="53" name="Elbow Connector 52"/>
          <p:cNvCxnSpPr>
            <a:stCxn id="22" idx="1"/>
            <a:endCxn id="18" idx="1"/>
          </p:cNvCxnSpPr>
          <p:nvPr/>
        </p:nvCxnSpPr>
        <p:spPr>
          <a:xfrm rot="10800000">
            <a:off x="5476297" y="2095501"/>
            <a:ext cx="118459" cy="2353789"/>
          </a:xfrm>
          <a:prstGeom prst="bentConnector3">
            <a:avLst>
              <a:gd name="adj1" fmla="val 393226"/>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5594755" y="4038600"/>
            <a:ext cx="914596" cy="821377"/>
            <a:chOff x="5594755" y="4038600"/>
            <a:chExt cx="914596" cy="821377"/>
          </a:xfrm>
        </p:grpSpPr>
        <p:sp>
          <p:nvSpPr>
            <p:cNvPr id="22" name="Flowchart: Decision 21"/>
            <p:cNvSpPr/>
            <p:nvPr/>
          </p:nvSpPr>
          <p:spPr>
            <a:xfrm>
              <a:off x="5594755" y="4038600"/>
              <a:ext cx="914596" cy="82137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PH" sz="1050" dirty="0"/>
            </a:p>
          </p:txBody>
        </p:sp>
        <p:sp>
          <p:nvSpPr>
            <p:cNvPr id="56" name="TextBox 55"/>
            <p:cNvSpPr txBox="1"/>
            <p:nvPr/>
          </p:nvSpPr>
          <p:spPr>
            <a:xfrm>
              <a:off x="5628697" y="4170402"/>
              <a:ext cx="838199" cy="553998"/>
            </a:xfrm>
            <a:prstGeom prst="rect">
              <a:avLst/>
            </a:prstGeom>
            <a:noFill/>
          </p:spPr>
          <p:txBody>
            <a:bodyPr wrap="square" rtlCol="0">
              <a:spAutoFit/>
            </a:bodyPr>
            <a:lstStyle/>
            <a:p>
              <a:pPr algn="ctr"/>
              <a:r>
                <a:rPr lang="en-US" sz="1000" dirty="0" smtClean="0"/>
                <a:t>Budget Proposal Response</a:t>
              </a:r>
              <a:endParaRPr lang="en-PH" sz="1000" dirty="0"/>
            </a:p>
          </p:txBody>
        </p:sp>
      </p:grpSp>
      <p:sp>
        <p:nvSpPr>
          <p:cNvPr id="57" name="TextBox 56"/>
          <p:cNvSpPr txBox="1"/>
          <p:nvPr/>
        </p:nvSpPr>
        <p:spPr>
          <a:xfrm>
            <a:off x="6009697" y="4919990"/>
            <a:ext cx="755335" cy="261610"/>
          </a:xfrm>
          <a:prstGeom prst="rect">
            <a:avLst/>
          </a:prstGeom>
          <a:noFill/>
        </p:spPr>
        <p:txBody>
          <a:bodyPr wrap="none" rtlCol="0">
            <a:spAutoFit/>
          </a:bodyPr>
          <a:lstStyle/>
          <a:p>
            <a:r>
              <a:rPr lang="en-US" sz="1100" dirty="0" smtClean="0"/>
              <a:t>Approve</a:t>
            </a:r>
            <a:endParaRPr lang="en-PH" sz="1100" dirty="0"/>
          </a:p>
        </p:txBody>
      </p:sp>
      <p:sp>
        <p:nvSpPr>
          <p:cNvPr id="58" name="TextBox 57"/>
          <p:cNvSpPr txBox="1"/>
          <p:nvPr/>
        </p:nvSpPr>
        <p:spPr>
          <a:xfrm>
            <a:off x="4564382" y="3107695"/>
            <a:ext cx="530915" cy="261610"/>
          </a:xfrm>
          <a:prstGeom prst="rect">
            <a:avLst/>
          </a:prstGeom>
          <a:noFill/>
        </p:spPr>
        <p:txBody>
          <a:bodyPr wrap="none" rtlCol="0">
            <a:spAutoFit/>
          </a:bodyPr>
          <a:lstStyle/>
          <a:p>
            <a:r>
              <a:rPr lang="en-US" sz="1100" dirty="0" smtClean="0"/>
              <a:t>Deny</a:t>
            </a:r>
            <a:endParaRPr lang="en-PH" sz="1100" dirty="0"/>
          </a:p>
        </p:txBody>
      </p:sp>
      <p:cxnSp>
        <p:nvCxnSpPr>
          <p:cNvPr id="5" name="Straight Arrow Connector 4"/>
          <p:cNvCxnSpPr>
            <a:stCxn id="22" idx="2"/>
            <a:endCxn id="30" idx="0"/>
          </p:cNvCxnSpPr>
          <p:nvPr/>
        </p:nvCxnSpPr>
        <p:spPr>
          <a:xfrm flipH="1">
            <a:off x="6052051" y="4859977"/>
            <a:ext cx="2" cy="3993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flipV="1">
            <a:off x="6627808" y="2284516"/>
            <a:ext cx="3" cy="3430484"/>
          </a:xfrm>
          <a:prstGeom prst="bentConnector3">
            <a:avLst>
              <a:gd name="adj1" fmla="val 762010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847897" y="3379855"/>
            <a:ext cx="838200" cy="430887"/>
          </a:xfrm>
          <a:prstGeom prst="rect">
            <a:avLst/>
          </a:prstGeom>
          <a:noFill/>
        </p:spPr>
        <p:txBody>
          <a:bodyPr wrap="square" rtlCol="0">
            <a:spAutoFit/>
          </a:bodyPr>
          <a:lstStyle/>
          <a:p>
            <a:pPr algn="ctr"/>
            <a:r>
              <a:rPr lang="en-US" sz="1100" dirty="0" smtClean="0"/>
              <a:t>Disburse Budget</a:t>
            </a:r>
            <a:endParaRPr lang="en-PH" sz="1100" dirty="0"/>
          </a:p>
        </p:txBody>
      </p:sp>
      <p:sp>
        <p:nvSpPr>
          <p:cNvPr id="28" name="Rectangle 27"/>
          <p:cNvSpPr/>
          <p:nvPr/>
        </p:nvSpPr>
        <p:spPr>
          <a:xfrm>
            <a:off x="7990897" y="1828801"/>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Vendor Portal</a:t>
            </a:r>
            <a:endParaRPr lang="en-PH" sz="1100" dirty="0"/>
          </a:p>
        </p:txBody>
      </p:sp>
      <p:cxnSp>
        <p:nvCxnSpPr>
          <p:cNvPr id="11" name="Straight Arrow Connector 10"/>
          <p:cNvCxnSpPr/>
          <p:nvPr/>
        </p:nvCxnSpPr>
        <p:spPr>
          <a:xfrm>
            <a:off x="6627811" y="2209799"/>
            <a:ext cx="136308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000297" y="2236113"/>
            <a:ext cx="838200" cy="430887"/>
          </a:xfrm>
          <a:prstGeom prst="rect">
            <a:avLst/>
          </a:prstGeom>
          <a:noFill/>
        </p:spPr>
        <p:txBody>
          <a:bodyPr wrap="square" rtlCol="0">
            <a:spAutoFit/>
          </a:bodyPr>
          <a:lstStyle/>
          <a:p>
            <a:pPr algn="ctr"/>
            <a:r>
              <a:rPr lang="en-US" sz="1100" dirty="0" smtClean="0"/>
              <a:t>Request Suppliers</a:t>
            </a:r>
            <a:endParaRPr lang="en-PH" sz="1100" dirty="0"/>
          </a:p>
        </p:txBody>
      </p:sp>
      <p:sp>
        <p:nvSpPr>
          <p:cNvPr id="35" name="TextBox 34"/>
          <p:cNvSpPr txBox="1"/>
          <p:nvPr/>
        </p:nvSpPr>
        <p:spPr>
          <a:xfrm>
            <a:off x="6695497" y="1600200"/>
            <a:ext cx="1225864" cy="430887"/>
          </a:xfrm>
          <a:prstGeom prst="rect">
            <a:avLst/>
          </a:prstGeom>
          <a:noFill/>
        </p:spPr>
        <p:txBody>
          <a:bodyPr wrap="square" rtlCol="0">
            <a:spAutoFit/>
          </a:bodyPr>
          <a:lstStyle/>
          <a:p>
            <a:pPr algn="ctr"/>
            <a:r>
              <a:rPr lang="en-US" sz="1100" dirty="0" smtClean="0"/>
              <a:t>List of Suppliers</a:t>
            </a:r>
            <a:endParaRPr lang="en-PH" sz="1100" dirty="0"/>
          </a:p>
        </p:txBody>
      </p:sp>
      <p:cxnSp>
        <p:nvCxnSpPr>
          <p:cNvPr id="24" name="Straight Arrow Connector 23"/>
          <p:cNvCxnSpPr/>
          <p:nvPr/>
        </p:nvCxnSpPr>
        <p:spPr>
          <a:xfrm flipV="1">
            <a:off x="6238296" y="1219200"/>
            <a:ext cx="1"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085897" y="1308556"/>
            <a:ext cx="990599" cy="430887"/>
          </a:xfrm>
          <a:prstGeom prst="rect">
            <a:avLst/>
          </a:prstGeom>
          <a:noFill/>
        </p:spPr>
        <p:txBody>
          <a:bodyPr wrap="square" rtlCol="0">
            <a:spAutoFit/>
          </a:bodyPr>
          <a:lstStyle/>
          <a:p>
            <a:pPr algn="ctr"/>
            <a:r>
              <a:rPr lang="en-US" sz="1100" dirty="0" smtClean="0"/>
              <a:t>Purchase Order</a:t>
            </a:r>
            <a:endParaRPr lang="en-PH" sz="1100" dirty="0"/>
          </a:p>
        </p:txBody>
      </p:sp>
      <p:cxnSp>
        <p:nvCxnSpPr>
          <p:cNvPr id="33" name="Straight Arrow Connector 32"/>
          <p:cNvCxnSpPr/>
          <p:nvPr/>
        </p:nvCxnSpPr>
        <p:spPr>
          <a:xfrm flipH="1" flipV="1">
            <a:off x="6627811" y="1981200"/>
            <a:ext cx="136308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33400" y="2710534"/>
            <a:ext cx="3427412" cy="718466"/>
          </a:xfrm>
          <a:prstGeom prst="rect">
            <a:avLst/>
          </a:prstGeom>
        </p:spPr>
        <p:txBody>
          <a:bodyPr wrap="square">
            <a:spAutoFit/>
          </a:bodyPr>
          <a:lstStyle/>
          <a:p>
            <a:pPr lvl="0">
              <a:lnSpc>
                <a:spcPct val="200000"/>
              </a:lnSpc>
            </a:pPr>
            <a:r>
              <a:rPr lang="en-US" sz="2400" b="1" dirty="0" smtClean="0">
                <a:solidFill>
                  <a:prstClr val="black"/>
                </a:solidFill>
                <a:latin typeface="Times New Roman" pitchFamily="18" charset="0"/>
                <a:cs typeface="Times New Roman" pitchFamily="18" charset="0"/>
              </a:rPr>
              <a:t>Procurement Process</a:t>
            </a:r>
            <a:endParaRPr lang="en-PH" sz="24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161334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arn(inVertical)">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2" presetClass="entr" presetSubtype="4"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par>
                          <p:cTn id="26" fill="hold">
                            <p:stCondLst>
                              <p:cond delay="1500"/>
                            </p:stCondLst>
                            <p:childTnLst>
                              <p:par>
                                <p:cTn id="27" presetID="16" presetClass="entr" presetSubtype="21"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arn(inVertical)">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circle(in)">
                                      <p:cBhvr>
                                        <p:cTn id="34" dur="1000"/>
                                        <p:tgtEl>
                                          <p:spTgt spid="23"/>
                                        </p:tgtEl>
                                      </p:cBhvr>
                                    </p:animEffect>
                                  </p:childTnLst>
                                </p:cTn>
                              </p:par>
                            </p:childTnLst>
                          </p:cTn>
                        </p:par>
                        <p:par>
                          <p:cTn id="35" fill="hold">
                            <p:stCondLst>
                              <p:cond delay="1000"/>
                            </p:stCondLst>
                            <p:childTnLst>
                              <p:par>
                                <p:cTn id="36" presetID="22" presetClass="entr" presetSubtype="4"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childTnLst>
                          </p:cTn>
                        </p:par>
                        <p:par>
                          <p:cTn id="39" fill="hold">
                            <p:stCondLst>
                              <p:cond delay="1500"/>
                            </p:stCondLst>
                            <p:childTnLst>
                              <p:par>
                                <p:cTn id="40" presetID="42"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barn(inVertical)">
                                      <p:cBhvr>
                                        <p:cTn id="49" dur="500"/>
                                        <p:tgtEl>
                                          <p:spTgt spid="34"/>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down)">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1000"/>
                                        <p:tgtEl>
                                          <p:spTgt spid="53"/>
                                        </p:tgtEl>
                                      </p:cBhvr>
                                    </p:animEffect>
                                    <p:anim calcmode="lin" valueType="num">
                                      <p:cBhvr>
                                        <p:cTn id="59" dur="1000" fill="hold"/>
                                        <p:tgtEl>
                                          <p:spTgt spid="53"/>
                                        </p:tgtEl>
                                        <p:attrNameLst>
                                          <p:attrName>ppt_x</p:attrName>
                                        </p:attrNameLst>
                                      </p:cBhvr>
                                      <p:tavLst>
                                        <p:tav tm="0">
                                          <p:val>
                                            <p:strVal val="#ppt_x"/>
                                          </p:val>
                                        </p:tav>
                                        <p:tav tm="100000">
                                          <p:val>
                                            <p:strVal val="#ppt_x"/>
                                          </p:val>
                                        </p:tav>
                                      </p:tavLst>
                                    </p:anim>
                                    <p:anim calcmode="lin" valueType="num">
                                      <p:cBhvr>
                                        <p:cTn id="60" dur="1000" fill="hold"/>
                                        <p:tgtEl>
                                          <p:spTgt spid="53"/>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16" presetClass="entr" presetSubtype="21" fill="hold" grpId="0" nodeType="after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barn(inVertical)">
                                      <p:cBhvr>
                                        <p:cTn id="64" dur="500"/>
                                        <p:tgtEl>
                                          <p:spTgt spid="58"/>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anim calcmode="lin" valueType="num">
                                      <p:cBhvr>
                                        <p:cTn id="70" dur="1000" fill="hold"/>
                                        <p:tgtEl>
                                          <p:spTgt spid="30"/>
                                        </p:tgtEl>
                                        <p:attrNameLst>
                                          <p:attrName>ppt_x</p:attrName>
                                        </p:attrNameLst>
                                      </p:cBhvr>
                                      <p:tavLst>
                                        <p:tav tm="0">
                                          <p:val>
                                            <p:strVal val="#ppt_x"/>
                                          </p:val>
                                        </p:tav>
                                        <p:tav tm="100000">
                                          <p:val>
                                            <p:strVal val="#ppt_x"/>
                                          </p:val>
                                        </p:tav>
                                      </p:tavLst>
                                    </p:anim>
                                    <p:anim calcmode="lin" valueType="num">
                                      <p:cBhvr>
                                        <p:cTn id="71" dur="1000" fill="hold"/>
                                        <p:tgtEl>
                                          <p:spTgt spid="30"/>
                                        </p:tgtEl>
                                        <p:attrNameLst>
                                          <p:attrName>ppt_y</p:attrName>
                                        </p:attrNameLst>
                                      </p:cBhvr>
                                      <p:tavLst>
                                        <p:tav tm="0">
                                          <p:val>
                                            <p:strVal val="#ppt_y+.1"/>
                                          </p:val>
                                        </p:tav>
                                        <p:tav tm="100000">
                                          <p:val>
                                            <p:strVal val="#ppt_y"/>
                                          </p:val>
                                        </p:tav>
                                      </p:tavLst>
                                    </p:anim>
                                  </p:childTnLst>
                                </p:cTn>
                              </p:par>
                            </p:childTnLst>
                          </p:cTn>
                        </p:par>
                        <p:par>
                          <p:cTn id="72" fill="hold">
                            <p:stCondLst>
                              <p:cond delay="1000"/>
                            </p:stCondLst>
                            <p:childTnLst>
                              <p:par>
                                <p:cTn id="73" presetID="22" presetClass="entr" presetSubtype="4" fill="hold" nodeType="after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down)">
                                      <p:cBhvr>
                                        <p:cTn id="75" dur="500"/>
                                        <p:tgtEl>
                                          <p:spTgt spid="5"/>
                                        </p:tgtEl>
                                      </p:cBhvr>
                                    </p:animEffect>
                                  </p:childTnLst>
                                </p:cTn>
                              </p:par>
                            </p:childTnLst>
                          </p:cTn>
                        </p:par>
                        <p:par>
                          <p:cTn id="76" fill="hold">
                            <p:stCondLst>
                              <p:cond delay="1500"/>
                            </p:stCondLst>
                            <p:childTnLst>
                              <p:par>
                                <p:cTn id="77" presetID="22" presetClass="entr" presetSubtype="4" fill="hold" grpId="0" nodeType="after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wipe(down)">
                                      <p:cBhvr>
                                        <p:cTn id="79" dur="500"/>
                                        <p:tgtEl>
                                          <p:spTgt spid="57"/>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1000"/>
                                        <p:tgtEl>
                                          <p:spTgt spid="9"/>
                                        </p:tgtEl>
                                      </p:cBhvr>
                                    </p:animEffect>
                                    <p:anim calcmode="lin" valueType="num">
                                      <p:cBhvr>
                                        <p:cTn id="85" dur="1000" fill="hold"/>
                                        <p:tgtEl>
                                          <p:spTgt spid="9"/>
                                        </p:tgtEl>
                                        <p:attrNameLst>
                                          <p:attrName>ppt_x</p:attrName>
                                        </p:attrNameLst>
                                      </p:cBhvr>
                                      <p:tavLst>
                                        <p:tav tm="0">
                                          <p:val>
                                            <p:strVal val="#ppt_x"/>
                                          </p:val>
                                        </p:tav>
                                        <p:tav tm="100000">
                                          <p:val>
                                            <p:strVal val="#ppt_x"/>
                                          </p:val>
                                        </p:tav>
                                      </p:tavLst>
                                    </p:anim>
                                    <p:anim calcmode="lin" valueType="num">
                                      <p:cBhvr>
                                        <p:cTn id="86" dur="1000" fill="hold"/>
                                        <p:tgtEl>
                                          <p:spTgt spid="9"/>
                                        </p:tgtEl>
                                        <p:attrNameLst>
                                          <p:attrName>ppt_y</p:attrName>
                                        </p:attrNameLst>
                                      </p:cBhvr>
                                      <p:tavLst>
                                        <p:tav tm="0">
                                          <p:val>
                                            <p:strVal val="#ppt_y+.1"/>
                                          </p:val>
                                        </p:tav>
                                        <p:tav tm="100000">
                                          <p:val>
                                            <p:strVal val="#ppt_y"/>
                                          </p:val>
                                        </p:tav>
                                      </p:tavLst>
                                    </p:anim>
                                  </p:childTnLst>
                                </p:cTn>
                              </p:par>
                            </p:childTnLst>
                          </p:cTn>
                        </p:par>
                        <p:par>
                          <p:cTn id="87" fill="hold">
                            <p:stCondLst>
                              <p:cond delay="1000"/>
                            </p:stCondLst>
                            <p:childTnLst>
                              <p:par>
                                <p:cTn id="88" presetID="16" presetClass="entr" presetSubtype="21" fill="hold" grpId="0" nodeType="after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barn(inVertical)">
                                      <p:cBhvr>
                                        <p:cTn id="90" dur="500"/>
                                        <p:tgtEl>
                                          <p:spTgt spid="26"/>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barn(inVertical)">
                                      <p:cBhvr>
                                        <p:cTn id="95" dur="500"/>
                                        <p:tgtEl>
                                          <p:spTgt spid="28"/>
                                        </p:tgtEl>
                                      </p:cBhvr>
                                    </p:animEffect>
                                  </p:childTnLst>
                                </p:cTn>
                              </p:par>
                            </p:childTnLst>
                          </p:cTn>
                        </p:par>
                        <p:par>
                          <p:cTn id="96" fill="hold">
                            <p:stCondLst>
                              <p:cond delay="500"/>
                            </p:stCondLst>
                            <p:childTnLst>
                              <p:par>
                                <p:cTn id="97" presetID="22" presetClass="entr" presetSubtype="4" fill="hold" nodeType="after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wipe(down)">
                                      <p:cBhvr>
                                        <p:cTn id="99" dur="500"/>
                                        <p:tgtEl>
                                          <p:spTgt spid="11"/>
                                        </p:tgtEl>
                                      </p:cBhvr>
                                    </p:animEffect>
                                  </p:childTnLst>
                                </p:cTn>
                              </p:par>
                            </p:childTnLst>
                          </p:cTn>
                        </p:par>
                        <p:par>
                          <p:cTn id="100" fill="hold">
                            <p:stCondLst>
                              <p:cond delay="1000"/>
                            </p:stCondLst>
                            <p:childTnLst>
                              <p:par>
                                <p:cTn id="101" presetID="16" presetClass="entr" presetSubtype="21"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barn(inVertical)">
                                      <p:cBhvr>
                                        <p:cTn id="103" dur="500"/>
                                        <p:tgtEl>
                                          <p:spTgt spid="31"/>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wipe(down)">
                                      <p:cBhvr>
                                        <p:cTn id="108" dur="500"/>
                                        <p:tgtEl>
                                          <p:spTgt spid="33"/>
                                        </p:tgtEl>
                                      </p:cBhvr>
                                    </p:animEffect>
                                  </p:childTnLst>
                                </p:cTn>
                              </p:par>
                            </p:childTnLst>
                          </p:cTn>
                        </p:par>
                        <p:par>
                          <p:cTn id="109" fill="hold">
                            <p:stCondLst>
                              <p:cond delay="500"/>
                            </p:stCondLst>
                            <p:childTnLst>
                              <p:par>
                                <p:cTn id="110" presetID="16" presetClass="entr" presetSubtype="21" fill="hold" grpId="0" nodeType="after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barn(inVertical)">
                                      <p:cBhvr>
                                        <p:cTn id="112" dur="500"/>
                                        <p:tgtEl>
                                          <p:spTgt spid="3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wipe(down)">
                                      <p:cBhvr>
                                        <p:cTn id="117" dur="500"/>
                                        <p:tgtEl>
                                          <p:spTgt spid="24"/>
                                        </p:tgtEl>
                                      </p:cBhvr>
                                    </p:animEffect>
                                  </p:childTnLst>
                                </p:cTn>
                              </p:par>
                            </p:childTnLst>
                          </p:cTn>
                        </p:par>
                        <p:par>
                          <p:cTn id="118" fill="hold">
                            <p:stCondLst>
                              <p:cond delay="500"/>
                            </p:stCondLst>
                            <p:childTnLst>
                              <p:par>
                                <p:cTn id="119" presetID="16" presetClass="entr" presetSubtype="21"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barn(inVertical)">
                                      <p:cBhvr>
                                        <p:cTn id="1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3" grpId="0" animBg="1"/>
      <p:bldP spid="29" grpId="0"/>
      <p:bldP spid="30" grpId="0" animBg="1"/>
      <p:bldP spid="57" grpId="0"/>
      <p:bldP spid="58" grpId="0"/>
      <p:bldP spid="26" grpId="0"/>
      <p:bldP spid="28" grpId="0" animBg="1"/>
      <p:bldP spid="31" grpId="0"/>
      <p:bldP spid="35" grpId="0"/>
      <p:bldP spid="38"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9412" y="2674203"/>
            <a:ext cx="4265612" cy="830997"/>
          </a:xfrm>
          <a:prstGeom prst="rect">
            <a:avLst/>
          </a:prstGeom>
        </p:spPr>
        <p:txBody>
          <a:bodyPr wrap="square">
            <a:spAutoFit/>
          </a:bodyPr>
          <a:lstStyle/>
          <a:p>
            <a:pPr lvl="0">
              <a:lnSpc>
                <a:spcPct val="200000"/>
              </a:lnSpc>
            </a:pPr>
            <a:r>
              <a:rPr lang="en-US" sz="2400" b="1" dirty="0" smtClean="0">
                <a:solidFill>
                  <a:prstClr val="black"/>
                </a:solidFill>
                <a:latin typeface="Times New Roman" pitchFamily="18" charset="0"/>
                <a:cs typeface="Times New Roman" pitchFamily="18" charset="0"/>
              </a:rPr>
              <a:t>Project Management</a:t>
            </a:r>
            <a:endParaRPr lang="en-PH" sz="2400" b="1" dirty="0">
              <a:solidFill>
                <a:prstClr val="black"/>
              </a:solidFill>
              <a:latin typeface="Times New Roman" pitchFamily="18" charset="0"/>
              <a:cs typeface="Times New Roman" pitchFamily="18" charset="0"/>
            </a:endParaRPr>
          </a:p>
        </p:txBody>
      </p:sp>
      <p:sp>
        <p:nvSpPr>
          <p:cNvPr id="5" name="Rectangle 4"/>
          <p:cNvSpPr/>
          <p:nvPr/>
        </p:nvSpPr>
        <p:spPr>
          <a:xfrm>
            <a:off x="5476297" y="1219200"/>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Project Management</a:t>
            </a:r>
            <a:endParaRPr lang="en-PH" sz="1100" dirty="0"/>
          </a:p>
        </p:txBody>
      </p:sp>
      <p:sp>
        <p:nvSpPr>
          <p:cNvPr id="6" name="Rectangle 5"/>
          <p:cNvSpPr/>
          <p:nvPr/>
        </p:nvSpPr>
        <p:spPr>
          <a:xfrm>
            <a:off x="5476297" y="2523012"/>
            <a:ext cx="1151515"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Budget Management</a:t>
            </a:r>
            <a:endParaRPr lang="en-PH" sz="1100" dirty="0"/>
          </a:p>
        </p:txBody>
      </p:sp>
      <p:grpSp>
        <p:nvGrpSpPr>
          <p:cNvPr id="51" name="Group 50"/>
          <p:cNvGrpSpPr/>
          <p:nvPr/>
        </p:nvGrpSpPr>
        <p:grpSpPr>
          <a:xfrm>
            <a:off x="5594755" y="3733800"/>
            <a:ext cx="914596" cy="821377"/>
            <a:chOff x="5594755" y="3733800"/>
            <a:chExt cx="914596" cy="821377"/>
          </a:xfrm>
        </p:grpSpPr>
        <p:sp>
          <p:nvSpPr>
            <p:cNvPr id="7" name="Flowchart: Decision 6"/>
            <p:cNvSpPr/>
            <p:nvPr/>
          </p:nvSpPr>
          <p:spPr>
            <a:xfrm>
              <a:off x="5594755" y="3733800"/>
              <a:ext cx="914596" cy="82137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PH" sz="1050" dirty="0"/>
            </a:p>
          </p:txBody>
        </p:sp>
        <p:sp>
          <p:nvSpPr>
            <p:cNvPr id="8" name="TextBox 7"/>
            <p:cNvSpPr txBox="1"/>
            <p:nvPr/>
          </p:nvSpPr>
          <p:spPr>
            <a:xfrm>
              <a:off x="5628697" y="3886200"/>
              <a:ext cx="838199" cy="507831"/>
            </a:xfrm>
            <a:prstGeom prst="rect">
              <a:avLst/>
            </a:prstGeom>
            <a:noFill/>
          </p:spPr>
          <p:txBody>
            <a:bodyPr wrap="square" rtlCol="0">
              <a:spAutoFit/>
            </a:bodyPr>
            <a:lstStyle/>
            <a:p>
              <a:pPr algn="ctr"/>
              <a:r>
                <a:rPr lang="en-US" sz="900" dirty="0" smtClean="0"/>
                <a:t>Budget Proposal Response</a:t>
              </a:r>
              <a:endParaRPr lang="en-PH" sz="900" dirty="0"/>
            </a:p>
          </p:txBody>
        </p:sp>
      </p:grpSp>
      <p:cxnSp>
        <p:nvCxnSpPr>
          <p:cNvPr id="10" name="Straight Arrow Connector 9"/>
          <p:cNvCxnSpPr>
            <a:stCxn id="5" idx="2"/>
            <a:endCxn id="6" idx="0"/>
          </p:cNvCxnSpPr>
          <p:nvPr/>
        </p:nvCxnSpPr>
        <p:spPr>
          <a:xfrm>
            <a:off x="6052055" y="1752600"/>
            <a:ext cx="0" cy="770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11437" y="1931313"/>
            <a:ext cx="850660" cy="430887"/>
          </a:xfrm>
          <a:prstGeom prst="rect">
            <a:avLst/>
          </a:prstGeom>
          <a:noFill/>
        </p:spPr>
        <p:txBody>
          <a:bodyPr wrap="square" rtlCol="0">
            <a:spAutoFit/>
          </a:bodyPr>
          <a:lstStyle/>
          <a:p>
            <a:pPr algn="ctr"/>
            <a:r>
              <a:rPr lang="en-US" sz="1100" dirty="0" smtClean="0"/>
              <a:t>Budget Proposal</a:t>
            </a:r>
            <a:endParaRPr lang="en-PH" sz="1100" dirty="0"/>
          </a:p>
        </p:txBody>
      </p:sp>
      <p:cxnSp>
        <p:nvCxnSpPr>
          <p:cNvPr id="13" name="Straight Arrow Connector 12"/>
          <p:cNvCxnSpPr>
            <a:stCxn id="6" idx="2"/>
            <a:endCxn id="7" idx="0"/>
          </p:cNvCxnSpPr>
          <p:nvPr/>
        </p:nvCxnSpPr>
        <p:spPr>
          <a:xfrm flipH="1">
            <a:off x="6052053" y="3056412"/>
            <a:ext cx="2" cy="67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476297" y="5105400"/>
            <a:ext cx="1151515"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Disbursement</a:t>
            </a:r>
            <a:endParaRPr lang="en-PH" sz="1100" dirty="0"/>
          </a:p>
        </p:txBody>
      </p:sp>
      <p:cxnSp>
        <p:nvCxnSpPr>
          <p:cNvPr id="16" name="Straight Arrow Connector 15"/>
          <p:cNvCxnSpPr>
            <a:stCxn id="7" idx="2"/>
            <a:endCxn id="14" idx="0"/>
          </p:cNvCxnSpPr>
          <p:nvPr/>
        </p:nvCxnSpPr>
        <p:spPr>
          <a:xfrm>
            <a:off x="6052053" y="4555177"/>
            <a:ext cx="2" cy="550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47796" y="4691390"/>
            <a:ext cx="850660" cy="261610"/>
          </a:xfrm>
          <a:prstGeom prst="rect">
            <a:avLst/>
          </a:prstGeom>
          <a:noFill/>
        </p:spPr>
        <p:txBody>
          <a:bodyPr wrap="square" rtlCol="0">
            <a:spAutoFit/>
          </a:bodyPr>
          <a:lstStyle/>
          <a:p>
            <a:pPr algn="ctr"/>
            <a:r>
              <a:rPr lang="en-US" sz="1100" dirty="0" smtClean="0"/>
              <a:t>Approve</a:t>
            </a:r>
            <a:endParaRPr lang="en-PH" sz="1100" dirty="0"/>
          </a:p>
        </p:txBody>
      </p:sp>
      <p:sp>
        <p:nvSpPr>
          <p:cNvPr id="20" name="TextBox 19"/>
          <p:cNvSpPr txBox="1"/>
          <p:nvPr/>
        </p:nvSpPr>
        <p:spPr>
          <a:xfrm>
            <a:off x="6869159" y="3082751"/>
            <a:ext cx="850660" cy="430887"/>
          </a:xfrm>
          <a:prstGeom prst="rect">
            <a:avLst/>
          </a:prstGeom>
          <a:noFill/>
        </p:spPr>
        <p:txBody>
          <a:bodyPr wrap="square" rtlCol="0">
            <a:spAutoFit/>
          </a:bodyPr>
          <a:lstStyle/>
          <a:p>
            <a:pPr algn="ctr"/>
            <a:r>
              <a:rPr lang="en-US" sz="1100" dirty="0" smtClean="0"/>
              <a:t>Disburse Budget</a:t>
            </a:r>
            <a:endParaRPr lang="en-PH" sz="1100" dirty="0"/>
          </a:p>
        </p:txBody>
      </p:sp>
      <p:sp>
        <p:nvSpPr>
          <p:cNvPr id="23" name="TextBox 22"/>
          <p:cNvSpPr txBox="1"/>
          <p:nvPr/>
        </p:nvSpPr>
        <p:spPr>
          <a:xfrm>
            <a:off x="4341812" y="2684391"/>
            <a:ext cx="850660" cy="261610"/>
          </a:xfrm>
          <a:prstGeom prst="rect">
            <a:avLst/>
          </a:prstGeom>
          <a:noFill/>
        </p:spPr>
        <p:txBody>
          <a:bodyPr wrap="square" rtlCol="0">
            <a:spAutoFit/>
          </a:bodyPr>
          <a:lstStyle/>
          <a:p>
            <a:pPr algn="ctr"/>
            <a:r>
              <a:rPr lang="en-US" sz="1100" dirty="0" smtClean="0"/>
              <a:t>Deny</a:t>
            </a:r>
            <a:endParaRPr lang="en-PH" sz="1100" dirty="0"/>
          </a:p>
        </p:txBody>
      </p:sp>
      <p:sp>
        <p:nvSpPr>
          <p:cNvPr id="25" name="Rectangle 24"/>
          <p:cNvSpPr/>
          <p:nvPr/>
        </p:nvSpPr>
        <p:spPr>
          <a:xfrm>
            <a:off x="9489571" y="1210293"/>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Vendor Portal</a:t>
            </a:r>
            <a:endParaRPr lang="en-PH" sz="1100" dirty="0"/>
          </a:p>
        </p:txBody>
      </p:sp>
      <p:cxnSp>
        <p:nvCxnSpPr>
          <p:cNvPr id="27" name="Elbow Connector 26"/>
          <p:cNvCxnSpPr>
            <a:stCxn id="7" idx="1"/>
            <a:endCxn id="5" idx="1"/>
          </p:cNvCxnSpPr>
          <p:nvPr/>
        </p:nvCxnSpPr>
        <p:spPr>
          <a:xfrm rot="10800000">
            <a:off x="5476297" y="1485901"/>
            <a:ext cx="118458" cy="2658589"/>
          </a:xfrm>
          <a:prstGeom prst="bentConnector3">
            <a:avLst>
              <a:gd name="adj1" fmla="val 29298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flipV="1">
            <a:off x="6627812" y="1676400"/>
            <a:ext cx="12700" cy="3886200"/>
          </a:xfrm>
          <a:prstGeom prst="bentConnector3">
            <a:avLst>
              <a:gd name="adj1" fmla="val 1706496"/>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56412" y="1109990"/>
            <a:ext cx="2382324" cy="261610"/>
          </a:xfrm>
          <a:prstGeom prst="rect">
            <a:avLst/>
          </a:prstGeom>
          <a:noFill/>
        </p:spPr>
        <p:txBody>
          <a:bodyPr wrap="square" rtlCol="0">
            <a:spAutoFit/>
          </a:bodyPr>
          <a:lstStyle/>
          <a:p>
            <a:pPr algn="ctr"/>
            <a:r>
              <a:rPr lang="en-US" sz="1100" dirty="0" smtClean="0"/>
              <a:t>Request Subcontractor</a:t>
            </a:r>
            <a:endParaRPr lang="en-PH" sz="1100" dirty="0"/>
          </a:p>
        </p:txBody>
      </p:sp>
      <p:cxnSp>
        <p:nvCxnSpPr>
          <p:cNvPr id="35" name="Elbow Connector 34"/>
          <p:cNvCxnSpPr>
            <a:stCxn id="25" idx="0"/>
            <a:endCxn id="5" idx="0"/>
          </p:cNvCxnSpPr>
          <p:nvPr/>
        </p:nvCxnSpPr>
        <p:spPr>
          <a:xfrm rot="16200000" flipH="1" flipV="1">
            <a:off x="8054238" y="-791891"/>
            <a:ext cx="8907" cy="4013274"/>
          </a:xfrm>
          <a:prstGeom prst="bentConnector3">
            <a:avLst>
              <a:gd name="adj1" fmla="val -256652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008812" y="762000"/>
            <a:ext cx="1898072" cy="261610"/>
          </a:xfrm>
          <a:prstGeom prst="rect">
            <a:avLst/>
          </a:prstGeom>
          <a:noFill/>
        </p:spPr>
        <p:txBody>
          <a:bodyPr wrap="square" rtlCol="0">
            <a:spAutoFit/>
          </a:bodyPr>
          <a:lstStyle/>
          <a:p>
            <a:pPr algn="ctr"/>
            <a:r>
              <a:rPr lang="en-US" sz="1100" dirty="0" smtClean="0"/>
              <a:t>Subcontractor List</a:t>
            </a:r>
            <a:endParaRPr lang="en-PH" sz="1100" dirty="0"/>
          </a:p>
        </p:txBody>
      </p:sp>
      <p:sp>
        <p:nvSpPr>
          <p:cNvPr id="37" name="Rectangle 36"/>
          <p:cNvSpPr/>
          <p:nvPr/>
        </p:nvSpPr>
        <p:spPr>
          <a:xfrm>
            <a:off x="8075611" y="2773472"/>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Asset Management</a:t>
            </a:r>
            <a:endParaRPr lang="en-PH" sz="1100" dirty="0"/>
          </a:p>
        </p:txBody>
      </p:sp>
      <p:cxnSp>
        <p:nvCxnSpPr>
          <p:cNvPr id="43" name="Elbow Connector 42"/>
          <p:cNvCxnSpPr>
            <a:cxnSpLocks/>
          </p:cNvCxnSpPr>
          <p:nvPr/>
        </p:nvCxnSpPr>
        <p:spPr>
          <a:xfrm>
            <a:off x="6627812" y="1447800"/>
            <a:ext cx="2023557" cy="128757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627812" y="1295400"/>
            <a:ext cx="2861759" cy="8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675978" y="1960170"/>
            <a:ext cx="850660" cy="430887"/>
          </a:xfrm>
          <a:prstGeom prst="rect">
            <a:avLst/>
          </a:prstGeom>
          <a:noFill/>
        </p:spPr>
        <p:txBody>
          <a:bodyPr wrap="square" rtlCol="0">
            <a:spAutoFit/>
          </a:bodyPr>
          <a:lstStyle/>
          <a:p>
            <a:pPr algn="ctr"/>
            <a:r>
              <a:rPr lang="en-US" sz="1100" dirty="0" smtClean="0"/>
              <a:t>Project Report</a:t>
            </a:r>
            <a:endParaRPr lang="en-PH" sz="1100" dirty="0"/>
          </a:p>
        </p:txBody>
      </p:sp>
    </p:spTree>
    <p:extLst>
      <p:ext uri="{BB962C8B-B14F-4D97-AF65-F5344CB8AC3E}">
        <p14:creationId xmlns:p14="http://schemas.microsoft.com/office/powerpoint/2010/main" val="74866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2" presetClass="entr" presetSubtype="4"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par>
                          <p:cTn id="26" fill="hold">
                            <p:stCondLst>
                              <p:cond delay="1500"/>
                            </p:stCondLst>
                            <p:childTnLst>
                              <p:par>
                                <p:cTn id="27" presetID="16" presetClass="entr" presetSubtype="2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500"/>
                                        <p:tgtEl>
                                          <p:spTgt spid="51"/>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16" presetClass="entr" presetSubtype="21"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barn(inVertical)">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par>
                          <p:cTn id="57" fill="hold">
                            <p:stCondLst>
                              <p:cond delay="1000"/>
                            </p:stCondLst>
                            <p:childTnLst>
                              <p:par>
                                <p:cTn id="58" presetID="22" presetClass="entr" presetSubtype="4"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down)">
                                      <p:cBhvr>
                                        <p:cTn id="60" dur="500"/>
                                        <p:tgtEl>
                                          <p:spTgt spid="16"/>
                                        </p:tgtEl>
                                      </p:cBhvr>
                                    </p:animEffect>
                                  </p:childTnLst>
                                </p:cTn>
                              </p:par>
                            </p:childTnLst>
                          </p:cTn>
                        </p:par>
                        <p:par>
                          <p:cTn id="61" fill="hold">
                            <p:stCondLst>
                              <p:cond delay="1500"/>
                            </p:stCondLst>
                            <p:childTnLst>
                              <p:par>
                                <p:cTn id="62" presetID="16" presetClass="entr" presetSubtype="21"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arn(inVertical)">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down)">
                                      <p:cBhvr>
                                        <p:cTn id="69" dur="1500"/>
                                        <p:tgtEl>
                                          <p:spTgt spid="29"/>
                                        </p:tgtEl>
                                      </p:cBhvr>
                                    </p:animEffect>
                                  </p:childTnLst>
                                </p:cTn>
                              </p:par>
                            </p:childTnLst>
                          </p:cTn>
                        </p:par>
                        <p:par>
                          <p:cTn id="70" fill="hold">
                            <p:stCondLst>
                              <p:cond delay="1500"/>
                            </p:stCondLst>
                            <p:childTnLst>
                              <p:par>
                                <p:cTn id="71" presetID="16" presetClass="entr" presetSubtype="21"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barn(inVertical)">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barn(inVertical)">
                                      <p:cBhvr>
                                        <p:cTn id="78" dur="500"/>
                                        <p:tgtEl>
                                          <p:spTgt spid="25"/>
                                        </p:tgtEl>
                                      </p:cBhvr>
                                    </p:animEffect>
                                  </p:childTnLst>
                                </p:cTn>
                              </p:par>
                            </p:childTnLst>
                          </p:cTn>
                        </p:par>
                        <p:par>
                          <p:cTn id="79" fill="hold">
                            <p:stCondLst>
                              <p:cond delay="500"/>
                            </p:stCondLst>
                            <p:childTnLst>
                              <p:par>
                                <p:cTn id="80" presetID="6" presetClass="entr" presetSubtype="16" fill="hold" nodeType="after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circle(in)">
                                      <p:cBhvr>
                                        <p:cTn id="82" dur="1000"/>
                                        <p:tgtEl>
                                          <p:spTgt spid="47"/>
                                        </p:tgtEl>
                                      </p:cBhvr>
                                    </p:animEffect>
                                  </p:childTnLst>
                                </p:cTn>
                              </p:par>
                            </p:childTnLst>
                          </p:cTn>
                        </p:par>
                        <p:par>
                          <p:cTn id="83" fill="hold">
                            <p:stCondLst>
                              <p:cond delay="1500"/>
                            </p:stCondLst>
                            <p:childTnLst>
                              <p:par>
                                <p:cTn id="84" presetID="16" presetClass="entr" presetSubtype="21"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barn(inVertical)">
                                      <p:cBhvr>
                                        <p:cTn id="86" dur="500"/>
                                        <p:tgtEl>
                                          <p:spTgt spid="32"/>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nodeType="click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barn(inVertical)">
                                      <p:cBhvr>
                                        <p:cTn id="91" dur="500"/>
                                        <p:tgtEl>
                                          <p:spTgt spid="35"/>
                                        </p:tgtEl>
                                      </p:cBhvr>
                                    </p:animEffect>
                                  </p:childTnLst>
                                </p:cTn>
                              </p:par>
                            </p:childTnLst>
                          </p:cTn>
                        </p:par>
                        <p:par>
                          <p:cTn id="92" fill="hold">
                            <p:stCondLst>
                              <p:cond delay="500"/>
                            </p:stCondLst>
                            <p:childTnLst>
                              <p:par>
                                <p:cTn id="93" presetID="16" presetClass="entr" presetSubtype="21" fill="hold" grpId="0" nodeType="after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barn(inVertical)">
                                      <p:cBhvr>
                                        <p:cTn id="95" dur="500"/>
                                        <p:tgtEl>
                                          <p:spTgt spid="3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wipe(down)">
                                      <p:cBhvr>
                                        <p:cTn id="100" dur="500"/>
                                        <p:tgtEl>
                                          <p:spTgt spid="37"/>
                                        </p:tgtEl>
                                      </p:cBhvr>
                                    </p:animEffect>
                                  </p:childTnLst>
                                </p:cTn>
                              </p:par>
                            </p:childTnLst>
                          </p:cTn>
                        </p:par>
                        <p:par>
                          <p:cTn id="101" fill="hold">
                            <p:stCondLst>
                              <p:cond delay="500"/>
                            </p:stCondLst>
                            <p:childTnLst>
                              <p:par>
                                <p:cTn id="102" presetID="42" presetClass="entr" presetSubtype="0" fill="hold" nodeType="after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1000"/>
                                        <p:tgtEl>
                                          <p:spTgt spid="43"/>
                                        </p:tgtEl>
                                      </p:cBhvr>
                                    </p:animEffect>
                                    <p:anim calcmode="lin" valueType="num">
                                      <p:cBhvr>
                                        <p:cTn id="105" dur="1000" fill="hold"/>
                                        <p:tgtEl>
                                          <p:spTgt spid="43"/>
                                        </p:tgtEl>
                                        <p:attrNameLst>
                                          <p:attrName>ppt_x</p:attrName>
                                        </p:attrNameLst>
                                      </p:cBhvr>
                                      <p:tavLst>
                                        <p:tav tm="0">
                                          <p:val>
                                            <p:strVal val="#ppt_x"/>
                                          </p:val>
                                        </p:tav>
                                        <p:tav tm="100000">
                                          <p:val>
                                            <p:strVal val="#ppt_x"/>
                                          </p:val>
                                        </p:tav>
                                      </p:tavLst>
                                    </p:anim>
                                    <p:anim calcmode="lin" valueType="num">
                                      <p:cBhvr>
                                        <p:cTn id="106" dur="1000" fill="hold"/>
                                        <p:tgtEl>
                                          <p:spTgt spid="43"/>
                                        </p:tgtEl>
                                        <p:attrNameLst>
                                          <p:attrName>ppt_y</p:attrName>
                                        </p:attrNameLst>
                                      </p:cBhvr>
                                      <p:tavLst>
                                        <p:tav tm="0">
                                          <p:val>
                                            <p:strVal val="#ppt_y+.1"/>
                                          </p:val>
                                        </p:tav>
                                        <p:tav tm="100000">
                                          <p:val>
                                            <p:strVal val="#ppt_y"/>
                                          </p:val>
                                        </p:tav>
                                      </p:tavLst>
                                    </p:anim>
                                  </p:childTnLst>
                                </p:cTn>
                              </p:par>
                            </p:childTnLst>
                          </p:cTn>
                        </p:par>
                        <p:par>
                          <p:cTn id="107" fill="hold">
                            <p:stCondLst>
                              <p:cond delay="1500"/>
                            </p:stCondLst>
                            <p:childTnLst>
                              <p:par>
                                <p:cTn id="108" presetID="22" presetClass="entr" presetSubtype="4" fill="hold" grpId="0" nodeType="after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wipe(down)">
                                      <p:cBhvr>
                                        <p:cTn id="1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1" grpId="0"/>
      <p:bldP spid="14" grpId="0" animBg="1"/>
      <p:bldP spid="17" grpId="0"/>
      <p:bldP spid="20" grpId="0"/>
      <p:bldP spid="23" grpId="0"/>
      <p:bldP spid="25" grpId="0" animBg="1"/>
      <p:bldP spid="32" grpId="0"/>
      <p:bldP spid="36" grpId="0"/>
      <p:bldP spid="37" grpId="0" animBg="1"/>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674203"/>
            <a:ext cx="3124200" cy="830997"/>
          </a:xfrm>
          <a:prstGeom prst="rect">
            <a:avLst/>
          </a:prstGeom>
        </p:spPr>
        <p:txBody>
          <a:bodyPr wrap="square">
            <a:spAutoFit/>
          </a:bodyPr>
          <a:lstStyle/>
          <a:p>
            <a:pPr lvl="0">
              <a:lnSpc>
                <a:spcPct val="200000"/>
              </a:lnSpc>
            </a:pPr>
            <a:r>
              <a:rPr lang="en-US" sz="2400" b="1" dirty="0" smtClean="0">
                <a:solidFill>
                  <a:prstClr val="black"/>
                </a:solidFill>
                <a:latin typeface="Times New Roman" pitchFamily="18" charset="0"/>
                <a:cs typeface="Times New Roman" pitchFamily="18" charset="0"/>
              </a:rPr>
              <a:t>Asset Disposal</a:t>
            </a:r>
            <a:endParaRPr lang="en-PH" sz="2400" b="1" dirty="0">
              <a:solidFill>
                <a:prstClr val="black"/>
              </a:solidFill>
              <a:latin typeface="Times New Roman" pitchFamily="18" charset="0"/>
              <a:cs typeface="Times New Roman" pitchFamily="18" charset="0"/>
            </a:endParaRPr>
          </a:p>
        </p:txBody>
      </p:sp>
      <p:sp>
        <p:nvSpPr>
          <p:cNvPr id="3" name="Rectangle 2"/>
          <p:cNvSpPr/>
          <p:nvPr/>
        </p:nvSpPr>
        <p:spPr>
          <a:xfrm>
            <a:off x="4455198" y="1176010"/>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Asset Management</a:t>
            </a:r>
            <a:endParaRPr lang="en-PH" sz="1100" dirty="0"/>
          </a:p>
        </p:txBody>
      </p:sp>
      <p:sp>
        <p:nvSpPr>
          <p:cNvPr id="4" name="Rectangle 3"/>
          <p:cNvSpPr/>
          <p:nvPr/>
        </p:nvSpPr>
        <p:spPr>
          <a:xfrm>
            <a:off x="4455198" y="3309610"/>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Vendor Portal</a:t>
            </a:r>
            <a:endParaRPr lang="en-PH" sz="1100" dirty="0"/>
          </a:p>
        </p:txBody>
      </p:sp>
      <p:sp>
        <p:nvSpPr>
          <p:cNvPr id="5" name="Rectangle 4"/>
          <p:cNvSpPr/>
          <p:nvPr/>
        </p:nvSpPr>
        <p:spPr>
          <a:xfrm>
            <a:off x="7426998" y="1176010"/>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Fleet Management</a:t>
            </a:r>
            <a:endParaRPr lang="en-PH" sz="1100" dirty="0"/>
          </a:p>
        </p:txBody>
      </p:sp>
      <p:sp>
        <p:nvSpPr>
          <p:cNvPr id="6" name="Rectangle 5"/>
          <p:cNvSpPr/>
          <p:nvPr/>
        </p:nvSpPr>
        <p:spPr>
          <a:xfrm>
            <a:off x="7426997" y="3309610"/>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Warehousing</a:t>
            </a:r>
            <a:endParaRPr lang="en-PH" sz="1100" dirty="0"/>
          </a:p>
        </p:txBody>
      </p:sp>
      <p:sp>
        <p:nvSpPr>
          <p:cNvPr id="7" name="Rectangle 6"/>
          <p:cNvSpPr/>
          <p:nvPr/>
        </p:nvSpPr>
        <p:spPr>
          <a:xfrm>
            <a:off x="7426998" y="4901894"/>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Vehicle Reservation</a:t>
            </a:r>
            <a:endParaRPr lang="en-PH" sz="1100" dirty="0"/>
          </a:p>
        </p:txBody>
      </p:sp>
      <p:sp>
        <p:nvSpPr>
          <p:cNvPr id="8" name="Rectangle 7"/>
          <p:cNvSpPr/>
          <p:nvPr/>
        </p:nvSpPr>
        <p:spPr>
          <a:xfrm>
            <a:off x="4455198" y="4874184"/>
            <a:ext cx="1151515"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Collection</a:t>
            </a:r>
            <a:endParaRPr lang="en-PH" sz="1100" dirty="0"/>
          </a:p>
        </p:txBody>
      </p:sp>
      <p:cxnSp>
        <p:nvCxnSpPr>
          <p:cNvPr id="10" name="Straight Arrow Connector 9"/>
          <p:cNvCxnSpPr/>
          <p:nvPr/>
        </p:nvCxnSpPr>
        <p:spPr>
          <a:xfrm>
            <a:off x="4844713" y="1709410"/>
            <a:ext cx="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94053" y="2252304"/>
            <a:ext cx="850660" cy="430887"/>
          </a:xfrm>
          <a:prstGeom prst="rect">
            <a:avLst/>
          </a:prstGeom>
          <a:noFill/>
        </p:spPr>
        <p:txBody>
          <a:bodyPr wrap="square" rtlCol="0">
            <a:spAutoFit/>
          </a:bodyPr>
          <a:lstStyle/>
          <a:p>
            <a:pPr algn="ctr"/>
            <a:r>
              <a:rPr lang="en-US" sz="1100" dirty="0" smtClean="0"/>
              <a:t>Request Buyer</a:t>
            </a:r>
            <a:endParaRPr lang="en-PH" sz="1100" dirty="0"/>
          </a:p>
        </p:txBody>
      </p:sp>
      <p:cxnSp>
        <p:nvCxnSpPr>
          <p:cNvPr id="13" name="Straight Arrow Connector 12"/>
          <p:cNvCxnSpPr/>
          <p:nvPr/>
        </p:nvCxnSpPr>
        <p:spPr>
          <a:xfrm flipV="1">
            <a:off x="5225713" y="1709411"/>
            <a:ext cx="0" cy="1600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25713" y="2252303"/>
            <a:ext cx="609600" cy="430887"/>
          </a:xfrm>
          <a:prstGeom prst="rect">
            <a:avLst/>
          </a:prstGeom>
          <a:noFill/>
        </p:spPr>
        <p:txBody>
          <a:bodyPr wrap="square" rtlCol="0">
            <a:spAutoFit/>
          </a:bodyPr>
          <a:lstStyle/>
          <a:p>
            <a:pPr algn="ctr"/>
            <a:r>
              <a:rPr lang="en-US" sz="1100" dirty="0" smtClean="0"/>
              <a:t>Buyer List</a:t>
            </a:r>
            <a:endParaRPr lang="en-PH" sz="1100" dirty="0"/>
          </a:p>
        </p:txBody>
      </p:sp>
      <p:cxnSp>
        <p:nvCxnSpPr>
          <p:cNvPr id="16" name="Straight Arrow Connector 15"/>
          <p:cNvCxnSpPr/>
          <p:nvPr/>
        </p:nvCxnSpPr>
        <p:spPr>
          <a:xfrm>
            <a:off x="5606713" y="1557010"/>
            <a:ext cx="18202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606713" y="1328410"/>
            <a:ext cx="18202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378113" y="1557010"/>
            <a:ext cx="2133600" cy="261610"/>
          </a:xfrm>
          <a:prstGeom prst="rect">
            <a:avLst/>
          </a:prstGeom>
          <a:noFill/>
        </p:spPr>
        <p:txBody>
          <a:bodyPr wrap="square" rtlCol="0">
            <a:spAutoFit/>
          </a:bodyPr>
          <a:lstStyle/>
          <a:p>
            <a:pPr algn="ctr"/>
            <a:r>
              <a:rPr lang="en-US" sz="1100" dirty="0" smtClean="0"/>
              <a:t>Delivery Request</a:t>
            </a:r>
            <a:endParaRPr lang="en-PH" sz="1100" dirty="0"/>
          </a:p>
        </p:txBody>
      </p:sp>
      <p:sp>
        <p:nvSpPr>
          <p:cNvPr id="20" name="TextBox 19"/>
          <p:cNvSpPr txBox="1"/>
          <p:nvPr/>
        </p:nvSpPr>
        <p:spPr>
          <a:xfrm>
            <a:off x="5378113" y="1143000"/>
            <a:ext cx="2133600" cy="261610"/>
          </a:xfrm>
          <a:prstGeom prst="rect">
            <a:avLst/>
          </a:prstGeom>
          <a:noFill/>
        </p:spPr>
        <p:txBody>
          <a:bodyPr wrap="square" rtlCol="0">
            <a:spAutoFit/>
          </a:bodyPr>
          <a:lstStyle/>
          <a:p>
            <a:pPr algn="ctr"/>
            <a:r>
              <a:rPr lang="en-US" sz="1100" dirty="0" smtClean="0"/>
              <a:t>Delivery Report</a:t>
            </a:r>
            <a:endParaRPr lang="en-PH" sz="1100" dirty="0"/>
          </a:p>
        </p:txBody>
      </p:sp>
      <p:cxnSp>
        <p:nvCxnSpPr>
          <p:cNvPr id="22" name="Straight Arrow Connector 21"/>
          <p:cNvCxnSpPr/>
          <p:nvPr/>
        </p:nvCxnSpPr>
        <p:spPr>
          <a:xfrm flipH="1">
            <a:off x="7816513" y="1709410"/>
            <a:ext cx="2"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054513" y="2252302"/>
            <a:ext cx="850660" cy="430887"/>
          </a:xfrm>
          <a:prstGeom prst="rect">
            <a:avLst/>
          </a:prstGeom>
          <a:noFill/>
        </p:spPr>
        <p:txBody>
          <a:bodyPr wrap="square" rtlCol="0">
            <a:spAutoFit/>
          </a:bodyPr>
          <a:lstStyle/>
          <a:p>
            <a:pPr algn="ctr"/>
            <a:r>
              <a:rPr lang="en-US" sz="1100" dirty="0" smtClean="0"/>
              <a:t>Product Request</a:t>
            </a:r>
            <a:endParaRPr lang="en-PH" sz="1100" dirty="0"/>
          </a:p>
        </p:txBody>
      </p:sp>
      <p:cxnSp>
        <p:nvCxnSpPr>
          <p:cNvPr id="25" name="Straight Arrow Connector 24"/>
          <p:cNvCxnSpPr/>
          <p:nvPr/>
        </p:nvCxnSpPr>
        <p:spPr>
          <a:xfrm flipV="1">
            <a:off x="8273713" y="1709411"/>
            <a:ext cx="0" cy="1600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81616" y="2251312"/>
            <a:ext cx="850660" cy="430887"/>
          </a:xfrm>
          <a:prstGeom prst="rect">
            <a:avLst/>
          </a:prstGeom>
          <a:noFill/>
        </p:spPr>
        <p:txBody>
          <a:bodyPr wrap="square" rtlCol="0">
            <a:spAutoFit/>
          </a:bodyPr>
          <a:lstStyle/>
          <a:p>
            <a:pPr algn="ctr"/>
            <a:r>
              <a:rPr lang="en-US" sz="1100" dirty="0" smtClean="0"/>
              <a:t>Dispatch Product</a:t>
            </a:r>
            <a:endParaRPr lang="en-PH" sz="1100" dirty="0"/>
          </a:p>
        </p:txBody>
      </p:sp>
      <p:cxnSp>
        <p:nvCxnSpPr>
          <p:cNvPr id="34" name="Elbow Connector 33"/>
          <p:cNvCxnSpPr/>
          <p:nvPr/>
        </p:nvCxnSpPr>
        <p:spPr>
          <a:xfrm>
            <a:off x="8578513" y="1570210"/>
            <a:ext cx="12700" cy="3492000"/>
          </a:xfrm>
          <a:prstGeom prst="bentConnector3">
            <a:avLst>
              <a:gd name="adj1" fmla="val 7597402"/>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596552" y="1583323"/>
            <a:ext cx="850660" cy="430887"/>
          </a:xfrm>
          <a:prstGeom prst="rect">
            <a:avLst/>
          </a:prstGeom>
          <a:noFill/>
        </p:spPr>
        <p:txBody>
          <a:bodyPr wrap="square" rtlCol="0">
            <a:spAutoFit/>
          </a:bodyPr>
          <a:lstStyle/>
          <a:p>
            <a:pPr algn="ctr"/>
            <a:r>
              <a:rPr lang="en-US" sz="1100" dirty="0" smtClean="0"/>
              <a:t>Reserve Vehicle</a:t>
            </a:r>
            <a:endParaRPr lang="en-PH" sz="1100" dirty="0"/>
          </a:p>
        </p:txBody>
      </p:sp>
      <p:cxnSp>
        <p:nvCxnSpPr>
          <p:cNvPr id="45" name="Elbow Connector 44"/>
          <p:cNvCxnSpPr>
            <a:stCxn id="3" idx="1"/>
            <a:endCxn id="8" idx="1"/>
          </p:cNvCxnSpPr>
          <p:nvPr/>
        </p:nvCxnSpPr>
        <p:spPr>
          <a:xfrm rot="10800000" flipV="1">
            <a:off x="4455198" y="1442710"/>
            <a:ext cx="12700" cy="3698174"/>
          </a:xfrm>
          <a:prstGeom prst="bentConnector3">
            <a:avLst>
              <a:gd name="adj1" fmla="val 3296110"/>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198812" y="3014990"/>
            <a:ext cx="834228" cy="261610"/>
          </a:xfrm>
          <a:prstGeom prst="rect">
            <a:avLst/>
          </a:prstGeom>
          <a:noFill/>
        </p:spPr>
        <p:txBody>
          <a:bodyPr wrap="square" rtlCol="0">
            <a:spAutoFit/>
          </a:bodyPr>
          <a:lstStyle/>
          <a:p>
            <a:pPr algn="ctr"/>
            <a:r>
              <a:rPr lang="en-US" sz="1100" dirty="0" smtClean="0"/>
              <a:t>Invoice</a:t>
            </a:r>
            <a:endParaRPr lang="en-PH" sz="1100" dirty="0"/>
          </a:p>
        </p:txBody>
      </p:sp>
      <p:sp>
        <p:nvSpPr>
          <p:cNvPr id="48" name="Flowchart: Decision 47"/>
          <p:cNvSpPr/>
          <p:nvPr/>
        </p:nvSpPr>
        <p:spPr>
          <a:xfrm>
            <a:off x="9675812" y="2865911"/>
            <a:ext cx="914596" cy="82137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PH" sz="1050" dirty="0"/>
          </a:p>
        </p:txBody>
      </p:sp>
      <p:cxnSp>
        <p:nvCxnSpPr>
          <p:cNvPr id="50" name="Elbow Connector 49"/>
          <p:cNvCxnSpPr>
            <a:stCxn id="7" idx="3"/>
            <a:endCxn id="48" idx="2"/>
          </p:cNvCxnSpPr>
          <p:nvPr/>
        </p:nvCxnSpPr>
        <p:spPr>
          <a:xfrm flipV="1">
            <a:off x="8578513" y="3687288"/>
            <a:ext cx="1554597" cy="1584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8" idx="0"/>
            <a:endCxn id="5" idx="3"/>
          </p:cNvCxnSpPr>
          <p:nvPr/>
        </p:nvCxnSpPr>
        <p:spPr>
          <a:xfrm rot="16200000" flipV="1">
            <a:off x="8596513" y="1335911"/>
            <a:ext cx="1512000" cy="1548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752013" y="2997369"/>
            <a:ext cx="838199" cy="507831"/>
          </a:xfrm>
          <a:prstGeom prst="rect">
            <a:avLst/>
          </a:prstGeom>
          <a:noFill/>
        </p:spPr>
        <p:txBody>
          <a:bodyPr wrap="square" rtlCol="0">
            <a:spAutoFit/>
          </a:bodyPr>
          <a:lstStyle/>
          <a:p>
            <a:pPr algn="ctr"/>
            <a:r>
              <a:rPr lang="en-US" sz="900" dirty="0" smtClean="0"/>
              <a:t>Vehicle Reservation Response</a:t>
            </a:r>
            <a:endParaRPr lang="en-PH" sz="900" dirty="0"/>
          </a:p>
        </p:txBody>
      </p:sp>
    </p:spTree>
    <p:extLst>
      <p:ext uri="{BB962C8B-B14F-4D97-AF65-F5344CB8AC3E}">
        <p14:creationId xmlns:p14="http://schemas.microsoft.com/office/powerpoint/2010/main" val="422546648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16" presetClass="entr" presetSubtype="21"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16" presetClass="entr" presetSubtype="21"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arn(inVertical)">
                                      <p:cBhvr>
                                        <p:cTn id="44" dur="500"/>
                                        <p:tgtEl>
                                          <p:spTgt spid="16"/>
                                        </p:tgtEl>
                                      </p:cBhvr>
                                    </p:animEffect>
                                  </p:childTnLst>
                                </p:cTn>
                              </p:par>
                            </p:childTnLst>
                          </p:cTn>
                        </p:par>
                        <p:par>
                          <p:cTn id="45" fill="hold">
                            <p:stCondLst>
                              <p:cond delay="1500"/>
                            </p:stCondLst>
                            <p:childTnLst>
                              <p:par>
                                <p:cTn id="46" presetID="42" presetClass="entr" presetSubtype="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anim calcmode="lin" valueType="num">
                                      <p:cBhvr>
                                        <p:cTn id="49" dur="1000" fill="hold"/>
                                        <p:tgtEl>
                                          <p:spTgt spid="19"/>
                                        </p:tgtEl>
                                        <p:attrNameLst>
                                          <p:attrName>ppt_x</p:attrName>
                                        </p:attrNameLst>
                                      </p:cBhvr>
                                      <p:tavLst>
                                        <p:tav tm="0">
                                          <p:val>
                                            <p:strVal val="#ppt_x"/>
                                          </p:val>
                                        </p:tav>
                                        <p:tav tm="100000">
                                          <p:val>
                                            <p:strVal val="#ppt_x"/>
                                          </p:val>
                                        </p:tav>
                                      </p:tavLst>
                                    </p:anim>
                                    <p:anim calcmode="lin" valueType="num">
                                      <p:cBhvr>
                                        <p:cTn id="5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1" grpId="0"/>
      <p:bldP spid="14"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2674203"/>
            <a:ext cx="3124200" cy="718466"/>
          </a:xfrm>
          <a:prstGeom prst="rect">
            <a:avLst/>
          </a:prstGeom>
        </p:spPr>
        <p:txBody>
          <a:bodyPr wrap="square">
            <a:spAutoFit/>
          </a:bodyPr>
          <a:lstStyle/>
          <a:p>
            <a:pPr lvl="0">
              <a:lnSpc>
                <a:spcPct val="200000"/>
              </a:lnSpc>
            </a:pPr>
            <a:r>
              <a:rPr lang="en-US" sz="2400" b="1" dirty="0" smtClean="0">
                <a:solidFill>
                  <a:prstClr val="black"/>
                </a:solidFill>
                <a:latin typeface="Times New Roman" pitchFamily="18" charset="0"/>
                <a:cs typeface="Times New Roman" pitchFamily="18" charset="0"/>
              </a:rPr>
              <a:t>Maintenance Process</a:t>
            </a:r>
            <a:endParaRPr lang="en-PH" sz="2400" b="1" dirty="0">
              <a:solidFill>
                <a:prstClr val="black"/>
              </a:solidFill>
              <a:latin typeface="Times New Roman" pitchFamily="18" charset="0"/>
              <a:cs typeface="Times New Roman" pitchFamily="18" charset="0"/>
            </a:endParaRPr>
          </a:p>
        </p:txBody>
      </p:sp>
      <p:sp>
        <p:nvSpPr>
          <p:cNvPr id="3" name="Rectangle 2"/>
          <p:cNvSpPr/>
          <p:nvPr/>
        </p:nvSpPr>
        <p:spPr>
          <a:xfrm>
            <a:off x="5601997" y="1295400"/>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Asset Management</a:t>
            </a:r>
            <a:endParaRPr lang="en-PH" sz="1100" dirty="0"/>
          </a:p>
        </p:txBody>
      </p:sp>
      <p:sp>
        <p:nvSpPr>
          <p:cNvPr id="4" name="Rectangle 3"/>
          <p:cNvSpPr/>
          <p:nvPr/>
        </p:nvSpPr>
        <p:spPr>
          <a:xfrm>
            <a:off x="5601995" y="2793593"/>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M.R.O</a:t>
            </a:r>
            <a:endParaRPr lang="en-PH" sz="1100" dirty="0"/>
          </a:p>
        </p:txBody>
      </p:sp>
      <p:sp>
        <p:nvSpPr>
          <p:cNvPr id="5" name="Rectangle 4"/>
          <p:cNvSpPr/>
          <p:nvPr/>
        </p:nvSpPr>
        <p:spPr>
          <a:xfrm>
            <a:off x="5601994" y="4310390"/>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Vehicle Reservation</a:t>
            </a:r>
            <a:endParaRPr lang="en-PH" sz="1100" dirty="0"/>
          </a:p>
        </p:txBody>
      </p:sp>
      <p:sp>
        <p:nvSpPr>
          <p:cNvPr id="6" name="Rectangle 5"/>
          <p:cNvSpPr/>
          <p:nvPr/>
        </p:nvSpPr>
        <p:spPr>
          <a:xfrm>
            <a:off x="9819697" y="2766736"/>
            <a:ext cx="1151515"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Warehousing</a:t>
            </a:r>
            <a:endParaRPr lang="en-PH" sz="1100" dirty="0"/>
          </a:p>
        </p:txBody>
      </p:sp>
      <p:cxnSp>
        <p:nvCxnSpPr>
          <p:cNvPr id="8" name="Straight Arrow Connector 7"/>
          <p:cNvCxnSpPr/>
          <p:nvPr/>
        </p:nvCxnSpPr>
        <p:spPr>
          <a:xfrm flipH="1">
            <a:off x="6174409" y="1828800"/>
            <a:ext cx="2" cy="964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a:endCxn id="15" idx="1"/>
          </p:cNvCxnSpPr>
          <p:nvPr/>
        </p:nvCxnSpPr>
        <p:spPr>
          <a:xfrm>
            <a:off x="6753510" y="3060293"/>
            <a:ext cx="745171" cy="1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0"/>
          </p:cNvCxnSpPr>
          <p:nvPr/>
        </p:nvCxnSpPr>
        <p:spPr>
          <a:xfrm rot="16200000" flipV="1">
            <a:off x="6847857" y="1538635"/>
            <a:ext cx="1009193" cy="11590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0012" y="2050703"/>
            <a:ext cx="1079308" cy="430887"/>
          </a:xfrm>
          <a:prstGeom prst="rect">
            <a:avLst/>
          </a:prstGeom>
          <a:noFill/>
        </p:spPr>
        <p:txBody>
          <a:bodyPr wrap="square" rtlCol="0">
            <a:spAutoFit/>
          </a:bodyPr>
          <a:lstStyle/>
          <a:p>
            <a:pPr algn="ctr"/>
            <a:r>
              <a:rPr lang="en-US" sz="1100" dirty="0" smtClean="0"/>
              <a:t>Maintenance Request</a:t>
            </a:r>
            <a:endParaRPr lang="en-PH" sz="1100" dirty="0"/>
          </a:p>
        </p:txBody>
      </p:sp>
      <p:grpSp>
        <p:nvGrpSpPr>
          <p:cNvPr id="27" name="Group 26"/>
          <p:cNvGrpSpPr/>
          <p:nvPr/>
        </p:nvGrpSpPr>
        <p:grpSpPr>
          <a:xfrm>
            <a:off x="7474671" y="2622747"/>
            <a:ext cx="914596" cy="821377"/>
            <a:chOff x="4231770" y="2682614"/>
            <a:chExt cx="914596" cy="821377"/>
          </a:xfrm>
        </p:grpSpPr>
        <p:sp>
          <p:nvSpPr>
            <p:cNvPr id="9" name="Flowchart: Decision 8"/>
            <p:cNvSpPr/>
            <p:nvPr/>
          </p:nvSpPr>
          <p:spPr>
            <a:xfrm>
              <a:off x="4231770" y="2682614"/>
              <a:ext cx="914596" cy="82137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PH" sz="1050" dirty="0"/>
            </a:p>
          </p:txBody>
        </p:sp>
        <p:sp>
          <p:nvSpPr>
            <p:cNvPr id="15" name="TextBox 14"/>
            <p:cNvSpPr txBox="1"/>
            <p:nvPr/>
          </p:nvSpPr>
          <p:spPr>
            <a:xfrm>
              <a:off x="4255780" y="2891135"/>
              <a:ext cx="890390" cy="461665"/>
            </a:xfrm>
            <a:prstGeom prst="rect">
              <a:avLst/>
            </a:prstGeom>
            <a:noFill/>
          </p:spPr>
          <p:txBody>
            <a:bodyPr wrap="square" rtlCol="0">
              <a:spAutoFit/>
            </a:bodyPr>
            <a:lstStyle/>
            <a:p>
              <a:pPr algn="ctr"/>
              <a:r>
                <a:rPr lang="en-US" sz="800" dirty="0" smtClean="0"/>
                <a:t>Maintenance Request Response</a:t>
              </a:r>
              <a:endParaRPr lang="en-PH" sz="800" dirty="0"/>
            </a:p>
          </p:txBody>
        </p:sp>
      </p:grpSp>
      <p:cxnSp>
        <p:nvCxnSpPr>
          <p:cNvPr id="17" name="Straight Arrow Connector 16"/>
          <p:cNvCxnSpPr>
            <a:stCxn id="5" idx="0"/>
            <a:endCxn id="4" idx="2"/>
          </p:cNvCxnSpPr>
          <p:nvPr/>
        </p:nvCxnSpPr>
        <p:spPr>
          <a:xfrm flipV="1">
            <a:off x="6177752" y="3326993"/>
            <a:ext cx="1" cy="983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80012" y="3548390"/>
            <a:ext cx="1079308" cy="600164"/>
          </a:xfrm>
          <a:prstGeom prst="rect">
            <a:avLst/>
          </a:prstGeom>
          <a:noFill/>
        </p:spPr>
        <p:txBody>
          <a:bodyPr wrap="square" rtlCol="0">
            <a:spAutoFit/>
          </a:bodyPr>
          <a:lstStyle/>
          <a:p>
            <a:pPr algn="ctr"/>
            <a:r>
              <a:rPr lang="en-US" sz="1100" dirty="0" smtClean="0"/>
              <a:t>Vehicle Maintenance Request</a:t>
            </a:r>
            <a:endParaRPr lang="en-PH" sz="1100" dirty="0"/>
          </a:p>
        </p:txBody>
      </p:sp>
      <p:cxnSp>
        <p:nvCxnSpPr>
          <p:cNvPr id="20" name="Straight Arrow Connector 19"/>
          <p:cNvCxnSpPr>
            <a:stCxn id="9" idx="2"/>
            <a:endCxn id="5" idx="3"/>
          </p:cNvCxnSpPr>
          <p:nvPr/>
        </p:nvCxnSpPr>
        <p:spPr>
          <a:xfrm rot="5400000">
            <a:off x="6776256" y="3421377"/>
            <a:ext cx="1132966" cy="11784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188804" y="2590800"/>
            <a:ext cx="1639408" cy="261610"/>
          </a:xfrm>
          <a:prstGeom prst="rect">
            <a:avLst/>
          </a:prstGeom>
          <a:noFill/>
        </p:spPr>
        <p:txBody>
          <a:bodyPr wrap="square" rtlCol="0">
            <a:spAutoFit/>
          </a:bodyPr>
          <a:lstStyle/>
          <a:p>
            <a:pPr algn="ctr"/>
            <a:r>
              <a:rPr lang="en-US" sz="1100" dirty="0" smtClean="0"/>
              <a:t>Request Supplies</a:t>
            </a:r>
            <a:endParaRPr lang="en-PH" sz="1100" dirty="0"/>
          </a:p>
        </p:txBody>
      </p:sp>
      <p:cxnSp>
        <p:nvCxnSpPr>
          <p:cNvPr id="25" name="Straight Arrow Connector 24"/>
          <p:cNvCxnSpPr/>
          <p:nvPr/>
        </p:nvCxnSpPr>
        <p:spPr>
          <a:xfrm flipH="1">
            <a:off x="8228012" y="3200400"/>
            <a:ext cx="15292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770812" y="2066696"/>
            <a:ext cx="926908" cy="261610"/>
          </a:xfrm>
          <a:prstGeom prst="rect">
            <a:avLst/>
          </a:prstGeom>
          <a:noFill/>
        </p:spPr>
        <p:txBody>
          <a:bodyPr wrap="square" rtlCol="0">
            <a:spAutoFit/>
          </a:bodyPr>
          <a:lstStyle/>
          <a:p>
            <a:pPr algn="ctr"/>
            <a:r>
              <a:rPr lang="en-US" sz="1100" dirty="0" smtClean="0"/>
              <a:t>Deny</a:t>
            </a:r>
            <a:endParaRPr lang="en-PH" sz="1100" dirty="0"/>
          </a:p>
        </p:txBody>
      </p:sp>
      <p:cxnSp>
        <p:nvCxnSpPr>
          <p:cNvPr id="34" name="Straight Arrow Connector 33"/>
          <p:cNvCxnSpPr/>
          <p:nvPr/>
        </p:nvCxnSpPr>
        <p:spPr>
          <a:xfrm>
            <a:off x="8151812" y="28194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094108" y="3200400"/>
            <a:ext cx="1828800" cy="261610"/>
          </a:xfrm>
          <a:prstGeom prst="rect">
            <a:avLst/>
          </a:prstGeom>
          <a:noFill/>
        </p:spPr>
        <p:txBody>
          <a:bodyPr wrap="square" rtlCol="0">
            <a:spAutoFit/>
          </a:bodyPr>
          <a:lstStyle/>
          <a:p>
            <a:pPr algn="ctr"/>
            <a:r>
              <a:rPr lang="en-US" sz="1100" dirty="0" smtClean="0"/>
              <a:t>Maintenance Supplies</a:t>
            </a:r>
            <a:endParaRPr lang="en-PH" sz="1100" dirty="0"/>
          </a:p>
        </p:txBody>
      </p:sp>
      <p:sp>
        <p:nvSpPr>
          <p:cNvPr id="49" name="TextBox 48"/>
          <p:cNvSpPr txBox="1"/>
          <p:nvPr/>
        </p:nvSpPr>
        <p:spPr>
          <a:xfrm>
            <a:off x="7770812" y="3879802"/>
            <a:ext cx="914400" cy="268752"/>
          </a:xfrm>
          <a:prstGeom prst="rect">
            <a:avLst/>
          </a:prstGeom>
          <a:noFill/>
        </p:spPr>
        <p:txBody>
          <a:bodyPr wrap="square" rtlCol="0">
            <a:spAutoFit/>
          </a:bodyPr>
          <a:lstStyle/>
          <a:p>
            <a:pPr algn="ctr"/>
            <a:r>
              <a:rPr lang="en-US" sz="1100" dirty="0" smtClean="0"/>
              <a:t>Deny</a:t>
            </a:r>
            <a:endParaRPr lang="en-PH" sz="1100" dirty="0"/>
          </a:p>
        </p:txBody>
      </p:sp>
    </p:spTree>
    <p:extLst>
      <p:ext uri="{BB962C8B-B14F-4D97-AF65-F5344CB8AC3E}">
        <p14:creationId xmlns:p14="http://schemas.microsoft.com/office/powerpoint/2010/main" val="6608514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par>
                          <p:cTn id="19" fill="hold">
                            <p:stCondLst>
                              <p:cond delay="1000"/>
                            </p:stCondLst>
                            <p:childTnLst>
                              <p:par>
                                <p:cTn id="20" presetID="16" presetClass="entr" presetSubtype="21"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500"/>
                                        <p:tgtEl>
                                          <p:spTgt spid="27"/>
                                        </p:tgtEl>
                                      </p:cBhvr>
                                    </p:animEffect>
                                  </p:childTnLst>
                                </p:cTn>
                              </p:par>
                            </p:childTnLst>
                          </p:cTn>
                        </p:par>
                        <p:par>
                          <p:cTn id="28" fill="hold">
                            <p:stCondLst>
                              <p:cond delay="1500"/>
                            </p:stCondLst>
                            <p:childTnLst>
                              <p:par>
                                <p:cTn id="29" presetID="16" presetClass="entr" presetSubtype="21"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16" presetClass="entr" presetSubtype="21"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arn(inVertical)">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anim calcmode="lin" valueType="num">
                                      <p:cBhvr>
                                        <p:cTn id="48" dur="1000" fill="hold"/>
                                        <p:tgtEl>
                                          <p:spTgt spid="6"/>
                                        </p:tgtEl>
                                        <p:attrNameLst>
                                          <p:attrName>ppt_x</p:attrName>
                                        </p:attrNameLst>
                                      </p:cBhvr>
                                      <p:tavLst>
                                        <p:tav tm="0">
                                          <p:val>
                                            <p:strVal val="#ppt_x"/>
                                          </p:val>
                                        </p:tav>
                                        <p:tav tm="100000">
                                          <p:val>
                                            <p:strVal val="#ppt_x"/>
                                          </p:val>
                                        </p:tav>
                                      </p:tavLst>
                                    </p:anim>
                                    <p:anim calcmode="lin" valueType="num">
                                      <p:cBhvr>
                                        <p:cTn id="49" dur="1000" fill="hold"/>
                                        <p:tgtEl>
                                          <p:spTgt spid="6"/>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16" presetClass="entr" presetSubtype="21" fill="hold"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barn(inVertical)">
                                      <p:cBhvr>
                                        <p:cTn id="53" dur="500"/>
                                        <p:tgtEl>
                                          <p:spTgt spid="34"/>
                                        </p:tgtEl>
                                      </p:cBhvr>
                                    </p:animEffect>
                                  </p:childTnLst>
                                </p:cTn>
                              </p:par>
                            </p:childTnLst>
                          </p:cTn>
                        </p:par>
                        <p:par>
                          <p:cTn id="54" fill="hold">
                            <p:stCondLst>
                              <p:cond delay="1500"/>
                            </p:stCondLst>
                            <p:childTnLst>
                              <p:par>
                                <p:cTn id="55" presetID="42"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barn(inVertical)">
                                      <p:cBhvr>
                                        <p:cTn id="64" dur="500"/>
                                        <p:tgtEl>
                                          <p:spTgt spid="25"/>
                                        </p:tgtEl>
                                      </p:cBhvr>
                                    </p:animEffect>
                                  </p:childTnLst>
                                </p:cTn>
                              </p:par>
                            </p:childTnLst>
                          </p:cTn>
                        </p:par>
                        <p:par>
                          <p:cTn id="65" fill="hold">
                            <p:stCondLst>
                              <p:cond delay="500"/>
                            </p:stCondLst>
                            <p:childTnLst>
                              <p:par>
                                <p:cTn id="66" presetID="42" presetClass="entr" presetSubtype="0" fill="hold" grpId="0" nodeType="after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1000"/>
                                        <p:tgtEl>
                                          <p:spTgt spid="47"/>
                                        </p:tgtEl>
                                      </p:cBhvr>
                                    </p:animEffect>
                                    <p:anim calcmode="lin" valueType="num">
                                      <p:cBhvr>
                                        <p:cTn id="69" dur="1000" fill="hold"/>
                                        <p:tgtEl>
                                          <p:spTgt spid="47"/>
                                        </p:tgtEl>
                                        <p:attrNameLst>
                                          <p:attrName>ppt_x</p:attrName>
                                        </p:attrNameLst>
                                      </p:cBhvr>
                                      <p:tavLst>
                                        <p:tav tm="0">
                                          <p:val>
                                            <p:strVal val="#ppt_x"/>
                                          </p:val>
                                        </p:tav>
                                        <p:tav tm="100000">
                                          <p:val>
                                            <p:strVal val="#ppt_x"/>
                                          </p:val>
                                        </p:tav>
                                      </p:tavLst>
                                    </p:anim>
                                    <p:anim calcmode="lin" valueType="num">
                                      <p:cBhvr>
                                        <p:cTn id="7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barn(inVertical)">
                                      <p:cBhvr>
                                        <p:cTn id="75" dur="500"/>
                                        <p:tgtEl>
                                          <p:spTgt spid="5"/>
                                        </p:tgtEl>
                                      </p:cBhvr>
                                    </p:animEffect>
                                  </p:childTnLst>
                                </p:cTn>
                              </p:par>
                            </p:childTnLst>
                          </p:cTn>
                        </p:par>
                        <p:par>
                          <p:cTn id="76" fill="hold">
                            <p:stCondLst>
                              <p:cond delay="500"/>
                            </p:stCondLst>
                            <p:childTnLst>
                              <p:par>
                                <p:cTn id="77" presetID="22" presetClass="entr" presetSubtype="4" fill="hold"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ipe(down)">
                                      <p:cBhvr>
                                        <p:cTn id="79" dur="500"/>
                                        <p:tgtEl>
                                          <p:spTgt spid="17"/>
                                        </p:tgtEl>
                                      </p:cBhvr>
                                    </p:animEffect>
                                  </p:childTnLst>
                                </p:cTn>
                              </p:par>
                            </p:childTnLst>
                          </p:cTn>
                        </p:par>
                        <p:par>
                          <p:cTn id="80" fill="hold">
                            <p:stCondLst>
                              <p:cond delay="1000"/>
                            </p:stCondLst>
                            <p:childTnLst>
                              <p:par>
                                <p:cTn id="81" presetID="16" presetClass="entr" presetSubtype="21"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barn(inVertical)">
                                      <p:cBhvr>
                                        <p:cTn id="83" dur="500"/>
                                        <p:tgtEl>
                                          <p:spTgt spid="18"/>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barn(inVertical)">
                                      <p:cBhvr>
                                        <p:cTn id="88" dur="500"/>
                                        <p:tgtEl>
                                          <p:spTgt spid="20"/>
                                        </p:tgtEl>
                                      </p:cBhvr>
                                    </p:animEffect>
                                  </p:childTnLst>
                                </p:cTn>
                              </p:par>
                            </p:childTnLst>
                          </p:cTn>
                        </p:par>
                        <p:par>
                          <p:cTn id="89" fill="hold">
                            <p:stCondLst>
                              <p:cond delay="500"/>
                            </p:stCondLst>
                            <p:childTnLst>
                              <p:par>
                                <p:cTn id="90" presetID="22" presetClass="entr" presetSubtype="4" fill="hold" grpId="0" nodeType="after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wipe(down)">
                                      <p:cBhvr>
                                        <p:cTn id="9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4" grpId="0"/>
      <p:bldP spid="18" grpId="0"/>
      <p:bldP spid="23" grpId="0"/>
      <p:bldP spid="28" grpId="0"/>
      <p:bldP spid="47" grpId="0"/>
      <p:bldP spid="49"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596</TotalTime>
  <Words>182</Words>
  <Application>Microsoft Office PowerPoint</Application>
  <PresentationFormat>Custom</PresentationFormat>
  <Paragraphs>78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SERVICE MANAGEMENT SYSTEM LOGISTIC</vt:lpstr>
      <vt:lpstr>PowerPoint Presentation</vt:lpstr>
      <vt:lpstr>LOGISTIC SYSTEM</vt:lpstr>
      <vt:lpstr>GOALS AND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MANAGEMENT SYSTEM LOGISTICS</dc:title>
  <dc:creator>enick malang</dc:creator>
  <cp:lastModifiedBy>CryotoJack</cp:lastModifiedBy>
  <cp:revision>29</cp:revision>
  <dcterms:created xsi:type="dcterms:W3CDTF">2022-05-20T07:48:56Z</dcterms:created>
  <dcterms:modified xsi:type="dcterms:W3CDTF">2022-05-26T03:28:34Z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