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2"/>
  </p:sldMasterIdLst>
  <p:notesMasterIdLst>
    <p:notesMasterId r:id="rId18"/>
  </p:notesMasterIdLst>
  <p:sldIdLst>
    <p:sldId id="256" r:id="rId3"/>
    <p:sldId id="336" r:id="rId4"/>
    <p:sldId id="344" r:id="rId5"/>
    <p:sldId id="349" r:id="rId6"/>
    <p:sldId id="345" r:id="rId7"/>
    <p:sldId id="348" r:id="rId8"/>
    <p:sldId id="347" r:id="rId9"/>
    <p:sldId id="346" r:id="rId10"/>
    <p:sldId id="338" r:id="rId11"/>
    <p:sldId id="337" r:id="rId12"/>
    <p:sldId id="339" r:id="rId13"/>
    <p:sldId id="340" r:id="rId14"/>
    <p:sldId id="341" r:id="rId15"/>
    <p:sldId id="342" r:id="rId16"/>
    <p:sldId id="34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DFEB8A-286D-4958-B3AF-2B58D49A589C}">
          <p14:sldIdLst>
            <p14:sldId id="256"/>
            <p14:sldId id="336"/>
          </p14:sldIdLst>
        </p14:section>
        <p14:section name="The concept" id="{CE7F151A-6E67-4E5A-8102-8F4BE1A4D1AA}">
          <p14:sldIdLst>
            <p14:sldId id="344"/>
            <p14:sldId id="349"/>
            <p14:sldId id="345"/>
            <p14:sldId id="348"/>
            <p14:sldId id="347"/>
            <p14:sldId id="346"/>
            <p14:sldId id="338"/>
          </p14:sldIdLst>
        </p14:section>
        <p14:section name="Plantillas" id="{439E643A-982E-4792-975C-9848CD1BABB9}">
          <p14:sldIdLst>
            <p14:sldId id="337"/>
            <p14:sldId id="339"/>
            <p14:sldId id="340"/>
            <p14:sldId id="341"/>
            <p14:sldId id="342"/>
            <p14:sldId id="34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335" autoAdjust="0"/>
    <p:restoredTop sz="81818" autoAdjust="0"/>
  </p:normalViewPr>
  <p:slideViewPr>
    <p:cSldViewPr showGuides="1">
      <p:cViewPr varScale="1">
        <p:scale>
          <a:sx n="61" d="100"/>
          <a:sy n="61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A0A01-C818-4501-A4A1-72FB312984E3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46D10-78BC-4D36-8565-3E1E155E5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cyclical shapes</a:t>
            </a: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(Difficult)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Some shape effects on this slide are created with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commands. To access this command, you must add it to the Quick Access Toolbar, located above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tab.  To customize the Quick Access Toolbar,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arrow next to the Quick Access Toolbar,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Toolbar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commands from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Commands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list of commands,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reproduce the first shape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row).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an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oval.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4.25”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4.25”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(second row).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pie.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pie shape.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the oval and the pie.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to Slide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pie shape. Drag the yellow diamond adjustment handles to create a half-circle shape, with the rounded edge facing the top of the slide.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an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second oval.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enter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second oval to the center of the first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the pie and the second oval.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select the pie, and then select the second oval. On the Quick Access Toolbar,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an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new oval.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new oval.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to Slide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the new oval and the freeform shape.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Selected Objects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the new oval and the freeform shape. On the Quick Access Toolbar,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reproduce the second and third curved freeform shapes,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the freeform shape and the oval.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group of shapes.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group of shapes.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both groups of shapes.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to Slide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group of shapes.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group of shapes.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select the first freeform shape, and then the duplicate freeform shape. On the Quick Access Toolbar,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the freeform shape and an oval.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group.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Repeat this process until there is a total of three groups.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 group.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group.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240°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all three groups of shapes.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to Slide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 group.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Repeat this process for each of the groups.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 oval and then press DELETE to delete the oval. Repeat the process for each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top, left freeform shape.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Accent 3, Darker 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Bevel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Accent 3, Darker 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bottom freeform shape.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 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three stops appear in the slider.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Rotate with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129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236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Bevel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129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right freeform shape.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 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Rotate with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117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243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Bevel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117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select all three freeform shapes.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group.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Perspective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Perspective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Relaxed Moderately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Perspective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row).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1, Lighter 35%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(third row).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final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1, Darker 15%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0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Formulario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autovalidacion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implicita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GET al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Eventos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storage para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guardar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dinamica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6D10-78BC-4D36-8565-3E1E155E54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3" descr="Image result for mobile phone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27308" y="692696"/>
            <a:ext cx="711938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13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Gymkhana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55A1-19F3-41E8-AAA7-1A90409AFE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7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9000">
              <a:schemeClr val="tx1">
                <a:lumMod val="65000"/>
                <a:lumOff val="35000"/>
              </a:schemeClr>
            </a:gs>
            <a:gs pos="62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Gymkhana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55A1-19F3-41E8-AAA7-1A90409AFE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Curlz MT" panose="04040404050702020202" pitchFamily="8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1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5.jpeg"/><Relationship Id="rId10" Type="http://schemas.openxmlformats.org/officeDocument/2006/relationships/image" Target="../media/image31.jpeg"/><Relationship Id="rId19" Type="http://schemas.openxmlformats.org/officeDocument/2006/relationships/image" Target="../media/image39.jpe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jpeg"/><Relationship Id="rId5" Type="http://schemas.openxmlformats.org/officeDocument/2006/relationships/image" Target="../media/image32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jpeg"/><Relationship Id="rId10" Type="http://schemas.openxmlformats.org/officeDocument/2006/relationships/image" Target="../media/image18.jpe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jpeg"/><Relationship Id="rId10" Type="http://schemas.openxmlformats.org/officeDocument/2006/relationships/image" Target="../media/image18.jpe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9000">
              <a:schemeClr val="tx1">
                <a:lumMod val="65000"/>
                <a:lumOff val="35000"/>
              </a:schemeClr>
            </a:gs>
            <a:gs pos="62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2818" y="4653136"/>
            <a:ext cx="6106159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8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Ficha2</a:t>
            </a:r>
            <a:endParaRPr lang="es-ES_tradnl" sz="80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s-ES_tradnl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 la idea a la ejecución</a:t>
            </a:r>
            <a:endParaRPr lang="es-ES_tradnl" sz="4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632" y="548680"/>
            <a:ext cx="1467680" cy="1440160"/>
          </a:xfrm>
          <a:prstGeom prst="rect">
            <a:avLst/>
          </a:prstGeom>
        </p:spPr>
      </p:pic>
      <p:pic>
        <p:nvPicPr>
          <p:cNvPr id="1026" name="Picture 2" descr="C:\Users\usuario\Desktop\Proyecto\Ficha2\src\assets\imgs\Fichado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632" y="2135261"/>
            <a:ext cx="1400744" cy="136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uario\Desktop\Proyecto\Ficha2\src\assets\imgs\logoF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81" y="126504"/>
            <a:ext cx="4526632" cy="45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The concept: what and why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0620" y="1412776"/>
            <a:ext cx="1316968" cy="2130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9873" y="1772815"/>
            <a:ext cx="1357516" cy="217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5536" y="975048"/>
            <a:ext cx="8352928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 smtClean="0"/>
              <a:t>USER: Visit the city</a:t>
            </a:r>
            <a:r>
              <a:rPr lang="en-GB" dirty="0" smtClean="0"/>
              <a:t> in a different way. </a:t>
            </a:r>
            <a:r>
              <a:rPr lang="en-GB" b="1" dirty="0" smtClean="0"/>
              <a:t>Gamification</a:t>
            </a:r>
            <a:r>
              <a:rPr lang="en-GB" dirty="0" smtClean="0"/>
              <a:t> of city guide. </a:t>
            </a:r>
            <a:r>
              <a:rPr lang="en-GB" b="1" dirty="0" smtClean="0"/>
              <a:t>Play outdoors</a:t>
            </a:r>
            <a:r>
              <a:rPr lang="en-GB" dirty="0" smtClean="0"/>
              <a:t> socially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539552" y="4077072"/>
            <a:ext cx="1944216" cy="6579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VISIT</a:t>
            </a:r>
            <a:endParaRPr lang="en-GB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813907"/>
            <a:ext cx="2201764" cy="1180699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Tourism 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Discover your city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“Stages”: tourist spots</a:t>
            </a:r>
          </a:p>
          <a:p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563888" y="4077072"/>
            <a:ext cx="1944216" cy="6579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PLAY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66380" y="4813907"/>
            <a:ext cx="1944000" cy="90370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 Enjoy outdoor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 Social game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 Compete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6588224" y="4077072"/>
            <a:ext cx="1944216" cy="6579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REWARD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690716" y="4813907"/>
            <a:ext cx="1944000" cy="90370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 Voucher, discount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 Private offers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 Badges and rank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95536" y="5949280"/>
            <a:ext cx="8352928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 smtClean="0"/>
              <a:t>SPONSOR: drive traffic </a:t>
            </a:r>
            <a:r>
              <a:rPr lang="en-GB" dirty="0" smtClean="0"/>
              <a:t>to my shop. </a:t>
            </a:r>
            <a:r>
              <a:rPr lang="en-GB" b="1" dirty="0" smtClean="0"/>
              <a:t>Offers publicity</a:t>
            </a:r>
            <a:r>
              <a:rPr lang="en-GB" dirty="0" smtClean="0"/>
              <a:t>. Groups &amp; </a:t>
            </a:r>
            <a:r>
              <a:rPr lang="en-GB" b="1" dirty="0" smtClean="0"/>
              <a:t>city events </a:t>
            </a:r>
            <a:r>
              <a:rPr lang="en-GB" b="1" dirty="0" err="1" smtClean="0"/>
              <a:t>dynamization</a:t>
            </a:r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608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Map – Navigation menu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pic>
        <p:nvPicPr>
          <p:cNvPr id="18" name="Picture 18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5180" y="698031"/>
            <a:ext cx="711938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hord 10"/>
          <p:cNvSpPr/>
          <p:nvPr/>
        </p:nvSpPr>
        <p:spPr>
          <a:xfrm>
            <a:off x="6074599" y="5399795"/>
            <a:ext cx="900000" cy="900000"/>
          </a:xfrm>
          <a:prstGeom prst="chord">
            <a:avLst>
              <a:gd name="adj1" fmla="val 11751578"/>
              <a:gd name="adj2" fmla="val 2060696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9" descr="C:\Documents and Settings\pedroa\Escritorio\Sin título-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3673882">
            <a:off x="3326325" y="1711057"/>
            <a:ext cx="60381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5657" y="1742229"/>
            <a:ext cx="2501978" cy="3972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27"/>
          <p:cNvSpPr txBox="1"/>
          <p:nvPr/>
        </p:nvSpPr>
        <p:spPr>
          <a:xfrm>
            <a:off x="5908862" y="189851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 </a:t>
            </a:r>
            <a:r>
              <a:rPr lang="en-GB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Catedral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54" name="Group 31"/>
          <p:cNvGrpSpPr/>
          <p:nvPr/>
        </p:nvGrpSpPr>
        <p:grpSpPr>
          <a:xfrm>
            <a:off x="5457764" y="1988363"/>
            <a:ext cx="216000" cy="146050"/>
            <a:chOff x="1096566" y="1878732"/>
            <a:chExt cx="216000" cy="146050"/>
          </a:xfrm>
        </p:grpSpPr>
        <p:cxnSp>
          <p:nvCxnSpPr>
            <p:cNvPr id="55" name="Straight Connector 32"/>
            <p:cNvCxnSpPr/>
            <p:nvPr/>
          </p:nvCxnSpPr>
          <p:spPr>
            <a:xfrm>
              <a:off x="1096566" y="18787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33"/>
            <p:cNvCxnSpPr/>
            <p:nvPr/>
          </p:nvCxnSpPr>
          <p:spPr>
            <a:xfrm>
              <a:off x="1096566" y="19295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34"/>
            <p:cNvCxnSpPr/>
            <p:nvPr/>
          </p:nvCxnSpPr>
          <p:spPr>
            <a:xfrm>
              <a:off x="1096566" y="19739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35"/>
            <p:cNvCxnSpPr/>
            <p:nvPr/>
          </p:nvCxnSpPr>
          <p:spPr>
            <a:xfrm>
              <a:off x="1096566" y="20247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8" descr="Image result for start map icon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3338" y="3713371"/>
            <a:ext cx="554564" cy="55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38"/>
          <p:cNvSpPr/>
          <p:nvPr/>
        </p:nvSpPr>
        <p:spPr>
          <a:xfrm>
            <a:off x="5430206" y="2003131"/>
            <a:ext cx="2304000" cy="3539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7"/>
          <p:cNvCxnSpPr/>
          <p:nvPr/>
        </p:nvCxnSpPr>
        <p:spPr>
          <a:xfrm>
            <a:off x="5419664" y="2507153"/>
            <a:ext cx="23369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50"/>
          <p:cNvSpPr txBox="1"/>
          <p:nvPr/>
        </p:nvSpPr>
        <p:spPr>
          <a:xfrm>
            <a:off x="5495865" y="2562106"/>
            <a:ext cx="10034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Orientation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3" name="Rounded Rectangle 63"/>
          <p:cNvSpPr/>
          <p:nvPr/>
        </p:nvSpPr>
        <p:spPr>
          <a:xfrm>
            <a:off x="6934973" y="5122102"/>
            <a:ext cx="747754" cy="2444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Accept</a:t>
            </a:r>
            <a:endParaRPr lang="en-GB" dirty="0"/>
          </a:p>
        </p:txBody>
      </p:sp>
      <p:sp>
        <p:nvSpPr>
          <p:cNvPr id="64" name="Rounded Rectangle 57"/>
          <p:cNvSpPr/>
          <p:nvPr/>
        </p:nvSpPr>
        <p:spPr>
          <a:xfrm>
            <a:off x="5552438" y="5124841"/>
            <a:ext cx="747754" cy="2444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Cancel</a:t>
            </a:r>
            <a:endParaRPr lang="en-GB" dirty="0"/>
          </a:p>
        </p:txBody>
      </p:sp>
      <p:sp>
        <p:nvSpPr>
          <p:cNvPr id="65" name="TextBox 79"/>
          <p:cNvSpPr txBox="1"/>
          <p:nvPr/>
        </p:nvSpPr>
        <p:spPr>
          <a:xfrm>
            <a:off x="6585632" y="2593479"/>
            <a:ext cx="907301" cy="21544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GB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TextBox 82"/>
          <p:cNvSpPr txBox="1"/>
          <p:nvPr/>
        </p:nvSpPr>
        <p:spPr>
          <a:xfrm>
            <a:off x="6584065" y="2808923"/>
            <a:ext cx="101227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chemeClr val="bg2">
                    <a:lumMod val="75000"/>
                  </a:schemeClr>
                </a:solidFill>
              </a:rPr>
              <a:t>Self direction</a:t>
            </a:r>
          </a:p>
          <a:p>
            <a:r>
              <a:rPr lang="en-GB" sz="900" dirty="0" smtClean="0">
                <a:solidFill>
                  <a:schemeClr val="bg2">
                    <a:lumMod val="75000"/>
                  </a:schemeClr>
                </a:solidFill>
              </a:rPr>
              <a:t>North</a:t>
            </a:r>
            <a:endParaRPr lang="en-GB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67" name="7 Grupo"/>
          <p:cNvGrpSpPr/>
          <p:nvPr/>
        </p:nvGrpSpPr>
        <p:grpSpPr>
          <a:xfrm>
            <a:off x="7487812" y="2591014"/>
            <a:ext cx="106536" cy="215444"/>
            <a:chOff x="7490987" y="2603714"/>
            <a:chExt cx="106536" cy="215444"/>
          </a:xfrm>
        </p:grpSpPr>
        <p:sp>
          <p:nvSpPr>
            <p:cNvPr id="68" name="TextBox 80"/>
            <p:cNvSpPr txBox="1"/>
            <p:nvPr/>
          </p:nvSpPr>
          <p:spPr>
            <a:xfrm>
              <a:off x="7490987" y="2603714"/>
              <a:ext cx="106536" cy="2154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cxnSp>
          <p:nvCxnSpPr>
            <p:cNvPr id="69" name="Straight Arrow Connector 81"/>
            <p:cNvCxnSpPr/>
            <p:nvPr/>
          </p:nvCxnSpPr>
          <p:spPr>
            <a:xfrm>
              <a:off x="7553585" y="2622054"/>
              <a:ext cx="0" cy="1800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50"/>
          <p:cNvSpPr txBox="1"/>
          <p:nvPr/>
        </p:nvSpPr>
        <p:spPr>
          <a:xfrm>
            <a:off x="5508104" y="3223692"/>
            <a:ext cx="10034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Map view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1" name="TextBox 79"/>
          <p:cNvSpPr txBox="1"/>
          <p:nvPr/>
        </p:nvSpPr>
        <p:spPr>
          <a:xfrm>
            <a:off x="6597871" y="3261749"/>
            <a:ext cx="907301" cy="21544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</a:rPr>
              <a:t>2D / 3D</a:t>
            </a:r>
            <a:endParaRPr lang="en-GB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72" name="127 Grupo"/>
          <p:cNvGrpSpPr/>
          <p:nvPr/>
        </p:nvGrpSpPr>
        <p:grpSpPr>
          <a:xfrm>
            <a:off x="7500051" y="3259284"/>
            <a:ext cx="106536" cy="215444"/>
            <a:chOff x="7490987" y="2603714"/>
            <a:chExt cx="106536" cy="215444"/>
          </a:xfrm>
        </p:grpSpPr>
        <p:sp>
          <p:nvSpPr>
            <p:cNvPr id="75" name="TextBox 80"/>
            <p:cNvSpPr txBox="1"/>
            <p:nvPr/>
          </p:nvSpPr>
          <p:spPr>
            <a:xfrm>
              <a:off x="7490987" y="2603714"/>
              <a:ext cx="106536" cy="2154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cxnSp>
          <p:nvCxnSpPr>
            <p:cNvPr id="76" name="Straight Arrow Connector 81"/>
            <p:cNvCxnSpPr/>
            <p:nvPr/>
          </p:nvCxnSpPr>
          <p:spPr>
            <a:xfrm>
              <a:off x="7553585" y="2622054"/>
              <a:ext cx="0" cy="1800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50"/>
          <p:cNvSpPr txBox="1"/>
          <p:nvPr/>
        </p:nvSpPr>
        <p:spPr>
          <a:xfrm>
            <a:off x="5508104" y="3572602"/>
            <a:ext cx="10034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Layers 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8" name="TextBox 50"/>
          <p:cNvSpPr txBox="1"/>
          <p:nvPr/>
        </p:nvSpPr>
        <p:spPr>
          <a:xfrm>
            <a:off x="5728810" y="3788626"/>
            <a:ext cx="86906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Leisure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9" name="21 Terminador"/>
          <p:cNvSpPr/>
          <p:nvPr/>
        </p:nvSpPr>
        <p:spPr>
          <a:xfrm>
            <a:off x="6876256" y="3835609"/>
            <a:ext cx="648072" cy="180000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139 Terminador"/>
          <p:cNvSpPr/>
          <p:nvPr/>
        </p:nvSpPr>
        <p:spPr>
          <a:xfrm>
            <a:off x="7214581" y="3838209"/>
            <a:ext cx="288000" cy="180000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1" name="TextBox 50"/>
          <p:cNvSpPr txBox="1"/>
          <p:nvPr/>
        </p:nvSpPr>
        <p:spPr>
          <a:xfrm>
            <a:off x="5728810" y="4098983"/>
            <a:ext cx="86906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Players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2" name="141 Terminador"/>
          <p:cNvSpPr/>
          <p:nvPr/>
        </p:nvSpPr>
        <p:spPr>
          <a:xfrm>
            <a:off x="6876256" y="4145966"/>
            <a:ext cx="648072" cy="180000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142 Terminador"/>
          <p:cNvSpPr/>
          <p:nvPr/>
        </p:nvSpPr>
        <p:spPr>
          <a:xfrm>
            <a:off x="6885782" y="4148566"/>
            <a:ext cx="288000" cy="180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OFF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4" name="TextBox 50"/>
          <p:cNvSpPr txBox="1"/>
          <p:nvPr/>
        </p:nvSpPr>
        <p:spPr>
          <a:xfrm>
            <a:off x="5724128" y="4386448"/>
            <a:ext cx="86906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Tourism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5" name="144 Terminador"/>
          <p:cNvSpPr/>
          <p:nvPr/>
        </p:nvSpPr>
        <p:spPr>
          <a:xfrm>
            <a:off x="6871574" y="4433431"/>
            <a:ext cx="648072" cy="180000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145 Terminador"/>
          <p:cNvSpPr/>
          <p:nvPr/>
        </p:nvSpPr>
        <p:spPr>
          <a:xfrm>
            <a:off x="7209899" y="4436031"/>
            <a:ext cx="288000" cy="180000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ON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87" name="Picture 9" descr="C:\Documents and Settings\pedroa\Escritorio\Sin título-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3673882">
            <a:off x="7670641" y="2432507"/>
            <a:ext cx="60381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o 2"/>
          <p:cNvGrpSpPr/>
          <p:nvPr/>
        </p:nvGrpSpPr>
        <p:grpSpPr>
          <a:xfrm>
            <a:off x="956932" y="1726528"/>
            <a:ext cx="2509548" cy="4573267"/>
            <a:chOff x="956932" y="1726528"/>
            <a:chExt cx="2509548" cy="4573267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932" y="1726528"/>
              <a:ext cx="2476588" cy="39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1043608" y="1812253"/>
              <a:ext cx="230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7664" y="1812253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Sevilla</a:t>
              </a:r>
              <a:endPara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24" name="Picture 4" descr="Related image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415" y="1825806"/>
              <a:ext cx="294891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/>
            <p:cNvGrpSpPr/>
            <p:nvPr/>
          </p:nvGrpSpPr>
          <p:grpSpPr>
            <a:xfrm>
              <a:off x="1096566" y="1902098"/>
              <a:ext cx="216000" cy="146050"/>
              <a:chOff x="1096566" y="1878732"/>
              <a:chExt cx="216000" cy="14605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1096566" y="1878732"/>
                <a:ext cx="216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096566" y="1929532"/>
                <a:ext cx="216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096566" y="1973982"/>
                <a:ext cx="216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096566" y="2024782"/>
                <a:ext cx="216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Chord 29"/>
            <p:cNvSpPr/>
            <p:nvPr/>
          </p:nvSpPr>
          <p:spPr>
            <a:xfrm>
              <a:off x="1727784" y="5399795"/>
              <a:ext cx="900000" cy="900000"/>
            </a:xfrm>
            <a:prstGeom prst="chord">
              <a:avLst>
                <a:gd name="adj1" fmla="val 11751578"/>
                <a:gd name="adj2" fmla="val 20606962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704" y="5445224"/>
              <a:ext cx="360000" cy="31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2" cstate="email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9700" y="5048539"/>
              <a:ext cx="541558" cy="539732"/>
            </a:xfrm>
            <a:prstGeom prst="ellipse">
              <a:avLst/>
            </a:prstGeom>
            <a:ln w="3175" cap="rnd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35" name="Rectangle 34"/>
            <p:cNvSpPr/>
            <p:nvPr/>
          </p:nvSpPr>
          <p:spPr>
            <a:xfrm>
              <a:off x="1443146" y="5488860"/>
              <a:ext cx="108112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bg1"/>
                  </a:solidFill>
                </a:rPr>
                <a:t>4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02080" y="5488860"/>
              <a:ext cx="108112" cy="10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bg1"/>
                  </a:solidFill>
                </a:rPr>
                <a:t>1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8" descr="Image result for start map icon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140" y="3683291"/>
              <a:ext cx="554564" cy="554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Image result for foto avatar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320" y="5045837"/>
              <a:ext cx="522314" cy="522314"/>
            </a:xfrm>
            <a:prstGeom prst="ellipse">
              <a:avLst/>
            </a:prstGeom>
            <a:ln w="190500" cap="rnd">
              <a:noFill/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3" descr="stick_figure_boxer_800_clr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267" y="2805454"/>
              <a:ext cx="540155" cy="72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 descr="Resultado de imagen de avatar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42688" y="3772705"/>
              <a:ext cx="650388" cy="1105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3" descr="stick_figure_boxer_800_clr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495" y="2375782"/>
              <a:ext cx="540155" cy="72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ectangle 12"/>
            <p:cNvSpPr/>
            <p:nvPr/>
          </p:nvSpPr>
          <p:spPr>
            <a:xfrm>
              <a:off x="3251120" y="5517232"/>
              <a:ext cx="108112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bg1"/>
                  </a:solidFill>
                </a:rPr>
                <a:t>4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862" y="4928892"/>
              <a:ext cx="707618" cy="7620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12500"/>
            </a:effectLst>
          </p:spPr>
        </p:pic>
      </p:grpSp>
      <p:sp>
        <p:nvSpPr>
          <p:cNvPr id="90" name="Isosceles Triangle 42"/>
          <p:cNvSpPr/>
          <p:nvPr/>
        </p:nvSpPr>
        <p:spPr>
          <a:xfrm rot="5400000">
            <a:off x="3442631" y="3352235"/>
            <a:ext cx="2042714" cy="324036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160 Rectángulo"/>
          <p:cNvSpPr/>
          <p:nvPr/>
        </p:nvSpPr>
        <p:spPr>
          <a:xfrm>
            <a:off x="5436096" y="2003131"/>
            <a:ext cx="2303999" cy="5095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4" descr="Related image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1849" y="1835045"/>
            <a:ext cx="452399" cy="44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50"/>
          <p:cNvSpPr txBox="1"/>
          <p:nvPr/>
        </p:nvSpPr>
        <p:spPr>
          <a:xfrm>
            <a:off x="5484547" y="2204864"/>
            <a:ext cx="214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  <a:latin typeface="+mj-lt"/>
              </a:rPr>
              <a:t>Navigation options</a:t>
            </a:r>
            <a:endParaRPr lang="en-GB" sz="1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53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9792" y="692696"/>
            <a:ext cx="711938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64704" y="692696"/>
            <a:ext cx="711938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3265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AR View – Full &amp; split screen modes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pic>
        <p:nvPicPr>
          <p:cNvPr id="39" name="Picture 8" descr="Image result for start map ico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2276" y="2780928"/>
            <a:ext cx="419933" cy="41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3863" y="1720477"/>
            <a:ext cx="2484000" cy="40096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973863" y="1980907"/>
            <a:ext cx="248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561230" y="1745875"/>
            <a:ext cx="432821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75000"/>
                  </a:schemeClr>
                </a:solidFill>
              </a:rPr>
              <a:t>Stat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018678" y="1741517"/>
            <a:ext cx="432821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bg2">
                    <a:lumMod val="75000"/>
                  </a:schemeClr>
                </a:solidFill>
              </a:rPr>
              <a:t>Hist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82631" y="1739525"/>
            <a:ext cx="432821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75000"/>
                  </a:schemeClr>
                </a:solidFill>
              </a:rPr>
              <a:t>Chat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448523" y="1735167"/>
            <a:ext cx="415933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75000"/>
                  </a:schemeClr>
                </a:solidFill>
              </a:rPr>
              <a:t>Info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52713" y="1720476"/>
            <a:ext cx="690896" cy="2604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bg2">
                    <a:lumMod val="75000"/>
                  </a:schemeClr>
                </a:solidFill>
              </a:rPr>
              <a:t>Historia</a:t>
            </a:r>
            <a:endParaRPr lang="en-GB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Chord 36"/>
          <p:cNvSpPr/>
          <p:nvPr/>
        </p:nvSpPr>
        <p:spPr>
          <a:xfrm flipV="1">
            <a:off x="1744715" y="1133252"/>
            <a:ext cx="900000" cy="900000"/>
          </a:xfrm>
          <a:prstGeom prst="chord">
            <a:avLst>
              <a:gd name="adj1" fmla="val 11751578"/>
              <a:gd name="adj2" fmla="val 2060696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3714" y="1716048"/>
            <a:ext cx="360000" cy="3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4276" y="1726529"/>
            <a:ext cx="2476588" cy="199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5520952" y="1812253"/>
            <a:ext cx="2304000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6025008" y="181225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Cathedral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2" name="Picture 4" descr="Related imag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2759" y="1825806"/>
            <a:ext cx="29489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/>
          <p:cNvGrpSpPr/>
          <p:nvPr/>
        </p:nvGrpSpPr>
        <p:grpSpPr>
          <a:xfrm>
            <a:off x="5573910" y="1902098"/>
            <a:ext cx="216000" cy="146050"/>
            <a:chOff x="1096566" y="1878732"/>
            <a:chExt cx="216000" cy="14605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096566" y="18787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096566" y="19295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096566" y="19739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96566" y="20247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Chord 87"/>
          <p:cNvSpPr/>
          <p:nvPr/>
        </p:nvSpPr>
        <p:spPr>
          <a:xfrm>
            <a:off x="6205128" y="3407792"/>
            <a:ext cx="900000" cy="900000"/>
          </a:xfrm>
          <a:prstGeom prst="chord">
            <a:avLst>
              <a:gd name="adj1" fmla="val 11751578"/>
              <a:gd name="adj2" fmla="val 2060696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4127" y="3467100"/>
            <a:ext cx="360000" cy="3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8" descr="Image result for start map ico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2689" y="2780928"/>
            <a:ext cx="419933" cy="41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/>
          <p:cNvSpPr/>
          <p:nvPr/>
        </p:nvSpPr>
        <p:spPr>
          <a:xfrm>
            <a:off x="5434276" y="3746791"/>
            <a:ext cx="2484000" cy="19833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7810350" y="4064372"/>
            <a:ext cx="72000" cy="163066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7804000" y="4149080"/>
            <a:ext cx="84700" cy="6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6489203" y="5517233"/>
            <a:ext cx="168863" cy="1440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GB" sz="1000" dirty="0" smtClean="0"/>
          </a:p>
        </p:txBody>
      </p:sp>
      <p:pic>
        <p:nvPicPr>
          <p:cNvPr id="95" name="Picture 94" descr="Image result for audio guide icon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2825" y="5517233"/>
            <a:ext cx="144000" cy="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5422609" y="3734091"/>
            <a:ext cx="2484000" cy="19833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/>
          <p:cNvCxnSpPr/>
          <p:nvPr/>
        </p:nvCxnSpPr>
        <p:spPr>
          <a:xfrm>
            <a:off x="5422609" y="3994522"/>
            <a:ext cx="248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7009976" y="3759490"/>
            <a:ext cx="432821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75000"/>
                  </a:schemeClr>
                </a:solidFill>
              </a:rPr>
              <a:t>Stat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467424" y="3755132"/>
            <a:ext cx="432821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bg2">
                    <a:lumMod val="75000"/>
                  </a:schemeClr>
                </a:solidFill>
              </a:rPr>
              <a:t>Hist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424820" y="3753140"/>
            <a:ext cx="445935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75000"/>
                  </a:schemeClr>
                </a:solidFill>
              </a:rPr>
              <a:t>Chat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897269" y="3748782"/>
            <a:ext cx="415933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75000"/>
                  </a:schemeClr>
                </a:solidFill>
              </a:rPr>
              <a:t>Info</a:t>
            </a:r>
            <a:endParaRPr lang="en-GB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301459" y="3734091"/>
            <a:ext cx="690896" cy="2604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75000"/>
                  </a:schemeClr>
                </a:solidFill>
              </a:rPr>
              <a:t>AR</a:t>
            </a:r>
            <a:endParaRPr lang="en-GB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462089" y="4043313"/>
            <a:ext cx="2448000" cy="16741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6436" y="4080410"/>
            <a:ext cx="2352000" cy="16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1" descr="Image result for target icon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6718" y="4298542"/>
            <a:ext cx="632441" cy="6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863" y="2088274"/>
            <a:ext cx="2352000" cy="357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Rectangle 108"/>
          <p:cNvSpPr/>
          <p:nvPr/>
        </p:nvSpPr>
        <p:spPr>
          <a:xfrm>
            <a:off x="992238" y="2042897"/>
            <a:ext cx="2448000" cy="36521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0" name="Picture 11" descr="Image result for target icon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6581" y="2344066"/>
            <a:ext cx="632441" cy="6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1103194" y="2136253"/>
            <a:ext cx="540000" cy="192354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100" b="1" dirty="0" smtClean="0"/>
              <a:t>AR on</a:t>
            </a:r>
            <a:endParaRPr lang="en-GB" sz="800" b="1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5600755" y="4149080"/>
            <a:ext cx="540000" cy="192354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100" b="1" dirty="0" smtClean="0"/>
              <a:t>AR on</a:t>
            </a:r>
            <a:endParaRPr lang="en-GB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3688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Image result for mobile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3639" y="980728"/>
            <a:ext cx="6005239" cy="51020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Image result for mobile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689265" y="1108783"/>
            <a:ext cx="6127973" cy="5206361"/>
          </a:xfrm>
          <a:prstGeom prst="rect">
            <a:avLst/>
          </a:prstGeom>
          <a:ln>
            <a:noFill/>
          </a:ln>
          <a:effectLst/>
          <a:scene3d>
            <a:camera prst="perspectiveHeroicExtremeLef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Image result for mobile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154247" y="1106859"/>
            <a:ext cx="6080913" cy="5166379"/>
          </a:xfrm>
          <a:prstGeom prst="rect">
            <a:avLst/>
          </a:prstGeom>
          <a:ln>
            <a:noFill/>
          </a:ln>
          <a:effectLst/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5877" y="1856487"/>
            <a:ext cx="2088000" cy="337269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"/>
          <p:cNvSpPr txBox="1"/>
          <p:nvPr/>
        </p:nvSpPr>
        <p:spPr>
          <a:xfrm>
            <a:off x="395536" y="33265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AR view – Augmented reality overlay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sp>
        <p:nvSpPr>
          <p:cNvPr id="12" name="11 Flecha curvada hacia la derecha"/>
          <p:cNvSpPr/>
          <p:nvPr/>
        </p:nvSpPr>
        <p:spPr>
          <a:xfrm rot="984283">
            <a:off x="2643427" y="3191193"/>
            <a:ext cx="419399" cy="681155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12 Flecha curvada hacia la derecha"/>
          <p:cNvSpPr/>
          <p:nvPr/>
        </p:nvSpPr>
        <p:spPr>
          <a:xfrm rot="20551163" flipH="1">
            <a:off x="6106447" y="3191056"/>
            <a:ext cx="396424" cy="661581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8" descr="Imagen relacionada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5076" y="3026635"/>
            <a:ext cx="1589601" cy="146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10"/>
          <p:cNvSpPr txBox="1"/>
          <p:nvPr/>
        </p:nvSpPr>
        <p:spPr>
          <a:xfrm>
            <a:off x="3642303" y="1921297"/>
            <a:ext cx="540000" cy="192354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100" b="1" dirty="0" smtClean="0"/>
              <a:t>AR on</a:t>
            </a:r>
            <a:endParaRPr lang="en-GB" sz="800" b="1" dirty="0" smtClean="0"/>
          </a:p>
        </p:txBody>
      </p:sp>
      <p:grpSp>
        <p:nvGrpSpPr>
          <p:cNvPr id="18" name="17 Grupo"/>
          <p:cNvGrpSpPr/>
          <p:nvPr/>
        </p:nvGrpSpPr>
        <p:grpSpPr>
          <a:xfrm>
            <a:off x="6466790" y="2030174"/>
            <a:ext cx="1963041" cy="3337286"/>
            <a:chOff x="6466790" y="2312382"/>
            <a:chExt cx="1963041" cy="3337286"/>
          </a:xfrm>
          <a:scene3d>
            <a:camera prst="perspectiveHeroicExtremeLeftFacing"/>
            <a:lightRig rig="threePt" dir="t"/>
          </a:scene3d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6790" y="2312382"/>
              <a:ext cx="1963041" cy="33372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0"/>
            <p:cNvSpPr txBox="1"/>
            <p:nvPr/>
          </p:nvSpPr>
          <p:spPr>
            <a:xfrm>
              <a:off x="6537424" y="2385250"/>
              <a:ext cx="540000" cy="19235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sz="1100" b="1" dirty="0" smtClean="0"/>
                <a:t>AR on</a:t>
              </a:r>
              <a:endParaRPr lang="en-GB" sz="800" b="1" dirty="0" smtClean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579956" y="2071646"/>
            <a:ext cx="2067432" cy="3376225"/>
            <a:chOff x="579956" y="2353854"/>
            <a:chExt cx="2067432" cy="3376225"/>
          </a:xfrm>
          <a:scene3d>
            <a:camera prst="perspectiveContrastingRightFacing"/>
            <a:lightRig rig="threePt" dir="t"/>
          </a:scene3d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56" y="2353854"/>
              <a:ext cx="2067432" cy="337622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10"/>
            <p:cNvSpPr txBox="1"/>
            <p:nvPr/>
          </p:nvSpPr>
          <p:spPr>
            <a:xfrm>
              <a:off x="689997" y="2426682"/>
              <a:ext cx="540000" cy="19235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sz="1100" b="1" dirty="0" smtClean="0"/>
                <a:t>AR on</a:t>
              </a:r>
              <a:endParaRPr lang="en-GB" sz="8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444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1635" y="692696"/>
            <a:ext cx="711938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2" y="1726528"/>
            <a:ext cx="2476588" cy="39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3265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Upper Menu– Configuration &amp; options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1812253"/>
            <a:ext cx="2304000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47664" y="181225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Sevilla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15" y="1825806"/>
            <a:ext cx="29489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096566" y="1902098"/>
            <a:ext cx="216000" cy="146050"/>
            <a:chOff x="1096566" y="1878732"/>
            <a:chExt cx="216000" cy="14605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096566" y="18787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96566" y="19295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96566" y="19739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96566" y="20247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hord 10"/>
          <p:cNvSpPr/>
          <p:nvPr/>
        </p:nvSpPr>
        <p:spPr>
          <a:xfrm>
            <a:off x="1727784" y="5399795"/>
            <a:ext cx="900000" cy="900000"/>
          </a:xfrm>
          <a:prstGeom prst="chord">
            <a:avLst>
              <a:gd name="adj1" fmla="val 11751578"/>
              <a:gd name="adj2" fmla="val 2060696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04" y="5445224"/>
            <a:ext cx="360000" cy="3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700" y="5048539"/>
            <a:ext cx="541558" cy="539732"/>
          </a:xfrm>
          <a:prstGeom prst="ellipse">
            <a:avLst/>
          </a:prstGeom>
          <a:ln w="3175" cap="rnd">
            <a:solidFill>
              <a:schemeClr val="tx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Rectangle 12"/>
          <p:cNvSpPr/>
          <p:nvPr/>
        </p:nvSpPr>
        <p:spPr>
          <a:xfrm>
            <a:off x="1443146" y="5488860"/>
            <a:ext cx="108112" cy="10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4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02080" y="5488860"/>
            <a:ext cx="108112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1</a:t>
            </a:r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27" name="Picture 8" descr="Image result for start map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40" y="3683291"/>
            <a:ext cx="554564" cy="55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foto avatar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320" y="5045837"/>
            <a:ext cx="522314" cy="522314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(Border and Accent Bar) 2"/>
          <p:cNvSpPr/>
          <p:nvPr/>
        </p:nvSpPr>
        <p:spPr>
          <a:xfrm>
            <a:off x="4283968" y="2420888"/>
            <a:ext cx="4392488" cy="1008112"/>
          </a:xfrm>
          <a:prstGeom prst="accentBorderCallout1">
            <a:avLst>
              <a:gd name="adj1" fmla="val -2592"/>
              <a:gd name="adj2" fmla="val -3435"/>
              <a:gd name="adj3" fmla="val -37562"/>
              <a:gd name="adj4" fmla="val -2300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Map Configuration &amp; options. </a:t>
            </a:r>
          </a:p>
          <a:p>
            <a:pPr algn="ctr"/>
            <a:r>
              <a:rPr lang="en-GB" dirty="0" smtClean="0"/>
              <a:t>Aligned with the options and </a:t>
            </a:r>
            <a:r>
              <a:rPr lang="en-GB" dirty="0" err="1" smtClean="0"/>
              <a:t>config</a:t>
            </a:r>
            <a:r>
              <a:rPr lang="en-GB" dirty="0" smtClean="0"/>
              <a:t> provided by the map engine (Google maps?)</a:t>
            </a:r>
            <a:endParaRPr lang="en-GB" dirty="0"/>
          </a:p>
        </p:txBody>
      </p:sp>
      <p:sp>
        <p:nvSpPr>
          <p:cNvPr id="15" name="Line Callout 1 (Border and Accent Bar) 14"/>
          <p:cNvSpPr/>
          <p:nvPr/>
        </p:nvSpPr>
        <p:spPr>
          <a:xfrm>
            <a:off x="4283968" y="1700808"/>
            <a:ext cx="4392488" cy="504056"/>
          </a:xfrm>
          <a:prstGeom prst="accentBorderCallout1">
            <a:avLst>
              <a:gd name="adj1" fmla="val -2592"/>
              <a:gd name="adj2" fmla="val -3435"/>
              <a:gd name="adj3" fmla="val 40796"/>
              <a:gd name="adj4" fmla="val -40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Information </a:t>
            </a:r>
            <a:r>
              <a:rPr lang="en-GB" dirty="0" smtClean="0"/>
              <a:t>City/Stage</a:t>
            </a:r>
            <a:endParaRPr lang="en-GB" dirty="0"/>
          </a:p>
        </p:txBody>
      </p:sp>
      <p:sp>
        <p:nvSpPr>
          <p:cNvPr id="16" name="Line Callout 1 (Border and Accent Bar) 15"/>
          <p:cNvSpPr/>
          <p:nvPr/>
        </p:nvSpPr>
        <p:spPr>
          <a:xfrm>
            <a:off x="4283968" y="3573015"/>
            <a:ext cx="4392488" cy="1472822"/>
          </a:xfrm>
          <a:prstGeom prst="accentBorderCallout1">
            <a:avLst>
              <a:gd name="adj1" fmla="val -2592"/>
              <a:gd name="adj2" fmla="val -3435"/>
              <a:gd name="adj3" fmla="val -95088"/>
              <a:gd name="adj4" fmla="val -6674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Main menu and configuration</a:t>
            </a:r>
            <a:r>
              <a:rPr lang="en-GB" dirty="0" smtClean="0"/>
              <a:t>.</a:t>
            </a:r>
          </a:p>
          <a:p>
            <a:pPr algn="ctr"/>
            <a:r>
              <a:rPr lang="en-GB" dirty="0" smtClean="0"/>
              <a:t>- Avatar/User</a:t>
            </a:r>
          </a:p>
          <a:p>
            <a:pPr algn="ctr"/>
            <a:r>
              <a:rPr lang="en-GB" dirty="0" smtClean="0"/>
              <a:t>- Game modes</a:t>
            </a:r>
          </a:p>
          <a:p>
            <a:pPr marL="285750" indent="-285750" algn="ctr">
              <a:buFontTx/>
              <a:buChar char="-"/>
            </a:pPr>
            <a:r>
              <a:rPr lang="en-GB" dirty="0" smtClean="0"/>
              <a:t>Sharing info options</a:t>
            </a:r>
          </a:p>
          <a:p>
            <a:pPr marL="285750" indent="-285750" algn="ctr">
              <a:buFontTx/>
              <a:buChar char="-"/>
            </a:pPr>
            <a:r>
              <a:rPr lang="en-GB" dirty="0" smtClean="0"/>
              <a:t>Legal / T&amp;Cs</a:t>
            </a:r>
          </a:p>
        </p:txBody>
      </p:sp>
      <p:sp>
        <p:nvSpPr>
          <p:cNvPr id="29" name="Line Callout 1 (Border and Accent Bar) 14"/>
          <p:cNvSpPr/>
          <p:nvPr/>
        </p:nvSpPr>
        <p:spPr>
          <a:xfrm>
            <a:off x="4283968" y="5177522"/>
            <a:ext cx="4392488" cy="662257"/>
          </a:xfrm>
          <a:prstGeom prst="accentBorderCallout1">
            <a:avLst>
              <a:gd name="adj1" fmla="val -2592"/>
              <a:gd name="adj2" fmla="val -3435"/>
              <a:gd name="adj3" fmla="val 886"/>
              <a:gd name="adj4" fmla="val -6600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User Profile. </a:t>
            </a:r>
            <a:endParaRPr lang="en-GB" dirty="0" smtClean="0"/>
          </a:p>
          <a:p>
            <a:pPr algn="ctr"/>
            <a:r>
              <a:rPr lang="en-GB" dirty="0" smtClean="0"/>
              <a:t>Bubbles: messages, invitations</a:t>
            </a:r>
          </a:p>
        </p:txBody>
      </p:sp>
      <p:pic>
        <p:nvPicPr>
          <p:cNvPr id="31" name="Picture 13" descr="stick_figure_boxer_800_cl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67" y="2805454"/>
            <a:ext cx="540155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Resultado de imagen de avata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83132" y="4072135"/>
            <a:ext cx="650388" cy="110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 descr="stick_figure_boxer_800_cl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95" y="2375782"/>
            <a:ext cx="540155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6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852106" y="4333236"/>
            <a:ext cx="864000" cy="14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53896" y="3091380"/>
            <a:ext cx="864000" cy="14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95536" y="332656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urlz MT" panose="04040404050702020202" pitchFamily="82" charset="0"/>
              </a:rPr>
              <a:t>Main Menu – Play section (Grab a taxi)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pic>
        <p:nvPicPr>
          <p:cNvPr id="10" name="Picture 9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2731340"/>
            <a:ext cx="254236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23" y="1650980"/>
            <a:ext cx="254236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699309" y="2515076"/>
            <a:ext cx="454129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23" y="3955236"/>
            <a:ext cx="254236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1699309" y="4855216"/>
            <a:ext cx="454129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9" descr="C:\Documents and Settings\pedroa\Escritorio\Sin título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3673882">
            <a:off x="712333" y="3923340"/>
            <a:ext cx="466644" cy="83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18676"/>
            <a:ext cx="828000" cy="61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83672" y="3935296"/>
            <a:ext cx="93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Cabify</a:t>
            </a:r>
            <a:endParaRPr lang="en-GB" sz="1100" dirty="0" smtClean="0"/>
          </a:p>
        </p:txBody>
      </p:sp>
      <p:pic>
        <p:nvPicPr>
          <p:cNvPr id="53" name="Picture 14" descr="Image result for cabif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" y="3957723"/>
            <a:ext cx="1067202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54" y="2070266"/>
            <a:ext cx="904892" cy="13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06" y="4368757"/>
            <a:ext cx="885528" cy="70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21" descr="R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12" y="4675316"/>
            <a:ext cx="1489988" cy="14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4" descr="Image result for cabify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24" y="2058496"/>
            <a:ext cx="2458708" cy="74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Line Callout 1 (Border and Accent Bar) 62"/>
          <p:cNvSpPr/>
          <p:nvPr/>
        </p:nvSpPr>
        <p:spPr>
          <a:xfrm>
            <a:off x="4247456" y="2031201"/>
            <a:ext cx="4573016" cy="1371066"/>
          </a:xfrm>
          <a:prstGeom prst="accentBorderCallout1">
            <a:avLst>
              <a:gd name="adj1" fmla="val 47212"/>
              <a:gd name="adj2" fmla="val -3401"/>
              <a:gd name="adj3" fmla="val 8408"/>
              <a:gd name="adj4" fmla="val -810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Customer is redirected and the App gets opened. The destination and location is already shared as input for the App</a:t>
            </a:r>
          </a:p>
          <a:p>
            <a:r>
              <a:rPr lang="en-GB" dirty="0" err="1" smtClean="0"/>
              <a:t>Cabify</a:t>
            </a:r>
            <a:r>
              <a:rPr lang="en-GB" dirty="0" smtClean="0"/>
              <a:t>/Uber or similar is a sponsored of our App</a:t>
            </a:r>
          </a:p>
        </p:txBody>
      </p:sp>
      <p:sp>
        <p:nvSpPr>
          <p:cNvPr id="65" name="Line Callout 1 (Border and Accent Bar) 64"/>
          <p:cNvSpPr/>
          <p:nvPr/>
        </p:nvSpPr>
        <p:spPr>
          <a:xfrm>
            <a:off x="4247456" y="4459292"/>
            <a:ext cx="4501008" cy="984006"/>
          </a:xfrm>
          <a:prstGeom prst="accentBorderCallout1">
            <a:avLst>
              <a:gd name="adj1" fmla="val 47212"/>
              <a:gd name="adj2" fmla="val -3401"/>
              <a:gd name="adj3" fmla="val -4814"/>
              <a:gd name="adj4" fmla="val -8381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Customer is redirect to the app store to get the </a:t>
            </a:r>
            <a:r>
              <a:rPr lang="en-GB" dirty="0"/>
              <a:t>App downloaded. </a:t>
            </a:r>
            <a:r>
              <a:rPr lang="en-GB" dirty="0" err="1"/>
              <a:t>Cabify</a:t>
            </a:r>
            <a:r>
              <a:rPr lang="en-GB" dirty="0"/>
              <a:t>/Uber or similar is a sponsored of our </a:t>
            </a:r>
            <a:r>
              <a:rPr lang="en-GB" dirty="0" smtClean="0"/>
              <a:t>App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267261" y="2913037"/>
            <a:ext cx="132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App installed (</a:t>
            </a:r>
            <a:r>
              <a:rPr lang="en-GB" dirty="0" err="1" smtClean="0"/>
              <a:t>deeplink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1124969" y="5086925"/>
            <a:ext cx="1471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Not installed (link to App store)</a:t>
            </a:r>
            <a:endParaRPr lang="en-GB" dirty="0"/>
          </a:p>
        </p:txBody>
      </p:sp>
      <p:pic>
        <p:nvPicPr>
          <p:cNvPr id="68" name="Picture 4" descr="Image result for como llegar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447" y="224687"/>
            <a:ext cx="756041" cy="7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0973" y="476672"/>
            <a:ext cx="6036076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8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Ficha2</a:t>
            </a:r>
            <a:endParaRPr lang="es-ES_tradnl" sz="80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s-ES_tradnl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 personas en 4 minutos</a:t>
            </a:r>
            <a:endParaRPr lang="es-ES_tradnl" sz="4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7814" y="3132336"/>
            <a:ext cx="684076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El concepto y su diseño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 reutilizado del curso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 evolucionado por nosotros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La demo en producción</a:t>
            </a:r>
            <a:endParaRPr lang="es-ES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97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95536" y="11663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Curlz MT" panose="04040404050702020202" pitchFamily="82" charset="0"/>
              </a:defRPr>
            </a:lvl1pPr>
          </a:lstStyle>
          <a:p>
            <a:r>
              <a:rPr lang="es-ES" dirty="0" smtClean="0"/>
              <a:t>De la idea, al concepto y el diseño UX</a:t>
            </a:r>
            <a:endParaRPr lang="es-ES" dirty="0"/>
          </a:p>
        </p:txBody>
      </p:sp>
      <p:pic>
        <p:nvPicPr>
          <p:cNvPr id="2051" name="Picture 3" descr="C:\Users\usuario\Desktop\Proyecto\Ficha2\concepto\ideas\Diagramas Casos Uso y Activid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4" y="1257562"/>
            <a:ext cx="3569128" cy="26768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5" t="18305" r="21244" b="11160"/>
          <a:stretch/>
        </p:blipFill>
        <p:spPr bwMode="auto">
          <a:xfrm>
            <a:off x="1619672" y="2407816"/>
            <a:ext cx="3823412" cy="28083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7" t="24509" r="17987" b="8590"/>
          <a:stretch/>
        </p:blipFill>
        <p:spPr bwMode="auto">
          <a:xfrm>
            <a:off x="4238848" y="3234680"/>
            <a:ext cx="4696388" cy="3163676"/>
          </a:xfrm>
          <a:prstGeom prst="roundRect">
            <a:avLst>
              <a:gd name="adj" fmla="val 2148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910024" y="990876"/>
            <a:ext cx="3384376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1. </a:t>
            </a:r>
            <a:r>
              <a:rPr lang="es-ES" b="1" dirty="0" err="1" smtClean="0">
                <a:solidFill>
                  <a:schemeClr val="bg1"/>
                </a:solidFill>
              </a:rPr>
              <a:t>Brain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storming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– </a:t>
            </a:r>
            <a:r>
              <a:rPr lang="es-ES" b="1" dirty="0" smtClean="0">
                <a:solidFill>
                  <a:schemeClr val="bg1"/>
                </a:solidFill>
              </a:rPr>
              <a:t>La idea</a:t>
            </a:r>
            <a:endParaRPr lang="es-ES" sz="1400" b="1" dirty="0" smtClean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175956" y="2000424"/>
            <a:ext cx="3816424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2. Funcionalidad </a:t>
            </a:r>
            <a:r>
              <a:rPr lang="en-GB" b="1" dirty="0" smtClean="0">
                <a:solidFill>
                  <a:schemeClr val="bg1"/>
                </a:solidFill>
              </a:rPr>
              <a:t>– </a:t>
            </a:r>
            <a:r>
              <a:rPr lang="es-ES" b="1" dirty="0" smtClean="0">
                <a:solidFill>
                  <a:schemeClr val="bg1"/>
                </a:solidFill>
              </a:rPr>
              <a:t>Los casos de uso</a:t>
            </a:r>
            <a:endParaRPr lang="es-ES" sz="1400" b="1" dirty="0" smtClean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84168" y="2852936"/>
            <a:ext cx="2880320" cy="432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3. Desarrollo </a:t>
            </a:r>
            <a:r>
              <a:rPr lang="en-GB" b="1" dirty="0" smtClean="0">
                <a:solidFill>
                  <a:schemeClr val="bg1"/>
                </a:solidFill>
              </a:rPr>
              <a:t>– </a:t>
            </a:r>
            <a:r>
              <a:rPr lang="es-ES" b="1" dirty="0" smtClean="0">
                <a:solidFill>
                  <a:schemeClr val="bg1"/>
                </a:solidFill>
              </a:rPr>
              <a:t>Vistas UI</a:t>
            </a:r>
            <a:endParaRPr lang="es-ES" sz="1400" b="1" dirty="0" smtClean="0">
              <a:solidFill>
                <a:schemeClr val="bg1"/>
              </a:solidFill>
            </a:endParaRPr>
          </a:p>
        </p:txBody>
      </p:sp>
      <p:sp>
        <p:nvSpPr>
          <p:cNvPr id="3" name="2 Flecha curvada hacia la derecha"/>
          <p:cNvSpPr/>
          <p:nvPr/>
        </p:nvSpPr>
        <p:spPr>
          <a:xfrm rot="18245476">
            <a:off x="755576" y="3811972"/>
            <a:ext cx="720080" cy="1404156"/>
          </a:xfrm>
          <a:prstGeom prst="curved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17 Flecha curvada hacia la derecha"/>
          <p:cNvSpPr/>
          <p:nvPr/>
        </p:nvSpPr>
        <p:spPr>
          <a:xfrm rot="18245476">
            <a:off x="3064127" y="5232007"/>
            <a:ext cx="720080" cy="1404156"/>
          </a:xfrm>
          <a:prstGeom prst="curvedRight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Curlz MT" panose="04040404050702020202" pitchFamily="82" charset="0"/>
              </a:rPr>
              <a:t>Usando lo que hemos aprendido</a:t>
            </a:r>
            <a:endParaRPr lang="es-ES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28184" y="1502612"/>
            <a:ext cx="2600672" cy="48787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948264" y="1245051"/>
            <a:ext cx="1224136" cy="4680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Ficha2</a:t>
            </a:r>
            <a:endParaRPr lang="es-ES" sz="2400" dirty="0"/>
          </a:p>
        </p:txBody>
      </p:sp>
      <p:sp>
        <p:nvSpPr>
          <p:cNvPr id="21" name="Rectangle 20"/>
          <p:cNvSpPr/>
          <p:nvPr/>
        </p:nvSpPr>
        <p:spPr>
          <a:xfrm>
            <a:off x="107504" y="3966672"/>
            <a:ext cx="1811240" cy="241226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TextBox 42"/>
          <p:cNvSpPr txBox="1"/>
          <p:nvPr/>
        </p:nvSpPr>
        <p:spPr>
          <a:xfrm>
            <a:off x="179512" y="4152688"/>
            <a:ext cx="1739232" cy="1180699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s-ES" dirty="0" smtClean="0"/>
              <a:t> Formulario </a:t>
            </a:r>
            <a:r>
              <a:rPr lang="es-ES" dirty="0" err="1" smtClean="0"/>
              <a:t>login</a:t>
            </a:r>
            <a:endParaRPr lang="es-ES" dirty="0" smtClean="0"/>
          </a:p>
          <a:p>
            <a:r>
              <a:rPr lang="es-ES" dirty="0" smtClean="0"/>
              <a:t> 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s-ES" dirty="0" smtClean="0"/>
              <a:t>Autovalidación</a:t>
            </a:r>
          </a:p>
          <a:p>
            <a:r>
              <a:rPr lang="en-GB" dirty="0" smtClean="0"/>
              <a:t> </a:t>
            </a:r>
            <a:endParaRPr lang="es-ES" dirty="0"/>
          </a:p>
        </p:txBody>
      </p:sp>
      <p:sp>
        <p:nvSpPr>
          <p:cNvPr id="33" name="Rounded Rectangle 32"/>
          <p:cNvSpPr/>
          <p:nvPr/>
        </p:nvSpPr>
        <p:spPr>
          <a:xfrm>
            <a:off x="349827" y="3611680"/>
            <a:ext cx="1346550" cy="3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44" name="Rectangle 43"/>
          <p:cNvSpPr/>
          <p:nvPr/>
        </p:nvSpPr>
        <p:spPr>
          <a:xfrm>
            <a:off x="2079016" y="3969060"/>
            <a:ext cx="1811240" cy="241226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TextBox 44"/>
          <p:cNvSpPr txBox="1"/>
          <p:nvPr/>
        </p:nvSpPr>
        <p:spPr>
          <a:xfrm>
            <a:off x="2133012" y="4155076"/>
            <a:ext cx="1757243" cy="204247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s-ES" dirty="0" smtClean="0"/>
              <a:t> Storage para guardar el </a:t>
            </a:r>
            <a:r>
              <a:rPr lang="es-ES" dirty="0" err="1" smtClean="0"/>
              <a:t>login</a:t>
            </a:r>
            <a:endParaRPr lang="en-GB" dirty="0"/>
          </a:p>
          <a:p>
            <a:pPr indent="-952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 err="1" smtClean="0"/>
              <a:t>HttpGET</a:t>
            </a:r>
            <a:r>
              <a:rPr lang="en-GB" dirty="0" smtClean="0"/>
              <a:t> </a:t>
            </a:r>
            <a:r>
              <a:rPr lang="en-GB" dirty="0" err="1" smtClean="0"/>
              <a:t>consulta</a:t>
            </a:r>
            <a:r>
              <a:rPr lang="en-GB" dirty="0" smtClean="0"/>
              <a:t> login  y </a:t>
            </a:r>
            <a:r>
              <a:rPr lang="en-GB" dirty="0" err="1" smtClean="0"/>
              <a:t>p</a:t>
            </a:r>
            <a:r>
              <a:rPr lang="en-GB" dirty="0" err="1" smtClean="0"/>
              <a:t>wd</a:t>
            </a:r>
            <a:endParaRPr lang="en-GB" dirty="0" smtClean="0"/>
          </a:p>
          <a:p>
            <a:pPr indent="-952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JSON con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wifis</a:t>
            </a:r>
            <a:r>
              <a:rPr lang="en-GB" dirty="0"/>
              <a:t> </a:t>
            </a:r>
            <a:r>
              <a:rPr lang="en-GB" dirty="0" err="1"/>
              <a:t>registrados</a:t>
            </a:r>
            <a:endParaRPr lang="es-ES" dirty="0"/>
          </a:p>
        </p:txBody>
      </p:sp>
      <p:sp>
        <p:nvSpPr>
          <p:cNvPr id="46" name="Rounded Rectangle 45"/>
          <p:cNvSpPr/>
          <p:nvPr/>
        </p:nvSpPr>
        <p:spPr>
          <a:xfrm>
            <a:off x="2367048" y="3645064"/>
            <a:ext cx="1224136" cy="3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Promesas</a:t>
            </a:r>
            <a:endParaRPr lang="es-ES" dirty="0"/>
          </a:p>
        </p:txBody>
      </p:sp>
      <p:sp>
        <p:nvSpPr>
          <p:cNvPr id="47" name="Rectangle 46"/>
          <p:cNvSpPr/>
          <p:nvPr/>
        </p:nvSpPr>
        <p:spPr>
          <a:xfrm>
            <a:off x="4058108" y="3966672"/>
            <a:ext cx="1923591" cy="241226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TextBox 47"/>
          <p:cNvSpPr txBox="1"/>
          <p:nvPr/>
        </p:nvSpPr>
        <p:spPr>
          <a:xfrm>
            <a:off x="4112105" y="4152688"/>
            <a:ext cx="1757243" cy="1488475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Html</a:t>
            </a:r>
            <a:r>
              <a:rPr lang="es-ES" dirty="0" smtClean="0"/>
              <a:t> cambia si estas logado o no</a:t>
            </a:r>
            <a:endParaRPr lang="es-ES" dirty="0" smtClean="0"/>
          </a:p>
          <a:p>
            <a:pPr marL="95250" indent="-952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 smtClean="0"/>
              <a:t>Uso de </a:t>
            </a:r>
            <a:r>
              <a:rPr lang="es-ES" dirty="0" err="1" smtClean="0"/>
              <a:t>Bindings</a:t>
            </a:r>
            <a:endParaRPr lang="es-ES" dirty="0" smtClean="0"/>
          </a:p>
          <a:p>
            <a:pPr marL="95250" indent="-952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ngIf</a:t>
            </a:r>
            <a:r>
              <a:rPr lang="es-ES" dirty="0" smtClean="0"/>
              <a:t>, </a:t>
            </a:r>
            <a:r>
              <a:rPr lang="es-ES" dirty="0" err="1" smtClean="0"/>
              <a:t>ngFor</a:t>
            </a:r>
            <a:r>
              <a:rPr lang="es-ES" dirty="0" smtClean="0"/>
              <a:t>, </a:t>
            </a:r>
            <a:r>
              <a:rPr lang="es-ES" dirty="0" err="1" smtClean="0"/>
              <a:t>valid</a:t>
            </a:r>
            <a:endParaRPr lang="es-ES" dirty="0" smtClean="0"/>
          </a:p>
        </p:txBody>
      </p:sp>
      <p:sp>
        <p:nvSpPr>
          <p:cNvPr id="49" name="Rounded Rectangle 48"/>
          <p:cNvSpPr/>
          <p:nvPr/>
        </p:nvSpPr>
        <p:spPr>
          <a:xfrm>
            <a:off x="4346141" y="3642676"/>
            <a:ext cx="1224136" cy="3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Dinámico</a:t>
            </a:r>
            <a:endParaRPr lang="es-ES" dirty="0"/>
          </a:p>
        </p:txBody>
      </p:sp>
      <p:pic>
        <p:nvPicPr>
          <p:cNvPr id="3" name="Picture 2" descr="C:\Users\usuario\OneDrive\Desktop\Pantallazos\Screenshot_20180624-184429_Fichado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05"/>
          <a:stretch/>
        </p:blipFill>
        <p:spPr bwMode="auto">
          <a:xfrm>
            <a:off x="317312" y="1116337"/>
            <a:ext cx="146363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uario\OneDrive\Desktop\Pantallazos\Screenshot_20180624-184624_Fichado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51"/>
          <a:stretch/>
        </p:blipFill>
        <p:spPr bwMode="auto">
          <a:xfrm>
            <a:off x="2339752" y="1116338"/>
            <a:ext cx="140203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usuario\OneDrive\Desktop\Pantallazos\Screenshot_20180624-190458_Fichados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266"/>
          <a:stretch/>
        </p:blipFill>
        <p:spPr bwMode="auto">
          <a:xfrm>
            <a:off x="4202570" y="1116337"/>
            <a:ext cx="142513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usuario\OneDrive\Desktop\Pantallazos\Screenshot_20180624-184919_Fichado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r="8504" b="48401"/>
          <a:stretch/>
        </p:blipFill>
        <p:spPr bwMode="auto">
          <a:xfrm>
            <a:off x="4778998" y="1958588"/>
            <a:ext cx="1202702" cy="153708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Image result for mobile phon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91" y="1715514"/>
            <a:ext cx="5213005" cy="4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uario\OneDrive\Desktop\Pantallazos\Screenshot_20180624-184527_Fichados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25"/>
          <a:stretch/>
        </p:blipFill>
        <p:spPr bwMode="auto">
          <a:xfrm>
            <a:off x="6572726" y="2440996"/>
            <a:ext cx="1908000" cy="29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0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Usando lo que hemos aprendido</a:t>
            </a:r>
            <a:endParaRPr lang="es-ES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Algunas curiosidades de nuestro código …</a:t>
            </a:r>
            <a:endParaRPr lang="es-ES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29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Image result for mobile 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1635" y="692696"/>
            <a:ext cx="711938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2" y="1726528"/>
            <a:ext cx="2476588" cy="39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8864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Curlz MT" panose="04040404050702020202" pitchFamily="82" charset="0"/>
              </a:defRPr>
            </a:lvl1pPr>
          </a:lstStyle>
          <a:p>
            <a:r>
              <a:rPr lang="en-GB" dirty="0"/>
              <a:t>Vistas de </a:t>
            </a:r>
            <a:r>
              <a:rPr lang="en-GB" dirty="0" err="1"/>
              <a:t>usuario</a:t>
            </a:r>
            <a:r>
              <a:rPr lang="en-GB" dirty="0"/>
              <a:t> (</a:t>
            </a:r>
            <a:r>
              <a:rPr lang="en-GB" dirty="0" err="1"/>
              <a:t>ejemplo</a:t>
            </a:r>
            <a:r>
              <a:rPr lang="en-GB" dirty="0"/>
              <a:t>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43608" y="1812253"/>
            <a:ext cx="2304000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47664" y="181225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Ficha2Dos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15" y="1825806"/>
            <a:ext cx="29489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096566" y="1902098"/>
            <a:ext cx="216000" cy="146050"/>
            <a:chOff x="1096566" y="1878732"/>
            <a:chExt cx="216000" cy="14605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096566" y="18787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96566" y="192953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96566" y="19739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96566" y="2024782"/>
              <a:ext cx="216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hord 10"/>
          <p:cNvSpPr/>
          <p:nvPr/>
        </p:nvSpPr>
        <p:spPr>
          <a:xfrm>
            <a:off x="1727784" y="5399795"/>
            <a:ext cx="900000" cy="900000"/>
          </a:xfrm>
          <a:prstGeom prst="chord">
            <a:avLst>
              <a:gd name="adj1" fmla="val 11751578"/>
              <a:gd name="adj2" fmla="val 2060696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04" y="5445224"/>
            <a:ext cx="360000" cy="3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700" y="5048539"/>
            <a:ext cx="541558" cy="539732"/>
          </a:xfrm>
          <a:prstGeom prst="ellipse">
            <a:avLst/>
          </a:prstGeom>
          <a:ln w="3175" cap="rnd">
            <a:solidFill>
              <a:schemeClr val="tx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Rectangle 12"/>
          <p:cNvSpPr/>
          <p:nvPr/>
        </p:nvSpPr>
        <p:spPr>
          <a:xfrm>
            <a:off x="1443146" y="5488860"/>
            <a:ext cx="108112" cy="10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4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02080" y="5488860"/>
            <a:ext cx="108112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1</a:t>
            </a:r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27" name="Picture 8" descr="Image result for start map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40" y="3683291"/>
            <a:ext cx="554564" cy="55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foto avatar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320" y="5045837"/>
            <a:ext cx="522314" cy="522314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(Border and Accent Bar) 2"/>
          <p:cNvSpPr/>
          <p:nvPr/>
        </p:nvSpPr>
        <p:spPr>
          <a:xfrm>
            <a:off x="4283968" y="2420888"/>
            <a:ext cx="4392488" cy="1008112"/>
          </a:xfrm>
          <a:prstGeom prst="accentBorderCallout1">
            <a:avLst>
              <a:gd name="adj1" fmla="val -2592"/>
              <a:gd name="adj2" fmla="val -3435"/>
              <a:gd name="adj3" fmla="val -37562"/>
              <a:gd name="adj4" fmla="val -2300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Configuration &amp; options. </a:t>
            </a:r>
          </a:p>
          <a:p>
            <a:pPr algn="ctr"/>
            <a:r>
              <a:rPr lang="en-GB" dirty="0" smtClean="0"/>
              <a:t>Describe here what to configure</a:t>
            </a:r>
            <a:endParaRPr lang="en-GB" dirty="0"/>
          </a:p>
        </p:txBody>
      </p:sp>
      <p:sp>
        <p:nvSpPr>
          <p:cNvPr id="15" name="Line Callout 1 (Border and Accent Bar) 14"/>
          <p:cNvSpPr/>
          <p:nvPr/>
        </p:nvSpPr>
        <p:spPr>
          <a:xfrm>
            <a:off x="4283968" y="1700808"/>
            <a:ext cx="4392488" cy="504056"/>
          </a:xfrm>
          <a:prstGeom prst="accentBorderCallout1">
            <a:avLst>
              <a:gd name="adj1" fmla="val -2592"/>
              <a:gd name="adj2" fmla="val -3435"/>
              <a:gd name="adj3" fmla="val 40796"/>
              <a:gd name="adj4" fmla="val -40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Men</a:t>
            </a:r>
            <a:r>
              <a:rPr lang="en-GB" b="1" dirty="0"/>
              <a:t>u</a:t>
            </a:r>
            <a:r>
              <a:rPr lang="en-GB" b="1" dirty="0" smtClean="0"/>
              <a:t> principal</a:t>
            </a:r>
            <a:endParaRPr lang="en-GB" dirty="0"/>
          </a:p>
        </p:txBody>
      </p:sp>
      <p:sp>
        <p:nvSpPr>
          <p:cNvPr id="16" name="Line Callout 1 (Border and Accent Bar) 15"/>
          <p:cNvSpPr/>
          <p:nvPr/>
        </p:nvSpPr>
        <p:spPr>
          <a:xfrm>
            <a:off x="4283968" y="3573015"/>
            <a:ext cx="4392488" cy="1472822"/>
          </a:xfrm>
          <a:prstGeom prst="accentBorderCallout1">
            <a:avLst>
              <a:gd name="adj1" fmla="val -2592"/>
              <a:gd name="adj2" fmla="val -3435"/>
              <a:gd name="adj3" fmla="val -95088"/>
              <a:gd name="adj4" fmla="val -6674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Main menu and configuration</a:t>
            </a:r>
            <a:r>
              <a:rPr lang="en-GB" dirty="0" smtClean="0"/>
              <a:t>.</a:t>
            </a:r>
          </a:p>
          <a:p>
            <a:pPr marL="285750" indent="-285750" algn="ctr">
              <a:buFontTx/>
              <a:buChar char="-"/>
            </a:pPr>
            <a:r>
              <a:rPr lang="en-GB" dirty="0" err="1" smtClean="0"/>
              <a:t>Fichar</a:t>
            </a:r>
            <a:endParaRPr lang="en-GB" dirty="0" smtClean="0"/>
          </a:p>
          <a:p>
            <a:pPr marL="285750" indent="-285750" algn="ctr">
              <a:buFontTx/>
              <a:buChar char="-"/>
            </a:pPr>
            <a:r>
              <a:rPr lang="en-GB" dirty="0" err="1" smtClean="0"/>
              <a:t>Enviar</a:t>
            </a:r>
            <a:r>
              <a:rPr lang="en-GB" dirty="0" smtClean="0"/>
              <a:t> </a:t>
            </a:r>
            <a:r>
              <a:rPr lang="en-GB" dirty="0" err="1" smtClean="0"/>
              <a:t>justificante</a:t>
            </a:r>
            <a:endParaRPr lang="en-GB" dirty="0" smtClean="0"/>
          </a:p>
          <a:p>
            <a:pPr marL="285750" indent="-285750" algn="ctr">
              <a:buFontTx/>
              <a:buChar char="-"/>
            </a:pPr>
            <a:r>
              <a:rPr lang="en-GB" dirty="0" err="1" smtClean="0"/>
              <a:t>Resumen</a:t>
            </a:r>
            <a:r>
              <a:rPr lang="en-GB" dirty="0" smtClean="0"/>
              <a:t> </a:t>
            </a:r>
            <a:r>
              <a:rPr lang="en-GB" dirty="0" err="1" smtClean="0"/>
              <a:t>mensual</a:t>
            </a:r>
            <a:endParaRPr lang="en-GB" dirty="0" smtClean="0"/>
          </a:p>
        </p:txBody>
      </p:sp>
      <p:sp>
        <p:nvSpPr>
          <p:cNvPr id="29" name="Line Callout 1 (Border and Accent Bar) 14"/>
          <p:cNvSpPr/>
          <p:nvPr/>
        </p:nvSpPr>
        <p:spPr>
          <a:xfrm>
            <a:off x="4283968" y="5177522"/>
            <a:ext cx="4392488" cy="662257"/>
          </a:xfrm>
          <a:prstGeom prst="accentBorderCallout1">
            <a:avLst>
              <a:gd name="adj1" fmla="val -2592"/>
              <a:gd name="adj2" fmla="val -3435"/>
              <a:gd name="adj3" fmla="val 886"/>
              <a:gd name="adj4" fmla="val -6600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Perfil</a:t>
            </a:r>
            <a:r>
              <a:rPr lang="en-GB" b="1" dirty="0" smtClean="0"/>
              <a:t> </a:t>
            </a:r>
            <a:r>
              <a:rPr lang="en-GB" b="1" dirty="0" err="1" smtClean="0"/>
              <a:t>usuario</a:t>
            </a:r>
            <a:endParaRPr lang="en-GB" dirty="0" smtClean="0"/>
          </a:p>
          <a:p>
            <a:pPr algn="ctr"/>
            <a:r>
              <a:rPr lang="en-GB" dirty="0" err="1" smtClean="0"/>
              <a:t>Darse</a:t>
            </a:r>
            <a:r>
              <a:rPr lang="en-GB" dirty="0" smtClean="0"/>
              <a:t> de </a:t>
            </a:r>
            <a:r>
              <a:rPr lang="en-GB" dirty="0" err="1" smtClean="0"/>
              <a:t>dalta</a:t>
            </a:r>
            <a:endParaRPr lang="en-GB" dirty="0" smtClean="0"/>
          </a:p>
        </p:txBody>
      </p:sp>
      <p:pic>
        <p:nvPicPr>
          <p:cNvPr id="31" name="Picture 13" descr="stick_figure_boxer_800_cl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67" y="2805454"/>
            <a:ext cx="540155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Resultado de imagen de avata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83132" y="4072135"/>
            <a:ext cx="650388" cy="110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 descr="stick_figure_boxer_800_cl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95" y="2375782"/>
            <a:ext cx="540155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Vistas de </a:t>
            </a:r>
            <a:r>
              <a:rPr lang="en-GB" sz="4000" b="1" dirty="0" err="1" smtClean="0">
                <a:solidFill>
                  <a:schemeClr val="bg1"/>
                </a:solidFill>
                <a:latin typeface="Curlz MT" panose="04040404050702020202" pitchFamily="82" charset="0"/>
              </a:rPr>
              <a:t>usuario</a:t>
            </a:r>
            <a:r>
              <a:rPr lang="en-GB" sz="4000" b="1" dirty="0" smtClean="0">
                <a:solidFill>
                  <a:schemeClr val="bg1"/>
                </a:solidFill>
                <a:latin typeface="Curlz MT" panose="04040404050702020202" pitchFamily="82" charset="0"/>
              </a:rPr>
              <a:t> (</a:t>
            </a:r>
            <a:r>
              <a:rPr lang="en-GB" sz="4000" b="1" dirty="0" err="1" smtClean="0">
                <a:solidFill>
                  <a:schemeClr val="bg1"/>
                </a:solidFill>
                <a:latin typeface="Curlz MT" panose="04040404050702020202" pitchFamily="82" charset="0"/>
              </a:rPr>
              <a:t>ejemplo</a:t>
            </a:r>
            <a:r>
              <a:rPr lang="en-GB" sz="4000" b="1" dirty="0">
                <a:solidFill>
                  <a:schemeClr val="bg1"/>
                </a:solidFill>
                <a:latin typeface="Curlz MT" panose="04040404050702020202" pitchFamily="82" charset="0"/>
              </a:rPr>
              <a:t>)</a:t>
            </a:r>
            <a:endParaRPr lang="en-GB" sz="24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28184" y="1502612"/>
            <a:ext cx="2600672" cy="48787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948264" y="1245051"/>
            <a:ext cx="1224136" cy="4680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Play</a:t>
            </a:r>
            <a:endParaRPr lang="en-GB" sz="2400" dirty="0"/>
          </a:p>
        </p:txBody>
      </p:sp>
      <p:sp>
        <p:nvSpPr>
          <p:cNvPr id="21" name="Rectangle 20"/>
          <p:cNvSpPr/>
          <p:nvPr/>
        </p:nvSpPr>
        <p:spPr>
          <a:xfrm>
            <a:off x="107504" y="3966672"/>
            <a:ext cx="1811240" cy="241226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179512" y="4152688"/>
            <a:ext cx="1739232" cy="173469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I find games in the stages to visit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Easy to play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Entertain the visit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Trivial, Shake-it, Hunt, </a:t>
            </a:r>
            <a:r>
              <a:rPr lang="en-GB" dirty="0" err="1" smtClean="0"/>
              <a:t>Cuco</a:t>
            </a:r>
            <a:r>
              <a:rPr lang="en-GB" dirty="0" smtClean="0"/>
              <a:t>, …</a:t>
            </a:r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395536" y="3642676"/>
            <a:ext cx="1224136" cy="3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Games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2079016" y="3969060"/>
            <a:ext cx="1811240" cy="241226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2133012" y="4155076"/>
            <a:ext cx="1757243" cy="1457698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Challenge others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Rank yourself</a:t>
            </a:r>
            <a:endParaRPr lang="en-GB" dirty="0"/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Collect badges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Gain prizes with your results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367048" y="3645064"/>
            <a:ext cx="1224136" cy="3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Compete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58109" y="3966672"/>
            <a:ext cx="1811240" cy="241226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112105" y="4152688"/>
            <a:ext cx="1757243" cy="1457698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Meet people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Together, against or socialize your visit if you want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GB" dirty="0" smtClean="0"/>
              <a:t>Chat, connect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346141" y="3642676"/>
            <a:ext cx="1224136" cy="3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Social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1115811"/>
            <a:ext cx="1449352" cy="23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5137" y="1958588"/>
            <a:ext cx="4734337" cy="4020944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6907" y="1115811"/>
            <a:ext cx="1443005" cy="23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3968" y="1115734"/>
            <a:ext cx="1426714" cy="230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3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3-D_cyclical_shap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no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961927-1CC2-4B79-A36C-93BDD2E8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3011</Words>
  <Application>Microsoft Office PowerPoint</Application>
  <PresentationFormat>Presentación en pantalla (4:3)</PresentationFormat>
  <Paragraphs>291</Paragraphs>
  <Slides>15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1_3-D_cyclical_shapes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Vodafone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CACHON, ANGEL J, Vodafone Group</dc:creator>
  <cp:lastModifiedBy>Usuario de Windows</cp:lastModifiedBy>
  <cp:revision>258</cp:revision>
  <dcterms:created xsi:type="dcterms:W3CDTF">2016-12-10T09:51:59Z</dcterms:created>
  <dcterms:modified xsi:type="dcterms:W3CDTF">2018-06-24T17:14:42Z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TC019192539991</vt:lpwstr>
  </property>
</Properties>
</file>